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49"/>
  </p:notesMasterIdLst>
  <p:handoutMasterIdLst>
    <p:handoutMasterId r:id="rId50"/>
  </p:handoutMasterIdLst>
  <p:sldIdLst>
    <p:sldId id="278" r:id="rId13"/>
    <p:sldId id="349" r:id="rId14"/>
    <p:sldId id="348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3" r:id="rId28"/>
    <p:sldId id="382" r:id="rId29"/>
    <p:sldId id="364" r:id="rId30"/>
    <p:sldId id="365" r:id="rId31"/>
    <p:sldId id="368" r:id="rId32"/>
    <p:sldId id="384" r:id="rId33"/>
    <p:sldId id="369" r:id="rId34"/>
    <p:sldId id="370" r:id="rId35"/>
    <p:sldId id="371" r:id="rId36"/>
    <p:sldId id="372" r:id="rId37"/>
    <p:sldId id="373" r:id="rId38"/>
    <p:sldId id="374" r:id="rId39"/>
    <p:sldId id="375" r:id="rId40"/>
    <p:sldId id="376" r:id="rId41"/>
    <p:sldId id="379" r:id="rId42"/>
    <p:sldId id="385" r:id="rId43"/>
    <p:sldId id="383" r:id="rId44"/>
    <p:sldId id="386" r:id="rId45"/>
    <p:sldId id="380" r:id="rId46"/>
    <p:sldId id="381" r:id="rId47"/>
    <p:sldId id="387" r:id="rId48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66FFFF"/>
    <a:srgbClr val="00CC66"/>
    <a:srgbClr val="00FFFF"/>
    <a:srgbClr val="EA9922"/>
    <a:srgbClr val="00FFCC"/>
    <a:srgbClr val="CC0066"/>
    <a:srgbClr val="FF0066"/>
    <a:srgbClr val="EB0F2D"/>
    <a:srgbClr val="581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87771" autoAdjust="0"/>
  </p:normalViewPr>
  <p:slideViewPr>
    <p:cSldViewPr snapToGrid="0">
      <p:cViewPr>
        <p:scale>
          <a:sx n="100" d="100"/>
          <a:sy n="100" d="100"/>
        </p:scale>
        <p:origin x="-1944" y="-144"/>
      </p:cViewPr>
      <p:guideLst>
        <p:guide orient="horz" pos="2870"/>
        <p:guide orient="horz" pos="1076"/>
        <p:guide orient="horz" pos="4319"/>
        <p:guide orient="horz" pos="167"/>
        <p:guide orient="horz" pos="1865"/>
        <p:guide pos="2881"/>
        <p:guide pos="2878"/>
        <p:guide pos="28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30/06/2016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Pt>
            <c:idx val="1"/>
            <c:invertIfNegative val="0"/>
            <c:bubble3D val="0"/>
          </c:dPt>
          <c:dLbls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CE</c:v>
                </c:pt>
              </c:strCache>
            </c:strRef>
          </c:cat>
          <c:val>
            <c:numRef>
              <c:f>Feuil1!$B$2:$B$3</c:f>
              <c:numCache>
                <c:formatCode>0.00%</c:formatCode>
                <c:ptCount val="2"/>
                <c:pt idx="0">
                  <c:v>8.3500000000000005E-2</c:v>
                </c:pt>
                <c:pt idx="1">
                  <c:v>7.5700000000000003E-2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30/06/2017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CE</c:v>
                </c:pt>
              </c:strCache>
            </c:strRef>
          </c:cat>
          <c:val>
            <c:numRef>
              <c:f>Feuil1!$C$2:$C$3</c:f>
              <c:numCache>
                <c:formatCode>0.00%</c:formatCode>
                <c:ptCount val="2"/>
                <c:pt idx="0">
                  <c:v>8.1600000000000006E-2</c:v>
                </c:pt>
                <c:pt idx="1">
                  <c:v>7.4899999999999994E-2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823296"/>
        <c:axId val="49005312"/>
      </c:barChart>
      <c:catAx>
        <c:axId val="48823296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49005312"/>
        <c:crosses val="autoZero"/>
        <c:auto val="1"/>
        <c:lblAlgn val="ctr"/>
        <c:lblOffset val="100"/>
        <c:noMultiLvlLbl val="0"/>
      </c:catAx>
      <c:valAx>
        <c:axId val="49005312"/>
        <c:scaling>
          <c:orientation val="minMax"/>
          <c:min val="6.0000000000000012E-2"/>
        </c:scaling>
        <c:delete val="0"/>
        <c:axPos val="l"/>
        <c:numFmt formatCode="0%" sourceLinked="0"/>
        <c:majorTickMark val="in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48823296"/>
        <c:crosses val="autoZero"/>
        <c:crossBetween val="between"/>
        <c:majorUnit val="1.0000000000000002E-2"/>
      </c:valAx>
    </c:plotArea>
    <c:plotVisOnly val="1"/>
    <c:dispBlanksAs val="gap"/>
    <c:showDLblsOverMax val="0"/>
  </c:chart>
  <c:txPr>
    <a:bodyPr/>
    <a:lstStyle/>
    <a:p>
      <a:pPr>
        <a:defRPr sz="1800">
          <a:latin typeface="+mn-lt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13718775147321"/>
          <c:y val="8.9251035704287718E-2"/>
          <c:w val="0.82758308491787813"/>
          <c:h val="0.738463055332050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30/06/2016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1"/>
            <c:invertIfNegative val="0"/>
            <c:bubble3D val="0"/>
          </c:dPt>
          <c:dLbls>
            <c:txPr>
              <a:bodyPr rot="-5400000" vert="horz"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CE</c:v>
                </c:pt>
              </c:strCache>
            </c:strRef>
          </c:cat>
          <c:val>
            <c:numRef>
              <c:f>Feuil1!$B$2:$B$3</c:f>
              <c:numCache>
                <c:formatCode>0.00%</c:formatCode>
                <c:ptCount val="2"/>
                <c:pt idx="0">
                  <c:v>8.9499999999999996E-2</c:v>
                </c:pt>
                <c:pt idx="1">
                  <c:v>9.1899999999999996E-2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30/06/2017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CE</c:v>
                </c:pt>
              </c:strCache>
            </c:strRef>
          </c:cat>
          <c:val>
            <c:numRef>
              <c:f>Feuil1!$C$2:$C$3</c:f>
              <c:numCache>
                <c:formatCode>0.00%</c:formatCode>
                <c:ptCount val="2"/>
                <c:pt idx="0">
                  <c:v>8.9800000000000005E-2</c:v>
                </c:pt>
                <c:pt idx="1">
                  <c:v>9.3600000000000003E-2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31328"/>
        <c:axId val="49348992"/>
      </c:barChart>
      <c:catAx>
        <c:axId val="205731328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49348992"/>
        <c:crosses val="autoZero"/>
        <c:auto val="1"/>
        <c:lblAlgn val="ctr"/>
        <c:lblOffset val="100"/>
        <c:noMultiLvlLbl val="0"/>
      </c:catAx>
      <c:valAx>
        <c:axId val="49348992"/>
        <c:scaling>
          <c:orientation val="minMax"/>
          <c:min val="6.0000000000000012E-2"/>
        </c:scaling>
        <c:delete val="0"/>
        <c:axPos val="l"/>
        <c:numFmt formatCode="0%" sourceLinked="0"/>
        <c:majorTickMark val="in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205731328"/>
        <c:crosses val="autoZero"/>
        <c:crossBetween val="between"/>
        <c:majorUnit val="1.0000000000000002E-2"/>
      </c:valAx>
    </c:plotArea>
    <c:plotVisOnly val="1"/>
    <c:dispBlanksAs val="gap"/>
    <c:showDLblsOverMax val="0"/>
  </c:chart>
  <c:txPr>
    <a:bodyPr/>
    <a:lstStyle/>
    <a:p>
      <a:pPr>
        <a:defRPr sz="1800">
          <a:latin typeface="Gill Sans MT" panose="020B0502020104020203" pitchFamily="34" charset="0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279727330648703E-2"/>
          <c:y val="8.2774050542534422E-2"/>
          <c:w val="0.92144054533870257"/>
          <c:h val="0.60202746060233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Pt>
            <c:idx val="1"/>
            <c:invertIfNegative val="0"/>
            <c:bubble3D val="0"/>
          </c:dPt>
          <c:dLbls>
            <c:txPr>
              <a:bodyPr rot="-5400000" vert="horz"/>
              <a:lstStyle/>
              <a:p>
                <a:pPr>
                  <a:defRPr sz="1400"/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des CEP</c:v>
                </c:pt>
              </c:strCache>
            </c:strRef>
          </c:cat>
          <c:val>
            <c:numRef>
              <c:f>Feuil1!$B$2:$B$3</c:f>
              <c:numCache>
                <c:formatCode>0.00%</c:formatCode>
                <c:ptCount val="2"/>
                <c:pt idx="0">
                  <c:v>8.3699999999999997E-2</c:v>
                </c:pt>
                <c:pt idx="1">
                  <c:v>0.12470000000000001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sept-17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Feuil1!$A$2:$A$3</c:f>
              <c:strCache>
                <c:ptCount val="2"/>
                <c:pt idx="0">
                  <c:v>CELCA</c:v>
                </c:pt>
                <c:pt idx="1">
                  <c:v>Total des CEP</c:v>
                </c:pt>
              </c:strCache>
            </c:strRef>
          </c:cat>
          <c:val>
            <c:numRef>
              <c:f>Feuil1!$C$2:$C$3</c:f>
              <c:numCache>
                <c:formatCode>0.00%</c:formatCode>
                <c:ptCount val="2"/>
                <c:pt idx="0">
                  <c:v>0.22</c:v>
                </c:pt>
                <c:pt idx="1">
                  <c:v>0.223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4995840"/>
        <c:axId val="124997632"/>
      </c:barChart>
      <c:catAx>
        <c:axId val="1249958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24997632"/>
        <c:crosses val="autoZero"/>
        <c:auto val="1"/>
        <c:lblAlgn val="ctr"/>
        <c:lblOffset val="100"/>
        <c:noMultiLvlLbl val="0"/>
      </c:catAx>
      <c:valAx>
        <c:axId val="124997632"/>
        <c:scaling>
          <c:orientation val="minMax"/>
          <c:min val="6.0000000000000012E-2"/>
        </c:scaling>
        <c:delete val="1"/>
        <c:axPos val="l"/>
        <c:numFmt formatCode="0%" sourceLinked="0"/>
        <c:majorTickMark val="none"/>
        <c:minorTickMark val="none"/>
        <c:tickLblPos val="nextTo"/>
        <c:crossAx val="124995840"/>
        <c:crosses val="autoZero"/>
        <c:crossBetween val="between"/>
        <c:majorUnit val="1.0000000000000002E-2"/>
      </c:valAx>
    </c:plotArea>
    <c:legend>
      <c:legendPos val="b"/>
      <c:layout>
        <c:manualLayout>
          <c:xMode val="edge"/>
          <c:yMode val="edge"/>
          <c:x val="0.32630290883672963"/>
          <c:y val="0.84589687787183587"/>
          <c:w val="0.30454357069310584"/>
          <c:h val="0.13152838107110926"/>
        </c:manualLayout>
      </c:layout>
      <c:overlay val="0"/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Gill Sans MT" panose="020B0502020104020203" pitchFamily="34" charset="0"/>
        </a:defRPr>
      </a:pPr>
      <a:endParaRPr lang="fr-F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927078061285374E-2"/>
          <c:y val="0"/>
          <c:w val="0.92814584387742927"/>
          <c:h val="0.70334857429634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CELCA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Pt>
            <c:idx val="1"/>
            <c:invertIfNegative val="0"/>
            <c:bubble3D val="0"/>
          </c:dPt>
          <c:dLbls>
            <c:txPr>
              <a:bodyPr rot="-5400000" vert="horz"/>
              <a:lstStyle/>
              <a:p>
                <a:pPr>
                  <a:defRPr sz="1400"/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Feuil1!$B$1:$D$1</c:f>
              <c:strCache>
                <c:ptCount val="3"/>
                <c:pt idx="0">
                  <c:v>Toutes cartes</c:v>
                </c:pt>
                <c:pt idx="1">
                  <c:v>Visa Classic</c:v>
                </c:pt>
                <c:pt idx="2">
                  <c:v>Visa Premier</c:v>
                </c:pt>
              </c:strCache>
            </c:strRef>
          </c:cat>
          <c:val>
            <c:numRef>
              <c:f>Feuil1!$B$2:$D$2</c:f>
              <c:numCache>
                <c:formatCode>0.00%</c:formatCode>
                <c:ptCount val="3"/>
                <c:pt idx="0">
                  <c:v>0.112</c:v>
                </c:pt>
                <c:pt idx="1">
                  <c:v>7.0999999999999994E-2</c:v>
                </c:pt>
                <c:pt idx="2">
                  <c:v>0.27300000000000002</c:v>
                </c:pt>
              </c:numCache>
            </c:numRef>
          </c:val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Total des CEP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Feuil1!$B$1:$D$1</c:f>
              <c:strCache>
                <c:ptCount val="3"/>
                <c:pt idx="0">
                  <c:v>Toutes cartes</c:v>
                </c:pt>
                <c:pt idx="1">
                  <c:v>Visa Classic</c:v>
                </c:pt>
                <c:pt idx="2">
                  <c:v>Visa Premier</c:v>
                </c:pt>
              </c:strCache>
            </c:strRef>
          </c:cat>
          <c:val>
            <c:numRef>
              <c:f>Feuil1!$B$3:$D$3</c:f>
              <c:numCache>
                <c:formatCode>0.00%</c:formatCode>
                <c:ptCount val="3"/>
                <c:pt idx="0">
                  <c:v>0.161</c:v>
                </c:pt>
                <c:pt idx="1">
                  <c:v>0.114</c:v>
                </c:pt>
                <c:pt idx="2">
                  <c:v>0.38400000000000001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5064320"/>
        <c:axId val="125065856"/>
      </c:barChart>
      <c:catAx>
        <c:axId val="1250643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25065856"/>
        <c:crosses val="autoZero"/>
        <c:auto val="1"/>
        <c:lblAlgn val="ctr"/>
        <c:lblOffset val="100"/>
        <c:noMultiLvlLbl val="0"/>
      </c:catAx>
      <c:valAx>
        <c:axId val="125065856"/>
        <c:scaling>
          <c:orientation val="minMax"/>
          <c:min val="6.0000000000000012E-2"/>
        </c:scaling>
        <c:delete val="1"/>
        <c:axPos val="l"/>
        <c:numFmt formatCode="0%" sourceLinked="0"/>
        <c:majorTickMark val="none"/>
        <c:minorTickMark val="none"/>
        <c:tickLblPos val="nextTo"/>
        <c:crossAx val="125064320"/>
        <c:crosses val="autoZero"/>
        <c:crossBetween val="between"/>
        <c:majorUnit val="1.0000000000000002E-2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Gill Sans MT" panose="020B0502020104020203" pitchFamily="34" charset="0"/>
        </a:defRPr>
      </a:pPr>
      <a:endParaRPr lang="fr-F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lang="fr-FR" sz="11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pPr>
            <a:r>
              <a: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% cartes IZICARTE à DD </a:t>
            </a:r>
          </a:p>
          <a:p>
            <a:pPr algn="l">
              <a:defRPr lang="fr-FR" sz="11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pPr>
            <a:r>
              <a: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dans le parc IZICARTE </a:t>
            </a:r>
            <a:r>
              <a:rPr lang="fr-FR" sz="11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au 31/03/2017</a:t>
            </a:r>
          </a:p>
        </c:rich>
      </c:tx>
      <c:layout>
        <c:manualLayout>
          <c:xMode val="edge"/>
          <c:yMode val="edge"/>
          <c:x val="1.7398860444077654E-3"/>
          <c:y val="4.10010522811170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422068262250031E-2"/>
          <c:y val="3.8839427309807592E-2"/>
          <c:w val="0.93841516247794987"/>
          <c:h val="0.7828042912800463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Feuil1!$B$1</c:f>
              <c:strCache>
                <c:ptCount val="1"/>
                <c:pt idx="0">
                  <c:v>Toutes cartes IZICARTE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-3.7823205996199041E-3"/>
                  <c:y val="0.25435822888016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</c:f>
              <c:strCache>
                <c:ptCount val="1"/>
                <c:pt idx="0">
                  <c:v>Poids débit différé</c:v>
                </c:pt>
              </c:strCache>
            </c:strRef>
          </c:cat>
          <c:val>
            <c:numRef>
              <c:f>Feuil1!$B$2</c:f>
              <c:numCache>
                <c:formatCode>0.0%</c:formatCode>
                <c:ptCount val="1"/>
                <c:pt idx="0">
                  <c:v>0.16</c:v>
                </c:pt>
              </c:numCache>
            </c:numRef>
          </c:val>
        </c:ser>
        <c:ser>
          <c:idx val="0"/>
          <c:order val="1"/>
          <c:tx>
            <c:strRef>
              <c:f>Feuil1!$C$1</c:f>
              <c:strCache>
                <c:ptCount val="1"/>
                <c:pt idx="0">
                  <c:v>Visa Classic IZICARTE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5.143956015483093E-3"/>
                  <c:y val="0.16532847898148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</c:f>
              <c:strCache>
                <c:ptCount val="1"/>
                <c:pt idx="0">
                  <c:v>Poids débit différé</c:v>
                </c:pt>
              </c:strCache>
            </c:strRef>
          </c:cat>
          <c:val>
            <c:numRef>
              <c:f>Feuil1!$C$2</c:f>
              <c:numCache>
                <c:formatCode>0.0%</c:formatCode>
                <c:ptCount val="1"/>
                <c:pt idx="0">
                  <c:v>8.8999999999999996E-2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Visa Premier IZICARTE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0"/>
              <c:layout>
                <c:manualLayout>
                  <c:x val="0"/>
                  <c:y val="0.346852130291133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</c:f>
              <c:strCache>
                <c:ptCount val="1"/>
                <c:pt idx="0">
                  <c:v>Poids débit différé</c:v>
                </c:pt>
              </c:strCache>
            </c:strRef>
          </c:cat>
          <c:val>
            <c:numRef>
              <c:f>Feuil1!$D$2</c:f>
              <c:numCache>
                <c:formatCode>0.0%</c:formatCode>
                <c:ptCount val="1"/>
                <c:pt idx="0">
                  <c:v>0.28000000000000003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6309888"/>
        <c:axId val="126311424"/>
      </c:barChart>
      <c:catAx>
        <c:axId val="126309888"/>
        <c:scaling>
          <c:orientation val="minMax"/>
        </c:scaling>
        <c:delete val="1"/>
        <c:axPos val="b"/>
        <c:majorTickMark val="none"/>
        <c:minorTickMark val="none"/>
        <c:tickLblPos val="nextTo"/>
        <c:crossAx val="126311424"/>
        <c:crosses val="autoZero"/>
        <c:auto val="1"/>
        <c:lblAlgn val="ctr"/>
        <c:lblOffset val="100"/>
        <c:noMultiLvlLbl val="0"/>
      </c:catAx>
      <c:valAx>
        <c:axId val="12631142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263098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4959164389796967E-2"/>
          <c:y val="0.86919358309104344"/>
          <c:w val="0.88239842012170733"/>
          <c:h val="0.13080649877375028"/>
        </c:manualLayout>
      </c:layout>
      <c:overlay val="0"/>
      <c:txPr>
        <a:bodyPr/>
        <a:lstStyle/>
        <a:p>
          <a:pPr>
            <a:defRPr sz="11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CELCA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1"/>
            <c:invertIfNegative val="0"/>
            <c:bubble3D val="0"/>
          </c:dPt>
          <c:cat>
            <c:strRef>
              <c:f>Feuil1!$B$1:$H$1</c:f>
              <c:strCache>
                <c:ptCount val="7"/>
                <c:pt idx="0">
                  <c:v>mai</c:v>
                </c:pt>
                <c:pt idx="1">
                  <c:v>juin</c:v>
                </c:pt>
                <c:pt idx="2">
                  <c:v>juillet</c:v>
                </c:pt>
                <c:pt idx="3">
                  <c:v>août</c:v>
                </c:pt>
                <c:pt idx="4">
                  <c:v>sept.</c:v>
                </c:pt>
                <c:pt idx="5">
                  <c:v>oct.</c:v>
                </c:pt>
                <c:pt idx="6">
                  <c:v>nov.</c:v>
                </c:pt>
              </c:strCache>
            </c:strRef>
          </c:cat>
          <c:val>
            <c:numRef>
              <c:f>Feuil1!$B$2:$H$2</c:f>
              <c:numCache>
                <c:formatCode>0.0</c:formatCode>
                <c:ptCount val="7"/>
                <c:pt idx="0">
                  <c:v>0.3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0.1</c:v>
                </c:pt>
                <c:pt idx="5">
                  <c:v>0</c:v>
                </c:pt>
                <c:pt idx="6">
                  <c:v>-0.2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9021184"/>
        <c:axId val="189022976"/>
      </c:barChart>
      <c:catAx>
        <c:axId val="1890211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9022976"/>
        <c:crosses val="autoZero"/>
        <c:auto val="1"/>
        <c:lblAlgn val="ctr"/>
        <c:lblOffset val="100"/>
        <c:noMultiLvlLbl val="0"/>
      </c:catAx>
      <c:valAx>
        <c:axId val="189022976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89021184"/>
        <c:crosses val="autoZero"/>
        <c:crossBetween val="between"/>
        <c:majorUnit val="1.0000000000000002E-2"/>
      </c:valAx>
    </c:plotArea>
    <c:plotVisOnly val="1"/>
    <c:dispBlanksAs val="gap"/>
    <c:showDLblsOverMax val="0"/>
  </c:chart>
  <c:txPr>
    <a:bodyPr/>
    <a:lstStyle/>
    <a:p>
      <a:pPr>
        <a:defRPr sz="1800">
          <a:latin typeface="Gill Sans MT" panose="020B0502020104020203" pitchFamily="34" charset="0"/>
        </a:defRPr>
      </a:pPr>
      <a:endParaRPr lang="fr-F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CELCA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1"/>
            <c:invertIfNegative val="0"/>
            <c:bubble3D val="0"/>
          </c:dPt>
          <c:dLbls>
            <c:numFmt formatCode="#,##0" sourceLinked="0"/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Feuil1!$B$1:$D$1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Au 03/12/2017</c:v>
                </c:pt>
              </c:strCache>
            </c:strRef>
          </c:cat>
          <c:val>
            <c:numRef>
              <c:f>Feuil1!$B$2:$D$2</c:f>
              <c:numCache>
                <c:formatCode>0</c:formatCode>
                <c:ptCount val="3"/>
                <c:pt idx="0">
                  <c:v>112071</c:v>
                </c:pt>
                <c:pt idx="1">
                  <c:v>134244</c:v>
                </c:pt>
                <c:pt idx="2">
                  <c:v>124224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9090432"/>
        <c:axId val="189097472"/>
      </c:barChart>
      <c:catAx>
        <c:axId val="1890904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189097472"/>
        <c:crosses val="autoZero"/>
        <c:auto val="1"/>
        <c:lblAlgn val="ctr"/>
        <c:lblOffset val="100"/>
        <c:noMultiLvlLbl val="0"/>
      </c:catAx>
      <c:valAx>
        <c:axId val="189097472"/>
        <c:scaling>
          <c:orientation val="minMax"/>
          <c:min val="6.0000000000000012E-2"/>
        </c:scaling>
        <c:delete val="1"/>
        <c:axPos val="l"/>
        <c:numFmt formatCode="0%" sourceLinked="0"/>
        <c:majorTickMark val="none"/>
        <c:minorTickMark val="none"/>
        <c:tickLblPos val="nextTo"/>
        <c:crossAx val="189090432"/>
        <c:crosses val="autoZero"/>
        <c:crossBetween val="between"/>
        <c:majorUnit val="1.0000000000000002E-2"/>
      </c:valAx>
    </c:plotArea>
    <c:plotVisOnly val="1"/>
    <c:dispBlanksAs val="gap"/>
    <c:showDLblsOverMax val="0"/>
  </c:chart>
  <c:txPr>
    <a:bodyPr/>
    <a:lstStyle/>
    <a:p>
      <a:pPr>
        <a:defRPr sz="1800">
          <a:latin typeface="+mn-lt"/>
        </a:defRPr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21/12/2017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21/12/2017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5497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jpe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jpe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jpe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2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8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41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image" Target="../media/image5.jpe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9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9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HDJ- Temps Fort 1 - 2018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4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chart" Target="../charts/chart6.xml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2640330"/>
            <a:ext cx="8575675" cy="118921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01613" y="3559101"/>
            <a:ext cx="8575675" cy="641498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DU 2 JANVIER AU 23 juin 2018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7" name="Sous-titre 112"/>
          <p:cNvSpPr txBox="1">
            <a:spLocks/>
          </p:cNvSpPr>
          <p:nvPr/>
        </p:nvSpPr>
        <p:spPr>
          <a:xfrm>
            <a:off x="354013" y="4352999"/>
            <a:ext cx="8575675" cy="64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21 décembre 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640330"/>
            <a:ext cx="8575675" cy="118921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 smtClean="0"/>
              <a:t>NOS AMBITIONS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2018 : 4 ambitions pour développer notre fonds de commerce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Nos ambitions </a:t>
            </a:r>
            <a:r>
              <a:rPr lang="fr-FR" dirty="0" smtClean="0"/>
              <a:t>2018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178099" y="2677294"/>
            <a:ext cx="2160240" cy="30818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3482355" y="2677294"/>
            <a:ext cx="2160240" cy="30818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5714603" y="2677294"/>
            <a:ext cx="2160240" cy="30818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1132570" y="2950800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CONQUÊTE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r>
              <a:rPr lang="fr-FR" sz="1600" dirty="0"/>
              <a:t>Une ambition de croissance ciblée sur </a:t>
            </a:r>
            <a:r>
              <a:rPr lang="fr-FR" sz="1600" b="1" dirty="0"/>
              <a:t>la clientèle GP, les Jeunes et des prospects sensibles aux </a:t>
            </a:r>
            <a:br>
              <a:rPr lang="fr-FR" sz="1600" b="1" dirty="0"/>
            </a:br>
            <a:r>
              <a:rPr lang="fr-FR" sz="1600" b="1" dirty="0"/>
              <a:t>évolutions du digital</a:t>
            </a:r>
            <a:endParaRPr lang="fr-FR" sz="1600" b="1" dirty="0" smtClean="0"/>
          </a:p>
        </p:txBody>
      </p:sp>
      <p:sp>
        <p:nvSpPr>
          <p:cNvPr id="24" name="ZoneTexte 23"/>
          <p:cNvSpPr txBox="1"/>
          <p:nvPr/>
        </p:nvSpPr>
        <p:spPr>
          <a:xfrm>
            <a:off x="3508834" y="2734776"/>
            <a:ext cx="20882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BANCARISATION </a:t>
            </a:r>
            <a:br>
              <a:rPr lang="fr-FR" sz="1600" b="1" dirty="0">
                <a:solidFill>
                  <a:srgbClr val="FF0000"/>
                </a:solidFill>
              </a:rPr>
            </a:br>
            <a:r>
              <a:rPr lang="fr-FR" sz="1600" b="1" dirty="0">
                <a:solidFill>
                  <a:srgbClr val="FF0000"/>
                </a:solidFill>
              </a:rPr>
              <a:t>ET CREDIT CONSO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r>
              <a:rPr lang="fr-FR" sz="1600" b="1" dirty="0"/>
              <a:t>Conquérir les flux </a:t>
            </a:r>
            <a:r>
              <a:rPr lang="fr-FR" sz="1600" dirty="0"/>
              <a:t>de nos clients distanciés. Poursuivre la montée en gamme de nos cartes.</a:t>
            </a:r>
          </a:p>
          <a:p>
            <a:pPr algn="ctr"/>
            <a:r>
              <a:rPr lang="fr-FR" sz="1600" dirty="0"/>
              <a:t>Accroître les propositions de crédit conso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813090" y="2768456"/>
            <a:ext cx="19442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EPARGNE ET </a:t>
            </a:r>
            <a:br>
              <a:rPr lang="fr-FR" sz="1600" b="1" dirty="0">
                <a:solidFill>
                  <a:srgbClr val="FF0000"/>
                </a:solidFill>
              </a:rPr>
            </a:br>
            <a:r>
              <a:rPr lang="fr-FR" sz="1600" b="1" dirty="0">
                <a:solidFill>
                  <a:srgbClr val="FF0000"/>
                </a:solidFill>
              </a:rPr>
              <a:t>EQUIPEMENT</a:t>
            </a:r>
          </a:p>
          <a:p>
            <a:pPr algn="ctr"/>
            <a:endParaRPr lang="fr-FR" sz="1600" dirty="0" smtClean="0"/>
          </a:p>
          <a:p>
            <a:pPr algn="ctr"/>
            <a:r>
              <a:rPr lang="fr-FR" sz="1600" b="1" dirty="0"/>
              <a:t>Stopper l’érosion de notre PDM </a:t>
            </a:r>
            <a:r>
              <a:rPr lang="fr-FR" sz="1600" dirty="0"/>
              <a:t>et poursuivre la </a:t>
            </a:r>
            <a:r>
              <a:rPr lang="fr-FR" sz="1600" b="1" dirty="0"/>
              <a:t>diversification en UC. Equiper dès l’EER </a:t>
            </a:r>
            <a:r>
              <a:rPr lang="fr-FR" sz="1600" dirty="0"/>
              <a:t>et cibler notre action en priorité sur </a:t>
            </a:r>
            <a:r>
              <a:rPr lang="fr-FR" sz="1600" b="1" dirty="0"/>
              <a:t>nos clients à potentiel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1178099" y="2677294"/>
            <a:ext cx="6723223" cy="156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èche droite à entaille 26">
            <a:extLst>
              <a:ext uri="{FF2B5EF4-FFF2-40B4-BE49-F238E27FC236}">
                <a16:creationId xmlns:lc="http://schemas.openxmlformats.org/drawingml/2006/lockedCanvas" xmlns:a16="http://schemas.microsoft.com/office/drawing/2014/main" xmlns="" id="{3154FBBF-90E4-4D26-95B9-7892C59D061E}"/>
              </a:ext>
            </a:extLst>
          </p:cNvPr>
          <p:cNvSpPr/>
          <p:nvPr/>
        </p:nvSpPr>
        <p:spPr>
          <a:xfrm>
            <a:off x="1225216" y="1904634"/>
            <a:ext cx="6696744" cy="632191"/>
          </a:xfrm>
          <a:prstGeom prst="notchedRightArrow">
            <a:avLst>
              <a:gd name="adj1" fmla="val 87794"/>
              <a:gd name="adj2" fmla="val 41901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600" b="1" dirty="0" smtClean="0">
                <a:solidFill>
                  <a:srgbClr val="EA0000"/>
                </a:solidFill>
                <a:cs typeface="Arial" panose="020B0604020202020204" pitchFamily="34" charset="0"/>
              </a:rPr>
              <a:t>En transversal : </a:t>
            </a:r>
          </a:p>
          <a:p>
            <a:pPr algn="ctr"/>
            <a:r>
              <a:rPr lang="fr-FR" sz="1600" b="1" dirty="0" smtClean="0">
                <a:solidFill>
                  <a:srgbClr val="EA0000"/>
                </a:solidFill>
                <a:cs typeface="Arial" panose="020B0604020202020204" pitchFamily="34" charset="0"/>
              </a:rPr>
              <a:t>AMELIORER </a:t>
            </a:r>
            <a:r>
              <a:rPr lang="fr-FR" sz="1600" b="1" dirty="0">
                <a:solidFill>
                  <a:srgbClr val="EA0000"/>
                </a:solidFill>
                <a:cs typeface="Arial" panose="020B0604020202020204" pitchFamily="34" charset="0"/>
              </a:rPr>
              <a:t>LA SATISFACTION </a:t>
            </a:r>
            <a:r>
              <a:rPr lang="fr-FR" sz="1600" b="1" dirty="0" smtClean="0">
                <a:solidFill>
                  <a:srgbClr val="EA0000"/>
                </a:solidFill>
                <a:cs typeface="Arial" panose="020B0604020202020204" pitchFamily="34" charset="0"/>
              </a:rPr>
              <a:t>CLIENT ET LA CONFORMITÉ DE NOS ACTES</a:t>
            </a:r>
            <a:endParaRPr lang="fr-FR" sz="1600" b="1" dirty="0">
              <a:solidFill>
                <a:srgbClr val="EA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7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>Le contexte </a:t>
            </a:r>
            <a:r>
              <a:rPr lang="fr-FR" sz="4000" dirty="0"/>
              <a:t/>
            </a:r>
            <a:br>
              <a:rPr lang="fr-FR" sz="4000" dirty="0"/>
            </a:br>
            <a:r>
              <a:rPr lang="fr-FR" sz="4000" dirty="0"/>
              <a:t>du Temps Fort </a:t>
            </a:r>
            <a:r>
              <a:rPr lang="fr-FR" sz="4000" dirty="0" smtClean="0"/>
              <a:t>1 - 2018</a:t>
            </a: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1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4916841" y="1381124"/>
            <a:ext cx="3816424" cy="466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24353" y="1381124"/>
            <a:ext cx="3816424" cy="466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contexte du Temps Fort </a:t>
            </a:r>
            <a:r>
              <a:rPr lang="fr-FR" dirty="0" smtClean="0"/>
              <a:t>1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/>
              <a:t>Capitaliser sur nos succès et renforcer nos points </a:t>
            </a:r>
            <a:r>
              <a:rPr lang="fr-FR" sz="2000" dirty="0" smtClean="0"/>
              <a:t>d’amélioration</a:t>
            </a:r>
            <a:endParaRPr lang="fr-FR" sz="2000" dirty="0"/>
          </a:p>
        </p:txBody>
      </p:sp>
      <p:sp>
        <p:nvSpPr>
          <p:cNvPr id="12" name="Espace réservé du contenu 1"/>
          <p:cNvSpPr txBox="1">
            <a:spLocks/>
          </p:cNvSpPr>
          <p:nvPr/>
        </p:nvSpPr>
        <p:spPr>
          <a:xfrm>
            <a:off x="522393" y="1412541"/>
            <a:ext cx="38385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FF0000"/>
                </a:solidFill>
              </a:rPr>
              <a:t>Assurance – Vie : </a:t>
            </a:r>
            <a:r>
              <a:rPr lang="fr-FR" sz="1600" b="1" dirty="0" smtClean="0"/>
              <a:t>une belle performance sur les UC … mais une part de marché en baisse.</a:t>
            </a:r>
          </a:p>
          <a:p>
            <a:endParaRPr lang="fr-FR" sz="1600" b="1" dirty="0"/>
          </a:p>
        </p:txBody>
      </p:sp>
      <p:sp>
        <p:nvSpPr>
          <p:cNvPr id="14" name="Text Box 72"/>
          <p:cNvSpPr txBox="1">
            <a:spLocks noChangeArrowheads="1"/>
          </p:cNvSpPr>
          <p:nvPr/>
        </p:nvSpPr>
        <p:spPr bwMode="auto">
          <a:xfrm>
            <a:off x="599063" y="2364878"/>
            <a:ext cx="316565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ts val="0"/>
              </a:spcBef>
              <a:defRPr/>
            </a:pPr>
            <a:r>
              <a:rPr lang="fr-FR" sz="1400" b="1" dirty="0" smtClean="0">
                <a:cs typeface="Arial" pitchFamily="34" charset="0"/>
              </a:rPr>
              <a:t>Part de marché Assurance-Vie</a:t>
            </a:r>
            <a:endParaRPr lang="fr-FR" sz="1400" b="1" dirty="0">
              <a:cs typeface="Arial" pitchFamily="34" charset="0"/>
            </a:endParaRPr>
          </a:p>
        </p:txBody>
      </p:sp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3145585079"/>
              </p:ext>
            </p:extLst>
          </p:nvPr>
        </p:nvGraphicFramePr>
        <p:xfrm>
          <a:off x="695974" y="2623853"/>
          <a:ext cx="3556542" cy="2737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e 15"/>
          <p:cNvGrpSpPr/>
          <p:nvPr/>
        </p:nvGrpSpPr>
        <p:grpSpPr>
          <a:xfrm>
            <a:off x="3040247" y="3410175"/>
            <a:ext cx="1274891" cy="367429"/>
            <a:chOff x="3030615" y="531087"/>
            <a:chExt cx="874659" cy="363617"/>
          </a:xfrm>
        </p:grpSpPr>
        <p:sp>
          <p:nvSpPr>
            <p:cNvPr id="17" name="ZoneTexte 59"/>
            <p:cNvSpPr txBox="1"/>
            <p:nvPr/>
          </p:nvSpPr>
          <p:spPr>
            <a:xfrm>
              <a:off x="3030615" y="531087"/>
              <a:ext cx="613054" cy="335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-0,08</a:t>
              </a:r>
              <a:r>
                <a:rPr kumimoji="0" lang="fr-FR" sz="1600" b="1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pts</a:t>
              </a:r>
              <a:endParaRPr kumimoji="0" lang="fr-FR" sz="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521465" y="559662"/>
              <a:ext cx="383809" cy="335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1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vs </a:t>
              </a:r>
              <a:r>
                <a:rPr kumimoji="0" lang="fr-FR" sz="800" b="1" i="1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T2 2016</a:t>
              </a:r>
              <a:endParaRPr kumimoji="0" lang="fr-FR" sz="800" b="1" i="1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1460457" y="2906119"/>
            <a:ext cx="1481675" cy="367429"/>
            <a:chOff x="991945" y="330967"/>
            <a:chExt cx="1023721" cy="363617"/>
          </a:xfrm>
        </p:grpSpPr>
        <p:sp>
          <p:nvSpPr>
            <p:cNvPr id="28" name="ZoneTexte 63"/>
            <p:cNvSpPr txBox="1"/>
            <p:nvPr/>
          </p:nvSpPr>
          <p:spPr>
            <a:xfrm>
              <a:off x="1141007" y="330967"/>
              <a:ext cx="613054" cy="335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-</a:t>
              </a:r>
              <a:r>
                <a:rPr kumimoji="0" lang="fr-FR" sz="1600" b="1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0,19pts</a:t>
              </a:r>
              <a:endParaRPr kumimoji="0" lang="fr-FR" sz="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631857" y="359542"/>
              <a:ext cx="383809" cy="335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1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vs </a:t>
              </a:r>
              <a:r>
                <a:rPr kumimoji="0" lang="fr-FR" sz="800" b="1" i="1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T2 2016</a:t>
              </a:r>
              <a:endParaRPr kumimoji="0" lang="fr-FR" sz="800" b="1" i="1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30" name="Triangle isocèle 29"/>
            <p:cNvSpPr/>
            <p:nvPr/>
          </p:nvSpPr>
          <p:spPr>
            <a:xfrm rot="10800000">
              <a:off x="991945" y="402975"/>
              <a:ext cx="190777" cy="201653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41517" y="5541142"/>
            <a:ext cx="227411" cy="2717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/>
          </a:p>
        </p:txBody>
      </p:sp>
      <p:sp>
        <p:nvSpPr>
          <p:cNvPr id="32" name="ZoneTexte 76"/>
          <p:cNvSpPr txBox="1"/>
          <p:nvPr/>
        </p:nvSpPr>
        <p:spPr>
          <a:xfrm>
            <a:off x="928040" y="5501152"/>
            <a:ext cx="1708903" cy="31172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/>
              <a:t>Parts de marché au </a:t>
            </a:r>
            <a:r>
              <a:rPr lang="fr-FR" sz="1200" b="1" dirty="0" smtClean="0"/>
              <a:t>30/06/2017</a:t>
            </a:r>
            <a:endParaRPr lang="fr-FR" sz="1200" b="1" dirty="0"/>
          </a:p>
        </p:txBody>
      </p:sp>
      <p:sp>
        <p:nvSpPr>
          <p:cNvPr id="33" name="Rectangle 32"/>
          <p:cNvSpPr/>
          <p:nvPr/>
        </p:nvSpPr>
        <p:spPr>
          <a:xfrm>
            <a:off x="2560768" y="5550667"/>
            <a:ext cx="239843" cy="2717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/>
          </a:p>
        </p:txBody>
      </p:sp>
      <p:sp>
        <p:nvSpPr>
          <p:cNvPr id="34" name="ZoneTexte 2"/>
          <p:cNvSpPr txBox="1"/>
          <p:nvPr/>
        </p:nvSpPr>
        <p:spPr>
          <a:xfrm>
            <a:off x="2822829" y="5506520"/>
            <a:ext cx="1347639" cy="37719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/>
              <a:t>Parts de marché au </a:t>
            </a:r>
            <a:r>
              <a:rPr lang="fr-FR" sz="1200" b="1" dirty="0" smtClean="0"/>
              <a:t>30/06/2016</a:t>
            </a:r>
            <a:endParaRPr lang="fr-FR" sz="1200" b="1" dirty="0"/>
          </a:p>
        </p:txBody>
      </p:sp>
      <p:sp>
        <p:nvSpPr>
          <p:cNvPr id="35" name="Triangle isocèle 34"/>
          <p:cNvSpPr/>
          <p:nvPr/>
        </p:nvSpPr>
        <p:spPr>
          <a:xfrm rot="10800000">
            <a:off x="2828609" y="3482097"/>
            <a:ext cx="276120" cy="203767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6" name="Espace réservé du contenu 1"/>
          <p:cNvSpPr txBox="1">
            <a:spLocks/>
          </p:cNvSpPr>
          <p:nvPr/>
        </p:nvSpPr>
        <p:spPr>
          <a:xfrm>
            <a:off x="4810925" y="1412541"/>
            <a:ext cx="396636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FF0000"/>
                </a:solidFill>
              </a:rPr>
              <a:t>Crédits Conso : </a:t>
            </a:r>
            <a:r>
              <a:rPr lang="fr-FR" sz="1600" b="1" dirty="0" smtClean="0"/>
              <a:t>une réussite qui permet juste à la CELCA de maintenir sa part de marché.</a:t>
            </a:r>
          </a:p>
          <a:p>
            <a:endParaRPr lang="fr-FR" sz="1600" b="1" dirty="0"/>
          </a:p>
        </p:txBody>
      </p:sp>
      <p:sp>
        <p:nvSpPr>
          <p:cNvPr id="38" name="Text Box 72"/>
          <p:cNvSpPr txBox="1">
            <a:spLocks noChangeArrowheads="1"/>
          </p:cNvSpPr>
          <p:nvPr/>
        </p:nvSpPr>
        <p:spPr bwMode="auto">
          <a:xfrm>
            <a:off x="5063559" y="2340496"/>
            <a:ext cx="316565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ts val="0"/>
              </a:spcBef>
              <a:defRPr/>
            </a:pPr>
            <a:r>
              <a:rPr lang="fr-FR" sz="1400" b="1" dirty="0" smtClean="0">
                <a:cs typeface="Arial" pitchFamily="34" charset="0"/>
              </a:rPr>
              <a:t>Part de marché Crédits Conso</a:t>
            </a:r>
            <a:endParaRPr lang="fr-FR" sz="1400" b="1" dirty="0">
              <a:cs typeface="Arial" pitchFamily="34" charset="0"/>
            </a:endParaRPr>
          </a:p>
        </p:txBody>
      </p:sp>
      <p:graphicFrame>
        <p:nvGraphicFramePr>
          <p:cNvPr id="42" name="Graphique 41"/>
          <p:cNvGraphicFramePr/>
          <p:nvPr>
            <p:extLst>
              <p:ext uri="{D42A27DB-BD31-4B8C-83A1-F6EECF244321}">
                <p14:modId xmlns:p14="http://schemas.microsoft.com/office/powerpoint/2010/main" val="3671824517"/>
              </p:ext>
            </p:extLst>
          </p:nvPr>
        </p:nvGraphicFramePr>
        <p:xfrm>
          <a:off x="5132865" y="2569551"/>
          <a:ext cx="3556542" cy="2839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3" name="Groupe 42"/>
          <p:cNvGrpSpPr/>
          <p:nvPr/>
        </p:nvGrpSpPr>
        <p:grpSpPr>
          <a:xfrm>
            <a:off x="7174336" y="2745036"/>
            <a:ext cx="1492165" cy="367429"/>
            <a:chOff x="2881551" y="531087"/>
            <a:chExt cx="1023723" cy="363617"/>
          </a:xfrm>
        </p:grpSpPr>
        <p:sp>
          <p:nvSpPr>
            <p:cNvPr id="44" name="ZoneTexte 59"/>
            <p:cNvSpPr txBox="1"/>
            <p:nvPr/>
          </p:nvSpPr>
          <p:spPr>
            <a:xfrm>
              <a:off x="3030615" y="531087"/>
              <a:ext cx="613054" cy="335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+</a:t>
              </a:r>
              <a:r>
                <a:rPr kumimoji="0" lang="fr-FR" sz="1600" b="1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0,17pts</a:t>
              </a:r>
              <a:endParaRPr kumimoji="0" lang="fr-FR" sz="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521465" y="559662"/>
              <a:ext cx="383809" cy="335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1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vs </a:t>
              </a:r>
              <a:r>
                <a:rPr kumimoji="0" lang="fr-FR" sz="800" b="1" i="1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T2 2016</a:t>
              </a:r>
              <a:endParaRPr kumimoji="0" lang="fr-FR" sz="800" b="1" i="1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6" name="Triangle isocèle 45"/>
            <p:cNvSpPr/>
            <p:nvPr/>
          </p:nvSpPr>
          <p:spPr>
            <a:xfrm>
              <a:off x="2881551" y="603095"/>
              <a:ext cx="190777" cy="201653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5636921" y="2953745"/>
            <a:ext cx="1481675" cy="367429"/>
            <a:chOff x="991945" y="330967"/>
            <a:chExt cx="1023721" cy="363617"/>
          </a:xfrm>
        </p:grpSpPr>
        <p:sp>
          <p:nvSpPr>
            <p:cNvPr id="48" name="ZoneTexte 63"/>
            <p:cNvSpPr txBox="1"/>
            <p:nvPr/>
          </p:nvSpPr>
          <p:spPr>
            <a:xfrm>
              <a:off x="1141007" y="330967"/>
              <a:ext cx="613054" cy="335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+</a:t>
              </a:r>
              <a:r>
                <a:rPr kumimoji="0" lang="fr-FR" sz="1600" b="1" i="0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0,03pts</a:t>
              </a:r>
              <a:endParaRPr kumimoji="0" lang="fr-FR" sz="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31857" y="359542"/>
              <a:ext cx="383809" cy="3350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1" u="none" strike="noStrike" kern="0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vs </a:t>
              </a:r>
              <a:r>
                <a:rPr kumimoji="0" lang="fr-FR" sz="800" b="1" i="1" u="none" strike="noStrike" kern="0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T2 2016</a:t>
              </a:r>
              <a:endParaRPr kumimoji="0" lang="fr-FR" sz="800" b="1" i="1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50" name="Triangle isocèle 49"/>
            <p:cNvSpPr/>
            <p:nvPr/>
          </p:nvSpPr>
          <p:spPr>
            <a:xfrm>
              <a:off x="991945" y="402975"/>
              <a:ext cx="190777" cy="201653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5075392" y="5535627"/>
            <a:ext cx="227411" cy="2717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/>
          </a:p>
        </p:txBody>
      </p:sp>
      <p:sp>
        <p:nvSpPr>
          <p:cNvPr id="55" name="ZoneTexte 76"/>
          <p:cNvSpPr txBox="1"/>
          <p:nvPr/>
        </p:nvSpPr>
        <p:spPr>
          <a:xfrm>
            <a:off x="5261915" y="5495637"/>
            <a:ext cx="1708903" cy="31172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/>
              <a:t>Parts de marché au </a:t>
            </a:r>
            <a:r>
              <a:rPr lang="fr-FR" sz="1200" b="1" dirty="0" smtClean="0"/>
              <a:t>30/06/2017</a:t>
            </a:r>
            <a:endParaRPr lang="fr-FR" sz="1200" b="1" dirty="0"/>
          </a:p>
        </p:txBody>
      </p:sp>
      <p:sp>
        <p:nvSpPr>
          <p:cNvPr id="56" name="Rectangle 55"/>
          <p:cNvSpPr/>
          <p:nvPr/>
        </p:nvSpPr>
        <p:spPr>
          <a:xfrm>
            <a:off x="6894643" y="5545152"/>
            <a:ext cx="239843" cy="2717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/>
          </a:p>
        </p:txBody>
      </p:sp>
      <p:sp>
        <p:nvSpPr>
          <p:cNvPr id="57" name="ZoneTexte 2"/>
          <p:cNvSpPr txBox="1"/>
          <p:nvPr/>
        </p:nvSpPr>
        <p:spPr>
          <a:xfrm>
            <a:off x="7156704" y="5501005"/>
            <a:ext cx="1347639" cy="37719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/>
              <a:t>Parts de marché au </a:t>
            </a:r>
            <a:r>
              <a:rPr lang="fr-FR" sz="1200" b="1" dirty="0" smtClean="0"/>
              <a:t>30/06/2016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538131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contexte du Temps Fort </a:t>
            </a:r>
            <a:r>
              <a:rPr lang="fr-FR" dirty="0" smtClean="0"/>
              <a:t>1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/>
              <a:t>Capitaliser sur nos succès et renforcer nos points </a:t>
            </a:r>
            <a:r>
              <a:rPr lang="fr-FR" sz="2000" dirty="0" smtClean="0"/>
              <a:t>d’amélioration</a:t>
            </a:r>
            <a:endParaRPr lang="fr-FR" sz="2000" dirty="0"/>
          </a:p>
        </p:txBody>
      </p:sp>
      <p:sp>
        <p:nvSpPr>
          <p:cNvPr id="74" name="Rectangle 73"/>
          <p:cNvSpPr/>
          <p:nvPr/>
        </p:nvSpPr>
        <p:spPr>
          <a:xfrm>
            <a:off x="1599481" y="4360912"/>
            <a:ext cx="5184576" cy="223224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Espace réservé du contenu 1"/>
          <p:cNvSpPr txBox="1">
            <a:spLocks/>
          </p:cNvSpPr>
          <p:nvPr/>
        </p:nvSpPr>
        <p:spPr>
          <a:xfrm>
            <a:off x="350007" y="1255676"/>
            <a:ext cx="8424935" cy="6524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Bancarisation :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un beau succès sur les cartes bancaires HDG … mais un retard important sur le débit différé et les cartes IZICARTE.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74543" y="1980183"/>
            <a:ext cx="3816424" cy="220486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10047" y="1980183"/>
            <a:ext cx="3816424" cy="223224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riangle isocèle 77"/>
          <p:cNvSpPr/>
          <p:nvPr/>
        </p:nvSpPr>
        <p:spPr>
          <a:xfrm>
            <a:off x="1293767" y="2484239"/>
            <a:ext cx="208369" cy="226251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rgbClr val="EEECE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</a:endParaRPr>
          </a:p>
        </p:txBody>
      </p:sp>
      <p:graphicFrame>
        <p:nvGraphicFramePr>
          <p:cNvPr id="79" name="Graphique 78"/>
          <p:cNvGraphicFramePr/>
          <p:nvPr>
            <p:extLst>
              <p:ext uri="{D42A27DB-BD31-4B8C-83A1-F6EECF244321}">
                <p14:modId xmlns:p14="http://schemas.microsoft.com/office/powerpoint/2010/main" val="1882088340"/>
              </p:ext>
            </p:extLst>
          </p:nvPr>
        </p:nvGraphicFramePr>
        <p:xfrm>
          <a:off x="782055" y="2628256"/>
          <a:ext cx="3556542" cy="1512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0" name="Text Box 72"/>
          <p:cNvSpPr txBox="1">
            <a:spLocks noChangeArrowheads="1"/>
          </p:cNvSpPr>
          <p:nvPr/>
        </p:nvSpPr>
        <p:spPr bwMode="auto">
          <a:xfrm>
            <a:off x="782055" y="2052191"/>
            <a:ext cx="316565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fr-FR" sz="14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Taux de détention en cartes HDG</a:t>
            </a:r>
          </a:p>
        </p:txBody>
      </p:sp>
      <p:sp>
        <p:nvSpPr>
          <p:cNvPr id="81" name="ZoneTexte 59"/>
          <p:cNvSpPr txBox="1"/>
          <p:nvPr/>
        </p:nvSpPr>
        <p:spPr>
          <a:xfrm>
            <a:off x="1430127" y="2484239"/>
            <a:ext cx="1152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+13,63pts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riangle isocèle 81"/>
          <p:cNvSpPr/>
          <p:nvPr/>
        </p:nvSpPr>
        <p:spPr>
          <a:xfrm>
            <a:off x="2949950" y="2484239"/>
            <a:ext cx="208369" cy="226251"/>
          </a:xfrm>
          <a:prstGeom prst="triangle">
            <a:avLst/>
          </a:prstGeom>
          <a:solidFill>
            <a:srgbClr val="00B050"/>
          </a:solidFill>
          <a:ln w="9525" cap="flat" cmpd="sng" algn="ctr">
            <a:solidFill>
              <a:srgbClr val="EEECE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83" name="ZoneTexte 59"/>
          <p:cNvSpPr txBox="1"/>
          <p:nvPr/>
        </p:nvSpPr>
        <p:spPr>
          <a:xfrm>
            <a:off x="3086310" y="2484239"/>
            <a:ext cx="1152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+9,83pts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4" name="Graphique 83"/>
          <p:cNvGraphicFramePr/>
          <p:nvPr>
            <p:extLst>
              <p:ext uri="{D42A27DB-BD31-4B8C-83A1-F6EECF244321}">
                <p14:modId xmlns:p14="http://schemas.microsoft.com/office/powerpoint/2010/main" val="3816349778"/>
              </p:ext>
            </p:extLst>
          </p:nvPr>
        </p:nvGraphicFramePr>
        <p:xfrm>
          <a:off x="5030527" y="2096815"/>
          <a:ext cx="388843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5" name="Text Box 72"/>
          <p:cNvSpPr txBox="1">
            <a:spLocks noChangeArrowheads="1"/>
          </p:cNvSpPr>
          <p:nvPr/>
        </p:nvSpPr>
        <p:spPr bwMode="auto">
          <a:xfrm>
            <a:off x="5318559" y="1980183"/>
            <a:ext cx="3165650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fr-FR" sz="14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Poids des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cartes </a:t>
            </a:r>
            <a:r>
              <a:rPr lang="fr-FR" sz="14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à débit différé </a:t>
            </a:r>
            <a:endParaRPr lang="fr-FR" sz="1400" b="1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eaLnBrk="0" hangingPunct="0">
              <a:defRPr/>
            </a:pPr>
            <a:r>
              <a:rPr lang="fr-FR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(hors IZICARTE - données </a:t>
            </a:r>
            <a:r>
              <a:rPr lang="fr-FR" dirty="0">
                <a:solidFill>
                  <a:prstClr val="black"/>
                </a:solidFill>
                <a:latin typeface="Calibri"/>
                <a:cs typeface="Arial" pitchFamily="34" charset="0"/>
              </a:rPr>
              <a:t>juin 2017) </a:t>
            </a:r>
            <a:endParaRPr lang="fr-FR" sz="16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graphicFrame>
        <p:nvGraphicFramePr>
          <p:cNvPr id="87" name="Graphique 86"/>
          <p:cNvGraphicFramePr/>
          <p:nvPr>
            <p:extLst>
              <p:ext uri="{D42A27DB-BD31-4B8C-83A1-F6EECF244321}">
                <p14:modId xmlns:p14="http://schemas.microsoft.com/office/powerpoint/2010/main" val="2368305188"/>
              </p:ext>
            </p:extLst>
          </p:nvPr>
        </p:nvGraphicFramePr>
        <p:xfrm>
          <a:off x="1743497" y="4432920"/>
          <a:ext cx="5040560" cy="2057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Rectangle 87"/>
          <p:cNvSpPr/>
          <p:nvPr/>
        </p:nvSpPr>
        <p:spPr>
          <a:xfrm>
            <a:off x="2535585" y="5225008"/>
            <a:ext cx="640934" cy="277646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24,3%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903737" y="5513040"/>
            <a:ext cx="640934" cy="277646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14,3%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415905" y="4864968"/>
            <a:ext cx="640934" cy="277646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42,1%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055865" y="4432920"/>
            <a:ext cx="1617292" cy="191366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Moyenne des CE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6238875" y="5004792"/>
            <a:ext cx="2644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Un potentiel de transformation à exploiter !!</a:t>
            </a:r>
            <a:endParaRPr lang="fr-FR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9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contexte du Temps Fort </a:t>
            </a:r>
            <a:r>
              <a:rPr lang="fr-FR" dirty="0" smtClean="0"/>
              <a:t>1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/>
              <a:t>Capitaliser sur nos succès et renforcer nos points </a:t>
            </a:r>
            <a:r>
              <a:rPr lang="fr-FR" sz="2000" dirty="0" smtClean="0"/>
              <a:t>d’amélioration</a:t>
            </a:r>
            <a:endParaRPr lang="fr-FR" sz="2000" dirty="0"/>
          </a:p>
        </p:txBody>
      </p:sp>
      <p:sp>
        <p:nvSpPr>
          <p:cNvPr id="22" name="Rectangle 21"/>
          <p:cNvSpPr/>
          <p:nvPr/>
        </p:nvSpPr>
        <p:spPr>
          <a:xfrm>
            <a:off x="4759294" y="2276872"/>
            <a:ext cx="3816424" cy="368577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space réservé du contenu 1"/>
          <p:cNvSpPr txBox="1">
            <a:spLocks/>
          </p:cNvSpPr>
          <p:nvPr/>
        </p:nvSpPr>
        <p:spPr>
          <a:xfrm>
            <a:off x="467544" y="1340768"/>
            <a:ext cx="8424935" cy="6524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Mobilité bancaire : </a:t>
            </a:r>
            <a:r>
              <a:rPr lang="fr-FR" sz="18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de </a:t>
            </a:r>
            <a:r>
              <a:rPr lang="fr-FR" sz="1800" b="1" dirty="0">
                <a:solidFill>
                  <a:prstClr val="black"/>
                </a:solidFill>
                <a:latin typeface="Arial Narrow" panose="020B0606020202030204" pitchFamily="34" charset="0"/>
              </a:rPr>
              <a:t>nouveaux entrants </a:t>
            </a:r>
            <a:r>
              <a:rPr lang="fr-FR" sz="1800" dirty="0">
                <a:solidFill>
                  <a:prstClr val="black"/>
                </a:solidFill>
                <a:latin typeface="Arial Narrow" panose="020B0606020202030204" pitchFamily="34" charset="0"/>
              </a:rPr>
              <a:t>en 2017/2018 sur le marché de la banque en ligne</a:t>
            </a:r>
            <a:r>
              <a:rPr lang="fr-FR" sz="1800" b="1" dirty="0">
                <a:solidFill>
                  <a:prstClr val="black"/>
                </a:solidFill>
                <a:latin typeface="Arial Narrow" panose="020B0606020202030204" pitchFamily="34" charset="0"/>
              </a:rPr>
              <a:t>, qui vont accélérer leur dynamique de </a:t>
            </a:r>
            <a:r>
              <a:rPr lang="fr-FR" sz="1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conquête…tandis que celles déjà installées</a:t>
            </a:r>
            <a:r>
              <a:rPr lang="fr-FR" sz="18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élargissent leur offre ….</a:t>
            </a:r>
            <a:endParaRPr lang="fr-FR" sz="18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endParaRPr lang="fr-FR" sz="18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1652439" y="3077817"/>
            <a:ext cx="2662087" cy="42738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541338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Lancement en 2018 de </a:t>
            </a:r>
            <a:b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Banque Postale Mobile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84" descr="Résultat de recherche d'images pour &quot;logo banque postale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91" y="2834572"/>
            <a:ext cx="670628" cy="67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6" descr="Résultat de recherche d'images pour &quot;logo orange bank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37" y="2427293"/>
            <a:ext cx="789875" cy="78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3" descr="Résultat de recherche d'images pour &quot;logo boursorama banque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7" y="3937248"/>
            <a:ext cx="1845833" cy="4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5" descr="Résultat de recherche d'images pour &quot;logo ing direct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99" y="5305400"/>
            <a:ext cx="1493536" cy="51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7" descr="Résultat de recherche d'images pour &quot;logo fortune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21" y="4709334"/>
            <a:ext cx="1603063" cy="45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3308623" y="3937248"/>
            <a:ext cx="645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Bientôt</a:t>
            </a:r>
          </a:p>
        </p:txBody>
      </p:sp>
      <p:pic>
        <p:nvPicPr>
          <p:cNvPr id="31" name="Picture 79" descr="Résultat de recherche d'images pour &quot;bforbank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098" y="4513312"/>
            <a:ext cx="1309556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2" descr="Résultat de recherche d'images pour &quot;logo hello bank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487" y="4369296"/>
            <a:ext cx="663177" cy="72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1" descr="Résultat de recherche d'images pour &quot;logo monabanq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105" y="4225280"/>
            <a:ext cx="1190933" cy="2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Connecteur droit 33"/>
          <p:cNvCxnSpPr/>
          <p:nvPr/>
        </p:nvCxnSpPr>
        <p:spPr>
          <a:xfrm>
            <a:off x="2941780" y="4218909"/>
            <a:ext cx="0" cy="931182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graphicFrame>
        <p:nvGraphicFramePr>
          <p:cNvPr id="35" name="Graphique 34"/>
          <p:cNvGraphicFramePr/>
          <p:nvPr>
            <p:extLst>
              <p:ext uri="{D42A27DB-BD31-4B8C-83A1-F6EECF244321}">
                <p14:modId xmlns:p14="http://schemas.microsoft.com/office/powerpoint/2010/main" val="3584790003"/>
              </p:ext>
            </p:extLst>
          </p:nvPr>
        </p:nvGraphicFramePr>
        <p:xfrm>
          <a:off x="4788024" y="2924944"/>
          <a:ext cx="3744416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6" name="Text Box 72"/>
          <p:cNvSpPr txBox="1">
            <a:spLocks noChangeArrowheads="1"/>
          </p:cNvSpPr>
          <p:nvPr/>
        </p:nvSpPr>
        <p:spPr bwMode="auto">
          <a:xfrm>
            <a:off x="4831302" y="2317426"/>
            <a:ext cx="36004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fr-FR" sz="16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Evolution mobilité bancaire CELCA : nb cumulé / ETP du solde de clients </a:t>
            </a:r>
          </a:p>
        </p:txBody>
      </p:sp>
    </p:spTree>
    <p:extLst>
      <p:ext uri="{BB962C8B-B14F-4D97-AF65-F5344CB8AC3E}">
        <p14:creationId xmlns:p14="http://schemas.microsoft.com/office/powerpoint/2010/main" val="283931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95325" y="2476500"/>
            <a:ext cx="3724275" cy="35702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contexte du Temps Fort </a:t>
            </a:r>
            <a:r>
              <a:rPr lang="fr-FR" dirty="0" smtClean="0"/>
              <a:t>1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/>
              <a:t>Capitaliser sur nos succès et renforcer nos points </a:t>
            </a:r>
            <a:r>
              <a:rPr lang="fr-FR" sz="2000" dirty="0" smtClean="0"/>
              <a:t>d’amélioration</a:t>
            </a:r>
            <a:endParaRPr lang="fr-FR" sz="2000" dirty="0"/>
          </a:p>
        </p:txBody>
      </p:sp>
      <p:sp>
        <p:nvSpPr>
          <p:cNvPr id="18" name="Espace réservé du contenu 1"/>
          <p:cNvSpPr txBox="1">
            <a:spLocks/>
          </p:cNvSpPr>
          <p:nvPr/>
        </p:nvSpPr>
        <p:spPr>
          <a:xfrm>
            <a:off x="611560" y="1412776"/>
            <a:ext cx="7992888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Crédits MLT : </a:t>
            </a:r>
            <a:r>
              <a:rPr lang="fr-FR" sz="18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nos </a:t>
            </a:r>
            <a:r>
              <a:rPr lang="fr-FR" sz="1800" b="1" dirty="0">
                <a:solidFill>
                  <a:prstClr val="black"/>
                </a:solidFill>
                <a:latin typeface="Arial Narrow" panose="020B0606020202030204" pitchFamily="34" charset="0"/>
              </a:rPr>
              <a:t>différents modes de financement </a:t>
            </a:r>
            <a:r>
              <a:rPr lang="fr-FR" sz="1800" dirty="0">
                <a:solidFill>
                  <a:prstClr val="black"/>
                </a:solidFill>
                <a:latin typeface="Arial Narrow" panose="020B0606020202030204" pitchFamily="34" charset="0"/>
              </a:rPr>
              <a:t>nous permettent de </a:t>
            </a:r>
            <a:r>
              <a:rPr lang="fr-FR" sz="1800" b="1" dirty="0">
                <a:solidFill>
                  <a:prstClr val="black"/>
                </a:solidFill>
                <a:latin typeface="Arial Narrow" panose="020B0606020202030204" pitchFamily="34" charset="0"/>
              </a:rPr>
              <a:t>développer </a:t>
            </a:r>
            <a:r>
              <a:rPr lang="fr-FR" sz="1800" dirty="0">
                <a:solidFill>
                  <a:prstClr val="black"/>
                </a:solidFill>
                <a:latin typeface="Arial Narrow" panose="020B0606020202030204" pitchFamily="34" charset="0"/>
              </a:rPr>
              <a:t>l’équipement de nos clients en proposant</a:t>
            </a:r>
            <a:r>
              <a:rPr lang="fr-FR" sz="1800" b="1" dirty="0">
                <a:solidFill>
                  <a:prstClr val="black"/>
                </a:solidFill>
                <a:latin typeface="Arial Narrow" panose="020B0606020202030204" pitchFamily="34" charset="0"/>
              </a:rPr>
              <a:t> des solutions sur-mesure plus rémunératrices. </a:t>
            </a:r>
          </a:p>
        </p:txBody>
      </p:sp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640537916"/>
              </p:ext>
            </p:extLst>
          </p:nvPr>
        </p:nvGraphicFramePr>
        <p:xfrm>
          <a:off x="742232" y="3087589"/>
          <a:ext cx="3563068" cy="266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 Box 72"/>
          <p:cNvSpPr txBox="1">
            <a:spLocks noChangeArrowheads="1"/>
          </p:cNvSpPr>
          <p:nvPr/>
        </p:nvSpPr>
        <p:spPr bwMode="auto">
          <a:xfrm>
            <a:off x="794420" y="2603500"/>
            <a:ext cx="5256584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fr-FR" sz="16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Evol. engagements crédits MLT</a:t>
            </a:r>
          </a:p>
          <a:p>
            <a:pPr eaLnBrk="0" hangingPunct="0"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(yc crédits bail)</a:t>
            </a:r>
            <a:endParaRPr lang="fr-FR" sz="1600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91075" y="2466976"/>
            <a:ext cx="3724275" cy="1866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486593"/>
              </p:ext>
            </p:extLst>
          </p:nvPr>
        </p:nvGraphicFramePr>
        <p:xfrm>
          <a:off x="4933951" y="2743518"/>
          <a:ext cx="3390900" cy="1310640"/>
        </p:xfrm>
        <a:graphic>
          <a:graphicData uri="http://schemas.openxmlformats.org/drawingml/2006/table">
            <a:tbl>
              <a:tblPr firstRow="1" bandRow="1"/>
              <a:tblGrid>
                <a:gridCol w="1691894"/>
                <a:gridCol w="849503"/>
                <a:gridCol w="849503"/>
              </a:tblGrid>
              <a:tr h="6746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Evol.</a:t>
                      </a:r>
                      <a:r>
                        <a:rPr lang="fr-FR" sz="1400" baseline="0" dirty="0" smtClean="0"/>
                        <a:t> Clients actifs équipés </a:t>
                      </a:r>
                      <a:r>
                        <a:rPr lang="fr-FR" sz="1200" b="0" baseline="0" dirty="0" smtClean="0"/>
                        <a:t>(au 31/10/2017)</a:t>
                      </a:r>
                      <a:endParaRPr lang="fr-FR" sz="1200" b="0" dirty="0" smtClean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/>
                        <a:t>CELCA</a:t>
                      </a:r>
                      <a:endParaRPr lang="fr-FR" sz="14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+mn-cs"/>
                        </a:rPr>
                        <a:t>Total des CE</a:t>
                      </a:r>
                      <a:endParaRPr lang="fr-FR" sz="14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81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Cumul annuel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+159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+ 5 414</a:t>
                      </a:r>
                      <a:endParaRPr lang="fr-FR" sz="1400" b="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81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Var vs 2016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-1,9%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+3,6%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74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: </a:t>
            </a: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>nos enjeux prioritaires</a:t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04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4 priorités, des forts enjeux de PNB sur des marchés porteurs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TEMPS FORT 1 : nos enjeux prioritaires</a:t>
            </a:r>
            <a:br>
              <a:rPr lang="fr-FR" dirty="0"/>
            </a:br>
            <a:r>
              <a:rPr lang="fr-FR" sz="1800" dirty="0"/>
              <a:t>La clé du succès pour atteindre l’objectif à début </a:t>
            </a:r>
            <a:r>
              <a:rPr lang="fr-FR" sz="1800" dirty="0" smtClean="0"/>
              <a:t>FIN JUIN </a:t>
            </a:r>
            <a:r>
              <a:rPr lang="fr-FR" sz="1800" dirty="0"/>
              <a:t>: la </a:t>
            </a:r>
            <a:r>
              <a:rPr lang="fr-FR" sz="1800" dirty="0" smtClean="0"/>
              <a:t>régularité</a:t>
            </a:r>
            <a:endParaRPr lang="fr-FR" dirty="0"/>
          </a:p>
        </p:txBody>
      </p:sp>
      <p:sp>
        <p:nvSpPr>
          <p:cNvPr id="12" name="Espace réservé du contenu 1"/>
          <p:cNvSpPr txBox="1">
            <a:spLocks/>
          </p:cNvSpPr>
          <p:nvPr/>
        </p:nvSpPr>
        <p:spPr>
          <a:xfrm>
            <a:off x="144016" y="3065710"/>
            <a:ext cx="2088231" cy="3013651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Développer notre fonds de commerce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(en particulier sur les clients HDG et GP) en proposant à nos clients, dans un contexte de taux bas,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rémunération plus attractive,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notamment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les UC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dans un cadre fiscal préservé. 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fr-FR" sz="1400" b="1" dirty="0">
                <a:solidFill>
                  <a:prstClr val="black"/>
                </a:solidFill>
                <a:latin typeface="Calibri"/>
              </a:rPr>
              <a:t>Augmenter le nombre de vendeurs réguliers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.  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016" y="1903661"/>
            <a:ext cx="2088231" cy="108012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Assurance-Vie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(Chiffre d’Affaires et excédents)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39753" y="1903661"/>
            <a:ext cx="2304255" cy="108012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Cartes Bancaires HDG à débit différé</a:t>
            </a:r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2339753" y="3055789"/>
            <a:ext cx="2304256" cy="302433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Poursuivre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commercialisation des cartes bancaires HDG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(Premier, Platinum, Infinite) pour conquérir de nouveaux BP et JBP (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équipement de nos clients distanciés, montée en gamme de nos clients BP et JBP, …)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Proposer systématiquement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débit différé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mettant en avant ses avantages et la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 IZICARTE.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52528" y="1903661"/>
            <a:ext cx="2088231" cy="108012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Crédits Conso</a:t>
            </a:r>
          </a:p>
        </p:txBody>
      </p:sp>
      <p:sp>
        <p:nvSpPr>
          <p:cNvPr id="17" name="Espace réservé du contenu 1"/>
          <p:cNvSpPr txBox="1">
            <a:spLocks/>
          </p:cNvSpPr>
          <p:nvPr/>
        </p:nvSpPr>
        <p:spPr>
          <a:xfrm>
            <a:off x="4752529" y="3055789"/>
            <a:ext cx="2088231" cy="302433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Fidéliser nos clients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nous appuyant sur notre offre « crédit projet » pour anticiper leurs besoins.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Développer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regroupement et le rachat de crédits pour capter des encours de crédits à la concurrence.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Augmenter le nombre de vendeurs réguliers.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48264" y="1903661"/>
            <a:ext cx="2088232" cy="108012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Crédits MLT (Pros)</a:t>
            </a: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6929191" y="3055789"/>
            <a:ext cx="2107305" cy="302433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Accompagner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les pros dans leur développement grâce à l’ensemble des solutions de financement.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720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enjeux prioritaires</a:t>
            </a:r>
            <a:br>
              <a:rPr lang="fr-FR" dirty="0"/>
            </a:br>
            <a:r>
              <a:rPr lang="fr-FR" sz="1800" dirty="0"/>
              <a:t>La clé du succès pour atteindre l’objectif à </a:t>
            </a:r>
            <a:r>
              <a:rPr lang="fr-FR" sz="1800" dirty="0" smtClean="0"/>
              <a:t>FIN </a:t>
            </a:r>
            <a:r>
              <a:rPr lang="fr-FR" sz="1800" dirty="0"/>
              <a:t>juin : la </a:t>
            </a:r>
            <a:r>
              <a:rPr lang="fr-FR" sz="1800" dirty="0" smtClean="0"/>
              <a:t>régularité</a:t>
            </a:r>
            <a:endParaRPr lang="fr-FR" dirty="0"/>
          </a:p>
        </p:txBody>
      </p:sp>
      <p:sp>
        <p:nvSpPr>
          <p:cNvPr id="22" name="Organigramme : Connecteur 21"/>
          <p:cNvSpPr/>
          <p:nvPr/>
        </p:nvSpPr>
        <p:spPr>
          <a:xfrm>
            <a:off x="7847856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8376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rganigramme : Connecteur 23"/>
          <p:cNvSpPr/>
          <p:nvPr/>
        </p:nvSpPr>
        <p:spPr>
          <a:xfrm>
            <a:off x="7793310" y="2307184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29214" y="2450604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space réservé du contenu 1"/>
          <p:cNvSpPr txBox="1">
            <a:spLocks/>
          </p:cNvSpPr>
          <p:nvPr/>
        </p:nvSpPr>
        <p:spPr>
          <a:xfrm>
            <a:off x="777922" y="1222041"/>
            <a:ext cx="8048473" cy="5084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Nos objectifs du 2 janvier au 23 juin 2018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9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40005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Soit un rythme HEBDO/ETP de 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7" name="Organigramme : Connecteur 26"/>
          <p:cNvSpPr/>
          <p:nvPr/>
        </p:nvSpPr>
        <p:spPr>
          <a:xfrm>
            <a:off x="5553633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rganigramme : Connecteur 27"/>
          <p:cNvSpPr/>
          <p:nvPr/>
        </p:nvSpPr>
        <p:spPr>
          <a:xfrm>
            <a:off x="3321385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rganigramme : Connecteur 28"/>
          <p:cNvSpPr/>
          <p:nvPr/>
        </p:nvSpPr>
        <p:spPr>
          <a:xfrm>
            <a:off x="1089137" y="2290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3033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57289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689537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7504" y="2506930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33M€ d’excédents de collecte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oit environ</a:t>
            </a: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416M€ de chiffre d’affaires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483768" y="2492404"/>
            <a:ext cx="208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258M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387788" y="252608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10 700 ventes nettes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153033" y="2434922"/>
            <a:ext cx="8955471" cy="1568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37" name="Rectangle 36"/>
          <p:cNvSpPr/>
          <p:nvPr/>
        </p:nvSpPr>
        <p:spPr>
          <a:xfrm>
            <a:off x="1475656" y="158650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libri"/>
              </a:rPr>
              <a:t>Atteindre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60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% de l’objectif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annuel au 23 juin 2018, soit 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10% de l’objectif annuel /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mois :</a:t>
            </a:r>
            <a:endParaRPr lang="fr-FR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rganigramme : Connecteur 37"/>
          <p:cNvSpPr/>
          <p:nvPr/>
        </p:nvSpPr>
        <p:spPr>
          <a:xfrm>
            <a:off x="5652120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rganigramme : Connecteur 38"/>
          <p:cNvSpPr/>
          <p:nvPr/>
        </p:nvSpPr>
        <p:spPr>
          <a:xfrm>
            <a:off x="3419872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rganigramme : Connecteur 39"/>
          <p:cNvSpPr/>
          <p:nvPr/>
        </p:nvSpPr>
        <p:spPr>
          <a:xfrm>
            <a:off x="1187624" y="4699843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152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55776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8024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07504" y="4915867"/>
            <a:ext cx="244827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8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1 165€ d’excédents </a:t>
            </a:r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Soit environ 14 700€ de CA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486026" y="4901341"/>
            <a:ext cx="225742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9 100€ 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486275" y="4935021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0,4 vente nette</a:t>
            </a:r>
          </a:p>
        </p:txBody>
      </p:sp>
      <p:cxnSp>
        <p:nvCxnSpPr>
          <p:cNvPr id="47" name="Connecteur droit 46"/>
          <p:cNvCxnSpPr/>
          <p:nvPr/>
        </p:nvCxnSpPr>
        <p:spPr>
          <a:xfrm>
            <a:off x="251520" y="4843859"/>
            <a:ext cx="889248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9" name="ZoneTexte 48"/>
          <p:cNvSpPr txBox="1"/>
          <p:nvPr/>
        </p:nvSpPr>
        <p:spPr>
          <a:xfrm>
            <a:off x="6948264" y="2546995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 </a:t>
            </a:r>
          </a:p>
          <a:p>
            <a:pPr algn="ctr"/>
            <a:endParaRPr lang="fr-FR" sz="16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87M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(yc crédits bail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)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682011" y="4935021"/>
            <a:ext cx="266429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3 100€ d’engagements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yc compris crédits bail) </a:t>
            </a:r>
          </a:p>
        </p:txBody>
      </p:sp>
    </p:spTree>
    <p:extLst>
      <p:ext uri="{BB962C8B-B14F-4D97-AF65-F5344CB8AC3E}">
        <p14:creationId xmlns:p14="http://schemas.microsoft.com/office/powerpoint/2010/main" val="356030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/>
              <a:t>TEMPS FORT 1 : </a:t>
            </a:r>
            <a:r>
              <a:rPr lang="fr-FR" sz="4000" dirty="0">
                <a:solidFill>
                  <a:srgbClr val="FF0000"/>
                </a:solidFill>
              </a:rPr>
              <a:t>l’incentive, </a:t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7588" y="344358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Pour faire le plein de chèques-cadeaux, </a:t>
            </a:r>
          </a:p>
          <a:p>
            <a:pPr algn="ctr"/>
            <a:r>
              <a:rPr lang="fr-F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 opportunités </a:t>
            </a:r>
          </a:p>
        </p:txBody>
      </p:sp>
    </p:spTree>
    <p:extLst>
      <p:ext uri="{BB962C8B-B14F-4D97-AF65-F5344CB8AC3E}">
        <p14:creationId xmlns:p14="http://schemas.microsoft.com/office/powerpoint/2010/main" val="13224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48" name="Espace réservé du contenu 1"/>
          <p:cNvSpPr txBox="1">
            <a:spLocks/>
          </p:cNvSpPr>
          <p:nvPr/>
        </p:nvSpPr>
        <p:spPr>
          <a:xfrm>
            <a:off x="627559" y="1159793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L’incentive « globale » du 2 janvier au 23 juin 2018 :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Seront déclarées éligibles les 45 premières agences, classées selon le taux d’atteinte moyen des 4 critères ci-dessous :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graphicFrame>
        <p:nvGraphicFramePr>
          <p:cNvPr id="51" name="Tableau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51735"/>
              </p:ext>
            </p:extLst>
          </p:nvPr>
        </p:nvGraphicFramePr>
        <p:xfrm>
          <a:off x="685416" y="3787130"/>
          <a:ext cx="7776343" cy="1737360"/>
        </p:xfrm>
        <a:graphic>
          <a:graphicData uri="http://schemas.openxmlformats.org/drawingml/2006/table">
            <a:tbl>
              <a:tblPr firstRow="1" bandRow="1"/>
              <a:tblGrid>
                <a:gridCol w="2208097"/>
                <a:gridCol w="2784123"/>
                <a:gridCol w="2784123"/>
              </a:tblGrid>
              <a:tr h="460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Classement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≥ à 100%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&lt; à 100%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ère</a:t>
                      </a: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 à la 10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400€*</a:t>
                      </a:r>
                      <a:endParaRPr lang="fr-FR" sz="14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200€*</a:t>
                      </a:r>
                      <a:endParaRPr lang="fr-FR" sz="1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11 à la 20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200€*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21 à la 30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75€*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31 à la 45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53" name="ZoneTexte 52"/>
          <p:cNvSpPr txBox="1"/>
          <p:nvPr/>
        </p:nvSpPr>
        <p:spPr>
          <a:xfrm>
            <a:off x="267519" y="5920705"/>
            <a:ext cx="842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Arial"/>
            </a:endParaRPr>
          </a:p>
          <a:p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12553"/>
              </p:ext>
            </p:extLst>
          </p:nvPr>
        </p:nvGraphicFramePr>
        <p:xfrm>
          <a:off x="219076" y="2198688"/>
          <a:ext cx="8696324" cy="1524000"/>
        </p:xfrm>
        <a:graphic>
          <a:graphicData uri="http://schemas.openxmlformats.org/drawingml/2006/table">
            <a:tbl>
              <a:tblPr firstRow="1" bandRow="1"/>
              <a:tblGrid>
                <a:gridCol w="4537212"/>
                <a:gridCol w="3297882"/>
                <a:gridCol w="861230"/>
              </a:tblGrid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Critères CELCA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Classement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Source 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n-lt"/>
                        </a:rPr>
                        <a:t>Chiffre d'affaires Assurance Vie</a:t>
                      </a:r>
                      <a:endParaRPr lang="fr-FR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d’atteinte de l’objectif de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 période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GPS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Ventes nettes CB HDG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Excédents Assurance Vie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crédits MLT ( yc crédits bail)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85750" y="59458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4770" y="5604470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061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827584" y="1484784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BONUS – Qualité Haute Définition du 2 janvier au 23 juin 2018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Seront déclarées éligibles les 45 premières agences, classées selon l’indicateur « Recommandation-NPS » du QHD, à fin juin 2018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8504" y="5080595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18251"/>
              </p:ext>
            </p:extLst>
          </p:nvPr>
        </p:nvGraphicFramePr>
        <p:xfrm>
          <a:off x="683568" y="2564904"/>
          <a:ext cx="7776864" cy="1798320"/>
        </p:xfrm>
        <a:graphic>
          <a:graphicData uri="http://schemas.openxmlformats.org/drawingml/2006/table">
            <a:tbl>
              <a:tblPr firstRow="1" bandRow="1"/>
              <a:tblGrid>
                <a:gridCol w="1224136"/>
                <a:gridCol w="2016224"/>
                <a:gridCol w="1656184"/>
                <a:gridCol w="2880320"/>
              </a:tblGrid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Critères CELCA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Classement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Source 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Gain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QHD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Taux de « Recommandations-NPS »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Enquête QHD - Qualité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200€* si l’agence est classée parmi les 45 meilleures dans l’incentive « Globale », 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100€* si l’agence n’est pas classée dans l’incentive « Globale »</a:t>
                      </a:r>
                      <a:endParaRPr lang="fr-FR" sz="1600" dirty="0" smtClean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4463" y="54124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8999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827585" y="1340768"/>
            <a:ext cx="7704855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Des étapes « Coup de poing », pour booster vos résultats à fin juin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Des produits phares mis en avant pour vous permettre d’atteindre 100% de votre objectif au 23 juin 2018 :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05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Ainsi sur janvier-février 2018, cap sur l’assurance-vie !!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Seront déclarées éligibles les 45 premières agences, classées selon le taux d’atteinte moyen des 2 critères ci-dessous 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54745" y="5620097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242241"/>
              </p:ext>
            </p:extLst>
          </p:nvPr>
        </p:nvGraphicFramePr>
        <p:xfrm>
          <a:off x="900111" y="3284984"/>
          <a:ext cx="7560320" cy="1493520"/>
        </p:xfrm>
        <a:graphic>
          <a:graphicData uri="http://schemas.openxmlformats.org/drawingml/2006/table">
            <a:tbl>
              <a:tblPr firstRow="1" bandRow="1"/>
              <a:tblGrid>
                <a:gridCol w="1580795"/>
                <a:gridCol w="1993175"/>
                <a:gridCol w="1993175"/>
                <a:gridCol w="1993175"/>
              </a:tblGrid>
              <a:tr h="295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Critères CELCA</a:t>
                      </a:r>
                      <a:endParaRPr lang="fr-FR" sz="16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Classement</a:t>
                      </a:r>
                      <a:endParaRPr lang="fr-FR" sz="16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Source </a:t>
                      </a:r>
                      <a:endParaRPr lang="fr-FR" sz="16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Gain</a:t>
                      </a:r>
                      <a:endParaRPr lang="fr-FR" sz="16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509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+mn-lt"/>
                        </a:rPr>
                        <a:t>Excédents Assurance Vie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% d’atteinte de l’objectif de</a:t>
                      </a:r>
                      <a:r>
                        <a:rPr lang="fr-FR" sz="1400" baseline="0" dirty="0" smtClean="0">
                          <a:latin typeface="+mn-lt"/>
                        </a:rPr>
                        <a:t> la période</a:t>
                      </a: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100€* si taux moyen d’atteinte des critères ≥ à 40% de l’objectif du TF1</a:t>
                      </a:r>
                      <a:r>
                        <a:rPr lang="fr-FR" sz="1600" dirty="0" smtClean="0">
                          <a:latin typeface="+mn-lt"/>
                        </a:rPr>
                        <a:t>, sinon 50€*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633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Chiffre d'affaires Assurance Vie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dirty="0" smtClean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Flèche droite 13"/>
          <p:cNvSpPr/>
          <p:nvPr/>
        </p:nvSpPr>
        <p:spPr>
          <a:xfrm>
            <a:off x="1475656" y="2348880"/>
            <a:ext cx="504056" cy="576064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03848" y="5094394"/>
            <a:ext cx="5256584" cy="52322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Deux autres étapes à découvrir ultérieurement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avec toujours jusqu’à 100€ de gain possible !!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463" y="5936292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496143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846634" y="1991122"/>
            <a:ext cx="7774781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3" name="Ellipse 12"/>
          <p:cNvSpPr/>
          <p:nvPr/>
        </p:nvSpPr>
        <p:spPr>
          <a:xfrm>
            <a:off x="774626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871886" y="183523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132212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4487788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828506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7064449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74601" y="1559074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Janvier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71886" y="1559074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Février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42420" y="158056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Mars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316338" y="158179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Avril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56498" y="158179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Mai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718617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29" name="Connecteur droit 28"/>
          <p:cNvCxnSpPr/>
          <p:nvPr/>
        </p:nvCxnSpPr>
        <p:spPr>
          <a:xfrm>
            <a:off x="2015902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0" name="Connecteur droit 29"/>
          <p:cNvCxnSpPr/>
          <p:nvPr/>
        </p:nvCxnSpPr>
        <p:spPr>
          <a:xfrm>
            <a:off x="3276228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1" name="Connecteur droit 30"/>
          <p:cNvCxnSpPr/>
          <p:nvPr/>
        </p:nvCxnSpPr>
        <p:spPr>
          <a:xfrm>
            <a:off x="4631804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2" name="Connecteur droit 31"/>
          <p:cNvCxnSpPr/>
          <p:nvPr/>
        </p:nvCxnSpPr>
        <p:spPr>
          <a:xfrm>
            <a:off x="5972522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3" name="Connecteur droit 32"/>
          <p:cNvCxnSpPr/>
          <p:nvPr/>
        </p:nvCxnSpPr>
        <p:spPr>
          <a:xfrm>
            <a:off x="7208465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719138" y="2351162"/>
            <a:ext cx="785336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303934" y="235116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Incentive « Globale » 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400€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18617" y="2855218"/>
            <a:ext cx="785336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303934" y="2855218"/>
            <a:ext cx="3816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BONUS QUALITE 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200€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18618" y="3359274"/>
            <a:ext cx="2577032" cy="432048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76228" y="3791322"/>
            <a:ext cx="2724522" cy="504056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79376" y="3273549"/>
            <a:ext cx="283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AV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8416999" y="18471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8561015" y="2135138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sp>
        <p:nvSpPr>
          <p:cNvPr id="55" name="ZoneTexte 54"/>
          <p:cNvSpPr txBox="1"/>
          <p:nvPr/>
        </p:nvSpPr>
        <p:spPr>
          <a:xfrm>
            <a:off x="6918548" y="159602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Juin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232076" y="3778374"/>
            <a:ext cx="283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N°2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838453" y="4315197"/>
            <a:ext cx="2724522" cy="504056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962650" y="4302249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N°2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481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</a:t>
            </a:r>
            <a:r>
              <a:rPr lang="fr-FR" dirty="0" smtClean="0"/>
              <a:t>LE PORTEFEUILLE VIRTUEL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</a:t>
            </a:r>
            <a:r>
              <a:rPr lang="fr-FR" sz="1800" dirty="0" smtClean="0"/>
              <a:t>développer VOS </a:t>
            </a:r>
            <a:r>
              <a:rPr lang="fr-FR" sz="1800" dirty="0"/>
              <a:t>compétences financières en </a:t>
            </a:r>
            <a:r>
              <a:rPr lang="fr-FR" sz="1800" dirty="0" smtClean="0"/>
              <a:t>VOUS divertissant</a:t>
            </a:r>
            <a:endParaRPr lang="fr-FR" sz="1800" dirty="0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5" t="9382" r="28250" b="12520"/>
          <a:stretch/>
        </p:blipFill>
        <p:spPr bwMode="auto">
          <a:xfrm>
            <a:off x="5114602" y="1366458"/>
            <a:ext cx="3316361" cy="442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Espace réservé du contenu 1"/>
          <p:cNvSpPr txBox="1">
            <a:spLocks/>
          </p:cNvSpPr>
          <p:nvPr/>
        </p:nvSpPr>
        <p:spPr>
          <a:xfrm>
            <a:off x="611560" y="1259235"/>
            <a:ext cx="4360490" cy="549399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Votre portefeuille virtuel 2018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0" lvl="2" indent="0">
              <a:buNone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Le portefeuille virtuel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revient du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1</a:t>
            </a:r>
            <a:r>
              <a:rPr lang="fr-FR" sz="1400" b="1" baseline="30000" dirty="0">
                <a:solidFill>
                  <a:sysClr val="windowText" lastClr="000000"/>
                </a:solidFill>
                <a:latin typeface="Calibri"/>
              </a:rPr>
              <a:t>er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 février au 23 juin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2018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!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857250" lvl="2" indent="0">
              <a:buNone/>
              <a:defRPr/>
            </a:pPr>
            <a:endParaRPr lang="fr-FR" sz="300" b="1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None/>
              <a:defRPr/>
            </a:pP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Nouveauté 2018 : </a:t>
            </a: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si au cours du dernier quadrimestre 2017, la performance se mesurait de manière collective, la version 2018 sera individuelle.</a:t>
            </a:r>
          </a:p>
          <a:p>
            <a:pPr marL="857250" lvl="2" indent="0">
              <a:buNone/>
              <a:defRPr/>
            </a:pP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Seront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récompensés : </a:t>
            </a:r>
            <a:r>
              <a:rPr lang="fr-FR" sz="1400" b="1" u="sng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400" b="1" u="sng" dirty="0">
                <a:solidFill>
                  <a:sysClr val="windowText" lastClr="000000"/>
                </a:solidFill>
                <a:latin typeface="Calibri"/>
              </a:rPr>
              <a:t>1</a:t>
            </a:r>
            <a:r>
              <a:rPr lang="fr-FR" sz="1400" b="1" u="sng" dirty="0" smtClean="0">
                <a:solidFill>
                  <a:sysClr val="windowText" lastClr="000000"/>
                </a:solidFill>
                <a:latin typeface="Calibri"/>
              </a:rPr>
              <a:t>00 </a:t>
            </a:r>
            <a:r>
              <a:rPr lang="fr-FR" sz="1400" b="1" u="sng" dirty="0">
                <a:solidFill>
                  <a:sysClr val="windowText" lastClr="000000"/>
                </a:solidFill>
                <a:latin typeface="Calibri"/>
              </a:rPr>
              <a:t>collaborateurs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ayant eu la meilleure performance de portefeuille dans le classement CELCA au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23 juin 2018.</a:t>
            </a:r>
          </a:p>
          <a:p>
            <a:pPr marL="857250" lvl="2" indent="0">
              <a:buNone/>
              <a:defRPr/>
            </a:pPr>
            <a:endParaRPr lang="fr-FR" sz="900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None/>
              <a:defRPr/>
            </a:pPr>
            <a:endParaRPr lang="fr-FR" sz="14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Pour rappel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: </a:t>
            </a:r>
            <a:endParaRPr lang="fr-FR" sz="1400" b="1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Vous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disposez d’un portefeuille virtuel 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de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20 000 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€ (dont </a:t>
            </a:r>
            <a:r>
              <a:rPr lang="fr-FR" sz="1100" dirty="0" smtClean="0">
                <a:solidFill>
                  <a:sysClr val="windowText" lastClr="000000"/>
                </a:solidFill>
                <a:latin typeface="Calibri"/>
              </a:rPr>
              <a:t>15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 </a:t>
            </a:r>
            <a:r>
              <a:rPr lang="fr-FR" sz="1100" dirty="0" smtClean="0">
                <a:solidFill>
                  <a:sysClr val="windowText" lastClr="000000"/>
                </a:solidFill>
                <a:latin typeface="Calibri"/>
              </a:rPr>
              <a:t>000€ 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disponibles sur un compte de dépôt </a:t>
            </a:r>
            <a:r>
              <a:rPr lang="fr-FR" sz="1100" dirty="0" smtClean="0">
                <a:solidFill>
                  <a:sysClr val="windowText" lastClr="000000"/>
                </a:solidFill>
                <a:latin typeface="Calibri"/>
              </a:rPr>
              <a:t>virtuel et 5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 </a:t>
            </a:r>
            <a:r>
              <a:rPr lang="fr-FR" sz="1100" dirty="0" smtClean="0">
                <a:solidFill>
                  <a:sysClr val="windowText" lastClr="000000"/>
                </a:solidFill>
                <a:latin typeface="Calibri"/>
              </a:rPr>
              <a:t>000€ 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investis sur un fonds Euros </a:t>
            </a:r>
            <a:r>
              <a:rPr lang="fr-FR" sz="1100" dirty="0" smtClean="0">
                <a:solidFill>
                  <a:sysClr val="windowText" lastClr="000000"/>
                </a:solidFill>
                <a:latin typeface="Calibri"/>
              </a:rPr>
              <a:t>virtuel)</a:t>
            </a:r>
            <a:endParaRPr lang="fr-FR" sz="1100" dirty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Vous procédez à des ordres d’achats et de ventes pour faire performer votre portefeuille.</a:t>
            </a: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Une 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condition :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p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our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être éligible aux récompenses et intégrer le suivi, il faut avoir réalisé au moins 5 opérations en rapport avec 3 fonds différents sur la période pour un montant total de 10 000€ minimum.</a:t>
            </a:r>
          </a:p>
          <a:p>
            <a:pPr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None/>
              <a:defRPr/>
            </a:pPr>
            <a:endParaRPr lang="fr-FR" sz="2000" b="1" dirty="0">
              <a:solidFill>
                <a:sysClr val="windowText" lastClr="000000"/>
              </a:solidFill>
              <a:latin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5" name="Picture 2" descr="C:\Users\A2172150\AppData\Local\Microsoft\Windows\Temporary Internet Files\Content.Outlook\GAXBNRAH\logo-app-la-bours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6" y="1644178"/>
            <a:ext cx="959322" cy="95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ZoneTexte 55"/>
          <p:cNvSpPr txBox="1"/>
          <p:nvPr/>
        </p:nvSpPr>
        <p:spPr>
          <a:xfrm>
            <a:off x="1735736" y="4137223"/>
            <a:ext cx="272355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3</a:t>
            </a:r>
            <a:r>
              <a:rPr lang="fr-FR" sz="1400" b="1" dirty="0" smtClean="0">
                <a:solidFill>
                  <a:schemeClr val="bg1"/>
                </a:solidFill>
              </a:rPr>
              <a:t>0 euros par collaborateur à gagner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07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/>
              <a:t>TEMPS FORT 1 : </a:t>
            </a:r>
            <a:r>
              <a:rPr lang="fr-FR" sz="4000" dirty="0">
                <a:solidFill>
                  <a:srgbClr val="FF0000"/>
                </a:solidFill>
              </a:rPr>
              <a:t>offres promos et </a:t>
            </a:r>
            <a:r>
              <a:rPr lang="fr-FR" sz="4000" dirty="0" smtClean="0">
                <a:solidFill>
                  <a:srgbClr val="FF0000"/>
                </a:solidFill>
              </a:rPr>
              <a:t>opportunités</a:t>
            </a: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6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Des accélérateurs pour séduire vos </a:t>
            </a:r>
            <a:r>
              <a:rPr lang="fr-FR" sz="1800" dirty="0" smtClean="0"/>
              <a:t>clients</a:t>
            </a:r>
            <a:endParaRPr lang="fr-FR" sz="1800" dirty="0"/>
          </a:p>
        </p:txBody>
      </p:sp>
      <p:sp>
        <p:nvSpPr>
          <p:cNvPr id="34" name="Espace réservé du contenu 1"/>
          <p:cNvSpPr txBox="1">
            <a:spLocks/>
          </p:cNvSpPr>
          <p:nvPr/>
        </p:nvSpPr>
        <p:spPr>
          <a:xfrm>
            <a:off x="549351" y="1708150"/>
            <a:ext cx="8048473" cy="8640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découvrir dès le 2 janvier 2018 dans votre </a:t>
            </a:r>
            <a:r>
              <a:rPr kumimoji="0" lang="fr-F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brief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Hebdo,</a:t>
            </a:r>
            <a:r>
              <a:rPr kumimoji="0" lang="fr-FR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disponible dans votre espace Global BDD de la Rubrique des Commerciaux</a:t>
            </a:r>
            <a:endParaRPr kumimoji="0" lang="fr-FR" sz="2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463" y="2579688"/>
            <a:ext cx="185355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432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475656" y="3603502"/>
            <a:ext cx="6336432" cy="48272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opportunités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Des opportunités commerciales à exploiter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75656" y="2993901"/>
            <a:ext cx="6336432" cy="58749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75656" y="1821582"/>
            <a:ext cx="6336432" cy="104544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777923" y="1336341"/>
            <a:ext cx="7034165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Trois campagnes de télémarketing :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Spécial EPARGNE à compter du 18 décembre 2017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une prise de RDV dans les agendas en janvier 2018 :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50 000 clients ciblés </a:t>
            </a: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cible : </a:t>
            </a: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clients Distanciés à potentiel, en portefeuille, non vus en 2017, avec une SFG &gt; 1 000 euros et âgés de moins de 65 ans.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Spécial CREDITS CONSO au mois de mars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une prise de RDV dans vos agendas en avril/mai 2018.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lang="fr-FR" sz="600" dirty="0">
              <a:solidFill>
                <a:sysClr val="windowText" lastClr="000000"/>
              </a:solidFill>
              <a:latin typeface="Calibri"/>
            </a:endParaRPr>
          </a:p>
          <a:p>
            <a:pPr lvl="1" algn="just">
              <a:defRPr/>
            </a:pP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Campagne de VAD CREDITS CONSO par DEE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 en avril /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mai 2018.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DFD"/>
              </a:clrFrom>
              <a:clrTo>
                <a:srgbClr val="FE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2" y="1412777"/>
            <a:ext cx="88648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751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opportunités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Des opportunités commerciales à exploiter</a:t>
            </a:r>
          </a:p>
        </p:txBody>
      </p:sp>
      <p:sp>
        <p:nvSpPr>
          <p:cNvPr id="15" name="Organigramme : Connecteur 14"/>
          <p:cNvSpPr/>
          <p:nvPr/>
        </p:nvSpPr>
        <p:spPr>
          <a:xfrm>
            <a:off x="3688382" y="3021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rganigramme : Connecteur 15"/>
          <p:cNvSpPr/>
          <p:nvPr/>
        </p:nvSpPr>
        <p:spPr>
          <a:xfrm>
            <a:off x="2265759" y="3021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rganigramme : Connecteur 16"/>
          <p:cNvSpPr/>
          <p:nvPr/>
        </p:nvSpPr>
        <p:spPr>
          <a:xfrm>
            <a:off x="719311" y="3040360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777923" y="1336341"/>
            <a:ext cx="7918402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échéances d’Emprunts </a:t>
            </a:r>
            <a:r>
              <a:rPr lang="fr-FR" sz="1800" b="1" dirty="0">
                <a:solidFill>
                  <a:srgbClr val="FF0000"/>
                </a:solidFill>
                <a:latin typeface="Calibri"/>
              </a:rPr>
              <a:t>: </a:t>
            </a:r>
            <a:r>
              <a:rPr lang="fr-FR" sz="1400" dirty="0" smtClean="0">
                <a:latin typeface="Calibri"/>
              </a:rPr>
              <a:t>face </a:t>
            </a:r>
            <a:r>
              <a:rPr lang="fr-FR" sz="1400" dirty="0">
                <a:latin typeface="Calibri"/>
              </a:rPr>
              <a:t>au contexte de taux durablement bas du support en euros et aux évolutions réglementaires, rappeler </a:t>
            </a:r>
            <a:r>
              <a:rPr lang="fr-FR" sz="1400" dirty="0" smtClean="0">
                <a:latin typeface="Calibri"/>
              </a:rPr>
              <a:t>à nos clients </a:t>
            </a:r>
            <a:r>
              <a:rPr lang="fr-FR" sz="1400" dirty="0">
                <a:latin typeface="Calibri"/>
              </a:rPr>
              <a:t>l’arrivée à échéance du produit et </a:t>
            </a:r>
            <a:r>
              <a:rPr lang="fr-FR" sz="1400" dirty="0" smtClean="0">
                <a:latin typeface="Calibri"/>
              </a:rPr>
              <a:t>les inciter </a:t>
            </a:r>
            <a:r>
              <a:rPr lang="fr-FR" sz="1400" dirty="0">
                <a:latin typeface="Calibri"/>
              </a:rPr>
              <a:t>à prendre RDV pour étudier avec </a:t>
            </a:r>
            <a:r>
              <a:rPr lang="fr-FR" sz="1400" dirty="0" smtClean="0">
                <a:latin typeface="Calibri"/>
              </a:rPr>
              <a:t>eux </a:t>
            </a:r>
            <a:r>
              <a:rPr lang="fr-FR" sz="1400" dirty="0">
                <a:latin typeface="Calibri"/>
              </a:rPr>
              <a:t>les solutions </a:t>
            </a:r>
            <a:r>
              <a:rPr lang="fr-FR" sz="1400" dirty="0" smtClean="0">
                <a:latin typeface="Calibri"/>
              </a:rPr>
              <a:t>de recyclage des fonds.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2783" y="3184376"/>
            <a:ext cx="1416942" cy="663724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77889" y="3165326"/>
            <a:ext cx="1416942" cy="69229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167187" y="3165326"/>
            <a:ext cx="1416942" cy="68594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-219075" y="3256384"/>
            <a:ext cx="2190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3,90%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35,7M€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052289" y="3260908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4,55%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16,6M€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057524" y="3251051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3,75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8M€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872632" y="586212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dirty="0" smtClean="0">
                <a:solidFill>
                  <a:prstClr val="black"/>
                </a:solidFill>
                <a:latin typeface="Calibri"/>
              </a:rPr>
              <a:t>Retrouvez en annexe les échéances par groupe … </a:t>
            </a:r>
            <a:endParaRPr lang="fr-FR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575" y="2264946"/>
            <a:ext cx="78200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GRAND PUBLIC : 6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fonds échus pour un montant total de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151M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€ et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14 400 détenteurs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.</a:t>
            </a:r>
            <a:endParaRPr lang="fr-FR" sz="1600" dirty="0"/>
          </a:p>
        </p:txBody>
      </p:sp>
      <p:sp>
        <p:nvSpPr>
          <p:cNvPr id="22" name="Rectangle 21"/>
          <p:cNvSpPr/>
          <p:nvPr/>
        </p:nvSpPr>
        <p:spPr>
          <a:xfrm>
            <a:off x="485775" y="4279484"/>
            <a:ext cx="80724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GESTION PRIVEE :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4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fonds échus pour un montant total de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14M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€ et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1 100 détenteurs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.</a:t>
            </a:r>
            <a:endParaRPr lang="fr-FR" sz="1600" dirty="0"/>
          </a:p>
        </p:txBody>
      </p:sp>
      <p:sp>
        <p:nvSpPr>
          <p:cNvPr id="3" name="Rectangle 2"/>
          <p:cNvSpPr/>
          <p:nvPr/>
        </p:nvSpPr>
        <p:spPr>
          <a:xfrm>
            <a:off x="646338" y="2729984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>
                <a:solidFill>
                  <a:prstClr val="black"/>
                </a:solidFill>
                <a:latin typeface="Calibri"/>
              </a:rPr>
              <a:t>05/02/2018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51263" y="2735361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22/02/2018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341913" y="273863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24/02/2018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rganigramme : Connecteur 37"/>
          <p:cNvSpPr/>
          <p:nvPr/>
        </p:nvSpPr>
        <p:spPr>
          <a:xfrm>
            <a:off x="5155232" y="3021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34037" y="3165326"/>
            <a:ext cx="1416942" cy="68594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827813" y="273863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04/05/2018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4478338" y="3262153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2,87%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10,5M€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rganigramme : Connecteur 44"/>
          <p:cNvSpPr/>
          <p:nvPr/>
        </p:nvSpPr>
        <p:spPr>
          <a:xfrm>
            <a:off x="6603032" y="3050555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081837" y="3193975"/>
            <a:ext cx="1416942" cy="65412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275613" y="2767285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14/05/2018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5992813" y="3262153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3,70%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48M€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rganigramme : Connecteur 48"/>
          <p:cNvSpPr/>
          <p:nvPr/>
        </p:nvSpPr>
        <p:spPr>
          <a:xfrm>
            <a:off x="8068294" y="305694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547099" y="3200362"/>
            <a:ext cx="1416942" cy="65412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740875" y="2773672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27/06/2018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7458075" y="3268540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Emprunt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5,10%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32M€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0" name="Connecteur droit 39"/>
          <p:cNvCxnSpPr/>
          <p:nvPr/>
        </p:nvCxnSpPr>
        <p:spPr>
          <a:xfrm flipV="1">
            <a:off x="192782" y="3181350"/>
            <a:ext cx="8770243" cy="302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53" name="Flèche droite 52"/>
          <p:cNvSpPr/>
          <p:nvPr/>
        </p:nvSpPr>
        <p:spPr>
          <a:xfrm>
            <a:off x="694383" y="2301835"/>
            <a:ext cx="150940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Flèche droite 53"/>
          <p:cNvSpPr/>
          <p:nvPr/>
        </p:nvSpPr>
        <p:spPr>
          <a:xfrm>
            <a:off x="761058" y="4321135"/>
            <a:ext cx="150940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rganigramme : Connecteur 70"/>
          <p:cNvSpPr/>
          <p:nvPr/>
        </p:nvSpPr>
        <p:spPr>
          <a:xfrm>
            <a:off x="5336207" y="49650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rganigramme : Connecteur 71"/>
          <p:cNvSpPr/>
          <p:nvPr/>
        </p:nvSpPr>
        <p:spPr>
          <a:xfrm>
            <a:off x="3913584" y="49650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rganigramme : Connecteur 72"/>
          <p:cNvSpPr/>
          <p:nvPr/>
        </p:nvSpPr>
        <p:spPr>
          <a:xfrm>
            <a:off x="2367136" y="4983460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840608" y="5127476"/>
            <a:ext cx="1416942" cy="663724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325714" y="5108426"/>
            <a:ext cx="1416942" cy="69229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815012" y="5108426"/>
            <a:ext cx="1416942" cy="68594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1428750" y="5199484"/>
            <a:ext cx="2190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Eurogram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6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2,1M€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2700114" y="5204008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Eurogram 3</a:t>
            </a:r>
            <a:endParaRPr lang="fr-FR" sz="1400" b="1" dirty="0" smtClean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1,8M€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4705349" y="5194151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Eurogram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4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1,6M€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998888" y="4673084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12/02/2018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599088" y="4678461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13/02/2018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989738" y="468173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16/05/2018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rganigramme : Connecteur 82"/>
          <p:cNvSpPr/>
          <p:nvPr/>
        </p:nvSpPr>
        <p:spPr>
          <a:xfrm>
            <a:off x="6803057" y="49650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281862" y="5108426"/>
            <a:ext cx="1416942" cy="68594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475639" y="468173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21/06/2018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126163" y="5205253"/>
            <a:ext cx="162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Calibri"/>
              </a:rPr>
              <a:t>Eurocible </a:t>
            </a:r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3</a:t>
            </a:r>
          </a:p>
          <a:p>
            <a:pPr algn="ctr"/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Encours de </a:t>
            </a:r>
            <a:r>
              <a:rPr lang="fr-FR" sz="1200" dirty="0">
                <a:solidFill>
                  <a:prstClr val="black"/>
                </a:solidFill>
                <a:latin typeface="Calibri"/>
              </a:rPr>
              <a:t>8</a:t>
            </a:r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,5M€</a:t>
            </a:r>
            <a:endParaRPr lang="fr-FR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924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opportunités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Des opportunités commerciales à exploiter</a:t>
            </a:r>
          </a:p>
        </p:txBody>
      </p:sp>
      <p:sp>
        <p:nvSpPr>
          <p:cNvPr id="21" name="Espace réservé du contenu 1"/>
          <p:cNvSpPr txBox="1">
            <a:spLocks/>
          </p:cNvSpPr>
          <p:nvPr/>
        </p:nvSpPr>
        <p:spPr>
          <a:xfrm>
            <a:off x="777923" y="1336341"/>
            <a:ext cx="5810302" cy="38208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carte à cryptogramme dynamique :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trois cartes (VISA Classic, VISA Premier et VISA Platinum) seront disponibles avec le cryptogramme dynamique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débit différé uniquement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dès début 2018.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concours FIFA 2018 :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l’occasion de la coupe du Monde de Football 2018 qui se déroulera en Russie à partir du juin 2018, un jeu concours national sera organisé pour nos clients.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lancement de l’animation autour de cet évènement se fera en Février/Mars 2018.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carte Femme 2018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2" t="23229" r="17043" b="18240"/>
          <a:stretch/>
        </p:blipFill>
        <p:spPr>
          <a:xfrm>
            <a:off x="6948264" y="1196753"/>
            <a:ext cx="1993775" cy="187240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47664" y="5373216"/>
            <a:ext cx="7092280" cy="830997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-571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 l’occasion de ces mises en marché, des documents d’aide à la vente et un dispositif de communication seront mis à votre disposition. </a:t>
            </a:r>
          </a:p>
          <a:p>
            <a:pPr marL="0" marR="0" lvl="0" indent="-571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 découvrir prochainement !!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75374"/>
            <a:ext cx="1120999" cy="1151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054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opportunités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Des opportunités commerciales à exploiter</a:t>
            </a:r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683569" y="1336341"/>
            <a:ext cx="3672408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grand jeu concours client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 20 décembre 2017 au 31 mars 2018, relayé :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 agence et GAB,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 urbain,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Annonces presse, 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Site Internet DEI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dispositif de com sur les crédits Conso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Affichage, annonces presse, 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4292327" cy="505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5205846"/>
            <a:ext cx="3888432" cy="954107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Retrouvez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l’ensemble des supports/visuels de communication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dans votre espace « Communication Clients » de la Rubrique des Commerciaux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925926"/>
            <a:ext cx="1900808" cy="45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882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/>
              <a:t>TEMPS FORT 1 : </a:t>
            </a:r>
            <a:r>
              <a:rPr lang="fr-FR" sz="4000" dirty="0">
                <a:solidFill>
                  <a:srgbClr val="FF0000"/>
                </a:solidFill>
              </a:rPr>
              <a:t>cibles </a:t>
            </a:r>
            <a:r>
              <a:rPr lang="fr-FR" sz="4000" dirty="0" smtClean="0">
                <a:solidFill>
                  <a:srgbClr val="FF0000"/>
                </a:solidFill>
              </a:rPr>
              <a:t>prioritaires</a:t>
            </a: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CIBLES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112" y="1169318"/>
            <a:ext cx="856895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Assurance-Vie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303909"/>
              </p:ext>
            </p:extLst>
          </p:nvPr>
        </p:nvGraphicFramePr>
        <p:xfrm>
          <a:off x="289111" y="1601367"/>
          <a:ext cx="8640962" cy="4376351"/>
        </p:xfrm>
        <a:graphic>
          <a:graphicData uri="http://schemas.openxmlformats.org/drawingml/2006/table">
            <a:tbl>
              <a:tblPr firstRow="1" bandRow="1"/>
              <a:tblGrid>
                <a:gridCol w="1415864"/>
                <a:gridCol w="1943100"/>
                <a:gridCol w="3629025"/>
                <a:gridCol w="1652973"/>
              </a:tblGrid>
              <a:tr h="238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Objectif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 </a:t>
                      </a:r>
                      <a:r>
                        <a:rPr lang="fr-FR" sz="1100" b="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(nb clients)</a:t>
                      </a:r>
                      <a:endParaRPr lang="fr-FR" sz="1100" b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714202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D405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Diversifier des</a:t>
                      </a:r>
                      <a:r>
                        <a:rPr lang="fr-FR" sz="1200" b="1" baseline="0" dirty="0" smtClean="0">
                          <a:solidFill>
                            <a:srgbClr val="D405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fonds euros vers des Unités de Compte</a:t>
                      </a: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Grand Public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Arbitrage fonds 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de contrats multi supports avec moins de 30% d’UC pour les moins de 75 ans, non vus dans les 3 derniers mois.</a:t>
                      </a:r>
                      <a:endParaRPr lang="fr-FR" sz="10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55549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GP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Arbitrage fonds €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26-75 ans, détenteurs ASV avec </a:t>
                      </a:r>
                      <a:r>
                        <a:rPr lang="fr-FR" sz="1000" u="sng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exclusivement</a:t>
                      </a: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des fonds en euros, SF &gt; 150 K€, non traités dans les 3 derniers mois.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967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Grand Public - HDG </a:t>
                      </a:r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Versement complémentaire</a:t>
                      </a:r>
                      <a:endParaRPr lang="fr-FR" sz="1100" b="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avec au moins deux versements libres sur deux années différentes en 2014, 2015 ou en 2016 et qui n’en ont pas fait en 2017.</a:t>
                      </a:r>
                      <a:endParaRPr lang="fr-FR" sz="10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2 802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              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967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Grand Public - HDG – GP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Monétaire</a:t>
                      </a:r>
                      <a:endParaRPr lang="fr-FR" sz="1100" b="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de contrats Ecureuil Relais PEA 2 et Ecureuil Trésorerie à fin novembre 2017.</a:t>
                      </a:r>
                      <a:endParaRPr lang="fr-FR" sz="10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3 968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967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Transfert Fourgous</a:t>
                      </a:r>
                      <a:endParaRPr lang="fr-FR" sz="1100" b="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18-69 ans détenteurs de contrats mono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-support : Assurécureuil, IT, IT+, Livret Assurance Vie, Yoga, Ricochet  </a:t>
                      </a:r>
                      <a:endParaRPr lang="fr-FR" sz="10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967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Grand Public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Hausse versements réguliers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  <a:ea typeface="Calibri"/>
                          <a:cs typeface="Times New Roman"/>
                        </a:rPr>
                        <a:t>Clients 18-75 ans détenteurs Nuances+</a:t>
                      </a:r>
                      <a:r>
                        <a:rPr lang="fr-FR" sz="1000" kern="1200" baseline="0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  <a:ea typeface="Calibri"/>
                          <a:cs typeface="Times New Roman"/>
                        </a:rPr>
                        <a:t> et/ou Nuances 3D ayant mis en place des VR sans VR/VL sur les 6 derniers mois, non vus dans les 3 derniers mois.</a:t>
                      </a:r>
                      <a:endParaRPr lang="fr-FR" sz="1000" kern="1200" dirty="0" smtClean="0">
                        <a:solidFill>
                          <a:srgbClr val="0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714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D405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Conquérir de nouveaux clients Assurance-Vie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Grand Public</a:t>
                      </a:r>
                    </a:p>
                    <a:p>
                      <a:pPr algn="ctr"/>
                      <a:r>
                        <a:rPr lang="fr-FR" sz="1100" b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Assurance vie des clients à potentiel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18-69 ans, non détenteurs de contrat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Assurance Vie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ayant une importante part de leur épargne investie en épargne liquide,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SF &lt; 150 k€.</a:t>
                      </a:r>
                      <a:endParaRPr lang="fr-FR" sz="10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139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CIBLES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560" y="1340768"/>
            <a:ext cx="784887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Crédits Conso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631534"/>
              </p:ext>
            </p:extLst>
          </p:nvPr>
        </p:nvGraphicFramePr>
        <p:xfrm>
          <a:off x="611560" y="1772816"/>
          <a:ext cx="7848873" cy="3881794"/>
        </p:xfrm>
        <a:graphic>
          <a:graphicData uri="http://schemas.openxmlformats.org/drawingml/2006/table">
            <a:tbl>
              <a:tblPr firstRow="1" bandRow="1"/>
              <a:tblGrid>
                <a:gridCol w="1584176"/>
                <a:gridCol w="1728192"/>
                <a:gridCol w="3348372"/>
                <a:gridCol w="1188133"/>
              </a:tblGrid>
              <a:tr h="3926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Objectif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1065116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D405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Conquérir de nouveaux clients Crédits Conso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pour réaliser des travaux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non détenteurs d'un prêt personnel,  âgés de 26 à 69 ans, propriétaires(Détenteurs MRH Formule Propriétaire), âgés de 26 à 69 ans.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46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pour renouveler son véhicule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véhicules âgés de + 5 ans; âgés de 26-65 ans; Non détenteurs d'un prêt personnel, avec un 04.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0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échéance PP 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25-60 ans en portefeuille ou hors portefeuille, détenteurs d'un Crédit Conso à échéance entre 6 et 9 mois, sans souscription de crédit conso depuis 12 mois. 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144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appétents crédits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de 25 à 65 ans en portefeuille non détenteurs d’un prêt personnel,  avec prélèvement externe d'un organisme de crédit, note bâle 2 &lt;= 7.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421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CIBLES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11560" y="1340768"/>
            <a:ext cx="784887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Bancarisation – Cartes Bancaires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474281"/>
              </p:ext>
            </p:extLst>
          </p:nvPr>
        </p:nvGraphicFramePr>
        <p:xfrm>
          <a:off x="611560" y="1772816"/>
          <a:ext cx="7848873" cy="3534514"/>
        </p:xfrm>
        <a:graphic>
          <a:graphicData uri="http://schemas.openxmlformats.org/drawingml/2006/table">
            <a:tbl>
              <a:tblPr firstRow="1" bandRow="1"/>
              <a:tblGrid>
                <a:gridCol w="1584176"/>
                <a:gridCol w="1728192"/>
                <a:gridCol w="3348372"/>
                <a:gridCol w="1188133"/>
              </a:tblGrid>
              <a:tr h="3926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Objectif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73961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D405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Montée en gamme vers cartes HDG DD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Montée en gamme - Cartes HDG DD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18 à 70 ans, détenteurs Visa Classic, Izicarte Classic, Visa 1er, Izicarte 1er à Débit Immédiat.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 de finalisation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CBR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</a:t>
                      </a: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échéance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M+1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Jeunes de 16 à 18 ans, titulaires d'une CBR arrivant à échéance en M+1, non détenteurs de Bouquet Liberté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80/mois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055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et Izicarte Classic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</a:t>
                      </a: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échéance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26-65 ans, détenteurs Visa ou Izicarte classic à échéance en M+3, sans Visa 1er, Infinite ni Izicarte 1er, appétents MEG, note Bâle II &lt; 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700/mois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72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Premier à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échéance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26-70 ans, détenteurs Visa Premier à échéance en M+3, sans Izicarte 1er ni Infinite, avec flux créditeurs mensuels &gt; 1000€, note Bâle II &lt; 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330/mois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SENSEA 18-25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échéance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18-25 ans détenteurs d'une carte SENSEA à échéance en M+3, SFG &gt; 100€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80/mois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455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</a:t>
            </a:r>
            <a:r>
              <a:rPr lang="fr-FR" dirty="0" smtClean="0"/>
              <a:t>CIBLES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15" name="Espace réservé du contenu 1"/>
          <p:cNvSpPr>
            <a:spLocks noGrp="1"/>
          </p:cNvSpPr>
          <p:nvPr>
            <p:ph idx="1"/>
          </p:nvPr>
        </p:nvSpPr>
        <p:spPr>
          <a:xfrm>
            <a:off x="552450" y="1268760"/>
            <a:ext cx="8101660" cy="4351338"/>
          </a:xfrm>
        </p:spPr>
        <p:txBody>
          <a:bodyPr/>
          <a:lstStyle/>
          <a:p>
            <a:pPr algn="just"/>
            <a:endParaRPr lang="fr-FR" sz="1800" dirty="0" smtClean="0"/>
          </a:p>
          <a:p>
            <a:pPr algn="just"/>
            <a:r>
              <a:rPr lang="fr-FR" sz="1800" b="1" dirty="0"/>
              <a:t>Les cibles PCM </a:t>
            </a:r>
            <a:r>
              <a:rPr lang="fr-FR" sz="1800" dirty="0"/>
              <a:t>restent, quant à elles, basées sur les ventes OVMC et </a:t>
            </a:r>
            <a:r>
              <a:rPr lang="fr-FR" sz="1800" b="1" dirty="0"/>
              <a:t>la relance des clients concernés à J-20 du démontage de l’offre</a:t>
            </a:r>
            <a:r>
              <a:rPr lang="fr-FR" sz="1800" dirty="0"/>
              <a:t>.</a:t>
            </a:r>
          </a:p>
          <a:p>
            <a:pPr algn="just"/>
            <a:endParaRPr lang="fr-FR" sz="1800" dirty="0" smtClean="0"/>
          </a:p>
          <a:p>
            <a:pPr algn="just"/>
            <a:r>
              <a:rPr lang="fr-FR" sz="1800" dirty="0" smtClean="0"/>
              <a:t>Compte-tenu </a:t>
            </a:r>
            <a:r>
              <a:rPr lang="fr-FR" sz="1800" dirty="0"/>
              <a:t>de la durée du Temps Fort (de janvier à début juin), </a:t>
            </a:r>
            <a:r>
              <a:rPr lang="fr-FR" sz="1800" b="1" dirty="0"/>
              <a:t>des cibles complémentaires vous seront régulièrement proposées sur toute la période de l’action. </a:t>
            </a:r>
          </a:p>
          <a:p>
            <a:pPr algn="just"/>
            <a:endParaRPr lang="fr-FR" sz="1800" dirty="0"/>
          </a:p>
        </p:txBody>
      </p:sp>
      <p:sp>
        <p:nvSpPr>
          <p:cNvPr id="16" name="Rectangle 15"/>
          <p:cNvSpPr/>
          <p:nvPr/>
        </p:nvSpPr>
        <p:spPr>
          <a:xfrm>
            <a:off x="2339752" y="4365104"/>
            <a:ext cx="655272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 algn="just"/>
            <a:r>
              <a:rPr lang="fr-FR" sz="1400" dirty="0"/>
              <a:t>Retrouvez </a:t>
            </a:r>
            <a:r>
              <a:rPr lang="fr-FR" sz="1400" b="1" dirty="0" smtClean="0"/>
              <a:t>toutes les cibles de clients </a:t>
            </a:r>
            <a:r>
              <a:rPr lang="fr-FR" sz="1400" dirty="0" smtClean="0"/>
              <a:t>dans </a:t>
            </a:r>
            <a:r>
              <a:rPr lang="fr-FR" sz="1400" dirty="0"/>
              <a:t>votre espace « </a:t>
            </a:r>
            <a:r>
              <a:rPr lang="fr-FR" sz="1400" dirty="0" smtClean="0"/>
              <a:t>Actions commerciales</a:t>
            </a:r>
            <a:r>
              <a:rPr lang="fr-FR" sz="1400" dirty="0"/>
              <a:t> » de la Rubrique des Commerciaux 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97770"/>
            <a:ext cx="1900808" cy="45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595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Titre 111"/>
          <p:cNvSpPr>
            <a:spLocks noGrp="1"/>
          </p:cNvSpPr>
          <p:nvPr>
            <p:ph type="ctrTitle"/>
          </p:nvPr>
        </p:nvSpPr>
        <p:spPr>
          <a:xfrm>
            <a:off x="298449" y="2228850"/>
            <a:ext cx="8575675" cy="160069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/>
              <a:t>TEMPS FORT 1 : </a:t>
            </a:r>
            <a:r>
              <a:rPr lang="fr-FR" sz="4000" dirty="0" smtClean="0">
                <a:solidFill>
                  <a:srgbClr val="FF0000"/>
                </a:solidFill>
              </a:rPr>
              <a:t>ANNEXES</a:t>
            </a:r>
            <a:r>
              <a:rPr lang="fr-FR" sz="4000" dirty="0">
                <a:solidFill>
                  <a:srgbClr val="FF0000"/>
                </a:solidFill>
              </a:rPr>
              <a:t/>
            </a:r>
            <a:br>
              <a:rPr lang="fr-FR" sz="4000" dirty="0">
                <a:solidFill>
                  <a:srgbClr val="FF0000"/>
                </a:solidFill>
              </a:rPr>
            </a:br>
            <a:r>
              <a:rPr lang="fr-FR" sz="4000" dirty="0" smtClean="0">
                <a:solidFill>
                  <a:schemeClr val="tx2"/>
                </a:solidFill>
              </a:rPr>
              <a:t/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7588" y="3443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Pour aller plus loin…</a:t>
            </a:r>
          </a:p>
        </p:txBody>
      </p:sp>
    </p:spTree>
    <p:extLst>
      <p:ext uri="{BB962C8B-B14F-4D97-AF65-F5344CB8AC3E}">
        <p14:creationId xmlns:p14="http://schemas.microsoft.com/office/powerpoint/2010/main" val="17154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r>
              <a:rPr lang="fr-FR" sz="2000" dirty="0"/>
              <a:t>TEMPS FORT 1 : Les échéances de début d’année par </a:t>
            </a:r>
            <a:r>
              <a:rPr lang="fr-FR" sz="2000" dirty="0" smtClean="0"/>
              <a:t>groupe</a:t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GRAND PUBLIC</a:t>
            </a:r>
            <a:endParaRPr lang="fr-FR" sz="12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34614"/>
              </p:ext>
            </p:extLst>
          </p:nvPr>
        </p:nvGraphicFramePr>
        <p:xfrm>
          <a:off x="900112" y="1341910"/>
          <a:ext cx="7488311" cy="4370515"/>
        </p:xfrm>
        <a:graphic>
          <a:graphicData uri="http://schemas.openxmlformats.org/drawingml/2006/table">
            <a:tbl>
              <a:tblPr firstRow="1" bandRow="1"/>
              <a:tblGrid>
                <a:gridCol w="1396126"/>
                <a:gridCol w="1523046"/>
                <a:gridCol w="1523046"/>
                <a:gridCol w="1459586"/>
                <a:gridCol w="1586507"/>
              </a:tblGrid>
              <a:tr h="43159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Groupe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3,90%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05/02/2018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4,55%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22/02/2018 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3,75%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24/02/2018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3477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(K€)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ARDENNES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AUBE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HAUTE 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MEURTHE ET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MEUSE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VOSGES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CELCA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15 762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19 714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16 423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7 730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23928" y="5930676"/>
            <a:ext cx="5076056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Des évènements GERC dédiés seront mis à votre disposition !</a:t>
            </a:r>
          </a:p>
        </p:txBody>
      </p:sp>
    </p:spTree>
    <p:extLst>
      <p:ext uri="{BB962C8B-B14F-4D97-AF65-F5344CB8AC3E}">
        <p14:creationId xmlns:p14="http://schemas.microsoft.com/office/powerpoint/2010/main" val="2975762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r>
              <a:rPr lang="fr-FR" sz="2000" dirty="0"/>
              <a:t>TEMPS FORT 1 : Les échéances de début d’année par </a:t>
            </a:r>
            <a:r>
              <a:rPr lang="fr-FR" sz="2000" dirty="0" smtClean="0"/>
              <a:t>groupe</a:t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GRAND PUBLIC</a:t>
            </a:r>
            <a:endParaRPr lang="fr-FR" sz="12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687915"/>
              </p:ext>
            </p:extLst>
          </p:nvPr>
        </p:nvGraphicFramePr>
        <p:xfrm>
          <a:off x="900112" y="1341910"/>
          <a:ext cx="7119938" cy="4601928"/>
        </p:xfrm>
        <a:graphic>
          <a:graphicData uri="http://schemas.openxmlformats.org/drawingml/2006/table">
            <a:tbl>
              <a:tblPr firstRow="1" bandRow="1"/>
              <a:tblGrid>
                <a:gridCol w="1338792"/>
                <a:gridCol w="1460500"/>
                <a:gridCol w="1460500"/>
                <a:gridCol w="1460500"/>
                <a:gridCol w="1399646"/>
              </a:tblGrid>
              <a:tr h="43159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Groupe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2,87%</a:t>
                      </a:r>
                    </a:p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04/05/2018</a:t>
                      </a:r>
                      <a:endParaRPr lang="fr-FR" sz="1200" b="1" kern="1200" dirty="0">
                        <a:solidFill>
                          <a:schemeClr val="lt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3,70%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14/05/2018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Emprunt 5,10%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27/06/2018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3477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</a:p>
                  </a:txBody>
                  <a:tcPr anchor="ctr">
                    <a:lnL w="38100" cmpd="sng">
                      <a:solidFill>
                        <a:sysClr val="window" lastClr="FFFFFF"/>
                      </a:solidFill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(K€)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 (K€)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ARDENNES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AUBE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015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HAUTE 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086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MEURTHE ET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MEUSE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VOSGES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088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CELCA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 </a:t>
                      </a: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281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26 844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 </a:t>
                      </a: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713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31 736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23928" y="5930676"/>
            <a:ext cx="5076056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Des évènements GERC dédiés seront mis à votre disposition !</a:t>
            </a:r>
          </a:p>
        </p:txBody>
      </p:sp>
    </p:spTree>
    <p:extLst>
      <p:ext uri="{BB962C8B-B14F-4D97-AF65-F5344CB8AC3E}">
        <p14:creationId xmlns:p14="http://schemas.microsoft.com/office/powerpoint/2010/main" val="935486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r>
              <a:rPr lang="fr-FR" sz="2000" dirty="0"/>
              <a:t>TEMPS FORT 1 : Les échéances de début d’année par </a:t>
            </a:r>
            <a:r>
              <a:rPr lang="fr-FR" sz="2000" dirty="0" smtClean="0"/>
              <a:t>groupe</a:t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GESTION PRIVEE</a:t>
            </a:r>
            <a:endParaRPr lang="fr-FR" sz="12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082373"/>
              </p:ext>
            </p:extLst>
          </p:nvPr>
        </p:nvGraphicFramePr>
        <p:xfrm>
          <a:off x="900112" y="1341910"/>
          <a:ext cx="7488311" cy="4370515"/>
        </p:xfrm>
        <a:graphic>
          <a:graphicData uri="http://schemas.openxmlformats.org/drawingml/2006/table">
            <a:tbl>
              <a:tblPr firstRow="1" bandRow="1"/>
              <a:tblGrid>
                <a:gridCol w="1396126"/>
                <a:gridCol w="1523046"/>
                <a:gridCol w="1523046"/>
                <a:gridCol w="1459586"/>
                <a:gridCol w="1586507"/>
              </a:tblGrid>
              <a:tr h="43159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Groupe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Eurogram 6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12/02/2018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Eurogram 3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13/02/2018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3477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PEA (€)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PEA (€)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ARDENNES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41 260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71 864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40 622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140 113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AUBE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54 144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214 950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51 548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173 284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29 937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218 160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27 081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181 991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HAUTE 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5 814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114 348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52 544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64 486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216 657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271 064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MEURTHE ET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72 892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544 999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18 974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496 129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MEUSE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5 041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33 637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20 096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5 731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218 712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138 045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VOSGES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20 740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229 154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24 619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93 304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CELCA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300 044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1 862 481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230 953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</a:t>
                      </a: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566</a:t>
                      </a:r>
                      <a:r>
                        <a:rPr lang="fr-FR" sz="1600" b="1" kern="1200" baseline="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569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23928" y="5930676"/>
            <a:ext cx="5076056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Des évènements GERC dédiés seront mis à votre disposition !</a:t>
            </a:r>
          </a:p>
        </p:txBody>
      </p:sp>
    </p:spTree>
    <p:extLst>
      <p:ext uri="{BB962C8B-B14F-4D97-AF65-F5344CB8AC3E}">
        <p14:creationId xmlns:p14="http://schemas.microsoft.com/office/powerpoint/2010/main" val="3441041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r>
              <a:rPr lang="fr-FR" sz="2000" dirty="0"/>
              <a:t>TEMPS FORT 1 : Les échéances de début d’année par </a:t>
            </a:r>
            <a:r>
              <a:rPr lang="fr-FR" sz="2000" dirty="0" smtClean="0"/>
              <a:t>groupe</a:t>
            </a:r>
            <a:br>
              <a:rPr lang="fr-FR" sz="2000" dirty="0" smtClean="0"/>
            </a:br>
            <a:r>
              <a:rPr lang="fr-FR" sz="2000" dirty="0" smtClean="0">
                <a:solidFill>
                  <a:srgbClr val="FF0000"/>
                </a:solidFill>
              </a:rPr>
              <a:t>GESTION PRIVEE</a:t>
            </a:r>
            <a:endParaRPr lang="fr-FR" sz="12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439949"/>
              </p:ext>
            </p:extLst>
          </p:nvPr>
        </p:nvGraphicFramePr>
        <p:xfrm>
          <a:off x="900112" y="1341910"/>
          <a:ext cx="7488311" cy="4370515"/>
        </p:xfrm>
        <a:graphic>
          <a:graphicData uri="http://schemas.openxmlformats.org/drawingml/2006/table">
            <a:tbl>
              <a:tblPr firstRow="1" bandRow="1"/>
              <a:tblGrid>
                <a:gridCol w="1396126"/>
                <a:gridCol w="1523046"/>
                <a:gridCol w="1523046"/>
                <a:gridCol w="1459586"/>
                <a:gridCol w="1586507"/>
              </a:tblGrid>
              <a:tr h="43159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Groupe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Eurogram 4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16/05/2018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Eurocible 3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21/06/2018</a:t>
                      </a:r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1200" dirty="0"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3477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D405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CTO/PEA (€)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(€)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CTO/PEA (€)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AV (€)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ARDENNES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34 554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38 304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275 596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AUBE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59 776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52 682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12 359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385 926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19 935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123 530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113 255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666 636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HAUTE 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35 454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39 465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16 595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1 303 562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MARNE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108 581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240 712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84 730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1 139 133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1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MEURTHE ET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64 079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271 239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233 619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1 472 623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MEUSE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17 693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37 369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92 642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OUEST MOSELLE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22 639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339 302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46 032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1 958 795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VOSGES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114 786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24 785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608 247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CELCA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345 018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1 263 917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607 046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kern="1200" dirty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 </a:t>
                      </a:r>
                      <a:r>
                        <a:rPr lang="fr-FR" sz="1600" b="1" kern="120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903</a:t>
                      </a:r>
                      <a:r>
                        <a:rPr lang="fr-FR" sz="1600" b="1" kern="1200" baseline="0" dirty="0" smtClean="0">
                          <a:solidFill>
                            <a:srgbClr val="D40500"/>
                          </a:solidFill>
                          <a:latin typeface="+mn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161</a:t>
                      </a:r>
                      <a:endParaRPr lang="fr-FR" sz="1600" b="1" kern="1200" dirty="0">
                        <a:solidFill>
                          <a:srgbClr val="D405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23928" y="5930676"/>
            <a:ext cx="5076056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Des évènements GERC dédiés seront mis à votre disposition !</a:t>
            </a:r>
          </a:p>
        </p:txBody>
      </p:sp>
    </p:spTree>
    <p:extLst>
      <p:ext uri="{BB962C8B-B14F-4D97-AF65-F5344CB8AC3E}">
        <p14:creationId xmlns:p14="http://schemas.microsoft.com/office/powerpoint/2010/main" val="3199956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Zoom sur les avantages du Débit </a:t>
            </a:r>
            <a:r>
              <a:rPr lang="fr-FR" sz="1800" dirty="0" smtClean="0"/>
              <a:t>différé</a:t>
            </a:r>
            <a:endParaRPr lang="fr-FR" sz="1800" dirty="0"/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298450" y="1173163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defRPr/>
            </a:pPr>
            <a:r>
              <a:rPr lang="fr-FR" b="1" dirty="0" smtClean="0">
                <a:solidFill>
                  <a:srgbClr val="000000"/>
                </a:solidFill>
                <a:latin typeface="Calibri"/>
              </a:rPr>
              <a:t>Constats :</a:t>
            </a:r>
          </a:p>
          <a:p>
            <a:pPr lvl="1">
              <a:buClr>
                <a:srgbClr val="BFBFBF"/>
              </a:buClr>
              <a:defRPr/>
            </a:pPr>
            <a:r>
              <a:rPr lang="fr-FR" b="1" dirty="0" smtClean="0">
                <a:solidFill>
                  <a:srgbClr val="FF0000"/>
                </a:solidFill>
                <a:latin typeface="Calibri"/>
              </a:rPr>
              <a:t>Peu de clients connaissent réellement le fonctionnement du débit différé</a:t>
            </a:r>
          </a:p>
          <a:p>
            <a:pPr lvl="1">
              <a:buClr>
                <a:srgbClr val="BFBFBF"/>
              </a:buClr>
              <a:defRPr/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Ce mode de gestion n’est </a:t>
            </a:r>
            <a:r>
              <a:rPr lang="fr-FR" b="1" dirty="0" smtClean="0">
                <a:solidFill>
                  <a:srgbClr val="000000"/>
                </a:solidFill>
                <a:latin typeface="Calibri"/>
              </a:rPr>
              <a:t>pas systématiquement proposé </a:t>
            </a:r>
            <a:r>
              <a:rPr lang="fr-FR" dirty="0" smtClean="0">
                <a:solidFill>
                  <a:srgbClr val="000000"/>
                </a:solidFill>
                <a:latin typeface="Calibri"/>
              </a:rPr>
              <a:t>lors d’une vente ou d’une montée en gamme.</a:t>
            </a:r>
          </a:p>
          <a:p>
            <a:pPr lvl="1">
              <a:buClr>
                <a:srgbClr val="BFBFBF"/>
              </a:buClr>
              <a:defRPr/>
            </a:pPr>
            <a:endParaRPr lang="fr-FR" dirty="0" smtClean="0">
              <a:solidFill>
                <a:srgbClr val="000000"/>
              </a:solidFill>
              <a:latin typeface="Calibri"/>
            </a:endParaRPr>
          </a:p>
          <a:p>
            <a:pPr lvl="1">
              <a:buClr>
                <a:srgbClr val="BFBFBF"/>
              </a:buClr>
              <a:defRPr/>
            </a:pPr>
            <a:endParaRPr lang="fr-FR" dirty="0" smtClean="0">
              <a:solidFill>
                <a:srgbClr val="000000"/>
              </a:solidFill>
              <a:latin typeface="Calibri"/>
            </a:endParaRPr>
          </a:p>
          <a:p>
            <a:pPr lvl="1">
              <a:buClr>
                <a:srgbClr val="BFBFBF"/>
              </a:buClr>
              <a:defRPr/>
            </a:pPr>
            <a:endParaRPr lang="fr-FR" dirty="0" smtClean="0">
              <a:solidFill>
                <a:srgbClr val="000000"/>
              </a:solidFill>
              <a:latin typeface="Calibri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  <a:defRPr/>
            </a:pPr>
            <a:endParaRPr lang="fr-FR" sz="800" dirty="0" smtClean="0">
              <a:solidFill>
                <a:srgbClr val="000000"/>
              </a:solidFill>
              <a:latin typeface="Calibri"/>
            </a:endParaRPr>
          </a:p>
          <a:p>
            <a:pPr>
              <a:buClr>
                <a:srgbClr val="FF0000"/>
              </a:buClr>
              <a:defRPr/>
            </a:pPr>
            <a:r>
              <a:rPr lang="fr-FR" b="1" dirty="0" smtClean="0">
                <a:solidFill>
                  <a:srgbClr val="000000"/>
                </a:solidFill>
                <a:latin typeface="Calibri"/>
              </a:rPr>
              <a:t>Fonctionnement du débit différé :</a:t>
            </a:r>
          </a:p>
          <a:p>
            <a:pPr lvl="1">
              <a:buClr>
                <a:srgbClr val="BFBFBF"/>
              </a:buClr>
              <a:defRPr/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Les paiements effectués tout au long du mois (du 1er à l’avant-dernier jour) sont </a:t>
            </a:r>
            <a:r>
              <a:rPr lang="fr-FR" b="1" dirty="0" smtClean="0">
                <a:solidFill>
                  <a:srgbClr val="000000"/>
                </a:solidFill>
                <a:latin typeface="Calibri"/>
              </a:rPr>
              <a:t>prélevés en une seule fois le </a:t>
            </a:r>
            <a:r>
              <a:rPr lang="fr-FR" b="1" dirty="0" smtClean="0">
                <a:solidFill>
                  <a:srgbClr val="FF0000"/>
                </a:solidFill>
                <a:latin typeface="Calibri"/>
              </a:rPr>
              <a:t>4 du mois suivant </a:t>
            </a:r>
            <a:r>
              <a:rPr lang="fr-FR" dirty="0" smtClean="0">
                <a:solidFill>
                  <a:srgbClr val="000000"/>
                </a:solidFill>
                <a:latin typeface="Calibri"/>
              </a:rPr>
              <a:t>:  le compte aura été approvisionné par le virement du salaire.</a:t>
            </a:r>
          </a:p>
          <a:p>
            <a:pPr lvl="1">
              <a:buClr>
                <a:srgbClr val="BFBFBF"/>
              </a:buClr>
              <a:defRPr/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Les retraits sont débités immédiatement.</a:t>
            </a:r>
          </a:p>
          <a:p>
            <a:pPr lvl="1">
              <a:buClr>
                <a:srgbClr val="BFBFBF"/>
              </a:buClr>
              <a:defRPr/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L’encours des paiements est consultable à tout moment sur DEI et sur l’appli mobile </a:t>
            </a:r>
            <a:r>
              <a:rPr lang="fr-FR" dirty="0" smtClean="0">
                <a:solidFill>
                  <a:srgbClr val="000000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dirty="0" smtClean="0">
                <a:solidFill>
                  <a:srgbClr val="000000"/>
                </a:solidFill>
                <a:latin typeface="Calibri"/>
              </a:rPr>
              <a:t> le client n’a pas de surprise le jour du débit </a:t>
            </a:r>
          </a:p>
          <a:p>
            <a:pPr lvl="1">
              <a:buClr>
                <a:srgbClr val="BFBFBF"/>
              </a:buClr>
              <a:defRPr/>
            </a:pPr>
            <a:endParaRPr lang="fr-FR" dirty="0" smtClean="0">
              <a:solidFill>
                <a:srgbClr val="000000"/>
              </a:solidFill>
              <a:latin typeface="Calibri"/>
            </a:endParaRPr>
          </a:p>
          <a:p>
            <a:pPr>
              <a:buClr>
                <a:srgbClr val="FF0000"/>
              </a:buClr>
              <a:defRPr/>
            </a:pPr>
            <a:endParaRPr lang="fr-FR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Rogner un rectangle à un seul coin 12"/>
          <p:cNvSpPr/>
          <p:nvPr/>
        </p:nvSpPr>
        <p:spPr bwMode="auto">
          <a:xfrm>
            <a:off x="304798" y="2383929"/>
            <a:ext cx="8587682" cy="864096"/>
          </a:xfrm>
          <a:prstGeom prst="snip1Rect">
            <a:avLst>
              <a:gd name="adj" fmla="val 0"/>
            </a:avLst>
          </a:prstGeom>
          <a:solidFill>
            <a:sysClr val="window" lastClr="FFFFFF">
              <a:lumMod val="75000"/>
            </a:sys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>
              <a:defRPr/>
            </a:pPr>
            <a:r>
              <a:rPr lang="fr-FR" b="1" kern="0" dirty="0" smtClean="0">
                <a:solidFill>
                  <a:prstClr val="black"/>
                </a:solidFill>
                <a:latin typeface="Calibri"/>
              </a:rPr>
              <a:t>NOTRE OBJECTIF</a:t>
            </a:r>
          </a:p>
          <a:p>
            <a:pPr marL="0" lvl="1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P</a:t>
            </a:r>
            <a:r>
              <a:rPr lang="fr-FR" b="1" kern="0" dirty="0" smtClean="0">
                <a:solidFill>
                  <a:prstClr val="black"/>
                </a:solidFill>
                <a:latin typeface="Calibri"/>
              </a:rPr>
              <a:t>roposer systématiquement le débit différé </a:t>
            </a:r>
            <a:r>
              <a:rPr lang="fr-FR" kern="0" dirty="0" smtClean="0">
                <a:solidFill>
                  <a:prstClr val="black"/>
                </a:solidFill>
                <a:latin typeface="Calibri"/>
              </a:rPr>
              <a:t>en expliquant le fonctionnement et les avantages.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08265"/>
            <a:ext cx="6948264" cy="78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24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Zoom sur les avantages du Débit </a:t>
            </a:r>
            <a:r>
              <a:rPr lang="fr-FR" sz="1800" dirty="0" smtClean="0"/>
              <a:t>différé</a:t>
            </a:r>
            <a:endParaRPr lang="fr-FR" sz="1800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>
            <a:off x="298449" y="1354138"/>
            <a:ext cx="8690347" cy="45150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defRPr/>
            </a:pPr>
            <a:r>
              <a:rPr lang="fr-FR" sz="1600" b="1" dirty="0" smtClean="0">
                <a:solidFill>
                  <a:srgbClr val="000000"/>
                </a:solidFill>
                <a:latin typeface="Calibri"/>
              </a:rPr>
              <a:t>Des avantages pour tous :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« Vous bénéficiez d’une </a:t>
            </a:r>
            <a:r>
              <a:rPr lang="fr-FR" sz="1400" b="1" dirty="0" smtClean="0">
                <a:solidFill>
                  <a:srgbClr val="000000"/>
                </a:solidFill>
                <a:latin typeface="Calibri"/>
              </a:rPr>
              <a:t>avance de trésorerie, sans frais</a:t>
            </a: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 »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« </a:t>
            </a:r>
            <a:r>
              <a:rPr lang="fr-FR" sz="1400" b="1" dirty="0" smtClean="0">
                <a:solidFill>
                  <a:srgbClr val="000000"/>
                </a:solidFill>
                <a:latin typeface="Calibri"/>
              </a:rPr>
              <a:t>Vous évitez des frais </a:t>
            </a: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: commission d’intervention, frais d’intérêts débiteurs…. »</a:t>
            </a:r>
          </a:p>
          <a:p>
            <a:pPr lvl="2">
              <a:buClr>
                <a:srgbClr val="FF0000"/>
              </a:buClr>
              <a:defRPr/>
            </a:pPr>
            <a:r>
              <a:rPr lang="fr-FR" sz="1400" i="1" dirty="0" smtClean="0">
                <a:solidFill>
                  <a:srgbClr val="000000"/>
                </a:solidFill>
                <a:latin typeface="Calibri"/>
              </a:rPr>
              <a:t>Côté conseiller, c’est moins de temps passé à la gestion du MAD (en cas de dépassement 1 seul traitement à faire dans le mois)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« Vous connaissez précisément le montant de vos dépenses mensuelles (charges fixes + achats) »</a:t>
            </a:r>
          </a:p>
          <a:p>
            <a:pPr lvl="2">
              <a:buClr>
                <a:srgbClr val="FF0000"/>
              </a:buClr>
              <a:defRPr/>
            </a:pPr>
            <a:r>
              <a:rPr lang="fr-FR" sz="1400" i="1" dirty="0" smtClean="0">
                <a:solidFill>
                  <a:srgbClr val="000000"/>
                </a:solidFill>
                <a:latin typeface="Calibri"/>
              </a:rPr>
              <a:t>Côté conseiller, cela permet également d’identifier la capacité d’épargne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Pour la CELCA, c’est un </a:t>
            </a:r>
            <a:r>
              <a:rPr lang="fr-FR" sz="1400" b="1" dirty="0" smtClean="0">
                <a:solidFill>
                  <a:srgbClr val="000000"/>
                </a:solidFill>
                <a:latin typeface="Calibri"/>
              </a:rPr>
              <a:t>gain de PNB </a:t>
            </a: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puisque l’encours moyen journalier est multiplié par 3 en moyenne </a:t>
            </a:r>
          </a:p>
          <a:p>
            <a:pPr>
              <a:buClr>
                <a:srgbClr val="FF0000"/>
              </a:buClr>
              <a:defRPr/>
            </a:pPr>
            <a:endParaRPr lang="fr-FR" sz="1600" b="1" dirty="0" smtClean="0">
              <a:solidFill>
                <a:srgbClr val="000000"/>
              </a:solidFill>
              <a:latin typeface="Calibri"/>
            </a:endParaRPr>
          </a:p>
          <a:p>
            <a:pPr>
              <a:buClr>
                <a:srgbClr val="FF0000"/>
              </a:buClr>
              <a:defRPr/>
            </a:pPr>
            <a:r>
              <a:rPr lang="fr-FR" sz="1600" b="1" dirty="0" smtClean="0">
                <a:solidFill>
                  <a:srgbClr val="000000"/>
                </a:solidFill>
                <a:latin typeface="Calibri"/>
              </a:rPr>
              <a:t>Exemples de situations dans lesquelles le débit différé est un VRAI PLUS :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Pour les personnes régulièrement en déplacement professionnel : les frais qu’ils doivent avancer n’impactent pas leur budget mensuel puisqu’ils sont débités après le versement de leur salaire (qui inclus le remboursement de leurs frais).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Pour les couples qui ont 2 comptes individuels et 1 compte-joint : en fin de mois, chacun sait ce qu’il doit verser sur le compte-joint.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Pour les clients régulièrement présents dans le MAD, ce sont moins d’opérations débitrices, donc moins de frais. </a:t>
            </a:r>
          </a:p>
          <a:p>
            <a:pPr lvl="1">
              <a:buClr>
                <a:srgbClr val="BFBFBF"/>
              </a:buClr>
              <a:defRPr/>
            </a:pPr>
            <a:r>
              <a:rPr lang="fr-FR" sz="1400" dirty="0" smtClean="0">
                <a:solidFill>
                  <a:srgbClr val="000000"/>
                </a:solidFill>
                <a:latin typeface="Calibri"/>
              </a:rPr>
              <a:t>Un RDV chez un médecin spécialiste ? Par d’avance de frais avec le DD ! En payant avec le DD, votre client a le temps d’être remboursé par la Sécurité Sociale et sa Mutuelle avant d’être débité !</a:t>
            </a:r>
          </a:p>
          <a:p>
            <a:pPr lvl="1">
              <a:buClr>
                <a:srgbClr val="BFBFBF"/>
              </a:buClr>
              <a:defRPr/>
            </a:pPr>
            <a:endParaRPr lang="fr-FR" sz="1400" dirty="0" smtClean="0">
              <a:solidFill>
                <a:srgbClr val="000000"/>
              </a:solidFill>
              <a:latin typeface="Calibri"/>
            </a:endParaRPr>
          </a:p>
          <a:p>
            <a:pPr>
              <a:buClr>
                <a:srgbClr val="FF0000"/>
              </a:buClr>
              <a:defRPr/>
            </a:pPr>
            <a:endParaRPr lang="fr-FR" sz="16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7398122" y="1276351"/>
            <a:ext cx="1447800" cy="533398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fr-FR" sz="1200" b="1" kern="0" dirty="0" smtClean="0">
                <a:solidFill>
                  <a:srgbClr val="FFFFFF"/>
                </a:solidFill>
                <a:latin typeface="Calibri"/>
                <a:sym typeface="Wingdings" pitchFamily="2" charset="2"/>
              </a:rPr>
              <a:t>Aucun surcoût !!</a:t>
            </a:r>
            <a:endParaRPr lang="fr-FR" sz="1200" kern="0" dirty="0" smtClea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2354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smtClean="0">
                <a:solidFill>
                  <a:srgbClr val="FF0000"/>
                </a:solidFill>
              </a:rPr>
              <a:t>Actualités </a:t>
            </a:r>
            <a:r>
              <a:rPr lang="fr-FR" smtClean="0">
                <a:solidFill>
                  <a:prstClr val="white"/>
                </a:solidFill>
              </a:rPr>
              <a:t>de la semaine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8597" y="3839083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724128" y="1988840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293298" y="1140781"/>
            <a:ext cx="8531529" cy="5234137"/>
          </a:xfrm>
        </p:spPr>
        <p:txBody>
          <a:bodyPr>
            <a:normAutofit/>
          </a:bodyPr>
          <a:lstStyle/>
          <a:p>
            <a:pPr marL="982663" lvl="0" indent="-2667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dirty="0" smtClean="0">
                <a:latin typeface="Arial Narrow" panose="020B0606020202030204" pitchFamily="34" charset="0"/>
              </a:rPr>
              <a:t>Mobilité </a:t>
            </a:r>
            <a:r>
              <a:rPr lang="fr-FR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dirty="0">
                <a:latin typeface="Arial Narrow" panose="020B0606020202030204" pitchFamily="34" charset="0"/>
              </a:rPr>
              <a:t>	</a:t>
            </a:r>
            <a:r>
              <a:rPr lang="fr-FR" sz="1800" dirty="0" smtClean="0">
                <a:latin typeface="Arial Narrow" panose="020B0606020202030204" pitchFamily="34" charset="0"/>
              </a:rPr>
              <a:t>	</a:t>
            </a:r>
            <a:r>
              <a:rPr lang="fr-FR" sz="1800" dirty="0" err="1" smtClean="0">
                <a:latin typeface="Arial Narrow" panose="020B0606020202030204" pitchFamily="34" charset="0"/>
              </a:rPr>
              <a:t>Izicarte</a:t>
            </a:r>
            <a:endParaRPr lang="fr-FR" sz="1800" dirty="0" smtClean="0">
              <a:latin typeface="Arial Narrow" panose="020B0606020202030204" pitchFamily="34" charset="0"/>
            </a:endParaRPr>
          </a:p>
          <a:p>
            <a:pPr marL="1371600" lvl="3" indent="0">
              <a:buNone/>
            </a:pPr>
            <a:r>
              <a:rPr lang="fr-FR" sz="1800" dirty="0">
                <a:latin typeface="Arial Narrow" panose="020B0606020202030204" pitchFamily="34" charset="0"/>
              </a:rPr>
              <a:t>	</a:t>
            </a:r>
            <a:r>
              <a:rPr lang="fr-FR" sz="1800" dirty="0" smtClean="0">
                <a:latin typeface="Arial Narrow" panose="020B0606020202030204" pitchFamily="34" charset="0"/>
              </a:rPr>
              <a:t>	Livret  A</a:t>
            </a:r>
            <a:endParaRPr lang="fr-FR" sz="1800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PEL </a:t>
            </a:r>
            <a:r>
              <a:rPr lang="fr-FR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Lutte </a:t>
            </a:r>
            <a:r>
              <a:rPr lang="fr-FR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dirty="0">
                <a:latin typeface="Arial Narrow" panose="020B0606020202030204" pitchFamily="34" charset="0"/>
              </a:rPr>
              <a:t>		</a:t>
            </a:r>
            <a:r>
              <a:rPr lang="fr-FR" dirty="0" smtClean="0">
                <a:latin typeface="Arial Narrow" panose="020B0606020202030204" pitchFamily="34" charset="0"/>
              </a:rPr>
              <a:t>	Fichier Surveillance</a:t>
            </a:r>
          </a:p>
          <a:p>
            <a:pPr lvl="0"/>
            <a:r>
              <a:rPr lang="fr-FR" sz="1900" b="1" dirty="0" smtClean="0"/>
              <a:t>BANCA – MAJ Brochure carte</a:t>
            </a:r>
            <a:endParaRPr lang="fr-FR" sz="1900" b="1" dirty="0"/>
          </a:p>
          <a:p>
            <a:r>
              <a:rPr lang="fr-FR" sz="1900" b="1" dirty="0"/>
              <a:t>BANCA – Clôture des 04 débiteurs inactifs &gt;180 jours sur initiative caisse</a:t>
            </a:r>
          </a:p>
          <a:p>
            <a:r>
              <a:rPr lang="fr-FR" sz="1900" b="1" dirty="0" smtClean="0"/>
              <a:t>CREDIT IMMOBILIER </a:t>
            </a:r>
            <a:r>
              <a:rPr lang="fr-FR" sz="1900" b="1" dirty="0"/>
              <a:t>–</a:t>
            </a:r>
            <a:r>
              <a:rPr lang="fr-FR" sz="1900" dirty="0"/>
              <a:t> </a:t>
            </a:r>
            <a:r>
              <a:rPr lang="fr-FR" sz="1900" b="1" dirty="0"/>
              <a:t>Loi Bourquin </a:t>
            </a:r>
            <a:r>
              <a:rPr lang="fr-FR" sz="1900" b="1" dirty="0" smtClean="0"/>
              <a:t>01/01/2018</a:t>
            </a:r>
          </a:p>
          <a:p>
            <a:r>
              <a:rPr lang="fr-FR" sz="1900" b="1" dirty="0" smtClean="0"/>
              <a:t>CREDIT </a:t>
            </a:r>
            <a:r>
              <a:rPr lang="fr-FR" sz="1900" b="1" dirty="0"/>
              <a:t>IMMOBILIER </a:t>
            </a:r>
            <a:r>
              <a:rPr lang="fr-FR" sz="1900" b="1" dirty="0" smtClean="0"/>
              <a:t>– Mise </a:t>
            </a:r>
            <a:r>
              <a:rPr lang="fr-FR" sz="1900" b="1" dirty="0"/>
              <a:t>en marché ADE CNP 2018 </a:t>
            </a:r>
            <a:endParaRPr lang="fr-FR" sz="1900" b="1" dirty="0" smtClean="0"/>
          </a:p>
          <a:p>
            <a:r>
              <a:rPr lang="fr-FR" sz="1900" b="1" dirty="0" smtClean="0"/>
              <a:t>CREDIT </a:t>
            </a:r>
            <a:r>
              <a:rPr lang="fr-FR" sz="1900" b="1" dirty="0"/>
              <a:t>IMMOBILIER –</a:t>
            </a:r>
            <a:r>
              <a:rPr lang="fr-FR" sz="1900" dirty="0"/>
              <a:t> </a:t>
            </a:r>
            <a:r>
              <a:rPr lang="fr-FR" sz="1900" b="1" dirty="0"/>
              <a:t>PTZ 2018</a:t>
            </a:r>
          </a:p>
          <a:p>
            <a:pPr lvl="0"/>
            <a:r>
              <a:rPr lang="fr-FR" sz="1900" b="1" dirty="0" smtClean="0"/>
              <a:t>EPARGNE – LEP</a:t>
            </a:r>
            <a:endParaRPr lang="fr-FR" sz="1900" b="1" dirty="0"/>
          </a:p>
          <a:p>
            <a:pPr lvl="0"/>
            <a:r>
              <a:rPr lang="fr-FR" sz="1900" b="1" dirty="0"/>
              <a:t>EPARGNE – </a:t>
            </a:r>
            <a:r>
              <a:rPr lang="fr-FR" sz="1900" b="1" dirty="0" smtClean="0"/>
              <a:t>Echéance </a:t>
            </a:r>
            <a:r>
              <a:rPr lang="fr-FR" sz="1900" b="1" dirty="0"/>
              <a:t>anticipée </a:t>
            </a:r>
            <a:r>
              <a:rPr lang="fr-FR" sz="1900" b="1" dirty="0" err="1"/>
              <a:t>Eurocible</a:t>
            </a:r>
            <a:r>
              <a:rPr lang="fr-FR" sz="1900" b="1" dirty="0"/>
              <a:t> 2</a:t>
            </a:r>
          </a:p>
          <a:p>
            <a:pPr lvl="0"/>
            <a:r>
              <a:rPr lang="fr-FR" sz="1900" b="1" dirty="0" smtClean="0"/>
              <a:t>IARD – Assurance Auto</a:t>
            </a:r>
            <a:endParaRPr lang="fr-FR" sz="1900" b="1" dirty="0"/>
          </a:p>
          <a:p>
            <a:pPr lvl="0"/>
            <a:r>
              <a:rPr lang="fr-FR" sz="1900" b="1" dirty="0" smtClean="0"/>
              <a:t>MARCHE DES PROS – </a:t>
            </a:r>
            <a:r>
              <a:rPr lang="fr-FR" sz="1900" b="1" dirty="0"/>
              <a:t>Révision annuelle – Mise à jour des données </a:t>
            </a:r>
            <a:r>
              <a:rPr lang="fr-FR" sz="1900" b="1" dirty="0" smtClean="0"/>
              <a:t>SIREN</a:t>
            </a:r>
          </a:p>
        </p:txBody>
      </p:sp>
    </p:spTree>
    <p:extLst>
      <p:ext uri="{BB962C8B-B14F-4D97-AF65-F5344CB8AC3E}">
        <p14:creationId xmlns:p14="http://schemas.microsoft.com/office/powerpoint/2010/main" val="2903832062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http://purl.org/dc/elements/1.1/"/>
    <ds:schemaRef ds:uri="02ea4b1b-5614-43b2-acce-6a9ef10fff4e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4531</TotalTime>
  <Words>3093</Words>
  <Application>Microsoft Office PowerPoint</Application>
  <PresentationFormat>Affichage à l'écran (4:3)</PresentationFormat>
  <Paragraphs>756</Paragraphs>
  <Slides>36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 TEMPS FORT 1 - 2018 </vt:lpstr>
      <vt:lpstr> NOS AMBITIONS - 2018 </vt:lpstr>
      <vt:lpstr>Nos ambitions 2018</vt:lpstr>
      <vt:lpstr> Le contexte  du Temps Fort 1 - 2018 </vt:lpstr>
      <vt:lpstr>Le contexte du Temps Fort 1 Capitaliser sur nos succès et renforcer nos points d’amélioration</vt:lpstr>
      <vt:lpstr>Le contexte du Temps Fort 1 Capitaliser sur nos succès et renforcer nos points d’amélioration</vt:lpstr>
      <vt:lpstr>Le contexte du Temps Fort 1 Capitaliser sur nos succès et renforcer nos points d’amélioration</vt:lpstr>
      <vt:lpstr>Le contexte du Temps Fort 1 Capitaliser sur nos succès et renforcer nos points d’amélioration</vt:lpstr>
      <vt:lpstr> TEMPS FORT 1 :  nos enjeux prioritaires  </vt:lpstr>
      <vt:lpstr>TEMPS FORT 1 : nos enjeux prioritaires La clé du succès pour atteindre l’objectif à début FIN JUIN : la régularité</vt:lpstr>
      <vt:lpstr>TEMPS FORT 1 : nos enjeux prioritaires La clé du succès pour atteindre l’objectif à FIN juin : la régularité</vt:lpstr>
      <vt:lpstr>  TEMPS FORT 1 : l’incentive,   </vt:lpstr>
      <vt:lpstr>TEMPS FORT 1 : l’incentive Jusqu’à 900€*, pour récompenser la performance </vt:lpstr>
      <vt:lpstr>TEMPS FORT 1 : l’incentive Jusqu’à 900€*, pour récompenser la performance </vt:lpstr>
      <vt:lpstr>TEMPS FORT 1 : l’incentive Jusqu’à 900€*, pour récompenser la performance </vt:lpstr>
      <vt:lpstr>TEMPS FORT 1 : l’incentive Jusqu’à 900€*, pour récompenser la performance </vt:lpstr>
      <vt:lpstr>TEMPS FORT 1 : LE PORTEFEUILLE VIRTUEL Pour développer VOS compétences financières en VOUS divertissant</vt:lpstr>
      <vt:lpstr>  TEMPS FORT 1 : offres promos et opportunités  </vt:lpstr>
      <vt:lpstr>TEMPS FORT 1 : nos offres promos  Des accélérateurs pour séduire vos clients</vt:lpstr>
      <vt:lpstr>TEMPS FORT 1 : nos opportunités Des opportunités commerciales à exploiter</vt:lpstr>
      <vt:lpstr>TEMPS FORT 1 : nos opportunités Des opportunités commerciales à exploiter</vt:lpstr>
      <vt:lpstr>TEMPS FORT 1 : nos opportunités Des opportunités commerciales à exploiter</vt:lpstr>
      <vt:lpstr>TEMPS FORT 1 : nos opportunités Des opportunités commerciales à exploiter</vt:lpstr>
      <vt:lpstr>  TEMPS FORT 1 : cibles prioritaires  </vt:lpstr>
      <vt:lpstr>TEMPS FORT 1 : nos CIBLES Pour optimiser vos actions, des cibles dédiées à chaque thème</vt:lpstr>
      <vt:lpstr>TEMPS FORT 1 : nos CIBLES Pour optimiser vos actions, des cibles dédiées à chaque thème</vt:lpstr>
      <vt:lpstr>TEMPS FORT 1 : nos CIBLES Pour optimiser vos actions, des cibles dédiées à chaque thème</vt:lpstr>
      <vt:lpstr>TEMPS FORT 1 : nos CIBLES Pour optimiser vos actions, des cibles dédiées à chaque thème</vt:lpstr>
      <vt:lpstr>  TEMPS FORT 1 : ANNEXES  </vt:lpstr>
      <vt:lpstr>TEMPS FORT 1 : Les échéances de début d’année par groupe GRAND PUBLIC</vt:lpstr>
      <vt:lpstr>TEMPS FORT 1 : Les échéances de début d’année par groupe GRAND PUBLIC</vt:lpstr>
      <vt:lpstr>TEMPS FORT 1 : Les échéances de début d’année par groupe GESTION PRIVEE</vt:lpstr>
      <vt:lpstr>TEMPS FORT 1 : Les échéances de début d’année par groupe GESTION PRIVEE</vt:lpstr>
      <vt:lpstr>TEMPS FORT 1 : nos offres promos  Zoom sur les avantages du Débit différé</vt:lpstr>
      <vt:lpstr>TEMPS FORT 1 : nos offres promos  Zoom sur les avantages du Débit différé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A5700629</cp:lastModifiedBy>
  <cp:revision>396</cp:revision>
  <cp:lastPrinted>2016-06-22T11:00:56Z</cp:lastPrinted>
  <dcterms:created xsi:type="dcterms:W3CDTF">2016-06-03T08:10:53Z</dcterms:created>
  <dcterms:modified xsi:type="dcterms:W3CDTF">2017-12-21T06:24:13Z</dcterms:modified>
</cp:coreProperties>
</file>