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4" r:id="rId1"/>
    <p:sldMasterId id="2147486778" r:id="rId2"/>
    <p:sldMasterId id="2147486794" r:id="rId3"/>
    <p:sldMasterId id="2147486810" r:id="rId4"/>
    <p:sldMasterId id="2147486826" r:id="rId5"/>
  </p:sldMasterIdLst>
  <p:notesMasterIdLst>
    <p:notesMasterId r:id="rId27"/>
  </p:notesMasterIdLst>
  <p:handoutMasterIdLst>
    <p:handoutMasterId r:id="rId28"/>
  </p:handoutMasterIdLst>
  <p:sldIdLst>
    <p:sldId id="462" r:id="rId6"/>
    <p:sldId id="500" r:id="rId7"/>
    <p:sldId id="902" r:id="rId8"/>
    <p:sldId id="969" r:id="rId9"/>
    <p:sldId id="928" r:id="rId10"/>
    <p:sldId id="960" r:id="rId11"/>
    <p:sldId id="929" r:id="rId12"/>
    <p:sldId id="938" r:id="rId13"/>
    <p:sldId id="961" r:id="rId14"/>
    <p:sldId id="906" r:id="rId15"/>
    <p:sldId id="497" r:id="rId16"/>
    <p:sldId id="537" r:id="rId17"/>
    <p:sldId id="971" r:id="rId18"/>
    <p:sldId id="973" r:id="rId19"/>
    <p:sldId id="930" r:id="rId20"/>
    <p:sldId id="891" r:id="rId21"/>
    <p:sldId id="890" r:id="rId22"/>
    <p:sldId id="889" r:id="rId23"/>
    <p:sldId id="887" r:id="rId24"/>
    <p:sldId id="888" r:id="rId25"/>
    <p:sldId id="487" r:id="rId26"/>
  </p:sldIdLst>
  <p:sldSz cx="9144000" cy="6858000" type="screen4x3"/>
  <p:notesSz cx="6797675" cy="9926638"/>
  <p:defaultTextStyle>
    <a:defPPr>
      <a:defRPr lang="fr-FR"/>
    </a:defPPr>
    <a:lvl1pPr algn="l" rtl="0" eaLnBrk="0" fontAlgn="base" hangingPunct="0">
      <a:spcBef>
        <a:spcPct val="0"/>
      </a:spcBef>
      <a:spcAft>
        <a:spcPct val="0"/>
      </a:spcAft>
      <a:defRPr sz="2800" b="1" kern="1200" baseline="-25000">
        <a:solidFill>
          <a:schemeClr val="tx1"/>
        </a:solidFill>
        <a:latin typeface="Verdana" charset="0"/>
        <a:ea typeface="+mn-ea"/>
        <a:cs typeface="+mn-cs"/>
      </a:defRPr>
    </a:lvl1pPr>
    <a:lvl2pPr marL="457200" algn="l" rtl="0" eaLnBrk="0" fontAlgn="base" hangingPunct="0">
      <a:spcBef>
        <a:spcPct val="0"/>
      </a:spcBef>
      <a:spcAft>
        <a:spcPct val="0"/>
      </a:spcAft>
      <a:defRPr sz="2800" b="1" kern="1200" baseline="-25000">
        <a:solidFill>
          <a:schemeClr val="tx1"/>
        </a:solidFill>
        <a:latin typeface="Verdana" charset="0"/>
        <a:ea typeface="+mn-ea"/>
        <a:cs typeface="+mn-cs"/>
      </a:defRPr>
    </a:lvl2pPr>
    <a:lvl3pPr marL="914400" algn="l" rtl="0" eaLnBrk="0" fontAlgn="base" hangingPunct="0">
      <a:spcBef>
        <a:spcPct val="0"/>
      </a:spcBef>
      <a:spcAft>
        <a:spcPct val="0"/>
      </a:spcAft>
      <a:defRPr sz="2800" b="1" kern="1200" baseline="-25000">
        <a:solidFill>
          <a:schemeClr val="tx1"/>
        </a:solidFill>
        <a:latin typeface="Verdana" charset="0"/>
        <a:ea typeface="+mn-ea"/>
        <a:cs typeface="+mn-cs"/>
      </a:defRPr>
    </a:lvl3pPr>
    <a:lvl4pPr marL="1371600" algn="l" rtl="0" eaLnBrk="0" fontAlgn="base" hangingPunct="0">
      <a:spcBef>
        <a:spcPct val="0"/>
      </a:spcBef>
      <a:spcAft>
        <a:spcPct val="0"/>
      </a:spcAft>
      <a:defRPr sz="2800" b="1" kern="1200" baseline="-25000">
        <a:solidFill>
          <a:schemeClr val="tx1"/>
        </a:solidFill>
        <a:latin typeface="Verdana" charset="0"/>
        <a:ea typeface="+mn-ea"/>
        <a:cs typeface="+mn-cs"/>
      </a:defRPr>
    </a:lvl4pPr>
    <a:lvl5pPr marL="1828800" algn="l" rtl="0" eaLnBrk="0" fontAlgn="base" hangingPunct="0">
      <a:spcBef>
        <a:spcPct val="0"/>
      </a:spcBef>
      <a:spcAft>
        <a:spcPct val="0"/>
      </a:spcAft>
      <a:defRPr sz="2800" b="1" kern="1200" baseline="-25000">
        <a:solidFill>
          <a:schemeClr val="tx1"/>
        </a:solidFill>
        <a:latin typeface="Verdana" charset="0"/>
        <a:ea typeface="+mn-ea"/>
        <a:cs typeface="+mn-cs"/>
      </a:defRPr>
    </a:lvl5pPr>
    <a:lvl6pPr marL="2286000" algn="l" defTabSz="914400" rtl="0" eaLnBrk="1" latinLnBrk="0" hangingPunct="1">
      <a:defRPr sz="2800" b="1" kern="1200" baseline="-25000">
        <a:solidFill>
          <a:schemeClr val="tx1"/>
        </a:solidFill>
        <a:latin typeface="Verdana" charset="0"/>
        <a:ea typeface="+mn-ea"/>
        <a:cs typeface="+mn-cs"/>
      </a:defRPr>
    </a:lvl6pPr>
    <a:lvl7pPr marL="2743200" algn="l" defTabSz="914400" rtl="0" eaLnBrk="1" latinLnBrk="0" hangingPunct="1">
      <a:defRPr sz="2800" b="1" kern="1200" baseline="-25000">
        <a:solidFill>
          <a:schemeClr val="tx1"/>
        </a:solidFill>
        <a:latin typeface="Verdana" charset="0"/>
        <a:ea typeface="+mn-ea"/>
        <a:cs typeface="+mn-cs"/>
      </a:defRPr>
    </a:lvl7pPr>
    <a:lvl8pPr marL="3200400" algn="l" defTabSz="914400" rtl="0" eaLnBrk="1" latinLnBrk="0" hangingPunct="1">
      <a:defRPr sz="2800" b="1" kern="1200" baseline="-25000">
        <a:solidFill>
          <a:schemeClr val="tx1"/>
        </a:solidFill>
        <a:latin typeface="Verdana" charset="0"/>
        <a:ea typeface="+mn-ea"/>
        <a:cs typeface="+mn-cs"/>
      </a:defRPr>
    </a:lvl8pPr>
    <a:lvl9pPr marL="3657600" algn="l" defTabSz="914400" rtl="0" eaLnBrk="1" latinLnBrk="0" hangingPunct="1">
      <a:defRPr sz="2800" b="1" kern="1200" baseline="-25000">
        <a:solidFill>
          <a:schemeClr val="tx1"/>
        </a:solidFill>
        <a:latin typeface="Verdana" charset="0"/>
        <a:ea typeface="+mn-ea"/>
        <a:cs typeface="+mn-cs"/>
      </a:defRPr>
    </a:lvl9pPr>
  </p:defaultTextStyle>
  <p:extLst>
    <p:ext uri="{EFAFB233-063F-42B5-8137-9DF3F51BA10A}">
      <p15:sldGuideLst xmlns:p15="http://schemas.microsoft.com/office/powerpoint/2012/main" xmlns="">
        <p15:guide id="2" pos="336" userDrawn="1">
          <p15:clr>
            <a:srgbClr val="A4A3A4"/>
          </p15:clr>
        </p15:guide>
        <p15:guide id="3" orient="horz" pos="2256" userDrawn="1">
          <p15:clr>
            <a:srgbClr val="A4A3A4"/>
          </p15:clr>
        </p15:guide>
        <p15:guide id="4" orient="horz" pos="3224"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llian Hazelton" initials="JH" lastIdx="20" clrIdx="0">
    <p:extLst/>
  </p:cmAuthor>
  <p:cmAuthor id="2" name="Bukuvali, Lira" initials="BL" lastIdx="1" clrIdx="1">
    <p:extLst/>
  </p:cmAuthor>
  <p:cmAuthor id="3" name="Camille Fyon" initials="CF" lastIdx="1" clrIdx="2"/>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6400"/>
    <a:srgbClr val="D07C00"/>
    <a:srgbClr val="3A5467"/>
    <a:srgbClr val="5D527C"/>
    <a:srgbClr val="581D74"/>
    <a:srgbClr val="9756B3"/>
    <a:srgbClr val="59237F"/>
    <a:srgbClr val="F6905D"/>
    <a:srgbClr val="D9D9D9"/>
    <a:srgbClr val="E7EA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479" autoAdjust="0"/>
    <p:restoredTop sz="94766" autoAdjust="0"/>
  </p:normalViewPr>
  <p:slideViewPr>
    <p:cSldViewPr snapToGrid="0">
      <p:cViewPr>
        <p:scale>
          <a:sx n="100" d="100"/>
          <a:sy n="100" d="100"/>
        </p:scale>
        <p:origin x="-2358" y="-378"/>
      </p:cViewPr>
      <p:guideLst>
        <p:guide orient="horz" pos="2256"/>
        <p:guide orient="horz" pos="3224"/>
        <p:guide pos="336"/>
      </p:guideLst>
    </p:cSldViewPr>
  </p:slideViewPr>
  <p:notesTextViewPr>
    <p:cViewPr>
      <p:scale>
        <a:sx n="100" d="100"/>
        <a:sy n="100" d="100"/>
      </p:scale>
      <p:origin x="0" y="0"/>
    </p:cViewPr>
  </p:notesTextViewPr>
  <p:sorterViewPr>
    <p:cViewPr>
      <p:scale>
        <a:sx n="84" d="100"/>
        <a:sy n="84" d="100"/>
      </p:scale>
      <p:origin x="0" y="0"/>
    </p:cViewPr>
  </p:sorterViewPr>
  <p:notesViewPr>
    <p:cSldViewPr snapToGrid="0">
      <p:cViewPr varScale="1">
        <p:scale>
          <a:sx n="110" d="100"/>
          <a:sy n="110" d="100"/>
        </p:scale>
        <p:origin x="3138"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presProps" Target="presProps.xml"/><Relationship Id="rId7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1602" name="Rectangle 2"/>
          <p:cNvSpPr>
            <a:spLocks noGrp="1" noChangeArrowheads="1"/>
          </p:cNvSpPr>
          <p:nvPr>
            <p:ph type="hdr" sz="quarter"/>
          </p:nvPr>
        </p:nvSpPr>
        <p:spPr bwMode="auto">
          <a:xfrm>
            <a:off x="0" y="1"/>
            <a:ext cx="2945955" cy="49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3685" tIns="31842" rIns="63685" bIns="31842" numCol="1" anchor="t" anchorCtr="0" compatLnSpc="1">
            <a:prstTxWarp prst="textNoShape">
              <a:avLst/>
            </a:prstTxWarp>
          </a:bodyPr>
          <a:lstStyle>
            <a:lvl1pPr defTabSz="636555">
              <a:defRPr sz="800" b="0" baseline="0">
                <a:latin typeface="Verdana" pitchFamily="34" charset="0"/>
              </a:defRPr>
            </a:lvl1pPr>
          </a:lstStyle>
          <a:p>
            <a:pPr>
              <a:defRPr/>
            </a:pPr>
            <a:endParaRPr lang="fr-FR" dirty="0">
              <a:latin typeface="Arial Regular" charset="0"/>
            </a:endParaRPr>
          </a:p>
        </p:txBody>
      </p:sp>
      <p:sp>
        <p:nvSpPr>
          <p:cNvPr id="281603" name="Rectangle 3"/>
          <p:cNvSpPr>
            <a:spLocks noGrp="1" noChangeArrowheads="1"/>
          </p:cNvSpPr>
          <p:nvPr>
            <p:ph type="dt" sz="quarter" idx="1"/>
          </p:nvPr>
        </p:nvSpPr>
        <p:spPr bwMode="auto">
          <a:xfrm>
            <a:off x="3851721" y="1"/>
            <a:ext cx="2944479" cy="49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3685" tIns="31842" rIns="63685" bIns="31842" numCol="1" anchor="t" anchorCtr="0" compatLnSpc="1">
            <a:prstTxWarp prst="textNoShape">
              <a:avLst/>
            </a:prstTxWarp>
          </a:bodyPr>
          <a:lstStyle>
            <a:lvl1pPr algn="r" defTabSz="636555">
              <a:defRPr sz="800" b="0" baseline="0">
                <a:latin typeface="Verdana" pitchFamily="34" charset="0"/>
              </a:defRPr>
            </a:lvl1pPr>
          </a:lstStyle>
          <a:p>
            <a:pPr>
              <a:defRPr/>
            </a:pPr>
            <a:endParaRPr lang="fr-FR" dirty="0">
              <a:latin typeface="Arial Regular" charset="0"/>
            </a:endParaRPr>
          </a:p>
        </p:txBody>
      </p:sp>
      <p:sp>
        <p:nvSpPr>
          <p:cNvPr id="281604" name="Rectangle 4"/>
          <p:cNvSpPr>
            <a:spLocks noGrp="1" noChangeArrowheads="1"/>
          </p:cNvSpPr>
          <p:nvPr>
            <p:ph type="ftr" sz="quarter" idx="2"/>
          </p:nvPr>
        </p:nvSpPr>
        <p:spPr bwMode="auto">
          <a:xfrm>
            <a:off x="0" y="9430962"/>
            <a:ext cx="2945955" cy="494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3685" tIns="31842" rIns="63685" bIns="31842" numCol="1" anchor="b" anchorCtr="0" compatLnSpc="1">
            <a:prstTxWarp prst="textNoShape">
              <a:avLst/>
            </a:prstTxWarp>
          </a:bodyPr>
          <a:lstStyle>
            <a:lvl1pPr defTabSz="636555">
              <a:defRPr sz="800" b="0" baseline="0">
                <a:latin typeface="Verdana" pitchFamily="34" charset="0"/>
              </a:defRPr>
            </a:lvl1pPr>
          </a:lstStyle>
          <a:p>
            <a:pPr>
              <a:defRPr/>
            </a:pPr>
            <a:endParaRPr lang="fr-FR" dirty="0">
              <a:latin typeface="Arial Regular" charset="0"/>
            </a:endParaRPr>
          </a:p>
        </p:txBody>
      </p:sp>
      <p:sp>
        <p:nvSpPr>
          <p:cNvPr id="281605" name="Rectangle 5"/>
          <p:cNvSpPr>
            <a:spLocks noGrp="1" noChangeArrowheads="1"/>
          </p:cNvSpPr>
          <p:nvPr>
            <p:ph type="sldNum" sz="quarter" idx="3"/>
          </p:nvPr>
        </p:nvSpPr>
        <p:spPr bwMode="auto">
          <a:xfrm>
            <a:off x="3851721" y="9430962"/>
            <a:ext cx="2944479" cy="494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3685" tIns="31842" rIns="63685" bIns="31842" numCol="1" anchor="b" anchorCtr="0" compatLnSpc="1">
            <a:prstTxWarp prst="textNoShape">
              <a:avLst/>
            </a:prstTxWarp>
          </a:bodyPr>
          <a:lstStyle>
            <a:lvl1pPr algn="r" defTabSz="635000">
              <a:defRPr sz="800" b="0" baseline="0"/>
            </a:lvl1pPr>
          </a:lstStyle>
          <a:p>
            <a:fld id="{30C82DCD-4820-6F48-8C76-5B7CA4308AF8}" type="slidenum">
              <a:rPr lang="fr-FR" altLang="en-US">
                <a:latin typeface="Arial Regular" charset="0"/>
              </a:rPr>
              <a:pPr/>
              <a:t>‹N°›</a:t>
            </a:fld>
            <a:endParaRPr lang="fr-FR" altLang="en-US" dirty="0">
              <a:latin typeface="Arial Regular" charset="0"/>
            </a:endParaRPr>
          </a:p>
        </p:txBody>
      </p:sp>
    </p:spTree>
    <p:extLst>
      <p:ext uri="{BB962C8B-B14F-4D97-AF65-F5344CB8AC3E}">
        <p14:creationId xmlns:p14="http://schemas.microsoft.com/office/powerpoint/2010/main" val="10169787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1"/>
            <a:ext cx="2945955" cy="49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defRPr sz="1000" b="0" i="0" baseline="0">
                <a:latin typeface="Arial Regular" charset="0"/>
              </a:defRPr>
            </a:lvl1pPr>
          </a:lstStyle>
          <a:p>
            <a:pPr>
              <a:defRPr/>
            </a:pPr>
            <a:endParaRPr lang="fr-FR" dirty="0"/>
          </a:p>
        </p:txBody>
      </p:sp>
      <p:sp>
        <p:nvSpPr>
          <p:cNvPr id="25603" name="Rectangle 3"/>
          <p:cNvSpPr>
            <a:spLocks noGrp="1" noChangeArrowheads="1"/>
          </p:cNvSpPr>
          <p:nvPr>
            <p:ph type="dt" idx="1"/>
          </p:nvPr>
        </p:nvSpPr>
        <p:spPr bwMode="auto">
          <a:xfrm>
            <a:off x="3850245" y="1"/>
            <a:ext cx="2945955" cy="49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defRPr sz="1000" b="0" i="0" baseline="0">
                <a:latin typeface="Arial Regular" charset="0"/>
              </a:defRPr>
            </a:lvl1pPr>
          </a:lstStyle>
          <a:p>
            <a:pPr>
              <a:defRPr/>
            </a:pPr>
            <a:endParaRPr lang="fr-FR" dirty="0"/>
          </a:p>
        </p:txBody>
      </p:sp>
      <p:sp>
        <p:nvSpPr>
          <p:cNvPr id="6144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ma14="http://schemas.microsoft.com/office/mac/drawingml/2011/main" xmlns="" val="1"/>
            </a:ext>
          </a:extLst>
        </p:spPr>
      </p:sp>
      <p:sp>
        <p:nvSpPr>
          <p:cNvPr id="25605" name="Rectangle 5"/>
          <p:cNvSpPr>
            <a:spLocks noGrp="1" noChangeArrowheads="1"/>
          </p:cNvSpPr>
          <p:nvPr>
            <p:ph type="body" sz="quarter" idx="3"/>
          </p:nvPr>
        </p:nvSpPr>
        <p:spPr bwMode="auto">
          <a:xfrm>
            <a:off x="680063" y="4715482"/>
            <a:ext cx="5437550" cy="4466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p>
            <a:pPr lvl="0"/>
            <a:endParaRPr lang="fr-FR" noProof="0" dirty="0"/>
          </a:p>
        </p:txBody>
      </p:sp>
      <p:sp>
        <p:nvSpPr>
          <p:cNvPr id="25607" name="Rectangle 7"/>
          <p:cNvSpPr>
            <a:spLocks noGrp="1" noChangeArrowheads="1"/>
          </p:cNvSpPr>
          <p:nvPr>
            <p:ph type="sldNum" sz="quarter" idx="5"/>
          </p:nvPr>
        </p:nvSpPr>
        <p:spPr bwMode="auto">
          <a:xfrm>
            <a:off x="3850245" y="9430962"/>
            <a:ext cx="2945955" cy="494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b" anchorCtr="0" compatLnSpc="1">
            <a:prstTxWarp prst="textNoShape">
              <a:avLst/>
            </a:prstTxWarp>
          </a:bodyPr>
          <a:lstStyle>
            <a:lvl1pPr algn="r">
              <a:defRPr sz="1000" b="0" i="0" baseline="0">
                <a:latin typeface="Arial Regular" charset="0"/>
              </a:defRPr>
            </a:lvl1pPr>
          </a:lstStyle>
          <a:p>
            <a:fld id="{75F6AB6A-5AEE-454E-A154-DC1963CE8234}" type="slidenum">
              <a:rPr lang="fr-FR" altLang="en-US" smtClean="0"/>
              <a:pPr/>
              <a:t>‹N°›</a:t>
            </a:fld>
            <a:endParaRPr lang="fr-FR" altLang="en-US" dirty="0"/>
          </a:p>
        </p:txBody>
      </p:sp>
    </p:spTree>
    <p:extLst>
      <p:ext uri="{BB962C8B-B14F-4D97-AF65-F5344CB8AC3E}">
        <p14:creationId xmlns:p14="http://schemas.microsoft.com/office/powerpoint/2010/main" val="74574472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b="0" i="0" kern="1200">
        <a:solidFill>
          <a:schemeClr val="tx1"/>
        </a:solidFill>
        <a:latin typeface="Arial" charset="0"/>
        <a:ea typeface="Arial" charset="0"/>
        <a:cs typeface="Arial" charset="0"/>
      </a:defRPr>
    </a:lvl1pPr>
    <a:lvl2pPr marL="457200" algn="l" rtl="0" eaLnBrk="0" fontAlgn="base" hangingPunct="0">
      <a:spcBef>
        <a:spcPct val="30000"/>
      </a:spcBef>
      <a:spcAft>
        <a:spcPct val="0"/>
      </a:spcAft>
      <a:defRPr sz="1200" b="0" i="0" kern="1200">
        <a:solidFill>
          <a:schemeClr val="tx1"/>
        </a:solidFill>
        <a:latin typeface="Arial Regular" charset="0"/>
        <a:ea typeface="+mn-ea"/>
        <a:cs typeface="+mn-cs"/>
      </a:defRPr>
    </a:lvl2pPr>
    <a:lvl3pPr marL="914400" algn="l" rtl="0" eaLnBrk="0" fontAlgn="base" hangingPunct="0">
      <a:spcBef>
        <a:spcPct val="30000"/>
      </a:spcBef>
      <a:spcAft>
        <a:spcPct val="0"/>
      </a:spcAft>
      <a:defRPr sz="1200" b="0" i="0" kern="1200">
        <a:solidFill>
          <a:schemeClr val="tx1"/>
        </a:solidFill>
        <a:latin typeface="Arial Regular" charset="0"/>
        <a:ea typeface="+mn-ea"/>
        <a:cs typeface="+mn-cs"/>
      </a:defRPr>
    </a:lvl3pPr>
    <a:lvl4pPr marL="1371600" algn="l" rtl="0" eaLnBrk="0" fontAlgn="base" hangingPunct="0">
      <a:spcBef>
        <a:spcPct val="30000"/>
      </a:spcBef>
      <a:spcAft>
        <a:spcPct val="0"/>
      </a:spcAft>
      <a:defRPr sz="1200" b="0" i="0" kern="1200">
        <a:solidFill>
          <a:schemeClr val="tx1"/>
        </a:solidFill>
        <a:latin typeface="Arial Regular" charset="0"/>
        <a:ea typeface="+mn-ea"/>
        <a:cs typeface="+mn-cs"/>
      </a:defRPr>
    </a:lvl4pPr>
    <a:lvl5pPr marL="1828800" algn="l" rtl="0" eaLnBrk="0" fontAlgn="base" hangingPunct="0">
      <a:spcBef>
        <a:spcPct val="30000"/>
      </a:spcBef>
      <a:spcAft>
        <a:spcPct val="0"/>
      </a:spcAft>
      <a:defRPr sz="1200" b="0" i="0" kern="1200">
        <a:solidFill>
          <a:schemeClr val="tx1"/>
        </a:solidFill>
        <a:latin typeface="Arial Regular"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F6AB6A-5AEE-454E-A154-DC1963CE8234}" type="slidenum">
              <a:rPr lang="fr-FR" altLang="en-US" smtClean="0"/>
              <a:pPr/>
              <a:t>1</a:t>
            </a:fld>
            <a:endParaRPr lang="fr-FR" altLang="en-US" dirty="0"/>
          </a:p>
        </p:txBody>
      </p:sp>
    </p:spTree>
    <p:extLst>
      <p:ext uri="{BB962C8B-B14F-4D97-AF65-F5344CB8AC3E}">
        <p14:creationId xmlns:p14="http://schemas.microsoft.com/office/powerpoint/2010/main" val="2037424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5F6AB6A-5AEE-454E-A154-DC1963CE8234}" type="slidenum">
              <a:rPr lang="fr-FR" altLang="en-US" smtClean="0"/>
              <a:pPr/>
              <a:t>2</a:t>
            </a:fld>
            <a:endParaRPr lang="fr-FR" altLang="en-US" dirty="0"/>
          </a:p>
        </p:txBody>
      </p:sp>
    </p:spTree>
    <p:extLst>
      <p:ext uri="{BB962C8B-B14F-4D97-AF65-F5344CB8AC3E}">
        <p14:creationId xmlns:p14="http://schemas.microsoft.com/office/powerpoint/2010/main" val="2822173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F6AB6A-5AEE-454E-A154-DC1963CE8234}" type="slidenum">
              <a:rPr lang="fr-FR" altLang="en-US" smtClean="0"/>
              <a:pPr/>
              <a:t>3</a:t>
            </a:fld>
            <a:endParaRPr lang="fr-FR" altLang="en-US" dirty="0"/>
          </a:p>
        </p:txBody>
      </p:sp>
    </p:spTree>
    <p:extLst>
      <p:ext uri="{BB962C8B-B14F-4D97-AF65-F5344CB8AC3E}">
        <p14:creationId xmlns:p14="http://schemas.microsoft.com/office/powerpoint/2010/main" val="2105142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5F6AB6A-5AEE-454E-A154-DC1963CE8234}" type="slidenum">
              <a:rPr lang="fr-FR" altLang="en-US" smtClean="0"/>
              <a:pPr/>
              <a:t>5</a:t>
            </a:fld>
            <a:endParaRPr lang="fr-FR" altLang="en-US" dirty="0"/>
          </a:p>
        </p:txBody>
      </p:sp>
    </p:spTree>
    <p:extLst>
      <p:ext uri="{BB962C8B-B14F-4D97-AF65-F5344CB8AC3E}">
        <p14:creationId xmlns:p14="http://schemas.microsoft.com/office/powerpoint/2010/main" val="452235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5F6AB6A-5AEE-454E-A154-DC1963CE8234}" type="slidenum">
              <a:rPr lang="fr-FR" altLang="en-US" smtClean="0"/>
              <a:pPr/>
              <a:t>7</a:t>
            </a:fld>
            <a:endParaRPr lang="fr-FR" altLang="en-US" dirty="0"/>
          </a:p>
        </p:txBody>
      </p:sp>
    </p:spTree>
    <p:extLst>
      <p:ext uri="{BB962C8B-B14F-4D97-AF65-F5344CB8AC3E}">
        <p14:creationId xmlns:p14="http://schemas.microsoft.com/office/powerpoint/2010/main" val="981950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F6AB6A-5AEE-454E-A154-DC1963CE8234}" type="slidenum">
              <a:rPr lang="fr-FR" altLang="en-US" smtClean="0"/>
              <a:pPr/>
              <a:t>8</a:t>
            </a:fld>
            <a:endParaRPr lang="fr-FR" altLang="en-US" dirty="0"/>
          </a:p>
        </p:txBody>
      </p:sp>
    </p:spTree>
    <p:extLst>
      <p:ext uri="{BB962C8B-B14F-4D97-AF65-F5344CB8AC3E}">
        <p14:creationId xmlns:p14="http://schemas.microsoft.com/office/powerpoint/2010/main" val="3884056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5F6AB6A-5AEE-454E-A154-DC1963CE8234}" type="slidenum">
              <a:rPr lang="fr-FR" altLang="en-US" smtClean="0"/>
              <a:pPr/>
              <a:t>10</a:t>
            </a:fld>
            <a:endParaRPr lang="fr-FR" altLang="en-US" dirty="0"/>
          </a:p>
        </p:txBody>
      </p:sp>
    </p:spTree>
    <p:extLst>
      <p:ext uri="{BB962C8B-B14F-4D97-AF65-F5344CB8AC3E}">
        <p14:creationId xmlns:p14="http://schemas.microsoft.com/office/powerpoint/2010/main" val="1087855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F6AB6A-5AEE-454E-A154-DC1963CE8234}" type="slidenum">
              <a:rPr lang="fr-FR" altLang="en-US" smtClean="0"/>
              <a:pPr/>
              <a:t>11</a:t>
            </a:fld>
            <a:endParaRPr lang="fr-FR" altLang="en-US" dirty="0"/>
          </a:p>
        </p:txBody>
      </p:sp>
    </p:spTree>
    <p:extLst>
      <p:ext uri="{BB962C8B-B14F-4D97-AF65-F5344CB8AC3E}">
        <p14:creationId xmlns:p14="http://schemas.microsoft.com/office/powerpoint/2010/main" val="3859862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F6AB6A-5AEE-454E-A154-DC1963CE8234}" type="slidenum">
              <a:rPr lang="fr-FR" altLang="en-US" smtClean="0"/>
              <a:pPr/>
              <a:t>15</a:t>
            </a:fld>
            <a:endParaRPr lang="fr-FR" altLang="en-US" dirty="0"/>
          </a:p>
        </p:txBody>
      </p:sp>
    </p:spTree>
    <p:extLst>
      <p:ext uri="{BB962C8B-B14F-4D97-AF65-F5344CB8AC3E}">
        <p14:creationId xmlns:p14="http://schemas.microsoft.com/office/powerpoint/2010/main" val="2179790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5F6AB6A-5AEE-454E-A154-DC1963CE8234}" type="slidenum">
              <a:rPr lang="fr-FR" altLang="en-US" smtClean="0"/>
              <a:pPr/>
              <a:t>16</a:t>
            </a:fld>
            <a:endParaRPr lang="fr-FR" altLang="en-US" dirty="0"/>
          </a:p>
        </p:txBody>
      </p:sp>
    </p:spTree>
    <p:extLst>
      <p:ext uri="{BB962C8B-B14F-4D97-AF65-F5344CB8AC3E}">
        <p14:creationId xmlns:p14="http://schemas.microsoft.com/office/powerpoint/2010/main" val="3992629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5F6AB6A-5AEE-454E-A154-DC1963CE8234}" type="slidenum">
              <a:rPr lang="fr-FR" altLang="en-US" smtClean="0"/>
              <a:pPr/>
              <a:t>17</a:t>
            </a:fld>
            <a:endParaRPr lang="fr-FR" altLang="en-US" dirty="0"/>
          </a:p>
        </p:txBody>
      </p:sp>
    </p:spTree>
    <p:extLst>
      <p:ext uri="{BB962C8B-B14F-4D97-AF65-F5344CB8AC3E}">
        <p14:creationId xmlns:p14="http://schemas.microsoft.com/office/powerpoint/2010/main" val="2571614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5F6AB6A-5AEE-454E-A154-DC1963CE8234}" type="slidenum">
              <a:rPr lang="fr-FR" altLang="en-US" smtClean="0"/>
              <a:pPr/>
              <a:t>18</a:t>
            </a:fld>
            <a:endParaRPr lang="fr-FR" altLang="en-US" dirty="0"/>
          </a:p>
        </p:txBody>
      </p:sp>
    </p:spTree>
    <p:extLst>
      <p:ext uri="{BB962C8B-B14F-4D97-AF65-F5344CB8AC3E}">
        <p14:creationId xmlns:p14="http://schemas.microsoft.com/office/powerpoint/2010/main" val="2822132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5F6AB6A-5AEE-454E-A154-DC1963CE8234}" type="slidenum">
              <a:rPr lang="fr-FR" altLang="en-US" smtClean="0"/>
              <a:pPr/>
              <a:t>19</a:t>
            </a:fld>
            <a:endParaRPr lang="fr-FR" altLang="en-US" dirty="0"/>
          </a:p>
        </p:txBody>
      </p:sp>
    </p:spTree>
    <p:extLst>
      <p:ext uri="{BB962C8B-B14F-4D97-AF65-F5344CB8AC3E}">
        <p14:creationId xmlns:p14="http://schemas.microsoft.com/office/powerpoint/2010/main" val="3805636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5F6AB6A-5AEE-454E-A154-DC1963CE8234}" type="slidenum">
              <a:rPr lang="fr-FR" altLang="en-US" smtClean="0"/>
              <a:pPr/>
              <a:t>20</a:t>
            </a:fld>
            <a:endParaRPr lang="fr-FR" altLang="en-US" dirty="0"/>
          </a:p>
        </p:txBody>
      </p:sp>
    </p:spTree>
    <p:extLst>
      <p:ext uri="{BB962C8B-B14F-4D97-AF65-F5344CB8AC3E}">
        <p14:creationId xmlns:p14="http://schemas.microsoft.com/office/powerpoint/2010/main" val="3196640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F6AB6A-5AEE-454E-A154-DC1963CE8234}" type="slidenum">
              <a:rPr lang="fr-FR" altLang="en-US" smtClean="0"/>
              <a:pPr/>
              <a:t>21</a:t>
            </a:fld>
            <a:endParaRPr lang="fr-FR" altLang="en-US" dirty="0"/>
          </a:p>
        </p:txBody>
      </p:sp>
    </p:spTree>
    <p:extLst>
      <p:ext uri="{BB962C8B-B14F-4D97-AF65-F5344CB8AC3E}">
        <p14:creationId xmlns:p14="http://schemas.microsoft.com/office/powerpoint/2010/main" val="18897292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 Id="rId4" Type="http://schemas.openxmlformats.org/officeDocument/2006/relationships/image" Target="../media/image2.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2.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2.jpe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3.xml"/><Relationship Id="rId4" Type="http://schemas.openxmlformats.org/officeDocument/2006/relationships/image" Target="../media/image2.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3.xml"/><Relationship Id="rId4" Type="http://schemas.openxmlformats.org/officeDocument/2006/relationships/image" Target="../media/image2.jpe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Master" Target="../slideMasters/slideMaster3.xml"/><Relationship Id="rId4" Type="http://schemas.openxmlformats.org/officeDocument/2006/relationships/image" Target="../media/image2.jpe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4.xml"/><Relationship Id="rId4" Type="http://schemas.openxmlformats.org/officeDocument/2006/relationships/image" Target="../media/image2.jpe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4.xml"/><Relationship Id="rId4" Type="http://schemas.openxmlformats.org/officeDocument/2006/relationships/image" Target="../media/image2.jpe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Master" Target="../slideMasters/slideMaster4.xml"/><Relationship Id="rId4" Type="http://schemas.openxmlformats.org/officeDocument/2006/relationships/image" Target="../media/image2.jpe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5.xml"/><Relationship Id="rId4" Type="http://schemas.openxmlformats.org/officeDocument/2006/relationships/image" Target="../media/image2.jpe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5.xml"/><Relationship Id="rId4" Type="http://schemas.openxmlformats.org/officeDocument/2006/relationships/image" Target="../media/image2.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Master" Target="../slideMasters/slideMaster5.xml"/><Relationship Id="rId4" Type="http://schemas.openxmlformats.org/officeDocument/2006/relationships/image" Target="../media/image2.jpeg"/></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9" name="Picture 9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8"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0"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1"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8"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3"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4"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197017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2154" y="435151"/>
            <a:ext cx="2086886" cy="55241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9"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1"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2"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55814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2154" y="435151"/>
            <a:ext cx="2086886" cy="55241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13"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4"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5"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151057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2154" y="435151"/>
            <a:ext cx="2086886" cy="55241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9"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1"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2"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169062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GAM_43_divider">
    <p:spTree>
      <p:nvGrpSpPr>
        <p:cNvPr id="1" name=""/>
        <p:cNvGrpSpPr/>
        <p:nvPr/>
      </p:nvGrpSpPr>
      <p:grpSpPr>
        <a:xfrm>
          <a:off x="0" y="0"/>
          <a:ext cx="0" cy="0"/>
          <a:chOff x="0" y="0"/>
          <a:chExt cx="0" cy="0"/>
        </a:xfrm>
      </p:grpSpPr>
      <p:sp>
        <p:nvSpPr>
          <p:cNvPr id="65" name="Text Placeholder 64"/>
          <p:cNvSpPr>
            <a:spLocks noGrp="1"/>
          </p:cNvSpPr>
          <p:nvPr>
            <p:ph type="body" sz="quarter" idx="10" hasCustomPrompt="1"/>
          </p:nvPr>
        </p:nvSpPr>
        <p:spPr>
          <a:xfrm>
            <a:off x="533400" y="2817532"/>
            <a:ext cx="2852629" cy="944879"/>
          </a:xfrm>
          <a:prstGeom prst="rect">
            <a:avLst/>
          </a:prstGeom>
        </p:spPr>
        <p:txBody>
          <a:bodyPr lIns="0" tIns="0" rIns="0" bIns="0" anchor="ctr" anchorCtr="0"/>
          <a:lstStyle>
            <a:lvl1pPr marL="7938" indent="-7938" algn="l">
              <a:lnSpc>
                <a:spcPct val="100000"/>
              </a:lnSpc>
              <a:spcBef>
                <a:spcPts val="0"/>
              </a:spcBef>
              <a:tabLst/>
              <a:defRPr sz="3000" b="0" i="0" baseline="0">
                <a:solidFill>
                  <a:schemeClr val="accent1"/>
                </a:solidFill>
                <a:latin typeface="+mn-lt"/>
                <a:ea typeface="Arial Regular" charset="0"/>
                <a:cs typeface="Arial Regular" charset="0"/>
              </a:defRPr>
            </a:lvl1pPr>
          </a:lstStyle>
          <a:p>
            <a:pPr lvl="0"/>
            <a:r>
              <a:rPr lang="en-US" dirty="0"/>
              <a:t>Click to edit divider slide</a:t>
            </a:r>
          </a:p>
        </p:txBody>
      </p:sp>
      <p:sp>
        <p:nvSpPr>
          <p:cNvPr id="2" name="Rectangle 1"/>
          <p:cNvSpPr/>
          <p:nvPr userDrawn="1"/>
        </p:nvSpPr>
        <p:spPr bwMode="auto">
          <a:xfrm>
            <a:off x="0" y="1463040"/>
            <a:ext cx="184727" cy="36576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25000">
              <a:ln>
                <a:noFill/>
              </a:ln>
              <a:solidFill>
                <a:schemeClr val="tx1"/>
              </a:solidFill>
              <a:effectLst/>
              <a:latin typeface="Verdana" pitchFamily="34" charset="0"/>
            </a:endParaRPr>
          </a:p>
        </p:txBody>
      </p:sp>
      <p:sp>
        <p:nvSpPr>
          <p:cNvPr id="64" name="Picture Placeholder 3"/>
          <p:cNvSpPr>
            <a:spLocks noGrp="1"/>
          </p:cNvSpPr>
          <p:nvPr>
            <p:ph type="pic" sz="quarter" idx="15" hasCustomPrompt="1"/>
          </p:nvPr>
        </p:nvSpPr>
        <p:spPr>
          <a:xfrm>
            <a:off x="3532343" y="1463039"/>
            <a:ext cx="3315909" cy="3657601"/>
          </a:xfrm>
          <a:prstGeom prst="rect">
            <a:avLst/>
          </a:prstGeom>
          <a:noFill/>
        </p:spPr>
        <p:txBody>
          <a:bodyPr lIns="182880" tIns="182880" rIns="0" bIns="0"/>
          <a:lstStyle>
            <a:lvl1pPr>
              <a:defRPr sz="1600" b="0" i="0">
                <a:latin typeface="+mn-lt"/>
                <a:ea typeface="Arial Regular" charset="0"/>
                <a:cs typeface="Arial Regular" charset="0"/>
              </a:defRPr>
            </a:lvl1pPr>
          </a:lstStyle>
          <a:p>
            <a:r>
              <a:rPr lang="en-US" dirty="0"/>
              <a:t>Insert photo</a:t>
            </a:r>
          </a:p>
        </p:txBody>
      </p:sp>
      <p:sp>
        <p:nvSpPr>
          <p:cNvPr id="66" name="Picture Placeholder 3"/>
          <p:cNvSpPr>
            <a:spLocks noGrp="1"/>
          </p:cNvSpPr>
          <p:nvPr>
            <p:ph type="pic" sz="quarter" idx="18" hasCustomPrompt="1"/>
          </p:nvPr>
        </p:nvSpPr>
        <p:spPr>
          <a:xfrm>
            <a:off x="6994565" y="1459303"/>
            <a:ext cx="2149435" cy="3661338"/>
          </a:xfrm>
          <a:prstGeom prst="rect">
            <a:avLst/>
          </a:prstGeom>
          <a:noFill/>
        </p:spPr>
        <p:txBody>
          <a:bodyPr lIns="182880" tIns="182880" rIns="0" bIns="0"/>
          <a:lstStyle>
            <a:lvl1pPr>
              <a:defRPr sz="1600" b="0" i="0">
                <a:latin typeface="Arial Regular" charset="0"/>
                <a:ea typeface="Arial Regular" charset="0"/>
                <a:cs typeface="Arial Regular" charset="0"/>
              </a:defRPr>
            </a:lvl1pPr>
          </a:lstStyle>
          <a:p>
            <a:r>
              <a:rPr lang="en-US" dirty="0"/>
              <a:t>Insert photo</a:t>
            </a:r>
          </a:p>
        </p:txBody>
      </p:sp>
      <p:sp>
        <p:nvSpPr>
          <p:cNvPr id="36" name="Text Placeholder 64"/>
          <p:cNvSpPr>
            <a:spLocks noGrp="1"/>
          </p:cNvSpPr>
          <p:nvPr>
            <p:ph type="body" sz="quarter" idx="19" hasCustomPrompt="1"/>
          </p:nvPr>
        </p:nvSpPr>
        <p:spPr>
          <a:xfrm>
            <a:off x="533400" y="3762411"/>
            <a:ext cx="2852629" cy="332068"/>
          </a:xfrm>
          <a:prstGeom prst="rect">
            <a:avLst/>
          </a:prstGeom>
        </p:spPr>
        <p:txBody>
          <a:bodyPr lIns="0" tIns="0" rIns="0" bIns="0" anchor="ctr" anchorCtr="0"/>
          <a:lstStyle>
            <a:lvl1pPr marL="7938" indent="-7938" algn="l">
              <a:lnSpc>
                <a:spcPct val="100000"/>
              </a:lnSpc>
              <a:spcBef>
                <a:spcPts val="0"/>
              </a:spcBef>
              <a:tabLst/>
              <a:defRPr sz="1800" b="0" i="0" baseline="0">
                <a:solidFill>
                  <a:schemeClr val="accent1"/>
                </a:solidFill>
                <a:latin typeface="+mn-lt"/>
                <a:ea typeface="Arial Regular" charset="0"/>
                <a:cs typeface="Arial Regular" charset="0"/>
              </a:defRPr>
            </a:lvl1pPr>
          </a:lstStyle>
          <a:p>
            <a:pPr lvl="0"/>
            <a:r>
              <a:rPr lang="en-US" dirty="0"/>
              <a:t>Click to edit Subhead</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6"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4" name="Picture Placeholder 3"/>
          <p:cNvSpPr>
            <a:spLocks noGrp="1"/>
          </p:cNvSpPr>
          <p:nvPr>
            <p:ph type="pic" sz="quarter" idx="23"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1"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GAM_43_title_content_subhead">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7" name="Text Placeholder 6"/>
          <p:cNvSpPr>
            <a:spLocks noGrp="1"/>
          </p:cNvSpPr>
          <p:nvPr>
            <p:ph type="body" sz="quarter" idx="16"/>
          </p:nvPr>
        </p:nvSpPr>
        <p:spPr>
          <a:xfrm>
            <a:off x="533400" y="1170324"/>
            <a:ext cx="8229599" cy="4016375"/>
          </a:xfrm>
        </p:spPr>
        <p:txBody>
          <a:bodyPr/>
          <a:lstStyle>
            <a:lvl1pPr>
              <a:defRPr sz="2000"/>
            </a:lvl1pPr>
            <a:lvl2pPr>
              <a:defRPr sz="1800"/>
            </a:lvl2pPr>
            <a:lvl3pPr marL="635000" indent="-201168">
              <a:buSzPct val="125000"/>
              <a:buFont typeface="AppleSymbols" charset="0"/>
              <a:buChar char="–"/>
              <a:defRPr sz="1600"/>
            </a:lvl3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0"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2"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GAM_43_title_content_photo">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539750" y="228600"/>
            <a:ext cx="6217920" cy="177797"/>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38" name="Picture Placeholder 3"/>
          <p:cNvSpPr>
            <a:spLocks noGrp="1"/>
          </p:cNvSpPr>
          <p:nvPr>
            <p:ph type="pic" sz="quarter" idx="18" hasCustomPrompt="1"/>
          </p:nvPr>
        </p:nvSpPr>
        <p:spPr>
          <a:xfrm>
            <a:off x="5791200" y="1217273"/>
            <a:ext cx="3352800" cy="3553091"/>
          </a:xfrm>
          <a:prstGeom prst="rect">
            <a:avLst/>
          </a:prstGeom>
          <a:noFill/>
        </p:spPr>
        <p:txBody>
          <a:bodyPr lIns="182880" tIns="182880" rIns="0" bIns="0"/>
          <a:lstStyle>
            <a:lvl1pPr>
              <a:defRPr sz="1600" b="0" i="0">
                <a:latin typeface="Calibri" charset="0"/>
                <a:ea typeface="Calibri" charset="0"/>
                <a:cs typeface="Calibri" charset="0"/>
              </a:defRPr>
            </a:lvl1pPr>
          </a:lstStyle>
          <a:p>
            <a:r>
              <a:rPr lang="en-US" dirty="0"/>
              <a:t>Insert photo</a:t>
            </a:r>
          </a:p>
        </p:txBody>
      </p:sp>
      <p:sp>
        <p:nvSpPr>
          <p:cNvPr id="45" name="Text Placeholder 6"/>
          <p:cNvSpPr>
            <a:spLocks noGrp="1"/>
          </p:cNvSpPr>
          <p:nvPr>
            <p:ph type="body" sz="quarter" idx="16"/>
          </p:nvPr>
        </p:nvSpPr>
        <p:spPr>
          <a:xfrm>
            <a:off x="533401" y="1170324"/>
            <a:ext cx="4681538" cy="4016375"/>
          </a:xfrm>
        </p:spPr>
        <p:txBody>
          <a:bodyPr/>
          <a:lstStyle>
            <a:lvl1pPr>
              <a:defRPr sz="2000"/>
            </a:lvl1pPr>
            <a:lvl2pPr>
              <a:defRPr sz="1800"/>
            </a:lvl2pPr>
            <a:lvl3pPr marL="635000" indent="-201168">
              <a:buSzPct val="125000"/>
              <a:buFont typeface="AppleSymbols" charset="0"/>
              <a:buChar char="–"/>
              <a:defRPr sz="1600"/>
            </a:lvl3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5"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0"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2"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4"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GAM_43_title_subhead">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38" name="Text Placeholder 37"/>
          <p:cNvSpPr>
            <a:spLocks noGrp="1"/>
          </p:cNvSpPr>
          <p:nvPr>
            <p:ph type="body" sz="quarter" idx="13" hasCustomPrompt="1"/>
          </p:nvPr>
        </p:nvSpPr>
        <p:spPr>
          <a:xfrm>
            <a:off x="539750" y="978261"/>
            <a:ext cx="6217920" cy="455739"/>
          </a:xfrm>
          <a:prstGeom prst="rect">
            <a:avLst/>
          </a:prstGeom>
        </p:spPr>
        <p:txBody>
          <a:bodyPr lIns="0" tIns="0" rIns="0" bIns="0"/>
          <a:lstStyle>
            <a:lvl1pPr>
              <a:lnSpc>
                <a:spcPts val="1900"/>
              </a:lnSpc>
              <a:spcBef>
                <a:spcPts val="0"/>
              </a:spcBef>
              <a:defRPr sz="2000">
                <a:solidFill>
                  <a:schemeClr val="bg2"/>
                </a:solidFill>
              </a:defRPr>
            </a:lvl1pPr>
          </a:lstStyle>
          <a:p>
            <a:pPr lvl="0"/>
            <a:r>
              <a:rPr lang="en-US" dirty="0"/>
              <a:t>Click to add subhead</a:t>
            </a:r>
          </a:p>
        </p:txBody>
      </p:sp>
      <p:sp>
        <p:nvSpPr>
          <p:cNvPr id="40"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9"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1"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NGAM_43_title_subhead">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9" name="Text Placeholder 37"/>
          <p:cNvSpPr>
            <a:spLocks noGrp="1"/>
          </p:cNvSpPr>
          <p:nvPr>
            <p:ph type="body" sz="quarter" idx="13" hasCustomPrompt="1"/>
          </p:nvPr>
        </p:nvSpPr>
        <p:spPr>
          <a:xfrm>
            <a:off x="539750" y="1120675"/>
            <a:ext cx="6217920" cy="1877502"/>
          </a:xfrm>
          <a:prstGeom prst="rect">
            <a:avLst/>
          </a:prstGeom>
        </p:spPr>
        <p:txBody>
          <a:bodyPr lIns="0" tIns="0" rIns="0" bIns="0"/>
          <a:lstStyle>
            <a:lvl1pPr>
              <a:lnSpc>
                <a:spcPts val="1900"/>
              </a:lnSpc>
              <a:spcBef>
                <a:spcPts val="0"/>
              </a:spcBef>
              <a:defRPr sz="2000">
                <a:solidFill>
                  <a:schemeClr val="bg2"/>
                </a:solidFill>
              </a:defRPr>
            </a:lvl1pPr>
            <a:lvl2pPr marL="171450" marR="0" indent="-168275" algn="l" defTabSz="723900" rtl="0" eaLnBrk="1" fontAlgn="base" latinLnBrk="0" hangingPunct="1">
              <a:lnSpc>
                <a:spcPct val="100000"/>
              </a:lnSpc>
              <a:spcBef>
                <a:spcPts val="0"/>
              </a:spcBef>
              <a:spcAft>
                <a:spcPts val="400"/>
              </a:spcAft>
              <a:buClr>
                <a:schemeClr val="accent1"/>
              </a:buClr>
              <a:buSzPct val="110000"/>
              <a:buFont typeface="Arial" charset="0"/>
              <a:buChar char="•"/>
              <a:tabLst/>
              <a:defRPr sz="1800"/>
            </a:lvl2pPr>
          </a:lstStyle>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endParaRPr lang="en-US" dirty="0"/>
          </a:p>
          <a:p>
            <a:pPr lvl="1"/>
            <a:endParaRPr lang="en-US" dirty="0"/>
          </a:p>
        </p:txBody>
      </p:sp>
      <p:sp>
        <p:nvSpPr>
          <p:cNvPr id="10"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6"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2"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4"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5"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1569498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NGAM_43_title_only">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3"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8"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0"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2"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GAM_43_foot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0"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1" name="Picture Placeholder 3"/>
          <p:cNvSpPr>
            <a:spLocks noGrp="1"/>
          </p:cNvSpPr>
          <p:nvPr>
            <p:ph type="pic" sz="quarter" idx="24" hasCustomPrompt="1"/>
          </p:nvPr>
        </p:nvSpPr>
        <p:spPr>
          <a:xfrm>
            <a:off x="533400" y="6351267"/>
            <a:ext cx="1399674" cy="337135"/>
          </a:xfrm>
        </p:spPr>
        <p:txBody>
          <a:bodyPr anchor="ctr" anchorCtr="0"/>
          <a:lstStyle>
            <a:lvl1pPr algn="ctr">
              <a:defRPr sz="1600"/>
            </a:lvl1pPr>
          </a:lstStyle>
          <a:p>
            <a:r>
              <a:rPr lang="en-US" dirty="0"/>
              <a:t>Insert Logo</a:t>
            </a:r>
          </a:p>
        </p:txBody>
      </p:sp>
      <p:sp>
        <p:nvSpPr>
          <p:cNvPr id="7"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8"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249853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NGAM_43_title_content_subhead">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7" name="Text Placeholder 6"/>
          <p:cNvSpPr>
            <a:spLocks noGrp="1"/>
          </p:cNvSpPr>
          <p:nvPr>
            <p:ph type="body" sz="quarter" idx="16" hasCustomPrompt="1"/>
          </p:nvPr>
        </p:nvSpPr>
        <p:spPr>
          <a:xfrm>
            <a:off x="533400" y="1170324"/>
            <a:ext cx="8229599" cy="4016375"/>
          </a:xfrm>
        </p:spPr>
        <p:txBody>
          <a:bodyPr/>
          <a:lstStyle>
            <a:lvl1pPr>
              <a:defRPr sz="2000"/>
            </a:lvl1pPr>
            <a:lvl2pPr>
              <a:defRPr sz="1800"/>
            </a:lvl2pPr>
            <a:lvl3pPr marL="635000" indent="-201168">
              <a:buSzPct val="125000"/>
              <a:buFont typeface="AppleSymbols" charset="0"/>
              <a:buChar char="–"/>
              <a:defRPr sz="1600"/>
            </a:lvl3pPr>
            <a:lvl4pPr>
              <a:defRPr/>
            </a:lvl4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ctr" anchorCtr="0"/>
          <a:lstStyle>
            <a:lvl1pPr algn="l">
              <a:defRPr sz="800" i="1" baseline="0">
                <a:solidFill>
                  <a:schemeClr val="bg2"/>
                </a:solidFill>
              </a:defRPr>
            </a:lvl1pPr>
          </a:lstStyle>
          <a:p>
            <a:pPr lvl="0"/>
            <a:r>
              <a:rPr lang="en-US" dirty="0"/>
              <a:t>Click to add disclosure</a:t>
            </a:r>
          </a:p>
        </p:txBody>
      </p:sp>
      <p:sp>
        <p:nvSpPr>
          <p:cNvPr id="12" name="Text Placeholder 5"/>
          <p:cNvSpPr>
            <a:spLocks noGrp="1"/>
          </p:cNvSpPr>
          <p:nvPr>
            <p:ph type="body" sz="quarter" idx="21" hasCustomPrompt="1"/>
          </p:nvPr>
        </p:nvSpPr>
        <p:spPr>
          <a:xfrm>
            <a:off x="2483644" y="6689809"/>
            <a:ext cx="4176712" cy="168191"/>
          </a:xfrm>
        </p:spPr>
        <p:txBody>
          <a:bodyPr/>
          <a:lstStyle>
            <a:lvl1pPr algn="ctr">
              <a:defRPr sz="800" baseline="0">
                <a:solidFill>
                  <a:srgbClr val="7F7F7F"/>
                </a:solidFill>
              </a:defRPr>
            </a:lvl1pPr>
          </a:lstStyle>
          <a:p>
            <a:pPr lvl="0"/>
            <a:r>
              <a:rPr lang="en-US" dirty="0"/>
              <a:t>Document interne – Ne pas diffuser</a:t>
            </a:r>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2719159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9" name="Picture 9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8"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0"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1"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3305309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8"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3"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4"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294662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2154" y="435151"/>
            <a:ext cx="2086886" cy="55241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9"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1"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2"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3920125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2154" y="435151"/>
            <a:ext cx="2086886" cy="55241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13"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4"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5"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307016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2154" y="435151"/>
            <a:ext cx="2086886" cy="55241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9"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1"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2"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2047382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GAM_43_divider">
    <p:spTree>
      <p:nvGrpSpPr>
        <p:cNvPr id="1" name=""/>
        <p:cNvGrpSpPr/>
        <p:nvPr/>
      </p:nvGrpSpPr>
      <p:grpSpPr>
        <a:xfrm>
          <a:off x="0" y="0"/>
          <a:ext cx="0" cy="0"/>
          <a:chOff x="0" y="0"/>
          <a:chExt cx="0" cy="0"/>
        </a:xfrm>
      </p:grpSpPr>
      <p:sp>
        <p:nvSpPr>
          <p:cNvPr id="65" name="Text Placeholder 64"/>
          <p:cNvSpPr>
            <a:spLocks noGrp="1"/>
          </p:cNvSpPr>
          <p:nvPr>
            <p:ph type="body" sz="quarter" idx="10" hasCustomPrompt="1"/>
          </p:nvPr>
        </p:nvSpPr>
        <p:spPr>
          <a:xfrm>
            <a:off x="533400" y="2817532"/>
            <a:ext cx="2852629" cy="944879"/>
          </a:xfrm>
          <a:prstGeom prst="rect">
            <a:avLst/>
          </a:prstGeom>
        </p:spPr>
        <p:txBody>
          <a:bodyPr lIns="0" tIns="0" rIns="0" bIns="0" anchor="ctr" anchorCtr="0"/>
          <a:lstStyle>
            <a:lvl1pPr marL="7938" indent="-7938" algn="l">
              <a:lnSpc>
                <a:spcPct val="100000"/>
              </a:lnSpc>
              <a:spcBef>
                <a:spcPts val="0"/>
              </a:spcBef>
              <a:tabLst/>
              <a:defRPr sz="3000" b="0" i="0" baseline="0">
                <a:solidFill>
                  <a:schemeClr val="accent1"/>
                </a:solidFill>
                <a:latin typeface="+mn-lt"/>
                <a:ea typeface="Arial Regular" charset="0"/>
                <a:cs typeface="Arial Regular" charset="0"/>
              </a:defRPr>
            </a:lvl1pPr>
          </a:lstStyle>
          <a:p>
            <a:pPr lvl="0"/>
            <a:r>
              <a:rPr lang="en-US" dirty="0"/>
              <a:t>Click to edit divider slide</a:t>
            </a:r>
          </a:p>
        </p:txBody>
      </p:sp>
      <p:sp>
        <p:nvSpPr>
          <p:cNvPr id="2" name="Rectangle 1"/>
          <p:cNvSpPr/>
          <p:nvPr userDrawn="1"/>
        </p:nvSpPr>
        <p:spPr bwMode="auto">
          <a:xfrm>
            <a:off x="0" y="1463040"/>
            <a:ext cx="184727" cy="36576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25000">
              <a:ln>
                <a:noFill/>
              </a:ln>
              <a:solidFill>
                <a:schemeClr val="tx1"/>
              </a:solidFill>
              <a:effectLst/>
              <a:latin typeface="Verdana" pitchFamily="34" charset="0"/>
            </a:endParaRPr>
          </a:p>
        </p:txBody>
      </p:sp>
      <p:sp>
        <p:nvSpPr>
          <p:cNvPr id="64" name="Picture Placeholder 3"/>
          <p:cNvSpPr>
            <a:spLocks noGrp="1"/>
          </p:cNvSpPr>
          <p:nvPr>
            <p:ph type="pic" sz="quarter" idx="15" hasCustomPrompt="1"/>
          </p:nvPr>
        </p:nvSpPr>
        <p:spPr>
          <a:xfrm>
            <a:off x="3532343" y="1463039"/>
            <a:ext cx="3315909" cy="3657601"/>
          </a:xfrm>
          <a:prstGeom prst="rect">
            <a:avLst/>
          </a:prstGeom>
          <a:noFill/>
        </p:spPr>
        <p:txBody>
          <a:bodyPr lIns="182880" tIns="182880" rIns="0" bIns="0"/>
          <a:lstStyle>
            <a:lvl1pPr>
              <a:defRPr sz="1600" b="0" i="0">
                <a:latin typeface="+mn-lt"/>
                <a:ea typeface="Arial Regular" charset="0"/>
                <a:cs typeface="Arial Regular" charset="0"/>
              </a:defRPr>
            </a:lvl1pPr>
          </a:lstStyle>
          <a:p>
            <a:r>
              <a:rPr lang="en-US" dirty="0"/>
              <a:t>Insert photo</a:t>
            </a:r>
          </a:p>
        </p:txBody>
      </p:sp>
      <p:sp>
        <p:nvSpPr>
          <p:cNvPr id="66" name="Picture Placeholder 3"/>
          <p:cNvSpPr>
            <a:spLocks noGrp="1"/>
          </p:cNvSpPr>
          <p:nvPr>
            <p:ph type="pic" sz="quarter" idx="18" hasCustomPrompt="1"/>
          </p:nvPr>
        </p:nvSpPr>
        <p:spPr>
          <a:xfrm>
            <a:off x="6994565" y="1459303"/>
            <a:ext cx="2149435" cy="3661338"/>
          </a:xfrm>
          <a:prstGeom prst="rect">
            <a:avLst/>
          </a:prstGeom>
          <a:noFill/>
        </p:spPr>
        <p:txBody>
          <a:bodyPr lIns="182880" tIns="182880" rIns="0" bIns="0"/>
          <a:lstStyle>
            <a:lvl1pPr>
              <a:defRPr sz="1600" b="0" i="0">
                <a:latin typeface="Arial Regular" charset="0"/>
                <a:ea typeface="Arial Regular" charset="0"/>
                <a:cs typeface="Arial Regular" charset="0"/>
              </a:defRPr>
            </a:lvl1pPr>
          </a:lstStyle>
          <a:p>
            <a:r>
              <a:rPr lang="en-US" dirty="0"/>
              <a:t>Insert photo</a:t>
            </a:r>
          </a:p>
        </p:txBody>
      </p:sp>
      <p:sp>
        <p:nvSpPr>
          <p:cNvPr id="36" name="Text Placeholder 64"/>
          <p:cNvSpPr>
            <a:spLocks noGrp="1"/>
          </p:cNvSpPr>
          <p:nvPr>
            <p:ph type="body" sz="quarter" idx="19" hasCustomPrompt="1"/>
          </p:nvPr>
        </p:nvSpPr>
        <p:spPr>
          <a:xfrm>
            <a:off x="533400" y="3762411"/>
            <a:ext cx="2852629" cy="332068"/>
          </a:xfrm>
          <a:prstGeom prst="rect">
            <a:avLst/>
          </a:prstGeom>
        </p:spPr>
        <p:txBody>
          <a:bodyPr lIns="0" tIns="0" rIns="0" bIns="0" anchor="ctr" anchorCtr="0"/>
          <a:lstStyle>
            <a:lvl1pPr marL="7938" indent="-7938" algn="l">
              <a:lnSpc>
                <a:spcPct val="100000"/>
              </a:lnSpc>
              <a:spcBef>
                <a:spcPts val="0"/>
              </a:spcBef>
              <a:tabLst/>
              <a:defRPr sz="1800" b="0" i="0" baseline="0">
                <a:solidFill>
                  <a:schemeClr val="accent1"/>
                </a:solidFill>
                <a:latin typeface="+mn-lt"/>
                <a:ea typeface="Arial Regular" charset="0"/>
                <a:cs typeface="Arial Regular" charset="0"/>
              </a:defRPr>
            </a:lvl1pPr>
          </a:lstStyle>
          <a:p>
            <a:pPr lvl="0"/>
            <a:r>
              <a:rPr lang="en-US" dirty="0"/>
              <a:t>Click to edit Subhead</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6"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4" name="Picture Placeholder 3"/>
          <p:cNvSpPr>
            <a:spLocks noGrp="1"/>
          </p:cNvSpPr>
          <p:nvPr>
            <p:ph type="pic" sz="quarter" idx="23"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1"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4026873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GAM_43_title_content_subhead">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7" name="Text Placeholder 6"/>
          <p:cNvSpPr>
            <a:spLocks noGrp="1"/>
          </p:cNvSpPr>
          <p:nvPr>
            <p:ph type="body" sz="quarter" idx="16"/>
          </p:nvPr>
        </p:nvSpPr>
        <p:spPr>
          <a:xfrm>
            <a:off x="533400" y="1170324"/>
            <a:ext cx="8229599" cy="4016375"/>
          </a:xfrm>
        </p:spPr>
        <p:txBody>
          <a:bodyPr/>
          <a:lstStyle>
            <a:lvl1pPr>
              <a:defRPr sz="2000"/>
            </a:lvl1pPr>
            <a:lvl2pPr>
              <a:defRPr sz="1800"/>
            </a:lvl2pPr>
            <a:lvl3pPr marL="635000" indent="-201168">
              <a:buSzPct val="125000"/>
              <a:buFont typeface="AppleSymbols" charset="0"/>
              <a:buChar char="–"/>
              <a:defRPr sz="1600"/>
            </a:lvl3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0"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2"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3956260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GAM_43_title_content_photo">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539750" y="228600"/>
            <a:ext cx="6217920" cy="177797"/>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38" name="Picture Placeholder 3"/>
          <p:cNvSpPr>
            <a:spLocks noGrp="1"/>
          </p:cNvSpPr>
          <p:nvPr>
            <p:ph type="pic" sz="quarter" idx="18" hasCustomPrompt="1"/>
          </p:nvPr>
        </p:nvSpPr>
        <p:spPr>
          <a:xfrm>
            <a:off x="5791200" y="1217273"/>
            <a:ext cx="3352800" cy="3553091"/>
          </a:xfrm>
          <a:prstGeom prst="rect">
            <a:avLst/>
          </a:prstGeom>
          <a:noFill/>
        </p:spPr>
        <p:txBody>
          <a:bodyPr lIns="182880" tIns="182880" rIns="0" bIns="0"/>
          <a:lstStyle>
            <a:lvl1pPr>
              <a:defRPr sz="1600" b="0" i="0">
                <a:latin typeface="Calibri" charset="0"/>
                <a:ea typeface="Calibri" charset="0"/>
                <a:cs typeface="Calibri" charset="0"/>
              </a:defRPr>
            </a:lvl1pPr>
          </a:lstStyle>
          <a:p>
            <a:r>
              <a:rPr lang="en-US" dirty="0"/>
              <a:t>Insert photo</a:t>
            </a:r>
          </a:p>
        </p:txBody>
      </p:sp>
      <p:sp>
        <p:nvSpPr>
          <p:cNvPr id="45" name="Text Placeholder 6"/>
          <p:cNvSpPr>
            <a:spLocks noGrp="1"/>
          </p:cNvSpPr>
          <p:nvPr>
            <p:ph type="body" sz="quarter" idx="16"/>
          </p:nvPr>
        </p:nvSpPr>
        <p:spPr>
          <a:xfrm>
            <a:off x="533401" y="1170324"/>
            <a:ext cx="4681538" cy="4016375"/>
          </a:xfrm>
        </p:spPr>
        <p:txBody>
          <a:bodyPr/>
          <a:lstStyle>
            <a:lvl1pPr>
              <a:defRPr sz="2000"/>
            </a:lvl1pPr>
            <a:lvl2pPr>
              <a:defRPr sz="1800"/>
            </a:lvl2pPr>
            <a:lvl3pPr marL="635000" indent="-201168">
              <a:buSzPct val="125000"/>
              <a:buFont typeface="AppleSymbols" charset="0"/>
              <a:buChar char="–"/>
              <a:defRPr sz="1600"/>
            </a:lvl3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5"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0"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2"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4"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400756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GAM_43_title_subhead">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38" name="Text Placeholder 37"/>
          <p:cNvSpPr>
            <a:spLocks noGrp="1"/>
          </p:cNvSpPr>
          <p:nvPr>
            <p:ph type="body" sz="quarter" idx="13" hasCustomPrompt="1"/>
          </p:nvPr>
        </p:nvSpPr>
        <p:spPr>
          <a:xfrm>
            <a:off x="539750" y="978261"/>
            <a:ext cx="6217920" cy="455739"/>
          </a:xfrm>
          <a:prstGeom prst="rect">
            <a:avLst/>
          </a:prstGeom>
        </p:spPr>
        <p:txBody>
          <a:bodyPr lIns="0" tIns="0" rIns="0" bIns="0"/>
          <a:lstStyle>
            <a:lvl1pPr>
              <a:lnSpc>
                <a:spcPts val="1900"/>
              </a:lnSpc>
              <a:spcBef>
                <a:spcPts val="0"/>
              </a:spcBef>
              <a:defRPr sz="2000">
                <a:solidFill>
                  <a:schemeClr val="bg2"/>
                </a:solidFill>
              </a:defRPr>
            </a:lvl1pPr>
          </a:lstStyle>
          <a:p>
            <a:pPr lvl="0"/>
            <a:r>
              <a:rPr lang="en-US" dirty="0"/>
              <a:t>Click to add subhead</a:t>
            </a:r>
          </a:p>
        </p:txBody>
      </p:sp>
      <p:sp>
        <p:nvSpPr>
          <p:cNvPr id="40"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9"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1"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3518382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NGAM_43_title_subhead">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9" name="Text Placeholder 37"/>
          <p:cNvSpPr>
            <a:spLocks noGrp="1"/>
          </p:cNvSpPr>
          <p:nvPr>
            <p:ph type="body" sz="quarter" idx="13" hasCustomPrompt="1"/>
          </p:nvPr>
        </p:nvSpPr>
        <p:spPr>
          <a:xfrm>
            <a:off x="539750" y="1120675"/>
            <a:ext cx="6217920" cy="1877502"/>
          </a:xfrm>
          <a:prstGeom prst="rect">
            <a:avLst/>
          </a:prstGeom>
        </p:spPr>
        <p:txBody>
          <a:bodyPr lIns="0" tIns="0" rIns="0" bIns="0"/>
          <a:lstStyle>
            <a:lvl1pPr>
              <a:lnSpc>
                <a:spcPts val="1900"/>
              </a:lnSpc>
              <a:spcBef>
                <a:spcPts val="0"/>
              </a:spcBef>
              <a:defRPr sz="2000">
                <a:solidFill>
                  <a:schemeClr val="bg2"/>
                </a:solidFill>
              </a:defRPr>
            </a:lvl1pPr>
            <a:lvl2pPr marL="171450" marR="0" indent="-168275" algn="l" defTabSz="723900" rtl="0" eaLnBrk="1" fontAlgn="base" latinLnBrk="0" hangingPunct="1">
              <a:lnSpc>
                <a:spcPct val="100000"/>
              </a:lnSpc>
              <a:spcBef>
                <a:spcPts val="0"/>
              </a:spcBef>
              <a:spcAft>
                <a:spcPts val="400"/>
              </a:spcAft>
              <a:buClr>
                <a:schemeClr val="accent1"/>
              </a:buClr>
              <a:buSzPct val="110000"/>
              <a:buFont typeface="Arial" charset="0"/>
              <a:buChar char="•"/>
              <a:tabLst/>
              <a:defRPr sz="1800"/>
            </a:lvl2pPr>
          </a:lstStyle>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endParaRPr lang="en-US" dirty="0"/>
          </a:p>
          <a:p>
            <a:pPr lvl="1"/>
            <a:endParaRPr lang="en-US" dirty="0"/>
          </a:p>
        </p:txBody>
      </p:sp>
      <p:sp>
        <p:nvSpPr>
          <p:cNvPr id="10"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6"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2"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4"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5"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277515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NGAM_43_title_only">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3"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8"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0"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2"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978899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GAM_43_foot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0"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1" name="Picture Placeholder 3"/>
          <p:cNvSpPr>
            <a:spLocks noGrp="1"/>
          </p:cNvSpPr>
          <p:nvPr>
            <p:ph type="pic" sz="quarter" idx="24" hasCustomPrompt="1"/>
          </p:nvPr>
        </p:nvSpPr>
        <p:spPr>
          <a:xfrm>
            <a:off x="533400" y="6351267"/>
            <a:ext cx="1399674" cy="337135"/>
          </a:xfrm>
        </p:spPr>
        <p:txBody>
          <a:bodyPr anchor="ctr" anchorCtr="0"/>
          <a:lstStyle>
            <a:lvl1pPr algn="ctr">
              <a:defRPr sz="1600"/>
            </a:lvl1pPr>
          </a:lstStyle>
          <a:p>
            <a:r>
              <a:rPr lang="en-US" dirty="0"/>
              <a:t>Insert Logo</a:t>
            </a:r>
          </a:p>
        </p:txBody>
      </p:sp>
      <p:sp>
        <p:nvSpPr>
          <p:cNvPr id="7"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8"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2441194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NGAM_43_title_content_subhead">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7" name="Text Placeholder 6"/>
          <p:cNvSpPr>
            <a:spLocks noGrp="1"/>
          </p:cNvSpPr>
          <p:nvPr>
            <p:ph type="body" sz="quarter" idx="16" hasCustomPrompt="1"/>
          </p:nvPr>
        </p:nvSpPr>
        <p:spPr>
          <a:xfrm>
            <a:off x="533400" y="1170324"/>
            <a:ext cx="8229599" cy="4016375"/>
          </a:xfrm>
        </p:spPr>
        <p:txBody>
          <a:bodyPr/>
          <a:lstStyle>
            <a:lvl1pPr>
              <a:defRPr sz="2000"/>
            </a:lvl1pPr>
            <a:lvl2pPr>
              <a:defRPr sz="1800"/>
            </a:lvl2pPr>
            <a:lvl3pPr marL="635000" indent="-201168">
              <a:buSzPct val="125000"/>
              <a:buFont typeface="AppleSymbols" charset="0"/>
              <a:buChar char="–"/>
              <a:defRPr sz="1600"/>
            </a:lvl3pPr>
            <a:lvl4pPr>
              <a:defRPr/>
            </a:lvl4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ctr" anchorCtr="0"/>
          <a:lstStyle>
            <a:lvl1pPr algn="l">
              <a:defRPr sz="800" i="1" baseline="0">
                <a:solidFill>
                  <a:schemeClr val="bg2"/>
                </a:solidFill>
              </a:defRPr>
            </a:lvl1pPr>
          </a:lstStyle>
          <a:p>
            <a:pPr lvl="0"/>
            <a:r>
              <a:rPr lang="en-US" dirty="0"/>
              <a:t>Click to add disclosure</a:t>
            </a:r>
          </a:p>
        </p:txBody>
      </p:sp>
      <p:sp>
        <p:nvSpPr>
          <p:cNvPr id="12" name="Text Placeholder 5"/>
          <p:cNvSpPr>
            <a:spLocks noGrp="1"/>
          </p:cNvSpPr>
          <p:nvPr>
            <p:ph type="body" sz="quarter" idx="21" hasCustomPrompt="1"/>
          </p:nvPr>
        </p:nvSpPr>
        <p:spPr>
          <a:xfrm>
            <a:off x="2483644" y="6689809"/>
            <a:ext cx="4176712" cy="168191"/>
          </a:xfrm>
        </p:spPr>
        <p:txBody>
          <a:bodyPr/>
          <a:lstStyle>
            <a:lvl1pPr algn="ctr">
              <a:defRPr sz="800" baseline="0">
                <a:solidFill>
                  <a:srgbClr val="7F7F7F"/>
                </a:solidFill>
              </a:defRPr>
            </a:lvl1pPr>
          </a:lstStyle>
          <a:p>
            <a:pPr lvl="0"/>
            <a:r>
              <a:rPr lang="en-US" dirty="0"/>
              <a:t>Document interne – Ne pas diffuser</a:t>
            </a:r>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1656688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NGAM_43_title_content_subhead">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7" name="Text Placeholder 6"/>
          <p:cNvSpPr>
            <a:spLocks noGrp="1"/>
          </p:cNvSpPr>
          <p:nvPr>
            <p:ph type="body" sz="quarter" idx="16"/>
          </p:nvPr>
        </p:nvSpPr>
        <p:spPr>
          <a:xfrm>
            <a:off x="533400" y="1170324"/>
            <a:ext cx="8229599" cy="4016375"/>
          </a:xfrm>
        </p:spPr>
        <p:txBody>
          <a:bodyPr/>
          <a:lstStyle>
            <a:lvl1pPr>
              <a:defRPr sz="2000"/>
            </a:lvl1pPr>
            <a:lvl2pPr>
              <a:defRPr sz="1800"/>
            </a:lvl2pPr>
            <a:lvl3pPr marL="635000" indent="-201168">
              <a:buSzPct val="125000"/>
              <a:buFont typeface="AppleSymbols" charset="0"/>
              <a:buChar char="–"/>
              <a:defRPr sz="1600"/>
            </a:lvl3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0"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2"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219440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NGAM_43_title_subhead">
    <p:spTree>
      <p:nvGrpSpPr>
        <p:cNvPr id="1" name=""/>
        <p:cNvGrpSpPr/>
        <p:nvPr/>
      </p:nvGrpSpPr>
      <p:grpSpPr>
        <a:xfrm>
          <a:off x="0" y="0"/>
          <a:ext cx="0" cy="0"/>
          <a:chOff x="0" y="0"/>
          <a:chExt cx="0" cy="0"/>
        </a:xfrm>
      </p:grpSpPr>
      <p:sp>
        <p:nvSpPr>
          <p:cNvPr id="38" name="Text Placeholder 37"/>
          <p:cNvSpPr>
            <a:spLocks noGrp="1"/>
          </p:cNvSpPr>
          <p:nvPr>
            <p:ph type="body" sz="quarter" idx="13" hasCustomPrompt="1"/>
          </p:nvPr>
        </p:nvSpPr>
        <p:spPr>
          <a:xfrm>
            <a:off x="539750" y="978261"/>
            <a:ext cx="6217920" cy="455739"/>
          </a:xfrm>
          <a:prstGeom prst="rect">
            <a:avLst/>
          </a:prstGeom>
        </p:spPr>
        <p:txBody>
          <a:bodyPr lIns="0" tIns="0" rIns="0" bIns="0"/>
          <a:lstStyle>
            <a:lvl1pPr>
              <a:lnSpc>
                <a:spcPts val="1900"/>
              </a:lnSpc>
              <a:spcBef>
                <a:spcPts val="0"/>
              </a:spcBef>
              <a:defRPr sz="2000">
                <a:solidFill>
                  <a:schemeClr val="bg2"/>
                </a:solidFill>
              </a:defRPr>
            </a:lvl1pPr>
          </a:lstStyle>
          <a:p>
            <a:pPr lvl="0"/>
            <a:r>
              <a:rPr lang="en-US" dirty="0"/>
              <a:t>Click to add subhead</a:t>
            </a:r>
          </a:p>
        </p:txBody>
      </p:sp>
      <p:sp>
        <p:nvSpPr>
          <p:cNvPr id="40"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9"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1"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368379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9" name="Picture 9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8"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0"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1"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219828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8"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3"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4"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1076797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2154" y="435151"/>
            <a:ext cx="2086886" cy="55241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9"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1"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2"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92648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2154" y="435151"/>
            <a:ext cx="2086886" cy="55241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13"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4"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5"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1183900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2154" y="435151"/>
            <a:ext cx="2086886" cy="55241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9"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1"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2"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4289422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GAM_43_divider">
    <p:spTree>
      <p:nvGrpSpPr>
        <p:cNvPr id="1" name=""/>
        <p:cNvGrpSpPr/>
        <p:nvPr/>
      </p:nvGrpSpPr>
      <p:grpSpPr>
        <a:xfrm>
          <a:off x="0" y="0"/>
          <a:ext cx="0" cy="0"/>
          <a:chOff x="0" y="0"/>
          <a:chExt cx="0" cy="0"/>
        </a:xfrm>
      </p:grpSpPr>
      <p:sp>
        <p:nvSpPr>
          <p:cNvPr id="65" name="Text Placeholder 64"/>
          <p:cNvSpPr>
            <a:spLocks noGrp="1"/>
          </p:cNvSpPr>
          <p:nvPr>
            <p:ph type="body" sz="quarter" idx="10" hasCustomPrompt="1"/>
          </p:nvPr>
        </p:nvSpPr>
        <p:spPr>
          <a:xfrm>
            <a:off x="533400" y="2817532"/>
            <a:ext cx="2852629" cy="944879"/>
          </a:xfrm>
          <a:prstGeom prst="rect">
            <a:avLst/>
          </a:prstGeom>
        </p:spPr>
        <p:txBody>
          <a:bodyPr lIns="0" tIns="0" rIns="0" bIns="0" anchor="ctr" anchorCtr="0"/>
          <a:lstStyle>
            <a:lvl1pPr marL="7938" indent="-7938" algn="l">
              <a:lnSpc>
                <a:spcPct val="100000"/>
              </a:lnSpc>
              <a:spcBef>
                <a:spcPts val="0"/>
              </a:spcBef>
              <a:tabLst/>
              <a:defRPr sz="3000" b="0" i="0" baseline="0">
                <a:solidFill>
                  <a:schemeClr val="accent1"/>
                </a:solidFill>
                <a:latin typeface="+mn-lt"/>
                <a:ea typeface="Arial Regular" charset="0"/>
                <a:cs typeface="Arial Regular" charset="0"/>
              </a:defRPr>
            </a:lvl1pPr>
          </a:lstStyle>
          <a:p>
            <a:pPr lvl="0"/>
            <a:r>
              <a:rPr lang="en-US" dirty="0"/>
              <a:t>Click to edit divider slide</a:t>
            </a:r>
          </a:p>
        </p:txBody>
      </p:sp>
      <p:sp>
        <p:nvSpPr>
          <p:cNvPr id="2" name="Rectangle 1"/>
          <p:cNvSpPr/>
          <p:nvPr userDrawn="1"/>
        </p:nvSpPr>
        <p:spPr bwMode="auto">
          <a:xfrm>
            <a:off x="0" y="1463040"/>
            <a:ext cx="184727" cy="36576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25000">
              <a:ln>
                <a:noFill/>
              </a:ln>
              <a:solidFill>
                <a:schemeClr val="tx1"/>
              </a:solidFill>
              <a:effectLst/>
              <a:latin typeface="Verdana" pitchFamily="34" charset="0"/>
            </a:endParaRPr>
          </a:p>
        </p:txBody>
      </p:sp>
      <p:sp>
        <p:nvSpPr>
          <p:cNvPr id="64" name="Picture Placeholder 3"/>
          <p:cNvSpPr>
            <a:spLocks noGrp="1"/>
          </p:cNvSpPr>
          <p:nvPr>
            <p:ph type="pic" sz="quarter" idx="15" hasCustomPrompt="1"/>
          </p:nvPr>
        </p:nvSpPr>
        <p:spPr>
          <a:xfrm>
            <a:off x="3532343" y="1463039"/>
            <a:ext cx="3315909" cy="3657601"/>
          </a:xfrm>
          <a:prstGeom prst="rect">
            <a:avLst/>
          </a:prstGeom>
          <a:noFill/>
        </p:spPr>
        <p:txBody>
          <a:bodyPr lIns="182880" tIns="182880" rIns="0" bIns="0"/>
          <a:lstStyle>
            <a:lvl1pPr>
              <a:defRPr sz="1600" b="0" i="0">
                <a:latin typeface="+mn-lt"/>
                <a:ea typeface="Arial Regular" charset="0"/>
                <a:cs typeface="Arial Regular" charset="0"/>
              </a:defRPr>
            </a:lvl1pPr>
          </a:lstStyle>
          <a:p>
            <a:r>
              <a:rPr lang="en-US" dirty="0"/>
              <a:t>Insert photo</a:t>
            </a:r>
          </a:p>
        </p:txBody>
      </p:sp>
      <p:sp>
        <p:nvSpPr>
          <p:cNvPr id="66" name="Picture Placeholder 3"/>
          <p:cNvSpPr>
            <a:spLocks noGrp="1"/>
          </p:cNvSpPr>
          <p:nvPr>
            <p:ph type="pic" sz="quarter" idx="18" hasCustomPrompt="1"/>
          </p:nvPr>
        </p:nvSpPr>
        <p:spPr>
          <a:xfrm>
            <a:off x="6994565" y="1459303"/>
            <a:ext cx="2149435" cy="3661338"/>
          </a:xfrm>
          <a:prstGeom prst="rect">
            <a:avLst/>
          </a:prstGeom>
          <a:noFill/>
        </p:spPr>
        <p:txBody>
          <a:bodyPr lIns="182880" tIns="182880" rIns="0" bIns="0"/>
          <a:lstStyle>
            <a:lvl1pPr>
              <a:defRPr sz="1600" b="0" i="0">
                <a:latin typeface="Arial Regular" charset="0"/>
                <a:ea typeface="Arial Regular" charset="0"/>
                <a:cs typeface="Arial Regular" charset="0"/>
              </a:defRPr>
            </a:lvl1pPr>
          </a:lstStyle>
          <a:p>
            <a:r>
              <a:rPr lang="en-US" dirty="0"/>
              <a:t>Insert photo</a:t>
            </a:r>
          </a:p>
        </p:txBody>
      </p:sp>
      <p:sp>
        <p:nvSpPr>
          <p:cNvPr id="36" name="Text Placeholder 64"/>
          <p:cNvSpPr>
            <a:spLocks noGrp="1"/>
          </p:cNvSpPr>
          <p:nvPr>
            <p:ph type="body" sz="quarter" idx="19" hasCustomPrompt="1"/>
          </p:nvPr>
        </p:nvSpPr>
        <p:spPr>
          <a:xfrm>
            <a:off x="533400" y="3762411"/>
            <a:ext cx="2852629" cy="332068"/>
          </a:xfrm>
          <a:prstGeom prst="rect">
            <a:avLst/>
          </a:prstGeom>
        </p:spPr>
        <p:txBody>
          <a:bodyPr lIns="0" tIns="0" rIns="0" bIns="0" anchor="ctr" anchorCtr="0"/>
          <a:lstStyle>
            <a:lvl1pPr marL="7938" indent="-7938" algn="l">
              <a:lnSpc>
                <a:spcPct val="100000"/>
              </a:lnSpc>
              <a:spcBef>
                <a:spcPts val="0"/>
              </a:spcBef>
              <a:tabLst/>
              <a:defRPr sz="1800" b="0" i="0" baseline="0">
                <a:solidFill>
                  <a:schemeClr val="accent1"/>
                </a:solidFill>
                <a:latin typeface="+mn-lt"/>
                <a:ea typeface="Arial Regular" charset="0"/>
                <a:cs typeface="Arial Regular" charset="0"/>
              </a:defRPr>
            </a:lvl1pPr>
          </a:lstStyle>
          <a:p>
            <a:pPr lvl="0"/>
            <a:r>
              <a:rPr lang="en-US" dirty="0"/>
              <a:t>Click to edit Subhead</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6"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4" name="Picture Placeholder 3"/>
          <p:cNvSpPr>
            <a:spLocks noGrp="1"/>
          </p:cNvSpPr>
          <p:nvPr>
            <p:ph type="pic" sz="quarter" idx="23"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1"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4120570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GAM_43_title_content_subhead">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7" name="Text Placeholder 6"/>
          <p:cNvSpPr>
            <a:spLocks noGrp="1"/>
          </p:cNvSpPr>
          <p:nvPr>
            <p:ph type="body" sz="quarter" idx="16"/>
          </p:nvPr>
        </p:nvSpPr>
        <p:spPr>
          <a:xfrm>
            <a:off x="533400" y="1170324"/>
            <a:ext cx="8229599" cy="4016375"/>
          </a:xfrm>
        </p:spPr>
        <p:txBody>
          <a:bodyPr/>
          <a:lstStyle>
            <a:lvl1pPr>
              <a:defRPr sz="2000"/>
            </a:lvl1pPr>
            <a:lvl2pPr>
              <a:defRPr sz="1800"/>
            </a:lvl2pPr>
            <a:lvl3pPr marL="635000" indent="-201168">
              <a:buSzPct val="125000"/>
              <a:buFont typeface="AppleSymbols" charset="0"/>
              <a:buChar char="–"/>
              <a:defRPr sz="1600"/>
            </a:lvl3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0"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2"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1111672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GAM_43_title_content_photo">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539750" y="228600"/>
            <a:ext cx="6217920" cy="177797"/>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38" name="Picture Placeholder 3"/>
          <p:cNvSpPr>
            <a:spLocks noGrp="1"/>
          </p:cNvSpPr>
          <p:nvPr>
            <p:ph type="pic" sz="quarter" idx="18" hasCustomPrompt="1"/>
          </p:nvPr>
        </p:nvSpPr>
        <p:spPr>
          <a:xfrm>
            <a:off x="5791200" y="1217273"/>
            <a:ext cx="3352800" cy="3553091"/>
          </a:xfrm>
          <a:prstGeom prst="rect">
            <a:avLst/>
          </a:prstGeom>
          <a:noFill/>
        </p:spPr>
        <p:txBody>
          <a:bodyPr lIns="182880" tIns="182880" rIns="0" bIns="0"/>
          <a:lstStyle>
            <a:lvl1pPr>
              <a:defRPr sz="1600" b="0" i="0">
                <a:latin typeface="Calibri" charset="0"/>
                <a:ea typeface="Calibri" charset="0"/>
                <a:cs typeface="Calibri" charset="0"/>
              </a:defRPr>
            </a:lvl1pPr>
          </a:lstStyle>
          <a:p>
            <a:r>
              <a:rPr lang="en-US" dirty="0"/>
              <a:t>Insert photo</a:t>
            </a:r>
          </a:p>
        </p:txBody>
      </p:sp>
      <p:sp>
        <p:nvSpPr>
          <p:cNvPr id="45" name="Text Placeholder 6"/>
          <p:cNvSpPr>
            <a:spLocks noGrp="1"/>
          </p:cNvSpPr>
          <p:nvPr>
            <p:ph type="body" sz="quarter" idx="16"/>
          </p:nvPr>
        </p:nvSpPr>
        <p:spPr>
          <a:xfrm>
            <a:off x="533401" y="1170324"/>
            <a:ext cx="4681538" cy="4016375"/>
          </a:xfrm>
        </p:spPr>
        <p:txBody>
          <a:bodyPr/>
          <a:lstStyle>
            <a:lvl1pPr>
              <a:defRPr sz="2000"/>
            </a:lvl1pPr>
            <a:lvl2pPr>
              <a:defRPr sz="1800"/>
            </a:lvl2pPr>
            <a:lvl3pPr marL="635000" indent="-201168">
              <a:buSzPct val="125000"/>
              <a:buFont typeface="AppleSymbols" charset="0"/>
              <a:buChar char="–"/>
              <a:defRPr sz="1600"/>
            </a:lvl3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5"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0"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2"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4"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2563882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NGAM_43_title_subhead">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38" name="Text Placeholder 37"/>
          <p:cNvSpPr>
            <a:spLocks noGrp="1"/>
          </p:cNvSpPr>
          <p:nvPr>
            <p:ph type="body" sz="quarter" idx="13" hasCustomPrompt="1"/>
          </p:nvPr>
        </p:nvSpPr>
        <p:spPr>
          <a:xfrm>
            <a:off x="539750" y="978261"/>
            <a:ext cx="6217920" cy="455739"/>
          </a:xfrm>
          <a:prstGeom prst="rect">
            <a:avLst/>
          </a:prstGeom>
        </p:spPr>
        <p:txBody>
          <a:bodyPr lIns="0" tIns="0" rIns="0" bIns="0"/>
          <a:lstStyle>
            <a:lvl1pPr>
              <a:lnSpc>
                <a:spcPts val="1900"/>
              </a:lnSpc>
              <a:spcBef>
                <a:spcPts val="0"/>
              </a:spcBef>
              <a:defRPr sz="2000">
                <a:solidFill>
                  <a:schemeClr val="bg2"/>
                </a:solidFill>
              </a:defRPr>
            </a:lvl1pPr>
          </a:lstStyle>
          <a:p>
            <a:pPr lvl="0"/>
            <a:r>
              <a:rPr lang="en-US" dirty="0"/>
              <a:t>Click to add subhead</a:t>
            </a:r>
          </a:p>
        </p:txBody>
      </p:sp>
      <p:sp>
        <p:nvSpPr>
          <p:cNvPr id="40"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9"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1"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3817591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NGAM_43_title_subhead">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9" name="Text Placeholder 37"/>
          <p:cNvSpPr>
            <a:spLocks noGrp="1"/>
          </p:cNvSpPr>
          <p:nvPr>
            <p:ph type="body" sz="quarter" idx="13" hasCustomPrompt="1"/>
          </p:nvPr>
        </p:nvSpPr>
        <p:spPr>
          <a:xfrm>
            <a:off x="539750" y="1120675"/>
            <a:ext cx="6217920" cy="1877502"/>
          </a:xfrm>
          <a:prstGeom prst="rect">
            <a:avLst/>
          </a:prstGeom>
        </p:spPr>
        <p:txBody>
          <a:bodyPr lIns="0" tIns="0" rIns="0" bIns="0"/>
          <a:lstStyle>
            <a:lvl1pPr>
              <a:lnSpc>
                <a:spcPts val="1900"/>
              </a:lnSpc>
              <a:spcBef>
                <a:spcPts val="0"/>
              </a:spcBef>
              <a:defRPr sz="2000">
                <a:solidFill>
                  <a:schemeClr val="bg2"/>
                </a:solidFill>
              </a:defRPr>
            </a:lvl1pPr>
            <a:lvl2pPr marL="171450" marR="0" indent="-168275" algn="l" defTabSz="723900" rtl="0" eaLnBrk="1" fontAlgn="base" latinLnBrk="0" hangingPunct="1">
              <a:lnSpc>
                <a:spcPct val="100000"/>
              </a:lnSpc>
              <a:spcBef>
                <a:spcPts val="0"/>
              </a:spcBef>
              <a:spcAft>
                <a:spcPts val="400"/>
              </a:spcAft>
              <a:buClr>
                <a:schemeClr val="accent1"/>
              </a:buClr>
              <a:buSzPct val="110000"/>
              <a:buFont typeface="Arial" charset="0"/>
              <a:buChar char="•"/>
              <a:tabLst/>
              <a:defRPr sz="1800"/>
            </a:lvl2pPr>
          </a:lstStyle>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endParaRPr lang="en-US" dirty="0"/>
          </a:p>
          <a:p>
            <a:pPr lvl="1"/>
            <a:endParaRPr lang="en-US" dirty="0"/>
          </a:p>
        </p:txBody>
      </p:sp>
      <p:sp>
        <p:nvSpPr>
          <p:cNvPr id="10"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6"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2"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4"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5"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1207312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NGAM_43_title_only">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3"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8"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0"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2"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3897404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GAM_43_foot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0"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1" name="Picture Placeholder 3"/>
          <p:cNvSpPr>
            <a:spLocks noGrp="1"/>
          </p:cNvSpPr>
          <p:nvPr>
            <p:ph type="pic" sz="quarter" idx="24" hasCustomPrompt="1"/>
          </p:nvPr>
        </p:nvSpPr>
        <p:spPr>
          <a:xfrm>
            <a:off x="533400" y="6351267"/>
            <a:ext cx="1399674" cy="337135"/>
          </a:xfrm>
        </p:spPr>
        <p:txBody>
          <a:bodyPr anchor="ctr" anchorCtr="0"/>
          <a:lstStyle>
            <a:lvl1pPr algn="ctr">
              <a:defRPr sz="1600"/>
            </a:lvl1pPr>
          </a:lstStyle>
          <a:p>
            <a:r>
              <a:rPr lang="en-US" dirty="0"/>
              <a:t>Insert Logo</a:t>
            </a:r>
          </a:p>
        </p:txBody>
      </p:sp>
      <p:sp>
        <p:nvSpPr>
          <p:cNvPr id="7"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8"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922964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NGAM_43_title_content_subhead">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7" name="Text Placeholder 6"/>
          <p:cNvSpPr>
            <a:spLocks noGrp="1"/>
          </p:cNvSpPr>
          <p:nvPr>
            <p:ph type="body" sz="quarter" idx="16" hasCustomPrompt="1"/>
          </p:nvPr>
        </p:nvSpPr>
        <p:spPr>
          <a:xfrm>
            <a:off x="533400" y="1170324"/>
            <a:ext cx="8229599" cy="4016375"/>
          </a:xfrm>
        </p:spPr>
        <p:txBody>
          <a:bodyPr/>
          <a:lstStyle>
            <a:lvl1pPr>
              <a:defRPr sz="2000"/>
            </a:lvl1pPr>
            <a:lvl2pPr>
              <a:defRPr sz="1800"/>
            </a:lvl2pPr>
            <a:lvl3pPr marL="635000" indent="-201168">
              <a:buSzPct val="125000"/>
              <a:buFont typeface="AppleSymbols" charset="0"/>
              <a:buChar char="–"/>
              <a:defRPr sz="1600"/>
            </a:lvl3pPr>
            <a:lvl4pPr>
              <a:defRPr/>
            </a:lvl4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ctr" anchorCtr="0"/>
          <a:lstStyle>
            <a:lvl1pPr algn="l">
              <a:defRPr sz="800" i="1" baseline="0">
                <a:solidFill>
                  <a:schemeClr val="bg2"/>
                </a:solidFill>
              </a:defRPr>
            </a:lvl1pPr>
          </a:lstStyle>
          <a:p>
            <a:pPr lvl="0"/>
            <a:r>
              <a:rPr lang="en-US" dirty="0"/>
              <a:t>Click to add disclosure</a:t>
            </a:r>
          </a:p>
        </p:txBody>
      </p:sp>
      <p:sp>
        <p:nvSpPr>
          <p:cNvPr id="12" name="Text Placeholder 5"/>
          <p:cNvSpPr>
            <a:spLocks noGrp="1"/>
          </p:cNvSpPr>
          <p:nvPr>
            <p:ph type="body" sz="quarter" idx="21" hasCustomPrompt="1"/>
          </p:nvPr>
        </p:nvSpPr>
        <p:spPr>
          <a:xfrm>
            <a:off x="2483644" y="6689809"/>
            <a:ext cx="4176712" cy="168191"/>
          </a:xfrm>
        </p:spPr>
        <p:txBody>
          <a:bodyPr/>
          <a:lstStyle>
            <a:lvl1pPr algn="ctr">
              <a:defRPr sz="800" baseline="0">
                <a:solidFill>
                  <a:srgbClr val="7F7F7F"/>
                </a:solidFill>
              </a:defRPr>
            </a:lvl1pPr>
          </a:lstStyle>
          <a:p>
            <a:pPr lvl="0"/>
            <a:r>
              <a:rPr lang="en-US" dirty="0"/>
              <a:t>Document interne – Ne pas diffuser</a:t>
            </a:r>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449130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NGAM_43_title_subhead">
    <p:spTree>
      <p:nvGrpSpPr>
        <p:cNvPr id="1" name=""/>
        <p:cNvGrpSpPr/>
        <p:nvPr/>
      </p:nvGrpSpPr>
      <p:grpSpPr>
        <a:xfrm>
          <a:off x="0" y="0"/>
          <a:ext cx="0" cy="0"/>
          <a:chOff x="0" y="0"/>
          <a:chExt cx="0" cy="0"/>
        </a:xfrm>
      </p:grpSpPr>
      <p:sp>
        <p:nvSpPr>
          <p:cNvPr id="38" name="Text Placeholder 37"/>
          <p:cNvSpPr>
            <a:spLocks noGrp="1"/>
          </p:cNvSpPr>
          <p:nvPr>
            <p:ph type="body" sz="quarter" idx="13" hasCustomPrompt="1"/>
          </p:nvPr>
        </p:nvSpPr>
        <p:spPr>
          <a:xfrm>
            <a:off x="539750" y="978261"/>
            <a:ext cx="6217920" cy="455739"/>
          </a:xfrm>
          <a:prstGeom prst="rect">
            <a:avLst/>
          </a:prstGeom>
        </p:spPr>
        <p:txBody>
          <a:bodyPr lIns="0" tIns="0" rIns="0" bIns="0"/>
          <a:lstStyle>
            <a:lvl1pPr>
              <a:lnSpc>
                <a:spcPts val="1900"/>
              </a:lnSpc>
              <a:spcBef>
                <a:spcPts val="0"/>
              </a:spcBef>
              <a:defRPr sz="2000">
                <a:solidFill>
                  <a:schemeClr val="bg2"/>
                </a:solidFill>
              </a:defRPr>
            </a:lvl1pPr>
          </a:lstStyle>
          <a:p>
            <a:pPr lvl="0"/>
            <a:r>
              <a:rPr lang="en-US" dirty="0"/>
              <a:t>Click to add subhead</a:t>
            </a:r>
          </a:p>
        </p:txBody>
      </p:sp>
      <p:sp>
        <p:nvSpPr>
          <p:cNvPr id="40"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9"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1"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1621385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9" name="Picture 9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8"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0"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1"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2999629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8"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3"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4"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334674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2154" y="435151"/>
            <a:ext cx="2086886" cy="55241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9"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1"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2"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246551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2154" y="435151"/>
            <a:ext cx="2086886" cy="55241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13"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4"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5"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612882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2154" y="435151"/>
            <a:ext cx="2086886" cy="55241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9"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1"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2"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639599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NGAM_43_divider">
    <p:spTree>
      <p:nvGrpSpPr>
        <p:cNvPr id="1" name=""/>
        <p:cNvGrpSpPr/>
        <p:nvPr/>
      </p:nvGrpSpPr>
      <p:grpSpPr>
        <a:xfrm>
          <a:off x="0" y="0"/>
          <a:ext cx="0" cy="0"/>
          <a:chOff x="0" y="0"/>
          <a:chExt cx="0" cy="0"/>
        </a:xfrm>
      </p:grpSpPr>
      <p:sp>
        <p:nvSpPr>
          <p:cNvPr id="65" name="Text Placeholder 64"/>
          <p:cNvSpPr>
            <a:spLocks noGrp="1"/>
          </p:cNvSpPr>
          <p:nvPr>
            <p:ph type="body" sz="quarter" idx="10" hasCustomPrompt="1"/>
          </p:nvPr>
        </p:nvSpPr>
        <p:spPr>
          <a:xfrm>
            <a:off x="533400" y="2817532"/>
            <a:ext cx="2852629" cy="944879"/>
          </a:xfrm>
          <a:prstGeom prst="rect">
            <a:avLst/>
          </a:prstGeom>
        </p:spPr>
        <p:txBody>
          <a:bodyPr lIns="0" tIns="0" rIns="0" bIns="0" anchor="ctr" anchorCtr="0"/>
          <a:lstStyle>
            <a:lvl1pPr marL="7938" indent="-7938" algn="l">
              <a:lnSpc>
                <a:spcPct val="100000"/>
              </a:lnSpc>
              <a:spcBef>
                <a:spcPts val="0"/>
              </a:spcBef>
              <a:tabLst/>
              <a:defRPr sz="3000" b="0" i="0" baseline="0">
                <a:solidFill>
                  <a:schemeClr val="accent1"/>
                </a:solidFill>
                <a:latin typeface="+mn-lt"/>
                <a:ea typeface="Arial Regular" charset="0"/>
                <a:cs typeface="Arial Regular" charset="0"/>
              </a:defRPr>
            </a:lvl1pPr>
          </a:lstStyle>
          <a:p>
            <a:pPr lvl="0"/>
            <a:r>
              <a:rPr lang="en-US" dirty="0"/>
              <a:t>Click to edit divider slide</a:t>
            </a:r>
          </a:p>
        </p:txBody>
      </p:sp>
      <p:sp>
        <p:nvSpPr>
          <p:cNvPr id="2" name="Rectangle 1"/>
          <p:cNvSpPr/>
          <p:nvPr userDrawn="1"/>
        </p:nvSpPr>
        <p:spPr bwMode="auto">
          <a:xfrm>
            <a:off x="0" y="1463040"/>
            <a:ext cx="184727" cy="36576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25000">
              <a:ln>
                <a:noFill/>
              </a:ln>
              <a:solidFill>
                <a:schemeClr val="tx1"/>
              </a:solidFill>
              <a:effectLst/>
              <a:latin typeface="Verdana" pitchFamily="34" charset="0"/>
            </a:endParaRPr>
          </a:p>
        </p:txBody>
      </p:sp>
      <p:sp>
        <p:nvSpPr>
          <p:cNvPr id="64" name="Picture Placeholder 3"/>
          <p:cNvSpPr>
            <a:spLocks noGrp="1"/>
          </p:cNvSpPr>
          <p:nvPr>
            <p:ph type="pic" sz="quarter" idx="15" hasCustomPrompt="1"/>
          </p:nvPr>
        </p:nvSpPr>
        <p:spPr>
          <a:xfrm>
            <a:off x="3532343" y="1463039"/>
            <a:ext cx="3315909" cy="3657601"/>
          </a:xfrm>
          <a:prstGeom prst="rect">
            <a:avLst/>
          </a:prstGeom>
          <a:noFill/>
        </p:spPr>
        <p:txBody>
          <a:bodyPr lIns="182880" tIns="182880" rIns="0" bIns="0"/>
          <a:lstStyle>
            <a:lvl1pPr>
              <a:defRPr sz="1600" b="0" i="0">
                <a:latin typeface="+mn-lt"/>
                <a:ea typeface="Arial Regular" charset="0"/>
                <a:cs typeface="Arial Regular" charset="0"/>
              </a:defRPr>
            </a:lvl1pPr>
          </a:lstStyle>
          <a:p>
            <a:r>
              <a:rPr lang="en-US" dirty="0"/>
              <a:t>Insert photo</a:t>
            </a:r>
          </a:p>
        </p:txBody>
      </p:sp>
      <p:sp>
        <p:nvSpPr>
          <p:cNvPr id="66" name="Picture Placeholder 3"/>
          <p:cNvSpPr>
            <a:spLocks noGrp="1"/>
          </p:cNvSpPr>
          <p:nvPr>
            <p:ph type="pic" sz="quarter" idx="18" hasCustomPrompt="1"/>
          </p:nvPr>
        </p:nvSpPr>
        <p:spPr>
          <a:xfrm>
            <a:off x="6994565" y="1459303"/>
            <a:ext cx="2149435" cy="3661338"/>
          </a:xfrm>
          <a:prstGeom prst="rect">
            <a:avLst/>
          </a:prstGeom>
          <a:noFill/>
        </p:spPr>
        <p:txBody>
          <a:bodyPr lIns="182880" tIns="182880" rIns="0" bIns="0"/>
          <a:lstStyle>
            <a:lvl1pPr>
              <a:defRPr sz="1600" b="0" i="0">
                <a:latin typeface="Arial Regular" charset="0"/>
                <a:ea typeface="Arial Regular" charset="0"/>
                <a:cs typeface="Arial Regular" charset="0"/>
              </a:defRPr>
            </a:lvl1pPr>
          </a:lstStyle>
          <a:p>
            <a:r>
              <a:rPr lang="en-US" dirty="0"/>
              <a:t>Insert photo</a:t>
            </a:r>
          </a:p>
        </p:txBody>
      </p:sp>
      <p:sp>
        <p:nvSpPr>
          <p:cNvPr id="36" name="Text Placeholder 64"/>
          <p:cNvSpPr>
            <a:spLocks noGrp="1"/>
          </p:cNvSpPr>
          <p:nvPr>
            <p:ph type="body" sz="quarter" idx="19" hasCustomPrompt="1"/>
          </p:nvPr>
        </p:nvSpPr>
        <p:spPr>
          <a:xfrm>
            <a:off x="533400" y="3762411"/>
            <a:ext cx="2852629" cy="332068"/>
          </a:xfrm>
          <a:prstGeom prst="rect">
            <a:avLst/>
          </a:prstGeom>
        </p:spPr>
        <p:txBody>
          <a:bodyPr lIns="0" tIns="0" rIns="0" bIns="0" anchor="ctr" anchorCtr="0"/>
          <a:lstStyle>
            <a:lvl1pPr marL="7938" indent="-7938" algn="l">
              <a:lnSpc>
                <a:spcPct val="100000"/>
              </a:lnSpc>
              <a:spcBef>
                <a:spcPts val="0"/>
              </a:spcBef>
              <a:tabLst/>
              <a:defRPr sz="1800" b="0" i="0" baseline="0">
                <a:solidFill>
                  <a:schemeClr val="accent1"/>
                </a:solidFill>
                <a:latin typeface="+mn-lt"/>
                <a:ea typeface="Arial Regular" charset="0"/>
                <a:cs typeface="Arial Regular" charset="0"/>
              </a:defRPr>
            </a:lvl1pPr>
          </a:lstStyle>
          <a:p>
            <a:pPr lvl="0"/>
            <a:r>
              <a:rPr lang="en-US" dirty="0"/>
              <a:t>Click to edit Subhead</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6"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4" name="Picture Placeholder 3"/>
          <p:cNvSpPr>
            <a:spLocks noGrp="1"/>
          </p:cNvSpPr>
          <p:nvPr>
            <p:ph type="pic" sz="quarter" idx="23"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1"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35054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NGAM_43_title_content_subhead">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7" name="Text Placeholder 6"/>
          <p:cNvSpPr>
            <a:spLocks noGrp="1"/>
          </p:cNvSpPr>
          <p:nvPr>
            <p:ph type="body" sz="quarter" idx="16"/>
          </p:nvPr>
        </p:nvSpPr>
        <p:spPr>
          <a:xfrm>
            <a:off x="533400" y="1170324"/>
            <a:ext cx="8229599" cy="4016375"/>
          </a:xfrm>
        </p:spPr>
        <p:txBody>
          <a:bodyPr/>
          <a:lstStyle>
            <a:lvl1pPr>
              <a:defRPr sz="2000"/>
            </a:lvl1pPr>
            <a:lvl2pPr>
              <a:defRPr sz="1800"/>
            </a:lvl2pPr>
            <a:lvl3pPr marL="635000" indent="-201168">
              <a:buSzPct val="125000"/>
              <a:buFont typeface="AppleSymbols" charset="0"/>
              <a:buChar char="–"/>
              <a:defRPr sz="1600"/>
            </a:lvl3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0"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2"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1542606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NGAM_43_title_content_photo">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539750" y="228600"/>
            <a:ext cx="6217920" cy="177797"/>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38" name="Picture Placeholder 3"/>
          <p:cNvSpPr>
            <a:spLocks noGrp="1"/>
          </p:cNvSpPr>
          <p:nvPr>
            <p:ph type="pic" sz="quarter" idx="18" hasCustomPrompt="1"/>
          </p:nvPr>
        </p:nvSpPr>
        <p:spPr>
          <a:xfrm>
            <a:off x="5791200" y="1217273"/>
            <a:ext cx="3352800" cy="3553091"/>
          </a:xfrm>
          <a:prstGeom prst="rect">
            <a:avLst/>
          </a:prstGeom>
          <a:noFill/>
        </p:spPr>
        <p:txBody>
          <a:bodyPr lIns="182880" tIns="182880" rIns="0" bIns="0"/>
          <a:lstStyle>
            <a:lvl1pPr>
              <a:defRPr sz="1600" b="0" i="0">
                <a:latin typeface="Calibri" charset="0"/>
                <a:ea typeface="Calibri" charset="0"/>
                <a:cs typeface="Calibri" charset="0"/>
              </a:defRPr>
            </a:lvl1pPr>
          </a:lstStyle>
          <a:p>
            <a:r>
              <a:rPr lang="en-US" dirty="0"/>
              <a:t>Insert photo</a:t>
            </a:r>
          </a:p>
        </p:txBody>
      </p:sp>
      <p:sp>
        <p:nvSpPr>
          <p:cNvPr id="45" name="Text Placeholder 6"/>
          <p:cNvSpPr>
            <a:spLocks noGrp="1"/>
          </p:cNvSpPr>
          <p:nvPr>
            <p:ph type="body" sz="quarter" idx="16"/>
          </p:nvPr>
        </p:nvSpPr>
        <p:spPr>
          <a:xfrm>
            <a:off x="533401" y="1170324"/>
            <a:ext cx="4681538" cy="4016375"/>
          </a:xfrm>
        </p:spPr>
        <p:txBody>
          <a:bodyPr/>
          <a:lstStyle>
            <a:lvl1pPr>
              <a:defRPr sz="2000"/>
            </a:lvl1pPr>
            <a:lvl2pPr>
              <a:defRPr sz="1800"/>
            </a:lvl2pPr>
            <a:lvl3pPr marL="635000" indent="-201168">
              <a:buSzPct val="125000"/>
              <a:buFont typeface="AppleSymbols" charset="0"/>
              <a:buChar char="–"/>
              <a:defRPr sz="1600"/>
            </a:lvl3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5"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0"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2"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4"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450412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NGAM_43_title_subhead">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38" name="Text Placeholder 37"/>
          <p:cNvSpPr>
            <a:spLocks noGrp="1"/>
          </p:cNvSpPr>
          <p:nvPr>
            <p:ph type="body" sz="quarter" idx="13" hasCustomPrompt="1"/>
          </p:nvPr>
        </p:nvSpPr>
        <p:spPr>
          <a:xfrm>
            <a:off x="539750" y="978261"/>
            <a:ext cx="6217920" cy="455739"/>
          </a:xfrm>
          <a:prstGeom prst="rect">
            <a:avLst/>
          </a:prstGeom>
        </p:spPr>
        <p:txBody>
          <a:bodyPr lIns="0" tIns="0" rIns="0" bIns="0"/>
          <a:lstStyle>
            <a:lvl1pPr>
              <a:lnSpc>
                <a:spcPts val="1900"/>
              </a:lnSpc>
              <a:spcBef>
                <a:spcPts val="0"/>
              </a:spcBef>
              <a:defRPr sz="2000">
                <a:solidFill>
                  <a:schemeClr val="bg2"/>
                </a:solidFill>
              </a:defRPr>
            </a:lvl1pPr>
          </a:lstStyle>
          <a:p>
            <a:pPr lvl="0"/>
            <a:r>
              <a:rPr lang="en-US" dirty="0"/>
              <a:t>Click to add subhead</a:t>
            </a:r>
          </a:p>
        </p:txBody>
      </p:sp>
      <p:sp>
        <p:nvSpPr>
          <p:cNvPr id="40"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9"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1"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4109618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NGAM_43_title_subhead">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9" name="Text Placeholder 37"/>
          <p:cNvSpPr>
            <a:spLocks noGrp="1"/>
          </p:cNvSpPr>
          <p:nvPr>
            <p:ph type="body" sz="quarter" idx="13" hasCustomPrompt="1"/>
          </p:nvPr>
        </p:nvSpPr>
        <p:spPr>
          <a:xfrm>
            <a:off x="539750" y="1120675"/>
            <a:ext cx="6217920" cy="1877502"/>
          </a:xfrm>
          <a:prstGeom prst="rect">
            <a:avLst/>
          </a:prstGeom>
        </p:spPr>
        <p:txBody>
          <a:bodyPr lIns="0" tIns="0" rIns="0" bIns="0"/>
          <a:lstStyle>
            <a:lvl1pPr>
              <a:lnSpc>
                <a:spcPts val="1900"/>
              </a:lnSpc>
              <a:spcBef>
                <a:spcPts val="0"/>
              </a:spcBef>
              <a:defRPr sz="2000">
                <a:solidFill>
                  <a:schemeClr val="bg2"/>
                </a:solidFill>
              </a:defRPr>
            </a:lvl1pPr>
            <a:lvl2pPr marL="171450" marR="0" indent="-168275" algn="l" defTabSz="723900" rtl="0" eaLnBrk="1" fontAlgn="base" latinLnBrk="0" hangingPunct="1">
              <a:lnSpc>
                <a:spcPct val="100000"/>
              </a:lnSpc>
              <a:spcBef>
                <a:spcPts val="0"/>
              </a:spcBef>
              <a:spcAft>
                <a:spcPts val="400"/>
              </a:spcAft>
              <a:buClr>
                <a:schemeClr val="accent1"/>
              </a:buClr>
              <a:buSzPct val="110000"/>
              <a:buFont typeface="Arial" charset="0"/>
              <a:buChar char="•"/>
              <a:tabLst/>
              <a:defRPr sz="1800"/>
            </a:lvl2pPr>
          </a:lstStyle>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endParaRPr lang="en-US" dirty="0"/>
          </a:p>
          <a:p>
            <a:pPr lvl="1"/>
            <a:endParaRPr lang="en-US" dirty="0"/>
          </a:p>
        </p:txBody>
      </p:sp>
      <p:sp>
        <p:nvSpPr>
          <p:cNvPr id="10"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6"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2"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4"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5"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426279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NGAM_43_title_only">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3"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8"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0"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2"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144126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NGAM_43_foot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0"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1" name="Picture Placeholder 3"/>
          <p:cNvSpPr>
            <a:spLocks noGrp="1"/>
          </p:cNvSpPr>
          <p:nvPr>
            <p:ph type="pic" sz="quarter" idx="24" hasCustomPrompt="1"/>
          </p:nvPr>
        </p:nvSpPr>
        <p:spPr>
          <a:xfrm>
            <a:off x="533400" y="6351267"/>
            <a:ext cx="1399674" cy="337135"/>
          </a:xfrm>
        </p:spPr>
        <p:txBody>
          <a:bodyPr anchor="ctr" anchorCtr="0"/>
          <a:lstStyle>
            <a:lvl1pPr algn="ctr">
              <a:defRPr sz="1600"/>
            </a:lvl1pPr>
          </a:lstStyle>
          <a:p>
            <a:r>
              <a:rPr lang="en-US" dirty="0"/>
              <a:t>Insert Logo</a:t>
            </a:r>
          </a:p>
        </p:txBody>
      </p:sp>
      <p:sp>
        <p:nvSpPr>
          <p:cNvPr id="7"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8"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505123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NGAM_43_title_content_subhead">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7" name="Text Placeholder 6"/>
          <p:cNvSpPr>
            <a:spLocks noGrp="1"/>
          </p:cNvSpPr>
          <p:nvPr>
            <p:ph type="body" sz="quarter" idx="16" hasCustomPrompt="1"/>
          </p:nvPr>
        </p:nvSpPr>
        <p:spPr>
          <a:xfrm>
            <a:off x="533400" y="1170324"/>
            <a:ext cx="8229599" cy="4016375"/>
          </a:xfrm>
        </p:spPr>
        <p:txBody>
          <a:bodyPr/>
          <a:lstStyle>
            <a:lvl1pPr>
              <a:defRPr sz="2000"/>
            </a:lvl1pPr>
            <a:lvl2pPr>
              <a:defRPr sz="1800"/>
            </a:lvl2pPr>
            <a:lvl3pPr marL="635000" indent="-201168">
              <a:buSzPct val="125000"/>
              <a:buFont typeface="AppleSymbols" charset="0"/>
              <a:buChar char="–"/>
              <a:defRPr sz="1600"/>
            </a:lvl3pPr>
            <a:lvl4pPr>
              <a:defRPr/>
            </a:lvl4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ctr" anchorCtr="0"/>
          <a:lstStyle>
            <a:lvl1pPr algn="l">
              <a:defRPr sz="800" i="1" baseline="0">
                <a:solidFill>
                  <a:schemeClr val="bg2"/>
                </a:solidFill>
              </a:defRPr>
            </a:lvl1pPr>
          </a:lstStyle>
          <a:p>
            <a:pPr lvl="0"/>
            <a:r>
              <a:rPr lang="en-US" dirty="0"/>
              <a:t>Click to add disclosure</a:t>
            </a:r>
          </a:p>
        </p:txBody>
      </p:sp>
      <p:sp>
        <p:nvSpPr>
          <p:cNvPr id="12" name="Text Placeholder 5"/>
          <p:cNvSpPr>
            <a:spLocks noGrp="1"/>
          </p:cNvSpPr>
          <p:nvPr>
            <p:ph type="body" sz="quarter" idx="21" hasCustomPrompt="1"/>
          </p:nvPr>
        </p:nvSpPr>
        <p:spPr>
          <a:xfrm>
            <a:off x="2483644" y="6689809"/>
            <a:ext cx="4176712" cy="168191"/>
          </a:xfrm>
        </p:spPr>
        <p:txBody>
          <a:bodyPr/>
          <a:lstStyle>
            <a:lvl1pPr algn="ctr">
              <a:defRPr sz="800" baseline="0">
                <a:solidFill>
                  <a:srgbClr val="7F7F7F"/>
                </a:solidFill>
              </a:defRPr>
            </a:lvl1pPr>
          </a:lstStyle>
          <a:p>
            <a:pPr lvl="0"/>
            <a:r>
              <a:rPr lang="en-US" dirty="0"/>
              <a:t>Document interne – Ne pas diffuser</a:t>
            </a:r>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3892169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NGAM_43_title_content_subhead">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7" name="Text Placeholder 6"/>
          <p:cNvSpPr>
            <a:spLocks noGrp="1"/>
          </p:cNvSpPr>
          <p:nvPr>
            <p:ph type="body" sz="quarter" idx="16"/>
          </p:nvPr>
        </p:nvSpPr>
        <p:spPr>
          <a:xfrm>
            <a:off x="533400" y="1170324"/>
            <a:ext cx="8229599" cy="4016375"/>
          </a:xfrm>
        </p:spPr>
        <p:txBody>
          <a:bodyPr/>
          <a:lstStyle>
            <a:lvl1pPr>
              <a:defRPr sz="2000"/>
            </a:lvl1pPr>
            <a:lvl2pPr>
              <a:defRPr sz="1800"/>
            </a:lvl2pPr>
            <a:lvl3pPr marL="635000" indent="-201168">
              <a:buSzPct val="125000"/>
              <a:buFont typeface="AppleSymbols" charset="0"/>
              <a:buChar char="–"/>
              <a:defRPr sz="1600"/>
            </a:lvl3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0"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2"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411613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9" name="Picture 9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8"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0"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1"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2843722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8"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3"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4"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3070272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2154" y="435151"/>
            <a:ext cx="2086886" cy="55241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9"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1"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2"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3520505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2154" y="435151"/>
            <a:ext cx="2086886" cy="55241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13"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4"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5"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184107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NGAM_43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8" name="Picture 9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2154" y="435151"/>
            <a:ext cx="2086886" cy="55241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99880" y="515450"/>
            <a:ext cx="1963119" cy="418178"/>
          </a:xfrm>
          <a:prstGeom prst="rect">
            <a:avLst/>
          </a:prstGeom>
        </p:spPr>
      </p:pic>
      <p:sp>
        <p:nvSpPr>
          <p:cNvPr id="9" name="Text Placeholder 4"/>
          <p:cNvSpPr>
            <a:spLocks noGrp="1"/>
          </p:cNvSpPr>
          <p:nvPr>
            <p:ph type="body" sz="quarter" idx="13" hasCustomPrompt="1"/>
          </p:nvPr>
        </p:nvSpPr>
        <p:spPr>
          <a:xfrm>
            <a:off x="533400" y="6069354"/>
            <a:ext cx="6856413" cy="283131"/>
          </a:xfrm>
          <a:prstGeom prst="rect">
            <a:avLst/>
          </a:prstGeom>
        </p:spPr>
        <p:txBody>
          <a:bodyPr lIns="0" tIns="0" rIns="0" bIns="0"/>
          <a:lstStyle>
            <a:lvl1pPr marL="7938" indent="-7938">
              <a:spcBef>
                <a:spcPts val="0"/>
              </a:spcBef>
              <a:tabLst/>
              <a:defRPr sz="1600">
                <a:solidFill>
                  <a:schemeClr val="bg1">
                    <a:lumMod val="50000"/>
                  </a:schemeClr>
                </a:solidFill>
              </a:defRPr>
            </a:lvl1pPr>
          </a:lstStyle>
          <a:p>
            <a:pPr lvl="0"/>
            <a:r>
              <a:rPr lang="en-US" dirty="0"/>
              <a:t>Click to add presenter name</a:t>
            </a:r>
          </a:p>
        </p:txBody>
      </p:sp>
      <p:sp>
        <p:nvSpPr>
          <p:cNvPr id="11" name="Text Placeholder 6"/>
          <p:cNvSpPr>
            <a:spLocks noGrp="1"/>
          </p:cNvSpPr>
          <p:nvPr>
            <p:ph type="body" sz="quarter" idx="14" hasCustomPrompt="1"/>
          </p:nvPr>
        </p:nvSpPr>
        <p:spPr>
          <a:xfrm>
            <a:off x="533399" y="6403285"/>
            <a:ext cx="6856413" cy="188015"/>
          </a:xfrm>
          <a:prstGeom prst="rect">
            <a:avLst/>
          </a:prstGeom>
        </p:spPr>
        <p:txBody>
          <a:bodyPr lIns="0" tIns="0" rIns="0" bIns="0"/>
          <a:lstStyle>
            <a:lvl1pPr marL="7938" indent="-7938">
              <a:lnSpc>
                <a:spcPts val="1400"/>
              </a:lnSpc>
              <a:spcBef>
                <a:spcPts val="0"/>
              </a:spcBef>
              <a:tabLst/>
              <a:defRPr sz="1400">
                <a:solidFill>
                  <a:schemeClr val="bg1">
                    <a:lumMod val="50000"/>
                  </a:schemeClr>
                </a:solidFill>
              </a:defRPr>
            </a:lvl1pPr>
          </a:lstStyle>
          <a:p>
            <a:pPr lvl="0"/>
            <a:r>
              <a:rPr lang="en-US" dirty="0"/>
              <a:t>Click to add presenter title</a:t>
            </a:r>
          </a:p>
        </p:txBody>
      </p:sp>
      <p:sp>
        <p:nvSpPr>
          <p:cNvPr id="12" name="Text Placeholder 64"/>
          <p:cNvSpPr>
            <a:spLocks noGrp="1"/>
          </p:cNvSpPr>
          <p:nvPr>
            <p:ph type="body" sz="quarter" idx="10" hasCustomPrompt="1"/>
          </p:nvPr>
        </p:nvSpPr>
        <p:spPr>
          <a:xfrm>
            <a:off x="533399" y="5213841"/>
            <a:ext cx="6856413" cy="669018"/>
          </a:xfrm>
          <a:prstGeom prst="rect">
            <a:avLst/>
          </a:prstGeom>
        </p:spPr>
        <p:txBody>
          <a:bodyPr lIns="0" tIns="0" rIns="0" bIns="0" anchor="t" anchorCtr="0"/>
          <a:lstStyle>
            <a:lvl1pPr marL="7938" marR="0" indent="-7938" algn="l" defTabSz="723900" rtl="0" eaLnBrk="1" fontAlgn="base" latinLnBrk="0" hangingPunct="1">
              <a:lnSpc>
                <a:spcPct val="90000"/>
              </a:lnSpc>
              <a:spcBef>
                <a:spcPts val="0"/>
              </a:spcBef>
              <a:spcAft>
                <a:spcPts val="600"/>
              </a:spcAft>
              <a:buClrTx/>
              <a:buSzTx/>
              <a:buFontTx/>
              <a:buNone/>
              <a:tabLst/>
              <a:defRPr sz="2400" b="0" i="0" baseline="0">
                <a:solidFill>
                  <a:schemeClr val="accent1"/>
                </a:solidFill>
                <a:latin typeface="+mj-lt"/>
                <a:ea typeface="Arial Regular" charset="0"/>
                <a:cs typeface="Arial Regular" charset="0"/>
              </a:defRPr>
            </a:lvl1pPr>
          </a:lstStyle>
          <a:p>
            <a:pPr lvl="0"/>
            <a:r>
              <a:rPr lang="en-US" dirty="0"/>
              <a:t>Click to edit Master title style</a:t>
            </a:r>
            <a:br>
              <a:rPr lang="en-US" dirty="0"/>
            </a:br>
            <a:r>
              <a:rPr lang="en-US" dirty="0"/>
              <a:t>Click to edit Master title 2nd line style</a:t>
            </a:r>
          </a:p>
          <a:p>
            <a:pPr lvl="0"/>
            <a:endParaRPr lang="en-US" dirty="0"/>
          </a:p>
        </p:txBody>
      </p:sp>
    </p:spTree>
    <p:extLst>
      <p:ext uri="{BB962C8B-B14F-4D97-AF65-F5344CB8AC3E}">
        <p14:creationId xmlns:p14="http://schemas.microsoft.com/office/powerpoint/2010/main" val="1856969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NGAM_43_divider">
    <p:spTree>
      <p:nvGrpSpPr>
        <p:cNvPr id="1" name=""/>
        <p:cNvGrpSpPr/>
        <p:nvPr/>
      </p:nvGrpSpPr>
      <p:grpSpPr>
        <a:xfrm>
          <a:off x="0" y="0"/>
          <a:ext cx="0" cy="0"/>
          <a:chOff x="0" y="0"/>
          <a:chExt cx="0" cy="0"/>
        </a:xfrm>
      </p:grpSpPr>
      <p:sp>
        <p:nvSpPr>
          <p:cNvPr id="65" name="Text Placeholder 64"/>
          <p:cNvSpPr>
            <a:spLocks noGrp="1"/>
          </p:cNvSpPr>
          <p:nvPr>
            <p:ph type="body" sz="quarter" idx="10" hasCustomPrompt="1"/>
          </p:nvPr>
        </p:nvSpPr>
        <p:spPr>
          <a:xfrm>
            <a:off x="533400" y="2817532"/>
            <a:ext cx="2852629" cy="944879"/>
          </a:xfrm>
          <a:prstGeom prst="rect">
            <a:avLst/>
          </a:prstGeom>
        </p:spPr>
        <p:txBody>
          <a:bodyPr lIns="0" tIns="0" rIns="0" bIns="0" anchor="ctr" anchorCtr="0"/>
          <a:lstStyle>
            <a:lvl1pPr marL="7938" indent="-7938" algn="l">
              <a:lnSpc>
                <a:spcPct val="100000"/>
              </a:lnSpc>
              <a:spcBef>
                <a:spcPts val="0"/>
              </a:spcBef>
              <a:tabLst/>
              <a:defRPr sz="3000" b="0" i="0" baseline="0">
                <a:solidFill>
                  <a:schemeClr val="accent1"/>
                </a:solidFill>
                <a:latin typeface="+mn-lt"/>
                <a:ea typeface="Arial Regular" charset="0"/>
                <a:cs typeface="Arial Regular" charset="0"/>
              </a:defRPr>
            </a:lvl1pPr>
          </a:lstStyle>
          <a:p>
            <a:pPr lvl="0"/>
            <a:r>
              <a:rPr lang="en-US" dirty="0"/>
              <a:t>Click to edit divider slide</a:t>
            </a:r>
          </a:p>
        </p:txBody>
      </p:sp>
      <p:sp>
        <p:nvSpPr>
          <p:cNvPr id="2" name="Rectangle 1"/>
          <p:cNvSpPr/>
          <p:nvPr userDrawn="1"/>
        </p:nvSpPr>
        <p:spPr bwMode="auto">
          <a:xfrm>
            <a:off x="0" y="1463040"/>
            <a:ext cx="184727" cy="36576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25000">
              <a:ln>
                <a:noFill/>
              </a:ln>
              <a:solidFill>
                <a:schemeClr val="tx1"/>
              </a:solidFill>
              <a:effectLst/>
              <a:latin typeface="Verdana" pitchFamily="34" charset="0"/>
            </a:endParaRPr>
          </a:p>
        </p:txBody>
      </p:sp>
      <p:sp>
        <p:nvSpPr>
          <p:cNvPr id="64" name="Picture Placeholder 3"/>
          <p:cNvSpPr>
            <a:spLocks noGrp="1"/>
          </p:cNvSpPr>
          <p:nvPr>
            <p:ph type="pic" sz="quarter" idx="15" hasCustomPrompt="1"/>
          </p:nvPr>
        </p:nvSpPr>
        <p:spPr>
          <a:xfrm>
            <a:off x="3532343" y="1463039"/>
            <a:ext cx="3315909" cy="3657601"/>
          </a:xfrm>
          <a:prstGeom prst="rect">
            <a:avLst/>
          </a:prstGeom>
          <a:noFill/>
        </p:spPr>
        <p:txBody>
          <a:bodyPr lIns="182880" tIns="182880" rIns="0" bIns="0"/>
          <a:lstStyle>
            <a:lvl1pPr>
              <a:defRPr sz="1600" b="0" i="0">
                <a:latin typeface="+mn-lt"/>
                <a:ea typeface="Arial Regular" charset="0"/>
                <a:cs typeface="Arial Regular" charset="0"/>
              </a:defRPr>
            </a:lvl1pPr>
          </a:lstStyle>
          <a:p>
            <a:r>
              <a:rPr lang="en-US" dirty="0"/>
              <a:t>Insert photo</a:t>
            </a:r>
          </a:p>
        </p:txBody>
      </p:sp>
      <p:sp>
        <p:nvSpPr>
          <p:cNvPr id="66" name="Picture Placeholder 3"/>
          <p:cNvSpPr>
            <a:spLocks noGrp="1"/>
          </p:cNvSpPr>
          <p:nvPr>
            <p:ph type="pic" sz="quarter" idx="18" hasCustomPrompt="1"/>
          </p:nvPr>
        </p:nvSpPr>
        <p:spPr>
          <a:xfrm>
            <a:off x="6994565" y="1459303"/>
            <a:ext cx="2149435" cy="3661338"/>
          </a:xfrm>
          <a:prstGeom prst="rect">
            <a:avLst/>
          </a:prstGeom>
          <a:noFill/>
        </p:spPr>
        <p:txBody>
          <a:bodyPr lIns="182880" tIns="182880" rIns="0" bIns="0"/>
          <a:lstStyle>
            <a:lvl1pPr>
              <a:defRPr sz="1600" b="0" i="0">
                <a:latin typeface="Arial Regular" charset="0"/>
                <a:ea typeface="Arial Regular" charset="0"/>
                <a:cs typeface="Arial Regular" charset="0"/>
              </a:defRPr>
            </a:lvl1pPr>
          </a:lstStyle>
          <a:p>
            <a:r>
              <a:rPr lang="en-US" dirty="0"/>
              <a:t>Insert photo</a:t>
            </a:r>
          </a:p>
        </p:txBody>
      </p:sp>
      <p:sp>
        <p:nvSpPr>
          <p:cNvPr id="36" name="Text Placeholder 64"/>
          <p:cNvSpPr>
            <a:spLocks noGrp="1"/>
          </p:cNvSpPr>
          <p:nvPr>
            <p:ph type="body" sz="quarter" idx="19" hasCustomPrompt="1"/>
          </p:nvPr>
        </p:nvSpPr>
        <p:spPr>
          <a:xfrm>
            <a:off x="533400" y="3762411"/>
            <a:ext cx="2852629" cy="332068"/>
          </a:xfrm>
          <a:prstGeom prst="rect">
            <a:avLst/>
          </a:prstGeom>
        </p:spPr>
        <p:txBody>
          <a:bodyPr lIns="0" tIns="0" rIns="0" bIns="0" anchor="ctr" anchorCtr="0"/>
          <a:lstStyle>
            <a:lvl1pPr marL="7938" indent="-7938" algn="l">
              <a:lnSpc>
                <a:spcPct val="100000"/>
              </a:lnSpc>
              <a:spcBef>
                <a:spcPts val="0"/>
              </a:spcBef>
              <a:tabLst/>
              <a:defRPr sz="1800" b="0" i="0" baseline="0">
                <a:solidFill>
                  <a:schemeClr val="accent1"/>
                </a:solidFill>
                <a:latin typeface="+mn-lt"/>
                <a:ea typeface="Arial Regular" charset="0"/>
                <a:cs typeface="Arial Regular" charset="0"/>
              </a:defRPr>
            </a:lvl1pPr>
          </a:lstStyle>
          <a:p>
            <a:pPr lvl="0"/>
            <a:r>
              <a:rPr lang="en-US" dirty="0"/>
              <a:t>Click to edit Subhead</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6"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4" name="Picture Placeholder 3"/>
          <p:cNvSpPr>
            <a:spLocks noGrp="1"/>
          </p:cNvSpPr>
          <p:nvPr>
            <p:ph type="pic" sz="quarter" idx="23"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1"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47564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NGAM_43_title_content_subhead">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7" name="Text Placeholder 6"/>
          <p:cNvSpPr>
            <a:spLocks noGrp="1"/>
          </p:cNvSpPr>
          <p:nvPr>
            <p:ph type="body" sz="quarter" idx="16"/>
          </p:nvPr>
        </p:nvSpPr>
        <p:spPr>
          <a:xfrm>
            <a:off x="533400" y="1170324"/>
            <a:ext cx="8229599" cy="4016375"/>
          </a:xfrm>
        </p:spPr>
        <p:txBody>
          <a:bodyPr/>
          <a:lstStyle>
            <a:lvl1pPr>
              <a:defRPr sz="2000"/>
            </a:lvl1pPr>
            <a:lvl2pPr>
              <a:defRPr sz="1800"/>
            </a:lvl2pPr>
            <a:lvl3pPr marL="635000" indent="-201168">
              <a:buSzPct val="125000"/>
              <a:buFont typeface="AppleSymbols" charset="0"/>
              <a:buChar char="–"/>
              <a:defRPr sz="1600"/>
            </a:lvl3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0"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2"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411144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NGAM_43_title_content_photo">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539750" y="228600"/>
            <a:ext cx="6217920" cy="177797"/>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38" name="Picture Placeholder 3"/>
          <p:cNvSpPr>
            <a:spLocks noGrp="1"/>
          </p:cNvSpPr>
          <p:nvPr>
            <p:ph type="pic" sz="quarter" idx="18" hasCustomPrompt="1"/>
          </p:nvPr>
        </p:nvSpPr>
        <p:spPr>
          <a:xfrm>
            <a:off x="5791200" y="1217273"/>
            <a:ext cx="3352800" cy="3553091"/>
          </a:xfrm>
          <a:prstGeom prst="rect">
            <a:avLst/>
          </a:prstGeom>
          <a:noFill/>
        </p:spPr>
        <p:txBody>
          <a:bodyPr lIns="182880" tIns="182880" rIns="0" bIns="0"/>
          <a:lstStyle>
            <a:lvl1pPr>
              <a:defRPr sz="1600" b="0" i="0">
                <a:latin typeface="Calibri" charset="0"/>
                <a:ea typeface="Calibri" charset="0"/>
                <a:cs typeface="Calibri" charset="0"/>
              </a:defRPr>
            </a:lvl1pPr>
          </a:lstStyle>
          <a:p>
            <a:r>
              <a:rPr lang="en-US" dirty="0"/>
              <a:t>Insert photo</a:t>
            </a:r>
          </a:p>
        </p:txBody>
      </p:sp>
      <p:sp>
        <p:nvSpPr>
          <p:cNvPr id="45" name="Text Placeholder 6"/>
          <p:cNvSpPr>
            <a:spLocks noGrp="1"/>
          </p:cNvSpPr>
          <p:nvPr>
            <p:ph type="body" sz="quarter" idx="16"/>
          </p:nvPr>
        </p:nvSpPr>
        <p:spPr>
          <a:xfrm>
            <a:off x="533401" y="1170324"/>
            <a:ext cx="4681538" cy="4016375"/>
          </a:xfrm>
        </p:spPr>
        <p:txBody>
          <a:bodyPr/>
          <a:lstStyle>
            <a:lvl1pPr>
              <a:defRPr sz="2000"/>
            </a:lvl1pPr>
            <a:lvl2pPr>
              <a:defRPr sz="1800"/>
            </a:lvl2pPr>
            <a:lvl3pPr marL="635000" indent="-201168">
              <a:buSzPct val="125000"/>
              <a:buFont typeface="AppleSymbols" charset="0"/>
              <a:buChar char="–"/>
              <a:defRPr sz="1600"/>
            </a:lvl3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5"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0"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2"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4"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760530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NGAM_43_title_subhead">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38" name="Text Placeholder 37"/>
          <p:cNvSpPr>
            <a:spLocks noGrp="1"/>
          </p:cNvSpPr>
          <p:nvPr>
            <p:ph type="body" sz="quarter" idx="13" hasCustomPrompt="1"/>
          </p:nvPr>
        </p:nvSpPr>
        <p:spPr>
          <a:xfrm>
            <a:off x="539750" y="978261"/>
            <a:ext cx="6217920" cy="455739"/>
          </a:xfrm>
          <a:prstGeom prst="rect">
            <a:avLst/>
          </a:prstGeom>
        </p:spPr>
        <p:txBody>
          <a:bodyPr lIns="0" tIns="0" rIns="0" bIns="0"/>
          <a:lstStyle>
            <a:lvl1pPr>
              <a:lnSpc>
                <a:spcPts val="1900"/>
              </a:lnSpc>
              <a:spcBef>
                <a:spcPts val="0"/>
              </a:spcBef>
              <a:defRPr sz="2000">
                <a:solidFill>
                  <a:schemeClr val="bg2"/>
                </a:solidFill>
              </a:defRPr>
            </a:lvl1pPr>
          </a:lstStyle>
          <a:p>
            <a:pPr lvl="0"/>
            <a:r>
              <a:rPr lang="en-US" dirty="0"/>
              <a:t>Click to add subhead</a:t>
            </a:r>
          </a:p>
        </p:txBody>
      </p:sp>
      <p:sp>
        <p:nvSpPr>
          <p:cNvPr id="40"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9"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1"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1212430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NGAM_43_title_subhead">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sp>
        <p:nvSpPr>
          <p:cNvPr id="9" name="Text Placeholder 37"/>
          <p:cNvSpPr>
            <a:spLocks noGrp="1"/>
          </p:cNvSpPr>
          <p:nvPr>
            <p:ph type="body" sz="quarter" idx="13" hasCustomPrompt="1"/>
          </p:nvPr>
        </p:nvSpPr>
        <p:spPr>
          <a:xfrm>
            <a:off x="539750" y="1120675"/>
            <a:ext cx="6217920" cy="1877502"/>
          </a:xfrm>
          <a:prstGeom prst="rect">
            <a:avLst/>
          </a:prstGeom>
        </p:spPr>
        <p:txBody>
          <a:bodyPr lIns="0" tIns="0" rIns="0" bIns="0"/>
          <a:lstStyle>
            <a:lvl1pPr>
              <a:lnSpc>
                <a:spcPts val="1900"/>
              </a:lnSpc>
              <a:spcBef>
                <a:spcPts val="0"/>
              </a:spcBef>
              <a:defRPr sz="2000">
                <a:solidFill>
                  <a:schemeClr val="bg2"/>
                </a:solidFill>
              </a:defRPr>
            </a:lvl1pPr>
            <a:lvl2pPr marL="171450" marR="0" indent="-168275" algn="l" defTabSz="723900" rtl="0" eaLnBrk="1" fontAlgn="base" latinLnBrk="0" hangingPunct="1">
              <a:lnSpc>
                <a:spcPct val="100000"/>
              </a:lnSpc>
              <a:spcBef>
                <a:spcPts val="0"/>
              </a:spcBef>
              <a:spcAft>
                <a:spcPts val="400"/>
              </a:spcAft>
              <a:buClr>
                <a:schemeClr val="accent1"/>
              </a:buClr>
              <a:buSzPct val="110000"/>
              <a:buFont typeface="Arial" charset="0"/>
              <a:buChar char="•"/>
              <a:tabLst/>
              <a:defRPr sz="1800"/>
            </a:lvl2pPr>
          </a:lstStyle>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endParaRPr lang="en-US" dirty="0"/>
          </a:p>
          <a:p>
            <a:pPr lvl="1"/>
            <a:endParaRPr lang="en-US" dirty="0"/>
          </a:p>
        </p:txBody>
      </p:sp>
      <p:sp>
        <p:nvSpPr>
          <p:cNvPr id="10"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6"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2"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4"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5"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390026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NGAM_43_title_only">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539750" y="228600"/>
            <a:ext cx="6217920" cy="173736"/>
          </a:xfrm>
          <a:prstGeom prst="rect">
            <a:avLst/>
          </a:prstGeom>
        </p:spPr>
        <p:txBody>
          <a:bodyPr/>
          <a:lstStyle>
            <a:lvl1pPr>
              <a:defRPr sz="1000" cap="all" baseline="0">
                <a:solidFill>
                  <a:schemeClr val="bg1">
                    <a:lumMod val="50000"/>
                  </a:schemeClr>
                </a:solidFill>
              </a:defRPr>
            </a:lvl1pPr>
          </a:lstStyle>
          <a:p>
            <a:r>
              <a:rPr lang="en-US" dirty="0"/>
              <a:t>SUPPORT D’ANIMATION - </a:t>
            </a:r>
            <a:r>
              <a:rPr lang="fr-FR" dirty="0"/>
              <a:t>LA GAMME DE FONDS « SELECTIZ » </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3"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8"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0"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2"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307780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NGAM_43_foot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0"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1" name="Picture Placeholder 3"/>
          <p:cNvSpPr>
            <a:spLocks noGrp="1"/>
          </p:cNvSpPr>
          <p:nvPr>
            <p:ph type="pic" sz="quarter" idx="24" hasCustomPrompt="1"/>
          </p:nvPr>
        </p:nvSpPr>
        <p:spPr>
          <a:xfrm>
            <a:off x="533400" y="6351267"/>
            <a:ext cx="1399674" cy="337135"/>
          </a:xfrm>
        </p:spPr>
        <p:txBody>
          <a:bodyPr anchor="ctr" anchorCtr="0"/>
          <a:lstStyle>
            <a:lvl1pPr algn="ctr">
              <a:defRPr sz="1600"/>
            </a:lvl1pPr>
          </a:lstStyle>
          <a:p>
            <a:r>
              <a:rPr lang="en-US" dirty="0"/>
              <a:t>Insert Logo</a:t>
            </a:r>
          </a:p>
        </p:txBody>
      </p:sp>
      <p:sp>
        <p:nvSpPr>
          <p:cNvPr id="7"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8"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956442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NGAM_43_title_content_subhead">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7" name="Text Placeholder 6"/>
          <p:cNvSpPr>
            <a:spLocks noGrp="1"/>
          </p:cNvSpPr>
          <p:nvPr>
            <p:ph type="body" sz="quarter" idx="16" hasCustomPrompt="1"/>
          </p:nvPr>
        </p:nvSpPr>
        <p:spPr>
          <a:xfrm>
            <a:off x="533400" y="1170324"/>
            <a:ext cx="8229599" cy="4016375"/>
          </a:xfrm>
        </p:spPr>
        <p:txBody>
          <a:bodyPr/>
          <a:lstStyle>
            <a:lvl1pPr>
              <a:defRPr sz="2000"/>
            </a:lvl1pPr>
            <a:lvl2pPr>
              <a:defRPr sz="1800"/>
            </a:lvl2pPr>
            <a:lvl3pPr marL="635000" indent="-201168">
              <a:buSzPct val="125000"/>
              <a:buFont typeface="AppleSymbols" charset="0"/>
              <a:buChar char="–"/>
              <a:defRPr sz="1600"/>
            </a:lvl3pPr>
            <a:lvl4pPr>
              <a:defRPr/>
            </a:lvl4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ctr" anchorCtr="0"/>
          <a:lstStyle>
            <a:lvl1pPr algn="l">
              <a:defRPr sz="800" i="1" baseline="0">
                <a:solidFill>
                  <a:schemeClr val="bg2"/>
                </a:solidFill>
              </a:defRPr>
            </a:lvl1pPr>
          </a:lstStyle>
          <a:p>
            <a:pPr lvl="0"/>
            <a:r>
              <a:rPr lang="en-US" dirty="0"/>
              <a:t>Click to add disclosure</a:t>
            </a:r>
          </a:p>
        </p:txBody>
      </p:sp>
      <p:sp>
        <p:nvSpPr>
          <p:cNvPr id="12" name="Text Placeholder 5"/>
          <p:cNvSpPr>
            <a:spLocks noGrp="1"/>
          </p:cNvSpPr>
          <p:nvPr>
            <p:ph type="body" sz="quarter" idx="21" hasCustomPrompt="1"/>
          </p:nvPr>
        </p:nvSpPr>
        <p:spPr>
          <a:xfrm>
            <a:off x="2483644" y="6689809"/>
            <a:ext cx="4176712" cy="168191"/>
          </a:xfrm>
        </p:spPr>
        <p:txBody>
          <a:bodyPr/>
          <a:lstStyle>
            <a:lvl1pPr algn="ctr">
              <a:defRPr sz="800" baseline="0">
                <a:solidFill>
                  <a:srgbClr val="7F7F7F"/>
                </a:solidFill>
              </a:defRPr>
            </a:lvl1pPr>
          </a:lstStyle>
          <a:p>
            <a:pPr lvl="0"/>
            <a:r>
              <a:rPr lang="en-US" dirty="0"/>
              <a:t>Document interne – Ne pas diffuser</a:t>
            </a:r>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2457723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2_NGAM_43_title_content_subhead">
    <p:spTree>
      <p:nvGrpSpPr>
        <p:cNvPr id="1" name=""/>
        <p:cNvGrpSpPr/>
        <p:nvPr/>
      </p:nvGrpSpPr>
      <p:grpSpPr>
        <a:xfrm>
          <a:off x="0" y="0"/>
          <a:ext cx="0" cy="0"/>
          <a:chOff x="0" y="0"/>
          <a:chExt cx="0" cy="0"/>
        </a:xfrm>
      </p:grpSpPr>
      <p:sp>
        <p:nvSpPr>
          <p:cNvPr id="2"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sp>
        <p:nvSpPr>
          <p:cNvPr id="7" name="Text Placeholder 6"/>
          <p:cNvSpPr>
            <a:spLocks noGrp="1"/>
          </p:cNvSpPr>
          <p:nvPr>
            <p:ph type="body" sz="quarter" idx="16"/>
          </p:nvPr>
        </p:nvSpPr>
        <p:spPr>
          <a:xfrm>
            <a:off x="533400" y="1170324"/>
            <a:ext cx="8229599" cy="4016375"/>
          </a:xfrm>
        </p:spPr>
        <p:txBody>
          <a:bodyPr/>
          <a:lstStyle>
            <a:lvl1pPr>
              <a:defRPr sz="2000"/>
            </a:lvl1pPr>
            <a:lvl2pPr>
              <a:defRPr sz="1800"/>
            </a:lvl2pPr>
            <a:lvl3pPr marL="635000" indent="-201168">
              <a:buSzPct val="125000"/>
              <a:buFont typeface="AppleSymbols" charset="0"/>
              <a:buChar char="–"/>
              <a:defRPr sz="1600"/>
            </a:lvl3pPr>
            <a:lvl5pPr marL="1492250" indent="-191135">
              <a:buSzPct val="125000"/>
              <a:buFont typeface="AppleSymbols"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10"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2"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1644299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51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_NGAM_43_title_subhead">
    <p:spTree>
      <p:nvGrpSpPr>
        <p:cNvPr id="1" name=""/>
        <p:cNvGrpSpPr/>
        <p:nvPr/>
      </p:nvGrpSpPr>
      <p:grpSpPr>
        <a:xfrm>
          <a:off x="0" y="0"/>
          <a:ext cx="0" cy="0"/>
          <a:chOff x="0" y="0"/>
          <a:chExt cx="0" cy="0"/>
        </a:xfrm>
      </p:grpSpPr>
      <p:sp>
        <p:nvSpPr>
          <p:cNvPr id="38" name="Text Placeholder 37"/>
          <p:cNvSpPr>
            <a:spLocks noGrp="1"/>
          </p:cNvSpPr>
          <p:nvPr>
            <p:ph type="body" sz="quarter" idx="13" hasCustomPrompt="1"/>
          </p:nvPr>
        </p:nvSpPr>
        <p:spPr>
          <a:xfrm>
            <a:off x="539750" y="978261"/>
            <a:ext cx="6217920" cy="455739"/>
          </a:xfrm>
          <a:prstGeom prst="rect">
            <a:avLst/>
          </a:prstGeom>
        </p:spPr>
        <p:txBody>
          <a:bodyPr lIns="0" tIns="0" rIns="0" bIns="0"/>
          <a:lstStyle>
            <a:lvl1pPr>
              <a:lnSpc>
                <a:spcPts val="1900"/>
              </a:lnSpc>
              <a:spcBef>
                <a:spcPts val="0"/>
              </a:spcBef>
              <a:defRPr sz="2000">
                <a:solidFill>
                  <a:schemeClr val="bg2"/>
                </a:solidFill>
              </a:defRPr>
            </a:lvl1pPr>
          </a:lstStyle>
          <a:p>
            <a:pPr lvl="0"/>
            <a:r>
              <a:rPr lang="en-US" dirty="0"/>
              <a:t>Click to add subhead</a:t>
            </a:r>
          </a:p>
        </p:txBody>
      </p:sp>
      <p:sp>
        <p:nvSpPr>
          <p:cNvPr id="40" name="Title 1"/>
          <p:cNvSpPr>
            <a:spLocks noGrp="1"/>
          </p:cNvSpPr>
          <p:nvPr>
            <p:ph type="title"/>
          </p:nvPr>
        </p:nvSpPr>
        <p:spPr>
          <a:xfrm>
            <a:off x="539750" y="457200"/>
            <a:ext cx="6217920" cy="436880"/>
          </a:xfrm>
        </p:spPr>
        <p:txBody>
          <a:bodyPr/>
          <a:lstStyle>
            <a:lvl1pPr>
              <a:defRPr baseline="0"/>
            </a:lvl1pPr>
          </a:lstStyle>
          <a:p>
            <a:r>
              <a:rPr lang="en-US"/>
              <a:t>Click to edit Master title style</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3" y="6422101"/>
            <a:ext cx="1250139" cy="266301"/>
          </a:xfrm>
          <a:prstGeom prst="rect">
            <a:avLst/>
          </a:prstGeom>
        </p:spPr>
      </p:pic>
      <p:sp>
        <p:nvSpPr>
          <p:cNvPr id="14" name="Text Placeholder 5"/>
          <p:cNvSpPr>
            <a:spLocks noGrp="1"/>
          </p:cNvSpPr>
          <p:nvPr>
            <p:ph type="body" sz="quarter" idx="23" hasCustomPrompt="1"/>
          </p:nvPr>
        </p:nvSpPr>
        <p:spPr>
          <a:xfrm>
            <a:off x="533400" y="6076347"/>
            <a:ext cx="4176712" cy="168191"/>
          </a:xfrm>
        </p:spPr>
        <p:txBody>
          <a:bodyPr anchor="b" anchorCtr="0"/>
          <a:lstStyle>
            <a:lvl1pPr algn="l">
              <a:defRPr sz="800" baseline="0">
                <a:solidFill>
                  <a:schemeClr val="bg2"/>
                </a:solidFill>
              </a:defRPr>
            </a:lvl1pPr>
          </a:lstStyle>
          <a:p>
            <a:pPr lvl="0"/>
            <a:r>
              <a:rPr lang="en-US" dirty="0"/>
              <a:t>Click to add disclosure</a:t>
            </a:r>
          </a:p>
        </p:txBody>
      </p:sp>
      <p:sp>
        <p:nvSpPr>
          <p:cNvPr id="9" name="Picture Placeholder 3"/>
          <p:cNvSpPr>
            <a:spLocks noGrp="1"/>
          </p:cNvSpPr>
          <p:nvPr>
            <p:ph type="pic" sz="quarter" idx="24" hasCustomPrompt="1"/>
          </p:nvPr>
        </p:nvSpPr>
        <p:spPr>
          <a:xfrm>
            <a:off x="533400" y="6351267"/>
            <a:ext cx="1399674" cy="337135"/>
          </a:xfrm>
        </p:spPr>
        <p:txBody>
          <a:bodyPr anchor="ctr" anchorCtr="0"/>
          <a:lstStyle>
            <a:lvl1pPr marL="0" indent="0" algn="ctr">
              <a:defRPr sz="1200" baseline="0"/>
            </a:lvl1pPr>
          </a:lstStyle>
          <a:p>
            <a:r>
              <a:rPr lang="en-US" dirty="0"/>
              <a:t>Insert optional affiliate logo</a:t>
            </a:r>
          </a:p>
        </p:txBody>
      </p:sp>
      <p:sp>
        <p:nvSpPr>
          <p:cNvPr id="11" name="Text Placeholder 5"/>
          <p:cNvSpPr>
            <a:spLocks noGrp="1"/>
          </p:cNvSpPr>
          <p:nvPr>
            <p:ph type="body" sz="quarter" idx="21" hasCustomPrompt="1"/>
          </p:nvPr>
        </p:nvSpPr>
        <p:spPr>
          <a:xfrm>
            <a:off x="2483267" y="6451690"/>
            <a:ext cx="4176712" cy="168191"/>
          </a:xfrm>
        </p:spPr>
        <p:txBody>
          <a:bodyPr/>
          <a:lstStyle>
            <a:lvl1pPr algn="ctr">
              <a:defRPr sz="800" baseline="0">
                <a:solidFill>
                  <a:srgbClr val="7F7F7F"/>
                </a:solidFill>
              </a:defRPr>
            </a:lvl1pPr>
          </a:lstStyle>
          <a:p>
            <a:r>
              <a:rPr lang="fr-FR" dirty="0"/>
              <a:t>DOCUMENT À USAGE STRICTEMENT INTERNE - NE PAS DIFFUSER AUX CLIENTS.</a:t>
            </a:r>
            <a:endParaRPr lang="en-US" dirty="0"/>
          </a:p>
        </p:txBody>
      </p:sp>
      <p:sp>
        <p:nvSpPr>
          <p:cNvPr id="13" name="Rectangle 18"/>
          <p:cNvSpPr>
            <a:spLocks noGrp="1" noChangeArrowheads="1"/>
          </p:cNvSpPr>
          <p:nvPr>
            <p:ph type="sldNum" sz="quarter" idx="4"/>
          </p:nvPr>
        </p:nvSpPr>
        <p:spPr bwMode="gray">
          <a:xfrm>
            <a:off x="2483267" y="6589302"/>
            <a:ext cx="4176712" cy="11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a:defRPr sz="800" b="0" i="0" baseline="0">
                <a:solidFill>
                  <a:schemeClr val="bg2"/>
                </a:solidFill>
                <a:latin typeface="+mn-lt"/>
              </a:defRPr>
            </a:lvl1pPr>
          </a:lstStyle>
          <a:p>
            <a:fld id="{2CEC1701-1D93-DB4D-9AA2-5159B3035801}" type="slidenum">
              <a:rPr lang="fr-FR" smtClean="0"/>
              <a:pPr/>
              <a:t>‹N°›</a:t>
            </a:fld>
            <a:endParaRPr lang="fr-FR" dirty="0"/>
          </a:p>
        </p:txBody>
      </p:sp>
    </p:spTree>
    <p:extLst>
      <p:ext uri="{BB962C8B-B14F-4D97-AF65-F5344CB8AC3E}">
        <p14:creationId xmlns:p14="http://schemas.microsoft.com/office/powerpoint/2010/main" val="3072521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pos="439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theme" Target="../theme/theme4.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6" Type="http://schemas.openxmlformats.org/officeDocument/2006/relationships/theme" Target="../theme/theme5.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gray">
          <a:xfrm>
            <a:off x="530352" y="457200"/>
            <a:ext cx="8229600" cy="447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b" anchorCtr="0" compatLnSpc="1">
            <a:prstTxWarp prst="textNoShape">
              <a:avLst/>
            </a:prstTxWarp>
          </a:bodyPr>
          <a:lstStyle/>
          <a:p>
            <a:pPr lvl="0"/>
            <a:r>
              <a:rPr lang="en-US"/>
              <a:t>Click to edit Master title style</a:t>
            </a:r>
            <a:endParaRPr lang="fr-FR" altLang="en-US" dirty="0"/>
          </a:p>
        </p:txBody>
      </p:sp>
      <p:sp>
        <p:nvSpPr>
          <p:cNvPr id="13" name="Text Placeholder 12"/>
          <p:cNvSpPr>
            <a:spLocks noGrp="1"/>
          </p:cNvSpPr>
          <p:nvPr>
            <p:ph type="body" idx="1"/>
          </p:nvPr>
        </p:nvSpPr>
        <p:spPr>
          <a:xfrm>
            <a:off x="530352" y="1233684"/>
            <a:ext cx="8232648" cy="45720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MSIPCMContentMarking" descr="{&quot;HashCode&quot;:-929196920,&quot;Placement&quot;:&quot;Footer&quot;}">
            <a:extLst>
              <a:ext uri="{FF2B5EF4-FFF2-40B4-BE49-F238E27FC236}">
                <a16:creationId xmlns:a16="http://schemas.microsoft.com/office/drawing/2014/main" xmlns="" id="{53EB71DE-9E92-4B68-A42C-47742CC24300}"/>
              </a:ext>
            </a:extLst>
          </p:cNvPr>
          <p:cNvSpPr txBox="1"/>
          <p:nvPr userDrawn="1"/>
        </p:nvSpPr>
        <p:spPr bwMode="gray">
          <a:xfrm>
            <a:off x="0" y="6749469"/>
            <a:ext cx="212491" cy="108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ctr" anchorCtr="1" compatLnSpc="1">
            <a:prstTxWarp prst="textNoShape">
              <a:avLst/>
            </a:prstTxWarp>
            <a:spAutoFit/>
          </a:bodyPr>
          <a:lstStyle/>
          <a:p>
            <a:pPr algn="l">
              <a:spcBef>
                <a:spcPct val="0"/>
              </a:spcBef>
              <a:spcAft>
                <a:spcPct val="0"/>
              </a:spcAft>
            </a:pPr>
            <a:r>
              <a:rPr lang="fr-FR" sz="100" b="0" kern="0" baseline="0">
                <a:solidFill>
                  <a:srgbClr val="FFFFFF"/>
                </a:solidFill>
                <a:latin typeface="Calibri" panose="020F0502020204030204" pitchFamily="34" charset="0"/>
              </a:rPr>
              <a:t>C2 - Internal Natixis</a:t>
            </a:r>
            <a:endParaRPr lang="fr-FR" sz="100" b="0" kern="0" baseline="0" dirty="0" err="1">
              <a:solidFill>
                <a:srgbClr val="FFFFFF"/>
              </a:solidFill>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6761" r:id="rId1"/>
    <p:sldLayoutId id="2147486771" r:id="rId2"/>
    <p:sldLayoutId id="2147486772" r:id="rId3"/>
    <p:sldLayoutId id="2147486774" r:id="rId4"/>
    <p:sldLayoutId id="2147486775" r:id="rId5"/>
    <p:sldLayoutId id="2147486768" r:id="rId6"/>
    <p:sldLayoutId id="2147486767" r:id="rId7"/>
    <p:sldLayoutId id="2147486769" r:id="rId8"/>
    <p:sldLayoutId id="2147486766" r:id="rId9"/>
    <p:sldLayoutId id="2147486773" r:id="rId10"/>
    <p:sldLayoutId id="2147486770" r:id="rId11"/>
    <p:sldLayoutId id="2147486764" r:id="rId12"/>
    <p:sldLayoutId id="2147486776"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ts val="2800"/>
        </a:lnSpc>
        <a:spcBef>
          <a:spcPct val="0"/>
        </a:spcBef>
        <a:spcAft>
          <a:spcPct val="0"/>
        </a:spcAft>
        <a:defRPr sz="2600" b="0" i="0">
          <a:solidFill>
            <a:schemeClr val="accent1"/>
          </a:solidFill>
          <a:latin typeface="+mn-lt"/>
          <a:ea typeface="+mj-ea"/>
          <a:cs typeface="+mj-cs"/>
        </a:defRPr>
      </a:lvl1pPr>
      <a:lvl2pPr algn="l" rtl="0" eaLnBrk="1" fontAlgn="base" hangingPunct="1">
        <a:spcBef>
          <a:spcPct val="0"/>
        </a:spcBef>
        <a:spcAft>
          <a:spcPct val="0"/>
        </a:spcAft>
        <a:defRPr sz="2500" b="1">
          <a:solidFill>
            <a:schemeClr val="bg2"/>
          </a:solidFill>
          <a:latin typeface="Verdana" pitchFamily="34" charset="0"/>
        </a:defRPr>
      </a:lvl2pPr>
      <a:lvl3pPr algn="l" rtl="0" eaLnBrk="1" fontAlgn="base" hangingPunct="1">
        <a:spcBef>
          <a:spcPct val="0"/>
        </a:spcBef>
        <a:spcAft>
          <a:spcPct val="0"/>
        </a:spcAft>
        <a:defRPr sz="2500" b="1">
          <a:solidFill>
            <a:schemeClr val="bg2"/>
          </a:solidFill>
          <a:latin typeface="Verdana" pitchFamily="34" charset="0"/>
        </a:defRPr>
      </a:lvl3pPr>
      <a:lvl4pPr algn="l" rtl="0" eaLnBrk="1" fontAlgn="base" hangingPunct="1">
        <a:spcBef>
          <a:spcPct val="0"/>
        </a:spcBef>
        <a:spcAft>
          <a:spcPct val="0"/>
        </a:spcAft>
        <a:defRPr sz="2500" b="1">
          <a:solidFill>
            <a:schemeClr val="bg2"/>
          </a:solidFill>
          <a:latin typeface="Verdana" pitchFamily="34" charset="0"/>
        </a:defRPr>
      </a:lvl4pPr>
      <a:lvl5pPr algn="l" rtl="0" eaLnBrk="1" fontAlgn="base" hangingPunct="1">
        <a:spcBef>
          <a:spcPct val="0"/>
        </a:spcBef>
        <a:spcAft>
          <a:spcPct val="0"/>
        </a:spcAft>
        <a:defRPr sz="2500" b="1">
          <a:solidFill>
            <a:schemeClr val="bg2"/>
          </a:solidFill>
          <a:latin typeface="Verdana" pitchFamily="34" charset="0"/>
        </a:defRPr>
      </a:lvl5pPr>
      <a:lvl6pPr marL="457200" algn="l" rtl="0" eaLnBrk="1" fontAlgn="base" hangingPunct="1">
        <a:spcBef>
          <a:spcPct val="0"/>
        </a:spcBef>
        <a:spcAft>
          <a:spcPct val="0"/>
        </a:spcAft>
        <a:defRPr sz="2500" b="1">
          <a:solidFill>
            <a:schemeClr val="hlink"/>
          </a:solidFill>
          <a:latin typeface="Verdana" pitchFamily="34" charset="0"/>
        </a:defRPr>
      </a:lvl6pPr>
      <a:lvl7pPr marL="914400" algn="l" rtl="0" eaLnBrk="1" fontAlgn="base" hangingPunct="1">
        <a:spcBef>
          <a:spcPct val="0"/>
        </a:spcBef>
        <a:spcAft>
          <a:spcPct val="0"/>
        </a:spcAft>
        <a:defRPr sz="2500" b="1">
          <a:solidFill>
            <a:schemeClr val="hlink"/>
          </a:solidFill>
          <a:latin typeface="Verdana" pitchFamily="34" charset="0"/>
        </a:defRPr>
      </a:lvl7pPr>
      <a:lvl8pPr marL="1371600" algn="l" rtl="0" eaLnBrk="1" fontAlgn="base" hangingPunct="1">
        <a:spcBef>
          <a:spcPct val="0"/>
        </a:spcBef>
        <a:spcAft>
          <a:spcPct val="0"/>
        </a:spcAft>
        <a:defRPr sz="2500" b="1">
          <a:solidFill>
            <a:schemeClr val="hlink"/>
          </a:solidFill>
          <a:latin typeface="Verdana" pitchFamily="34" charset="0"/>
        </a:defRPr>
      </a:lvl8pPr>
      <a:lvl9pPr marL="1828800" algn="l" rtl="0" eaLnBrk="1" fontAlgn="base" hangingPunct="1">
        <a:spcBef>
          <a:spcPct val="0"/>
        </a:spcBef>
        <a:spcAft>
          <a:spcPct val="0"/>
        </a:spcAft>
        <a:defRPr sz="2500" b="1">
          <a:solidFill>
            <a:schemeClr val="hlink"/>
          </a:solidFill>
          <a:latin typeface="Verdana" pitchFamily="34" charset="0"/>
        </a:defRPr>
      </a:lvl9pPr>
    </p:titleStyle>
    <p:body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3" pos="336" userDrawn="1">
          <p15:clr>
            <a:srgbClr val="F26B43"/>
          </p15:clr>
        </p15:guide>
        <p15:guide id="5" pos="5520" userDrawn="1">
          <p15:clr>
            <a:srgbClr val="F26B43"/>
          </p15:clr>
        </p15:guide>
        <p15:guide id="6" pos="2880" userDrawn="1">
          <p15:clr>
            <a:srgbClr val="F26B43"/>
          </p15:clr>
        </p15:guide>
        <p15:guide id="8" orient="horz" pos="42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gray">
          <a:xfrm>
            <a:off x="530352" y="457200"/>
            <a:ext cx="8229600" cy="447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p>
            <a:pPr lvl="0"/>
            <a:r>
              <a:rPr lang="en-US"/>
              <a:t>Click to edit Master title style</a:t>
            </a:r>
            <a:endParaRPr lang="fr-FR" altLang="en-US" dirty="0"/>
          </a:p>
        </p:txBody>
      </p:sp>
      <p:sp>
        <p:nvSpPr>
          <p:cNvPr id="13" name="Text Placeholder 12"/>
          <p:cNvSpPr>
            <a:spLocks noGrp="1"/>
          </p:cNvSpPr>
          <p:nvPr>
            <p:ph type="body" idx="1"/>
          </p:nvPr>
        </p:nvSpPr>
        <p:spPr>
          <a:xfrm>
            <a:off x="530352" y="1233684"/>
            <a:ext cx="8232648" cy="45720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MSIPCMContentMarking" descr="{&quot;HashCode&quot;:-929196920,&quot;Placement&quot;:&quot;Footer&quot;}">
            <a:extLst>
              <a:ext uri="{FF2B5EF4-FFF2-40B4-BE49-F238E27FC236}">
                <a16:creationId xmlns:a16="http://schemas.microsoft.com/office/drawing/2014/main" xmlns="" id="{9823156D-C761-4B05-9E0E-ABD03EAF08DB}"/>
              </a:ext>
            </a:extLst>
          </p:cNvPr>
          <p:cNvSpPr txBox="1"/>
          <p:nvPr userDrawn="1"/>
        </p:nvSpPr>
        <p:spPr bwMode="gray">
          <a:xfrm>
            <a:off x="0" y="6749469"/>
            <a:ext cx="212491" cy="108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rtlCol="0" anchor="ctr" anchorCtr="1" compatLnSpc="1">
            <a:prstTxWarp prst="textNoShape">
              <a:avLst/>
            </a:prstTxWarp>
            <a:spAutoFit/>
          </a:bodyPr>
          <a:lstStyle/>
          <a:p>
            <a:pPr algn="l">
              <a:spcBef>
                <a:spcPct val="0"/>
              </a:spcBef>
              <a:spcAft>
                <a:spcPct val="0"/>
              </a:spcAft>
            </a:pPr>
            <a:r>
              <a:rPr lang="fr-FR" sz="100" b="0" kern="0" baseline="0">
                <a:solidFill>
                  <a:srgbClr val="FFFFFF"/>
                </a:solidFill>
                <a:latin typeface="Calibri" panose="020F0502020204030204" pitchFamily="34" charset="0"/>
              </a:rPr>
              <a:t>C2 - Internal Natixis</a:t>
            </a:r>
            <a:endParaRPr lang="fr-FR" sz="100" b="0" kern="0" baseline="0" dirty="0" err="1">
              <a:solidFill>
                <a:srgbClr val="FFFFFF"/>
              </a:solidFill>
              <a:latin typeface="Calibri" panose="020F0502020204030204" pitchFamily="34" charset="0"/>
            </a:endParaRPr>
          </a:p>
        </p:txBody>
      </p:sp>
    </p:spTree>
    <p:extLst>
      <p:ext uri="{BB962C8B-B14F-4D97-AF65-F5344CB8AC3E}">
        <p14:creationId xmlns:p14="http://schemas.microsoft.com/office/powerpoint/2010/main" val="3282490211"/>
      </p:ext>
    </p:extLst>
  </p:cSld>
  <p:clrMap bg1="lt1" tx1="dk1" bg2="lt2" tx2="dk2" accent1="accent1" accent2="accent2" accent3="accent3" accent4="accent4" accent5="accent5" accent6="accent6" hlink="hlink" folHlink="folHlink"/>
  <p:sldLayoutIdLst>
    <p:sldLayoutId id="2147486779" r:id="rId1"/>
    <p:sldLayoutId id="2147486780" r:id="rId2"/>
    <p:sldLayoutId id="2147486781" r:id="rId3"/>
    <p:sldLayoutId id="2147486782" r:id="rId4"/>
    <p:sldLayoutId id="2147486783" r:id="rId5"/>
    <p:sldLayoutId id="2147486784" r:id="rId6"/>
    <p:sldLayoutId id="2147486785" r:id="rId7"/>
    <p:sldLayoutId id="2147486786" r:id="rId8"/>
    <p:sldLayoutId id="2147486787" r:id="rId9"/>
    <p:sldLayoutId id="2147486788" r:id="rId10"/>
    <p:sldLayoutId id="2147486789" r:id="rId11"/>
    <p:sldLayoutId id="2147486790" r:id="rId12"/>
    <p:sldLayoutId id="2147486791" r:id="rId13"/>
    <p:sldLayoutId id="2147486792" r:id="rId14"/>
    <p:sldLayoutId id="2147486793"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ts val="2800"/>
        </a:lnSpc>
        <a:spcBef>
          <a:spcPct val="0"/>
        </a:spcBef>
        <a:spcAft>
          <a:spcPct val="0"/>
        </a:spcAft>
        <a:defRPr sz="2600" b="0" i="0">
          <a:solidFill>
            <a:schemeClr val="accent1"/>
          </a:solidFill>
          <a:latin typeface="+mn-lt"/>
          <a:ea typeface="+mj-ea"/>
          <a:cs typeface="+mj-cs"/>
        </a:defRPr>
      </a:lvl1pPr>
      <a:lvl2pPr algn="l" rtl="0" eaLnBrk="1" fontAlgn="base" hangingPunct="1">
        <a:spcBef>
          <a:spcPct val="0"/>
        </a:spcBef>
        <a:spcAft>
          <a:spcPct val="0"/>
        </a:spcAft>
        <a:defRPr sz="2500" b="1">
          <a:solidFill>
            <a:schemeClr val="bg2"/>
          </a:solidFill>
          <a:latin typeface="Verdana" pitchFamily="34" charset="0"/>
        </a:defRPr>
      </a:lvl2pPr>
      <a:lvl3pPr algn="l" rtl="0" eaLnBrk="1" fontAlgn="base" hangingPunct="1">
        <a:spcBef>
          <a:spcPct val="0"/>
        </a:spcBef>
        <a:spcAft>
          <a:spcPct val="0"/>
        </a:spcAft>
        <a:defRPr sz="2500" b="1">
          <a:solidFill>
            <a:schemeClr val="bg2"/>
          </a:solidFill>
          <a:latin typeface="Verdana" pitchFamily="34" charset="0"/>
        </a:defRPr>
      </a:lvl3pPr>
      <a:lvl4pPr algn="l" rtl="0" eaLnBrk="1" fontAlgn="base" hangingPunct="1">
        <a:spcBef>
          <a:spcPct val="0"/>
        </a:spcBef>
        <a:spcAft>
          <a:spcPct val="0"/>
        </a:spcAft>
        <a:defRPr sz="2500" b="1">
          <a:solidFill>
            <a:schemeClr val="bg2"/>
          </a:solidFill>
          <a:latin typeface="Verdana" pitchFamily="34" charset="0"/>
        </a:defRPr>
      </a:lvl4pPr>
      <a:lvl5pPr algn="l" rtl="0" eaLnBrk="1" fontAlgn="base" hangingPunct="1">
        <a:spcBef>
          <a:spcPct val="0"/>
        </a:spcBef>
        <a:spcAft>
          <a:spcPct val="0"/>
        </a:spcAft>
        <a:defRPr sz="2500" b="1">
          <a:solidFill>
            <a:schemeClr val="bg2"/>
          </a:solidFill>
          <a:latin typeface="Verdana" pitchFamily="34" charset="0"/>
        </a:defRPr>
      </a:lvl5pPr>
      <a:lvl6pPr marL="457200" algn="l" rtl="0" eaLnBrk="1" fontAlgn="base" hangingPunct="1">
        <a:spcBef>
          <a:spcPct val="0"/>
        </a:spcBef>
        <a:spcAft>
          <a:spcPct val="0"/>
        </a:spcAft>
        <a:defRPr sz="2500" b="1">
          <a:solidFill>
            <a:schemeClr val="hlink"/>
          </a:solidFill>
          <a:latin typeface="Verdana" pitchFamily="34" charset="0"/>
        </a:defRPr>
      </a:lvl6pPr>
      <a:lvl7pPr marL="914400" algn="l" rtl="0" eaLnBrk="1" fontAlgn="base" hangingPunct="1">
        <a:spcBef>
          <a:spcPct val="0"/>
        </a:spcBef>
        <a:spcAft>
          <a:spcPct val="0"/>
        </a:spcAft>
        <a:defRPr sz="2500" b="1">
          <a:solidFill>
            <a:schemeClr val="hlink"/>
          </a:solidFill>
          <a:latin typeface="Verdana" pitchFamily="34" charset="0"/>
        </a:defRPr>
      </a:lvl7pPr>
      <a:lvl8pPr marL="1371600" algn="l" rtl="0" eaLnBrk="1" fontAlgn="base" hangingPunct="1">
        <a:spcBef>
          <a:spcPct val="0"/>
        </a:spcBef>
        <a:spcAft>
          <a:spcPct val="0"/>
        </a:spcAft>
        <a:defRPr sz="2500" b="1">
          <a:solidFill>
            <a:schemeClr val="hlink"/>
          </a:solidFill>
          <a:latin typeface="Verdana" pitchFamily="34" charset="0"/>
        </a:defRPr>
      </a:lvl8pPr>
      <a:lvl9pPr marL="1828800" algn="l" rtl="0" eaLnBrk="1" fontAlgn="base" hangingPunct="1">
        <a:spcBef>
          <a:spcPct val="0"/>
        </a:spcBef>
        <a:spcAft>
          <a:spcPct val="0"/>
        </a:spcAft>
        <a:defRPr sz="2500" b="1">
          <a:solidFill>
            <a:schemeClr val="hlink"/>
          </a:solidFill>
          <a:latin typeface="Verdana" pitchFamily="34" charset="0"/>
        </a:defRPr>
      </a:lvl9pPr>
    </p:titleStyle>
    <p:body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3" pos="336">
          <p15:clr>
            <a:srgbClr val="F26B43"/>
          </p15:clr>
        </p15:guide>
        <p15:guide id="5" pos="5520">
          <p15:clr>
            <a:srgbClr val="F26B43"/>
          </p15:clr>
        </p15:guide>
        <p15:guide id="6" pos="2880">
          <p15:clr>
            <a:srgbClr val="F26B43"/>
          </p15:clr>
        </p15:guide>
        <p15:guide id="8" orient="horz" pos="421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gray">
          <a:xfrm>
            <a:off x="530352" y="457200"/>
            <a:ext cx="8229600" cy="447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p>
            <a:pPr lvl="0"/>
            <a:r>
              <a:rPr lang="en-US"/>
              <a:t>Click to edit Master title style</a:t>
            </a:r>
            <a:endParaRPr lang="fr-FR" altLang="en-US" dirty="0"/>
          </a:p>
        </p:txBody>
      </p:sp>
      <p:sp>
        <p:nvSpPr>
          <p:cNvPr id="13" name="Text Placeholder 12"/>
          <p:cNvSpPr>
            <a:spLocks noGrp="1"/>
          </p:cNvSpPr>
          <p:nvPr>
            <p:ph type="body" idx="1"/>
          </p:nvPr>
        </p:nvSpPr>
        <p:spPr>
          <a:xfrm>
            <a:off x="530352" y="1233684"/>
            <a:ext cx="8232648" cy="45720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MSIPCMContentMarking" descr="{&quot;HashCode&quot;:-929196920,&quot;Placement&quot;:&quot;Footer&quot;}">
            <a:extLst>
              <a:ext uri="{FF2B5EF4-FFF2-40B4-BE49-F238E27FC236}">
                <a16:creationId xmlns:a16="http://schemas.microsoft.com/office/drawing/2014/main" xmlns="" id="{B41E116B-7428-4690-8778-92F3E6099B20}"/>
              </a:ext>
            </a:extLst>
          </p:cNvPr>
          <p:cNvSpPr txBox="1"/>
          <p:nvPr userDrawn="1"/>
        </p:nvSpPr>
        <p:spPr bwMode="gray">
          <a:xfrm>
            <a:off x="0" y="6749469"/>
            <a:ext cx="212491" cy="108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rtlCol="0" anchor="ctr" anchorCtr="1" compatLnSpc="1">
            <a:prstTxWarp prst="textNoShape">
              <a:avLst/>
            </a:prstTxWarp>
            <a:spAutoFit/>
          </a:bodyPr>
          <a:lstStyle/>
          <a:p>
            <a:pPr algn="l">
              <a:spcBef>
                <a:spcPct val="0"/>
              </a:spcBef>
              <a:spcAft>
                <a:spcPct val="0"/>
              </a:spcAft>
            </a:pPr>
            <a:r>
              <a:rPr lang="fr-FR" sz="100" b="0" kern="0" baseline="0">
                <a:solidFill>
                  <a:srgbClr val="FFFFFF"/>
                </a:solidFill>
                <a:latin typeface="Calibri" panose="020F0502020204030204" pitchFamily="34" charset="0"/>
              </a:rPr>
              <a:t>C2 - Internal Natixis</a:t>
            </a:r>
            <a:endParaRPr lang="fr-FR" sz="100" b="0" kern="0" baseline="0" dirty="0" err="1">
              <a:solidFill>
                <a:srgbClr val="FFFFFF"/>
              </a:solidFill>
              <a:latin typeface="Calibri" panose="020F0502020204030204" pitchFamily="34" charset="0"/>
            </a:endParaRPr>
          </a:p>
        </p:txBody>
      </p:sp>
    </p:spTree>
    <p:extLst>
      <p:ext uri="{BB962C8B-B14F-4D97-AF65-F5344CB8AC3E}">
        <p14:creationId xmlns:p14="http://schemas.microsoft.com/office/powerpoint/2010/main" val="2656253758"/>
      </p:ext>
    </p:extLst>
  </p:cSld>
  <p:clrMap bg1="lt1" tx1="dk1" bg2="lt2" tx2="dk2" accent1="accent1" accent2="accent2" accent3="accent3" accent4="accent4" accent5="accent5" accent6="accent6" hlink="hlink" folHlink="folHlink"/>
  <p:sldLayoutIdLst>
    <p:sldLayoutId id="2147486795" r:id="rId1"/>
    <p:sldLayoutId id="2147486796" r:id="rId2"/>
    <p:sldLayoutId id="2147486797" r:id="rId3"/>
    <p:sldLayoutId id="2147486798" r:id="rId4"/>
    <p:sldLayoutId id="2147486799" r:id="rId5"/>
    <p:sldLayoutId id="2147486800" r:id="rId6"/>
    <p:sldLayoutId id="2147486801" r:id="rId7"/>
    <p:sldLayoutId id="2147486802" r:id="rId8"/>
    <p:sldLayoutId id="2147486803" r:id="rId9"/>
    <p:sldLayoutId id="2147486804" r:id="rId10"/>
    <p:sldLayoutId id="2147486805" r:id="rId11"/>
    <p:sldLayoutId id="2147486806" r:id="rId12"/>
    <p:sldLayoutId id="2147486807" r:id="rId13"/>
    <p:sldLayoutId id="214748680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ts val="2800"/>
        </a:lnSpc>
        <a:spcBef>
          <a:spcPct val="0"/>
        </a:spcBef>
        <a:spcAft>
          <a:spcPct val="0"/>
        </a:spcAft>
        <a:defRPr sz="2600" b="0" i="0">
          <a:solidFill>
            <a:schemeClr val="accent1"/>
          </a:solidFill>
          <a:latin typeface="+mn-lt"/>
          <a:ea typeface="+mj-ea"/>
          <a:cs typeface="+mj-cs"/>
        </a:defRPr>
      </a:lvl1pPr>
      <a:lvl2pPr algn="l" rtl="0" eaLnBrk="1" fontAlgn="base" hangingPunct="1">
        <a:spcBef>
          <a:spcPct val="0"/>
        </a:spcBef>
        <a:spcAft>
          <a:spcPct val="0"/>
        </a:spcAft>
        <a:defRPr sz="2500" b="1">
          <a:solidFill>
            <a:schemeClr val="bg2"/>
          </a:solidFill>
          <a:latin typeface="Verdana" pitchFamily="34" charset="0"/>
        </a:defRPr>
      </a:lvl2pPr>
      <a:lvl3pPr algn="l" rtl="0" eaLnBrk="1" fontAlgn="base" hangingPunct="1">
        <a:spcBef>
          <a:spcPct val="0"/>
        </a:spcBef>
        <a:spcAft>
          <a:spcPct val="0"/>
        </a:spcAft>
        <a:defRPr sz="2500" b="1">
          <a:solidFill>
            <a:schemeClr val="bg2"/>
          </a:solidFill>
          <a:latin typeface="Verdana" pitchFamily="34" charset="0"/>
        </a:defRPr>
      </a:lvl3pPr>
      <a:lvl4pPr algn="l" rtl="0" eaLnBrk="1" fontAlgn="base" hangingPunct="1">
        <a:spcBef>
          <a:spcPct val="0"/>
        </a:spcBef>
        <a:spcAft>
          <a:spcPct val="0"/>
        </a:spcAft>
        <a:defRPr sz="2500" b="1">
          <a:solidFill>
            <a:schemeClr val="bg2"/>
          </a:solidFill>
          <a:latin typeface="Verdana" pitchFamily="34" charset="0"/>
        </a:defRPr>
      </a:lvl4pPr>
      <a:lvl5pPr algn="l" rtl="0" eaLnBrk="1" fontAlgn="base" hangingPunct="1">
        <a:spcBef>
          <a:spcPct val="0"/>
        </a:spcBef>
        <a:spcAft>
          <a:spcPct val="0"/>
        </a:spcAft>
        <a:defRPr sz="2500" b="1">
          <a:solidFill>
            <a:schemeClr val="bg2"/>
          </a:solidFill>
          <a:latin typeface="Verdana" pitchFamily="34" charset="0"/>
        </a:defRPr>
      </a:lvl5pPr>
      <a:lvl6pPr marL="457200" algn="l" rtl="0" eaLnBrk="1" fontAlgn="base" hangingPunct="1">
        <a:spcBef>
          <a:spcPct val="0"/>
        </a:spcBef>
        <a:spcAft>
          <a:spcPct val="0"/>
        </a:spcAft>
        <a:defRPr sz="2500" b="1">
          <a:solidFill>
            <a:schemeClr val="hlink"/>
          </a:solidFill>
          <a:latin typeface="Verdana" pitchFamily="34" charset="0"/>
        </a:defRPr>
      </a:lvl6pPr>
      <a:lvl7pPr marL="914400" algn="l" rtl="0" eaLnBrk="1" fontAlgn="base" hangingPunct="1">
        <a:spcBef>
          <a:spcPct val="0"/>
        </a:spcBef>
        <a:spcAft>
          <a:spcPct val="0"/>
        </a:spcAft>
        <a:defRPr sz="2500" b="1">
          <a:solidFill>
            <a:schemeClr val="hlink"/>
          </a:solidFill>
          <a:latin typeface="Verdana" pitchFamily="34" charset="0"/>
        </a:defRPr>
      </a:lvl7pPr>
      <a:lvl8pPr marL="1371600" algn="l" rtl="0" eaLnBrk="1" fontAlgn="base" hangingPunct="1">
        <a:spcBef>
          <a:spcPct val="0"/>
        </a:spcBef>
        <a:spcAft>
          <a:spcPct val="0"/>
        </a:spcAft>
        <a:defRPr sz="2500" b="1">
          <a:solidFill>
            <a:schemeClr val="hlink"/>
          </a:solidFill>
          <a:latin typeface="Verdana" pitchFamily="34" charset="0"/>
        </a:defRPr>
      </a:lvl8pPr>
      <a:lvl9pPr marL="1828800" algn="l" rtl="0" eaLnBrk="1" fontAlgn="base" hangingPunct="1">
        <a:spcBef>
          <a:spcPct val="0"/>
        </a:spcBef>
        <a:spcAft>
          <a:spcPct val="0"/>
        </a:spcAft>
        <a:defRPr sz="2500" b="1">
          <a:solidFill>
            <a:schemeClr val="hlink"/>
          </a:solidFill>
          <a:latin typeface="Verdana" pitchFamily="34" charset="0"/>
        </a:defRPr>
      </a:lvl9pPr>
    </p:titleStyle>
    <p:body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3" pos="336">
          <p15:clr>
            <a:srgbClr val="F26B43"/>
          </p15:clr>
        </p15:guide>
        <p15:guide id="5" pos="5520">
          <p15:clr>
            <a:srgbClr val="F26B43"/>
          </p15:clr>
        </p15:guide>
        <p15:guide id="6" pos="2880">
          <p15:clr>
            <a:srgbClr val="F26B43"/>
          </p15:clr>
        </p15:guide>
        <p15:guide id="8" orient="horz" pos="421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gray">
          <a:xfrm>
            <a:off x="530352" y="457200"/>
            <a:ext cx="8229600" cy="447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p>
            <a:pPr lvl="0"/>
            <a:r>
              <a:rPr lang="en-US"/>
              <a:t>Click to edit Master title style</a:t>
            </a:r>
            <a:endParaRPr lang="fr-FR" altLang="en-US" dirty="0"/>
          </a:p>
        </p:txBody>
      </p:sp>
      <p:sp>
        <p:nvSpPr>
          <p:cNvPr id="13" name="Text Placeholder 12"/>
          <p:cNvSpPr>
            <a:spLocks noGrp="1"/>
          </p:cNvSpPr>
          <p:nvPr>
            <p:ph type="body" idx="1"/>
          </p:nvPr>
        </p:nvSpPr>
        <p:spPr>
          <a:xfrm>
            <a:off x="530352" y="1233684"/>
            <a:ext cx="8232648" cy="45720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MSIPCMContentMarking" descr="{&quot;HashCode&quot;:-929196920,&quot;Placement&quot;:&quot;Footer&quot;}">
            <a:extLst>
              <a:ext uri="{FF2B5EF4-FFF2-40B4-BE49-F238E27FC236}">
                <a16:creationId xmlns:a16="http://schemas.microsoft.com/office/drawing/2014/main" xmlns="" id="{AF5E2966-9BF6-43B4-B1DE-22C6112042EF}"/>
              </a:ext>
            </a:extLst>
          </p:cNvPr>
          <p:cNvSpPr txBox="1"/>
          <p:nvPr userDrawn="1"/>
        </p:nvSpPr>
        <p:spPr bwMode="gray">
          <a:xfrm>
            <a:off x="0" y="6749469"/>
            <a:ext cx="212491" cy="108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rtlCol="0" anchor="ctr" anchorCtr="1" compatLnSpc="1">
            <a:prstTxWarp prst="textNoShape">
              <a:avLst/>
            </a:prstTxWarp>
            <a:spAutoFit/>
          </a:bodyPr>
          <a:lstStyle/>
          <a:p>
            <a:pPr algn="l">
              <a:spcBef>
                <a:spcPct val="0"/>
              </a:spcBef>
              <a:spcAft>
                <a:spcPct val="0"/>
              </a:spcAft>
            </a:pPr>
            <a:r>
              <a:rPr lang="fr-FR" sz="100" b="0" kern="0" baseline="0">
                <a:solidFill>
                  <a:srgbClr val="FFFFFF"/>
                </a:solidFill>
                <a:latin typeface="Calibri" panose="020F0502020204030204" pitchFamily="34" charset="0"/>
              </a:rPr>
              <a:t>C2 - Internal Natixis</a:t>
            </a:r>
            <a:endParaRPr lang="fr-FR" sz="100" b="0" kern="0" baseline="0" dirty="0" err="1">
              <a:solidFill>
                <a:srgbClr val="FFFFFF"/>
              </a:solidFill>
              <a:latin typeface="Calibri" panose="020F0502020204030204" pitchFamily="34" charset="0"/>
            </a:endParaRPr>
          </a:p>
        </p:txBody>
      </p:sp>
    </p:spTree>
    <p:extLst>
      <p:ext uri="{BB962C8B-B14F-4D97-AF65-F5344CB8AC3E}">
        <p14:creationId xmlns:p14="http://schemas.microsoft.com/office/powerpoint/2010/main" val="2992959078"/>
      </p:ext>
    </p:extLst>
  </p:cSld>
  <p:clrMap bg1="lt1" tx1="dk1" bg2="lt2" tx2="dk2" accent1="accent1" accent2="accent2" accent3="accent3" accent4="accent4" accent5="accent5" accent6="accent6" hlink="hlink" folHlink="folHlink"/>
  <p:sldLayoutIdLst>
    <p:sldLayoutId id="2147486811" r:id="rId1"/>
    <p:sldLayoutId id="2147486812" r:id="rId2"/>
    <p:sldLayoutId id="2147486813" r:id="rId3"/>
    <p:sldLayoutId id="2147486814" r:id="rId4"/>
    <p:sldLayoutId id="2147486815" r:id="rId5"/>
    <p:sldLayoutId id="2147486816" r:id="rId6"/>
    <p:sldLayoutId id="2147486817" r:id="rId7"/>
    <p:sldLayoutId id="2147486818" r:id="rId8"/>
    <p:sldLayoutId id="2147486819" r:id="rId9"/>
    <p:sldLayoutId id="2147486820" r:id="rId10"/>
    <p:sldLayoutId id="2147486821" r:id="rId11"/>
    <p:sldLayoutId id="2147486822" r:id="rId12"/>
    <p:sldLayoutId id="2147486823" r:id="rId13"/>
    <p:sldLayoutId id="2147486824"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ts val="2800"/>
        </a:lnSpc>
        <a:spcBef>
          <a:spcPct val="0"/>
        </a:spcBef>
        <a:spcAft>
          <a:spcPct val="0"/>
        </a:spcAft>
        <a:defRPr sz="2600" b="0" i="0">
          <a:solidFill>
            <a:schemeClr val="accent1"/>
          </a:solidFill>
          <a:latin typeface="+mn-lt"/>
          <a:ea typeface="+mj-ea"/>
          <a:cs typeface="+mj-cs"/>
        </a:defRPr>
      </a:lvl1pPr>
      <a:lvl2pPr algn="l" rtl="0" eaLnBrk="1" fontAlgn="base" hangingPunct="1">
        <a:spcBef>
          <a:spcPct val="0"/>
        </a:spcBef>
        <a:spcAft>
          <a:spcPct val="0"/>
        </a:spcAft>
        <a:defRPr sz="2500" b="1">
          <a:solidFill>
            <a:schemeClr val="bg2"/>
          </a:solidFill>
          <a:latin typeface="Verdana" pitchFamily="34" charset="0"/>
        </a:defRPr>
      </a:lvl2pPr>
      <a:lvl3pPr algn="l" rtl="0" eaLnBrk="1" fontAlgn="base" hangingPunct="1">
        <a:spcBef>
          <a:spcPct val="0"/>
        </a:spcBef>
        <a:spcAft>
          <a:spcPct val="0"/>
        </a:spcAft>
        <a:defRPr sz="2500" b="1">
          <a:solidFill>
            <a:schemeClr val="bg2"/>
          </a:solidFill>
          <a:latin typeface="Verdana" pitchFamily="34" charset="0"/>
        </a:defRPr>
      </a:lvl3pPr>
      <a:lvl4pPr algn="l" rtl="0" eaLnBrk="1" fontAlgn="base" hangingPunct="1">
        <a:spcBef>
          <a:spcPct val="0"/>
        </a:spcBef>
        <a:spcAft>
          <a:spcPct val="0"/>
        </a:spcAft>
        <a:defRPr sz="2500" b="1">
          <a:solidFill>
            <a:schemeClr val="bg2"/>
          </a:solidFill>
          <a:latin typeface="Verdana" pitchFamily="34" charset="0"/>
        </a:defRPr>
      </a:lvl4pPr>
      <a:lvl5pPr algn="l" rtl="0" eaLnBrk="1" fontAlgn="base" hangingPunct="1">
        <a:spcBef>
          <a:spcPct val="0"/>
        </a:spcBef>
        <a:spcAft>
          <a:spcPct val="0"/>
        </a:spcAft>
        <a:defRPr sz="2500" b="1">
          <a:solidFill>
            <a:schemeClr val="bg2"/>
          </a:solidFill>
          <a:latin typeface="Verdana" pitchFamily="34" charset="0"/>
        </a:defRPr>
      </a:lvl5pPr>
      <a:lvl6pPr marL="457200" algn="l" rtl="0" eaLnBrk="1" fontAlgn="base" hangingPunct="1">
        <a:spcBef>
          <a:spcPct val="0"/>
        </a:spcBef>
        <a:spcAft>
          <a:spcPct val="0"/>
        </a:spcAft>
        <a:defRPr sz="2500" b="1">
          <a:solidFill>
            <a:schemeClr val="hlink"/>
          </a:solidFill>
          <a:latin typeface="Verdana" pitchFamily="34" charset="0"/>
        </a:defRPr>
      </a:lvl6pPr>
      <a:lvl7pPr marL="914400" algn="l" rtl="0" eaLnBrk="1" fontAlgn="base" hangingPunct="1">
        <a:spcBef>
          <a:spcPct val="0"/>
        </a:spcBef>
        <a:spcAft>
          <a:spcPct val="0"/>
        </a:spcAft>
        <a:defRPr sz="2500" b="1">
          <a:solidFill>
            <a:schemeClr val="hlink"/>
          </a:solidFill>
          <a:latin typeface="Verdana" pitchFamily="34" charset="0"/>
        </a:defRPr>
      </a:lvl7pPr>
      <a:lvl8pPr marL="1371600" algn="l" rtl="0" eaLnBrk="1" fontAlgn="base" hangingPunct="1">
        <a:spcBef>
          <a:spcPct val="0"/>
        </a:spcBef>
        <a:spcAft>
          <a:spcPct val="0"/>
        </a:spcAft>
        <a:defRPr sz="2500" b="1">
          <a:solidFill>
            <a:schemeClr val="hlink"/>
          </a:solidFill>
          <a:latin typeface="Verdana" pitchFamily="34" charset="0"/>
        </a:defRPr>
      </a:lvl8pPr>
      <a:lvl9pPr marL="1828800" algn="l" rtl="0" eaLnBrk="1" fontAlgn="base" hangingPunct="1">
        <a:spcBef>
          <a:spcPct val="0"/>
        </a:spcBef>
        <a:spcAft>
          <a:spcPct val="0"/>
        </a:spcAft>
        <a:defRPr sz="2500" b="1">
          <a:solidFill>
            <a:schemeClr val="hlink"/>
          </a:solidFill>
          <a:latin typeface="Verdana" pitchFamily="34" charset="0"/>
        </a:defRPr>
      </a:lvl9pPr>
    </p:titleStyle>
    <p:body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3" pos="336">
          <p15:clr>
            <a:srgbClr val="F26B43"/>
          </p15:clr>
        </p15:guide>
        <p15:guide id="5" pos="5520">
          <p15:clr>
            <a:srgbClr val="F26B43"/>
          </p15:clr>
        </p15:guide>
        <p15:guide id="6" pos="2880">
          <p15:clr>
            <a:srgbClr val="F26B43"/>
          </p15:clr>
        </p15:guide>
        <p15:guide id="8" orient="horz" pos="421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gray">
          <a:xfrm>
            <a:off x="530352" y="457200"/>
            <a:ext cx="8229600" cy="447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p>
            <a:pPr lvl="0"/>
            <a:r>
              <a:rPr lang="en-US"/>
              <a:t>Click to edit Master title style</a:t>
            </a:r>
            <a:endParaRPr lang="fr-FR" altLang="en-US" dirty="0"/>
          </a:p>
        </p:txBody>
      </p:sp>
      <p:sp>
        <p:nvSpPr>
          <p:cNvPr id="13" name="Text Placeholder 12"/>
          <p:cNvSpPr>
            <a:spLocks noGrp="1"/>
          </p:cNvSpPr>
          <p:nvPr>
            <p:ph type="body" idx="1"/>
          </p:nvPr>
        </p:nvSpPr>
        <p:spPr>
          <a:xfrm>
            <a:off x="530352" y="1233684"/>
            <a:ext cx="8232648" cy="45720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MSIPCMContentMarking" descr="{&quot;HashCode&quot;:-929196920,&quot;Placement&quot;:&quot;Footer&quot;}">
            <a:extLst>
              <a:ext uri="{FF2B5EF4-FFF2-40B4-BE49-F238E27FC236}">
                <a16:creationId xmlns:a16="http://schemas.microsoft.com/office/drawing/2014/main" xmlns="" id="{70F43B45-3894-4FD2-8E05-F41F4D4EB563}"/>
              </a:ext>
            </a:extLst>
          </p:cNvPr>
          <p:cNvSpPr txBox="1"/>
          <p:nvPr userDrawn="1"/>
        </p:nvSpPr>
        <p:spPr bwMode="gray">
          <a:xfrm>
            <a:off x="0" y="6749469"/>
            <a:ext cx="212491" cy="108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rtlCol="0" anchor="ctr" anchorCtr="1" compatLnSpc="1">
            <a:prstTxWarp prst="textNoShape">
              <a:avLst/>
            </a:prstTxWarp>
            <a:spAutoFit/>
          </a:bodyPr>
          <a:lstStyle/>
          <a:p>
            <a:pPr algn="l">
              <a:spcBef>
                <a:spcPct val="0"/>
              </a:spcBef>
              <a:spcAft>
                <a:spcPct val="0"/>
              </a:spcAft>
            </a:pPr>
            <a:r>
              <a:rPr lang="fr-FR" sz="100" b="0" kern="0" baseline="0">
                <a:solidFill>
                  <a:srgbClr val="FFFFFF"/>
                </a:solidFill>
                <a:latin typeface="Calibri" panose="020F0502020204030204" pitchFamily="34" charset="0"/>
              </a:rPr>
              <a:t>C2 - Internal Natixis</a:t>
            </a:r>
            <a:endParaRPr lang="fr-FR" sz="100" b="0" kern="0" baseline="0" dirty="0" err="1">
              <a:solidFill>
                <a:srgbClr val="FFFFFF"/>
              </a:solidFill>
              <a:latin typeface="Calibri" panose="020F0502020204030204" pitchFamily="34" charset="0"/>
            </a:endParaRPr>
          </a:p>
        </p:txBody>
      </p:sp>
    </p:spTree>
    <p:extLst>
      <p:ext uri="{BB962C8B-B14F-4D97-AF65-F5344CB8AC3E}">
        <p14:creationId xmlns:p14="http://schemas.microsoft.com/office/powerpoint/2010/main" val="4105564296"/>
      </p:ext>
    </p:extLst>
  </p:cSld>
  <p:clrMap bg1="lt1" tx1="dk1" bg2="lt2" tx2="dk2" accent1="accent1" accent2="accent2" accent3="accent3" accent4="accent4" accent5="accent5" accent6="accent6" hlink="hlink" folHlink="folHlink"/>
  <p:sldLayoutIdLst>
    <p:sldLayoutId id="2147486827" r:id="rId1"/>
    <p:sldLayoutId id="2147486828" r:id="rId2"/>
    <p:sldLayoutId id="2147486829" r:id="rId3"/>
    <p:sldLayoutId id="2147486830" r:id="rId4"/>
    <p:sldLayoutId id="2147486831" r:id="rId5"/>
    <p:sldLayoutId id="2147486832" r:id="rId6"/>
    <p:sldLayoutId id="2147486833" r:id="rId7"/>
    <p:sldLayoutId id="2147486834" r:id="rId8"/>
    <p:sldLayoutId id="2147486835" r:id="rId9"/>
    <p:sldLayoutId id="2147486836" r:id="rId10"/>
    <p:sldLayoutId id="2147486837" r:id="rId11"/>
    <p:sldLayoutId id="2147486838" r:id="rId12"/>
    <p:sldLayoutId id="2147486839" r:id="rId13"/>
    <p:sldLayoutId id="2147486840" r:id="rId14"/>
    <p:sldLayoutId id="2147486841"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ts val="2800"/>
        </a:lnSpc>
        <a:spcBef>
          <a:spcPct val="0"/>
        </a:spcBef>
        <a:spcAft>
          <a:spcPct val="0"/>
        </a:spcAft>
        <a:defRPr sz="2600" b="0" i="0">
          <a:solidFill>
            <a:schemeClr val="accent1"/>
          </a:solidFill>
          <a:latin typeface="+mn-lt"/>
          <a:ea typeface="+mj-ea"/>
          <a:cs typeface="+mj-cs"/>
        </a:defRPr>
      </a:lvl1pPr>
      <a:lvl2pPr algn="l" rtl="0" eaLnBrk="1" fontAlgn="base" hangingPunct="1">
        <a:spcBef>
          <a:spcPct val="0"/>
        </a:spcBef>
        <a:spcAft>
          <a:spcPct val="0"/>
        </a:spcAft>
        <a:defRPr sz="2500" b="1">
          <a:solidFill>
            <a:schemeClr val="bg2"/>
          </a:solidFill>
          <a:latin typeface="Verdana" pitchFamily="34" charset="0"/>
        </a:defRPr>
      </a:lvl2pPr>
      <a:lvl3pPr algn="l" rtl="0" eaLnBrk="1" fontAlgn="base" hangingPunct="1">
        <a:spcBef>
          <a:spcPct val="0"/>
        </a:spcBef>
        <a:spcAft>
          <a:spcPct val="0"/>
        </a:spcAft>
        <a:defRPr sz="2500" b="1">
          <a:solidFill>
            <a:schemeClr val="bg2"/>
          </a:solidFill>
          <a:latin typeface="Verdana" pitchFamily="34" charset="0"/>
        </a:defRPr>
      </a:lvl3pPr>
      <a:lvl4pPr algn="l" rtl="0" eaLnBrk="1" fontAlgn="base" hangingPunct="1">
        <a:spcBef>
          <a:spcPct val="0"/>
        </a:spcBef>
        <a:spcAft>
          <a:spcPct val="0"/>
        </a:spcAft>
        <a:defRPr sz="2500" b="1">
          <a:solidFill>
            <a:schemeClr val="bg2"/>
          </a:solidFill>
          <a:latin typeface="Verdana" pitchFamily="34" charset="0"/>
        </a:defRPr>
      </a:lvl4pPr>
      <a:lvl5pPr algn="l" rtl="0" eaLnBrk="1" fontAlgn="base" hangingPunct="1">
        <a:spcBef>
          <a:spcPct val="0"/>
        </a:spcBef>
        <a:spcAft>
          <a:spcPct val="0"/>
        </a:spcAft>
        <a:defRPr sz="2500" b="1">
          <a:solidFill>
            <a:schemeClr val="bg2"/>
          </a:solidFill>
          <a:latin typeface="Verdana" pitchFamily="34" charset="0"/>
        </a:defRPr>
      </a:lvl5pPr>
      <a:lvl6pPr marL="457200" algn="l" rtl="0" eaLnBrk="1" fontAlgn="base" hangingPunct="1">
        <a:spcBef>
          <a:spcPct val="0"/>
        </a:spcBef>
        <a:spcAft>
          <a:spcPct val="0"/>
        </a:spcAft>
        <a:defRPr sz="2500" b="1">
          <a:solidFill>
            <a:schemeClr val="hlink"/>
          </a:solidFill>
          <a:latin typeface="Verdana" pitchFamily="34" charset="0"/>
        </a:defRPr>
      </a:lvl6pPr>
      <a:lvl7pPr marL="914400" algn="l" rtl="0" eaLnBrk="1" fontAlgn="base" hangingPunct="1">
        <a:spcBef>
          <a:spcPct val="0"/>
        </a:spcBef>
        <a:spcAft>
          <a:spcPct val="0"/>
        </a:spcAft>
        <a:defRPr sz="2500" b="1">
          <a:solidFill>
            <a:schemeClr val="hlink"/>
          </a:solidFill>
          <a:latin typeface="Verdana" pitchFamily="34" charset="0"/>
        </a:defRPr>
      </a:lvl7pPr>
      <a:lvl8pPr marL="1371600" algn="l" rtl="0" eaLnBrk="1" fontAlgn="base" hangingPunct="1">
        <a:spcBef>
          <a:spcPct val="0"/>
        </a:spcBef>
        <a:spcAft>
          <a:spcPct val="0"/>
        </a:spcAft>
        <a:defRPr sz="2500" b="1">
          <a:solidFill>
            <a:schemeClr val="hlink"/>
          </a:solidFill>
          <a:latin typeface="Verdana" pitchFamily="34" charset="0"/>
        </a:defRPr>
      </a:lvl8pPr>
      <a:lvl9pPr marL="1828800" algn="l" rtl="0" eaLnBrk="1" fontAlgn="base" hangingPunct="1">
        <a:spcBef>
          <a:spcPct val="0"/>
        </a:spcBef>
        <a:spcAft>
          <a:spcPct val="0"/>
        </a:spcAft>
        <a:defRPr sz="2500" b="1">
          <a:solidFill>
            <a:schemeClr val="hlink"/>
          </a:solidFill>
          <a:latin typeface="Verdana" pitchFamily="34" charset="0"/>
        </a:defRPr>
      </a:lvl9pPr>
    </p:titleStyle>
    <p:body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3" pos="336">
          <p15:clr>
            <a:srgbClr val="F26B43"/>
          </p15:clr>
        </p15:guide>
        <p15:guide id="5" pos="5520">
          <p15:clr>
            <a:srgbClr val="F26B43"/>
          </p15:clr>
        </p15:guide>
        <p15:guide id="6" pos="2880">
          <p15:clr>
            <a:srgbClr val="F26B43"/>
          </p15:clr>
        </p15:guide>
        <p15:guide id="8" orient="horz" pos="421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2.png"/><Relationship Id="rId7" Type="http://schemas.openxmlformats.org/officeDocument/2006/relationships/image" Target="../media/image25.png"/><Relationship Id="rId12" Type="http://schemas.openxmlformats.org/officeDocument/2006/relationships/image" Target="../media/image27.png"/><Relationship Id="rId2" Type="http://schemas.openxmlformats.org/officeDocument/2006/relationships/hyperlink" Target="http://www.webtv.nam.natixis.com/VideoWidget?widget=22221" TargetMode="External"/><Relationship Id="rId1" Type="http://schemas.openxmlformats.org/officeDocument/2006/relationships/slideLayout" Target="../slideLayouts/slideLayout8.xml"/><Relationship Id="rId6" Type="http://schemas.openxmlformats.org/officeDocument/2006/relationships/hyperlink" Target="https://www.caisse-epargne.fr/particuliers/epargner/produit-presentation-gamme-selectiz" TargetMode="External"/><Relationship Id="rId11" Type="http://schemas.openxmlformats.org/officeDocument/2006/relationships/hyperlink" Target="http://image.news.im.natixis.com/lib/fe8f1372746d057e7c/m/5/be15b9a7-a87d-404b-8016-2dd9c4718fc8.pdf" TargetMode="External"/><Relationship Id="rId5" Type="http://schemas.openxmlformats.org/officeDocument/2006/relationships/image" Target="../media/image24.png"/><Relationship Id="rId10" Type="http://schemas.openxmlformats.org/officeDocument/2006/relationships/image" Target="../media/image26.png"/><Relationship Id="rId4" Type="http://schemas.openxmlformats.org/officeDocument/2006/relationships/image" Target="../media/image23.png"/><Relationship Id="rId9" Type="http://schemas.openxmlformats.org/officeDocument/2006/relationships/hyperlink" Target="http://image.news.im.natixis.com/lib/fe8f1372746d057e7c/m/5/79d67b84-d2cb-4c5a-a523-08685f3c840e.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2" Type="http://schemas.openxmlformats.org/officeDocument/2006/relationships/hyperlink" Target="https://espacedefi.fr/login"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a:xfrm>
            <a:off x="533400" y="5616366"/>
            <a:ext cx="6856413" cy="375971"/>
          </a:xfrm>
        </p:spPr>
        <p:txBody>
          <a:bodyPr/>
          <a:lstStyle/>
          <a:p>
            <a:r>
              <a:rPr lang="fr-FR" dirty="0">
                <a:solidFill>
                  <a:schemeClr val="bg2"/>
                </a:solidFill>
              </a:rPr>
              <a:t>Mars 2019</a:t>
            </a:r>
          </a:p>
        </p:txBody>
      </p:sp>
      <p:sp>
        <p:nvSpPr>
          <p:cNvPr id="8" name="Text Placeholder 7"/>
          <p:cNvSpPr>
            <a:spLocks noGrp="1"/>
          </p:cNvSpPr>
          <p:nvPr>
            <p:ph type="body" sz="quarter" idx="14"/>
          </p:nvPr>
        </p:nvSpPr>
        <p:spPr>
          <a:xfrm>
            <a:off x="533400" y="6068922"/>
            <a:ext cx="8509000" cy="524504"/>
          </a:xfrm>
        </p:spPr>
        <p:txBody>
          <a:bodyPr/>
          <a:lstStyle/>
          <a:p>
            <a:pPr>
              <a:spcAft>
                <a:spcPts val="0"/>
              </a:spcAft>
            </a:pPr>
            <a:r>
              <a:rPr lang="fr-FR" sz="1050" b="1" dirty="0">
                <a:solidFill>
                  <a:schemeClr val="bg2"/>
                </a:solidFill>
              </a:rPr>
              <a:t>DOCUMENT À USAGE STRICTEMENT INTERNE DU RÉSEAU CAISSE D’EPARGNE - NE PAS DIFFUSER AUX CLIENTS. </a:t>
            </a:r>
          </a:p>
          <a:p>
            <a:pPr>
              <a:spcAft>
                <a:spcPts val="0"/>
              </a:spcAft>
            </a:pPr>
            <a:r>
              <a:rPr lang="fr-FR" sz="1050" b="1" dirty="0">
                <a:solidFill>
                  <a:schemeClr val="bg2"/>
                </a:solidFill>
              </a:rPr>
              <a:t>Cette présentation est sans valeur contractuelle et ne constitue pas un conseil en investissement. Toute modification portée sur ce document et/ou toute utilisation partielle des informations relèvent de la seule responsabilité de l’établissement distributeur.</a:t>
            </a:r>
          </a:p>
        </p:txBody>
      </p:sp>
      <p:sp>
        <p:nvSpPr>
          <p:cNvPr id="6" name="Text Placeholder 5"/>
          <p:cNvSpPr>
            <a:spLocks noGrp="1"/>
          </p:cNvSpPr>
          <p:nvPr>
            <p:ph type="body" sz="quarter" idx="10"/>
          </p:nvPr>
        </p:nvSpPr>
        <p:spPr>
          <a:xfrm>
            <a:off x="533400" y="5248173"/>
            <a:ext cx="6856413" cy="368193"/>
          </a:xfrm>
        </p:spPr>
        <p:txBody>
          <a:bodyPr/>
          <a:lstStyle/>
          <a:p>
            <a:r>
              <a:rPr lang="fr-FR" dirty="0"/>
              <a:t>LA GAMME DE FONDS « SELECTIZ » </a:t>
            </a:r>
          </a:p>
        </p:txBody>
      </p:sp>
    </p:spTree>
    <p:extLst>
      <p:ext uri="{BB962C8B-B14F-4D97-AF65-F5344CB8AC3E}">
        <p14:creationId xmlns:p14="http://schemas.microsoft.com/office/powerpoint/2010/main" val="1072709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err="1"/>
              <a:t>Sommaire</a:t>
            </a:r>
            <a:endParaRPr lang="en-US" dirty="0"/>
          </a:p>
        </p:txBody>
      </p:sp>
      <p:sp>
        <p:nvSpPr>
          <p:cNvPr id="3" name="Slide Number Placeholder 2"/>
          <p:cNvSpPr>
            <a:spLocks noGrp="1"/>
          </p:cNvSpPr>
          <p:nvPr>
            <p:ph type="sldNum" sz="quarter" idx="4"/>
          </p:nvPr>
        </p:nvSpPr>
        <p:spPr/>
        <p:txBody>
          <a:bodyPr/>
          <a:lstStyle/>
          <a:p>
            <a:fld id="{2CEC1701-1D93-DB4D-9AA2-5159B3035801}" type="slidenum">
              <a:rPr lang="fr-FR" smtClean="0"/>
              <a:pPr/>
              <a:t>2</a:t>
            </a:fld>
            <a:endParaRPr lang="fr-FR" dirty="0"/>
          </a:p>
        </p:txBody>
      </p:sp>
      <p:sp>
        <p:nvSpPr>
          <p:cNvPr id="13" name="ZoneTexte 12">
            <a:extLst>
              <a:ext uri="{FF2B5EF4-FFF2-40B4-BE49-F238E27FC236}">
                <a16:creationId xmlns:a16="http://schemas.microsoft.com/office/drawing/2014/main" xmlns="" id="{FE972A4C-A632-43DB-8586-173234C88375}"/>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graphicFrame>
        <p:nvGraphicFramePr>
          <p:cNvPr id="8" name="Group 7">
            <a:extLst>
              <a:ext uri="{FF2B5EF4-FFF2-40B4-BE49-F238E27FC236}">
                <a16:creationId xmlns:a16="http://schemas.microsoft.com/office/drawing/2014/main" xmlns="" id="{A0CB6001-F0D0-4D9B-8C7F-E0C34B5689EE}"/>
              </a:ext>
            </a:extLst>
          </p:cNvPr>
          <p:cNvGraphicFramePr>
            <a:graphicFrameLocks noGrp="1"/>
          </p:cNvGraphicFramePr>
          <p:nvPr>
            <p:extLst>
              <p:ext uri="{D42A27DB-BD31-4B8C-83A1-F6EECF244321}">
                <p14:modId xmlns:p14="http://schemas.microsoft.com/office/powerpoint/2010/main" val="1908913642"/>
              </p:ext>
            </p:extLst>
          </p:nvPr>
        </p:nvGraphicFramePr>
        <p:xfrm>
          <a:off x="519861" y="1497660"/>
          <a:ext cx="6140117" cy="2496064"/>
        </p:xfrm>
        <a:graphic>
          <a:graphicData uri="http://schemas.openxmlformats.org/drawingml/2006/table">
            <a:tbl>
              <a:tblPr>
                <a:tableStyleId>{5C22544A-7EE6-4342-B048-85BDC9FD1C3A}</a:tableStyleId>
              </a:tblPr>
              <a:tblGrid>
                <a:gridCol w="6140117">
                  <a:extLst>
                    <a:ext uri="{9D8B030D-6E8A-4147-A177-3AD203B41FA5}">
                      <a16:colId xmlns:a16="http://schemas.microsoft.com/office/drawing/2014/main" xmlns="" val="20000"/>
                    </a:ext>
                  </a:extLst>
                </a:gridCol>
              </a:tblGrid>
              <a:tr h="624016">
                <a:tc>
                  <a:txBody>
                    <a:bodyPr/>
                    <a:lstStyle/>
                    <a:p>
                      <a:pPr marL="0" marR="0" lvl="0" indent="0" algn="l" defTabSz="885825" rtl="0" eaLnBrk="1" fontAlgn="base" latinLnBrk="0" hangingPunct="1">
                        <a:lnSpc>
                          <a:spcPct val="95000"/>
                        </a:lnSpc>
                        <a:spcBef>
                          <a:spcPct val="0"/>
                        </a:spcBef>
                        <a:spcAft>
                          <a:spcPct val="0"/>
                        </a:spcAft>
                        <a:buClrTx/>
                        <a:buSzTx/>
                        <a:buFontTx/>
                        <a:buNone/>
                        <a:tabLst>
                          <a:tab pos="157163" algn="l"/>
                        </a:tabLst>
                        <a:defRPr/>
                      </a:pPr>
                      <a:r>
                        <a:rPr kumimoji="0" lang="fr-FR" sz="1600" u="none" strike="noStrike" cap="none" normalizeH="0" baseline="0" dirty="0">
                          <a:ln>
                            <a:noFill/>
                          </a:ln>
                          <a:solidFill>
                            <a:schemeClr val="bg2"/>
                          </a:solidFill>
                          <a:effectLst/>
                        </a:rPr>
                        <a:t>Rappel des fon</a:t>
                      </a:r>
                      <a:r>
                        <a:rPr kumimoji="0" lang="fr-FR" sz="1600" u="none" strike="noStrike" kern="1200" cap="none" normalizeH="0" baseline="0" dirty="0">
                          <a:ln>
                            <a:noFill/>
                          </a:ln>
                          <a:solidFill>
                            <a:schemeClr val="bg2"/>
                          </a:solidFill>
                          <a:effectLst/>
                          <a:latin typeface="+mn-lt"/>
                          <a:ea typeface="+mn-ea"/>
                          <a:cs typeface="+mn-cs"/>
                        </a:rPr>
                        <a:t>da</a:t>
                      </a:r>
                      <a:r>
                        <a:rPr kumimoji="0" lang="fr-FR" sz="1600" u="none" strike="noStrike" cap="none" normalizeH="0" baseline="0" dirty="0">
                          <a:ln>
                            <a:noFill/>
                          </a:ln>
                          <a:solidFill>
                            <a:schemeClr val="bg2"/>
                          </a:solidFill>
                          <a:effectLst/>
                        </a:rPr>
                        <a:t>mentaux de la gamme </a:t>
                      </a:r>
                      <a:r>
                        <a:rPr kumimoji="0" lang="fr-FR" sz="1600" u="none" strike="noStrike" cap="none" normalizeH="0" baseline="0" dirty="0" err="1">
                          <a:ln>
                            <a:noFill/>
                          </a:ln>
                          <a:solidFill>
                            <a:schemeClr val="bg2"/>
                          </a:solidFill>
                          <a:effectLst/>
                        </a:rPr>
                        <a:t>Sélectiz</a:t>
                      </a:r>
                      <a:endParaRPr kumimoji="0" lang="fr-FR" sz="1600" u="none" strike="noStrike" cap="none" normalizeH="0" baseline="0" dirty="0">
                        <a:ln>
                          <a:noFill/>
                        </a:ln>
                        <a:solidFill>
                          <a:schemeClr val="bg2"/>
                        </a:solidFill>
                        <a:effectLst/>
                      </a:endParaRPr>
                    </a:p>
                  </a:txBody>
                  <a:tcPr marL="365760" marR="68580" marT="34290" marB="34290" anchor="ctr" horzOverflow="overflow">
                    <a:lnL w="12700" cmpd="sng">
                      <a:noFill/>
                    </a:lnL>
                    <a:lnR w="12700" cmpd="sng">
                      <a:noFill/>
                    </a:lnR>
                    <a:lnT w="12700" cmpd="sng">
                      <a:noFill/>
                    </a:lnT>
                    <a:lnB w="952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624016">
                <a:tc>
                  <a:txBody>
                    <a:bodyPr/>
                    <a:lstStyle/>
                    <a:p>
                      <a:pPr>
                        <a:spcBef>
                          <a:spcPts val="600"/>
                        </a:spcBef>
                      </a:pPr>
                      <a:r>
                        <a:rPr kumimoji="0" lang="fr-FR" sz="1600" u="none" strike="noStrike" kern="1200" cap="none" normalizeH="0" baseline="0" dirty="0">
                          <a:ln>
                            <a:noFill/>
                          </a:ln>
                          <a:solidFill>
                            <a:schemeClr val="bg2"/>
                          </a:solidFill>
                          <a:effectLst/>
                          <a:latin typeface="+mn-lt"/>
                          <a:ea typeface="+mn-ea"/>
                          <a:cs typeface="+mn-cs"/>
                        </a:rPr>
                        <a:t>Outils à disposition</a:t>
                      </a:r>
                    </a:p>
                  </a:txBody>
                  <a:tcPr marL="365760" marR="68580" marT="34290" marB="34290" anchor="ctr" horzOverflow="overflow">
                    <a:lnL w="12700" cmpd="sng">
                      <a:noFill/>
                    </a:lnL>
                    <a:lnR w="12700" cmpd="sng">
                      <a:noFill/>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624016">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1600" u="none" strike="noStrike" cap="none" normalizeH="0" baseline="0" dirty="0">
                          <a:ln>
                            <a:noFill/>
                          </a:ln>
                          <a:solidFill>
                            <a:schemeClr val="bg2"/>
                          </a:solidFill>
                          <a:effectLst/>
                        </a:rPr>
                        <a:t>Evolution de la gamme </a:t>
                      </a:r>
                      <a:r>
                        <a:rPr kumimoji="0" lang="fr-FR" sz="1600" u="none" strike="noStrike" cap="none" normalizeH="0" baseline="0" dirty="0" err="1">
                          <a:ln>
                            <a:noFill/>
                          </a:ln>
                          <a:solidFill>
                            <a:schemeClr val="bg2"/>
                          </a:solidFill>
                          <a:effectLst/>
                        </a:rPr>
                        <a:t>Sélectiz</a:t>
                      </a:r>
                      <a:endParaRPr kumimoji="0" lang="fr-FR" sz="1600" u="none" strike="noStrike" cap="none" normalizeH="0" baseline="0" dirty="0">
                        <a:ln>
                          <a:noFill/>
                        </a:ln>
                        <a:solidFill>
                          <a:schemeClr val="bg2"/>
                        </a:solidFill>
                        <a:effectLst/>
                      </a:endParaRPr>
                    </a:p>
                  </a:txBody>
                  <a:tcPr marL="365760" marR="68580" marT="34290" marB="34290" anchor="ctr" horzOverflow="overflow">
                    <a:lnL w="12700" cmpd="sng">
                      <a:noFill/>
                    </a:lnL>
                    <a:lnR w="12700" cmpd="sng">
                      <a:noFill/>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624016">
                <a:tc>
                  <a:txBody>
                    <a:bodyPr/>
                    <a:lstStyle/>
                    <a:p>
                      <a:pPr marL="0" marR="0" lvl="0" indent="0" algn="l" defTabSz="885825" rtl="0" eaLnBrk="1" fontAlgn="base" latinLnBrk="0" hangingPunct="1">
                        <a:lnSpc>
                          <a:spcPct val="95000"/>
                        </a:lnSpc>
                        <a:spcBef>
                          <a:spcPct val="0"/>
                        </a:spcBef>
                        <a:spcAft>
                          <a:spcPct val="0"/>
                        </a:spcAft>
                        <a:buClrTx/>
                        <a:buSzTx/>
                        <a:buFontTx/>
                        <a:buNone/>
                        <a:tabLst>
                          <a:tab pos="157163" algn="l"/>
                        </a:tabLst>
                      </a:pPr>
                      <a:r>
                        <a:rPr kumimoji="0" lang="fr-FR" sz="1600" u="none" strike="noStrike" kern="1200" cap="none" normalizeH="0" baseline="0" dirty="0">
                          <a:ln>
                            <a:noFill/>
                          </a:ln>
                          <a:solidFill>
                            <a:schemeClr val="bg2"/>
                          </a:solidFill>
                          <a:effectLst/>
                          <a:latin typeface="+mn-lt"/>
                          <a:ea typeface="+mn-ea"/>
                          <a:cs typeface="+mn-cs"/>
                        </a:rPr>
                        <a:t>Principales caractéristiques et risques</a:t>
                      </a:r>
                    </a:p>
                  </a:txBody>
                  <a:tcPr marL="365760" marR="68580" marT="34290" marB="34290" anchor="ctr" horzOverflow="overflow">
                    <a:lnL w="12700" cmpd="sng">
                      <a:noFill/>
                    </a:lnL>
                    <a:lnR w="12700" cmpd="sng">
                      <a:noFill/>
                    </a:lnR>
                    <a:lnT w="9525" cap="flat" cmpd="sng" algn="ctr">
                      <a:solidFill>
                        <a:srgbClr val="7F7F7F"/>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1038134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33400" y="1926274"/>
            <a:ext cx="2852629" cy="1836137"/>
          </a:xfrm>
        </p:spPr>
        <p:txBody>
          <a:bodyPr/>
          <a:lstStyle/>
          <a:p>
            <a:r>
              <a:rPr lang="fr-FR" dirty="0"/>
              <a:t>Rappel des fondamentaux de la gamme </a:t>
            </a:r>
            <a:r>
              <a:rPr lang="fr-FR" dirty="0" err="1"/>
              <a:t>Sélectiz</a:t>
            </a:r>
            <a:endParaRPr lang="fr-FR" dirty="0"/>
          </a:p>
        </p:txBody>
      </p:sp>
      <p:pic>
        <p:nvPicPr>
          <p:cNvPr id="9" name="Picture Placeholder 8"/>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t="1552" b="1552"/>
          <a:stretch>
            <a:fillRect/>
          </a:stretch>
        </p:blipFill>
        <p:spPr>
          <a:prstGeom prst="rect">
            <a:avLst/>
          </a:prstGeom>
        </p:spPr>
      </p:pic>
      <p:sp>
        <p:nvSpPr>
          <p:cNvPr id="4" name="Picture Placeholder 3"/>
          <p:cNvSpPr>
            <a:spLocks noGrp="1"/>
          </p:cNvSpPr>
          <p:nvPr>
            <p:ph type="pic" sz="quarter" idx="18"/>
          </p:nvPr>
        </p:nvSpPr>
        <p:spPr/>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4564" y="1459303"/>
            <a:ext cx="2149436" cy="3661337"/>
          </a:xfrm>
          <a:prstGeom prst="rect">
            <a:avLst/>
          </a:prstGeom>
        </p:spPr>
      </p:pic>
      <p:sp>
        <p:nvSpPr>
          <p:cNvPr id="7" name="Slide Number Placeholder 6"/>
          <p:cNvSpPr>
            <a:spLocks noGrp="1"/>
          </p:cNvSpPr>
          <p:nvPr>
            <p:ph type="sldNum" sz="quarter" idx="4"/>
          </p:nvPr>
        </p:nvSpPr>
        <p:spPr/>
        <p:txBody>
          <a:bodyPr/>
          <a:lstStyle/>
          <a:p>
            <a:fld id="{2CEC1701-1D93-DB4D-9AA2-5159B3035801}" type="slidenum">
              <a:rPr lang="fr-FR" smtClean="0"/>
              <a:pPr/>
              <a:t>3</a:t>
            </a:fld>
            <a:endParaRPr lang="fr-FR" dirty="0"/>
          </a:p>
        </p:txBody>
      </p:sp>
      <p:sp>
        <p:nvSpPr>
          <p:cNvPr id="13" name="ZoneTexte 12">
            <a:extLst>
              <a:ext uri="{FF2B5EF4-FFF2-40B4-BE49-F238E27FC236}">
                <a16:creationId xmlns:a16="http://schemas.microsoft.com/office/drawing/2014/main" xmlns="" id="{E519BDBC-70E1-4A48-A90D-3526476A3017}"/>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Tree>
    <p:extLst>
      <p:ext uri="{BB962C8B-B14F-4D97-AF65-F5344CB8AC3E}">
        <p14:creationId xmlns:p14="http://schemas.microsoft.com/office/powerpoint/2010/main" val="4269711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xmlns="" id="{A13F75B9-CB4F-44C0-AA63-1481D0D229E5}"/>
              </a:ext>
            </a:extLst>
          </p:cNvPr>
          <p:cNvSpPr>
            <a:spLocks noGrp="1"/>
          </p:cNvSpPr>
          <p:nvPr>
            <p:ph type="title"/>
          </p:nvPr>
        </p:nvSpPr>
        <p:spPr/>
        <p:txBody>
          <a:bodyPr/>
          <a:lstStyle/>
          <a:p>
            <a:r>
              <a:rPr lang="fr-FR" dirty="0"/>
              <a:t>Les 4 messages clés pour vos clients</a:t>
            </a:r>
          </a:p>
        </p:txBody>
      </p:sp>
      <p:sp>
        <p:nvSpPr>
          <p:cNvPr id="9" name="Espace réservé du numéro de diapositive 8">
            <a:extLst>
              <a:ext uri="{FF2B5EF4-FFF2-40B4-BE49-F238E27FC236}">
                <a16:creationId xmlns:a16="http://schemas.microsoft.com/office/drawing/2014/main" xmlns="" id="{7F42E2BC-1C7B-43A1-9F77-34B3F33E50B2}"/>
              </a:ext>
            </a:extLst>
          </p:cNvPr>
          <p:cNvSpPr>
            <a:spLocks noGrp="1"/>
          </p:cNvSpPr>
          <p:nvPr>
            <p:ph type="sldNum" sz="quarter" idx="4"/>
          </p:nvPr>
        </p:nvSpPr>
        <p:spPr/>
        <p:txBody>
          <a:bodyPr/>
          <a:lstStyle/>
          <a:p>
            <a:fld id="{2CEC1701-1D93-DB4D-9AA2-5159B3035801}" type="slidenum">
              <a:rPr lang="fr-FR" smtClean="0"/>
              <a:pPr/>
              <a:t>4</a:t>
            </a:fld>
            <a:endParaRPr lang="fr-FR" dirty="0"/>
          </a:p>
        </p:txBody>
      </p:sp>
      <p:sp>
        <p:nvSpPr>
          <p:cNvPr id="10" name="Rectangle 9">
            <a:extLst>
              <a:ext uri="{FF2B5EF4-FFF2-40B4-BE49-F238E27FC236}">
                <a16:creationId xmlns:a16="http://schemas.microsoft.com/office/drawing/2014/main" xmlns="" id="{1605177F-872D-4B8D-A617-4F33C85D0665}"/>
              </a:ext>
            </a:extLst>
          </p:cNvPr>
          <p:cNvSpPr/>
          <p:nvPr/>
        </p:nvSpPr>
        <p:spPr bwMode="auto">
          <a:xfrm>
            <a:off x="539750" y="1324866"/>
            <a:ext cx="765881" cy="661028"/>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fr-FR" dirty="0">
                <a:solidFill>
                  <a:schemeClr val="bg1"/>
                </a:solidFill>
                <a:latin typeface="Verdana" pitchFamily="34" charset="0"/>
              </a:rPr>
              <a:t># 1</a:t>
            </a:r>
            <a:endParaRPr kumimoji="0" lang="fr-FR" sz="2800" b="1" i="0" u="none" strike="noStrike" cap="none" normalizeH="0" baseline="-25000" dirty="0">
              <a:ln>
                <a:noFill/>
              </a:ln>
              <a:solidFill>
                <a:schemeClr val="bg1"/>
              </a:solidFill>
              <a:effectLst/>
              <a:latin typeface="Verdana" pitchFamily="34" charset="0"/>
            </a:endParaRPr>
          </a:p>
        </p:txBody>
      </p:sp>
      <p:sp>
        <p:nvSpPr>
          <p:cNvPr id="17" name="Rectangle 16">
            <a:extLst>
              <a:ext uri="{FF2B5EF4-FFF2-40B4-BE49-F238E27FC236}">
                <a16:creationId xmlns:a16="http://schemas.microsoft.com/office/drawing/2014/main" xmlns="" id="{280F8EC0-E66A-46AC-A1BB-14B1ADE59D2A}"/>
              </a:ext>
            </a:extLst>
          </p:cNvPr>
          <p:cNvSpPr/>
          <p:nvPr/>
        </p:nvSpPr>
        <p:spPr bwMode="auto">
          <a:xfrm>
            <a:off x="539748" y="2609601"/>
            <a:ext cx="765881" cy="661028"/>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fr-FR" dirty="0">
                <a:solidFill>
                  <a:schemeClr val="bg1"/>
                </a:solidFill>
                <a:latin typeface="Verdana" pitchFamily="34" charset="0"/>
              </a:rPr>
              <a:t># 2</a:t>
            </a:r>
            <a:endParaRPr kumimoji="0" lang="fr-FR" sz="2800" b="1" i="0" u="none" strike="noStrike" cap="none" normalizeH="0" baseline="-25000" dirty="0">
              <a:ln>
                <a:noFill/>
              </a:ln>
              <a:solidFill>
                <a:schemeClr val="bg1"/>
              </a:solidFill>
              <a:effectLst/>
              <a:latin typeface="Verdana" pitchFamily="34" charset="0"/>
            </a:endParaRPr>
          </a:p>
        </p:txBody>
      </p:sp>
      <p:sp>
        <p:nvSpPr>
          <p:cNvPr id="20" name="Text Placeholder 13">
            <a:extLst>
              <a:ext uri="{FF2B5EF4-FFF2-40B4-BE49-F238E27FC236}">
                <a16:creationId xmlns:a16="http://schemas.microsoft.com/office/drawing/2014/main" xmlns="" id="{4E101ADE-89A4-4EDE-ACC8-5962B9CEFA1E}"/>
              </a:ext>
            </a:extLst>
          </p:cNvPr>
          <p:cNvSpPr txBox="1">
            <a:spLocks/>
          </p:cNvSpPr>
          <p:nvPr/>
        </p:nvSpPr>
        <p:spPr>
          <a:xfrm>
            <a:off x="1850288" y="3621372"/>
            <a:ext cx="6826354" cy="1375446"/>
          </a:xfrm>
          <a:prstGeom prst="rect">
            <a:avLst/>
          </a:prstGeom>
        </p:spPr>
        <p:txBody>
          <a:bodyPr/>
          <a:lst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pPr lvl="1"/>
            <a:r>
              <a:rPr lang="fr-FR" sz="1200" b="1" kern="0" baseline="0" dirty="0">
                <a:solidFill>
                  <a:schemeClr val="accent1"/>
                </a:solidFill>
              </a:rPr>
              <a:t>Des solutions accessibles à tous</a:t>
            </a:r>
          </a:p>
          <a:p>
            <a:pPr lvl="2"/>
            <a:r>
              <a:rPr lang="fr-FR" sz="1200" kern="0" baseline="0" dirty="0"/>
              <a:t>3 fonds complémentaires en cohérence avec le profil investisseur des clients.</a:t>
            </a:r>
          </a:p>
          <a:p>
            <a:pPr lvl="2"/>
            <a:r>
              <a:rPr lang="fr-FR" sz="1200" kern="0" baseline="0" dirty="0"/>
              <a:t>Ouverts toute l’année aux souscriptions, versements complémentaires, à l’arbitrage et à l’abonnement.</a:t>
            </a:r>
          </a:p>
          <a:p>
            <a:pPr lvl="2"/>
            <a:r>
              <a:rPr lang="fr-FR" sz="1200" kern="0" baseline="0" dirty="0"/>
              <a:t>Sans contrainte de « ticket d’entrée » ni pénalités de sortie en cas de nécessité de rachat des parts.</a:t>
            </a:r>
          </a:p>
          <a:p>
            <a:pPr marL="344487" lvl="2" indent="0">
              <a:buNone/>
            </a:pPr>
            <a:endParaRPr lang="fr-FR" sz="1200" kern="0" baseline="0" dirty="0"/>
          </a:p>
        </p:txBody>
      </p:sp>
      <p:sp>
        <p:nvSpPr>
          <p:cNvPr id="21" name="Rectangle 20">
            <a:extLst>
              <a:ext uri="{FF2B5EF4-FFF2-40B4-BE49-F238E27FC236}">
                <a16:creationId xmlns:a16="http://schemas.microsoft.com/office/drawing/2014/main" xmlns="" id="{74ADA8DB-E38A-4B06-8BFF-762ED4A43491}"/>
              </a:ext>
            </a:extLst>
          </p:cNvPr>
          <p:cNvSpPr/>
          <p:nvPr/>
        </p:nvSpPr>
        <p:spPr bwMode="auto">
          <a:xfrm>
            <a:off x="539748" y="3894336"/>
            <a:ext cx="765881" cy="661028"/>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fr-FR" dirty="0">
                <a:solidFill>
                  <a:schemeClr val="bg1"/>
                </a:solidFill>
                <a:latin typeface="Verdana" pitchFamily="34" charset="0"/>
              </a:rPr>
              <a:t># 3</a:t>
            </a:r>
            <a:endParaRPr kumimoji="0" lang="fr-FR" sz="2800" b="1" i="0" u="none" strike="noStrike" cap="none" normalizeH="0" baseline="-25000" dirty="0">
              <a:ln>
                <a:noFill/>
              </a:ln>
              <a:solidFill>
                <a:schemeClr val="bg1"/>
              </a:solidFill>
              <a:effectLst/>
              <a:latin typeface="Verdana" pitchFamily="34" charset="0"/>
            </a:endParaRPr>
          </a:p>
        </p:txBody>
      </p:sp>
      <p:sp>
        <p:nvSpPr>
          <p:cNvPr id="22" name="Text Placeholder 13">
            <a:extLst>
              <a:ext uri="{FF2B5EF4-FFF2-40B4-BE49-F238E27FC236}">
                <a16:creationId xmlns:a16="http://schemas.microsoft.com/office/drawing/2014/main" xmlns="" id="{1FD7B3B1-39CD-4F81-AE77-57A9E9D54270}"/>
              </a:ext>
            </a:extLst>
          </p:cNvPr>
          <p:cNvSpPr txBox="1">
            <a:spLocks/>
          </p:cNvSpPr>
          <p:nvPr/>
        </p:nvSpPr>
        <p:spPr>
          <a:xfrm>
            <a:off x="1850288" y="2600938"/>
            <a:ext cx="6826354" cy="838181"/>
          </a:xfrm>
          <a:prstGeom prst="rect">
            <a:avLst/>
          </a:prstGeom>
        </p:spPr>
        <p:txBody>
          <a:bodyPr/>
          <a:lst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pPr lvl="1"/>
            <a:r>
              <a:rPr lang="fr-FR" sz="1200" b="1" kern="0" baseline="0" dirty="0">
                <a:solidFill>
                  <a:schemeClr val="accent1"/>
                </a:solidFill>
              </a:rPr>
              <a:t>Un accompagnement dans la durée </a:t>
            </a:r>
          </a:p>
          <a:p>
            <a:pPr lvl="2"/>
            <a:r>
              <a:rPr lang="fr-FR" sz="1200" kern="0" baseline="0" dirty="0"/>
              <a:t>Sur la durée, les clients n’ont pas besoin de revoir régulièrement l’allocation en fonction de la conjoncture économique : les gérants de la gamme Sélectiz s’en chargent pour eux.</a:t>
            </a:r>
          </a:p>
        </p:txBody>
      </p:sp>
      <p:sp>
        <p:nvSpPr>
          <p:cNvPr id="23" name="Text Placeholder 13">
            <a:extLst>
              <a:ext uri="{FF2B5EF4-FFF2-40B4-BE49-F238E27FC236}">
                <a16:creationId xmlns:a16="http://schemas.microsoft.com/office/drawing/2014/main" xmlns="" id="{2ABF1452-B495-40B4-99B9-2B060F0605C7}"/>
              </a:ext>
            </a:extLst>
          </p:cNvPr>
          <p:cNvSpPr txBox="1">
            <a:spLocks/>
          </p:cNvSpPr>
          <p:nvPr/>
        </p:nvSpPr>
        <p:spPr>
          <a:xfrm>
            <a:off x="1850288" y="1324866"/>
            <a:ext cx="6826355" cy="1093819"/>
          </a:xfrm>
          <a:prstGeom prst="rect">
            <a:avLst/>
          </a:prstGeom>
        </p:spPr>
        <p:txBody>
          <a:bodyPr/>
          <a:lst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pPr lvl="1"/>
            <a:r>
              <a:rPr lang="fr-FR" sz="1200" b="1" kern="0" baseline="0" dirty="0">
                <a:solidFill>
                  <a:schemeClr val="accent1"/>
                </a:solidFill>
              </a:rPr>
              <a:t>Un accès à des expertises reconnues</a:t>
            </a:r>
          </a:p>
          <a:p>
            <a:pPr lvl="2"/>
            <a:r>
              <a:rPr lang="fr-FR" sz="1200" kern="0" baseline="0" dirty="0"/>
              <a:t>En souscrivant à un fonds </a:t>
            </a:r>
            <a:r>
              <a:rPr lang="fr-FR" sz="1200" kern="0" baseline="0" dirty="0" err="1"/>
              <a:t>Sélectiz</a:t>
            </a:r>
            <a:r>
              <a:rPr lang="fr-FR" sz="1200" kern="0" baseline="0" dirty="0"/>
              <a:t>, le client accède à l’expertise de plusieurs sociétés reconnues par la Place et la presse spécialisée pour leur qualité de gestion.</a:t>
            </a:r>
          </a:p>
          <a:p>
            <a:pPr lvl="2"/>
            <a:r>
              <a:rPr lang="fr-FR" sz="1200" kern="0" baseline="0" dirty="0"/>
              <a:t>L’accès à plusieurs sociétés de gestion simultanément permet de renforcer la diversification de l’investissement du client.</a:t>
            </a:r>
          </a:p>
        </p:txBody>
      </p:sp>
      <p:sp>
        <p:nvSpPr>
          <p:cNvPr id="24" name="Rectangle 23">
            <a:extLst>
              <a:ext uri="{FF2B5EF4-FFF2-40B4-BE49-F238E27FC236}">
                <a16:creationId xmlns:a16="http://schemas.microsoft.com/office/drawing/2014/main" xmlns="" id="{89D77BEE-629C-4FC8-8758-1F299B9FA6E2}"/>
              </a:ext>
            </a:extLst>
          </p:cNvPr>
          <p:cNvSpPr/>
          <p:nvPr/>
        </p:nvSpPr>
        <p:spPr bwMode="auto">
          <a:xfrm>
            <a:off x="539748" y="5179070"/>
            <a:ext cx="765881" cy="661028"/>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fr-FR" dirty="0">
                <a:solidFill>
                  <a:schemeClr val="bg1"/>
                </a:solidFill>
                <a:latin typeface="Verdana" pitchFamily="34" charset="0"/>
              </a:rPr>
              <a:t># 4</a:t>
            </a:r>
            <a:endParaRPr kumimoji="0" lang="fr-FR" sz="2800" b="1" i="0" u="none" strike="noStrike" cap="none" normalizeH="0" baseline="-25000" dirty="0">
              <a:ln>
                <a:noFill/>
              </a:ln>
              <a:solidFill>
                <a:schemeClr val="bg1"/>
              </a:solidFill>
              <a:effectLst/>
              <a:latin typeface="Verdana" pitchFamily="34" charset="0"/>
            </a:endParaRPr>
          </a:p>
        </p:txBody>
      </p:sp>
      <p:sp>
        <p:nvSpPr>
          <p:cNvPr id="25" name="Text Placeholder 13">
            <a:extLst>
              <a:ext uri="{FF2B5EF4-FFF2-40B4-BE49-F238E27FC236}">
                <a16:creationId xmlns:a16="http://schemas.microsoft.com/office/drawing/2014/main" xmlns="" id="{270BA2BA-2651-4F00-B69F-05258230773C}"/>
              </a:ext>
            </a:extLst>
          </p:cNvPr>
          <p:cNvSpPr txBox="1">
            <a:spLocks/>
          </p:cNvSpPr>
          <p:nvPr/>
        </p:nvSpPr>
        <p:spPr>
          <a:xfrm>
            <a:off x="1850288" y="5179070"/>
            <a:ext cx="6826355" cy="897278"/>
          </a:xfrm>
          <a:prstGeom prst="rect">
            <a:avLst/>
          </a:prstGeom>
        </p:spPr>
        <p:txBody>
          <a:bodyPr/>
          <a:lst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pPr lvl="1"/>
            <a:r>
              <a:rPr lang="fr-FR" sz="1200" b="1" kern="0" baseline="0" dirty="0">
                <a:solidFill>
                  <a:schemeClr val="accent1"/>
                </a:solidFill>
              </a:rPr>
              <a:t>Des objectifs de gestion explicites</a:t>
            </a:r>
          </a:p>
          <a:p>
            <a:pPr lvl="2"/>
            <a:r>
              <a:rPr lang="fr-FR" sz="1200" kern="0" baseline="0" dirty="0"/>
              <a:t>Des objectifs de gestion différenciés entre les 3 fonds.</a:t>
            </a:r>
          </a:p>
          <a:p>
            <a:pPr lvl="2"/>
            <a:r>
              <a:rPr lang="fr-FR" sz="1200" kern="0" baseline="0" dirty="0"/>
              <a:t>Une ambition compatible, sur la durée de placement recommandée, avec un rendement potentiel supérieur à celui du fonds en euros, en contrepartie d’un risque de perte en capital</a:t>
            </a:r>
          </a:p>
          <a:p>
            <a:pPr lvl="2"/>
            <a:endParaRPr lang="fr-FR" sz="1200" kern="0" baseline="0" dirty="0"/>
          </a:p>
        </p:txBody>
      </p:sp>
      <p:sp>
        <p:nvSpPr>
          <p:cNvPr id="14" name="ZoneTexte 13">
            <a:extLst>
              <a:ext uri="{FF2B5EF4-FFF2-40B4-BE49-F238E27FC236}">
                <a16:creationId xmlns:a16="http://schemas.microsoft.com/office/drawing/2014/main" xmlns="" id="{F3ED0D6D-28D5-410A-9D7E-3D42EC323CCC}"/>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Tree>
    <p:extLst>
      <p:ext uri="{BB962C8B-B14F-4D97-AF65-F5344CB8AC3E}">
        <p14:creationId xmlns:p14="http://schemas.microsoft.com/office/powerpoint/2010/main" val="343178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xmlns="" id="{6314FB4E-85C5-450E-8D1B-9FB566311598}"/>
              </a:ext>
            </a:extLst>
          </p:cNvPr>
          <p:cNvSpPr>
            <a:spLocks noGrp="1"/>
          </p:cNvSpPr>
          <p:nvPr>
            <p:ph type="title"/>
          </p:nvPr>
        </p:nvSpPr>
        <p:spPr/>
        <p:txBody>
          <a:bodyPr/>
          <a:lstStyle/>
          <a:p>
            <a:r>
              <a:rPr lang="fr-FR" dirty="0"/>
              <a:t>Les 4 principes de gestion de la gamme </a:t>
            </a:r>
          </a:p>
        </p:txBody>
      </p:sp>
      <p:sp>
        <p:nvSpPr>
          <p:cNvPr id="9" name="Espace réservé du numéro de diapositive 8">
            <a:extLst>
              <a:ext uri="{FF2B5EF4-FFF2-40B4-BE49-F238E27FC236}">
                <a16:creationId xmlns:a16="http://schemas.microsoft.com/office/drawing/2014/main" xmlns="" id="{3540C4C8-247A-489E-8AF1-889C0EAB0E4A}"/>
              </a:ext>
            </a:extLst>
          </p:cNvPr>
          <p:cNvSpPr>
            <a:spLocks noGrp="1"/>
          </p:cNvSpPr>
          <p:nvPr>
            <p:ph type="sldNum" sz="quarter" idx="4"/>
          </p:nvPr>
        </p:nvSpPr>
        <p:spPr/>
        <p:txBody>
          <a:bodyPr/>
          <a:lstStyle/>
          <a:p>
            <a:fld id="{2CEC1701-1D93-DB4D-9AA2-5159B3035801}" type="slidenum">
              <a:rPr lang="fr-FR" smtClean="0"/>
              <a:pPr/>
              <a:t>5</a:t>
            </a:fld>
            <a:endParaRPr lang="fr-FR" dirty="0"/>
          </a:p>
        </p:txBody>
      </p:sp>
      <p:sp>
        <p:nvSpPr>
          <p:cNvPr id="10" name="TextBox 39">
            <a:extLst>
              <a:ext uri="{FF2B5EF4-FFF2-40B4-BE49-F238E27FC236}">
                <a16:creationId xmlns:a16="http://schemas.microsoft.com/office/drawing/2014/main" xmlns="" id="{521C0459-137C-456C-8288-3B0135FBE9E5}"/>
              </a:ext>
            </a:extLst>
          </p:cNvPr>
          <p:cNvSpPr txBox="1"/>
          <p:nvPr/>
        </p:nvSpPr>
        <p:spPr>
          <a:xfrm>
            <a:off x="450056" y="2105872"/>
            <a:ext cx="1949867" cy="297517"/>
          </a:xfrm>
          <a:prstGeom prst="rect">
            <a:avLst/>
          </a:prstGeom>
          <a:noFill/>
        </p:spPr>
        <p:txBody>
          <a:bodyPr wrap="square" lIns="0" rIns="0" rtlCol="0" anchor="b">
            <a:spAutoFit/>
          </a:bodyPr>
          <a:lstStyle/>
          <a:p>
            <a:pPr algn="ctr"/>
            <a:r>
              <a:rPr lang="en-US" sz="2000" dirty="0">
                <a:solidFill>
                  <a:schemeClr val="accent1"/>
                </a:solidFill>
                <a:latin typeface="+mj-lt"/>
              </a:rPr>
              <a:t>La flexibilité</a:t>
            </a:r>
          </a:p>
        </p:txBody>
      </p:sp>
      <p:sp>
        <p:nvSpPr>
          <p:cNvPr id="12" name="TextBox 75">
            <a:extLst>
              <a:ext uri="{FF2B5EF4-FFF2-40B4-BE49-F238E27FC236}">
                <a16:creationId xmlns:a16="http://schemas.microsoft.com/office/drawing/2014/main" xmlns="" id="{B16240F6-5766-415B-AB00-81BB64AF703E}"/>
              </a:ext>
            </a:extLst>
          </p:cNvPr>
          <p:cNvSpPr txBox="1"/>
          <p:nvPr/>
        </p:nvSpPr>
        <p:spPr>
          <a:xfrm>
            <a:off x="2802514" y="2105872"/>
            <a:ext cx="1609163" cy="297517"/>
          </a:xfrm>
          <a:prstGeom prst="rect">
            <a:avLst/>
          </a:prstGeom>
          <a:noFill/>
        </p:spPr>
        <p:txBody>
          <a:bodyPr wrap="square" lIns="0" rIns="0" rtlCol="0" anchor="b">
            <a:spAutoFit/>
          </a:bodyPr>
          <a:lstStyle>
            <a:defPPr>
              <a:defRPr lang="fr-FR"/>
            </a:defPPr>
            <a:lvl1pPr algn="ctr">
              <a:defRPr sz="1800">
                <a:solidFill>
                  <a:schemeClr val="bg2"/>
                </a:solidFill>
                <a:latin typeface="+mj-lt"/>
              </a:defRPr>
            </a:lvl1pPr>
          </a:lstStyle>
          <a:p>
            <a:r>
              <a:rPr lang="en-US" sz="2000" dirty="0">
                <a:solidFill>
                  <a:schemeClr val="accent1"/>
                </a:solidFill>
              </a:rPr>
              <a:t>L’optimisation</a:t>
            </a:r>
          </a:p>
        </p:txBody>
      </p:sp>
      <p:sp>
        <p:nvSpPr>
          <p:cNvPr id="14" name="TextBox 81">
            <a:extLst>
              <a:ext uri="{FF2B5EF4-FFF2-40B4-BE49-F238E27FC236}">
                <a16:creationId xmlns:a16="http://schemas.microsoft.com/office/drawing/2014/main" xmlns="" id="{5AF9E6B4-07FF-49BE-ACF4-65DFB4E5D2CD}"/>
              </a:ext>
            </a:extLst>
          </p:cNvPr>
          <p:cNvSpPr txBox="1"/>
          <p:nvPr/>
        </p:nvSpPr>
        <p:spPr>
          <a:xfrm>
            <a:off x="4691212" y="2105872"/>
            <a:ext cx="1968767" cy="297517"/>
          </a:xfrm>
          <a:prstGeom prst="rect">
            <a:avLst/>
          </a:prstGeom>
          <a:noFill/>
        </p:spPr>
        <p:txBody>
          <a:bodyPr wrap="square" lIns="0" rIns="0" rtlCol="0" anchor="b">
            <a:spAutoFit/>
          </a:bodyPr>
          <a:lstStyle/>
          <a:p>
            <a:pPr algn="ctr"/>
            <a:r>
              <a:rPr lang="en-US" sz="2000" dirty="0">
                <a:solidFill>
                  <a:schemeClr val="accent1"/>
                </a:solidFill>
                <a:latin typeface="+mj-lt"/>
              </a:rPr>
              <a:t>La diversification</a:t>
            </a:r>
          </a:p>
        </p:txBody>
      </p:sp>
      <p:sp>
        <p:nvSpPr>
          <p:cNvPr id="15" name="TextBox 82">
            <a:extLst>
              <a:ext uri="{FF2B5EF4-FFF2-40B4-BE49-F238E27FC236}">
                <a16:creationId xmlns:a16="http://schemas.microsoft.com/office/drawing/2014/main" xmlns="" id="{73EF5305-7879-4226-AD0B-6480A0487A99}"/>
              </a:ext>
            </a:extLst>
          </p:cNvPr>
          <p:cNvSpPr txBox="1"/>
          <p:nvPr/>
        </p:nvSpPr>
        <p:spPr>
          <a:xfrm>
            <a:off x="5080737" y="4636157"/>
            <a:ext cx="1676933" cy="769441"/>
          </a:xfrm>
          <a:prstGeom prst="rect">
            <a:avLst/>
          </a:prstGeom>
          <a:noFill/>
        </p:spPr>
        <p:txBody>
          <a:bodyPr wrap="square" lIns="0" rIns="0" rtlCol="0" anchor="t">
            <a:spAutoFit/>
          </a:bodyPr>
          <a:lstStyle/>
          <a:p>
            <a:pPr marL="171450" indent="-171450">
              <a:buFont typeface="Wingdings" panose="05000000000000000000" pitchFamily="2" charset="2"/>
              <a:buChar char="§"/>
            </a:pPr>
            <a:r>
              <a:rPr lang="fr-FR" sz="1100" b="0" kern="0" baseline="0" dirty="0">
                <a:solidFill>
                  <a:schemeClr val="bg2"/>
                </a:solidFill>
                <a:latin typeface="+mj-lt"/>
              </a:rPr>
              <a:t>Une recherche de  diversification des sous-jacents pour </a:t>
            </a:r>
            <a:r>
              <a:rPr lang="fr-FR" sz="1100" kern="0" baseline="0" dirty="0">
                <a:solidFill>
                  <a:schemeClr val="bg2"/>
                </a:solidFill>
                <a:latin typeface="+mj-lt"/>
              </a:rPr>
              <a:t>mieux traverser les crises</a:t>
            </a:r>
            <a:r>
              <a:rPr lang="fr-FR" sz="1100" b="0" kern="0" baseline="0" dirty="0">
                <a:solidFill>
                  <a:schemeClr val="bg2"/>
                </a:solidFill>
                <a:latin typeface="+mj-lt"/>
              </a:rPr>
              <a:t> </a:t>
            </a:r>
          </a:p>
        </p:txBody>
      </p:sp>
      <p:sp>
        <p:nvSpPr>
          <p:cNvPr id="16" name="TextBox 87">
            <a:extLst>
              <a:ext uri="{FF2B5EF4-FFF2-40B4-BE49-F238E27FC236}">
                <a16:creationId xmlns:a16="http://schemas.microsoft.com/office/drawing/2014/main" xmlns="" id="{EB156D75-DACA-4875-ABB5-0D8F24B6BD4F}"/>
              </a:ext>
            </a:extLst>
          </p:cNvPr>
          <p:cNvSpPr txBox="1"/>
          <p:nvPr/>
        </p:nvSpPr>
        <p:spPr>
          <a:xfrm>
            <a:off x="6942256" y="2105872"/>
            <a:ext cx="1793795" cy="297517"/>
          </a:xfrm>
          <a:prstGeom prst="rect">
            <a:avLst/>
          </a:prstGeom>
          <a:noFill/>
        </p:spPr>
        <p:txBody>
          <a:bodyPr wrap="square" lIns="0" rIns="0" rtlCol="0" anchor="b">
            <a:spAutoFit/>
          </a:bodyPr>
          <a:lstStyle/>
          <a:p>
            <a:pPr algn="ctr"/>
            <a:r>
              <a:rPr lang="en-US" sz="2000" dirty="0">
                <a:solidFill>
                  <a:schemeClr val="accent1"/>
                </a:solidFill>
                <a:latin typeface="+mj-lt"/>
              </a:rPr>
              <a:t>L’équilibre</a:t>
            </a:r>
          </a:p>
        </p:txBody>
      </p:sp>
      <p:sp>
        <p:nvSpPr>
          <p:cNvPr id="17" name="TextBox 88">
            <a:extLst>
              <a:ext uri="{FF2B5EF4-FFF2-40B4-BE49-F238E27FC236}">
                <a16:creationId xmlns:a16="http://schemas.microsoft.com/office/drawing/2014/main" xmlns="" id="{ADEB45A8-5F2B-4073-AA01-955D458D0D67}"/>
              </a:ext>
            </a:extLst>
          </p:cNvPr>
          <p:cNvSpPr txBox="1"/>
          <p:nvPr/>
        </p:nvSpPr>
        <p:spPr>
          <a:xfrm>
            <a:off x="7103990" y="4636157"/>
            <a:ext cx="1714297" cy="938719"/>
          </a:xfrm>
          <a:prstGeom prst="rect">
            <a:avLst/>
          </a:prstGeom>
          <a:noFill/>
        </p:spPr>
        <p:txBody>
          <a:bodyPr wrap="square" lIns="0" rIns="0" rtlCol="0" anchor="t">
            <a:spAutoFit/>
          </a:bodyPr>
          <a:lstStyle/>
          <a:p>
            <a:pPr marL="171450" indent="-171450">
              <a:buFont typeface="Wingdings" panose="05000000000000000000" pitchFamily="2" charset="2"/>
              <a:buChar char="§"/>
            </a:pPr>
            <a:r>
              <a:rPr lang="fr-FR" sz="1100" kern="0" baseline="0" dirty="0">
                <a:solidFill>
                  <a:schemeClr val="bg2"/>
                </a:solidFill>
                <a:latin typeface="+mj-lt"/>
              </a:rPr>
              <a:t>Une répartition équilibrée </a:t>
            </a:r>
            <a:r>
              <a:rPr lang="fr-FR" sz="1100" b="0" kern="0" baseline="0" dirty="0">
                <a:solidFill>
                  <a:schemeClr val="bg2"/>
                </a:solidFill>
                <a:latin typeface="+mj-lt"/>
              </a:rPr>
              <a:t>des sous-jacents en termes de stratégies, d’affiliés et de niveau de risque </a:t>
            </a:r>
          </a:p>
        </p:txBody>
      </p:sp>
      <p:pic>
        <p:nvPicPr>
          <p:cNvPr id="30" name="Image 29">
            <a:extLst>
              <a:ext uri="{FF2B5EF4-FFF2-40B4-BE49-F238E27FC236}">
                <a16:creationId xmlns:a16="http://schemas.microsoft.com/office/drawing/2014/main" xmlns="" id="{75D52427-3CAB-448B-A8E1-D56D4DC686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5487" y="2483267"/>
            <a:ext cx="1752800" cy="1782388"/>
          </a:xfrm>
          <a:prstGeom prst="rect">
            <a:avLst/>
          </a:prstGeom>
          <a:effectLst>
            <a:softEdge rad="12700"/>
          </a:effectLst>
        </p:spPr>
      </p:pic>
      <p:pic>
        <p:nvPicPr>
          <p:cNvPr id="32" name="Image 31">
            <a:extLst>
              <a:ext uri="{FF2B5EF4-FFF2-40B4-BE49-F238E27FC236}">
                <a16:creationId xmlns:a16="http://schemas.microsoft.com/office/drawing/2014/main" xmlns="" id="{836D4192-B32A-46A5-A84C-6D2BED9E1C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2514" y="2471154"/>
            <a:ext cx="1751390" cy="1782388"/>
          </a:xfrm>
          <a:prstGeom prst="rect">
            <a:avLst/>
          </a:prstGeom>
          <a:effectLst>
            <a:softEdge rad="12700"/>
          </a:effectLst>
        </p:spPr>
      </p:pic>
      <p:pic>
        <p:nvPicPr>
          <p:cNvPr id="36" name="Image 35">
            <a:extLst>
              <a:ext uri="{FF2B5EF4-FFF2-40B4-BE49-F238E27FC236}">
                <a16:creationId xmlns:a16="http://schemas.microsoft.com/office/drawing/2014/main" xmlns="" id="{B5554A30-FFAC-4910-AA10-F3C47C5921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99195" y="2471154"/>
            <a:ext cx="1752800" cy="1782388"/>
          </a:xfrm>
          <a:prstGeom prst="rect">
            <a:avLst/>
          </a:prstGeom>
          <a:effectLst>
            <a:softEdge rad="12700"/>
          </a:effectLst>
        </p:spPr>
      </p:pic>
      <p:pic>
        <p:nvPicPr>
          <p:cNvPr id="38" name="Image 37">
            <a:extLst>
              <a:ext uri="{FF2B5EF4-FFF2-40B4-BE49-F238E27FC236}">
                <a16:creationId xmlns:a16="http://schemas.microsoft.com/office/drawing/2014/main" xmlns="" id="{0ABBEBE8-BC25-4830-A350-5C3A5DB664F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321" y="2465051"/>
            <a:ext cx="1751390" cy="1782388"/>
          </a:xfrm>
          <a:prstGeom prst="rect">
            <a:avLst/>
          </a:prstGeom>
          <a:effectLst>
            <a:softEdge rad="12700"/>
          </a:effectLst>
        </p:spPr>
      </p:pic>
      <p:cxnSp>
        <p:nvCxnSpPr>
          <p:cNvPr id="40" name="Connecteur droit 39">
            <a:extLst>
              <a:ext uri="{FF2B5EF4-FFF2-40B4-BE49-F238E27FC236}">
                <a16:creationId xmlns:a16="http://schemas.microsoft.com/office/drawing/2014/main" xmlns="" id="{38DAA7F3-A8A5-4C35-92D0-D354079CDD0D}"/>
              </a:ext>
            </a:extLst>
          </p:cNvPr>
          <p:cNvCxnSpPr>
            <a:cxnSpLocks/>
          </p:cNvCxnSpPr>
          <p:nvPr/>
        </p:nvCxnSpPr>
        <p:spPr bwMode="auto">
          <a:xfrm>
            <a:off x="450056" y="1732203"/>
            <a:ext cx="8285995" cy="11737"/>
          </a:xfrm>
          <a:prstGeom prst="line">
            <a:avLst/>
          </a:prstGeom>
          <a:solidFill>
            <a:schemeClr val="accent1"/>
          </a:solidFill>
          <a:ln w="25400" cap="flat" cmpd="sng" algn="ctr">
            <a:solidFill>
              <a:srgbClr val="9756B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Connecteur droit 41">
            <a:extLst>
              <a:ext uri="{FF2B5EF4-FFF2-40B4-BE49-F238E27FC236}">
                <a16:creationId xmlns:a16="http://schemas.microsoft.com/office/drawing/2014/main" xmlns="" id="{A3D7DB41-D035-45C6-A3DA-86EFEA52112A}"/>
              </a:ext>
            </a:extLst>
          </p:cNvPr>
          <p:cNvCxnSpPr/>
          <p:nvPr/>
        </p:nvCxnSpPr>
        <p:spPr bwMode="auto">
          <a:xfrm>
            <a:off x="1415445" y="1748559"/>
            <a:ext cx="0" cy="221673"/>
          </a:xfrm>
          <a:prstGeom prst="line">
            <a:avLst/>
          </a:prstGeom>
          <a:solidFill>
            <a:schemeClr val="accent1"/>
          </a:solidFill>
          <a:ln w="25400" cap="flat" cmpd="sng" algn="ctr">
            <a:solidFill>
              <a:srgbClr val="9756B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Connecteur droit 43">
            <a:extLst>
              <a:ext uri="{FF2B5EF4-FFF2-40B4-BE49-F238E27FC236}">
                <a16:creationId xmlns:a16="http://schemas.microsoft.com/office/drawing/2014/main" xmlns="" id="{3B6E88B6-AB47-4875-9179-446068483C87}"/>
              </a:ext>
            </a:extLst>
          </p:cNvPr>
          <p:cNvCxnSpPr>
            <a:cxnSpLocks/>
          </p:cNvCxnSpPr>
          <p:nvPr/>
        </p:nvCxnSpPr>
        <p:spPr bwMode="auto">
          <a:xfrm>
            <a:off x="1487016" y="4190345"/>
            <a:ext cx="0" cy="221673"/>
          </a:xfrm>
          <a:prstGeom prst="line">
            <a:avLst/>
          </a:prstGeom>
          <a:solidFill>
            <a:schemeClr val="accent1"/>
          </a:solidFill>
          <a:ln w="25400" cap="flat" cmpd="sng" algn="ctr">
            <a:solidFill>
              <a:srgbClr val="9756B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Connecteur droit 45">
            <a:extLst>
              <a:ext uri="{FF2B5EF4-FFF2-40B4-BE49-F238E27FC236}">
                <a16:creationId xmlns:a16="http://schemas.microsoft.com/office/drawing/2014/main" xmlns="" id="{DDA5B9B7-7A1E-489E-ABEC-A87AD0919C43}"/>
              </a:ext>
            </a:extLst>
          </p:cNvPr>
          <p:cNvCxnSpPr/>
          <p:nvPr/>
        </p:nvCxnSpPr>
        <p:spPr bwMode="auto">
          <a:xfrm>
            <a:off x="3648710" y="1743940"/>
            <a:ext cx="0" cy="221673"/>
          </a:xfrm>
          <a:prstGeom prst="line">
            <a:avLst/>
          </a:prstGeom>
          <a:solidFill>
            <a:schemeClr val="accent1"/>
          </a:solidFill>
          <a:ln w="25400" cap="flat" cmpd="sng" algn="ctr">
            <a:solidFill>
              <a:srgbClr val="9756B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Connecteur droit 46">
            <a:extLst>
              <a:ext uri="{FF2B5EF4-FFF2-40B4-BE49-F238E27FC236}">
                <a16:creationId xmlns:a16="http://schemas.microsoft.com/office/drawing/2014/main" xmlns="" id="{51DA1210-E523-418E-97E2-62D9C4DD4A42}"/>
              </a:ext>
            </a:extLst>
          </p:cNvPr>
          <p:cNvCxnSpPr/>
          <p:nvPr/>
        </p:nvCxnSpPr>
        <p:spPr bwMode="auto">
          <a:xfrm>
            <a:off x="5675595" y="1765610"/>
            <a:ext cx="0" cy="221673"/>
          </a:xfrm>
          <a:prstGeom prst="line">
            <a:avLst/>
          </a:prstGeom>
          <a:solidFill>
            <a:schemeClr val="accent1"/>
          </a:solidFill>
          <a:ln w="25400" cap="flat" cmpd="sng" algn="ctr">
            <a:solidFill>
              <a:srgbClr val="9756B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Connecteur droit 47">
            <a:extLst>
              <a:ext uri="{FF2B5EF4-FFF2-40B4-BE49-F238E27FC236}">
                <a16:creationId xmlns:a16="http://schemas.microsoft.com/office/drawing/2014/main" xmlns="" id="{304898D2-89F1-44BC-AE32-642A9CCF3EC9}"/>
              </a:ext>
            </a:extLst>
          </p:cNvPr>
          <p:cNvCxnSpPr/>
          <p:nvPr/>
        </p:nvCxnSpPr>
        <p:spPr bwMode="auto">
          <a:xfrm>
            <a:off x="7799404" y="1743940"/>
            <a:ext cx="0" cy="221673"/>
          </a:xfrm>
          <a:prstGeom prst="line">
            <a:avLst/>
          </a:prstGeom>
          <a:solidFill>
            <a:schemeClr val="accent1"/>
          </a:solidFill>
          <a:ln w="25400" cap="flat" cmpd="sng" algn="ctr">
            <a:solidFill>
              <a:srgbClr val="9756B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Connecteur droit 49">
            <a:extLst>
              <a:ext uri="{FF2B5EF4-FFF2-40B4-BE49-F238E27FC236}">
                <a16:creationId xmlns:a16="http://schemas.microsoft.com/office/drawing/2014/main" xmlns="" id="{7A938EE0-5938-4A4C-A9B2-F84737584F2E}"/>
              </a:ext>
            </a:extLst>
          </p:cNvPr>
          <p:cNvCxnSpPr>
            <a:cxnSpLocks/>
          </p:cNvCxnSpPr>
          <p:nvPr/>
        </p:nvCxnSpPr>
        <p:spPr bwMode="auto">
          <a:xfrm>
            <a:off x="3648710" y="4169481"/>
            <a:ext cx="0" cy="221673"/>
          </a:xfrm>
          <a:prstGeom prst="line">
            <a:avLst/>
          </a:prstGeom>
          <a:solidFill>
            <a:schemeClr val="accent1"/>
          </a:solidFill>
          <a:ln w="25400" cap="flat" cmpd="sng" algn="ctr">
            <a:solidFill>
              <a:srgbClr val="9756B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Connecteur droit 50">
            <a:extLst>
              <a:ext uri="{FF2B5EF4-FFF2-40B4-BE49-F238E27FC236}">
                <a16:creationId xmlns:a16="http://schemas.microsoft.com/office/drawing/2014/main" xmlns="" id="{CC2C7CFC-678C-45C1-BED7-C406C03E2C4B}"/>
              </a:ext>
            </a:extLst>
          </p:cNvPr>
          <p:cNvCxnSpPr>
            <a:cxnSpLocks/>
          </p:cNvCxnSpPr>
          <p:nvPr/>
        </p:nvCxnSpPr>
        <p:spPr bwMode="auto">
          <a:xfrm>
            <a:off x="5675595" y="4164375"/>
            <a:ext cx="0" cy="221673"/>
          </a:xfrm>
          <a:prstGeom prst="line">
            <a:avLst/>
          </a:prstGeom>
          <a:solidFill>
            <a:schemeClr val="accent1"/>
          </a:solidFill>
          <a:ln w="25400" cap="flat" cmpd="sng" algn="ctr">
            <a:solidFill>
              <a:srgbClr val="9756B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Connecteur droit 51">
            <a:extLst>
              <a:ext uri="{FF2B5EF4-FFF2-40B4-BE49-F238E27FC236}">
                <a16:creationId xmlns:a16="http://schemas.microsoft.com/office/drawing/2014/main" xmlns="" id="{F2201A3F-25E4-47CF-8DFD-3BA5030B37AD}"/>
              </a:ext>
            </a:extLst>
          </p:cNvPr>
          <p:cNvCxnSpPr>
            <a:cxnSpLocks/>
          </p:cNvCxnSpPr>
          <p:nvPr/>
        </p:nvCxnSpPr>
        <p:spPr bwMode="auto">
          <a:xfrm>
            <a:off x="7952358" y="4159921"/>
            <a:ext cx="0" cy="221673"/>
          </a:xfrm>
          <a:prstGeom prst="line">
            <a:avLst/>
          </a:prstGeom>
          <a:solidFill>
            <a:schemeClr val="accent1"/>
          </a:solidFill>
          <a:ln w="25400" cap="flat" cmpd="sng" algn="ctr">
            <a:solidFill>
              <a:srgbClr val="9756B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Connecteur droit 52">
            <a:extLst>
              <a:ext uri="{FF2B5EF4-FFF2-40B4-BE49-F238E27FC236}">
                <a16:creationId xmlns:a16="http://schemas.microsoft.com/office/drawing/2014/main" xmlns="" id="{3CCC807A-735A-4E64-B52E-B9493AA19AFE}"/>
              </a:ext>
            </a:extLst>
          </p:cNvPr>
          <p:cNvCxnSpPr>
            <a:cxnSpLocks/>
          </p:cNvCxnSpPr>
          <p:nvPr/>
        </p:nvCxnSpPr>
        <p:spPr bwMode="auto">
          <a:xfrm>
            <a:off x="539750" y="4412018"/>
            <a:ext cx="8285995" cy="11737"/>
          </a:xfrm>
          <a:prstGeom prst="line">
            <a:avLst/>
          </a:prstGeom>
          <a:solidFill>
            <a:schemeClr val="accent1"/>
          </a:solidFill>
          <a:ln w="25400" cap="flat" cmpd="sng" algn="ctr">
            <a:solidFill>
              <a:srgbClr val="9756B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TextBox 40">
            <a:extLst>
              <a:ext uri="{FF2B5EF4-FFF2-40B4-BE49-F238E27FC236}">
                <a16:creationId xmlns:a16="http://schemas.microsoft.com/office/drawing/2014/main" xmlns="" id="{94F2D1D6-482F-456C-BE52-E69F1F48435F}"/>
              </a:ext>
            </a:extLst>
          </p:cNvPr>
          <p:cNvSpPr txBox="1"/>
          <p:nvPr/>
        </p:nvSpPr>
        <p:spPr>
          <a:xfrm>
            <a:off x="760184" y="4636157"/>
            <a:ext cx="1906633" cy="1785104"/>
          </a:xfrm>
          <a:prstGeom prst="rect">
            <a:avLst/>
          </a:prstGeom>
          <a:noFill/>
        </p:spPr>
        <p:txBody>
          <a:bodyPr wrap="square" lIns="0" rIns="0" rtlCol="0" anchor="t">
            <a:spAutoFit/>
          </a:bodyPr>
          <a:lstStyle/>
          <a:p>
            <a:pPr marL="171450" indent="-171450">
              <a:buFont typeface="Wingdings" panose="05000000000000000000" pitchFamily="2" charset="2"/>
              <a:buChar char="§"/>
            </a:pPr>
            <a:r>
              <a:rPr lang="fr-FR" sz="1100" b="0" kern="0" baseline="0" dirty="0">
                <a:solidFill>
                  <a:schemeClr val="bg2"/>
                </a:solidFill>
                <a:latin typeface="+mj-lt"/>
              </a:rPr>
              <a:t>La combinaison de plusieurs gestions </a:t>
            </a:r>
            <a:r>
              <a:rPr lang="fr-FR" sz="1100" kern="0" baseline="0" dirty="0">
                <a:solidFill>
                  <a:schemeClr val="bg2"/>
                </a:solidFill>
                <a:latin typeface="+mj-lt"/>
              </a:rPr>
              <a:t>flexibles</a:t>
            </a:r>
            <a:r>
              <a:rPr lang="fr-FR" sz="1100" b="0" kern="0" baseline="0" dirty="0">
                <a:solidFill>
                  <a:schemeClr val="bg2"/>
                </a:solidFill>
                <a:latin typeface="+mj-lt"/>
              </a:rPr>
              <a:t> et/ou recherchant une </a:t>
            </a:r>
            <a:r>
              <a:rPr lang="fr-FR" sz="1100" kern="0" baseline="0" dirty="0">
                <a:solidFill>
                  <a:schemeClr val="bg2"/>
                </a:solidFill>
                <a:latin typeface="+mj-lt"/>
              </a:rPr>
              <a:t>performance absolue </a:t>
            </a:r>
            <a:r>
              <a:rPr lang="fr-FR" sz="1100" kern="0" baseline="30000" dirty="0">
                <a:solidFill>
                  <a:schemeClr val="bg2"/>
                </a:solidFill>
                <a:latin typeface="+mj-lt"/>
              </a:rPr>
              <a:t>(1)</a:t>
            </a:r>
          </a:p>
          <a:p>
            <a:pPr marL="171450" indent="-171450">
              <a:buFont typeface="Wingdings" panose="05000000000000000000" pitchFamily="2" charset="2"/>
              <a:buChar char="§"/>
            </a:pPr>
            <a:endParaRPr lang="fr-FR" sz="1100" b="0" kern="0" baseline="0" dirty="0">
              <a:solidFill>
                <a:schemeClr val="bg2"/>
              </a:solidFill>
              <a:latin typeface="+mj-lt"/>
            </a:endParaRPr>
          </a:p>
          <a:p>
            <a:pPr marL="171450" indent="-171450">
              <a:buFont typeface="Wingdings" panose="05000000000000000000" pitchFamily="2" charset="2"/>
              <a:buChar char="§"/>
            </a:pPr>
            <a:r>
              <a:rPr lang="fr-FR" sz="1100" b="0" kern="0" baseline="0" dirty="0">
                <a:solidFill>
                  <a:schemeClr val="bg2"/>
                </a:solidFill>
                <a:latin typeface="+mj-lt"/>
              </a:rPr>
              <a:t>La  capacité des gérants retenus à </a:t>
            </a:r>
            <a:r>
              <a:rPr lang="fr-FR" sz="1100" kern="0" baseline="0" dirty="0">
                <a:solidFill>
                  <a:schemeClr val="bg2"/>
                </a:solidFill>
                <a:latin typeface="+mj-lt"/>
              </a:rPr>
              <a:t>ajuster leur allocation </a:t>
            </a:r>
            <a:r>
              <a:rPr lang="fr-FR" sz="1100" b="0" kern="0" baseline="0" dirty="0">
                <a:solidFill>
                  <a:schemeClr val="bg2"/>
                </a:solidFill>
                <a:latin typeface="+mj-lt"/>
              </a:rPr>
              <a:t>grâce à la flexibilité de leur processus d’investissement</a:t>
            </a:r>
          </a:p>
        </p:txBody>
      </p:sp>
      <p:sp>
        <p:nvSpPr>
          <p:cNvPr id="31" name="TextBox 76">
            <a:extLst>
              <a:ext uri="{FF2B5EF4-FFF2-40B4-BE49-F238E27FC236}">
                <a16:creationId xmlns:a16="http://schemas.microsoft.com/office/drawing/2014/main" xmlns="" id="{49D7A824-7AD0-494E-8DB7-35D27EC4E655}"/>
              </a:ext>
            </a:extLst>
          </p:cNvPr>
          <p:cNvSpPr txBox="1"/>
          <p:nvPr/>
        </p:nvSpPr>
        <p:spPr>
          <a:xfrm>
            <a:off x="3013137" y="4636157"/>
            <a:ext cx="1558486" cy="938719"/>
          </a:xfrm>
          <a:prstGeom prst="rect">
            <a:avLst/>
          </a:prstGeom>
          <a:noFill/>
        </p:spPr>
        <p:txBody>
          <a:bodyPr wrap="square" lIns="0" rIns="0" rtlCol="0" anchor="t">
            <a:spAutoFit/>
          </a:bodyPr>
          <a:lstStyle/>
          <a:p>
            <a:pPr marL="171450" indent="-171450">
              <a:buFont typeface="Wingdings" panose="05000000000000000000" pitchFamily="2" charset="2"/>
              <a:buChar char="§"/>
            </a:pPr>
            <a:r>
              <a:rPr lang="fr-FR" sz="1100" b="0" kern="0" baseline="0" dirty="0">
                <a:solidFill>
                  <a:schemeClr val="bg2"/>
                </a:solidFill>
                <a:latin typeface="+mj-lt"/>
              </a:rPr>
              <a:t>Une </a:t>
            </a:r>
            <a:r>
              <a:rPr lang="fr-FR" sz="1100" kern="0" baseline="0" dirty="0">
                <a:solidFill>
                  <a:schemeClr val="bg2"/>
                </a:solidFill>
                <a:latin typeface="+mj-lt"/>
              </a:rPr>
              <a:t>combinaison optimisée de gestions </a:t>
            </a:r>
            <a:r>
              <a:rPr lang="fr-FR" sz="1100" b="0" kern="0" baseline="0" dirty="0">
                <a:solidFill>
                  <a:schemeClr val="bg2"/>
                </a:solidFill>
                <a:latin typeface="+mj-lt"/>
              </a:rPr>
              <a:t>grâce à des études quantitatives et qualitatives</a:t>
            </a:r>
          </a:p>
        </p:txBody>
      </p:sp>
      <p:sp>
        <p:nvSpPr>
          <p:cNvPr id="33" name="ZoneTexte 32">
            <a:extLst>
              <a:ext uri="{FF2B5EF4-FFF2-40B4-BE49-F238E27FC236}">
                <a16:creationId xmlns:a16="http://schemas.microsoft.com/office/drawing/2014/main" xmlns="" id="{974D00B4-08E9-454B-BD5E-E5B75BDFAEB8}"/>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
        <p:nvSpPr>
          <p:cNvPr id="28" name="Text Placeholder 3">
            <a:extLst>
              <a:ext uri="{FF2B5EF4-FFF2-40B4-BE49-F238E27FC236}">
                <a16:creationId xmlns:a16="http://schemas.microsoft.com/office/drawing/2014/main" xmlns="" id="{43000BEF-9A4E-4CA3-A755-88ABF9F48504}"/>
              </a:ext>
            </a:extLst>
          </p:cNvPr>
          <p:cNvSpPr txBox="1">
            <a:spLocks/>
          </p:cNvSpPr>
          <p:nvPr/>
        </p:nvSpPr>
        <p:spPr>
          <a:xfrm>
            <a:off x="3112087" y="5677009"/>
            <a:ext cx="5614232" cy="506373"/>
          </a:xfrm>
          <a:prstGeom prst="rect">
            <a:avLst/>
          </a:prstGeom>
        </p:spPr>
        <p:txBody>
          <a:bodyPr vert="horz" lIns="0" tIns="0" rIns="0" bIns="0" rtlCol="0" anchor="b" anchorCtr="0">
            <a:noAutofit/>
          </a:bodyPr>
          <a:lstStyle>
            <a:lvl1pPr marL="342900" indent="-342900" algn="l" defTabSz="723900" rtl="0" eaLnBrk="1" fontAlgn="base" hangingPunct="1">
              <a:spcBef>
                <a:spcPts val="0"/>
              </a:spcBef>
              <a:spcAft>
                <a:spcPts val="600"/>
              </a:spcAft>
              <a:defRPr sz="800" b="0" i="0" baseline="0">
                <a:solidFill>
                  <a:schemeClr val="bg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pPr>
              <a:spcAft>
                <a:spcPts val="0"/>
              </a:spcAft>
            </a:pPr>
            <a:r>
              <a:rPr lang="en-US" kern="0" dirty="0"/>
              <a:t>Source : </a:t>
            </a:r>
            <a:r>
              <a:rPr lang="fr-FR" kern="0" dirty="0">
                <a:solidFill>
                  <a:srgbClr val="3A5467"/>
                </a:solidFill>
              </a:rPr>
              <a:t>Dynamic Solutions, Natixis IM International</a:t>
            </a:r>
          </a:p>
          <a:p>
            <a:pPr marL="228600" indent="-228600">
              <a:spcAft>
                <a:spcPts val="0"/>
              </a:spcAft>
              <a:buAutoNum type="arabicParenBoth"/>
            </a:pPr>
            <a:r>
              <a:rPr lang="fr-FR" dirty="0"/>
              <a:t>L'objectif des fonds de performance absolue est de délivrer des rendements stables et positifs quelles que soient les conditions de marché.</a:t>
            </a:r>
            <a:endParaRPr lang="fr-FR" kern="0" dirty="0">
              <a:solidFill>
                <a:srgbClr val="3A5467"/>
              </a:solidFill>
            </a:endParaRPr>
          </a:p>
          <a:p>
            <a:pPr marL="0" indent="0">
              <a:spcAft>
                <a:spcPts val="0"/>
              </a:spcAft>
            </a:pPr>
            <a:r>
              <a:rPr lang="fr-FR" b="1" kern="0" dirty="0"/>
              <a:t>L’ensemble des fonds de la gamme </a:t>
            </a:r>
            <a:r>
              <a:rPr lang="fr-FR" b="1" kern="0" dirty="0" err="1"/>
              <a:t>Sélectiz</a:t>
            </a:r>
            <a:r>
              <a:rPr lang="fr-FR" b="1" kern="0" dirty="0"/>
              <a:t> présente un risque de perte en capital</a:t>
            </a:r>
          </a:p>
        </p:txBody>
      </p:sp>
    </p:spTree>
    <p:extLst>
      <p:ext uri="{BB962C8B-B14F-4D97-AF65-F5344CB8AC3E}">
        <p14:creationId xmlns:p14="http://schemas.microsoft.com/office/powerpoint/2010/main" val="104973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xmlns="" id="{F233ED2E-E19B-44F9-B9B9-E45426692027}"/>
              </a:ext>
            </a:extLst>
          </p:cNvPr>
          <p:cNvSpPr>
            <a:spLocks noGrp="1"/>
          </p:cNvSpPr>
          <p:nvPr>
            <p:ph type="title"/>
          </p:nvPr>
        </p:nvSpPr>
        <p:spPr>
          <a:xfrm>
            <a:off x="475843" y="707033"/>
            <a:ext cx="8559489" cy="436880"/>
          </a:xfrm>
        </p:spPr>
        <p:txBody>
          <a:bodyPr/>
          <a:lstStyle/>
          <a:p>
            <a:r>
              <a:rPr lang="fr-FR" dirty="0"/>
              <a:t>Un accès à des savoir-faire reconnus au sein d’une offre adaptée aux besoins des clients</a:t>
            </a:r>
          </a:p>
        </p:txBody>
      </p:sp>
      <p:sp>
        <p:nvSpPr>
          <p:cNvPr id="9" name="Espace réservé du numéro de diapositive 8">
            <a:extLst>
              <a:ext uri="{FF2B5EF4-FFF2-40B4-BE49-F238E27FC236}">
                <a16:creationId xmlns:a16="http://schemas.microsoft.com/office/drawing/2014/main" xmlns="" id="{C5DC62F1-D28D-4AE0-917F-EBFB076C7806}"/>
              </a:ext>
            </a:extLst>
          </p:cNvPr>
          <p:cNvSpPr>
            <a:spLocks noGrp="1"/>
          </p:cNvSpPr>
          <p:nvPr>
            <p:ph type="sldNum" sz="quarter" idx="4"/>
          </p:nvPr>
        </p:nvSpPr>
        <p:spPr/>
        <p:txBody>
          <a:bodyPr/>
          <a:lstStyle/>
          <a:p>
            <a:fld id="{2CEC1701-1D93-DB4D-9AA2-5159B3035801}" type="slidenum">
              <a:rPr lang="fr-FR" smtClean="0"/>
              <a:pPr/>
              <a:t>6</a:t>
            </a:fld>
            <a:endParaRPr lang="fr-FR" dirty="0"/>
          </a:p>
        </p:txBody>
      </p:sp>
      <p:sp>
        <p:nvSpPr>
          <p:cNvPr id="12" name="Rectangle 11">
            <a:extLst>
              <a:ext uri="{FF2B5EF4-FFF2-40B4-BE49-F238E27FC236}">
                <a16:creationId xmlns:a16="http://schemas.microsoft.com/office/drawing/2014/main" xmlns="" id="{8DB5F007-2917-4F6A-95F3-5488886C1BA3}"/>
              </a:ext>
            </a:extLst>
          </p:cNvPr>
          <p:cNvSpPr/>
          <p:nvPr/>
        </p:nvSpPr>
        <p:spPr bwMode="auto">
          <a:xfrm>
            <a:off x="454460" y="2000998"/>
            <a:ext cx="2987854" cy="2880738"/>
          </a:xfrm>
          <a:prstGeom prst="rect">
            <a:avLst/>
          </a:prstGeom>
          <a:solidFill>
            <a:schemeClr val="bg1"/>
          </a:solidFill>
          <a:ln w="9525" algn="ctr">
            <a:no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lvl="1"/>
            <a:endParaRPr lang="fr-FR" sz="1200" kern="0" baseline="0" dirty="0"/>
          </a:p>
        </p:txBody>
      </p:sp>
      <p:sp>
        <p:nvSpPr>
          <p:cNvPr id="14" name="Rectangle 13">
            <a:extLst>
              <a:ext uri="{FF2B5EF4-FFF2-40B4-BE49-F238E27FC236}">
                <a16:creationId xmlns:a16="http://schemas.microsoft.com/office/drawing/2014/main" xmlns="" id="{B4717EF4-4E14-482A-B187-5EE4A7D18A3C}"/>
              </a:ext>
            </a:extLst>
          </p:cNvPr>
          <p:cNvSpPr/>
          <p:nvPr/>
        </p:nvSpPr>
        <p:spPr bwMode="auto">
          <a:xfrm>
            <a:off x="3648710" y="1444549"/>
            <a:ext cx="5065910" cy="436284"/>
          </a:xfrm>
          <a:prstGeom prst="rect">
            <a:avLst/>
          </a:prstGeom>
          <a:noFill/>
          <a:ln w="12700" algn="ctr">
            <a:solidFill>
              <a:srgbClr val="9756B3"/>
            </a:solid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algn="ctr"/>
            <a:r>
              <a:rPr lang="fr-FR" sz="1200" kern="0" baseline="0" dirty="0">
                <a:solidFill>
                  <a:schemeClr val="tx2"/>
                </a:solidFill>
                <a:latin typeface="+mn-lt"/>
              </a:rPr>
              <a:t>Profils risque-rendement variés </a:t>
            </a:r>
          </a:p>
          <a:p>
            <a:pPr algn="ctr"/>
            <a:r>
              <a:rPr lang="fr-FR" sz="1200" kern="0" baseline="0" dirty="0">
                <a:solidFill>
                  <a:schemeClr val="tx2"/>
                </a:solidFill>
                <a:latin typeface="+mn-lt"/>
              </a:rPr>
              <a:t>pour répondre aux besoins des clients</a:t>
            </a:r>
          </a:p>
        </p:txBody>
      </p:sp>
      <p:sp>
        <p:nvSpPr>
          <p:cNvPr id="15" name="Rectangle 14">
            <a:extLst>
              <a:ext uri="{FF2B5EF4-FFF2-40B4-BE49-F238E27FC236}">
                <a16:creationId xmlns:a16="http://schemas.microsoft.com/office/drawing/2014/main" xmlns="" id="{59C8E441-83C6-4EA9-B1B2-9406BB4D9E3C}"/>
              </a:ext>
            </a:extLst>
          </p:cNvPr>
          <p:cNvSpPr/>
          <p:nvPr/>
        </p:nvSpPr>
        <p:spPr bwMode="auto">
          <a:xfrm>
            <a:off x="426759" y="1444621"/>
            <a:ext cx="2987854" cy="436875"/>
          </a:xfrm>
          <a:prstGeom prst="rect">
            <a:avLst/>
          </a:prstGeom>
          <a:noFill/>
          <a:ln w="12700" algn="ctr">
            <a:solidFill>
              <a:srgbClr val="9756B3"/>
            </a:solid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algn="ctr"/>
            <a:r>
              <a:rPr lang="fr-FR" sz="1200" kern="0" baseline="0" dirty="0">
                <a:solidFill>
                  <a:schemeClr val="tx2"/>
                </a:solidFill>
                <a:latin typeface="+mn-lt"/>
              </a:rPr>
              <a:t> Accès au savoir-faire de </a:t>
            </a:r>
          </a:p>
          <a:p>
            <a:pPr algn="ctr"/>
            <a:r>
              <a:rPr lang="fr-FR" sz="1200" kern="0" baseline="0" dirty="0">
                <a:solidFill>
                  <a:schemeClr val="tx2"/>
                </a:solidFill>
                <a:latin typeface="+mn-lt"/>
              </a:rPr>
              <a:t>plusieurs sociétés reconnues </a:t>
            </a:r>
          </a:p>
        </p:txBody>
      </p:sp>
      <p:cxnSp>
        <p:nvCxnSpPr>
          <p:cNvPr id="17" name="Connecteur droit 16">
            <a:extLst>
              <a:ext uri="{FF2B5EF4-FFF2-40B4-BE49-F238E27FC236}">
                <a16:creationId xmlns:a16="http://schemas.microsoft.com/office/drawing/2014/main" xmlns="" id="{A5AD96C3-9ADC-4236-A8BF-A9FAC7534CAA}"/>
              </a:ext>
            </a:extLst>
          </p:cNvPr>
          <p:cNvCxnSpPr>
            <a:cxnSpLocks/>
          </p:cNvCxnSpPr>
          <p:nvPr/>
        </p:nvCxnSpPr>
        <p:spPr bwMode="auto">
          <a:xfrm>
            <a:off x="1233237" y="5392726"/>
            <a:ext cx="0" cy="230913"/>
          </a:xfrm>
          <a:prstGeom prst="line">
            <a:avLst/>
          </a:prstGeom>
          <a:solidFill>
            <a:schemeClr val="accent1"/>
          </a:solidFill>
          <a:ln w="28575" cap="flat" cmpd="sng" algn="ctr">
            <a:solidFill>
              <a:srgbClr val="59237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8" name="Picture 3" descr="M:\Com-Mkg-Reseaux\DIGITAL\Paniers\Projet doc co\Prix\Dorval AM\Dorval_FR_Q.jpg">
            <a:extLst>
              <a:ext uri="{FF2B5EF4-FFF2-40B4-BE49-F238E27FC236}">
                <a16:creationId xmlns:a16="http://schemas.microsoft.com/office/drawing/2014/main" xmlns="" id="{B46B8B01-ADD9-4E96-8634-22B7A736E14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1971" y="2416677"/>
            <a:ext cx="1036641" cy="28475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M:\Com-Mkg-Reseaux\DIGITAL\Paniers\Projet doc co\Prix\DNCA\DNCA Investments_Color.jpg">
            <a:extLst>
              <a:ext uri="{FF2B5EF4-FFF2-40B4-BE49-F238E27FC236}">
                <a16:creationId xmlns:a16="http://schemas.microsoft.com/office/drawing/2014/main" xmlns="" id="{BCA31B01-AC74-4333-9E2E-863B626B821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1363" y="2420402"/>
            <a:ext cx="814189" cy="26800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M:\Com-Mkg-Reseaux\DIGITAL\Paniers\Projet doc co\Prix\H2O\H2O_logo_RGB.jpg">
            <a:extLst>
              <a:ext uri="{FF2B5EF4-FFF2-40B4-BE49-F238E27FC236}">
                <a16:creationId xmlns:a16="http://schemas.microsoft.com/office/drawing/2014/main" xmlns="" id="{7CBFDDB4-A4DD-45B2-AB8C-93D0DD058A8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3535" y="3264273"/>
            <a:ext cx="1364852" cy="280269"/>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e 21">
            <a:extLst>
              <a:ext uri="{FF2B5EF4-FFF2-40B4-BE49-F238E27FC236}">
                <a16:creationId xmlns:a16="http://schemas.microsoft.com/office/drawing/2014/main" xmlns="" id="{D5BE9E8D-FEAF-4E9A-82C8-9307A22AC7B5}"/>
              </a:ext>
            </a:extLst>
          </p:cNvPr>
          <p:cNvGrpSpPr/>
          <p:nvPr/>
        </p:nvGrpSpPr>
        <p:grpSpPr>
          <a:xfrm>
            <a:off x="2171435" y="3786872"/>
            <a:ext cx="1053436" cy="317610"/>
            <a:chOff x="4166538" y="6686363"/>
            <a:chExt cx="1116965" cy="315713"/>
          </a:xfrm>
        </p:grpSpPr>
        <p:sp>
          <p:nvSpPr>
            <p:cNvPr id="23" name="object 59">
              <a:extLst>
                <a:ext uri="{FF2B5EF4-FFF2-40B4-BE49-F238E27FC236}">
                  <a16:creationId xmlns:a16="http://schemas.microsoft.com/office/drawing/2014/main" xmlns="" id="{6F75D5DF-F6B7-47D5-85B8-3C6D8C81F72A}"/>
                </a:ext>
              </a:extLst>
            </p:cNvPr>
            <p:cNvSpPr/>
            <p:nvPr/>
          </p:nvSpPr>
          <p:spPr>
            <a:xfrm>
              <a:off x="4318236" y="6690906"/>
              <a:ext cx="194945" cy="146685"/>
            </a:xfrm>
            <a:custGeom>
              <a:avLst/>
              <a:gdLst/>
              <a:ahLst/>
              <a:cxnLst/>
              <a:rect l="l" t="t" r="r" b="b"/>
              <a:pathLst>
                <a:path w="194945" h="146684">
                  <a:moveTo>
                    <a:pt x="31546" y="0"/>
                  </a:moveTo>
                  <a:lnTo>
                    <a:pt x="0" y="0"/>
                  </a:lnTo>
                  <a:lnTo>
                    <a:pt x="80886" y="146303"/>
                  </a:lnTo>
                  <a:lnTo>
                    <a:pt x="113715" y="146303"/>
                  </a:lnTo>
                  <a:lnTo>
                    <a:pt x="127466" y="121424"/>
                  </a:lnTo>
                  <a:lnTo>
                    <a:pt x="97281" y="121424"/>
                  </a:lnTo>
                  <a:lnTo>
                    <a:pt x="31546" y="0"/>
                  </a:lnTo>
                  <a:close/>
                </a:path>
                <a:path w="194945" h="146684">
                  <a:moveTo>
                    <a:pt x="194576" y="0"/>
                  </a:moveTo>
                  <a:lnTo>
                    <a:pt x="163055" y="0"/>
                  </a:lnTo>
                  <a:lnTo>
                    <a:pt x="97281" y="121424"/>
                  </a:lnTo>
                  <a:lnTo>
                    <a:pt x="127466" y="121424"/>
                  </a:lnTo>
                  <a:lnTo>
                    <a:pt x="194576" y="0"/>
                  </a:lnTo>
                  <a:close/>
                </a:path>
              </a:pathLst>
            </a:custGeom>
            <a:solidFill>
              <a:srgbClr val="474C54"/>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24" name="object 60">
              <a:extLst>
                <a:ext uri="{FF2B5EF4-FFF2-40B4-BE49-F238E27FC236}">
                  <a16:creationId xmlns:a16="http://schemas.microsoft.com/office/drawing/2014/main" xmlns="" id="{6CD947F5-E6DA-49DA-B81C-B157A5FD91E9}"/>
                </a:ext>
              </a:extLst>
            </p:cNvPr>
            <p:cNvSpPr/>
            <p:nvPr/>
          </p:nvSpPr>
          <p:spPr>
            <a:xfrm>
              <a:off x="4545173" y="6824256"/>
              <a:ext cx="157480" cy="0"/>
            </a:xfrm>
            <a:custGeom>
              <a:avLst/>
              <a:gdLst/>
              <a:ahLst/>
              <a:cxnLst/>
              <a:rect l="l" t="t" r="r" b="b"/>
              <a:pathLst>
                <a:path w="157479">
                  <a:moveTo>
                    <a:pt x="0" y="0"/>
                  </a:moveTo>
                  <a:lnTo>
                    <a:pt x="157467" y="0"/>
                  </a:lnTo>
                </a:path>
              </a:pathLst>
            </a:custGeom>
            <a:ln w="26670">
              <a:solidFill>
                <a:srgbClr val="474C54"/>
              </a:solidFill>
            </a:ln>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25" name="object 61">
              <a:extLst>
                <a:ext uri="{FF2B5EF4-FFF2-40B4-BE49-F238E27FC236}">
                  <a16:creationId xmlns:a16="http://schemas.microsoft.com/office/drawing/2014/main" xmlns="" id="{C3B19565-5FA7-4731-91F4-4472A40F533E}"/>
                </a:ext>
              </a:extLst>
            </p:cNvPr>
            <p:cNvSpPr/>
            <p:nvPr/>
          </p:nvSpPr>
          <p:spPr>
            <a:xfrm>
              <a:off x="4545173" y="6773456"/>
              <a:ext cx="28575" cy="38100"/>
            </a:xfrm>
            <a:custGeom>
              <a:avLst/>
              <a:gdLst/>
              <a:ahLst/>
              <a:cxnLst/>
              <a:rect l="l" t="t" r="r" b="b"/>
              <a:pathLst>
                <a:path w="28575" h="38100">
                  <a:moveTo>
                    <a:pt x="0" y="19049"/>
                  </a:moveTo>
                  <a:lnTo>
                    <a:pt x="28536" y="19049"/>
                  </a:lnTo>
                </a:path>
              </a:pathLst>
            </a:custGeom>
            <a:ln w="39370">
              <a:solidFill>
                <a:srgbClr val="474C54"/>
              </a:solidFill>
            </a:ln>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26" name="object 62">
              <a:extLst>
                <a:ext uri="{FF2B5EF4-FFF2-40B4-BE49-F238E27FC236}">
                  <a16:creationId xmlns:a16="http://schemas.microsoft.com/office/drawing/2014/main" xmlns="" id="{C5ED968C-C725-4DE2-B44F-22A4C05D3A44}"/>
                </a:ext>
              </a:extLst>
            </p:cNvPr>
            <p:cNvSpPr/>
            <p:nvPr/>
          </p:nvSpPr>
          <p:spPr>
            <a:xfrm>
              <a:off x="4545173" y="6760756"/>
              <a:ext cx="114935" cy="0"/>
            </a:xfrm>
            <a:custGeom>
              <a:avLst/>
              <a:gdLst/>
              <a:ahLst/>
              <a:cxnLst/>
              <a:rect l="l" t="t" r="r" b="b"/>
              <a:pathLst>
                <a:path w="114935">
                  <a:moveTo>
                    <a:pt x="0" y="0"/>
                  </a:moveTo>
                  <a:lnTo>
                    <a:pt x="114426" y="0"/>
                  </a:lnTo>
                </a:path>
              </a:pathLst>
            </a:custGeom>
            <a:ln w="26670">
              <a:solidFill>
                <a:srgbClr val="474C54"/>
              </a:solidFill>
            </a:ln>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27" name="object 63">
              <a:extLst>
                <a:ext uri="{FF2B5EF4-FFF2-40B4-BE49-F238E27FC236}">
                  <a16:creationId xmlns:a16="http://schemas.microsoft.com/office/drawing/2014/main" xmlns="" id="{D2F21002-6B75-4D77-857E-A710F47219A0}"/>
                </a:ext>
              </a:extLst>
            </p:cNvPr>
            <p:cNvSpPr/>
            <p:nvPr/>
          </p:nvSpPr>
          <p:spPr>
            <a:xfrm>
              <a:off x="4545173" y="6716306"/>
              <a:ext cx="28575" cy="31750"/>
            </a:xfrm>
            <a:custGeom>
              <a:avLst/>
              <a:gdLst/>
              <a:ahLst/>
              <a:cxnLst/>
              <a:rect l="l" t="t" r="r" b="b"/>
              <a:pathLst>
                <a:path w="28575" h="31750">
                  <a:moveTo>
                    <a:pt x="0" y="15874"/>
                  </a:moveTo>
                  <a:lnTo>
                    <a:pt x="28536" y="15874"/>
                  </a:lnTo>
                </a:path>
              </a:pathLst>
            </a:custGeom>
            <a:ln w="33020">
              <a:solidFill>
                <a:srgbClr val="474C54"/>
              </a:solidFill>
            </a:ln>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28" name="object 64">
              <a:extLst>
                <a:ext uri="{FF2B5EF4-FFF2-40B4-BE49-F238E27FC236}">
                  <a16:creationId xmlns:a16="http://schemas.microsoft.com/office/drawing/2014/main" xmlns="" id="{104BFEAB-E29C-4408-A3A0-66BBE4B574F7}"/>
                </a:ext>
              </a:extLst>
            </p:cNvPr>
            <p:cNvSpPr/>
            <p:nvPr/>
          </p:nvSpPr>
          <p:spPr>
            <a:xfrm>
              <a:off x="4545173" y="6703606"/>
              <a:ext cx="152400" cy="0"/>
            </a:xfrm>
            <a:custGeom>
              <a:avLst/>
              <a:gdLst/>
              <a:ahLst/>
              <a:cxnLst/>
              <a:rect l="l" t="t" r="r" b="b"/>
              <a:pathLst>
                <a:path w="152400">
                  <a:moveTo>
                    <a:pt x="0" y="0"/>
                  </a:moveTo>
                  <a:lnTo>
                    <a:pt x="151993" y="0"/>
                  </a:lnTo>
                </a:path>
              </a:pathLst>
            </a:custGeom>
            <a:ln w="26670">
              <a:solidFill>
                <a:srgbClr val="474C54"/>
              </a:solidFill>
            </a:ln>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29" name="object 65">
              <a:extLst>
                <a:ext uri="{FF2B5EF4-FFF2-40B4-BE49-F238E27FC236}">
                  <a16:creationId xmlns:a16="http://schemas.microsoft.com/office/drawing/2014/main" xmlns="" id="{71310AC1-D3D4-4F49-B03F-003936360A97}"/>
                </a:ext>
              </a:extLst>
            </p:cNvPr>
            <p:cNvSpPr/>
            <p:nvPr/>
          </p:nvSpPr>
          <p:spPr>
            <a:xfrm>
              <a:off x="4173945" y="6965277"/>
              <a:ext cx="9525" cy="36195"/>
            </a:xfrm>
            <a:custGeom>
              <a:avLst/>
              <a:gdLst/>
              <a:ahLst/>
              <a:cxnLst/>
              <a:rect l="l" t="t" r="r" b="b"/>
              <a:pathLst>
                <a:path w="9525" h="36195">
                  <a:moveTo>
                    <a:pt x="9474" y="0"/>
                  </a:moveTo>
                  <a:lnTo>
                    <a:pt x="0" y="0"/>
                  </a:lnTo>
                  <a:lnTo>
                    <a:pt x="0" y="35686"/>
                  </a:lnTo>
                  <a:lnTo>
                    <a:pt x="8763" y="35686"/>
                  </a:lnTo>
                  <a:lnTo>
                    <a:pt x="9474" y="35229"/>
                  </a:lnTo>
                  <a:lnTo>
                    <a:pt x="9474" y="0"/>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30" name="object 66">
              <a:extLst>
                <a:ext uri="{FF2B5EF4-FFF2-40B4-BE49-F238E27FC236}">
                  <a16:creationId xmlns:a16="http://schemas.microsoft.com/office/drawing/2014/main" xmlns="" id="{B54545C9-D6EC-4970-9267-2A12E02086D9}"/>
                </a:ext>
              </a:extLst>
            </p:cNvPr>
            <p:cNvSpPr/>
            <p:nvPr/>
          </p:nvSpPr>
          <p:spPr>
            <a:xfrm>
              <a:off x="4208678" y="6965277"/>
              <a:ext cx="40005" cy="36195"/>
            </a:xfrm>
            <a:custGeom>
              <a:avLst/>
              <a:gdLst/>
              <a:ahLst/>
              <a:cxnLst/>
              <a:rect l="l" t="t" r="r" b="b"/>
              <a:pathLst>
                <a:path w="40004" h="36195">
                  <a:moveTo>
                    <a:pt x="8686" y="0"/>
                  </a:moveTo>
                  <a:lnTo>
                    <a:pt x="0" y="0"/>
                  </a:lnTo>
                  <a:lnTo>
                    <a:pt x="0" y="35686"/>
                  </a:lnTo>
                  <a:lnTo>
                    <a:pt x="9398" y="35686"/>
                  </a:lnTo>
                  <a:lnTo>
                    <a:pt x="9398" y="16014"/>
                  </a:lnTo>
                  <a:lnTo>
                    <a:pt x="9156" y="13550"/>
                  </a:lnTo>
                  <a:lnTo>
                    <a:pt x="8839" y="11099"/>
                  </a:lnTo>
                  <a:lnTo>
                    <a:pt x="18620" y="11099"/>
                  </a:lnTo>
                  <a:lnTo>
                    <a:pt x="8686" y="0"/>
                  </a:lnTo>
                  <a:close/>
                </a:path>
                <a:path w="40004" h="36195">
                  <a:moveTo>
                    <a:pt x="18620" y="11099"/>
                  </a:moveTo>
                  <a:lnTo>
                    <a:pt x="8839" y="11099"/>
                  </a:lnTo>
                  <a:lnTo>
                    <a:pt x="30822" y="35686"/>
                  </a:lnTo>
                  <a:lnTo>
                    <a:pt x="39509" y="35686"/>
                  </a:lnTo>
                  <a:lnTo>
                    <a:pt x="39509" y="24650"/>
                  </a:lnTo>
                  <a:lnTo>
                    <a:pt x="30746" y="24650"/>
                  </a:lnTo>
                  <a:lnTo>
                    <a:pt x="18620" y="11099"/>
                  </a:lnTo>
                  <a:close/>
                </a:path>
                <a:path w="40004" h="36195">
                  <a:moveTo>
                    <a:pt x="39509" y="0"/>
                  </a:moveTo>
                  <a:lnTo>
                    <a:pt x="30187" y="0"/>
                  </a:lnTo>
                  <a:lnTo>
                    <a:pt x="30187" y="19735"/>
                  </a:lnTo>
                  <a:lnTo>
                    <a:pt x="30353" y="22237"/>
                  </a:lnTo>
                  <a:lnTo>
                    <a:pt x="30746" y="24650"/>
                  </a:lnTo>
                  <a:lnTo>
                    <a:pt x="39509" y="24650"/>
                  </a:lnTo>
                  <a:lnTo>
                    <a:pt x="39509" y="0"/>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31" name="object 67">
              <a:extLst>
                <a:ext uri="{FF2B5EF4-FFF2-40B4-BE49-F238E27FC236}">
                  <a16:creationId xmlns:a16="http://schemas.microsoft.com/office/drawing/2014/main" xmlns="" id="{36AD1E88-AB62-4E1E-9EE7-3B59FCEDB202}"/>
                </a:ext>
              </a:extLst>
            </p:cNvPr>
            <p:cNvSpPr/>
            <p:nvPr/>
          </p:nvSpPr>
          <p:spPr>
            <a:xfrm>
              <a:off x="4269223" y="6965277"/>
              <a:ext cx="46355" cy="36195"/>
            </a:xfrm>
            <a:custGeom>
              <a:avLst/>
              <a:gdLst/>
              <a:ahLst/>
              <a:cxnLst/>
              <a:rect l="l" t="t" r="r" b="b"/>
              <a:pathLst>
                <a:path w="46354" h="36195">
                  <a:moveTo>
                    <a:pt x="9715" y="0"/>
                  </a:moveTo>
                  <a:lnTo>
                    <a:pt x="0" y="0"/>
                  </a:lnTo>
                  <a:lnTo>
                    <a:pt x="17767" y="35686"/>
                  </a:lnTo>
                  <a:lnTo>
                    <a:pt x="28511" y="35686"/>
                  </a:lnTo>
                  <a:lnTo>
                    <a:pt x="31742" y="29197"/>
                  </a:lnTo>
                  <a:lnTo>
                    <a:pt x="23101" y="29197"/>
                  </a:lnTo>
                  <a:lnTo>
                    <a:pt x="22225" y="26644"/>
                  </a:lnTo>
                  <a:lnTo>
                    <a:pt x="21183" y="23774"/>
                  </a:lnTo>
                  <a:lnTo>
                    <a:pt x="20231" y="21831"/>
                  </a:lnTo>
                  <a:lnTo>
                    <a:pt x="9715" y="0"/>
                  </a:lnTo>
                  <a:close/>
                </a:path>
                <a:path w="46354" h="36195">
                  <a:moveTo>
                    <a:pt x="46278" y="0"/>
                  </a:moveTo>
                  <a:lnTo>
                    <a:pt x="36474" y="0"/>
                  </a:lnTo>
                  <a:lnTo>
                    <a:pt x="25971" y="21831"/>
                  </a:lnTo>
                  <a:lnTo>
                    <a:pt x="25006" y="23774"/>
                  </a:lnTo>
                  <a:lnTo>
                    <a:pt x="23977" y="26644"/>
                  </a:lnTo>
                  <a:lnTo>
                    <a:pt x="23101" y="29197"/>
                  </a:lnTo>
                  <a:lnTo>
                    <a:pt x="31742" y="29197"/>
                  </a:lnTo>
                  <a:lnTo>
                    <a:pt x="46278" y="0"/>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32" name="object 68">
              <a:extLst>
                <a:ext uri="{FF2B5EF4-FFF2-40B4-BE49-F238E27FC236}">
                  <a16:creationId xmlns:a16="http://schemas.microsoft.com/office/drawing/2014/main" xmlns="" id="{F9D521EE-B389-4878-8BC2-C8ED30FDDD96}"/>
                </a:ext>
              </a:extLst>
            </p:cNvPr>
            <p:cNvSpPr/>
            <p:nvPr/>
          </p:nvSpPr>
          <p:spPr>
            <a:xfrm>
              <a:off x="4333912" y="6965275"/>
              <a:ext cx="32384" cy="36195"/>
            </a:xfrm>
            <a:custGeom>
              <a:avLst/>
              <a:gdLst/>
              <a:ahLst/>
              <a:cxnLst/>
              <a:rect l="l" t="t" r="r" b="b"/>
              <a:pathLst>
                <a:path w="32385" h="36195">
                  <a:moveTo>
                    <a:pt x="31940" y="0"/>
                  </a:moveTo>
                  <a:lnTo>
                    <a:pt x="5575" y="0"/>
                  </a:lnTo>
                  <a:lnTo>
                    <a:pt x="0" y="3784"/>
                  </a:lnTo>
                  <a:lnTo>
                    <a:pt x="0" y="31915"/>
                  </a:lnTo>
                  <a:lnTo>
                    <a:pt x="5651" y="35699"/>
                  </a:lnTo>
                  <a:lnTo>
                    <a:pt x="31534" y="35699"/>
                  </a:lnTo>
                  <a:lnTo>
                    <a:pt x="32258" y="35242"/>
                  </a:lnTo>
                  <a:lnTo>
                    <a:pt x="32258" y="30530"/>
                  </a:lnTo>
                  <a:lnTo>
                    <a:pt x="11226" y="30530"/>
                  </a:lnTo>
                  <a:lnTo>
                    <a:pt x="9474" y="28956"/>
                  </a:lnTo>
                  <a:lnTo>
                    <a:pt x="9474" y="19951"/>
                  </a:lnTo>
                  <a:lnTo>
                    <a:pt x="29552" y="19951"/>
                  </a:lnTo>
                  <a:lnTo>
                    <a:pt x="29552" y="14833"/>
                  </a:lnTo>
                  <a:lnTo>
                    <a:pt x="9474" y="14833"/>
                  </a:lnTo>
                  <a:lnTo>
                    <a:pt x="9474" y="6858"/>
                  </a:lnTo>
                  <a:lnTo>
                    <a:pt x="11226" y="5168"/>
                  </a:lnTo>
                  <a:lnTo>
                    <a:pt x="31940" y="5168"/>
                  </a:lnTo>
                  <a:lnTo>
                    <a:pt x="31940" y="0"/>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33" name="object 69">
              <a:extLst>
                <a:ext uri="{FF2B5EF4-FFF2-40B4-BE49-F238E27FC236}">
                  <a16:creationId xmlns:a16="http://schemas.microsoft.com/office/drawing/2014/main" xmlns="" id="{EC34CD23-226D-48D5-BC9D-63FF8D07EA37}"/>
                </a:ext>
              </a:extLst>
            </p:cNvPr>
            <p:cNvSpPr/>
            <p:nvPr/>
          </p:nvSpPr>
          <p:spPr>
            <a:xfrm>
              <a:off x="4385690" y="6964608"/>
              <a:ext cx="33655" cy="37465"/>
            </a:xfrm>
            <a:custGeom>
              <a:avLst/>
              <a:gdLst/>
              <a:ahLst/>
              <a:cxnLst/>
              <a:rect l="l" t="t" r="r" b="b"/>
              <a:pathLst>
                <a:path w="33654" h="37465">
                  <a:moveTo>
                    <a:pt x="1676" y="30022"/>
                  </a:moveTo>
                  <a:lnTo>
                    <a:pt x="0" y="35039"/>
                  </a:lnTo>
                  <a:lnTo>
                    <a:pt x="5740" y="36207"/>
                  </a:lnTo>
                  <a:lnTo>
                    <a:pt x="10045" y="37033"/>
                  </a:lnTo>
                  <a:lnTo>
                    <a:pt x="17343" y="37012"/>
                  </a:lnTo>
                  <a:lnTo>
                    <a:pt x="29840" y="33233"/>
                  </a:lnTo>
                  <a:lnTo>
                    <a:pt x="30167" y="31864"/>
                  </a:lnTo>
                  <a:lnTo>
                    <a:pt x="10998" y="31864"/>
                  </a:lnTo>
                  <a:lnTo>
                    <a:pt x="6692" y="31051"/>
                  </a:lnTo>
                  <a:lnTo>
                    <a:pt x="1676" y="30022"/>
                  </a:lnTo>
                  <a:close/>
                </a:path>
                <a:path w="33654" h="37465">
                  <a:moveTo>
                    <a:pt x="24460" y="0"/>
                  </a:moveTo>
                  <a:lnTo>
                    <a:pt x="17908" y="26"/>
                  </a:lnTo>
                  <a:lnTo>
                    <a:pt x="6161" y="3711"/>
                  </a:lnTo>
                  <a:lnTo>
                    <a:pt x="3958" y="15864"/>
                  </a:lnTo>
                  <a:lnTo>
                    <a:pt x="16906" y="21095"/>
                  </a:lnTo>
                  <a:lnTo>
                    <a:pt x="25019" y="26797"/>
                  </a:lnTo>
                  <a:lnTo>
                    <a:pt x="25019" y="29768"/>
                  </a:lnTo>
                  <a:lnTo>
                    <a:pt x="22301" y="31864"/>
                  </a:lnTo>
                  <a:lnTo>
                    <a:pt x="30167" y="31864"/>
                  </a:lnTo>
                  <a:lnTo>
                    <a:pt x="32687" y="21305"/>
                  </a:lnTo>
                  <a:lnTo>
                    <a:pt x="19551" y="15287"/>
                  </a:lnTo>
                  <a:lnTo>
                    <a:pt x="10922" y="9817"/>
                  </a:lnTo>
                  <a:lnTo>
                    <a:pt x="10922" y="6959"/>
                  </a:lnTo>
                  <a:lnTo>
                    <a:pt x="13779" y="5168"/>
                  </a:lnTo>
                  <a:lnTo>
                    <a:pt x="31589" y="5168"/>
                  </a:lnTo>
                  <a:lnTo>
                    <a:pt x="33223" y="1892"/>
                  </a:lnTo>
                  <a:lnTo>
                    <a:pt x="28194" y="723"/>
                  </a:lnTo>
                  <a:lnTo>
                    <a:pt x="24460" y="0"/>
                  </a:lnTo>
                  <a:close/>
                </a:path>
                <a:path w="33654" h="37465">
                  <a:moveTo>
                    <a:pt x="31589" y="5168"/>
                  </a:moveTo>
                  <a:lnTo>
                    <a:pt x="23583" y="5168"/>
                  </a:lnTo>
                  <a:lnTo>
                    <a:pt x="26530" y="5727"/>
                  </a:lnTo>
                  <a:lnTo>
                    <a:pt x="30822" y="6705"/>
                  </a:lnTo>
                  <a:lnTo>
                    <a:pt x="31589" y="5168"/>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34" name="object 70">
              <a:extLst>
                <a:ext uri="{FF2B5EF4-FFF2-40B4-BE49-F238E27FC236}">
                  <a16:creationId xmlns:a16="http://schemas.microsoft.com/office/drawing/2014/main" xmlns="" id="{DB20A6FF-7B96-46C3-8B0C-61305574158B}"/>
                </a:ext>
              </a:extLst>
            </p:cNvPr>
            <p:cNvSpPr/>
            <p:nvPr/>
          </p:nvSpPr>
          <p:spPr>
            <a:xfrm>
              <a:off x="4438827" y="6965283"/>
              <a:ext cx="23495" cy="36195"/>
            </a:xfrm>
            <a:custGeom>
              <a:avLst/>
              <a:gdLst/>
              <a:ahLst/>
              <a:cxnLst/>
              <a:rect l="l" t="t" r="r" b="b"/>
              <a:pathLst>
                <a:path w="23495" h="36195">
                  <a:moveTo>
                    <a:pt x="23177" y="5156"/>
                  </a:moveTo>
                  <a:lnTo>
                    <a:pt x="13703" y="5156"/>
                  </a:lnTo>
                  <a:lnTo>
                    <a:pt x="13703" y="35687"/>
                  </a:lnTo>
                  <a:lnTo>
                    <a:pt x="23177" y="35687"/>
                  </a:lnTo>
                  <a:lnTo>
                    <a:pt x="23177" y="5156"/>
                  </a:lnTo>
                  <a:close/>
                </a:path>
                <a:path w="23495" h="36195">
                  <a:moveTo>
                    <a:pt x="36880" y="0"/>
                  </a:moveTo>
                  <a:lnTo>
                    <a:pt x="0" y="0"/>
                  </a:lnTo>
                  <a:lnTo>
                    <a:pt x="0" y="5156"/>
                  </a:lnTo>
                  <a:lnTo>
                    <a:pt x="36880" y="5156"/>
                  </a:lnTo>
                  <a:lnTo>
                    <a:pt x="36880" y="0"/>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35" name="object 71">
              <a:extLst>
                <a:ext uri="{FF2B5EF4-FFF2-40B4-BE49-F238E27FC236}">
                  <a16:creationId xmlns:a16="http://schemas.microsoft.com/office/drawing/2014/main" xmlns="" id="{75F05DAF-8DA2-4E6D-990A-240983B5E1D2}"/>
                </a:ext>
              </a:extLst>
            </p:cNvPr>
            <p:cNvSpPr/>
            <p:nvPr/>
          </p:nvSpPr>
          <p:spPr>
            <a:xfrm>
              <a:off x="4493003" y="6965277"/>
              <a:ext cx="62230" cy="36195"/>
            </a:xfrm>
            <a:custGeom>
              <a:avLst/>
              <a:gdLst/>
              <a:ahLst/>
              <a:cxnLst/>
              <a:rect l="l" t="t" r="r" b="b"/>
              <a:pathLst>
                <a:path w="62229" h="36195">
                  <a:moveTo>
                    <a:pt x="17449" y="0"/>
                  </a:moveTo>
                  <a:lnTo>
                    <a:pt x="7010" y="0"/>
                  </a:lnTo>
                  <a:lnTo>
                    <a:pt x="0" y="35686"/>
                  </a:lnTo>
                  <a:lnTo>
                    <a:pt x="9474" y="35686"/>
                  </a:lnTo>
                  <a:lnTo>
                    <a:pt x="13202" y="15138"/>
                  </a:lnTo>
                  <a:lnTo>
                    <a:pt x="13396" y="12420"/>
                  </a:lnTo>
                  <a:lnTo>
                    <a:pt x="13627" y="10172"/>
                  </a:lnTo>
                  <a:lnTo>
                    <a:pt x="22061" y="10172"/>
                  </a:lnTo>
                  <a:lnTo>
                    <a:pt x="17449" y="0"/>
                  </a:lnTo>
                  <a:close/>
                </a:path>
                <a:path w="62229" h="36195">
                  <a:moveTo>
                    <a:pt x="57252" y="10477"/>
                  </a:moveTo>
                  <a:lnTo>
                    <a:pt x="48501" y="10477"/>
                  </a:lnTo>
                  <a:lnTo>
                    <a:pt x="48678" y="12788"/>
                  </a:lnTo>
                  <a:lnTo>
                    <a:pt x="48926" y="15138"/>
                  </a:lnTo>
                  <a:lnTo>
                    <a:pt x="52730" y="35686"/>
                  </a:lnTo>
                  <a:lnTo>
                    <a:pt x="62204" y="35686"/>
                  </a:lnTo>
                  <a:lnTo>
                    <a:pt x="57252" y="10477"/>
                  </a:lnTo>
                  <a:close/>
                </a:path>
                <a:path w="62229" h="36195">
                  <a:moveTo>
                    <a:pt x="22061" y="10172"/>
                  </a:moveTo>
                  <a:lnTo>
                    <a:pt x="13627" y="10172"/>
                  </a:lnTo>
                  <a:lnTo>
                    <a:pt x="14301" y="12522"/>
                  </a:lnTo>
                  <a:lnTo>
                    <a:pt x="15214" y="14884"/>
                  </a:lnTo>
                  <a:lnTo>
                    <a:pt x="16125" y="16878"/>
                  </a:lnTo>
                  <a:lnTo>
                    <a:pt x="20756" y="27508"/>
                  </a:lnTo>
                  <a:lnTo>
                    <a:pt x="22136" y="30784"/>
                  </a:lnTo>
                  <a:lnTo>
                    <a:pt x="25095" y="33400"/>
                  </a:lnTo>
                  <a:lnTo>
                    <a:pt x="37274" y="33400"/>
                  </a:lnTo>
                  <a:lnTo>
                    <a:pt x="40068" y="30784"/>
                  </a:lnTo>
                  <a:lnTo>
                    <a:pt x="41307" y="28016"/>
                  </a:lnTo>
                  <a:lnTo>
                    <a:pt x="30353" y="28016"/>
                  </a:lnTo>
                  <a:lnTo>
                    <a:pt x="29946" y="27508"/>
                  </a:lnTo>
                  <a:lnTo>
                    <a:pt x="29552" y="26695"/>
                  </a:lnTo>
                  <a:lnTo>
                    <a:pt x="22061" y="10172"/>
                  </a:lnTo>
                  <a:close/>
                </a:path>
                <a:path w="62229" h="36195">
                  <a:moveTo>
                    <a:pt x="55194" y="0"/>
                  </a:moveTo>
                  <a:lnTo>
                    <a:pt x="44767" y="0"/>
                  </a:lnTo>
                  <a:lnTo>
                    <a:pt x="32740" y="26695"/>
                  </a:lnTo>
                  <a:lnTo>
                    <a:pt x="32334" y="27508"/>
                  </a:lnTo>
                  <a:lnTo>
                    <a:pt x="31940" y="28016"/>
                  </a:lnTo>
                  <a:lnTo>
                    <a:pt x="41307" y="28016"/>
                  </a:lnTo>
                  <a:lnTo>
                    <a:pt x="46317" y="16624"/>
                  </a:lnTo>
                  <a:lnTo>
                    <a:pt x="46990" y="15138"/>
                  </a:lnTo>
                  <a:lnTo>
                    <a:pt x="47903" y="12420"/>
                  </a:lnTo>
                  <a:lnTo>
                    <a:pt x="48501" y="10477"/>
                  </a:lnTo>
                  <a:lnTo>
                    <a:pt x="57252" y="10477"/>
                  </a:lnTo>
                  <a:lnTo>
                    <a:pt x="55194" y="0"/>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36" name="object 72">
              <a:extLst>
                <a:ext uri="{FF2B5EF4-FFF2-40B4-BE49-F238E27FC236}">
                  <a16:creationId xmlns:a16="http://schemas.microsoft.com/office/drawing/2014/main" xmlns="" id="{8A3EABD2-C36B-4A50-B7FA-EA99FFAA304E}"/>
                </a:ext>
              </a:extLst>
            </p:cNvPr>
            <p:cNvSpPr/>
            <p:nvPr/>
          </p:nvSpPr>
          <p:spPr>
            <a:xfrm>
              <a:off x="4575935" y="6965275"/>
              <a:ext cx="32384" cy="36195"/>
            </a:xfrm>
            <a:custGeom>
              <a:avLst/>
              <a:gdLst/>
              <a:ahLst/>
              <a:cxnLst/>
              <a:rect l="l" t="t" r="r" b="b"/>
              <a:pathLst>
                <a:path w="32385" h="36195">
                  <a:moveTo>
                    <a:pt x="31940" y="0"/>
                  </a:moveTo>
                  <a:lnTo>
                    <a:pt x="5575" y="0"/>
                  </a:lnTo>
                  <a:lnTo>
                    <a:pt x="0" y="3784"/>
                  </a:lnTo>
                  <a:lnTo>
                    <a:pt x="0" y="31915"/>
                  </a:lnTo>
                  <a:lnTo>
                    <a:pt x="5651" y="35699"/>
                  </a:lnTo>
                  <a:lnTo>
                    <a:pt x="31546" y="35699"/>
                  </a:lnTo>
                  <a:lnTo>
                    <a:pt x="32258" y="35242"/>
                  </a:lnTo>
                  <a:lnTo>
                    <a:pt x="32258" y="30530"/>
                  </a:lnTo>
                  <a:lnTo>
                    <a:pt x="11226" y="30530"/>
                  </a:lnTo>
                  <a:lnTo>
                    <a:pt x="9474" y="28956"/>
                  </a:lnTo>
                  <a:lnTo>
                    <a:pt x="9474" y="19951"/>
                  </a:lnTo>
                  <a:lnTo>
                    <a:pt x="29552" y="19951"/>
                  </a:lnTo>
                  <a:lnTo>
                    <a:pt x="29552" y="14833"/>
                  </a:lnTo>
                  <a:lnTo>
                    <a:pt x="9474" y="14833"/>
                  </a:lnTo>
                  <a:lnTo>
                    <a:pt x="9474" y="6858"/>
                  </a:lnTo>
                  <a:lnTo>
                    <a:pt x="11226" y="5168"/>
                  </a:lnTo>
                  <a:lnTo>
                    <a:pt x="31940" y="5168"/>
                  </a:lnTo>
                  <a:lnTo>
                    <a:pt x="31940" y="0"/>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37" name="object 73">
              <a:extLst>
                <a:ext uri="{FF2B5EF4-FFF2-40B4-BE49-F238E27FC236}">
                  <a16:creationId xmlns:a16="http://schemas.microsoft.com/office/drawing/2014/main" xmlns="" id="{965C0C51-EA0E-42AC-984A-5483BE0BBD20}"/>
                </a:ext>
              </a:extLst>
            </p:cNvPr>
            <p:cNvSpPr/>
            <p:nvPr/>
          </p:nvSpPr>
          <p:spPr>
            <a:xfrm>
              <a:off x="4630982" y="6965277"/>
              <a:ext cx="40005" cy="36195"/>
            </a:xfrm>
            <a:custGeom>
              <a:avLst/>
              <a:gdLst/>
              <a:ahLst/>
              <a:cxnLst/>
              <a:rect l="l" t="t" r="r" b="b"/>
              <a:pathLst>
                <a:path w="40004" h="36195">
                  <a:moveTo>
                    <a:pt x="8686" y="0"/>
                  </a:moveTo>
                  <a:lnTo>
                    <a:pt x="0" y="0"/>
                  </a:lnTo>
                  <a:lnTo>
                    <a:pt x="0" y="35686"/>
                  </a:lnTo>
                  <a:lnTo>
                    <a:pt x="9398" y="35686"/>
                  </a:lnTo>
                  <a:lnTo>
                    <a:pt x="9398" y="16014"/>
                  </a:lnTo>
                  <a:lnTo>
                    <a:pt x="9156" y="13550"/>
                  </a:lnTo>
                  <a:lnTo>
                    <a:pt x="8839" y="11099"/>
                  </a:lnTo>
                  <a:lnTo>
                    <a:pt x="18620" y="11099"/>
                  </a:lnTo>
                  <a:lnTo>
                    <a:pt x="8686" y="0"/>
                  </a:lnTo>
                  <a:close/>
                </a:path>
                <a:path w="40004" h="36195">
                  <a:moveTo>
                    <a:pt x="18620" y="11099"/>
                  </a:moveTo>
                  <a:lnTo>
                    <a:pt x="8839" y="11099"/>
                  </a:lnTo>
                  <a:lnTo>
                    <a:pt x="30822" y="35686"/>
                  </a:lnTo>
                  <a:lnTo>
                    <a:pt x="39509" y="35686"/>
                  </a:lnTo>
                  <a:lnTo>
                    <a:pt x="39509" y="24650"/>
                  </a:lnTo>
                  <a:lnTo>
                    <a:pt x="30746" y="24650"/>
                  </a:lnTo>
                  <a:lnTo>
                    <a:pt x="18620" y="11099"/>
                  </a:lnTo>
                  <a:close/>
                </a:path>
                <a:path w="40004" h="36195">
                  <a:moveTo>
                    <a:pt x="39509" y="0"/>
                  </a:moveTo>
                  <a:lnTo>
                    <a:pt x="30187" y="0"/>
                  </a:lnTo>
                  <a:lnTo>
                    <a:pt x="30187" y="19735"/>
                  </a:lnTo>
                  <a:lnTo>
                    <a:pt x="30353" y="22237"/>
                  </a:lnTo>
                  <a:lnTo>
                    <a:pt x="30746" y="24650"/>
                  </a:lnTo>
                  <a:lnTo>
                    <a:pt x="39509" y="24650"/>
                  </a:lnTo>
                  <a:lnTo>
                    <a:pt x="39509" y="0"/>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38" name="object 74">
              <a:extLst>
                <a:ext uri="{FF2B5EF4-FFF2-40B4-BE49-F238E27FC236}">
                  <a16:creationId xmlns:a16="http://schemas.microsoft.com/office/drawing/2014/main" xmlns="" id="{80CAE1BC-F9F7-41ED-96FA-AEA5917DBA24}"/>
                </a:ext>
              </a:extLst>
            </p:cNvPr>
            <p:cNvSpPr/>
            <p:nvPr/>
          </p:nvSpPr>
          <p:spPr>
            <a:xfrm>
              <a:off x="4691764" y="6965283"/>
              <a:ext cx="23495" cy="36195"/>
            </a:xfrm>
            <a:custGeom>
              <a:avLst/>
              <a:gdLst/>
              <a:ahLst/>
              <a:cxnLst/>
              <a:rect l="l" t="t" r="r" b="b"/>
              <a:pathLst>
                <a:path w="23495" h="36195">
                  <a:moveTo>
                    <a:pt x="23177" y="5156"/>
                  </a:moveTo>
                  <a:lnTo>
                    <a:pt x="13703" y="5156"/>
                  </a:lnTo>
                  <a:lnTo>
                    <a:pt x="13703" y="35687"/>
                  </a:lnTo>
                  <a:lnTo>
                    <a:pt x="23177" y="35687"/>
                  </a:lnTo>
                  <a:lnTo>
                    <a:pt x="23177" y="5156"/>
                  </a:lnTo>
                  <a:close/>
                </a:path>
                <a:path w="23495" h="36195">
                  <a:moveTo>
                    <a:pt x="36880" y="0"/>
                  </a:moveTo>
                  <a:lnTo>
                    <a:pt x="0" y="0"/>
                  </a:lnTo>
                  <a:lnTo>
                    <a:pt x="0" y="5156"/>
                  </a:lnTo>
                  <a:lnTo>
                    <a:pt x="36880" y="5156"/>
                  </a:lnTo>
                  <a:lnTo>
                    <a:pt x="36880" y="0"/>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39" name="object 75">
              <a:extLst>
                <a:ext uri="{FF2B5EF4-FFF2-40B4-BE49-F238E27FC236}">
                  <a16:creationId xmlns:a16="http://schemas.microsoft.com/office/drawing/2014/main" xmlns="" id="{345C6A21-26CB-485C-A7B1-D525F8844424}"/>
                </a:ext>
              </a:extLst>
            </p:cNvPr>
            <p:cNvSpPr/>
            <p:nvPr/>
          </p:nvSpPr>
          <p:spPr>
            <a:xfrm>
              <a:off x="4790083" y="6965277"/>
              <a:ext cx="62230" cy="36195"/>
            </a:xfrm>
            <a:custGeom>
              <a:avLst/>
              <a:gdLst/>
              <a:ahLst/>
              <a:cxnLst/>
              <a:rect l="l" t="t" r="r" b="b"/>
              <a:pathLst>
                <a:path w="62229" h="36195">
                  <a:moveTo>
                    <a:pt x="17437" y="0"/>
                  </a:moveTo>
                  <a:lnTo>
                    <a:pt x="6997" y="0"/>
                  </a:lnTo>
                  <a:lnTo>
                    <a:pt x="0" y="35686"/>
                  </a:lnTo>
                  <a:lnTo>
                    <a:pt x="9474" y="35686"/>
                  </a:lnTo>
                  <a:lnTo>
                    <a:pt x="13189" y="15138"/>
                  </a:lnTo>
                  <a:lnTo>
                    <a:pt x="13383" y="12420"/>
                  </a:lnTo>
                  <a:lnTo>
                    <a:pt x="13614" y="10172"/>
                  </a:lnTo>
                  <a:lnTo>
                    <a:pt x="22049" y="10172"/>
                  </a:lnTo>
                  <a:lnTo>
                    <a:pt x="17437" y="0"/>
                  </a:lnTo>
                  <a:close/>
                </a:path>
                <a:path w="62229" h="36195">
                  <a:moveTo>
                    <a:pt x="57248" y="10477"/>
                  </a:moveTo>
                  <a:lnTo>
                    <a:pt x="48501" y="10477"/>
                  </a:lnTo>
                  <a:lnTo>
                    <a:pt x="48665" y="12788"/>
                  </a:lnTo>
                  <a:lnTo>
                    <a:pt x="48913" y="15138"/>
                  </a:lnTo>
                  <a:lnTo>
                    <a:pt x="52717" y="35686"/>
                  </a:lnTo>
                  <a:lnTo>
                    <a:pt x="62191" y="35686"/>
                  </a:lnTo>
                  <a:lnTo>
                    <a:pt x="57248" y="10477"/>
                  </a:lnTo>
                  <a:close/>
                </a:path>
                <a:path w="62229" h="36195">
                  <a:moveTo>
                    <a:pt x="22049" y="10172"/>
                  </a:moveTo>
                  <a:lnTo>
                    <a:pt x="13614" y="10172"/>
                  </a:lnTo>
                  <a:lnTo>
                    <a:pt x="14288" y="12522"/>
                  </a:lnTo>
                  <a:lnTo>
                    <a:pt x="15201" y="14884"/>
                  </a:lnTo>
                  <a:lnTo>
                    <a:pt x="16112" y="16878"/>
                  </a:lnTo>
                  <a:lnTo>
                    <a:pt x="20744" y="27508"/>
                  </a:lnTo>
                  <a:lnTo>
                    <a:pt x="22136" y="30784"/>
                  </a:lnTo>
                  <a:lnTo>
                    <a:pt x="25082" y="33400"/>
                  </a:lnTo>
                  <a:lnTo>
                    <a:pt x="37261" y="33400"/>
                  </a:lnTo>
                  <a:lnTo>
                    <a:pt x="40055" y="30784"/>
                  </a:lnTo>
                  <a:lnTo>
                    <a:pt x="41294" y="28016"/>
                  </a:lnTo>
                  <a:lnTo>
                    <a:pt x="30340" y="28016"/>
                  </a:lnTo>
                  <a:lnTo>
                    <a:pt x="29933" y="27508"/>
                  </a:lnTo>
                  <a:lnTo>
                    <a:pt x="29540" y="26695"/>
                  </a:lnTo>
                  <a:lnTo>
                    <a:pt x="22049" y="10172"/>
                  </a:lnTo>
                  <a:close/>
                </a:path>
                <a:path w="62229" h="36195">
                  <a:moveTo>
                    <a:pt x="55194" y="0"/>
                  </a:moveTo>
                  <a:lnTo>
                    <a:pt x="44754" y="0"/>
                  </a:lnTo>
                  <a:lnTo>
                    <a:pt x="32727" y="26695"/>
                  </a:lnTo>
                  <a:lnTo>
                    <a:pt x="32334" y="27508"/>
                  </a:lnTo>
                  <a:lnTo>
                    <a:pt x="31927" y="28016"/>
                  </a:lnTo>
                  <a:lnTo>
                    <a:pt x="41294" y="28016"/>
                  </a:lnTo>
                  <a:lnTo>
                    <a:pt x="46306" y="16624"/>
                  </a:lnTo>
                  <a:lnTo>
                    <a:pt x="46989" y="15138"/>
                  </a:lnTo>
                  <a:lnTo>
                    <a:pt x="47892" y="12420"/>
                  </a:lnTo>
                  <a:lnTo>
                    <a:pt x="48501" y="10477"/>
                  </a:lnTo>
                  <a:lnTo>
                    <a:pt x="57248" y="10477"/>
                  </a:lnTo>
                  <a:lnTo>
                    <a:pt x="55194" y="0"/>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40" name="object 76">
              <a:extLst>
                <a:ext uri="{FF2B5EF4-FFF2-40B4-BE49-F238E27FC236}">
                  <a16:creationId xmlns:a16="http://schemas.microsoft.com/office/drawing/2014/main" xmlns="" id="{D9D74C5E-67DC-4023-A7CC-F39CE8B76DE5}"/>
                </a:ext>
              </a:extLst>
            </p:cNvPr>
            <p:cNvSpPr/>
            <p:nvPr/>
          </p:nvSpPr>
          <p:spPr>
            <a:xfrm>
              <a:off x="4870780" y="6964615"/>
              <a:ext cx="47625" cy="36830"/>
            </a:xfrm>
            <a:custGeom>
              <a:avLst/>
              <a:gdLst/>
              <a:ahLst/>
              <a:cxnLst/>
              <a:rect l="l" t="t" r="r" b="b"/>
              <a:pathLst>
                <a:path w="47625" h="36829">
                  <a:moveTo>
                    <a:pt x="29464" y="0"/>
                  </a:moveTo>
                  <a:lnTo>
                    <a:pt x="17437" y="0"/>
                  </a:lnTo>
                  <a:lnTo>
                    <a:pt x="13614" y="2654"/>
                  </a:lnTo>
                  <a:lnTo>
                    <a:pt x="12255" y="6083"/>
                  </a:lnTo>
                  <a:lnTo>
                    <a:pt x="0" y="36360"/>
                  </a:lnTo>
                  <a:lnTo>
                    <a:pt x="9550" y="36360"/>
                  </a:lnTo>
                  <a:lnTo>
                    <a:pt x="13296" y="26746"/>
                  </a:lnTo>
                  <a:lnTo>
                    <a:pt x="43123" y="26746"/>
                  </a:lnTo>
                  <a:lnTo>
                    <a:pt x="41046" y="21678"/>
                  </a:lnTo>
                  <a:lnTo>
                    <a:pt x="15214" y="21678"/>
                  </a:lnTo>
                  <a:lnTo>
                    <a:pt x="21018" y="6845"/>
                  </a:lnTo>
                  <a:lnTo>
                    <a:pt x="21424" y="5880"/>
                  </a:lnTo>
                  <a:lnTo>
                    <a:pt x="22059" y="5270"/>
                  </a:lnTo>
                  <a:lnTo>
                    <a:pt x="34317" y="5270"/>
                  </a:lnTo>
                  <a:lnTo>
                    <a:pt x="33286" y="2755"/>
                  </a:lnTo>
                  <a:lnTo>
                    <a:pt x="29464" y="0"/>
                  </a:lnTo>
                  <a:close/>
                </a:path>
                <a:path w="47625" h="36829">
                  <a:moveTo>
                    <a:pt x="43123" y="26746"/>
                  </a:moveTo>
                  <a:lnTo>
                    <a:pt x="33680" y="26746"/>
                  </a:lnTo>
                  <a:lnTo>
                    <a:pt x="37515" y="36360"/>
                  </a:lnTo>
                  <a:lnTo>
                    <a:pt x="47066" y="36360"/>
                  </a:lnTo>
                  <a:lnTo>
                    <a:pt x="43123" y="26746"/>
                  </a:lnTo>
                  <a:close/>
                </a:path>
                <a:path w="47625" h="36829">
                  <a:moveTo>
                    <a:pt x="34317" y="5270"/>
                  </a:moveTo>
                  <a:lnTo>
                    <a:pt x="24841" y="5270"/>
                  </a:lnTo>
                  <a:lnTo>
                    <a:pt x="25509" y="5880"/>
                  </a:lnTo>
                  <a:lnTo>
                    <a:pt x="25630" y="6083"/>
                  </a:lnTo>
                  <a:lnTo>
                    <a:pt x="25958" y="6845"/>
                  </a:lnTo>
                  <a:lnTo>
                    <a:pt x="31775" y="21678"/>
                  </a:lnTo>
                  <a:lnTo>
                    <a:pt x="41046" y="21678"/>
                  </a:lnTo>
                  <a:lnTo>
                    <a:pt x="34317" y="5270"/>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41" name="object 77">
              <a:extLst>
                <a:ext uri="{FF2B5EF4-FFF2-40B4-BE49-F238E27FC236}">
                  <a16:creationId xmlns:a16="http://schemas.microsoft.com/office/drawing/2014/main" xmlns="" id="{9F16220C-4787-4436-87D9-5237C6C322CB}"/>
                </a:ext>
              </a:extLst>
            </p:cNvPr>
            <p:cNvSpPr/>
            <p:nvPr/>
          </p:nvSpPr>
          <p:spPr>
            <a:xfrm>
              <a:off x="4939286" y="6965277"/>
              <a:ext cx="40005" cy="36195"/>
            </a:xfrm>
            <a:custGeom>
              <a:avLst/>
              <a:gdLst/>
              <a:ahLst/>
              <a:cxnLst/>
              <a:rect l="l" t="t" r="r" b="b"/>
              <a:pathLst>
                <a:path w="40004" h="36195">
                  <a:moveTo>
                    <a:pt x="8686" y="0"/>
                  </a:moveTo>
                  <a:lnTo>
                    <a:pt x="0" y="0"/>
                  </a:lnTo>
                  <a:lnTo>
                    <a:pt x="0" y="35686"/>
                  </a:lnTo>
                  <a:lnTo>
                    <a:pt x="9398" y="35686"/>
                  </a:lnTo>
                  <a:lnTo>
                    <a:pt x="9398" y="16014"/>
                  </a:lnTo>
                  <a:lnTo>
                    <a:pt x="9156" y="13550"/>
                  </a:lnTo>
                  <a:lnTo>
                    <a:pt x="8839" y="11099"/>
                  </a:lnTo>
                  <a:lnTo>
                    <a:pt x="18620" y="11099"/>
                  </a:lnTo>
                  <a:lnTo>
                    <a:pt x="8686" y="0"/>
                  </a:lnTo>
                  <a:close/>
                </a:path>
                <a:path w="40004" h="36195">
                  <a:moveTo>
                    <a:pt x="18620" y="11099"/>
                  </a:moveTo>
                  <a:lnTo>
                    <a:pt x="8839" y="11099"/>
                  </a:lnTo>
                  <a:lnTo>
                    <a:pt x="30822" y="35686"/>
                  </a:lnTo>
                  <a:lnTo>
                    <a:pt x="39509" y="35686"/>
                  </a:lnTo>
                  <a:lnTo>
                    <a:pt x="39509" y="24650"/>
                  </a:lnTo>
                  <a:lnTo>
                    <a:pt x="30746" y="24650"/>
                  </a:lnTo>
                  <a:lnTo>
                    <a:pt x="18620" y="11099"/>
                  </a:lnTo>
                  <a:close/>
                </a:path>
                <a:path w="40004" h="36195">
                  <a:moveTo>
                    <a:pt x="39509" y="0"/>
                  </a:moveTo>
                  <a:lnTo>
                    <a:pt x="30187" y="0"/>
                  </a:lnTo>
                  <a:lnTo>
                    <a:pt x="30187" y="19735"/>
                  </a:lnTo>
                  <a:lnTo>
                    <a:pt x="30353" y="22237"/>
                  </a:lnTo>
                  <a:lnTo>
                    <a:pt x="30746" y="24650"/>
                  </a:lnTo>
                  <a:lnTo>
                    <a:pt x="39509" y="24650"/>
                  </a:lnTo>
                  <a:lnTo>
                    <a:pt x="39509" y="0"/>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42" name="object 78">
              <a:extLst>
                <a:ext uri="{FF2B5EF4-FFF2-40B4-BE49-F238E27FC236}">
                  <a16:creationId xmlns:a16="http://schemas.microsoft.com/office/drawing/2014/main" xmlns="" id="{5FD89D8F-D1F4-4DA5-A0DD-6C861ECDB52A}"/>
                </a:ext>
              </a:extLst>
            </p:cNvPr>
            <p:cNvSpPr/>
            <p:nvPr/>
          </p:nvSpPr>
          <p:spPr>
            <a:xfrm>
              <a:off x="5000222" y="6964615"/>
              <a:ext cx="47625" cy="36830"/>
            </a:xfrm>
            <a:custGeom>
              <a:avLst/>
              <a:gdLst/>
              <a:ahLst/>
              <a:cxnLst/>
              <a:rect l="l" t="t" r="r" b="b"/>
              <a:pathLst>
                <a:path w="47625" h="36829">
                  <a:moveTo>
                    <a:pt x="29476" y="0"/>
                  </a:moveTo>
                  <a:lnTo>
                    <a:pt x="17449" y="0"/>
                  </a:lnTo>
                  <a:lnTo>
                    <a:pt x="13627" y="2654"/>
                  </a:lnTo>
                  <a:lnTo>
                    <a:pt x="12268" y="6083"/>
                  </a:lnTo>
                  <a:lnTo>
                    <a:pt x="0" y="36360"/>
                  </a:lnTo>
                  <a:lnTo>
                    <a:pt x="9563" y="36360"/>
                  </a:lnTo>
                  <a:lnTo>
                    <a:pt x="13309" y="26746"/>
                  </a:lnTo>
                  <a:lnTo>
                    <a:pt x="43136" y="26746"/>
                  </a:lnTo>
                  <a:lnTo>
                    <a:pt x="41058" y="21678"/>
                  </a:lnTo>
                  <a:lnTo>
                    <a:pt x="15214" y="21678"/>
                  </a:lnTo>
                  <a:lnTo>
                    <a:pt x="21031" y="6845"/>
                  </a:lnTo>
                  <a:lnTo>
                    <a:pt x="21437" y="5880"/>
                  </a:lnTo>
                  <a:lnTo>
                    <a:pt x="22072" y="5270"/>
                  </a:lnTo>
                  <a:lnTo>
                    <a:pt x="34330" y="5270"/>
                  </a:lnTo>
                  <a:lnTo>
                    <a:pt x="33299" y="2755"/>
                  </a:lnTo>
                  <a:lnTo>
                    <a:pt x="29476" y="0"/>
                  </a:lnTo>
                  <a:close/>
                </a:path>
                <a:path w="47625" h="36829">
                  <a:moveTo>
                    <a:pt x="43136" y="26746"/>
                  </a:moveTo>
                  <a:lnTo>
                    <a:pt x="33693" y="26746"/>
                  </a:lnTo>
                  <a:lnTo>
                    <a:pt x="37515" y="36360"/>
                  </a:lnTo>
                  <a:lnTo>
                    <a:pt x="47078" y="36360"/>
                  </a:lnTo>
                  <a:lnTo>
                    <a:pt x="43136" y="26746"/>
                  </a:lnTo>
                  <a:close/>
                </a:path>
                <a:path w="47625" h="36829">
                  <a:moveTo>
                    <a:pt x="34330" y="5270"/>
                  </a:moveTo>
                  <a:lnTo>
                    <a:pt x="24853" y="5270"/>
                  </a:lnTo>
                  <a:lnTo>
                    <a:pt x="25522" y="5880"/>
                  </a:lnTo>
                  <a:lnTo>
                    <a:pt x="25643" y="6083"/>
                  </a:lnTo>
                  <a:lnTo>
                    <a:pt x="25971" y="6845"/>
                  </a:lnTo>
                  <a:lnTo>
                    <a:pt x="31788" y="21678"/>
                  </a:lnTo>
                  <a:lnTo>
                    <a:pt x="41058" y="21678"/>
                  </a:lnTo>
                  <a:lnTo>
                    <a:pt x="34330" y="5270"/>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43" name="object 79">
              <a:extLst>
                <a:ext uri="{FF2B5EF4-FFF2-40B4-BE49-F238E27FC236}">
                  <a16:creationId xmlns:a16="http://schemas.microsoft.com/office/drawing/2014/main" xmlns="" id="{D3D3FBB4-4BAA-4641-8BBA-3918B20B9AAE}"/>
                </a:ext>
              </a:extLst>
            </p:cNvPr>
            <p:cNvSpPr/>
            <p:nvPr/>
          </p:nvSpPr>
          <p:spPr>
            <a:xfrm>
              <a:off x="5065953" y="6964611"/>
              <a:ext cx="40640" cy="37465"/>
            </a:xfrm>
            <a:custGeom>
              <a:avLst/>
              <a:gdLst/>
              <a:ahLst/>
              <a:cxnLst/>
              <a:rect l="l" t="t" r="r" b="b"/>
              <a:pathLst>
                <a:path w="40639" h="37465">
                  <a:moveTo>
                    <a:pt x="26682" y="0"/>
                  </a:moveTo>
                  <a:lnTo>
                    <a:pt x="7721" y="0"/>
                  </a:lnTo>
                  <a:lnTo>
                    <a:pt x="0" y="4749"/>
                  </a:lnTo>
                  <a:lnTo>
                    <a:pt x="0" y="32372"/>
                  </a:lnTo>
                  <a:lnTo>
                    <a:pt x="7721" y="37020"/>
                  </a:lnTo>
                  <a:lnTo>
                    <a:pt x="27559" y="37020"/>
                  </a:lnTo>
                  <a:lnTo>
                    <a:pt x="33769" y="36055"/>
                  </a:lnTo>
                  <a:lnTo>
                    <a:pt x="40297" y="34886"/>
                  </a:lnTo>
                  <a:lnTo>
                    <a:pt x="40297" y="31864"/>
                  </a:lnTo>
                  <a:lnTo>
                    <a:pt x="13385" y="31864"/>
                  </a:lnTo>
                  <a:lnTo>
                    <a:pt x="9715" y="29095"/>
                  </a:lnTo>
                  <a:lnTo>
                    <a:pt x="9715" y="7924"/>
                  </a:lnTo>
                  <a:lnTo>
                    <a:pt x="13385" y="5168"/>
                  </a:lnTo>
                  <a:lnTo>
                    <a:pt x="34927" y="5168"/>
                  </a:lnTo>
                  <a:lnTo>
                    <a:pt x="36156" y="1536"/>
                  </a:lnTo>
                  <a:lnTo>
                    <a:pt x="31381" y="609"/>
                  </a:lnTo>
                  <a:lnTo>
                    <a:pt x="26682" y="0"/>
                  </a:lnTo>
                  <a:close/>
                </a:path>
                <a:path w="40639" h="37465">
                  <a:moveTo>
                    <a:pt x="40297" y="18414"/>
                  </a:moveTo>
                  <a:lnTo>
                    <a:pt x="31140" y="18872"/>
                  </a:lnTo>
                  <a:lnTo>
                    <a:pt x="31140" y="30987"/>
                  </a:lnTo>
                  <a:lnTo>
                    <a:pt x="28117" y="31457"/>
                  </a:lnTo>
                  <a:lnTo>
                    <a:pt x="25323" y="31864"/>
                  </a:lnTo>
                  <a:lnTo>
                    <a:pt x="40297" y="31864"/>
                  </a:lnTo>
                  <a:lnTo>
                    <a:pt x="40297" y="18414"/>
                  </a:lnTo>
                  <a:close/>
                </a:path>
                <a:path w="40639" h="37465">
                  <a:moveTo>
                    <a:pt x="34927" y="5168"/>
                  </a:moveTo>
                  <a:lnTo>
                    <a:pt x="26517" y="5168"/>
                  </a:lnTo>
                  <a:lnTo>
                    <a:pt x="30111" y="5676"/>
                  </a:lnTo>
                  <a:lnTo>
                    <a:pt x="34493" y="6451"/>
                  </a:lnTo>
                  <a:lnTo>
                    <a:pt x="34927" y="5168"/>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44" name="object 80">
              <a:extLst>
                <a:ext uri="{FF2B5EF4-FFF2-40B4-BE49-F238E27FC236}">
                  <a16:creationId xmlns:a16="http://schemas.microsoft.com/office/drawing/2014/main" xmlns="" id="{6800EC17-355F-4FE3-A1F4-F54B170260CB}"/>
                </a:ext>
              </a:extLst>
            </p:cNvPr>
            <p:cNvSpPr/>
            <p:nvPr/>
          </p:nvSpPr>
          <p:spPr>
            <a:xfrm>
              <a:off x="5128729" y="6965275"/>
              <a:ext cx="32384" cy="36195"/>
            </a:xfrm>
            <a:custGeom>
              <a:avLst/>
              <a:gdLst/>
              <a:ahLst/>
              <a:cxnLst/>
              <a:rect l="l" t="t" r="r" b="b"/>
              <a:pathLst>
                <a:path w="32385" h="36195">
                  <a:moveTo>
                    <a:pt x="31940" y="0"/>
                  </a:moveTo>
                  <a:lnTo>
                    <a:pt x="5575" y="0"/>
                  </a:lnTo>
                  <a:lnTo>
                    <a:pt x="0" y="3784"/>
                  </a:lnTo>
                  <a:lnTo>
                    <a:pt x="0" y="31915"/>
                  </a:lnTo>
                  <a:lnTo>
                    <a:pt x="5651" y="35699"/>
                  </a:lnTo>
                  <a:lnTo>
                    <a:pt x="31546" y="35699"/>
                  </a:lnTo>
                  <a:lnTo>
                    <a:pt x="32258" y="35242"/>
                  </a:lnTo>
                  <a:lnTo>
                    <a:pt x="32258" y="30530"/>
                  </a:lnTo>
                  <a:lnTo>
                    <a:pt x="11226" y="30530"/>
                  </a:lnTo>
                  <a:lnTo>
                    <a:pt x="9474" y="28956"/>
                  </a:lnTo>
                  <a:lnTo>
                    <a:pt x="9474" y="19951"/>
                  </a:lnTo>
                  <a:lnTo>
                    <a:pt x="29552" y="19951"/>
                  </a:lnTo>
                  <a:lnTo>
                    <a:pt x="29552" y="14833"/>
                  </a:lnTo>
                  <a:lnTo>
                    <a:pt x="9474" y="14833"/>
                  </a:lnTo>
                  <a:lnTo>
                    <a:pt x="9474" y="6858"/>
                  </a:lnTo>
                  <a:lnTo>
                    <a:pt x="11226" y="5168"/>
                  </a:lnTo>
                  <a:lnTo>
                    <a:pt x="31940" y="5168"/>
                  </a:lnTo>
                  <a:lnTo>
                    <a:pt x="31940" y="0"/>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45" name="object 81">
              <a:extLst>
                <a:ext uri="{FF2B5EF4-FFF2-40B4-BE49-F238E27FC236}">
                  <a16:creationId xmlns:a16="http://schemas.microsoft.com/office/drawing/2014/main" xmlns="" id="{27B03F58-684F-4DE0-8E41-3D704AEB58CF}"/>
                </a:ext>
              </a:extLst>
            </p:cNvPr>
            <p:cNvSpPr/>
            <p:nvPr/>
          </p:nvSpPr>
          <p:spPr>
            <a:xfrm>
              <a:off x="5183779" y="6964616"/>
              <a:ext cx="36195" cy="36830"/>
            </a:xfrm>
            <a:custGeom>
              <a:avLst/>
              <a:gdLst/>
              <a:ahLst/>
              <a:cxnLst/>
              <a:rect l="l" t="t" r="r" b="b"/>
              <a:pathLst>
                <a:path w="36195" h="36829">
                  <a:moveTo>
                    <a:pt x="29705" y="0"/>
                  </a:moveTo>
                  <a:lnTo>
                    <a:pt x="11785" y="0"/>
                  </a:lnTo>
                  <a:lnTo>
                    <a:pt x="5892" y="863"/>
                  </a:lnTo>
                  <a:lnTo>
                    <a:pt x="0" y="2044"/>
                  </a:lnTo>
                  <a:lnTo>
                    <a:pt x="0" y="36360"/>
                  </a:lnTo>
                  <a:lnTo>
                    <a:pt x="9474" y="36360"/>
                  </a:lnTo>
                  <a:lnTo>
                    <a:pt x="9474" y="22898"/>
                  </a:lnTo>
                  <a:lnTo>
                    <a:pt x="25480" y="22898"/>
                  </a:lnTo>
                  <a:lnTo>
                    <a:pt x="24841" y="22034"/>
                  </a:lnTo>
                  <a:lnTo>
                    <a:pt x="33210" y="20142"/>
                  </a:lnTo>
                  <a:lnTo>
                    <a:pt x="34449" y="17995"/>
                  </a:lnTo>
                  <a:lnTo>
                    <a:pt x="9474" y="17995"/>
                  </a:lnTo>
                  <a:lnTo>
                    <a:pt x="9474" y="5930"/>
                  </a:lnTo>
                  <a:lnTo>
                    <a:pt x="12192" y="5359"/>
                  </a:lnTo>
                  <a:lnTo>
                    <a:pt x="14897" y="5168"/>
                  </a:lnTo>
                  <a:lnTo>
                    <a:pt x="35686" y="5168"/>
                  </a:lnTo>
                  <a:lnTo>
                    <a:pt x="29705" y="0"/>
                  </a:lnTo>
                  <a:close/>
                </a:path>
                <a:path w="36195" h="36829">
                  <a:moveTo>
                    <a:pt x="25480" y="22898"/>
                  </a:moveTo>
                  <a:lnTo>
                    <a:pt x="15455" y="22898"/>
                  </a:lnTo>
                  <a:lnTo>
                    <a:pt x="25095" y="36360"/>
                  </a:lnTo>
                  <a:lnTo>
                    <a:pt x="35445" y="36360"/>
                  </a:lnTo>
                  <a:lnTo>
                    <a:pt x="25480" y="22898"/>
                  </a:lnTo>
                  <a:close/>
                </a:path>
                <a:path w="36195" h="36829">
                  <a:moveTo>
                    <a:pt x="35686" y="5168"/>
                  </a:moveTo>
                  <a:lnTo>
                    <a:pt x="23812" y="5168"/>
                  </a:lnTo>
                  <a:lnTo>
                    <a:pt x="26200" y="8178"/>
                  </a:lnTo>
                  <a:lnTo>
                    <a:pt x="26200" y="15240"/>
                  </a:lnTo>
                  <a:lnTo>
                    <a:pt x="23012" y="17995"/>
                  </a:lnTo>
                  <a:lnTo>
                    <a:pt x="34449" y="17995"/>
                  </a:lnTo>
                  <a:lnTo>
                    <a:pt x="36039" y="15240"/>
                  </a:lnTo>
                  <a:lnTo>
                    <a:pt x="36156" y="5575"/>
                  </a:lnTo>
                  <a:lnTo>
                    <a:pt x="35686" y="5168"/>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46" name="object 82">
              <a:extLst>
                <a:ext uri="{FF2B5EF4-FFF2-40B4-BE49-F238E27FC236}">
                  <a16:creationId xmlns:a16="http://schemas.microsoft.com/office/drawing/2014/main" xmlns="" id="{70977A8E-D038-4253-BF14-6AF54B6329DA}"/>
                </a:ext>
              </a:extLst>
            </p:cNvPr>
            <p:cNvSpPr/>
            <p:nvPr/>
          </p:nvSpPr>
          <p:spPr>
            <a:xfrm>
              <a:off x="5238743" y="6964608"/>
              <a:ext cx="33655" cy="37465"/>
            </a:xfrm>
            <a:custGeom>
              <a:avLst/>
              <a:gdLst/>
              <a:ahLst/>
              <a:cxnLst/>
              <a:rect l="l" t="t" r="r" b="b"/>
              <a:pathLst>
                <a:path w="33654" h="37465">
                  <a:moveTo>
                    <a:pt x="1676" y="30022"/>
                  </a:moveTo>
                  <a:lnTo>
                    <a:pt x="0" y="35039"/>
                  </a:lnTo>
                  <a:lnTo>
                    <a:pt x="5740" y="36207"/>
                  </a:lnTo>
                  <a:lnTo>
                    <a:pt x="10045" y="37033"/>
                  </a:lnTo>
                  <a:lnTo>
                    <a:pt x="17321" y="37012"/>
                  </a:lnTo>
                  <a:lnTo>
                    <a:pt x="29830" y="33236"/>
                  </a:lnTo>
                  <a:lnTo>
                    <a:pt x="30158" y="31864"/>
                  </a:lnTo>
                  <a:lnTo>
                    <a:pt x="10998" y="31864"/>
                  </a:lnTo>
                  <a:lnTo>
                    <a:pt x="6692" y="31051"/>
                  </a:lnTo>
                  <a:lnTo>
                    <a:pt x="1676" y="30022"/>
                  </a:lnTo>
                  <a:close/>
                </a:path>
                <a:path w="33654" h="37465">
                  <a:moveTo>
                    <a:pt x="24460" y="0"/>
                  </a:moveTo>
                  <a:lnTo>
                    <a:pt x="17917" y="25"/>
                  </a:lnTo>
                  <a:lnTo>
                    <a:pt x="6162" y="3708"/>
                  </a:lnTo>
                  <a:lnTo>
                    <a:pt x="3951" y="15859"/>
                  </a:lnTo>
                  <a:lnTo>
                    <a:pt x="16893" y="21094"/>
                  </a:lnTo>
                  <a:lnTo>
                    <a:pt x="25006" y="26797"/>
                  </a:lnTo>
                  <a:lnTo>
                    <a:pt x="25006" y="29768"/>
                  </a:lnTo>
                  <a:lnTo>
                    <a:pt x="22301" y="31864"/>
                  </a:lnTo>
                  <a:lnTo>
                    <a:pt x="30158" y="31864"/>
                  </a:lnTo>
                  <a:lnTo>
                    <a:pt x="32681" y="21311"/>
                  </a:lnTo>
                  <a:lnTo>
                    <a:pt x="19551" y="15289"/>
                  </a:lnTo>
                  <a:lnTo>
                    <a:pt x="10922" y="9817"/>
                  </a:lnTo>
                  <a:lnTo>
                    <a:pt x="10922" y="6959"/>
                  </a:lnTo>
                  <a:lnTo>
                    <a:pt x="13779" y="5168"/>
                  </a:lnTo>
                  <a:lnTo>
                    <a:pt x="31589" y="5168"/>
                  </a:lnTo>
                  <a:lnTo>
                    <a:pt x="33223" y="1892"/>
                  </a:lnTo>
                  <a:lnTo>
                    <a:pt x="28194" y="723"/>
                  </a:lnTo>
                  <a:lnTo>
                    <a:pt x="24460" y="0"/>
                  </a:lnTo>
                  <a:close/>
                </a:path>
                <a:path w="33654" h="37465">
                  <a:moveTo>
                    <a:pt x="31589" y="5168"/>
                  </a:moveTo>
                  <a:lnTo>
                    <a:pt x="23583" y="5168"/>
                  </a:lnTo>
                  <a:lnTo>
                    <a:pt x="26530" y="5727"/>
                  </a:lnTo>
                  <a:lnTo>
                    <a:pt x="30822" y="6705"/>
                  </a:lnTo>
                  <a:lnTo>
                    <a:pt x="31589" y="5168"/>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47" name="object 83">
              <a:extLst>
                <a:ext uri="{FF2B5EF4-FFF2-40B4-BE49-F238E27FC236}">
                  <a16:creationId xmlns:a16="http://schemas.microsoft.com/office/drawing/2014/main" xmlns="" id="{53333478-AD27-47C0-A3CF-498D667A88B9}"/>
                </a:ext>
              </a:extLst>
            </p:cNvPr>
            <p:cNvSpPr/>
            <p:nvPr/>
          </p:nvSpPr>
          <p:spPr>
            <a:xfrm>
              <a:off x="4934361" y="6690913"/>
              <a:ext cx="194945" cy="146685"/>
            </a:xfrm>
            <a:custGeom>
              <a:avLst/>
              <a:gdLst/>
              <a:ahLst/>
              <a:cxnLst/>
              <a:rect l="l" t="t" r="r" b="b"/>
              <a:pathLst>
                <a:path w="194945" h="146684">
                  <a:moveTo>
                    <a:pt x="113715" y="0"/>
                  </a:moveTo>
                  <a:lnTo>
                    <a:pt x="80873" y="0"/>
                  </a:lnTo>
                  <a:lnTo>
                    <a:pt x="0" y="146291"/>
                  </a:lnTo>
                  <a:lnTo>
                    <a:pt x="31521" y="146291"/>
                  </a:lnTo>
                  <a:lnTo>
                    <a:pt x="97282" y="24879"/>
                  </a:lnTo>
                  <a:lnTo>
                    <a:pt x="131905" y="24879"/>
                  </a:lnTo>
                  <a:lnTo>
                    <a:pt x="113715" y="0"/>
                  </a:lnTo>
                  <a:close/>
                </a:path>
                <a:path w="194945" h="146684">
                  <a:moveTo>
                    <a:pt x="131905" y="24879"/>
                  </a:moveTo>
                  <a:lnTo>
                    <a:pt x="97282" y="24879"/>
                  </a:lnTo>
                  <a:lnTo>
                    <a:pt x="119710" y="66281"/>
                  </a:lnTo>
                  <a:lnTo>
                    <a:pt x="106561" y="77894"/>
                  </a:lnTo>
                  <a:lnTo>
                    <a:pt x="82302" y="116377"/>
                  </a:lnTo>
                  <a:lnTo>
                    <a:pt x="75871" y="144894"/>
                  </a:lnTo>
                  <a:lnTo>
                    <a:pt x="163017" y="146253"/>
                  </a:lnTo>
                  <a:lnTo>
                    <a:pt x="194576" y="146291"/>
                  </a:lnTo>
                  <a:lnTo>
                    <a:pt x="180359" y="120573"/>
                  </a:lnTo>
                  <a:lnTo>
                    <a:pt x="107416" y="120573"/>
                  </a:lnTo>
                  <a:lnTo>
                    <a:pt x="113181" y="108431"/>
                  </a:lnTo>
                  <a:lnTo>
                    <a:pt x="120859" y="98222"/>
                  </a:lnTo>
                  <a:lnTo>
                    <a:pt x="130143" y="89839"/>
                  </a:lnTo>
                  <a:lnTo>
                    <a:pt x="163369" y="89839"/>
                  </a:lnTo>
                  <a:lnTo>
                    <a:pt x="156159" y="76796"/>
                  </a:lnTo>
                  <a:lnTo>
                    <a:pt x="168535" y="73660"/>
                  </a:lnTo>
                  <a:lnTo>
                    <a:pt x="181163" y="71855"/>
                  </a:lnTo>
                  <a:lnTo>
                    <a:pt x="187849" y="59197"/>
                  </a:lnTo>
                  <a:lnTo>
                    <a:pt x="188700" y="50555"/>
                  </a:lnTo>
                  <a:lnTo>
                    <a:pt x="150677" y="50555"/>
                  </a:lnTo>
                  <a:lnTo>
                    <a:pt x="131905" y="24879"/>
                  </a:lnTo>
                  <a:close/>
                </a:path>
                <a:path w="194945" h="146684">
                  <a:moveTo>
                    <a:pt x="163369" y="89839"/>
                  </a:moveTo>
                  <a:lnTo>
                    <a:pt x="130143" y="89839"/>
                  </a:lnTo>
                  <a:lnTo>
                    <a:pt x="149110" y="120573"/>
                  </a:lnTo>
                  <a:lnTo>
                    <a:pt x="180359" y="120573"/>
                  </a:lnTo>
                  <a:lnTo>
                    <a:pt x="163369" y="89839"/>
                  </a:lnTo>
                  <a:close/>
                </a:path>
                <a:path w="194945" h="146684">
                  <a:moveTo>
                    <a:pt x="189195" y="45530"/>
                  </a:moveTo>
                  <a:lnTo>
                    <a:pt x="175248" y="45834"/>
                  </a:lnTo>
                  <a:lnTo>
                    <a:pt x="162424" y="47578"/>
                  </a:lnTo>
                  <a:lnTo>
                    <a:pt x="150677" y="50555"/>
                  </a:lnTo>
                  <a:lnTo>
                    <a:pt x="188700" y="50555"/>
                  </a:lnTo>
                  <a:lnTo>
                    <a:pt x="189195" y="45530"/>
                  </a:lnTo>
                  <a:close/>
                </a:path>
              </a:pathLst>
            </a:custGeom>
            <a:solidFill>
              <a:srgbClr val="59227F"/>
            </a:solidFill>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48" name="object 84">
              <a:extLst>
                <a:ext uri="{FF2B5EF4-FFF2-40B4-BE49-F238E27FC236}">
                  <a16:creationId xmlns:a16="http://schemas.microsoft.com/office/drawing/2014/main" xmlns="" id="{EC86948D-6EAE-4BB5-B9E9-4FD881A49F6B}"/>
                </a:ext>
              </a:extLst>
            </p:cNvPr>
            <p:cNvSpPr/>
            <p:nvPr/>
          </p:nvSpPr>
          <p:spPr>
            <a:xfrm>
              <a:off x="4166538" y="6911071"/>
              <a:ext cx="1116965" cy="0"/>
            </a:xfrm>
            <a:custGeom>
              <a:avLst/>
              <a:gdLst/>
              <a:ahLst/>
              <a:cxnLst/>
              <a:rect l="l" t="t" r="r" b="b"/>
              <a:pathLst>
                <a:path w="1116964">
                  <a:moveTo>
                    <a:pt x="0" y="0"/>
                  </a:moveTo>
                  <a:lnTo>
                    <a:pt x="1116926" y="0"/>
                  </a:lnTo>
                </a:path>
              </a:pathLst>
            </a:custGeom>
            <a:ln w="18311">
              <a:solidFill>
                <a:srgbClr val="474C54"/>
              </a:solidFill>
            </a:ln>
          </p:spPr>
          <p:txBody>
            <a:bodyPr wrap="square" lIns="0" tIns="0" rIns="0" bIns="0" rtlCol="0">
              <a:spAutoFit/>
            </a:bodyPr>
            <a:lstStyle/>
            <a:p>
              <a:pPr eaLnBrk="1" fontAlgn="auto" hangingPunct="1">
                <a:spcBef>
                  <a:spcPts val="0"/>
                </a:spcBef>
                <a:spcAft>
                  <a:spcPts val="0"/>
                </a:spcAft>
              </a:pPr>
              <a:endParaRPr sz="1800">
                <a:solidFill>
                  <a:prstClr val="black"/>
                </a:solidFill>
                <a:latin typeface="Calibri"/>
              </a:endParaRPr>
            </a:p>
          </p:txBody>
        </p:sp>
        <p:sp>
          <p:nvSpPr>
            <p:cNvPr id="49" name="object 85">
              <a:extLst>
                <a:ext uri="{FF2B5EF4-FFF2-40B4-BE49-F238E27FC236}">
                  <a16:creationId xmlns:a16="http://schemas.microsoft.com/office/drawing/2014/main" xmlns="" id="{1BEF3F19-3E4D-4EDF-87F5-014A4DF618DA}"/>
                </a:ext>
              </a:extLst>
            </p:cNvPr>
            <p:cNvSpPr/>
            <p:nvPr/>
          </p:nvSpPr>
          <p:spPr>
            <a:xfrm>
              <a:off x="4730587" y="6686363"/>
              <a:ext cx="191770" cy="154940"/>
            </a:xfrm>
            <a:custGeom>
              <a:avLst/>
              <a:gdLst/>
              <a:ahLst/>
              <a:cxnLst/>
              <a:rect l="l" t="t" r="r" b="b"/>
              <a:pathLst>
                <a:path w="191770" h="154940">
                  <a:moveTo>
                    <a:pt x="85829" y="0"/>
                  </a:moveTo>
                  <a:lnTo>
                    <a:pt x="37764" y="14973"/>
                  </a:lnTo>
                  <a:lnTo>
                    <a:pt x="9509" y="41900"/>
                  </a:lnTo>
                  <a:lnTo>
                    <a:pt x="0" y="80247"/>
                  </a:lnTo>
                  <a:lnTo>
                    <a:pt x="1611" y="93392"/>
                  </a:lnTo>
                  <a:lnTo>
                    <a:pt x="20055" y="126789"/>
                  </a:lnTo>
                  <a:lnTo>
                    <a:pt x="61327" y="150279"/>
                  </a:lnTo>
                  <a:lnTo>
                    <a:pt x="104472" y="154884"/>
                  </a:lnTo>
                  <a:lnTo>
                    <a:pt x="116707" y="153595"/>
                  </a:lnTo>
                  <a:lnTo>
                    <a:pt x="162857" y="133515"/>
                  </a:lnTo>
                  <a:lnTo>
                    <a:pt x="168341" y="129008"/>
                  </a:lnTo>
                  <a:lnTo>
                    <a:pt x="86666" y="129008"/>
                  </a:lnTo>
                  <a:lnTo>
                    <a:pt x="74975" y="127038"/>
                  </a:lnTo>
                  <a:lnTo>
                    <a:pt x="39770" y="107212"/>
                  </a:lnTo>
                  <a:lnTo>
                    <a:pt x="30023" y="68421"/>
                  </a:lnTo>
                  <a:lnTo>
                    <a:pt x="33900" y="57492"/>
                  </a:lnTo>
                  <a:lnTo>
                    <a:pt x="63141" y="31381"/>
                  </a:lnTo>
                  <a:lnTo>
                    <a:pt x="105184" y="25677"/>
                  </a:lnTo>
                  <a:lnTo>
                    <a:pt x="169810" y="25677"/>
                  </a:lnTo>
                  <a:lnTo>
                    <a:pt x="162683" y="19889"/>
                  </a:lnTo>
                  <a:lnTo>
                    <a:pt x="116769" y="1986"/>
                  </a:lnTo>
                  <a:lnTo>
                    <a:pt x="102091" y="407"/>
                  </a:lnTo>
                  <a:lnTo>
                    <a:pt x="85829" y="0"/>
                  </a:lnTo>
                  <a:close/>
                </a:path>
                <a:path w="191770" h="154940">
                  <a:moveTo>
                    <a:pt x="191439" y="70896"/>
                  </a:moveTo>
                  <a:lnTo>
                    <a:pt x="133730" y="70896"/>
                  </a:lnTo>
                  <a:lnTo>
                    <a:pt x="133730" y="96588"/>
                  </a:lnTo>
                  <a:lnTo>
                    <a:pt x="155584" y="96987"/>
                  </a:lnTo>
                  <a:lnTo>
                    <a:pt x="149748" y="106887"/>
                  </a:lnTo>
                  <a:lnTo>
                    <a:pt x="104647" y="128273"/>
                  </a:lnTo>
                  <a:lnTo>
                    <a:pt x="86666" y="129008"/>
                  </a:lnTo>
                  <a:lnTo>
                    <a:pt x="168341" y="129008"/>
                  </a:lnTo>
                  <a:lnTo>
                    <a:pt x="190390" y="89145"/>
                  </a:lnTo>
                  <a:lnTo>
                    <a:pt x="191439" y="75405"/>
                  </a:lnTo>
                  <a:lnTo>
                    <a:pt x="191439" y="70896"/>
                  </a:lnTo>
                  <a:close/>
                </a:path>
                <a:path w="191770" h="154940">
                  <a:moveTo>
                    <a:pt x="169810" y="25677"/>
                  </a:moveTo>
                  <a:lnTo>
                    <a:pt x="105184" y="25677"/>
                  </a:lnTo>
                  <a:lnTo>
                    <a:pt x="118128" y="28002"/>
                  </a:lnTo>
                  <a:lnTo>
                    <a:pt x="130111" y="32310"/>
                  </a:lnTo>
                  <a:lnTo>
                    <a:pt x="141133" y="38598"/>
                  </a:lnTo>
                  <a:lnTo>
                    <a:pt x="151193" y="46868"/>
                  </a:lnTo>
                  <a:lnTo>
                    <a:pt x="171724" y="27231"/>
                  </a:lnTo>
                  <a:lnTo>
                    <a:pt x="169810" y="25677"/>
                  </a:lnTo>
                  <a:close/>
                </a:path>
              </a:pathLst>
            </a:custGeom>
            <a:solidFill>
              <a:srgbClr val="474C54"/>
            </a:solidFill>
          </p:spPr>
          <p:txBody>
            <a:bodyPr wrap="square" lIns="0" tIns="0" rIns="0" bIns="0" rtlCol="0">
              <a:spAutoFit/>
            </a:bodyPr>
            <a:lstStyle/>
            <a:p>
              <a:pPr eaLnBrk="1" fontAlgn="auto" hangingPunct="1">
                <a:spcBef>
                  <a:spcPts val="0"/>
                </a:spcBef>
                <a:spcAft>
                  <a:spcPts val="0"/>
                </a:spcAft>
              </a:pPr>
              <a:endParaRPr sz="1800" dirty="0">
                <a:solidFill>
                  <a:prstClr val="black"/>
                </a:solidFill>
                <a:latin typeface="Calibri"/>
              </a:endParaRPr>
            </a:p>
          </p:txBody>
        </p:sp>
      </p:grpSp>
      <p:sp>
        <p:nvSpPr>
          <p:cNvPr id="50" name="object 48">
            <a:extLst>
              <a:ext uri="{FF2B5EF4-FFF2-40B4-BE49-F238E27FC236}">
                <a16:creationId xmlns:a16="http://schemas.microsoft.com/office/drawing/2014/main" xmlns="" id="{AFC0B4B7-2ABE-4026-84F8-623D68FB870F}"/>
              </a:ext>
            </a:extLst>
          </p:cNvPr>
          <p:cNvSpPr/>
          <p:nvPr/>
        </p:nvSpPr>
        <p:spPr>
          <a:xfrm>
            <a:off x="1986624" y="2982421"/>
            <a:ext cx="1188138" cy="376461"/>
          </a:xfrm>
          <a:prstGeom prst="rect">
            <a:avLst/>
          </a:prstGeom>
          <a:blipFill>
            <a:blip r:embed="rId5" cstate="print"/>
            <a:stretch>
              <a:fillRect/>
            </a:stretch>
          </a:blipFill>
        </p:spPr>
        <p:txBody>
          <a:bodyPr wrap="square" lIns="0" tIns="0" rIns="0" bIns="0" rtlCol="0">
            <a:spAutoFit/>
          </a:bodyPr>
          <a:lstStyle/>
          <a:p>
            <a:pPr eaLnBrk="1" fontAlgn="auto" hangingPunct="1">
              <a:spcBef>
                <a:spcPts val="0"/>
              </a:spcBef>
              <a:spcAft>
                <a:spcPts val="0"/>
              </a:spcAft>
            </a:pPr>
            <a:endParaRPr lang="fr-FR" sz="1800">
              <a:solidFill>
                <a:prstClr val="black"/>
              </a:solidFill>
              <a:latin typeface="Calibri"/>
            </a:endParaRPr>
          </a:p>
        </p:txBody>
      </p:sp>
      <p:sp>
        <p:nvSpPr>
          <p:cNvPr id="52" name="Espace réservé du texte 5">
            <a:extLst>
              <a:ext uri="{FF2B5EF4-FFF2-40B4-BE49-F238E27FC236}">
                <a16:creationId xmlns:a16="http://schemas.microsoft.com/office/drawing/2014/main" xmlns="" id="{8C661953-5F79-46CD-8087-F3282BFB2CD8}"/>
              </a:ext>
            </a:extLst>
          </p:cNvPr>
          <p:cNvSpPr txBox="1">
            <a:spLocks/>
          </p:cNvSpPr>
          <p:nvPr/>
        </p:nvSpPr>
        <p:spPr>
          <a:xfrm>
            <a:off x="1060679" y="5932579"/>
            <a:ext cx="8243912" cy="498592"/>
          </a:xfrm>
          <a:prstGeom prst="rect">
            <a:avLst/>
          </a:prstGeom>
        </p:spPr>
        <p:txBody>
          <a:bodyPr vert="horz" lIns="0" tIns="0" rIns="0" bIns="0" rtlCol="0" anchor="b" anchorCtr="0">
            <a:noAutofit/>
          </a:bodyPr>
          <a:lstStyle>
            <a:lvl1pPr marL="342900" indent="-342900" algn="l" defTabSz="723900" rtl="0" eaLnBrk="1" fontAlgn="base" hangingPunct="1">
              <a:spcBef>
                <a:spcPts val="0"/>
              </a:spcBef>
              <a:spcAft>
                <a:spcPts val="600"/>
              </a:spcAft>
              <a:defRPr sz="800" b="0" i="0" baseline="0">
                <a:solidFill>
                  <a:schemeClr val="bg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pPr>
              <a:spcAft>
                <a:spcPts val="0"/>
              </a:spcAft>
            </a:pPr>
            <a:endParaRPr lang="fr-FR" kern="0" dirty="0"/>
          </a:p>
        </p:txBody>
      </p:sp>
      <p:pic>
        <p:nvPicPr>
          <p:cNvPr id="53" name="Image 52">
            <a:extLst>
              <a:ext uri="{FF2B5EF4-FFF2-40B4-BE49-F238E27FC236}">
                <a16:creationId xmlns:a16="http://schemas.microsoft.com/office/drawing/2014/main" xmlns="" id="{70D1182B-FA33-49B8-A2DD-A1D4D3805A8C}"/>
              </a:ext>
            </a:extLst>
          </p:cNvPr>
          <p:cNvPicPr>
            <a:picLocks noChangeAspect="1"/>
          </p:cNvPicPr>
          <p:nvPr/>
        </p:nvPicPr>
        <p:blipFill>
          <a:blip r:embed="rId6"/>
          <a:stretch>
            <a:fillRect/>
          </a:stretch>
        </p:blipFill>
        <p:spPr>
          <a:xfrm>
            <a:off x="3651324" y="1955426"/>
            <a:ext cx="5063296" cy="3138911"/>
          </a:xfrm>
          <a:prstGeom prst="rect">
            <a:avLst/>
          </a:prstGeom>
        </p:spPr>
      </p:pic>
      <p:sp>
        <p:nvSpPr>
          <p:cNvPr id="54" name="Text Placeholder 4">
            <a:extLst>
              <a:ext uri="{FF2B5EF4-FFF2-40B4-BE49-F238E27FC236}">
                <a16:creationId xmlns:a16="http://schemas.microsoft.com/office/drawing/2014/main" xmlns="" id="{9B88BB80-891E-4BC8-9095-88957356B255}"/>
              </a:ext>
            </a:extLst>
          </p:cNvPr>
          <p:cNvSpPr txBox="1">
            <a:spLocks/>
          </p:cNvSpPr>
          <p:nvPr/>
        </p:nvSpPr>
        <p:spPr>
          <a:xfrm>
            <a:off x="1228901" y="5320073"/>
            <a:ext cx="7485719" cy="376219"/>
          </a:xfrm>
          <a:prstGeom prst="rect">
            <a:avLst/>
          </a:prstGeom>
        </p:spPr>
        <p:txBody>
          <a:bodyPr/>
          <a:lst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r>
              <a:rPr lang="fr-FR" sz="2000" b="1" kern="0" baseline="0" dirty="0">
                <a:solidFill>
                  <a:schemeClr val="accent1"/>
                </a:solidFill>
              </a:rPr>
              <a:t>	</a:t>
            </a:r>
            <a:r>
              <a:rPr lang="fr-FR" sz="1600" b="1" kern="0" baseline="0" dirty="0">
                <a:solidFill>
                  <a:schemeClr val="accent1"/>
                </a:solidFill>
              </a:rPr>
              <a:t>Rendez-vous sur l’espace dédié sur  www.caisse-epargne.fr/selectiz</a:t>
            </a:r>
          </a:p>
        </p:txBody>
      </p:sp>
      <p:sp>
        <p:nvSpPr>
          <p:cNvPr id="55" name="Espace réservé du texte 5">
            <a:extLst>
              <a:ext uri="{FF2B5EF4-FFF2-40B4-BE49-F238E27FC236}">
                <a16:creationId xmlns:a16="http://schemas.microsoft.com/office/drawing/2014/main" xmlns="" id="{ECACED0B-9866-49D3-A932-23EB25B12A74}"/>
              </a:ext>
            </a:extLst>
          </p:cNvPr>
          <p:cNvSpPr txBox="1">
            <a:spLocks/>
          </p:cNvSpPr>
          <p:nvPr/>
        </p:nvSpPr>
        <p:spPr>
          <a:xfrm>
            <a:off x="426760" y="5864805"/>
            <a:ext cx="8243912" cy="498592"/>
          </a:xfrm>
          <a:prstGeom prst="rect">
            <a:avLst/>
          </a:prstGeom>
        </p:spPr>
        <p:txBody>
          <a:bodyPr vert="horz" lIns="0" tIns="0" rIns="0" bIns="0" rtlCol="0" anchor="b" anchorCtr="0">
            <a:noAutofit/>
          </a:bodyPr>
          <a:lstStyle>
            <a:lvl1pPr marL="342900" indent="-342900" algn="l" defTabSz="723900" rtl="0" eaLnBrk="1" fontAlgn="base" hangingPunct="1">
              <a:spcBef>
                <a:spcPts val="0"/>
              </a:spcBef>
              <a:spcAft>
                <a:spcPts val="600"/>
              </a:spcAft>
              <a:defRPr sz="800" b="0" i="0" baseline="0">
                <a:solidFill>
                  <a:schemeClr val="bg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pPr>
              <a:spcAft>
                <a:spcPts val="0"/>
              </a:spcAft>
            </a:pPr>
            <a:r>
              <a:rPr lang="fr-FR" sz="900" b="1" kern="0" dirty="0"/>
              <a:t>Les 3 fonds de la gamme </a:t>
            </a:r>
            <a:r>
              <a:rPr lang="fr-FR" sz="900" b="1" kern="0" dirty="0" err="1"/>
              <a:t>Sélectiz</a:t>
            </a:r>
            <a:r>
              <a:rPr lang="fr-FR" sz="900" b="1" kern="0" dirty="0"/>
              <a:t> ne sont pas garantis – ils présentent un risque de perte en capital.</a:t>
            </a:r>
          </a:p>
          <a:p>
            <a:pPr marL="0">
              <a:spcAft>
                <a:spcPts val="0"/>
              </a:spcAft>
            </a:pPr>
            <a:r>
              <a:rPr lang="fr-FR" kern="0" dirty="0"/>
              <a:t>Les références à un prix ou une récompense ne préjugent pas des résultats futurs des fonds ou des gestionnaires. Pour plus d’informations sur les sociétés de gestion du Groupe, voir la brochure client ou les pages internet sur www.caisse-epargne.fr/selectiz </a:t>
            </a:r>
            <a:endParaRPr lang="fr-FR" kern="0" dirty="0">
              <a:highlight>
                <a:srgbClr val="FFFF00"/>
              </a:highlight>
            </a:endParaRPr>
          </a:p>
        </p:txBody>
      </p:sp>
      <p:pic>
        <p:nvPicPr>
          <p:cNvPr id="51" name="Image 50">
            <a:extLst>
              <a:ext uri="{FF2B5EF4-FFF2-40B4-BE49-F238E27FC236}">
                <a16:creationId xmlns:a16="http://schemas.microsoft.com/office/drawing/2014/main" xmlns="" id="{F2580A00-746D-44D4-8BA6-5715FBC3C9C4}"/>
              </a:ext>
            </a:extLst>
          </p:cNvPr>
          <p:cNvPicPr>
            <a:picLocks noChangeAspect="1"/>
          </p:cNvPicPr>
          <p:nvPr/>
        </p:nvPicPr>
        <p:blipFill>
          <a:blip r:embed="rId7"/>
          <a:stretch>
            <a:fillRect/>
          </a:stretch>
        </p:blipFill>
        <p:spPr>
          <a:xfrm>
            <a:off x="634250" y="4120409"/>
            <a:ext cx="1263422" cy="376219"/>
          </a:xfrm>
          <a:prstGeom prst="rect">
            <a:avLst/>
          </a:prstGeom>
        </p:spPr>
      </p:pic>
      <p:sp>
        <p:nvSpPr>
          <p:cNvPr id="56" name="ZoneTexte 55">
            <a:extLst>
              <a:ext uri="{FF2B5EF4-FFF2-40B4-BE49-F238E27FC236}">
                <a16:creationId xmlns:a16="http://schemas.microsoft.com/office/drawing/2014/main" xmlns="" id="{4EC956A0-BD75-43A7-8F49-DECCECD4EEDA}"/>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
        <p:nvSpPr>
          <p:cNvPr id="57" name="Rectangle 56">
            <a:extLst>
              <a:ext uri="{FF2B5EF4-FFF2-40B4-BE49-F238E27FC236}">
                <a16:creationId xmlns:a16="http://schemas.microsoft.com/office/drawing/2014/main" xmlns="" id="{269E88B5-29B2-4666-B841-73C5C0944034}"/>
              </a:ext>
            </a:extLst>
          </p:cNvPr>
          <p:cNvSpPr/>
          <p:nvPr/>
        </p:nvSpPr>
        <p:spPr>
          <a:xfrm>
            <a:off x="6508259" y="5064621"/>
            <a:ext cx="2206361" cy="174407"/>
          </a:xfrm>
          <a:prstGeom prst="rect">
            <a:avLst/>
          </a:prstGeom>
        </p:spPr>
        <p:txBody>
          <a:bodyPr wrap="square" rIns="0">
            <a:spAutoFit/>
          </a:bodyPr>
          <a:lstStyle/>
          <a:p>
            <a:pPr algn="r">
              <a:spcAft>
                <a:spcPts val="0"/>
              </a:spcAft>
            </a:pPr>
            <a:r>
              <a:rPr lang="en-US" sz="800" kern="0" dirty="0">
                <a:solidFill>
                  <a:schemeClr val="bg2"/>
                </a:solidFill>
              </a:rPr>
              <a:t>Source : </a:t>
            </a:r>
            <a:r>
              <a:rPr lang="fr-FR" sz="800" kern="0" dirty="0">
                <a:solidFill>
                  <a:schemeClr val="bg2"/>
                </a:solidFill>
              </a:rPr>
              <a:t>Dynamic Solutions, Natixis IM International</a:t>
            </a:r>
          </a:p>
        </p:txBody>
      </p:sp>
      <p:pic>
        <p:nvPicPr>
          <p:cNvPr id="2" name="Image 1">
            <a:extLst>
              <a:ext uri="{FF2B5EF4-FFF2-40B4-BE49-F238E27FC236}">
                <a16:creationId xmlns:a16="http://schemas.microsoft.com/office/drawing/2014/main" xmlns="" id="{6ADB8446-256D-41B1-9DD3-966BC203DEBE}"/>
              </a:ext>
            </a:extLst>
          </p:cNvPr>
          <p:cNvPicPr>
            <a:picLocks noChangeAspect="1"/>
          </p:cNvPicPr>
          <p:nvPr/>
        </p:nvPicPr>
        <p:blipFill>
          <a:blip r:embed="rId8"/>
          <a:stretch>
            <a:fillRect/>
          </a:stretch>
        </p:blipFill>
        <p:spPr>
          <a:xfrm>
            <a:off x="2034216" y="4224795"/>
            <a:ext cx="1310754" cy="963251"/>
          </a:xfrm>
          <a:prstGeom prst="rect">
            <a:avLst/>
          </a:prstGeom>
        </p:spPr>
      </p:pic>
    </p:spTree>
    <p:extLst>
      <p:ext uri="{BB962C8B-B14F-4D97-AF65-F5344CB8AC3E}">
        <p14:creationId xmlns:p14="http://schemas.microsoft.com/office/powerpoint/2010/main" val="3837293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xmlns="" id="{82635CFE-8D99-48D2-B4FA-9EBF50BE9D92}"/>
              </a:ext>
            </a:extLst>
          </p:cNvPr>
          <p:cNvSpPr>
            <a:spLocks noGrp="1"/>
          </p:cNvSpPr>
          <p:nvPr>
            <p:ph type="title"/>
          </p:nvPr>
        </p:nvSpPr>
        <p:spPr/>
        <p:txBody>
          <a:bodyPr/>
          <a:lstStyle/>
          <a:p>
            <a:r>
              <a:rPr lang="fr-FR" dirty="0"/>
              <a:t>Les 3 fonds </a:t>
            </a:r>
            <a:r>
              <a:rPr lang="fr-FR" dirty="0" err="1"/>
              <a:t>Sélectiz</a:t>
            </a:r>
            <a:r>
              <a:rPr lang="fr-FR" dirty="0"/>
              <a:t>, points clés</a:t>
            </a:r>
          </a:p>
        </p:txBody>
      </p:sp>
      <p:sp>
        <p:nvSpPr>
          <p:cNvPr id="9" name="Espace réservé du numéro de diapositive 8">
            <a:extLst>
              <a:ext uri="{FF2B5EF4-FFF2-40B4-BE49-F238E27FC236}">
                <a16:creationId xmlns:a16="http://schemas.microsoft.com/office/drawing/2014/main" xmlns="" id="{4767DB09-8C0D-4A4D-9688-2D92A3AFB4DA}"/>
              </a:ext>
            </a:extLst>
          </p:cNvPr>
          <p:cNvSpPr>
            <a:spLocks noGrp="1"/>
          </p:cNvSpPr>
          <p:nvPr>
            <p:ph type="sldNum" sz="quarter" idx="4"/>
          </p:nvPr>
        </p:nvSpPr>
        <p:spPr/>
        <p:txBody>
          <a:bodyPr/>
          <a:lstStyle/>
          <a:p>
            <a:fld id="{2CEC1701-1D93-DB4D-9AA2-5159B3035801}" type="slidenum">
              <a:rPr lang="fr-FR" smtClean="0"/>
              <a:pPr/>
              <a:t>7</a:t>
            </a:fld>
            <a:endParaRPr lang="fr-FR" dirty="0"/>
          </a:p>
        </p:txBody>
      </p:sp>
      <p:sp>
        <p:nvSpPr>
          <p:cNvPr id="10" name="Espace réservé du texte 5">
            <a:extLst>
              <a:ext uri="{FF2B5EF4-FFF2-40B4-BE49-F238E27FC236}">
                <a16:creationId xmlns:a16="http://schemas.microsoft.com/office/drawing/2014/main" xmlns="" id="{9F4187B9-02EF-4349-9E1A-9621266203F1}"/>
              </a:ext>
            </a:extLst>
          </p:cNvPr>
          <p:cNvSpPr txBox="1">
            <a:spLocks/>
          </p:cNvSpPr>
          <p:nvPr/>
        </p:nvSpPr>
        <p:spPr>
          <a:xfrm>
            <a:off x="401182" y="4799155"/>
            <a:ext cx="8150694" cy="1311126"/>
          </a:xfrm>
          <a:prstGeom prst="rect">
            <a:avLst/>
          </a:prstGeom>
        </p:spPr>
        <p:txBody>
          <a:bodyPr vert="horz" lIns="0" tIns="0" rIns="0" bIns="0" rtlCol="0" anchor="b" anchorCtr="0">
            <a:noAutofit/>
          </a:bodyPr>
          <a:lstStyle>
            <a:lvl1pPr marL="342900" indent="-342900" algn="l" defTabSz="723900" rtl="0" eaLnBrk="1" fontAlgn="base" hangingPunct="1">
              <a:spcBef>
                <a:spcPts val="0"/>
              </a:spcBef>
              <a:spcAft>
                <a:spcPts val="600"/>
              </a:spcAft>
              <a:defRPr sz="800" b="0" i="0" baseline="0">
                <a:solidFill>
                  <a:schemeClr val="bg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pPr marL="361950" indent="-361950">
              <a:spcAft>
                <a:spcPts val="0"/>
              </a:spcAft>
              <a:tabLst>
                <a:tab pos="361950" algn="l"/>
              </a:tabLst>
            </a:pPr>
            <a:r>
              <a:rPr lang="fr-FR" kern="0" dirty="0"/>
              <a:t>(1) 	</a:t>
            </a:r>
            <a:r>
              <a:rPr lang="fr-FR" kern="0" dirty="0" err="1"/>
              <a:t>Eonia</a:t>
            </a:r>
            <a:r>
              <a:rPr lang="fr-FR" kern="0" dirty="0"/>
              <a:t> capitalisé. L’indice </a:t>
            </a:r>
            <a:r>
              <a:rPr lang="fr-FR" kern="0" dirty="0" err="1"/>
              <a:t>Eonia</a:t>
            </a:r>
            <a:r>
              <a:rPr lang="fr-FR" kern="0" dirty="0"/>
              <a:t> (Euro </a:t>
            </a:r>
            <a:r>
              <a:rPr lang="fr-FR" kern="0" dirty="0" err="1"/>
              <a:t>Overnight</a:t>
            </a:r>
            <a:r>
              <a:rPr lang="fr-FR" kern="0" dirty="0"/>
              <a:t> Index </a:t>
            </a:r>
            <a:r>
              <a:rPr lang="fr-FR" kern="0" dirty="0" err="1"/>
              <a:t>Average</a:t>
            </a:r>
            <a:r>
              <a:rPr lang="fr-FR" kern="0" dirty="0"/>
              <a:t>) correspond à la moyenne des taux au jour le jour de la zone Euro. Il est disponible sur le site internet www.emmi-benchmarks.eu</a:t>
            </a:r>
          </a:p>
          <a:p>
            <a:pPr marL="361950" indent="-361950">
              <a:spcAft>
                <a:spcPts val="0"/>
              </a:spcAft>
              <a:tabLst>
                <a:tab pos="361950" algn="l"/>
              </a:tabLst>
            </a:pPr>
            <a:r>
              <a:rPr lang="fr-FR" kern="0" dirty="0"/>
              <a:t>(2)	Pour plus d’informations sur les volatilités maximales, se référer à la documentation juridique des Fonds.</a:t>
            </a:r>
          </a:p>
          <a:p>
            <a:pPr marL="361950" indent="-361950">
              <a:spcAft>
                <a:spcPts val="0"/>
              </a:spcAft>
              <a:tabLst>
                <a:tab pos="361950" algn="l"/>
              </a:tabLst>
            </a:pPr>
            <a:r>
              <a:rPr lang="fr-FR" kern="0" dirty="0"/>
              <a:t>(3) 	L’indicateur de risque et de rendement, présenté sous la forme d’une échelle allant de 1 à 7 correspondant à des niveaux de risques et de rendements croissants, vous permet d’appréhender le potentiel de performance d’un Fonds par rapport au risque qu’il présente. La méthodologie générale du calcul de cet indicateur réglementaire s’appuie sur la volatilité historique annualisée du Fonds calculée à partir des rendements hebdomadaires sur une période de 5 ans. Contrôlé périodiquement, cet indicateur peut évoluer. Le niveau indiqué est celui en vigueur à la date de rédaction de ce document.</a:t>
            </a:r>
          </a:p>
          <a:p>
            <a:pPr marL="0">
              <a:spcAft>
                <a:spcPts val="0"/>
              </a:spcAft>
            </a:pPr>
            <a:endParaRPr lang="fr-FR" kern="0" dirty="0">
              <a:solidFill>
                <a:srgbClr val="FF0000"/>
              </a:solidFill>
            </a:endParaRPr>
          </a:p>
        </p:txBody>
      </p:sp>
      <p:sp>
        <p:nvSpPr>
          <p:cNvPr id="11" name="Text Placeholder 4">
            <a:extLst>
              <a:ext uri="{FF2B5EF4-FFF2-40B4-BE49-F238E27FC236}">
                <a16:creationId xmlns:a16="http://schemas.microsoft.com/office/drawing/2014/main" xmlns="" id="{BB5CEA37-3C4E-413B-9292-F69176148DDE}"/>
              </a:ext>
            </a:extLst>
          </p:cNvPr>
          <p:cNvSpPr txBox="1">
            <a:spLocks/>
          </p:cNvSpPr>
          <p:nvPr/>
        </p:nvSpPr>
        <p:spPr>
          <a:xfrm>
            <a:off x="5835376" y="5374051"/>
            <a:ext cx="7889440" cy="376219"/>
          </a:xfrm>
          <a:prstGeom prst="rect">
            <a:avLst/>
          </a:prstGeom>
        </p:spPr>
        <p:txBody>
          <a:bodyPr/>
          <a:lst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endParaRPr lang="en-US" sz="1800" b="1" kern="0" baseline="0" dirty="0"/>
          </a:p>
          <a:p>
            <a:endParaRPr lang="en-US" b="1" kern="0" baseline="0" dirty="0"/>
          </a:p>
        </p:txBody>
      </p:sp>
      <p:sp>
        <p:nvSpPr>
          <p:cNvPr id="46" name="Espace réservé du texte 5">
            <a:extLst>
              <a:ext uri="{FF2B5EF4-FFF2-40B4-BE49-F238E27FC236}">
                <a16:creationId xmlns:a16="http://schemas.microsoft.com/office/drawing/2014/main" xmlns="" id="{756CEDDB-476D-4FE4-8892-1E8B5004AEAD}"/>
              </a:ext>
            </a:extLst>
          </p:cNvPr>
          <p:cNvSpPr txBox="1">
            <a:spLocks/>
          </p:cNvSpPr>
          <p:nvPr/>
        </p:nvSpPr>
        <p:spPr>
          <a:xfrm>
            <a:off x="489765" y="6102556"/>
            <a:ext cx="6651625" cy="281764"/>
          </a:xfrm>
          <a:prstGeom prst="rect">
            <a:avLst/>
          </a:prstGeom>
        </p:spPr>
        <p:txBody>
          <a:bodyPr vert="horz" lIns="0" tIns="0" rIns="0" bIns="0" rtlCol="0" anchor="b" anchorCtr="0">
            <a:noAutofit/>
          </a:bodyPr>
          <a:lstStyle>
            <a:lvl1pPr marL="342900" indent="-342900" algn="l" defTabSz="723900" rtl="0" eaLnBrk="1" fontAlgn="base" hangingPunct="1">
              <a:spcBef>
                <a:spcPts val="0"/>
              </a:spcBef>
              <a:spcAft>
                <a:spcPts val="600"/>
              </a:spcAft>
              <a:defRPr sz="800" b="0" i="0" baseline="0">
                <a:solidFill>
                  <a:schemeClr val="bg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pPr marL="0">
              <a:spcAft>
                <a:spcPts val="0"/>
              </a:spcAft>
            </a:pPr>
            <a:endParaRPr lang="fr-FR" kern="0" dirty="0"/>
          </a:p>
        </p:txBody>
      </p:sp>
      <p:sp>
        <p:nvSpPr>
          <p:cNvPr id="31" name="ZoneTexte 30">
            <a:extLst>
              <a:ext uri="{FF2B5EF4-FFF2-40B4-BE49-F238E27FC236}">
                <a16:creationId xmlns:a16="http://schemas.microsoft.com/office/drawing/2014/main" xmlns="" id="{14EDFC7E-CC72-4A92-817B-3527E3D46230}"/>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
        <p:nvSpPr>
          <p:cNvPr id="17" name="Rectangle 16">
            <a:extLst>
              <a:ext uri="{FF2B5EF4-FFF2-40B4-BE49-F238E27FC236}">
                <a16:creationId xmlns:a16="http://schemas.microsoft.com/office/drawing/2014/main" xmlns="" id="{EFB3DB04-DF9C-4B79-B3B3-D0BED793FFFD}"/>
              </a:ext>
            </a:extLst>
          </p:cNvPr>
          <p:cNvSpPr/>
          <p:nvPr/>
        </p:nvSpPr>
        <p:spPr bwMode="auto">
          <a:xfrm>
            <a:off x="5827517" y="2190232"/>
            <a:ext cx="2724358" cy="2338457"/>
          </a:xfrm>
          <a:prstGeom prst="rect">
            <a:avLst/>
          </a:prstGeom>
          <a:solidFill>
            <a:schemeClr val="bg1"/>
          </a:solidFill>
          <a:ln w="9525" algn="ctr">
            <a:solidFill>
              <a:schemeClr val="bg1">
                <a:lumMod val="75000"/>
              </a:schemeClr>
            </a:solid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algn="ctr" eaLnBrk="1" hangingPunct="1"/>
            <a:endParaRPr lang="fr-FR" sz="900" kern="0" baseline="0">
              <a:solidFill>
                <a:srgbClr val="FEBD26"/>
              </a:solidFill>
              <a:latin typeface="Arial" panose="020B0604020202020204" pitchFamily="34" charset="0"/>
              <a:ea typeface="Verdana"/>
              <a:cs typeface="Arial" panose="020B0604020202020204" pitchFamily="34" charset="0"/>
              <a:rtl val="0"/>
            </a:endParaRPr>
          </a:p>
        </p:txBody>
      </p:sp>
      <p:sp>
        <p:nvSpPr>
          <p:cNvPr id="18" name="Rectangle 17">
            <a:extLst>
              <a:ext uri="{FF2B5EF4-FFF2-40B4-BE49-F238E27FC236}">
                <a16:creationId xmlns:a16="http://schemas.microsoft.com/office/drawing/2014/main" xmlns="" id="{86B3D88D-2767-4D23-AF8F-701CDE1E9902}"/>
              </a:ext>
            </a:extLst>
          </p:cNvPr>
          <p:cNvSpPr/>
          <p:nvPr/>
        </p:nvSpPr>
        <p:spPr bwMode="auto">
          <a:xfrm>
            <a:off x="3133995" y="2190232"/>
            <a:ext cx="2592437" cy="2335622"/>
          </a:xfrm>
          <a:prstGeom prst="rect">
            <a:avLst/>
          </a:prstGeom>
          <a:solidFill>
            <a:schemeClr val="bg1"/>
          </a:solidFill>
          <a:ln w="9525" algn="ctr">
            <a:solidFill>
              <a:schemeClr val="bg1">
                <a:lumMod val="75000"/>
              </a:schemeClr>
            </a:solid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algn="ctr" eaLnBrk="1" hangingPunct="1"/>
            <a:endParaRPr lang="fr-FR" sz="900" kern="0" baseline="0">
              <a:solidFill>
                <a:srgbClr val="FEBD26"/>
              </a:solidFill>
              <a:latin typeface="Arial" panose="020B0604020202020204" pitchFamily="34" charset="0"/>
              <a:ea typeface="Verdana"/>
              <a:cs typeface="Arial" panose="020B0604020202020204" pitchFamily="34" charset="0"/>
              <a:rtl val="0"/>
            </a:endParaRPr>
          </a:p>
        </p:txBody>
      </p:sp>
      <p:sp>
        <p:nvSpPr>
          <p:cNvPr id="19" name="Rectangle 18">
            <a:extLst>
              <a:ext uri="{FF2B5EF4-FFF2-40B4-BE49-F238E27FC236}">
                <a16:creationId xmlns:a16="http://schemas.microsoft.com/office/drawing/2014/main" xmlns="" id="{20779AEF-22E0-479F-84FF-E36DFCB1F65E}"/>
              </a:ext>
            </a:extLst>
          </p:cNvPr>
          <p:cNvSpPr/>
          <p:nvPr/>
        </p:nvSpPr>
        <p:spPr bwMode="auto">
          <a:xfrm>
            <a:off x="401181" y="2190232"/>
            <a:ext cx="2592437" cy="2338457"/>
          </a:xfrm>
          <a:prstGeom prst="rect">
            <a:avLst/>
          </a:prstGeom>
          <a:solidFill>
            <a:schemeClr val="bg1"/>
          </a:solidFill>
          <a:ln w="9525" algn="ctr">
            <a:solidFill>
              <a:schemeClr val="bg1">
                <a:lumMod val="75000"/>
              </a:schemeClr>
            </a:solid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algn="ctr" eaLnBrk="1" hangingPunct="1"/>
            <a:endParaRPr lang="fr-FR" sz="900" kern="0" baseline="0">
              <a:solidFill>
                <a:srgbClr val="FEBD26"/>
              </a:solidFill>
              <a:latin typeface="Arial" panose="020B0604020202020204" pitchFamily="34" charset="0"/>
              <a:ea typeface="Verdana"/>
              <a:cs typeface="Arial" panose="020B0604020202020204" pitchFamily="34" charset="0"/>
              <a:rtl val="0"/>
            </a:endParaRPr>
          </a:p>
        </p:txBody>
      </p:sp>
      <p:sp>
        <p:nvSpPr>
          <p:cNvPr id="20" name="Rectangle 19">
            <a:extLst>
              <a:ext uri="{FF2B5EF4-FFF2-40B4-BE49-F238E27FC236}">
                <a16:creationId xmlns:a16="http://schemas.microsoft.com/office/drawing/2014/main" xmlns="" id="{6BEC28FC-F117-430A-B1EE-DD45DD020544}"/>
              </a:ext>
            </a:extLst>
          </p:cNvPr>
          <p:cNvSpPr/>
          <p:nvPr/>
        </p:nvSpPr>
        <p:spPr>
          <a:xfrm>
            <a:off x="401181" y="2278046"/>
            <a:ext cx="2592437" cy="1677382"/>
          </a:xfrm>
          <a:prstGeom prst="rect">
            <a:avLst/>
          </a:prstGeom>
        </p:spPr>
        <p:txBody>
          <a:bodyPr wrap="square" lIns="36000" rIns="36000">
            <a:spAutoFit/>
          </a:bodyPr>
          <a:lstStyle/>
          <a:p>
            <a:pPr marL="171450" indent="-171450" eaLnBrk="1" hangingPunct="1">
              <a:spcBef>
                <a:spcPts val="0"/>
              </a:spcBef>
              <a:spcAft>
                <a:spcPts val="600"/>
              </a:spcAft>
              <a:buClr>
                <a:srgbClr val="628198"/>
              </a:buClr>
              <a:buFont typeface="Arial" panose="020B0604020202020204" pitchFamily="34" charset="0"/>
              <a:buChar char="•"/>
            </a:pPr>
            <a:r>
              <a:rPr lang="fr-FR" altLang="fr-FR" sz="1100" baseline="0" dirty="0">
                <a:solidFill>
                  <a:schemeClr val="bg2"/>
                </a:solidFill>
                <a:latin typeface="Arial" panose="020B0604020202020204" pitchFamily="34" charset="0"/>
                <a:cs typeface="Calibri" panose="020F0502020204030204" pitchFamily="34" charset="0"/>
              </a:rPr>
              <a:t>OBJECTIF</a:t>
            </a:r>
            <a:r>
              <a:rPr lang="fr-FR" altLang="fr-FR" sz="1100" b="0" baseline="0" dirty="0">
                <a:solidFill>
                  <a:schemeClr val="bg2"/>
                </a:solidFill>
                <a:latin typeface="Arial" panose="020B0604020202020204" pitchFamily="34" charset="0"/>
                <a:cs typeface="Calibri" panose="020F0502020204030204" pitchFamily="34" charset="0"/>
              </a:rPr>
              <a:t> :  Eonia</a:t>
            </a:r>
            <a:r>
              <a:rPr lang="fr-FR" altLang="fr-FR" sz="1100" b="0" baseline="30000" dirty="0">
                <a:solidFill>
                  <a:schemeClr val="bg2"/>
                </a:solidFill>
                <a:latin typeface="Arial" panose="020B0604020202020204" pitchFamily="34" charset="0"/>
                <a:cs typeface="Calibri" panose="020F0502020204030204" pitchFamily="34" charset="0"/>
              </a:rPr>
              <a:t>1</a:t>
            </a:r>
            <a:r>
              <a:rPr lang="fr-FR" altLang="fr-FR" sz="1100" b="0" baseline="0" dirty="0">
                <a:solidFill>
                  <a:schemeClr val="bg2"/>
                </a:solidFill>
                <a:latin typeface="Arial" panose="020B0604020202020204" pitchFamily="34" charset="0"/>
                <a:cs typeface="Calibri" panose="020F0502020204030204" pitchFamily="34" charset="0"/>
              </a:rPr>
              <a:t> + 3,5%  par an sur une </a:t>
            </a:r>
            <a:r>
              <a:rPr lang="fr-FR" altLang="fr-FR" sz="1100" baseline="0" dirty="0">
                <a:solidFill>
                  <a:schemeClr val="bg2"/>
                </a:solidFill>
                <a:latin typeface="Arial" panose="020B0604020202020204" pitchFamily="34" charset="0"/>
                <a:cs typeface="Calibri" panose="020F0502020204030204" pitchFamily="34" charset="0"/>
              </a:rPr>
              <a:t>durée minimale de placement recommandée de 3 ans</a:t>
            </a:r>
          </a:p>
          <a:p>
            <a:pPr marL="171450" indent="-171450" eaLnBrk="1" hangingPunct="1">
              <a:spcBef>
                <a:spcPts val="0"/>
              </a:spcBef>
              <a:spcAft>
                <a:spcPts val="600"/>
              </a:spcAft>
              <a:buClr>
                <a:srgbClr val="628198"/>
              </a:buClr>
              <a:buFont typeface="Arial" panose="020B0604020202020204" pitchFamily="34" charset="0"/>
              <a:buChar char="•"/>
            </a:pPr>
            <a:r>
              <a:rPr lang="fr-FR" altLang="fr-FR" sz="1100" baseline="0" dirty="0">
                <a:solidFill>
                  <a:schemeClr val="bg2"/>
                </a:solidFill>
                <a:latin typeface="Arial" panose="020B0604020202020204" pitchFamily="34" charset="0"/>
                <a:cs typeface="Calibri" panose="020F0502020204030204" pitchFamily="34" charset="0"/>
              </a:rPr>
              <a:t>EXPOSITION ACTIONS </a:t>
            </a:r>
            <a:r>
              <a:rPr lang="fr-FR" altLang="fr-FR" sz="1100" b="0" baseline="0" dirty="0">
                <a:solidFill>
                  <a:schemeClr val="bg2"/>
                </a:solidFill>
                <a:latin typeface="Arial" panose="020B0604020202020204" pitchFamily="34" charset="0"/>
                <a:cs typeface="Calibri" panose="020F0502020204030204" pitchFamily="34" charset="0"/>
              </a:rPr>
              <a:t>: de 0 à 50%</a:t>
            </a:r>
          </a:p>
          <a:p>
            <a:pPr marL="171450" indent="-171450" eaLnBrk="1" hangingPunct="1">
              <a:spcBef>
                <a:spcPts val="0"/>
              </a:spcBef>
              <a:spcAft>
                <a:spcPts val="600"/>
              </a:spcAft>
              <a:buClr>
                <a:srgbClr val="628198"/>
              </a:buClr>
              <a:buFont typeface="Arial" panose="020B0604020202020204" pitchFamily="34" charset="0"/>
              <a:buChar char="•"/>
            </a:pPr>
            <a:r>
              <a:rPr lang="fr-FR" altLang="fr-FR" sz="1100" baseline="0" dirty="0">
                <a:solidFill>
                  <a:schemeClr val="bg2"/>
                </a:solidFill>
                <a:latin typeface="Arial" panose="020B0604020202020204" pitchFamily="34" charset="0"/>
                <a:cs typeface="Calibri" panose="020F0502020204030204" pitchFamily="34" charset="0"/>
              </a:rPr>
              <a:t>VOLATILITÉ  ANNUALISÉE CIBLE MOYENNE </a:t>
            </a:r>
            <a:r>
              <a:rPr lang="fr-FR" altLang="fr-FR" sz="1100" b="0" baseline="0" dirty="0">
                <a:solidFill>
                  <a:schemeClr val="bg2"/>
                </a:solidFill>
                <a:latin typeface="Arial" panose="020B0604020202020204" pitchFamily="34" charset="0"/>
                <a:cs typeface="Calibri" panose="020F0502020204030204" pitchFamily="34" charset="0"/>
              </a:rPr>
              <a:t>: entre 3,5% et 5%</a:t>
            </a:r>
            <a:r>
              <a:rPr lang="fr-FR" altLang="fr-FR" sz="1100" b="0" baseline="30000" dirty="0">
                <a:solidFill>
                  <a:schemeClr val="bg2"/>
                </a:solidFill>
                <a:latin typeface="Arial" panose="020B0604020202020204" pitchFamily="34" charset="0"/>
                <a:cs typeface="Calibri" panose="020F0502020204030204" pitchFamily="34" charset="0"/>
              </a:rPr>
              <a:t>2</a:t>
            </a:r>
          </a:p>
          <a:p>
            <a:pPr marL="171450" indent="-171450" eaLnBrk="1" hangingPunct="1">
              <a:spcBef>
                <a:spcPts val="0"/>
              </a:spcBef>
              <a:spcAft>
                <a:spcPts val="600"/>
              </a:spcAft>
              <a:buClr>
                <a:srgbClr val="628198"/>
              </a:buClr>
              <a:buFont typeface="Arial" panose="020B0604020202020204" pitchFamily="34" charset="0"/>
              <a:buChar char="•"/>
            </a:pPr>
            <a:r>
              <a:rPr lang="fr-FR" altLang="fr-FR" sz="1100" baseline="0" dirty="0">
                <a:solidFill>
                  <a:schemeClr val="bg2"/>
                </a:solidFill>
                <a:latin typeface="Arial" panose="020B0604020202020204" pitchFamily="34" charset="0"/>
                <a:cs typeface="Calibri" panose="020F0502020204030204" pitchFamily="34" charset="0"/>
              </a:rPr>
              <a:t>Indicateur de risque et de rendement</a:t>
            </a:r>
            <a:r>
              <a:rPr lang="fr-FR" altLang="fr-FR" sz="1100" baseline="30000" dirty="0">
                <a:solidFill>
                  <a:schemeClr val="bg2"/>
                </a:solidFill>
                <a:latin typeface="Arial" panose="020B0604020202020204" pitchFamily="34" charset="0"/>
                <a:cs typeface="Calibri" panose="020F0502020204030204" pitchFamily="34" charset="0"/>
              </a:rPr>
              <a:t>3</a:t>
            </a:r>
            <a:r>
              <a:rPr lang="fr-FR" altLang="fr-FR" sz="1100" b="0" baseline="0" dirty="0">
                <a:solidFill>
                  <a:schemeClr val="bg2"/>
                </a:solidFill>
                <a:latin typeface="Arial" panose="020B0604020202020204" pitchFamily="34" charset="0"/>
                <a:cs typeface="Calibri" panose="020F0502020204030204" pitchFamily="34" charset="0"/>
              </a:rPr>
              <a:t> : 4/7</a:t>
            </a:r>
          </a:p>
        </p:txBody>
      </p:sp>
      <p:sp>
        <p:nvSpPr>
          <p:cNvPr id="21" name="Rectangle 20">
            <a:extLst>
              <a:ext uri="{FF2B5EF4-FFF2-40B4-BE49-F238E27FC236}">
                <a16:creationId xmlns:a16="http://schemas.microsoft.com/office/drawing/2014/main" xmlns="" id="{F9F0AB14-022B-40FF-ADE8-914108E75577}"/>
              </a:ext>
            </a:extLst>
          </p:cNvPr>
          <p:cNvSpPr/>
          <p:nvPr/>
        </p:nvSpPr>
        <p:spPr>
          <a:xfrm>
            <a:off x="3139989" y="2278046"/>
            <a:ext cx="2586443" cy="1846659"/>
          </a:xfrm>
          <a:prstGeom prst="rect">
            <a:avLst/>
          </a:prstGeom>
        </p:spPr>
        <p:txBody>
          <a:bodyPr wrap="square" lIns="36000" rIns="36000">
            <a:spAutoFit/>
          </a:bodyPr>
          <a:lstStyle/>
          <a:p>
            <a:pPr marL="171450" indent="-171450" eaLnBrk="1" hangingPunct="1">
              <a:spcBef>
                <a:spcPts val="0"/>
              </a:spcBef>
              <a:spcAft>
                <a:spcPts val="600"/>
              </a:spcAft>
              <a:buClr>
                <a:srgbClr val="628198"/>
              </a:buClr>
              <a:buFont typeface="Arial" panose="020B0604020202020204" pitchFamily="34" charset="0"/>
              <a:buChar char="•"/>
            </a:pPr>
            <a:r>
              <a:rPr lang="fr-FR" altLang="fr-FR" sz="1100" baseline="0" dirty="0">
                <a:solidFill>
                  <a:schemeClr val="bg2"/>
                </a:solidFill>
                <a:latin typeface="Arial" panose="020B0604020202020204" pitchFamily="34" charset="0"/>
                <a:cs typeface="Calibri" panose="020F0502020204030204" pitchFamily="34" charset="0"/>
              </a:rPr>
              <a:t>OBJECTIF</a:t>
            </a:r>
            <a:r>
              <a:rPr lang="fr-FR" altLang="fr-FR" sz="1100" b="0" baseline="0" dirty="0">
                <a:solidFill>
                  <a:schemeClr val="bg2"/>
                </a:solidFill>
                <a:latin typeface="Arial" panose="020B0604020202020204" pitchFamily="34" charset="0"/>
                <a:cs typeface="Calibri" panose="020F0502020204030204" pitchFamily="34" charset="0"/>
              </a:rPr>
              <a:t> :  Eonia</a:t>
            </a:r>
            <a:r>
              <a:rPr lang="fr-FR" altLang="fr-FR" sz="1100" b="0" baseline="30000" dirty="0">
                <a:solidFill>
                  <a:schemeClr val="bg2"/>
                </a:solidFill>
                <a:latin typeface="Arial" panose="020B0604020202020204" pitchFamily="34" charset="0"/>
                <a:cs typeface="Calibri" panose="020F0502020204030204" pitchFamily="34" charset="0"/>
              </a:rPr>
              <a:t>1</a:t>
            </a:r>
            <a:r>
              <a:rPr lang="fr-FR" altLang="fr-FR" sz="1100" b="0" baseline="0" dirty="0">
                <a:solidFill>
                  <a:schemeClr val="bg2"/>
                </a:solidFill>
                <a:latin typeface="Arial" panose="020B0604020202020204" pitchFamily="34" charset="0"/>
                <a:cs typeface="Calibri" panose="020F0502020204030204" pitchFamily="34" charset="0"/>
              </a:rPr>
              <a:t> + 5%  par an sur une </a:t>
            </a:r>
            <a:r>
              <a:rPr lang="fr-FR" altLang="fr-FR" sz="1100" baseline="0" dirty="0">
                <a:solidFill>
                  <a:schemeClr val="bg2"/>
                </a:solidFill>
                <a:latin typeface="Arial" panose="020B0604020202020204" pitchFamily="34" charset="0"/>
                <a:cs typeface="Calibri" panose="020F0502020204030204" pitchFamily="34" charset="0"/>
              </a:rPr>
              <a:t>durée minimale de placement recommandée de 5 ans</a:t>
            </a:r>
          </a:p>
          <a:p>
            <a:pPr marL="171450" indent="-171450" eaLnBrk="1" hangingPunct="1">
              <a:spcBef>
                <a:spcPts val="0"/>
              </a:spcBef>
              <a:spcAft>
                <a:spcPts val="600"/>
              </a:spcAft>
              <a:buClr>
                <a:srgbClr val="628198"/>
              </a:buClr>
              <a:buFont typeface="Arial" panose="020B0604020202020204" pitchFamily="34" charset="0"/>
              <a:buChar char="•"/>
            </a:pPr>
            <a:r>
              <a:rPr lang="fr-FR" altLang="fr-FR" sz="1100" baseline="0" dirty="0">
                <a:solidFill>
                  <a:schemeClr val="bg2"/>
                </a:solidFill>
                <a:latin typeface="Arial" panose="020B0604020202020204" pitchFamily="34" charset="0"/>
                <a:cs typeface="Calibri" panose="020F0502020204030204" pitchFamily="34" charset="0"/>
              </a:rPr>
              <a:t>EXPOSITION ACTIONS </a:t>
            </a:r>
            <a:r>
              <a:rPr lang="fr-FR" altLang="fr-FR" sz="1100" b="0" baseline="0" dirty="0">
                <a:solidFill>
                  <a:schemeClr val="bg2"/>
                </a:solidFill>
                <a:latin typeface="Arial" panose="020B0604020202020204" pitchFamily="34" charset="0"/>
                <a:cs typeface="Calibri" panose="020F0502020204030204" pitchFamily="34" charset="0"/>
              </a:rPr>
              <a:t>: de 0 à 100%</a:t>
            </a:r>
          </a:p>
          <a:p>
            <a:pPr marL="171450" indent="-171450" eaLnBrk="1" hangingPunct="1">
              <a:spcBef>
                <a:spcPts val="0"/>
              </a:spcBef>
              <a:spcAft>
                <a:spcPts val="600"/>
              </a:spcAft>
              <a:buClr>
                <a:srgbClr val="628198"/>
              </a:buClr>
              <a:buFont typeface="Arial" panose="020B0604020202020204" pitchFamily="34" charset="0"/>
              <a:buChar char="•"/>
            </a:pPr>
            <a:r>
              <a:rPr lang="fr-FR" altLang="fr-FR" sz="1100" baseline="0" dirty="0">
                <a:solidFill>
                  <a:schemeClr val="bg2"/>
                </a:solidFill>
                <a:latin typeface="Arial" panose="020B0604020202020204" pitchFamily="34" charset="0"/>
                <a:cs typeface="Calibri" panose="020F0502020204030204" pitchFamily="34" charset="0"/>
              </a:rPr>
              <a:t>VOLATILITÉ  ANNUALISÉE CIBLE MOYENNE </a:t>
            </a:r>
            <a:r>
              <a:rPr lang="fr-FR" altLang="fr-FR" sz="1100" b="0" baseline="0" dirty="0">
                <a:solidFill>
                  <a:schemeClr val="bg2"/>
                </a:solidFill>
                <a:latin typeface="Arial" panose="020B0604020202020204" pitchFamily="34" charset="0"/>
                <a:cs typeface="Calibri" panose="020F0502020204030204" pitchFamily="34" charset="0"/>
              </a:rPr>
              <a:t>: entre 6% et 8%</a:t>
            </a:r>
            <a:r>
              <a:rPr lang="fr-FR" altLang="fr-FR" sz="1100" b="0" baseline="30000" dirty="0">
                <a:solidFill>
                  <a:schemeClr val="bg2"/>
                </a:solidFill>
                <a:latin typeface="Arial" panose="020B0604020202020204" pitchFamily="34" charset="0"/>
                <a:cs typeface="Calibri" panose="020F0502020204030204" pitchFamily="34" charset="0"/>
              </a:rPr>
              <a:t>2</a:t>
            </a:r>
          </a:p>
          <a:p>
            <a:pPr marL="171450" indent="-171450" eaLnBrk="1" hangingPunct="1">
              <a:spcBef>
                <a:spcPts val="0"/>
              </a:spcBef>
              <a:spcAft>
                <a:spcPts val="600"/>
              </a:spcAft>
              <a:buClr>
                <a:srgbClr val="628198"/>
              </a:buClr>
              <a:buFont typeface="Arial" panose="020B0604020202020204" pitchFamily="34" charset="0"/>
              <a:buChar char="•"/>
            </a:pPr>
            <a:r>
              <a:rPr lang="fr-FR" altLang="fr-FR" sz="1100" baseline="0" dirty="0">
                <a:solidFill>
                  <a:schemeClr val="bg2"/>
                </a:solidFill>
                <a:latin typeface="Arial" panose="020B0604020202020204" pitchFamily="34" charset="0"/>
                <a:cs typeface="Calibri" panose="020F0502020204030204" pitchFamily="34" charset="0"/>
              </a:rPr>
              <a:t>Indicateur de risque et de rendement</a:t>
            </a:r>
            <a:r>
              <a:rPr lang="fr-FR" altLang="fr-FR" sz="1100" baseline="30000" dirty="0">
                <a:solidFill>
                  <a:schemeClr val="bg2"/>
                </a:solidFill>
                <a:latin typeface="Arial" panose="020B0604020202020204" pitchFamily="34" charset="0"/>
                <a:cs typeface="Calibri" panose="020F0502020204030204" pitchFamily="34" charset="0"/>
              </a:rPr>
              <a:t>3</a:t>
            </a:r>
            <a:r>
              <a:rPr lang="fr-FR" altLang="fr-FR" sz="1100" baseline="0" dirty="0">
                <a:solidFill>
                  <a:schemeClr val="bg2"/>
                </a:solidFill>
                <a:latin typeface="Arial" panose="020B0604020202020204" pitchFamily="34" charset="0"/>
                <a:cs typeface="Calibri" panose="020F0502020204030204" pitchFamily="34" charset="0"/>
              </a:rPr>
              <a:t> </a:t>
            </a:r>
            <a:r>
              <a:rPr lang="fr-FR" altLang="fr-FR" sz="1100" b="0" baseline="0" dirty="0">
                <a:solidFill>
                  <a:schemeClr val="bg2"/>
                </a:solidFill>
                <a:latin typeface="Arial" panose="020B0604020202020204" pitchFamily="34" charset="0"/>
                <a:cs typeface="Calibri" panose="020F0502020204030204" pitchFamily="34" charset="0"/>
              </a:rPr>
              <a:t>: 5/7</a:t>
            </a:r>
          </a:p>
        </p:txBody>
      </p:sp>
      <p:sp>
        <p:nvSpPr>
          <p:cNvPr id="22" name="Rectangle 21">
            <a:extLst>
              <a:ext uri="{FF2B5EF4-FFF2-40B4-BE49-F238E27FC236}">
                <a16:creationId xmlns:a16="http://schemas.microsoft.com/office/drawing/2014/main" xmlns="" id="{31D6CAEA-7ED1-438A-B1D4-43F3886010D4}"/>
              </a:ext>
            </a:extLst>
          </p:cNvPr>
          <p:cNvSpPr/>
          <p:nvPr/>
        </p:nvSpPr>
        <p:spPr>
          <a:xfrm>
            <a:off x="5835972" y="2278046"/>
            <a:ext cx="2715903" cy="1846659"/>
          </a:xfrm>
          <a:prstGeom prst="rect">
            <a:avLst/>
          </a:prstGeom>
        </p:spPr>
        <p:txBody>
          <a:bodyPr wrap="square" lIns="36000" rIns="36000">
            <a:spAutoFit/>
          </a:bodyPr>
          <a:lstStyle/>
          <a:p>
            <a:pPr marL="171450" indent="-171450" eaLnBrk="1" hangingPunct="1">
              <a:spcBef>
                <a:spcPts val="0"/>
              </a:spcBef>
              <a:spcAft>
                <a:spcPts val="600"/>
              </a:spcAft>
              <a:buClr>
                <a:srgbClr val="628198"/>
              </a:buClr>
              <a:buFont typeface="Arial" panose="020B0604020202020204" pitchFamily="34" charset="0"/>
              <a:buChar char="•"/>
            </a:pPr>
            <a:r>
              <a:rPr lang="fr-FR" altLang="fr-FR" sz="1100" baseline="0" dirty="0">
                <a:solidFill>
                  <a:schemeClr val="bg2"/>
                </a:solidFill>
                <a:latin typeface="Arial" panose="020B0604020202020204" pitchFamily="34" charset="0"/>
                <a:cs typeface="Calibri" panose="020F0502020204030204" pitchFamily="34" charset="0"/>
              </a:rPr>
              <a:t>OBJECTIF</a:t>
            </a:r>
            <a:r>
              <a:rPr lang="fr-FR" altLang="fr-FR" sz="1100" b="0" baseline="0" dirty="0">
                <a:solidFill>
                  <a:schemeClr val="bg2"/>
                </a:solidFill>
                <a:latin typeface="Arial" panose="020B0604020202020204" pitchFamily="34" charset="0"/>
                <a:cs typeface="Calibri" panose="020F0502020204030204" pitchFamily="34" charset="0"/>
              </a:rPr>
              <a:t> :  performance des marchés actions sur </a:t>
            </a:r>
            <a:r>
              <a:rPr lang="fr-FR" altLang="fr-FR" sz="1100" baseline="0" dirty="0">
                <a:solidFill>
                  <a:schemeClr val="bg2"/>
                </a:solidFill>
                <a:latin typeface="Arial" panose="020B0604020202020204" pitchFamily="34" charset="0"/>
                <a:cs typeface="Calibri" panose="020F0502020204030204" pitchFamily="34" charset="0"/>
              </a:rPr>
              <a:t>une durée minimale de placement recommandée de 5 ans</a:t>
            </a:r>
          </a:p>
          <a:p>
            <a:pPr marL="171450" indent="-171450" eaLnBrk="1" hangingPunct="1">
              <a:spcBef>
                <a:spcPts val="0"/>
              </a:spcBef>
              <a:spcAft>
                <a:spcPts val="600"/>
              </a:spcAft>
              <a:buClr>
                <a:srgbClr val="628198"/>
              </a:buClr>
              <a:buFont typeface="Arial" panose="020B0604020202020204" pitchFamily="34" charset="0"/>
              <a:buChar char="•"/>
            </a:pPr>
            <a:r>
              <a:rPr lang="fr-FR" altLang="fr-FR" sz="1100" baseline="0" dirty="0">
                <a:solidFill>
                  <a:schemeClr val="bg2"/>
                </a:solidFill>
                <a:latin typeface="Arial" panose="020B0604020202020204" pitchFamily="34" charset="0"/>
                <a:cs typeface="Calibri" panose="020F0502020204030204" pitchFamily="34" charset="0"/>
              </a:rPr>
              <a:t>EXPOSITION ACTIONS </a:t>
            </a:r>
            <a:r>
              <a:rPr lang="fr-FR" altLang="fr-FR" sz="1100" b="0" baseline="0" dirty="0">
                <a:solidFill>
                  <a:schemeClr val="bg2"/>
                </a:solidFill>
                <a:latin typeface="Arial" panose="020B0604020202020204" pitchFamily="34" charset="0"/>
                <a:cs typeface="Calibri" panose="020F0502020204030204" pitchFamily="34" charset="0"/>
              </a:rPr>
              <a:t>: de 40 à 100%</a:t>
            </a:r>
          </a:p>
          <a:p>
            <a:pPr marL="171450" indent="-171450" eaLnBrk="1" hangingPunct="1">
              <a:spcBef>
                <a:spcPts val="0"/>
              </a:spcBef>
              <a:spcAft>
                <a:spcPts val="600"/>
              </a:spcAft>
              <a:buClr>
                <a:srgbClr val="628198"/>
              </a:buClr>
              <a:buFont typeface="Arial" panose="020B0604020202020204" pitchFamily="34" charset="0"/>
              <a:buChar char="•"/>
            </a:pPr>
            <a:r>
              <a:rPr lang="fr-FR" altLang="fr-FR" sz="1100" baseline="0" dirty="0">
                <a:solidFill>
                  <a:schemeClr val="bg2"/>
                </a:solidFill>
                <a:latin typeface="Arial" panose="020B0604020202020204" pitchFamily="34" charset="0"/>
                <a:cs typeface="Calibri" panose="020F0502020204030204" pitchFamily="34" charset="0"/>
              </a:rPr>
              <a:t>VOLATILITÉ  ANNUALISÉE CIBLE MOYENNE </a:t>
            </a:r>
            <a:r>
              <a:rPr lang="fr-FR" altLang="fr-FR" sz="1100" b="0" baseline="0" dirty="0">
                <a:solidFill>
                  <a:schemeClr val="bg2"/>
                </a:solidFill>
                <a:latin typeface="Arial" panose="020B0604020202020204" pitchFamily="34" charset="0"/>
                <a:cs typeface="Calibri" panose="020F0502020204030204" pitchFamily="34" charset="0"/>
              </a:rPr>
              <a:t>: entre 8% et 12%</a:t>
            </a:r>
            <a:r>
              <a:rPr lang="fr-FR" altLang="fr-FR" sz="1100" b="0" baseline="30000" dirty="0">
                <a:solidFill>
                  <a:schemeClr val="bg2"/>
                </a:solidFill>
                <a:latin typeface="Arial" panose="020B0604020202020204" pitchFamily="34" charset="0"/>
                <a:cs typeface="Calibri" panose="020F0502020204030204" pitchFamily="34" charset="0"/>
              </a:rPr>
              <a:t>2</a:t>
            </a:r>
          </a:p>
          <a:p>
            <a:pPr marL="171450" indent="-171450" eaLnBrk="1" hangingPunct="1">
              <a:spcBef>
                <a:spcPts val="0"/>
              </a:spcBef>
              <a:spcAft>
                <a:spcPts val="600"/>
              </a:spcAft>
              <a:buClr>
                <a:srgbClr val="628198"/>
              </a:buClr>
              <a:buFont typeface="Arial" panose="020B0604020202020204" pitchFamily="34" charset="0"/>
              <a:buChar char="•"/>
            </a:pPr>
            <a:r>
              <a:rPr lang="fr-FR" altLang="fr-FR" sz="1100" baseline="0" dirty="0">
                <a:solidFill>
                  <a:schemeClr val="bg2"/>
                </a:solidFill>
                <a:latin typeface="Arial" panose="020B0604020202020204" pitchFamily="34" charset="0"/>
                <a:cs typeface="Calibri" panose="020F0502020204030204" pitchFamily="34" charset="0"/>
              </a:rPr>
              <a:t>Indicateur de risque et de rendement</a:t>
            </a:r>
            <a:r>
              <a:rPr lang="fr-FR" altLang="fr-FR" sz="1100" baseline="30000" dirty="0">
                <a:solidFill>
                  <a:schemeClr val="bg2"/>
                </a:solidFill>
                <a:latin typeface="Arial" panose="020B0604020202020204" pitchFamily="34" charset="0"/>
                <a:cs typeface="Calibri" panose="020F0502020204030204" pitchFamily="34" charset="0"/>
              </a:rPr>
              <a:t>3</a:t>
            </a:r>
            <a:r>
              <a:rPr lang="fr-FR" altLang="fr-FR" sz="1100" baseline="0" dirty="0">
                <a:solidFill>
                  <a:schemeClr val="bg2"/>
                </a:solidFill>
                <a:latin typeface="Arial" panose="020B0604020202020204" pitchFamily="34" charset="0"/>
                <a:cs typeface="Calibri" panose="020F0502020204030204" pitchFamily="34" charset="0"/>
              </a:rPr>
              <a:t> </a:t>
            </a:r>
            <a:r>
              <a:rPr lang="fr-FR" altLang="fr-FR" sz="1100" b="0" baseline="0" dirty="0">
                <a:solidFill>
                  <a:schemeClr val="bg2"/>
                </a:solidFill>
                <a:latin typeface="Arial" panose="020B0604020202020204" pitchFamily="34" charset="0"/>
                <a:cs typeface="Calibri" panose="020F0502020204030204" pitchFamily="34" charset="0"/>
              </a:rPr>
              <a:t>: 6/7</a:t>
            </a:r>
          </a:p>
        </p:txBody>
      </p:sp>
      <p:sp>
        <p:nvSpPr>
          <p:cNvPr id="23" name="ColumnHeader">
            <a:extLst>
              <a:ext uri="{FF2B5EF4-FFF2-40B4-BE49-F238E27FC236}">
                <a16:creationId xmlns:a16="http://schemas.microsoft.com/office/drawing/2014/main" xmlns="" id="{9E478C44-6817-4F09-AEC0-212EDF425705}"/>
              </a:ext>
            </a:extLst>
          </p:cNvPr>
          <p:cNvSpPr>
            <a:spLocks noChangeArrowheads="1"/>
          </p:cNvSpPr>
          <p:nvPr/>
        </p:nvSpPr>
        <p:spPr bwMode="gray">
          <a:xfrm>
            <a:off x="382511" y="1743056"/>
            <a:ext cx="2614263" cy="311633"/>
          </a:xfrm>
          <a:prstGeom prst="rect">
            <a:avLst/>
          </a:prstGeom>
          <a:solidFill>
            <a:srgbClr val="5D527C"/>
          </a:solidFill>
          <a:ln w="9525" algn="ctr">
            <a:noFill/>
            <a:miter lim="800000"/>
            <a:headEnd type="none" w="lg" len="lg"/>
            <a:tailEnd type="none" w="lg" len="lg"/>
          </a:ln>
          <a:effectLst>
            <a:outerShdw blurRad="1270000" dist="25400" dir="5400000" sx="99000" sy="99000" algn="ctr" rotWithShape="0">
              <a:srgbClr val="00B0F0">
                <a:alpha val="0"/>
              </a:srgbClr>
            </a:outerShdw>
          </a:effectLst>
        </p:spPr>
        <p:txBody>
          <a:bodyPr lIns="0" tIns="91440" rIns="0" bIns="9144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fr-FR" sz="1500" b="0" baseline="0" dirty="0">
                <a:solidFill>
                  <a:schemeClr val="bg1"/>
                </a:solidFill>
                <a:latin typeface="Arial" panose="020B0604020202020204" pitchFamily="34" charset="0"/>
                <a:cs typeface="Calibri" panose="020F0502020204030204" pitchFamily="34" charset="0"/>
                <a:sym typeface="Verdana"/>
              </a:rPr>
              <a:t>SELECTIZ</a:t>
            </a:r>
          </a:p>
        </p:txBody>
      </p:sp>
      <p:sp>
        <p:nvSpPr>
          <p:cNvPr id="24" name="ColumnHeader">
            <a:extLst>
              <a:ext uri="{FF2B5EF4-FFF2-40B4-BE49-F238E27FC236}">
                <a16:creationId xmlns:a16="http://schemas.microsoft.com/office/drawing/2014/main" xmlns="" id="{9BFBF62E-9A18-4CC8-A334-B9EC26688EB9}"/>
              </a:ext>
            </a:extLst>
          </p:cNvPr>
          <p:cNvSpPr>
            <a:spLocks noChangeArrowheads="1"/>
          </p:cNvSpPr>
          <p:nvPr/>
        </p:nvSpPr>
        <p:spPr bwMode="gray">
          <a:xfrm>
            <a:off x="3133996" y="1738307"/>
            <a:ext cx="2600570" cy="311633"/>
          </a:xfrm>
          <a:prstGeom prst="rect">
            <a:avLst/>
          </a:prstGeom>
          <a:solidFill>
            <a:srgbClr val="9756B3"/>
          </a:solidFill>
          <a:ln w="9525" algn="ctr">
            <a:noFill/>
            <a:miter lim="800000"/>
            <a:headEnd type="none" w="lg" len="lg"/>
            <a:tailEnd type="none" w="lg" len="lg"/>
          </a:ln>
          <a:effectLst>
            <a:outerShdw blurRad="1270000" dist="25400" dir="5400000" sx="99000" sy="99000" algn="ctr" rotWithShape="0">
              <a:srgbClr val="00B0F0">
                <a:alpha val="0"/>
              </a:srgbClr>
            </a:outerShdw>
          </a:effectLst>
        </p:spPr>
        <p:txBody>
          <a:bodyPr lIns="0" tIns="91440" rIns="0" bIns="9144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500" b="0" baseline="0" dirty="0">
                <a:solidFill>
                  <a:schemeClr val="bg1"/>
                </a:solidFill>
                <a:latin typeface="Arial" panose="020B0604020202020204" pitchFamily="34" charset="0"/>
                <a:cs typeface="Calibri" panose="020F0502020204030204" pitchFamily="34" charset="0"/>
                <a:sym typeface="Verdana"/>
              </a:rPr>
              <a:t>SELECTIZ PLUS</a:t>
            </a:r>
          </a:p>
        </p:txBody>
      </p:sp>
      <p:sp>
        <p:nvSpPr>
          <p:cNvPr id="26" name="ColumnHeader">
            <a:extLst>
              <a:ext uri="{FF2B5EF4-FFF2-40B4-BE49-F238E27FC236}">
                <a16:creationId xmlns:a16="http://schemas.microsoft.com/office/drawing/2014/main" xmlns="" id="{4AD91109-7E46-411F-86D1-DA643D30B434}"/>
              </a:ext>
            </a:extLst>
          </p:cNvPr>
          <p:cNvSpPr>
            <a:spLocks noChangeArrowheads="1"/>
          </p:cNvSpPr>
          <p:nvPr/>
        </p:nvSpPr>
        <p:spPr bwMode="gray">
          <a:xfrm>
            <a:off x="5827517" y="1736076"/>
            <a:ext cx="2724358" cy="311633"/>
          </a:xfrm>
          <a:prstGeom prst="rect">
            <a:avLst/>
          </a:prstGeom>
          <a:solidFill>
            <a:srgbClr val="581D74"/>
          </a:solidFill>
          <a:ln w="9525" algn="ctr">
            <a:noFill/>
            <a:miter lim="800000"/>
            <a:headEnd type="none" w="lg" len="lg"/>
            <a:tailEnd type="none" w="lg" len="lg"/>
          </a:ln>
          <a:effectLst>
            <a:outerShdw blurRad="1270000" dist="25400" dir="5400000" sx="99000" sy="99000" algn="ctr" rotWithShape="0">
              <a:srgbClr val="00B0F0">
                <a:alpha val="0"/>
              </a:srgbClr>
            </a:outerShdw>
          </a:effectLst>
        </p:spPr>
        <p:txBody>
          <a:bodyPr lIns="0" tIns="91440" rIns="0" bIns="9144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500" b="0" baseline="0" dirty="0">
                <a:solidFill>
                  <a:schemeClr val="bg1"/>
                </a:solidFill>
                <a:latin typeface="Arial" panose="020B0604020202020204" pitchFamily="34" charset="0"/>
                <a:cs typeface="Calibri" panose="020F0502020204030204" pitchFamily="34" charset="0"/>
                <a:sym typeface="Verdana"/>
              </a:rPr>
              <a:t>SELECTIZ PEA</a:t>
            </a:r>
          </a:p>
        </p:txBody>
      </p:sp>
    </p:spTree>
    <p:extLst>
      <p:ext uri="{BB962C8B-B14F-4D97-AF65-F5344CB8AC3E}">
        <p14:creationId xmlns:p14="http://schemas.microsoft.com/office/powerpoint/2010/main" val="2470081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33400" y="1926274"/>
            <a:ext cx="2852629" cy="1836137"/>
          </a:xfrm>
        </p:spPr>
        <p:txBody>
          <a:bodyPr/>
          <a:lstStyle/>
          <a:p>
            <a:r>
              <a:rPr lang="fr-FR" dirty="0"/>
              <a:t>Outils à disposition</a:t>
            </a:r>
          </a:p>
        </p:txBody>
      </p:sp>
      <p:pic>
        <p:nvPicPr>
          <p:cNvPr id="9" name="Picture Placeholder 8"/>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t="1552" b="1552"/>
          <a:stretch>
            <a:fillRect/>
          </a:stretch>
        </p:blipFill>
        <p:spPr>
          <a:prstGeom prst="rect">
            <a:avLst/>
          </a:prstGeom>
        </p:spPr>
      </p:pic>
      <p:sp>
        <p:nvSpPr>
          <p:cNvPr id="4" name="Picture Placeholder 3"/>
          <p:cNvSpPr>
            <a:spLocks noGrp="1"/>
          </p:cNvSpPr>
          <p:nvPr>
            <p:ph type="pic" sz="quarter" idx="18"/>
          </p:nvPr>
        </p:nvSpPr>
        <p:spPr/>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4564" y="1459303"/>
            <a:ext cx="2149436" cy="3661337"/>
          </a:xfrm>
          <a:prstGeom prst="rect">
            <a:avLst/>
          </a:prstGeom>
        </p:spPr>
      </p:pic>
      <p:sp>
        <p:nvSpPr>
          <p:cNvPr id="7" name="Slide Number Placeholder 6"/>
          <p:cNvSpPr>
            <a:spLocks noGrp="1"/>
          </p:cNvSpPr>
          <p:nvPr>
            <p:ph type="sldNum" sz="quarter" idx="4"/>
          </p:nvPr>
        </p:nvSpPr>
        <p:spPr/>
        <p:txBody>
          <a:bodyPr/>
          <a:lstStyle/>
          <a:p>
            <a:fld id="{2CEC1701-1D93-DB4D-9AA2-5159B3035801}" type="slidenum">
              <a:rPr lang="fr-FR" smtClean="0"/>
              <a:pPr/>
              <a:t>8</a:t>
            </a:fld>
            <a:endParaRPr lang="fr-FR" dirty="0"/>
          </a:p>
        </p:txBody>
      </p:sp>
      <p:sp>
        <p:nvSpPr>
          <p:cNvPr id="13" name="ZoneTexte 12">
            <a:extLst>
              <a:ext uri="{FF2B5EF4-FFF2-40B4-BE49-F238E27FC236}">
                <a16:creationId xmlns:a16="http://schemas.microsoft.com/office/drawing/2014/main" xmlns="" id="{E519BDBC-70E1-4A48-A90D-3526476A3017}"/>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Tree>
    <p:extLst>
      <p:ext uri="{BB962C8B-B14F-4D97-AF65-F5344CB8AC3E}">
        <p14:creationId xmlns:p14="http://schemas.microsoft.com/office/powerpoint/2010/main" val="3954531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xmlns="" id="{F233ED2E-E19B-44F9-B9B9-E45426692027}"/>
              </a:ext>
            </a:extLst>
          </p:cNvPr>
          <p:cNvSpPr>
            <a:spLocks noGrp="1"/>
          </p:cNvSpPr>
          <p:nvPr>
            <p:ph type="title"/>
          </p:nvPr>
        </p:nvSpPr>
        <p:spPr>
          <a:xfrm>
            <a:off x="539749" y="457200"/>
            <a:ext cx="8463573" cy="436880"/>
          </a:xfrm>
        </p:spPr>
        <p:txBody>
          <a:bodyPr/>
          <a:lstStyle/>
          <a:p>
            <a:r>
              <a:rPr lang="fr-FR" dirty="0"/>
              <a:t>Les outils à votre disposition : conseillers et clients</a:t>
            </a:r>
          </a:p>
        </p:txBody>
      </p:sp>
      <p:sp>
        <p:nvSpPr>
          <p:cNvPr id="9" name="Espace réservé du numéro de diapositive 8">
            <a:extLst>
              <a:ext uri="{FF2B5EF4-FFF2-40B4-BE49-F238E27FC236}">
                <a16:creationId xmlns:a16="http://schemas.microsoft.com/office/drawing/2014/main" xmlns="" id="{C5DC62F1-D28D-4AE0-917F-EBFB076C7806}"/>
              </a:ext>
            </a:extLst>
          </p:cNvPr>
          <p:cNvSpPr>
            <a:spLocks noGrp="1"/>
          </p:cNvSpPr>
          <p:nvPr>
            <p:ph type="sldNum" sz="quarter" idx="4"/>
          </p:nvPr>
        </p:nvSpPr>
        <p:spPr/>
        <p:txBody>
          <a:bodyPr/>
          <a:lstStyle/>
          <a:p>
            <a:fld id="{2CEC1701-1D93-DB4D-9AA2-5159B3035801}" type="slidenum">
              <a:rPr lang="fr-FR" smtClean="0"/>
              <a:pPr/>
              <a:t>9</a:t>
            </a:fld>
            <a:endParaRPr lang="fr-FR" dirty="0"/>
          </a:p>
        </p:txBody>
      </p:sp>
      <p:sp>
        <p:nvSpPr>
          <p:cNvPr id="12" name="Rectangle 11">
            <a:extLst>
              <a:ext uri="{FF2B5EF4-FFF2-40B4-BE49-F238E27FC236}">
                <a16:creationId xmlns:a16="http://schemas.microsoft.com/office/drawing/2014/main" xmlns="" id="{8DB5F007-2917-4F6A-95F3-5488886C1BA3}"/>
              </a:ext>
            </a:extLst>
          </p:cNvPr>
          <p:cNvSpPr/>
          <p:nvPr/>
        </p:nvSpPr>
        <p:spPr bwMode="auto">
          <a:xfrm>
            <a:off x="469364" y="2393033"/>
            <a:ext cx="3975882" cy="2338457"/>
          </a:xfrm>
          <a:prstGeom prst="rect">
            <a:avLst/>
          </a:prstGeom>
          <a:solidFill>
            <a:schemeClr val="bg1"/>
          </a:solidFill>
          <a:ln w="9525" algn="ctr">
            <a:no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lvl="1"/>
            <a:endParaRPr lang="fr-FR" sz="1200" kern="0" baseline="0" dirty="0"/>
          </a:p>
        </p:txBody>
      </p:sp>
      <p:sp>
        <p:nvSpPr>
          <p:cNvPr id="14" name="Rectangle 13">
            <a:extLst>
              <a:ext uri="{FF2B5EF4-FFF2-40B4-BE49-F238E27FC236}">
                <a16:creationId xmlns:a16="http://schemas.microsoft.com/office/drawing/2014/main" xmlns="" id="{B4717EF4-4E14-482A-B187-5EE4A7D18A3C}"/>
              </a:ext>
            </a:extLst>
          </p:cNvPr>
          <p:cNvSpPr/>
          <p:nvPr/>
        </p:nvSpPr>
        <p:spPr bwMode="auto">
          <a:xfrm>
            <a:off x="4555712" y="1337385"/>
            <a:ext cx="4210074" cy="354636"/>
          </a:xfrm>
          <a:prstGeom prst="rect">
            <a:avLst/>
          </a:prstGeom>
          <a:noFill/>
          <a:ln w="12700" algn="ctr">
            <a:no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algn="ctr"/>
            <a:r>
              <a:rPr lang="fr-FR" sz="1000" u="sng" kern="0" baseline="0" dirty="0">
                <a:solidFill>
                  <a:schemeClr val="tx2"/>
                </a:solidFill>
                <a:latin typeface="+mn-lt"/>
              </a:rPr>
              <a:t>VIDEOS</a:t>
            </a:r>
          </a:p>
        </p:txBody>
      </p:sp>
      <p:sp>
        <p:nvSpPr>
          <p:cNvPr id="15" name="Rectangle 14">
            <a:extLst>
              <a:ext uri="{FF2B5EF4-FFF2-40B4-BE49-F238E27FC236}">
                <a16:creationId xmlns:a16="http://schemas.microsoft.com/office/drawing/2014/main" xmlns="" id="{59C8E441-83C6-4EA9-B1B2-9406BB4D9E3C}"/>
              </a:ext>
            </a:extLst>
          </p:cNvPr>
          <p:cNvSpPr/>
          <p:nvPr/>
        </p:nvSpPr>
        <p:spPr bwMode="auto">
          <a:xfrm>
            <a:off x="378244" y="1342969"/>
            <a:ext cx="3975882" cy="354636"/>
          </a:xfrm>
          <a:prstGeom prst="rect">
            <a:avLst/>
          </a:prstGeom>
          <a:noFill/>
          <a:ln w="12700" algn="ctr">
            <a:no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algn="ctr"/>
            <a:r>
              <a:rPr lang="fr-FR" sz="1000" u="sng" kern="0" baseline="0" dirty="0">
                <a:solidFill>
                  <a:schemeClr val="tx2"/>
                </a:solidFill>
                <a:latin typeface="+mn-lt"/>
              </a:rPr>
              <a:t>REPORTING MENSUEL DEDIE</a:t>
            </a:r>
          </a:p>
        </p:txBody>
      </p:sp>
      <p:cxnSp>
        <p:nvCxnSpPr>
          <p:cNvPr id="17" name="Connecteur droit 16">
            <a:extLst>
              <a:ext uri="{FF2B5EF4-FFF2-40B4-BE49-F238E27FC236}">
                <a16:creationId xmlns:a16="http://schemas.microsoft.com/office/drawing/2014/main" xmlns="" id="{A5AD96C3-9ADC-4236-A8BF-A9FAC7534CAA}"/>
              </a:ext>
            </a:extLst>
          </p:cNvPr>
          <p:cNvCxnSpPr>
            <a:cxnSpLocks/>
          </p:cNvCxnSpPr>
          <p:nvPr/>
        </p:nvCxnSpPr>
        <p:spPr bwMode="auto">
          <a:xfrm>
            <a:off x="619124" y="5685402"/>
            <a:ext cx="0" cy="230913"/>
          </a:xfrm>
          <a:prstGeom prst="line">
            <a:avLst/>
          </a:prstGeom>
          <a:solidFill>
            <a:schemeClr val="accent1"/>
          </a:solidFill>
          <a:ln w="28575" cap="flat" cmpd="sng" algn="ctr">
            <a:solidFill>
              <a:srgbClr val="59237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Rectangle 20">
            <a:extLst>
              <a:ext uri="{FF2B5EF4-FFF2-40B4-BE49-F238E27FC236}">
                <a16:creationId xmlns:a16="http://schemas.microsoft.com/office/drawing/2014/main" xmlns="" id="{35000A86-CFC3-4E64-8ED6-D3C8C08BD0FA}"/>
              </a:ext>
            </a:extLst>
          </p:cNvPr>
          <p:cNvSpPr/>
          <p:nvPr/>
        </p:nvSpPr>
        <p:spPr>
          <a:xfrm>
            <a:off x="5339660" y="2914527"/>
            <a:ext cx="3219734" cy="276999"/>
          </a:xfrm>
          <a:prstGeom prst="rect">
            <a:avLst/>
          </a:prstGeom>
          <a:noFill/>
        </p:spPr>
        <p:txBody>
          <a:bodyPr wrap="square">
            <a:spAutoFit/>
          </a:bodyPr>
          <a:lstStyle/>
          <a:p>
            <a:r>
              <a:rPr lang="fr-FR" sz="1200" kern="0" baseline="0" dirty="0">
                <a:solidFill>
                  <a:schemeClr val="accent1"/>
                </a:solidFill>
                <a:latin typeface="+mn-lt"/>
              </a:rPr>
              <a:t>Découvrez notre </a:t>
            </a:r>
            <a:r>
              <a:rPr lang="fr-FR" sz="1200" kern="0" baseline="0" dirty="0">
                <a:solidFill>
                  <a:schemeClr val="accent1"/>
                </a:solidFill>
                <a:latin typeface="+mn-lt"/>
                <a:hlinkClick r:id="rId2" tooltip="Tuto reporting"/>
              </a:rPr>
              <a:t>tuto </a:t>
            </a:r>
            <a:r>
              <a:rPr lang="fr-FR" sz="1200" kern="0" baseline="0" dirty="0" err="1">
                <a:solidFill>
                  <a:schemeClr val="accent1"/>
                </a:solidFill>
                <a:latin typeface="+mn-lt"/>
                <a:hlinkClick r:id="rId2" tooltip="Tuto reporting"/>
              </a:rPr>
              <a:t>reportings</a:t>
            </a:r>
            <a:r>
              <a:rPr lang="fr-FR" sz="1200" kern="0" baseline="0" dirty="0">
                <a:solidFill>
                  <a:schemeClr val="accent1"/>
                </a:solidFill>
                <a:latin typeface="+mn-lt"/>
                <a:hlinkClick r:id="rId2" tooltip="Tuto reporting"/>
              </a:rPr>
              <a:t> </a:t>
            </a:r>
            <a:r>
              <a:rPr lang="fr-FR" sz="1200" kern="0" baseline="0" dirty="0">
                <a:solidFill>
                  <a:schemeClr val="accent1"/>
                </a:solidFill>
                <a:latin typeface="+mn-lt"/>
              </a:rPr>
              <a:t>!</a:t>
            </a:r>
          </a:p>
        </p:txBody>
      </p:sp>
      <p:pic>
        <p:nvPicPr>
          <p:cNvPr id="3" name="Image 2">
            <a:extLst>
              <a:ext uri="{FF2B5EF4-FFF2-40B4-BE49-F238E27FC236}">
                <a16:creationId xmlns:a16="http://schemas.microsoft.com/office/drawing/2014/main" xmlns="" id="{465EA3EB-BAAD-41D6-95BF-EAC3D99DFC3F}"/>
              </a:ext>
            </a:extLst>
          </p:cNvPr>
          <p:cNvPicPr>
            <a:picLocks noChangeAspect="1"/>
          </p:cNvPicPr>
          <p:nvPr/>
        </p:nvPicPr>
        <p:blipFill>
          <a:blip r:embed="rId3"/>
          <a:stretch>
            <a:fillRect/>
          </a:stretch>
        </p:blipFill>
        <p:spPr>
          <a:xfrm>
            <a:off x="584606" y="1927148"/>
            <a:ext cx="1832785" cy="2592948"/>
          </a:xfrm>
          <a:prstGeom prst="rect">
            <a:avLst/>
          </a:prstGeom>
        </p:spPr>
      </p:pic>
      <p:pic>
        <p:nvPicPr>
          <p:cNvPr id="4" name="Image 3">
            <a:extLst>
              <a:ext uri="{FF2B5EF4-FFF2-40B4-BE49-F238E27FC236}">
                <a16:creationId xmlns:a16="http://schemas.microsoft.com/office/drawing/2014/main" xmlns="" id="{CFE28C1D-24BC-4CDA-ABC0-490FA07947A9}"/>
              </a:ext>
            </a:extLst>
          </p:cNvPr>
          <p:cNvPicPr>
            <a:picLocks noChangeAspect="1"/>
          </p:cNvPicPr>
          <p:nvPr/>
        </p:nvPicPr>
        <p:blipFill>
          <a:blip r:embed="rId4"/>
          <a:stretch>
            <a:fillRect/>
          </a:stretch>
        </p:blipFill>
        <p:spPr>
          <a:xfrm>
            <a:off x="2481427" y="1949502"/>
            <a:ext cx="1872699" cy="2536591"/>
          </a:xfrm>
          <a:prstGeom prst="rect">
            <a:avLst/>
          </a:prstGeom>
        </p:spPr>
      </p:pic>
      <p:pic>
        <p:nvPicPr>
          <p:cNvPr id="11" name="Image 10">
            <a:extLst>
              <a:ext uri="{FF2B5EF4-FFF2-40B4-BE49-F238E27FC236}">
                <a16:creationId xmlns:a16="http://schemas.microsoft.com/office/drawing/2014/main" xmlns="" id="{6A9F1EE4-CCAE-4C3E-86F6-147032323A86}"/>
              </a:ext>
            </a:extLst>
          </p:cNvPr>
          <p:cNvPicPr>
            <a:picLocks noChangeAspect="1"/>
          </p:cNvPicPr>
          <p:nvPr/>
        </p:nvPicPr>
        <p:blipFill>
          <a:blip r:embed="rId5"/>
          <a:stretch>
            <a:fillRect/>
          </a:stretch>
        </p:blipFill>
        <p:spPr>
          <a:xfrm>
            <a:off x="1857929" y="2892174"/>
            <a:ext cx="1450515" cy="2059804"/>
          </a:xfrm>
          <a:prstGeom prst="rect">
            <a:avLst/>
          </a:prstGeom>
        </p:spPr>
      </p:pic>
      <p:sp>
        <p:nvSpPr>
          <p:cNvPr id="22" name="Espace réservé du texte 5">
            <a:extLst>
              <a:ext uri="{FF2B5EF4-FFF2-40B4-BE49-F238E27FC236}">
                <a16:creationId xmlns:a16="http://schemas.microsoft.com/office/drawing/2014/main" xmlns="" id="{8C587B3F-F659-49F7-AEC3-F463A228B3DF}"/>
              </a:ext>
            </a:extLst>
          </p:cNvPr>
          <p:cNvSpPr txBox="1">
            <a:spLocks/>
          </p:cNvSpPr>
          <p:nvPr/>
        </p:nvSpPr>
        <p:spPr>
          <a:xfrm>
            <a:off x="352057" y="6138204"/>
            <a:ext cx="8480364" cy="252826"/>
          </a:xfrm>
          <a:prstGeom prst="rect">
            <a:avLst/>
          </a:prstGeom>
        </p:spPr>
        <p:txBody>
          <a:bodyPr vert="horz" lIns="0" tIns="0" rIns="0" bIns="0" rtlCol="0" anchor="b" anchorCtr="0">
            <a:noAutofit/>
          </a:bodyPr>
          <a:lstStyle>
            <a:lvl1pPr marL="342900" indent="-342900" algn="l" defTabSz="723900" rtl="0" eaLnBrk="1" fontAlgn="base" hangingPunct="1">
              <a:spcBef>
                <a:spcPts val="0"/>
              </a:spcBef>
              <a:spcAft>
                <a:spcPts val="600"/>
              </a:spcAft>
              <a:defRPr sz="800" b="0" i="0" baseline="0">
                <a:solidFill>
                  <a:schemeClr val="bg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pPr marL="0">
              <a:spcAft>
                <a:spcPts val="0"/>
              </a:spcAft>
            </a:pPr>
            <a:r>
              <a:rPr lang="fr-FR" kern="0"/>
              <a:t>Ces données sont sans valeur contractuelle et ne constituent pas un conseil en investissement. Les chiffres cités ont trait au passé, ne constituent pas un engagement contractuel de la part de Natixis Investment Managers International et ne sauraient engager sa responsabilité.</a:t>
            </a:r>
            <a:endParaRPr lang="fr-FR" kern="0" dirty="0"/>
          </a:p>
        </p:txBody>
      </p:sp>
      <p:pic>
        <p:nvPicPr>
          <p:cNvPr id="18" name="Image 17">
            <a:hlinkClick r:id="rId6"/>
            <a:extLst>
              <a:ext uri="{FF2B5EF4-FFF2-40B4-BE49-F238E27FC236}">
                <a16:creationId xmlns:a16="http://schemas.microsoft.com/office/drawing/2014/main" xmlns="" id="{D897E1C1-7EC7-4194-BBAD-27BA3A71AFD7}"/>
              </a:ext>
            </a:extLst>
          </p:cNvPr>
          <p:cNvPicPr>
            <a:picLocks noChangeAspect="1"/>
          </p:cNvPicPr>
          <p:nvPr/>
        </p:nvPicPr>
        <p:blipFill>
          <a:blip r:embed="rId7"/>
          <a:stretch>
            <a:fillRect/>
          </a:stretch>
        </p:blipFill>
        <p:spPr>
          <a:xfrm>
            <a:off x="5969310" y="1818906"/>
            <a:ext cx="1561110" cy="883052"/>
          </a:xfrm>
          <a:prstGeom prst="rect">
            <a:avLst/>
          </a:prstGeom>
        </p:spPr>
      </p:pic>
      <p:sp>
        <p:nvSpPr>
          <p:cNvPr id="23" name="Text Placeholder 4">
            <a:extLst>
              <a:ext uri="{FF2B5EF4-FFF2-40B4-BE49-F238E27FC236}">
                <a16:creationId xmlns:a16="http://schemas.microsoft.com/office/drawing/2014/main" xmlns="" id="{8AC46EB3-DE1A-4F1E-A420-2D5FB439506C}"/>
              </a:ext>
            </a:extLst>
          </p:cNvPr>
          <p:cNvSpPr txBox="1">
            <a:spLocks/>
          </p:cNvSpPr>
          <p:nvPr/>
        </p:nvSpPr>
        <p:spPr>
          <a:xfrm>
            <a:off x="265696" y="5612749"/>
            <a:ext cx="7195327" cy="376219"/>
          </a:xfrm>
          <a:prstGeom prst="rect">
            <a:avLst/>
          </a:prstGeom>
        </p:spPr>
        <p:txBody>
          <a:bodyPr/>
          <a:lst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r>
              <a:rPr lang="fr-FR" sz="2000" b="1" kern="0" baseline="0" dirty="0">
                <a:solidFill>
                  <a:schemeClr val="accent1"/>
                </a:solidFill>
              </a:rPr>
              <a:t>	</a:t>
            </a:r>
            <a:r>
              <a:rPr lang="fr-FR" sz="1600" b="1" kern="0" baseline="0" dirty="0">
                <a:solidFill>
                  <a:schemeClr val="accent1"/>
                </a:solidFill>
              </a:rPr>
              <a:t>Rendez-vous sur l’espace dédié sur  www.caisse-epargne.fr/selectiz</a:t>
            </a:r>
          </a:p>
        </p:txBody>
      </p:sp>
      <p:pic>
        <p:nvPicPr>
          <p:cNvPr id="6" name="Image 5">
            <a:extLst>
              <a:ext uri="{FF2B5EF4-FFF2-40B4-BE49-F238E27FC236}">
                <a16:creationId xmlns:a16="http://schemas.microsoft.com/office/drawing/2014/main" xmlns="" id="{41FA00B0-E853-49AD-B245-98658457C130}"/>
              </a:ext>
            </a:extLst>
          </p:cNvPr>
          <p:cNvPicPr>
            <a:picLocks noChangeAspect="1"/>
          </p:cNvPicPr>
          <p:nvPr/>
        </p:nvPicPr>
        <p:blipFill>
          <a:blip r:embed="rId8"/>
          <a:stretch>
            <a:fillRect/>
          </a:stretch>
        </p:blipFill>
        <p:spPr>
          <a:xfrm>
            <a:off x="7049203" y="2807766"/>
            <a:ext cx="283460" cy="84408"/>
          </a:xfrm>
          <a:prstGeom prst="rect">
            <a:avLst/>
          </a:prstGeom>
        </p:spPr>
      </p:pic>
      <p:sp>
        <p:nvSpPr>
          <p:cNvPr id="16" name="Rectangle 15">
            <a:extLst>
              <a:ext uri="{FF2B5EF4-FFF2-40B4-BE49-F238E27FC236}">
                <a16:creationId xmlns:a16="http://schemas.microsoft.com/office/drawing/2014/main" xmlns="" id="{2259DAA3-6616-4392-B5F8-17A185BB36DD}"/>
              </a:ext>
            </a:extLst>
          </p:cNvPr>
          <p:cNvSpPr/>
          <p:nvPr/>
        </p:nvSpPr>
        <p:spPr bwMode="auto">
          <a:xfrm>
            <a:off x="4644828" y="3490879"/>
            <a:ext cx="4210074" cy="354636"/>
          </a:xfrm>
          <a:prstGeom prst="rect">
            <a:avLst/>
          </a:prstGeom>
          <a:noFill/>
          <a:ln w="12700" algn="ctr">
            <a:no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algn="ctr"/>
            <a:r>
              <a:rPr lang="fr-FR" sz="1000" u="sng" kern="0" baseline="0" dirty="0">
                <a:solidFill>
                  <a:schemeClr val="tx2"/>
                </a:solidFill>
                <a:latin typeface="+mn-lt"/>
              </a:rPr>
              <a:t>ARGUMENTAIRE  ET FAQ</a:t>
            </a:r>
          </a:p>
        </p:txBody>
      </p:sp>
      <p:pic>
        <p:nvPicPr>
          <p:cNvPr id="2" name="Image 1">
            <a:hlinkClick r:id="rId9"/>
            <a:extLst>
              <a:ext uri="{FF2B5EF4-FFF2-40B4-BE49-F238E27FC236}">
                <a16:creationId xmlns:a16="http://schemas.microsoft.com/office/drawing/2014/main" xmlns="" id="{96362E07-653E-4CF9-813B-88161AA218D9}"/>
              </a:ext>
            </a:extLst>
          </p:cNvPr>
          <p:cNvPicPr>
            <a:picLocks noChangeAspect="1"/>
          </p:cNvPicPr>
          <p:nvPr/>
        </p:nvPicPr>
        <p:blipFill>
          <a:blip r:embed="rId10"/>
          <a:stretch>
            <a:fillRect/>
          </a:stretch>
        </p:blipFill>
        <p:spPr>
          <a:xfrm>
            <a:off x="5604203" y="3861330"/>
            <a:ext cx="1278512" cy="1744793"/>
          </a:xfrm>
          <a:prstGeom prst="rect">
            <a:avLst/>
          </a:prstGeom>
        </p:spPr>
      </p:pic>
      <p:pic>
        <p:nvPicPr>
          <p:cNvPr id="7" name="Image 6">
            <a:hlinkClick r:id="rId11"/>
            <a:extLst>
              <a:ext uri="{FF2B5EF4-FFF2-40B4-BE49-F238E27FC236}">
                <a16:creationId xmlns:a16="http://schemas.microsoft.com/office/drawing/2014/main" xmlns="" id="{9FBBA642-DCE1-43FA-82B2-292E7AD3279C}"/>
              </a:ext>
            </a:extLst>
          </p:cNvPr>
          <p:cNvPicPr>
            <a:picLocks noChangeAspect="1"/>
          </p:cNvPicPr>
          <p:nvPr/>
        </p:nvPicPr>
        <p:blipFill>
          <a:blip r:embed="rId12"/>
          <a:stretch>
            <a:fillRect/>
          </a:stretch>
        </p:blipFill>
        <p:spPr>
          <a:xfrm>
            <a:off x="7008730" y="3918415"/>
            <a:ext cx="1080447" cy="1466220"/>
          </a:xfrm>
          <a:prstGeom prst="rect">
            <a:avLst/>
          </a:prstGeom>
        </p:spPr>
      </p:pic>
    </p:spTree>
    <p:extLst>
      <p:ext uri="{BB962C8B-B14F-4D97-AF65-F5344CB8AC3E}">
        <p14:creationId xmlns:p14="http://schemas.microsoft.com/office/powerpoint/2010/main" val="3364763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30019C01-7505-4FB5-94F4-B4244E9DB99F}"/>
              </a:ext>
            </a:extLst>
          </p:cNvPr>
          <p:cNvSpPr>
            <a:spLocks noGrp="1"/>
          </p:cNvSpPr>
          <p:nvPr>
            <p:ph type="body" sz="quarter" idx="16"/>
          </p:nvPr>
        </p:nvSpPr>
        <p:spPr>
          <a:xfrm>
            <a:off x="533401" y="895257"/>
            <a:ext cx="6953540" cy="322016"/>
          </a:xfrm>
        </p:spPr>
        <p:txBody>
          <a:bodyPr/>
          <a:lstStyle/>
          <a:p>
            <a:pPr marL="3175" lvl="1" indent="0">
              <a:buNone/>
            </a:pPr>
            <a:endParaRPr lang="en-US" sz="1200" b="1" dirty="0"/>
          </a:p>
          <a:p>
            <a:pPr algn="ctr"/>
            <a:endParaRPr lang="fr-FR" b="1" dirty="0"/>
          </a:p>
          <a:p>
            <a:pPr algn="ctr"/>
            <a:endParaRPr lang="fr-FR" b="1" dirty="0"/>
          </a:p>
        </p:txBody>
      </p:sp>
      <p:sp>
        <p:nvSpPr>
          <p:cNvPr id="5" name="Titre 4">
            <a:extLst>
              <a:ext uri="{FF2B5EF4-FFF2-40B4-BE49-F238E27FC236}">
                <a16:creationId xmlns:a16="http://schemas.microsoft.com/office/drawing/2014/main" xmlns="" id="{6DED1242-F26A-4E39-96BD-66531A12F381}"/>
              </a:ext>
            </a:extLst>
          </p:cNvPr>
          <p:cNvSpPr>
            <a:spLocks noGrp="1"/>
          </p:cNvSpPr>
          <p:nvPr>
            <p:ph type="title"/>
          </p:nvPr>
        </p:nvSpPr>
        <p:spPr>
          <a:xfrm>
            <a:off x="539750" y="458377"/>
            <a:ext cx="8480364" cy="436880"/>
          </a:xfrm>
        </p:spPr>
        <p:txBody>
          <a:bodyPr/>
          <a:lstStyle/>
          <a:p>
            <a:r>
              <a:rPr lang="fr-FR" dirty="0"/>
              <a:t>Un espace dédié sur le site Internet Caisse d’Epargne</a:t>
            </a:r>
          </a:p>
        </p:txBody>
      </p:sp>
      <p:sp>
        <p:nvSpPr>
          <p:cNvPr id="9" name="Espace réservé du numéro de diapositive 8">
            <a:extLst>
              <a:ext uri="{FF2B5EF4-FFF2-40B4-BE49-F238E27FC236}">
                <a16:creationId xmlns:a16="http://schemas.microsoft.com/office/drawing/2014/main" xmlns="" id="{0E5F6E0E-150B-473E-A2A3-3F84B62070BB}"/>
              </a:ext>
            </a:extLst>
          </p:cNvPr>
          <p:cNvSpPr>
            <a:spLocks noGrp="1"/>
          </p:cNvSpPr>
          <p:nvPr>
            <p:ph type="sldNum" sz="quarter" idx="4"/>
          </p:nvPr>
        </p:nvSpPr>
        <p:spPr/>
        <p:txBody>
          <a:bodyPr/>
          <a:lstStyle/>
          <a:p>
            <a:fld id="{2CEC1701-1D93-DB4D-9AA2-5159B3035801}" type="slidenum">
              <a:rPr lang="fr-FR" smtClean="0"/>
              <a:pPr/>
              <a:t>10</a:t>
            </a:fld>
            <a:endParaRPr lang="fr-FR" dirty="0"/>
          </a:p>
        </p:txBody>
      </p:sp>
      <p:cxnSp>
        <p:nvCxnSpPr>
          <p:cNvPr id="30" name="Connecteur droit 29">
            <a:extLst>
              <a:ext uri="{FF2B5EF4-FFF2-40B4-BE49-F238E27FC236}">
                <a16:creationId xmlns:a16="http://schemas.microsoft.com/office/drawing/2014/main" xmlns="" id="{95CBBAE5-C827-4ABD-AB1A-D6F908ADDC8A}"/>
              </a:ext>
            </a:extLst>
          </p:cNvPr>
          <p:cNvCxnSpPr>
            <a:cxnSpLocks/>
          </p:cNvCxnSpPr>
          <p:nvPr/>
        </p:nvCxnSpPr>
        <p:spPr bwMode="auto">
          <a:xfrm>
            <a:off x="815737" y="5292697"/>
            <a:ext cx="0" cy="230913"/>
          </a:xfrm>
          <a:prstGeom prst="line">
            <a:avLst/>
          </a:prstGeom>
          <a:solidFill>
            <a:schemeClr val="accent1"/>
          </a:solidFill>
          <a:ln w="28575" cap="flat" cmpd="sng" algn="ctr">
            <a:solidFill>
              <a:srgbClr val="59237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Espace réservé du texte 5">
            <a:extLst>
              <a:ext uri="{FF2B5EF4-FFF2-40B4-BE49-F238E27FC236}">
                <a16:creationId xmlns:a16="http://schemas.microsoft.com/office/drawing/2014/main" xmlns="" id="{597CEFBE-8D14-4F06-9BCD-E8C80D66D03B}"/>
              </a:ext>
            </a:extLst>
          </p:cNvPr>
          <p:cNvSpPr>
            <a:spLocks noGrp="1"/>
          </p:cNvSpPr>
          <p:nvPr>
            <p:ph type="body" sz="quarter" idx="23"/>
          </p:nvPr>
        </p:nvSpPr>
        <p:spPr>
          <a:xfrm>
            <a:off x="352057" y="6138204"/>
            <a:ext cx="8480364" cy="252826"/>
          </a:xfrm>
        </p:spPr>
        <p:txBody>
          <a:bodyPr/>
          <a:lstStyle/>
          <a:p>
            <a:pPr marL="0">
              <a:spcAft>
                <a:spcPts val="0"/>
              </a:spcAft>
            </a:pPr>
            <a:r>
              <a:rPr lang="fr-FR" dirty="0"/>
              <a:t>Ces données sont sans valeur contractuelle et ne constituent pas un conseil en investissement. Les chiffres cités ont trait au passé, ne constituent pas un engagement contractuel de la part de Natixis Investment Managers International et ne sauraient engager sa responsabilité.</a:t>
            </a:r>
          </a:p>
        </p:txBody>
      </p:sp>
      <p:sp>
        <p:nvSpPr>
          <p:cNvPr id="15" name="ZoneTexte 14">
            <a:extLst>
              <a:ext uri="{FF2B5EF4-FFF2-40B4-BE49-F238E27FC236}">
                <a16:creationId xmlns:a16="http://schemas.microsoft.com/office/drawing/2014/main" xmlns="" id="{04D9EC1D-6B28-4D95-9ABC-1FAED6F45FEF}"/>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
        <p:nvSpPr>
          <p:cNvPr id="13" name="Rectangle 12">
            <a:extLst>
              <a:ext uri="{FF2B5EF4-FFF2-40B4-BE49-F238E27FC236}">
                <a16:creationId xmlns:a16="http://schemas.microsoft.com/office/drawing/2014/main" xmlns="" id="{1B601D95-845D-4F91-9C1A-F987F3CA4673}"/>
              </a:ext>
            </a:extLst>
          </p:cNvPr>
          <p:cNvSpPr/>
          <p:nvPr/>
        </p:nvSpPr>
        <p:spPr bwMode="auto">
          <a:xfrm>
            <a:off x="303890" y="3697997"/>
            <a:ext cx="4095834" cy="1957316"/>
          </a:xfrm>
          <a:prstGeom prst="rect">
            <a:avLst/>
          </a:prstGeom>
          <a:solidFill>
            <a:schemeClr val="bg1"/>
          </a:solidFill>
          <a:ln w="9525" algn="ctr">
            <a:no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lvl="1"/>
            <a:endParaRPr lang="fr-FR" sz="1200" kern="0" baseline="0" dirty="0"/>
          </a:p>
        </p:txBody>
      </p:sp>
      <p:sp>
        <p:nvSpPr>
          <p:cNvPr id="14" name="Rectangle 13">
            <a:extLst>
              <a:ext uri="{FF2B5EF4-FFF2-40B4-BE49-F238E27FC236}">
                <a16:creationId xmlns:a16="http://schemas.microsoft.com/office/drawing/2014/main" xmlns="" id="{76DE16F2-9EA5-44FB-91B9-FFBC9F30DBF1}"/>
              </a:ext>
            </a:extLst>
          </p:cNvPr>
          <p:cNvSpPr/>
          <p:nvPr/>
        </p:nvSpPr>
        <p:spPr bwMode="auto">
          <a:xfrm>
            <a:off x="303531" y="1545395"/>
            <a:ext cx="4095834" cy="1957316"/>
          </a:xfrm>
          <a:prstGeom prst="rect">
            <a:avLst/>
          </a:prstGeom>
          <a:solidFill>
            <a:schemeClr val="bg1"/>
          </a:solidFill>
          <a:ln w="9525" algn="ctr">
            <a:no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lvl="1"/>
            <a:endParaRPr lang="fr-FR" sz="1200" kern="0" baseline="0" dirty="0"/>
          </a:p>
        </p:txBody>
      </p:sp>
      <p:sp>
        <p:nvSpPr>
          <p:cNvPr id="17" name="Rectangle 16">
            <a:extLst>
              <a:ext uri="{FF2B5EF4-FFF2-40B4-BE49-F238E27FC236}">
                <a16:creationId xmlns:a16="http://schemas.microsoft.com/office/drawing/2014/main" xmlns="" id="{6BAA3EB0-1567-49D6-BAA7-407A737E7D23}"/>
              </a:ext>
            </a:extLst>
          </p:cNvPr>
          <p:cNvSpPr/>
          <p:nvPr/>
        </p:nvSpPr>
        <p:spPr bwMode="auto">
          <a:xfrm>
            <a:off x="4566245" y="1522786"/>
            <a:ext cx="4095834" cy="1957316"/>
          </a:xfrm>
          <a:prstGeom prst="rect">
            <a:avLst/>
          </a:prstGeom>
          <a:solidFill>
            <a:schemeClr val="bg1"/>
          </a:solidFill>
          <a:ln w="9525" algn="ctr">
            <a:no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lvl="1"/>
            <a:endParaRPr lang="fr-FR" sz="1200" kern="0" baseline="0" dirty="0"/>
          </a:p>
        </p:txBody>
      </p:sp>
      <p:sp>
        <p:nvSpPr>
          <p:cNvPr id="18" name="Rectangle 17">
            <a:extLst>
              <a:ext uri="{FF2B5EF4-FFF2-40B4-BE49-F238E27FC236}">
                <a16:creationId xmlns:a16="http://schemas.microsoft.com/office/drawing/2014/main" xmlns="" id="{B68BA652-8228-49DB-B4B3-0CE52DBBCFB4}"/>
              </a:ext>
            </a:extLst>
          </p:cNvPr>
          <p:cNvSpPr/>
          <p:nvPr/>
        </p:nvSpPr>
        <p:spPr bwMode="auto">
          <a:xfrm>
            <a:off x="303531" y="1497510"/>
            <a:ext cx="4095834" cy="411964"/>
          </a:xfrm>
          <a:prstGeom prst="rect">
            <a:avLst/>
          </a:prstGeom>
          <a:noFill/>
          <a:ln w="12700" algn="ctr">
            <a:no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lvl="1"/>
            <a:endParaRPr lang="fr-FR" dirty="0"/>
          </a:p>
          <a:p>
            <a:pPr algn="ctr"/>
            <a:r>
              <a:rPr lang="fr-FR" sz="1000" u="sng" kern="0" baseline="0" dirty="0">
                <a:solidFill>
                  <a:schemeClr val="tx2"/>
                </a:solidFill>
                <a:latin typeface="+mn-lt"/>
              </a:rPr>
              <a:t>SUIVI DE LA VL AU QUOTIDIEN</a:t>
            </a:r>
          </a:p>
          <a:p>
            <a:pPr lvl="1"/>
            <a:endParaRPr lang="fr-FR" dirty="0"/>
          </a:p>
        </p:txBody>
      </p:sp>
      <p:sp>
        <p:nvSpPr>
          <p:cNvPr id="19" name="Rectangle 18">
            <a:extLst>
              <a:ext uri="{FF2B5EF4-FFF2-40B4-BE49-F238E27FC236}">
                <a16:creationId xmlns:a16="http://schemas.microsoft.com/office/drawing/2014/main" xmlns="" id="{D7E9140D-AA70-4AA3-AD9A-0F4700078525}"/>
              </a:ext>
            </a:extLst>
          </p:cNvPr>
          <p:cNvSpPr/>
          <p:nvPr/>
        </p:nvSpPr>
        <p:spPr bwMode="auto">
          <a:xfrm>
            <a:off x="300714" y="3703943"/>
            <a:ext cx="4095831" cy="411964"/>
          </a:xfrm>
          <a:prstGeom prst="rect">
            <a:avLst/>
          </a:prstGeom>
          <a:noFill/>
          <a:ln w="12700" algn="ctr">
            <a:no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algn="ctr"/>
            <a:endParaRPr lang="fr-FR" sz="1000" kern="0" baseline="0" dirty="0">
              <a:solidFill>
                <a:schemeClr val="tx2"/>
              </a:solidFill>
              <a:latin typeface="+mn-lt"/>
            </a:endParaRPr>
          </a:p>
          <a:p>
            <a:pPr algn="ctr"/>
            <a:endParaRPr lang="fr-FR" sz="1000" kern="0" baseline="0" dirty="0">
              <a:solidFill>
                <a:schemeClr val="tx2"/>
              </a:solidFill>
              <a:latin typeface="+mn-lt"/>
            </a:endParaRPr>
          </a:p>
          <a:p>
            <a:pPr algn="ctr"/>
            <a:r>
              <a:rPr lang="fr-FR" sz="1000" u="sng" kern="0" baseline="0" dirty="0">
                <a:solidFill>
                  <a:schemeClr val="tx2"/>
                </a:solidFill>
                <a:latin typeface="+mn-lt"/>
              </a:rPr>
              <a:t>CARACTERISTIQUES DES FONDS</a:t>
            </a:r>
          </a:p>
          <a:p>
            <a:pPr lvl="1"/>
            <a:endParaRPr lang="fr-FR" dirty="0"/>
          </a:p>
        </p:txBody>
      </p:sp>
      <p:sp>
        <p:nvSpPr>
          <p:cNvPr id="22" name="Rectangle 21">
            <a:extLst>
              <a:ext uri="{FF2B5EF4-FFF2-40B4-BE49-F238E27FC236}">
                <a16:creationId xmlns:a16="http://schemas.microsoft.com/office/drawing/2014/main" xmlns="" id="{19DC32F7-8DA8-4152-AA88-14FE9CBD4B68}"/>
              </a:ext>
            </a:extLst>
          </p:cNvPr>
          <p:cNvSpPr/>
          <p:nvPr/>
        </p:nvSpPr>
        <p:spPr bwMode="auto">
          <a:xfrm>
            <a:off x="4563066" y="1433950"/>
            <a:ext cx="4095834" cy="411964"/>
          </a:xfrm>
          <a:prstGeom prst="rect">
            <a:avLst/>
          </a:prstGeom>
          <a:noFill/>
          <a:ln w="12700" algn="ctr">
            <a:no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lvl="1"/>
            <a:endParaRPr lang="fr-FR" dirty="0"/>
          </a:p>
          <a:p>
            <a:pPr algn="ctr"/>
            <a:r>
              <a:rPr lang="fr-FR" sz="1000" u="sng" kern="0" baseline="0" dirty="0">
                <a:solidFill>
                  <a:schemeClr val="tx2"/>
                </a:solidFill>
                <a:latin typeface="+mn-lt"/>
              </a:rPr>
              <a:t>COMPOSITION DU FONDS EN SUIVI QUOTIDIEN</a:t>
            </a:r>
          </a:p>
          <a:p>
            <a:pPr algn="ctr"/>
            <a:endParaRPr lang="fr-FR" sz="1000" kern="0" baseline="0" dirty="0">
              <a:solidFill>
                <a:schemeClr val="tx2"/>
              </a:solidFill>
              <a:latin typeface="+mn-lt"/>
            </a:endParaRPr>
          </a:p>
        </p:txBody>
      </p:sp>
      <p:sp>
        <p:nvSpPr>
          <p:cNvPr id="32" name="Text Placeholder 13">
            <a:extLst>
              <a:ext uri="{FF2B5EF4-FFF2-40B4-BE49-F238E27FC236}">
                <a16:creationId xmlns:a16="http://schemas.microsoft.com/office/drawing/2014/main" xmlns="" id="{7894F7C7-1C58-4D03-956F-E40B55613C76}"/>
              </a:ext>
            </a:extLst>
          </p:cNvPr>
          <p:cNvSpPr txBox="1">
            <a:spLocks/>
          </p:cNvSpPr>
          <p:nvPr/>
        </p:nvSpPr>
        <p:spPr>
          <a:xfrm>
            <a:off x="4566243" y="1956665"/>
            <a:ext cx="4095833" cy="432585"/>
          </a:xfrm>
          <a:prstGeom prst="rect">
            <a:avLst/>
          </a:prstGeom>
        </p:spPr>
        <p:txBody>
          <a:bodyPr/>
          <a:lst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pPr marL="3175" lvl="1" indent="0">
              <a:buNone/>
            </a:pPr>
            <a:r>
              <a:rPr lang="fr-FR" altLang="fr-FR" sz="900" kern="0" baseline="0" dirty="0"/>
              <a:t>Précision de chaque sous-jacent et du poids qu’il représente à date au sein du fonds</a:t>
            </a:r>
            <a:endParaRPr lang="fr-FR" sz="900" kern="0" baseline="0" dirty="0"/>
          </a:p>
          <a:p>
            <a:pPr lvl="2"/>
            <a:endParaRPr lang="fr-FR" sz="900" kern="0" baseline="0" dirty="0"/>
          </a:p>
        </p:txBody>
      </p:sp>
      <p:sp>
        <p:nvSpPr>
          <p:cNvPr id="23" name="Rectangle 22">
            <a:extLst>
              <a:ext uri="{FF2B5EF4-FFF2-40B4-BE49-F238E27FC236}">
                <a16:creationId xmlns:a16="http://schemas.microsoft.com/office/drawing/2014/main" xmlns="" id="{D0C4E3E6-D690-46AE-B4A0-6D31C2C3068F}"/>
              </a:ext>
            </a:extLst>
          </p:cNvPr>
          <p:cNvSpPr/>
          <p:nvPr/>
        </p:nvSpPr>
        <p:spPr bwMode="auto">
          <a:xfrm>
            <a:off x="4566246" y="3697996"/>
            <a:ext cx="4095834" cy="1957315"/>
          </a:xfrm>
          <a:prstGeom prst="rect">
            <a:avLst/>
          </a:prstGeom>
          <a:noFill/>
          <a:ln w="9525" algn="ctr">
            <a:no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lvl="1"/>
            <a:endParaRPr lang="fr-FR" sz="1200" kern="0" baseline="0" dirty="0"/>
          </a:p>
        </p:txBody>
      </p:sp>
      <p:sp>
        <p:nvSpPr>
          <p:cNvPr id="25" name="Rectangle 24">
            <a:extLst>
              <a:ext uri="{FF2B5EF4-FFF2-40B4-BE49-F238E27FC236}">
                <a16:creationId xmlns:a16="http://schemas.microsoft.com/office/drawing/2014/main" xmlns="" id="{873D301F-5D7A-4848-8BED-5D059B0470D0}"/>
              </a:ext>
            </a:extLst>
          </p:cNvPr>
          <p:cNvSpPr/>
          <p:nvPr/>
        </p:nvSpPr>
        <p:spPr bwMode="auto">
          <a:xfrm>
            <a:off x="4563066" y="3701605"/>
            <a:ext cx="4095833" cy="411964"/>
          </a:xfrm>
          <a:prstGeom prst="rect">
            <a:avLst/>
          </a:prstGeom>
          <a:noFill/>
          <a:ln w="12700" algn="ctr">
            <a:noFill/>
            <a:miter lim="800000"/>
            <a:headEnd type="none" w="lg" len="lg"/>
            <a:tailEnd type="none" w="lg" len="lg"/>
          </a:ln>
          <a:effectLst>
            <a:outerShdw blurRad="1270000" dist="25400" dir="5400000" sx="99000" sy="99000" algn="ctr" rotWithShape="0">
              <a:srgbClr val="00B0F0">
                <a:alpha val="0"/>
              </a:srgbClr>
            </a:outerShdw>
          </a:effectLst>
          <a:extLst/>
        </p:spPr>
        <p:txBody>
          <a:bodyPr lIns="0" tIns="91440" rIns="0" bIns="91440" anchor="ctr"/>
          <a:lstStyle/>
          <a:p>
            <a:pPr lvl="1"/>
            <a:endParaRPr lang="fr-FR" dirty="0"/>
          </a:p>
          <a:p>
            <a:pPr algn="ctr"/>
            <a:r>
              <a:rPr lang="fr-FR" sz="1000" u="sng" kern="0" baseline="0" dirty="0">
                <a:solidFill>
                  <a:schemeClr val="tx2"/>
                </a:solidFill>
                <a:latin typeface="+mn-lt"/>
              </a:rPr>
              <a:t>ACCES FACILITE AUX DOCUMENTS DES FONDS</a:t>
            </a:r>
          </a:p>
          <a:p>
            <a:pPr lvl="1"/>
            <a:endParaRPr lang="fr-FR" dirty="0"/>
          </a:p>
        </p:txBody>
      </p:sp>
      <p:pic>
        <p:nvPicPr>
          <p:cNvPr id="26" name="Image 25">
            <a:extLst>
              <a:ext uri="{FF2B5EF4-FFF2-40B4-BE49-F238E27FC236}">
                <a16:creationId xmlns:a16="http://schemas.microsoft.com/office/drawing/2014/main" xmlns="" id="{AB120C5E-EB3C-4527-89A0-2C514EF885F9}"/>
              </a:ext>
            </a:extLst>
          </p:cNvPr>
          <p:cNvPicPr>
            <a:picLocks noChangeAspect="1"/>
          </p:cNvPicPr>
          <p:nvPr/>
        </p:nvPicPr>
        <p:blipFill>
          <a:blip r:embed="rId3"/>
          <a:stretch>
            <a:fillRect/>
          </a:stretch>
        </p:blipFill>
        <p:spPr>
          <a:xfrm>
            <a:off x="1009772" y="1999223"/>
            <a:ext cx="2540387" cy="1866407"/>
          </a:xfrm>
          <a:prstGeom prst="rect">
            <a:avLst/>
          </a:prstGeom>
        </p:spPr>
      </p:pic>
      <p:pic>
        <p:nvPicPr>
          <p:cNvPr id="31" name="Image 30">
            <a:extLst>
              <a:ext uri="{FF2B5EF4-FFF2-40B4-BE49-F238E27FC236}">
                <a16:creationId xmlns:a16="http://schemas.microsoft.com/office/drawing/2014/main" xmlns="" id="{10FA4BF2-6D05-4D3B-BC61-A1824BC058FD}"/>
              </a:ext>
            </a:extLst>
          </p:cNvPr>
          <p:cNvPicPr>
            <a:picLocks noChangeAspect="1"/>
          </p:cNvPicPr>
          <p:nvPr/>
        </p:nvPicPr>
        <p:blipFill>
          <a:blip r:embed="rId4"/>
          <a:stretch>
            <a:fillRect/>
          </a:stretch>
        </p:blipFill>
        <p:spPr>
          <a:xfrm>
            <a:off x="1772898" y="4040696"/>
            <a:ext cx="1038882" cy="1826421"/>
          </a:xfrm>
          <a:prstGeom prst="rect">
            <a:avLst/>
          </a:prstGeom>
        </p:spPr>
      </p:pic>
      <p:pic>
        <p:nvPicPr>
          <p:cNvPr id="33" name="Image 32">
            <a:extLst>
              <a:ext uri="{FF2B5EF4-FFF2-40B4-BE49-F238E27FC236}">
                <a16:creationId xmlns:a16="http://schemas.microsoft.com/office/drawing/2014/main" xmlns="" id="{3073087A-DB29-46EE-9694-A937364A1018}"/>
              </a:ext>
            </a:extLst>
          </p:cNvPr>
          <p:cNvPicPr>
            <a:picLocks noChangeAspect="1"/>
          </p:cNvPicPr>
          <p:nvPr/>
        </p:nvPicPr>
        <p:blipFill>
          <a:blip r:embed="rId5"/>
          <a:stretch>
            <a:fillRect/>
          </a:stretch>
        </p:blipFill>
        <p:spPr>
          <a:xfrm>
            <a:off x="5624503" y="4280226"/>
            <a:ext cx="2142602" cy="1250988"/>
          </a:xfrm>
          <a:prstGeom prst="rect">
            <a:avLst/>
          </a:prstGeom>
        </p:spPr>
      </p:pic>
      <p:pic>
        <p:nvPicPr>
          <p:cNvPr id="34" name="Image 33">
            <a:extLst>
              <a:ext uri="{FF2B5EF4-FFF2-40B4-BE49-F238E27FC236}">
                <a16:creationId xmlns:a16="http://schemas.microsoft.com/office/drawing/2014/main" xmlns="" id="{6A0F9189-14AB-466D-AA90-B31C8DBB0ADD}"/>
              </a:ext>
            </a:extLst>
          </p:cNvPr>
          <p:cNvPicPr>
            <a:picLocks noChangeAspect="1"/>
          </p:cNvPicPr>
          <p:nvPr/>
        </p:nvPicPr>
        <p:blipFill>
          <a:blip r:embed="rId6"/>
          <a:stretch>
            <a:fillRect/>
          </a:stretch>
        </p:blipFill>
        <p:spPr>
          <a:xfrm>
            <a:off x="6060361" y="2268831"/>
            <a:ext cx="1270885" cy="1442984"/>
          </a:xfrm>
          <a:prstGeom prst="rect">
            <a:avLst/>
          </a:prstGeom>
        </p:spPr>
      </p:pic>
    </p:spTree>
    <p:extLst>
      <p:ext uri="{BB962C8B-B14F-4D97-AF65-F5344CB8AC3E}">
        <p14:creationId xmlns:p14="http://schemas.microsoft.com/office/powerpoint/2010/main" val="2259564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606556" y="2274462"/>
            <a:ext cx="2852629" cy="1903000"/>
          </a:xfrm>
        </p:spPr>
        <p:txBody>
          <a:bodyPr/>
          <a:lstStyle/>
          <a:p>
            <a:r>
              <a:rPr lang="fr-FR" dirty="0" err="1"/>
              <a:t>Sélectiz</a:t>
            </a:r>
            <a:r>
              <a:rPr lang="fr-FR" dirty="0"/>
              <a:t> dans les portefeuilles modèles</a:t>
            </a:r>
            <a:endParaRPr lang="en-US" dirty="0"/>
          </a:p>
        </p:txBody>
      </p:sp>
      <p:sp>
        <p:nvSpPr>
          <p:cNvPr id="2" name="Picture Placeholder 1"/>
          <p:cNvSpPr>
            <a:spLocks noGrp="1"/>
          </p:cNvSpPr>
          <p:nvPr>
            <p:ph type="pic" sz="quarter" idx="15"/>
          </p:nvPr>
        </p:nvSpPr>
        <p:spPr/>
      </p:sp>
      <p:sp>
        <p:nvSpPr>
          <p:cNvPr id="8" name="Picture Placeholder 7"/>
          <p:cNvSpPr>
            <a:spLocks noGrp="1"/>
          </p:cNvSpPr>
          <p:nvPr>
            <p:ph type="pic" sz="quarter" idx="18"/>
          </p:nvPr>
        </p:nvSpPr>
        <p:spPr/>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2342" y="1459302"/>
            <a:ext cx="3315910" cy="3651871"/>
          </a:xfrm>
          <a:prstGeom prst="rect">
            <a:avLst/>
          </a:prstGeom>
        </p:spPr>
      </p:pic>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l="3465" t="1188" r="1950" b="4227"/>
          <a:stretch/>
        </p:blipFill>
        <p:spPr>
          <a:xfrm>
            <a:off x="6994564" y="1459302"/>
            <a:ext cx="2149436" cy="3651871"/>
          </a:xfrm>
          <a:prstGeom prst="rect">
            <a:avLst/>
          </a:prstGeom>
        </p:spPr>
      </p:pic>
      <p:sp>
        <p:nvSpPr>
          <p:cNvPr id="6" name="Slide Number Placeholder 5"/>
          <p:cNvSpPr>
            <a:spLocks noGrp="1"/>
          </p:cNvSpPr>
          <p:nvPr>
            <p:ph type="sldNum" sz="quarter" idx="4"/>
          </p:nvPr>
        </p:nvSpPr>
        <p:spPr/>
        <p:txBody>
          <a:bodyPr/>
          <a:lstStyle/>
          <a:p>
            <a:fld id="{2CEC1701-1D93-DB4D-9AA2-5159B3035801}" type="slidenum">
              <a:rPr lang="fr-FR" smtClean="0"/>
              <a:pPr/>
              <a:t>11</a:t>
            </a:fld>
            <a:endParaRPr lang="fr-FR" dirty="0"/>
          </a:p>
        </p:txBody>
      </p:sp>
      <p:sp>
        <p:nvSpPr>
          <p:cNvPr id="10" name="ZoneTexte 9">
            <a:extLst>
              <a:ext uri="{FF2B5EF4-FFF2-40B4-BE49-F238E27FC236}">
                <a16:creationId xmlns:a16="http://schemas.microsoft.com/office/drawing/2014/main" xmlns="" id="{967E08A1-75D1-49FA-BB06-54E6009419C5}"/>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Tree>
    <p:extLst>
      <p:ext uri="{BB962C8B-B14F-4D97-AF65-F5344CB8AC3E}">
        <p14:creationId xmlns:p14="http://schemas.microsoft.com/office/powerpoint/2010/main" val="811136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B70E6D2-7150-4277-BD1E-A509D38CC552}"/>
              </a:ext>
            </a:extLst>
          </p:cNvPr>
          <p:cNvSpPr>
            <a:spLocks noGrp="1"/>
          </p:cNvSpPr>
          <p:nvPr>
            <p:ph type="title"/>
          </p:nvPr>
        </p:nvSpPr>
        <p:spPr>
          <a:xfrm>
            <a:off x="517204" y="826953"/>
            <a:ext cx="8228109" cy="436880"/>
          </a:xfrm>
        </p:spPr>
        <p:txBody>
          <a:bodyPr/>
          <a:lstStyle/>
          <a:p>
            <a:r>
              <a:rPr lang="fr-FR" dirty="0"/>
              <a:t>Les fonds </a:t>
            </a:r>
            <a:r>
              <a:rPr lang="fr-FR" dirty="0" err="1"/>
              <a:t>Sélectiz</a:t>
            </a:r>
            <a:r>
              <a:rPr lang="fr-FR" dirty="0"/>
              <a:t> dans LEA</a:t>
            </a:r>
          </a:p>
        </p:txBody>
      </p:sp>
      <p:sp>
        <p:nvSpPr>
          <p:cNvPr id="6" name="Espace réservé du numéro de diapositive 5">
            <a:extLst>
              <a:ext uri="{FF2B5EF4-FFF2-40B4-BE49-F238E27FC236}">
                <a16:creationId xmlns:a16="http://schemas.microsoft.com/office/drawing/2014/main" xmlns="" id="{7F01AE5C-3A15-430E-AF87-3B9860AD4C29}"/>
              </a:ext>
            </a:extLst>
          </p:cNvPr>
          <p:cNvSpPr>
            <a:spLocks noGrp="1"/>
          </p:cNvSpPr>
          <p:nvPr>
            <p:ph type="sldNum" sz="quarter" idx="4"/>
          </p:nvPr>
        </p:nvSpPr>
        <p:spPr/>
        <p:txBody>
          <a:bodyPr/>
          <a:lstStyle/>
          <a:p>
            <a:fld id="{2CEC1701-1D93-DB4D-9AA2-5159B3035801}" type="slidenum">
              <a:rPr lang="fr-FR" smtClean="0"/>
              <a:pPr/>
              <a:t>12</a:t>
            </a:fld>
            <a:endParaRPr lang="fr-FR" dirty="0"/>
          </a:p>
        </p:txBody>
      </p:sp>
      <p:sp>
        <p:nvSpPr>
          <p:cNvPr id="31" name="Rectangle : coins arrondis 30">
            <a:extLst>
              <a:ext uri="{FF2B5EF4-FFF2-40B4-BE49-F238E27FC236}">
                <a16:creationId xmlns:a16="http://schemas.microsoft.com/office/drawing/2014/main" xmlns="" id="{D5162491-3420-4075-8191-9FC7CA2BAE7B}"/>
              </a:ext>
            </a:extLst>
          </p:cNvPr>
          <p:cNvSpPr/>
          <p:nvPr/>
        </p:nvSpPr>
        <p:spPr bwMode="auto">
          <a:xfrm>
            <a:off x="399230" y="2498557"/>
            <a:ext cx="2160000" cy="360000"/>
          </a:xfrm>
          <a:prstGeom prst="roundRect">
            <a:avLst/>
          </a:prstGeom>
          <a:solidFill>
            <a:schemeClr val="bg1">
              <a:lumMod val="65000"/>
            </a:schemeClr>
          </a:solidFill>
          <a:ln>
            <a:noFill/>
            <a:headEnd type="none" w="med" len="med"/>
            <a:tailEnd type="none" w="med" len="med"/>
          </a:ln>
          <a:effectLst>
            <a:outerShdw blurRad="50800" dist="38100" dir="2700000" algn="tl" rotWithShape="0">
              <a:prstClr val="black">
                <a:alpha val="40000"/>
              </a:prstClr>
            </a:outerShdw>
          </a:effectLst>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1200" b="1" i="0" u="none" strike="noStrike" cap="none" normalizeH="0" baseline="0" dirty="0">
                <a:ln>
                  <a:noFill/>
                </a:ln>
                <a:solidFill>
                  <a:schemeClr val="bg1"/>
                </a:solidFill>
                <a:effectLst/>
                <a:latin typeface="+mj-lt"/>
              </a:rPr>
              <a:t>Paramétrage dans LEA et Profil de risque</a:t>
            </a:r>
          </a:p>
        </p:txBody>
      </p:sp>
      <p:sp>
        <p:nvSpPr>
          <p:cNvPr id="43" name="Rectangle : coins arrondis 42">
            <a:extLst>
              <a:ext uri="{FF2B5EF4-FFF2-40B4-BE49-F238E27FC236}">
                <a16:creationId xmlns:a16="http://schemas.microsoft.com/office/drawing/2014/main" xmlns="" id="{9B9BEFBA-A1E5-4DFE-A8B9-56E8BE49B1F0}"/>
              </a:ext>
            </a:extLst>
          </p:cNvPr>
          <p:cNvSpPr/>
          <p:nvPr/>
        </p:nvSpPr>
        <p:spPr bwMode="auto">
          <a:xfrm>
            <a:off x="408349" y="1719429"/>
            <a:ext cx="2160000" cy="360000"/>
          </a:xfrm>
          <a:prstGeom prst="roundRect">
            <a:avLst/>
          </a:prstGeom>
          <a:solidFill>
            <a:schemeClr val="bg1">
              <a:lumMod val="65000"/>
            </a:schemeClr>
          </a:solidFill>
          <a:ln>
            <a:noFill/>
            <a:headEnd type="none" w="med" len="med"/>
            <a:tailEnd type="none" w="med" len="med"/>
          </a:ln>
          <a:effectLst>
            <a:outerShdw blurRad="50800" dist="38100" dir="2700000" algn="tl" rotWithShape="0">
              <a:prstClr val="black">
                <a:alpha val="40000"/>
              </a:prstClr>
            </a:outerShdw>
          </a:effectLst>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1200" b="1" i="0" u="none" strike="noStrike" cap="none" normalizeH="0" baseline="0" dirty="0">
                <a:ln>
                  <a:noFill/>
                </a:ln>
                <a:solidFill>
                  <a:schemeClr val="bg1"/>
                </a:solidFill>
                <a:effectLst/>
                <a:latin typeface="+mj-lt"/>
              </a:rPr>
              <a:t>Pour quels clients ?</a:t>
            </a:r>
          </a:p>
        </p:txBody>
      </p:sp>
      <p:sp>
        <p:nvSpPr>
          <p:cNvPr id="44" name="Rectangle 43">
            <a:extLst>
              <a:ext uri="{FF2B5EF4-FFF2-40B4-BE49-F238E27FC236}">
                <a16:creationId xmlns:a16="http://schemas.microsoft.com/office/drawing/2014/main" xmlns="" id="{025137BA-B5B2-49E6-809E-39A3EA260FE7}"/>
              </a:ext>
            </a:extLst>
          </p:cNvPr>
          <p:cNvSpPr/>
          <p:nvPr/>
        </p:nvSpPr>
        <p:spPr>
          <a:xfrm>
            <a:off x="2772582" y="1719429"/>
            <a:ext cx="5940000" cy="482889"/>
          </a:xfrm>
          <a:prstGeom prst="rect">
            <a:avLst/>
          </a:prstGeom>
        </p:spPr>
        <p:txBody>
          <a:bodyPr wrap="square">
            <a:spAutoFit/>
          </a:bodyPr>
          <a:lstStyle/>
          <a:p>
            <a:pPr marL="0" lvl="1" algn="just">
              <a:lnSpc>
                <a:spcPct val="110000"/>
              </a:lnSpc>
              <a:buClr>
                <a:srgbClr val="4F504F"/>
              </a:buClr>
              <a:defRPr/>
            </a:pPr>
            <a:r>
              <a:rPr lang="fr-FR" sz="1200" b="0" baseline="0" dirty="0">
                <a:solidFill>
                  <a:schemeClr val="bg2"/>
                </a:solidFill>
                <a:latin typeface="+mn-lt"/>
                <a:sym typeface="Arial"/>
              </a:rPr>
              <a:t>Ces 3 fonds s’adressent potentiellement à TOUS clients et prospects (quelle que soit leur segmentation)</a:t>
            </a:r>
            <a:endParaRPr lang="fr-FR" sz="1200" b="0" baseline="0" dirty="0">
              <a:solidFill>
                <a:schemeClr val="bg2"/>
              </a:solidFill>
              <a:highlight>
                <a:srgbClr val="FFFF00"/>
              </a:highlight>
              <a:latin typeface="+mn-lt"/>
              <a:sym typeface="Arial"/>
            </a:endParaRPr>
          </a:p>
        </p:txBody>
      </p:sp>
      <p:sp>
        <p:nvSpPr>
          <p:cNvPr id="48" name="Rectangle 47">
            <a:extLst>
              <a:ext uri="{FF2B5EF4-FFF2-40B4-BE49-F238E27FC236}">
                <a16:creationId xmlns:a16="http://schemas.microsoft.com/office/drawing/2014/main" xmlns="" id="{A093A8E1-EE9D-4BD0-AC8C-79250289F1A0}"/>
              </a:ext>
            </a:extLst>
          </p:cNvPr>
          <p:cNvSpPr/>
          <p:nvPr/>
        </p:nvSpPr>
        <p:spPr>
          <a:xfrm>
            <a:off x="2772582" y="2498557"/>
            <a:ext cx="5972188" cy="646331"/>
          </a:xfrm>
          <a:prstGeom prst="rect">
            <a:avLst/>
          </a:prstGeom>
        </p:spPr>
        <p:txBody>
          <a:bodyPr wrap="square">
            <a:spAutoFit/>
          </a:bodyPr>
          <a:lstStyle/>
          <a:p>
            <a:pPr marL="0" lvl="1" algn="just" eaLnBrk="1" fontAlgn="auto" hangingPunct="1">
              <a:spcBef>
                <a:spcPts val="0"/>
              </a:spcBef>
              <a:spcAft>
                <a:spcPts val="400"/>
              </a:spcAft>
              <a:buClr>
                <a:srgbClr val="00AFCC"/>
              </a:buClr>
              <a:tabLst>
                <a:tab pos="180975" algn="l"/>
              </a:tabLst>
              <a:defRPr/>
            </a:pPr>
            <a:r>
              <a:rPr lang="fr-FR" sz="1200" b="0" baseline="0" dirty="0">
                <a:solidFill>
                  <a:schemeClr val="bg2"/>
                </a:solidFill>
                <a:latin typeface="+mn-lt"/>
                <a:sym typeface="Arial"/>
              </a:rPr>
              <a:t>Les fonds </a:t>
            </a:r>
            <a:r>
              <a:rPr lang="fr-FR" sz="1200" b="0" baseline="0" dirty="0" err="1">
                <a:solidFill>
                  <a:schemeClr val="bg2"/>
                </a:solidFill>
                <a:latin typeface="+mn-lt"/>
                <a:sym typeface="Arial"/>
              </a:rPr>
              <a:t>Sélectiz</a:t>
            </a:r>
            <a:r>
              <a:rPr lang="fr-FR" sz="1200" b="0" baseline="0" dirty="0">
                <a:solidFill>
                  <a:schemeClr val="bg2"/>
                </a:solidFill>
                <a:latin typeface="+mn-lt"/>
                <a:sym typeface="Arial"/>
              </a:rPr>
              <a:t> sont paramétrés dans LEA et sont disponibles via les portefeuilles modèles des </a:t>
            </a:r>
            <a:r>
              <a:rPr lang="fr-FR" sz="1200" b="0" baseline="0">
                <a:solidFill>
                  <a:schemeClr val="bg2"/>
                </a:solidFill>
                <a:latin typeface="+mn-lt"/>
                <a:sym typeface="Arial"/>
              </a:rPr>
              <a:t>Caisses d’Epargne pour </a:t>
            </a:r>
            <a:r>
              <a:rPr lang="fr-FR" sz="1200" b="0" baseline="0" dirty="0">
                <a:solidFill>
                  <a:schemeClr val="bg2"/>
                </a:solidFill>
                <a:latin typeface="+mn-lt"/>
                <a:sym typeface="Arial"/>
              </a:rPr>
              <a:t>le  marché Grand Public / Haut de Gamme et / ou Gestion Privée</a:t>
            </a:r>
          </a:p>
        </p:txBody>
      </p:sp>
      <p:sp>
        <p:nvSpPr>
          <p:cNvPr id="28" name="Text Placeholder 4">
            <a:extLst>
              <a:ext uri="{FF2B5EF4-FFF2-40B4-BE49-F238E27FC236}">
                <a16:creationId xmlns:a16="http://schemas.microsoft.com/office/drawing/2014/main" xmlns="" id="{98D6B9EC-604E-4320-8354-8B153CF4BCBF}"/>
              </a:ext>
            </a:extLst>
          </p:cNvPr>
          <p:cNvSpPr txBox="1">
            <a:spLocks/>
          </p:cNvSpPr>
          <p:nvPr/>
        </p:nvSpPr>
        <p:spPr>
          <a:xfrm>
            <a:off x="1090006" y="3518867"/>
            <a:ext cx="6985048" cy="1059736"/>
          </a:xfrm>
          <a:prstGeom prst="rect">
            <a:avLst/>
          </a:prstGeom>
        </p:spPr>
        <p:txBody>
          <a:bodyPr/>
          <a:lst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r>
              <a:rPr lang="fr-FR" sz="2000" b="1" kern="0" baseline="0" dirty="0">
                <a:solidFill>
                  <a:schemeClr val="accent1"/>
                </a:solidFill>
              </a:rPr>
              <a:t>	</a:t>
            </a:r>
            <a:r>
              <a:rPr lang="fr-FR" sz="1600" b="1" kern="0" baseline="0" dirty="0">
                <a:solidFill>
                  <a:schemeClr val="accent1"/>
                </a:solidFill>
              </a:rPr>
              <a:t>Cliquez ci-dessous pour accédez à la dernière Lettre Digitale des Portefeuilles Modèles</a:t>
            </a:r>
            <a:endParaRPr lang="en-US" sz="1800" b="1" kern="0" baseline="0" dirty="0"/>
          </a:p>
          <a:p>
            <a:endParaRPr lang="en-US" b="1" kern="0" baseline="0" dirty="0"/>
          </a:p>
        </p:txBody>
      </p:sp>
      <p:cxnSp>
        <p:nvCxnSpPr>
          <p:cNvPr id="29" name="Connecteur droit 28">
            <a:extLst>
              <a:ext uri="{FF2B5EF4-FFF2-40B4-BE49-F238E27FC236}">
                <a16:creationId xmlns:a16="http://schemas.microsoft.com/office/drawing/2014/main" xmlns="" id="{BBDA8B05-F9A9-4973-8DB0-1FF2E1F28E2A}"/>
              </a:ext>
            </a:extLst>
          </p:cNvPr>
          <p:cNvCxnSpPr>
            <a:cxnSpLocks/>
          </p:cNvCxnSpPr>
          <p:nvPr/>
        </p:nvCxnSpPr>
        <p:spPr bwMode="auto">
          <a:xfrm>
            <a:off x="1304028" y="3559450"/>
            <a:ext cx="0" cy="742838"/>
          </a:xfrm>
          <a:prstGeom prst="line">
            <a:avLst/>
          </a:prstGeom>
          <a:solidFill>
            <a:schemeClr val="accent1"/>
          </a:solidFill>
          <a:ln w="28575" cap="flat" cmpd="sng" algn="ctr">
            <a:solidFill>
              <a:srgbClr val="59237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Rectangle : coins arrondis 6">
            <a:extLst>
              <a:ext uri="{FF2B5EF4-FFF2-40B4-BE49-F238E27FC236}">
                <a16:creationId xmlns:a16="http://schemas.microsoft.com/office/drawing/2014/main" xmlns="" id="{3C8FB402-5DE0-4AFD-8CEF-4814A73F8A28}"/>
              </a:ext>
            </a:extLst>
          </p:cNvPr>
          <p:cNvSpPr/>
          <p:nvPr/>
        </p:nvSpPr>
        <p:spPr bwMode="auto">
          <a:xfrm>
            <a:off x="2483267" y="4730210"/>
            <a:ext cx="4597753" cy="947899"/>
          </a:xfrm>
          <a:prstGeom prst="round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2800" b="1" i="0" u="none" strike="noStrike" cap="none" normalizeH="0" baseline="-25000" dirty="0" err="1">
                <a:ln>
                  <a:noFill/>
                </a:ln>
                <a:solidFill>
                  <a:schemeClr val="bg1"/>
                </a:solidFill>
                <a:effectLst/>
                <a:latin typeface="Verdana" pitchFamily="34" charset="0"/>
              </a:rPr>
              <a:t>Defi</a:t>
            </a:r>
            <a:endParaRPr kumimoji="0" lang="fr-FR" sz="2800" b="1" i="0" u="none" strike="noStrike" cap="none" normalizeH="0" baseline="-25000" dirty="0">
              <a:ln>
                <a:noFill/>
              </a:ln>
              <a:solidFill>
                <a:schemeClr val="bg1"/>
              </a:solidFill>
              <a:effectLst/>
              <a:latin typeface="Verdana" pitchFamily="34" charset="0"/>
            </a:endParaRPr>
          </a:p>
          <a:p>
            <a:pPr algn="ctr"/>
            <a:r>
              <a:rPr lang="fr-FR" dirty="0">
                <a:solidFill>
                  <a:schemeClr val="bg1"/>
                </a:solidFill>
                <a:hlinkClick r:id="rId2"/>
              </a:rPr>
              <a:t>https://espacedefi.fr/login</a:t>
            </a:r>
            <a:endParaRPr kumimoji="0" lang="fr-FR" sz="2800" b="1" i="0" u="none" strike="noStrike" cap="none" normalizeH="0" baseline="-25000" dirty="0">
              <a:ln>
                <a:noFill/>
              </a:ln>
              <a:solidFill>
                <a:schemeClr val="bg1"/>
              </a:solidFill>
              <a:effectLst/>
              <a:latin typeface="Verdana" pitchFamily="34" charset="0"/>
            </a:endParaRPr>
          </a:p>
        </p:txBody>
      </p:sp>
      <p:sp>
        <p:nvSpPr>
          <p:cNvPr id="11" name="ZoneTexte 10">
            <a:extLst>
              <a:ext uri="{FF2B5EF4-FFF2-40B4-BE49-F238E27FC236}">
                <a16:creationId xmlns:a16="http://schemas.microsoft.com/office/drawing/2014/main" xmlns="" id="{D4FC11E4-EE19-4D62-BB6D-FD61F582A2CA}"/>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Tree>
    <p:extLst>
      <p:ext uri="{BB962C8B-B14F-4D97-AF65-F5344CB8AC3E}">
        <p14:creationId xmlns:p14="http://schemas.microsoft.com/office/powerpoint/2010/main" val="370380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xmlns="" id="{A438264E-3ADB-4B0C-9CE0-3F23F83C71BD}"/>
              </a:ext>
            </a:extLst>
          </p:cNvPr>
          <p:cNvSpPr>
            <a:spLocks noGrp="1"/>
          </p:cNvSpPr>
          <p:nvPr>
            <p:ph type="body" sz="quarter" idx="13"/>
          </p:nvPr>
        </p:nvSpPr>
        <p:spPr/>
        <p:txBody>
          <a:bodyPr/>
          <a:lstStyle/>
          <a:p>
            <a:r>
              <a:rPr lang="fr-FR" dirty="0"/>
              <a:t>L’essentiel</a:t>
            </a:r>
          </a:p>
        </p:txBody>
      </p:sp>
      <p:sp>
        <p:nvSpPr>
          <p:cNvPr id="4" name="Titre 3">
            <a:extLst>
              <a:ext uri="{FF2B5EF4-FFF2-40B4-BE49-F238E27FC236}">
                <a16:creationId xmlns:a16="http://schemas.microsoft.com/office/drawing/2014/main" xmlns="" id="{9AF955AD-726A-4C06-9012-897234B23563}"/>
              </a:ext>
            </a:extLst>
          </p:cNvPr>
          <p:cNvSpPr>
            <a:spLocks noGrp="1"/>
          </p:cNvSpPr>
          <p:nvPr>
            <p:ph type="title"/>
          </p:nvPr>
        </p:nvSpPr>
        <p:spPr/>
        <p:txBody>
          <a:bodyPr/>
          <a:lstStyle/>
          <a:p>
            <a:r>
              <a:rPr lang="fr-FR" dirty="0"/>
              <a:t>Les fonds </a:t>
            </a:r>
            <a:r>
              <a:rPr lang="fr-FR" dirty="0" err="1"/>
              <a:t>Sélectiz</a:t>
            </a:r>
            <a:r>
              <a:rPr lang="fr-FR" dirty="0"/>
              <a:t> </a:t>
            </a:r>
          </a:p>
        </p:txBody>
      </p:sp>
      <p:sp>
        <p:nvSpPr>
          <p:cNvPr id="8" name="Espace réservé du numéro de diapositive 7">
            <a:extLst>
              <a:ext uri="{FF2B5EF4-FFF2-40B4-BE49-F238E27FC236}">
                <a16:creationId xmlns:a16="http://schemas.microsoft.com/office/drawing/2014/main" xmlns="" id="{046E0E4E-C5B3-40DF-9CE8-EA3C2C26552F}"/>
              </a:ext>
            </a:extLst>
          </p:cNvPr>
          <p:cNvSpPr>
            <a:spLocks noGrp="1"/>
          </p:cNvSpPr>
          <p:nvPr>
            <p:ph type="sldNum" sz="quarter" idx="4"/>
          </p:nvPr>
        </p:nvSpPr>
        <p:spPr/>
        <p:txBody>
          <a:bodyPr/>
          <a:lstStyle/>
          <a:p>
            <a:fld id="{2CEC1701-1D93-DB4D-9AA2-5159B3035801}" type="slidenum">
              <a:rPr lang="fr-FR" smtClean="0"/>
              <a:pPr/>
              <a:t>13</a:t>
            </a:fld>
            <a:endParaRPr lang="fr-FR" dirty="0"/>
          </a:p>
        </p:txBody>
      </p:sp>
      <p:sp>
        <p:nvSpPr>
          <p:cNvPr id="10" name="Rectangle 118">
            <a:extLst>
              <a:ext uri="{FF2B5EF4-FFF2-40B4-BE49-F238E27FC236}">
                <a16:creationId xmlns:a16="http://schemas.microsoft.com/office/drawing/2014/main" xmlns="" id="{8DF0B8CE-2222-4EA5-880A-EE59CD4D59B6}"/>
              </a:ext>
            </a:extLst>
          </p:cNvPr>
          <p:cNvSpPr>
            <a:spLocks noChangeArrowheads="1"/>
          </p:cNvSpPr>
          <p:nvPr/>
        </p:nvSpPr>
        <p:spPr bwMode="auto">
          <a:xfrm>
            <a:off x="431801" y="5938838"/>
            <a:ext cx="8616949"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b="1">
                <a:solidFill>
                  <a:schemeClr val="hlink"/>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Font typeface="Verdana" pitchFamily="34" charset="0"/>
              <a:buChar char="−"/>
              <a:defRPr sz="1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fr-FR" altLang="fr-FR" sz="800" b="0" baseline="0" dirty="0">
                <a:solidFill>
                  <a:schemeClr val="tx1">
                    <a:lumMod val="65000"/>
                    <a:lumOff val="35000"/>
                  </a:schemeClr>
                </a:solidFill>
                <a:latin typeface="+mj-lt"/>
                <a:cs typeface="+mn-cs"/>
              </a:rPr>
              <a:t>Informations données hors fiscalité.</a:t>
            </a:r>
          </a:p>
          <a:p>
            <a:pPr eaLnBrk="1" hangingPunct="1">
              <a:spcBef>
                <a:spcPct val="0"/>
              </a:spcBef>
              <a:buFontTx/>
              <a:buNone/>
              <a:defRPr/>
            </a:pPr>
            <a:r>
              <a:rPr lang="fr-FR" sz="800" b="0" baseline="0" dirty="0">
                <a:solidFill>
                  <a:schemeClr val="tx1">
                    <a:lumMod val="65000"/>
                    <a:lumOff val="35000"/>
                  </a:schemeClr>
                </a:solidFill>
                <a:latin typeface="+mj-lt"/>
                <a:cs typeface="+mn-cs"/>
              </a:rPr>
              <a:t>* Selon les tendances des marchés financiers et/ou des orientations de gestion des fonds, l’investissement progressif ne garantit pas dans tous les cas de figure une performance supérieure à l’investissement en une seule fois. </a:t>
            </a:r>
            <a:endParaRPr lang="fr-FR" altLang="fr-FR" sz="800" b="0" baseline="0" dirty="0">
              <a:solidFill>
                <a:schemeClr val="tx1">
                  <a:lumMod val="65000"/>
                  <a:lumOff val="35000"/>
                </a:schemeClr>
              </a:solidFill>
              <a:latin typeface="+mj-lt"/>
              <a:cs typeface="+mn-cs"/>
            </a:endParaRPr>
          </a:p>
        </p:txBody>
      </p:sp>
      <p:sp>
        <p:nvSpPr>
          <p:cNvPr id="11" name="Rectangle 10">
            <a:extLst>
              <a:ext uri="{FF2B5EF4-FFF2-40B4-BE49-F238E27FC236}">
                <a16:creationId xmlns:a16="http://schemas.microsoft.com/office/drawing/2014/main" xmlns="" id="{53ED7E30-ACC8-4A70-8546-7C78283BCBE8}"/>
              </a:ext>
            </a:extLst>
          </p:cNvPr>
          <p:cNvSpPr/>
          <p:nvPr/>
        </p:nvSpPr>
        <p:spPr>
          <a:xfrm>
            <a:off x="533400" y="5298010"/>
            <a:ext cx="8318500" cy="307777"/>
          </a:xfrm>
          <a:prstGeom prst="rect">
            <a:avLst/>
          </a:prstGeom>
        </p:spPr>
        <p:txBody>
          <a:bodyPr wrap="square">
            <a:spAutoFit/>
          </a:bodyPr>
          <a:lstStyle/>
          <a:p>
            <a:pPr eaLnBrk="1" hangingPunct="1">
              <a:defRPr/>
            </a:pPr>
            <a:r>
              <a:rPr lang="fr-FR" altLang="fr-FR" sz="1400" b="0" kern="0" baseline="0" dirty="0">
                <a:solidFill>
                  <a:schemeClr val="bg2"/>
                </a:solidFill>
                <a:latin typeface="+mn-lt"/>
              </a:rPr>
              <a:t>Les</a:t>
            </a:r>
            <a:r>
              <a:rPr lang="fr-FR" altLang="fr-FR" sz="1050" dirty="0">
                <a:cs typeface="+mn-cs"/>
              </a:rPr>
              <a:t> </a:t>
            </a:r>
            <a:r>
              <a:rPr lang="fr-FR" altLang="fr-FR" sz="1400" b="0" kern="0" baseline="0" dirty="0">
                <a:solidFill>
                  <a:schemeClr val="bg2"/>
                </a:solidFill>
                <a:latin typeface="+mn-lt"/>
              </a:rPr>
              <a:t>3 fonds de la gamme Sélectiz ne sont pas garantis – </a:t>
            </a:r>
            <a:r>
              <a:rPr lang="fr-FR" altLang="fr-FR" sz="1400" kern="0" baseline="0" dirty="0">
                <a:solidFill>
                  <a:schemeClr val="bg2"/>
                </a:solidFill>
                <a:latin typeface="+mn-lt"/>
              </a:rPr>
              <a:t>ils présentent un risque de perte en capital.</a:t>
            </a:r>
          </a:p>
        </p:txBody>
      </p:sp>
      <p:sp>
        <p:nvSpPr>
          <p:cNvPr id="14" name="ZoneTexte 13">
            <a:extLst>
              <a:ext uri="{FF2B5EF4-FFF2-40B4-BE49-F238E27FC236}">
                <a16:creationId xmlns:a16="http://schemas.microsoft.com/office/drawing/2014/main" xmlns="" id="{F5A541C2-17DE-460A-B87F-6952C1389147}"/>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
        <p:nvSpPr>
          <p:cNvPr id="13" name="Text Placeholder 13">
            <a:extLst>
              <a:ext uri="{FF2B5EF4-FFF2-40B4-BE49-F238E27FC236}">
                <a16:creationId xmlns:a16="http://schemas.microsoft.com/office/drawing/2014/main" xmlns="" id="{2139A463-44BE-4549-8BCE-723E2DB2C627}"/>
              </a:ext>
            </a:extLst>
          </p:cNvPr>
          <p:cNvSpPr txBox="1">
            <a:spLocks/>
          </p:cNvSpPr>
          <p:nvPr/>
        </p:nvSpPr>
        <p:spPr>
          <a:xfrm>
            <a:off x="431801" y="1954677"/>
            <a:ext cx="8318500" cy="3629926"/>
          </a:xfrm>
          <a:prstGeom prst="rect">
            <a:avLst/>
          </a:prstGeom>
        </p:spPr>
        <p:txBody>
          <a:bodyPr/>
          <a:lst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pPr lvl="1"/>
            <a:r>
              <a:rPr lang="fr-FR" sz="1400" b="1" kern="0" baseline="0" dirty="0">
                <a:solidFill>
                  <a:schemeClr val="accent1"/>
                </a:solidFill>
              </a:rPr>
              <a:t>Ouverts toute l’année </a:t>
            </a:r>
            <a:r>
              <a:rPr lang="fr-FR" sz="1400" kern="0" baseline="0" dirty="0"/>
              <a:t>aux souscriptions</a:t>
            </a:r>
          </a:p>
          <a:p>
            <a:pPr lvl="1"/>
            <a:endParaRPr lang="fr-FR" sz="1400" kern="0" baseline="0" dirty="0"/>
          </a:p>
          <a:p>
            <a:pPr lvl="1"/>
            <a:r>
              <a:rPr lang="fr-FR" sz="1400" b="1" kern="0" baseline="0" dirty="0">
                <a:solidFill>
                  <a:schemeClr val="accent1"/>
                </a:solidFill>
              </a:rPr>
              <a:t>Sans minimum </a:t>
            </a:r>
            <a:r>
              <a:rPr lang="fr-FR" sz="1400" kern="0" baseline="0" dirty="0"/>
              <a:t>de souscription</a:t>
            </a:r>
          </a:p>
          <a:p>
            <a:pPr lvl="1"/>
            <a:endParaRPr lang="fr-FR" sz="1400" kern="0" baseline="0" dirty="0"/>
          </a:p>
          <a:p>
            <a:pPr lvl="1"/>
            <a:r>
              <a:rPr lang="fr-FR" sz="1400" b="1" kern="0" baseline="0" dirty="0">
                <a:solidFill>
                  <a:schemeClr val="accent1"/>
                </a:solidFill>
              </a:rPr>
              <a:t>Sans pénalités </a:t>
            </a:r>
            <a:r>
              <a:rPr lang="fr-FR" sz="1400" kern="0" baseline="0" dirty="0"/>
              <a:t>en cas de sortie avant la durée de placement minimum recommandée</a:t>
            </a:r>
          </a:p>
          <a:p>
            <a:pPr marL="3175" lvl="1" indent="0">
              <a:buNone/>
            </a:pPr>
            <a:endParaRPr lang="fr-FR" sz="1400" kern="0" baseline="0" dirty="0"/>
          </a:p>
          <a:p>
            <a:pPr lvl="1"/>
            <a:r>
              <a:rPr lang="fr-FR" sz="1400" kern="0" baseline="0" dirty="0"/>
              <a:t>Eligibles à l’</a:t>
            </a:r>
            <a:r>
              <a:rPr lang="fr-FR" sz="1400" b="1" kern="0" baseline="0" dirty="0">
                <a:solidFill>
                  <a:schemeClr val="accent1"/>
                </a:solidFill>
              </a:rPr>
              <a:t>abonnement </a:t>
            </a:r>
            <a:r>
              <a:rPr lang="fr-FR" sz="1400" kern="0" baseline="0" dirty="0"/>
              <a:t>*</a:t>
            </a:r>
          </a:p>
          <a:p>
            <a:pPr lvl="1"/>
            <a:endParaRPr lang="fr-FR" sz="1400" kern="0" baseline="0" dirty="0"/>
          </a:p>
          <a:p>
            <a:pPr lvl="1"/>
            <a:r>
              <a:rPr lang="fr-FR" sz="1400" kern="0" baseline="0" dirty="0"/>
              <a:t>Eligibles à </a:t>
            </a:r>
            <a:r>
              <a:rPr lang="fr-FR" sz="1400" b="1" kern="0" baseline="0" dirty="0">
                <a:solidFill>
                  <a:schemeClr val="accent1"/>
                </a:solidFill>
              </a:rPr>
              <a:t>l’assurance vie et CTO : </a:t>
            </a:r>
            <a:r>
              <a:rPr lang="fr-FR" sz="1400" kern="0" baseline="0" dirty="0" err="1"/>
              <a:t>Sélectiz</a:t>
            </a:r>
            <a:r>
              <a:rPr lang="fr-FR" sz="1400" kern="0" baseline="0" dirty="0"/>
              <a:t>, </a:t>
            </a:r>
            <a:r>
              <a:rPr lang="fr-FR" sz="1400" kern="0" baseline="0" dirty="0" err="1"/>
              <a:t>Sélectiz</a:t>
            </a:r>
            <a:r>
              <a:rPr lang="fr-FR" sz="1400" kern="0" baseline="0" dirty="0"/>
              <a:t> Plus, </a:t>
            </a:r>
            <a:r>
              <a:rPr lang="fr-FR" sz="1400" kern="0" baseline="0" dirty="0" err="1"/>
              <a:t>Sélectiz</a:t>
            </a:r>
            <a:r>
              <a:rPr lang="fr-FR" sz="1400" kern="0" baseline="0" dirty="0"/>
              <a:t> PEA</a:t>
            </a:r>
          </a:p>
          <a:p>
            <a:pPr lvl="1"/>
            <a:endParaRPr lang="fr-FR" sz="1400" kern="0" baseline="0" dirty="0"/>
          </a:p>
          <a:p>
            <a:pPr lvl="1"/>
            <a:r>
              <a:rPr lang="fr-FR" sz="1400" kern="0" baseline="0" dirty="0"/>
              <a:t>Eligible au </a:t>
            </a:r>
            <a:r>
              <a:rPr lang="fr-FR" sz="1400" b="1" kern="0" baseline="0" dirty="0">
                <a:solidFill>
                  <a:schemeClr val="accent1"/>
                </a:solidFill>
              </a:rPr>
              <a:t>PEA</a:t>
            </a:r>
            <a:r>
              <a:rPr lang="fr-FR" sz="1400" kern="0" baseline="0" dirty="0"/>
              <a:t> </a:t>
            </a:r>
            <a:r>
              <a:rPr lang="fr-FR" sz="1400" b="1" kern="0" baseline="0" dirty="0">
                <a:solidFill>
                  <a:schemeClr val="accent1"/>
                </a:solidFill>
              </a:rPr>
              <a:t>:</a:t>
            </a:r>
            <a:r>
              <a:rPr lang="fr-FR" sz="1400" kern="0" baseline="0" dirty="0"/>
              <a:t> </a:t>
            </a:r>
            <a:r>
              <a:rPr lang="fr-FR" sz="1400" kern="0" baseline="0" dirty="0" err="1"/>
              <a:t>Sélectiz</a:t>
            </a:r>
            <a:r>
              <a:rPr lang="fr-FR" sz="1400" kern="0" baseline="0" dirty="0"/>
              <a:t> PEA uniquement</a:t>
            </a:r>
          </a:p>
          <a:p>
            <a:pPr lvl="1"/>
            <a:endParaRPr lang="fr-FR" sz="1400" b="1" kern="0" baseline="0" dirty="0">
              <a:solidFill>
                <a:schemeClr val="tx2"/>
              </a:solidFill>
            </a:endParaRPr>
          </a:p>
          <a:p>
            <a:pPr marL="344487" lvl="2" indent="0">
              <a:buNone/>
            </a:pPr>
            <a:endParaRPr lang="fr-FR" kern="0" baseline="0" dirty="0"/>
          </a:p>
          <a:p>
            <a:pPr lvl="2"/>
            <a:endParaRPr lang="fr-FR" kern="0" baseline="0" dirty="0"/>
          </a:p>
        </p:txBody>
      </p:sp>
    </p:spTree>
    <p:extLst>
      <p:ext uri="{BB962C8B-B14F-4D97-AF65-F5344CB8AC3E}">
        <p14:creationId xmlns:p14="http://schemas.microsoft.com/office/powerpoint/2010/main" val="3071696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xmlns="" id="{E108A8E8-B892-46EA-ABA4-B1227EBA0BF0}"/>
              </a:ext>
            </a:extLst>
          </p:cNvPr>
          <p:cNvSpPr>
            <a:spLocks noGrp="1"/>
          </p:cNvSpPr>
          <p:nvPr>
            <p:ph type="title"/>
          </p:nvPr>
        </p:nvSpPr>
        <p:spPr/>
        <p:txBody>
          <a:bodyPr/>
          <a:lstStyle/>
          <a:p>
            <a:r>
              <a:rPr lang="fr-FR" dirty="0"/>
              <a:t>Avant de conseiller ces fonds au client</a:t>
            </a:r>
          </a:p>
        </p:txBody>
      </p:sp>
      <p:sp>
        <p:nvSpPr>
          <p:cNvPr id="8" name="Espace réservé du numéro de diapositive 7">
            <a:extLst>
              <a:ext uri="{FF2B5EF4-FFF2-40B4-BE49-F238E27FC236}">
                <a16:creationId xmlns:a16="http://schemas.microsoft.com/office/drawing/2014/main" xmlns="" id="{E7321C8F-1B14-4A16-BE68-B76A18F90781}"/>
              </a:ext>
            </a:extLst>
          </p:cNvPr>
          <p:cNvSpPr>
            <a:spLocks noGrp="1"/>
          </p:cNvSpPr>
          <p:nvPr>
            <p:ph type="sldNum" sz="quarter" idx="4"/>
          </p:nvPr>
        </p:nvSpPr>
        <p:spPr/>
        <p:txBody>
          <a:bodyPr/>
          <a:lstStyle/>
          <a:p>
            <a:fld id="{2CEC1701-1D93-DB4D-9AA2-5159B3035801}" type="slidenum">
              <a:rPr lang="fr-FR" smtClean="0"/>
              <a:pPr/>
              <a:t>14</a:t>
            </a:fld>
            <a:endParaRPr lang="fr-FR" dirty="0"/>
          </a:p>
        </p:txBody>
      </p:sp>
      <p:sp>
        <p:nvSpPr>
          <p:cNvPr id="14" name="Text Placeholder 13">
            <a:extLst>
              <a:ext uri="{FF2B5EF4-FFF2-40B4-BE49-F238E27FC236}">
                <a16:creationId xmlns:a16="http://schemas.microsoft.com/office/drawing/2014/main" xmlns="" id="{68AD0162-9906-4C99-AE42-1A9DC1C5565E}"/>
              </a:ext>
            </a:extLst>
          </p:cNvPr>
          <p:cNvSpPr txBox="1">
            <a:spLocks/>
          </p:cNvSpPr>
          <p:nvPr/>
        </p:nvSpPr>
        <p:spPr>
          <a:xfrm>
            <a:off x="412373" y="1276066"/>
            <a:ext cx="8318500" cy="3629926"/>
          </a:xfrm>
          <a:prstGeom prst="rect">
            <a:avLst/>
          </a:prstGeom>
        </p:spPr>
        <p:txBody>
          <a:bodyPr/>
          <a:lstStyle>
            <a:lvl1pPr marL="342900" indent="-342900" algn="l" defTabSz="723900" rtl="0" eaLnBrk="1" fontAlgn="base" hangingPunct="1">
              <a:spcBef>
                <a:spcPts val="0"/>
              </a:spcBef>
              <a:spcAft>
                <a:spcPts val="600"/>
              </a:spcAft>
              <a:defRPr sz="2200" b="0" i="0">
                <a:solidFill>
                  <a:schemeClr val="tx2"/>
                </a:solidFill>
                <a:latin typeface="+mn-lt"/>
                <a:ea typeface="+mn-ea"/>
                <a:cs typeface="+mn-cs"/>
              </a:defRPr>
            </a:lvl1pPr>
            <a:lvl2pPr marL="171450" indent="-168275" algn="l" defTabSz="723900" rtl="0" eaLnBrk="1" fontAlgn="base" hangingPunct="1">
              <a:spcBef>
                <a:spcPts val="0"/>
              </a:spcBef>
              <a:spcAft>
                <a:spcPts val="400"/>
              </a:spcAft>
              <a:buClr>
                <a:schemeClr val="accent1"/>
              </a:buClr>
              <a:buSzPct val="110000"/>
              <a:buFont typeface="Arial" charset="0"/>
              <a:buChar char="•"/>
              <a:tabLst/>
              <a:defRPr b="0" i="0">
                <a:solidFill>
                  <a:schemeClr val="bg2"/>
                </a:solidFill>
                <a:latin typeface="+mn-lt"/>
              </a:defRPr>
            </a:lvl2pPr>
            <a:lvl3pPr marL="635000" indent="-290513" algn="l" defTabSz="723900" rtl="0" eaLnBrk="1" fontAlgn="base" hangingPunct="1">
              <a:spcBef>
                <a:spcPts val="0"/>
              </a:spcBef>
              <a:spcAft>
                <a:spcPts val="400"/>
              </a:spcAft>
              <a:buClr>
                <a:schemeClr val="bg2"/>
              </a:buClr>
              <a:buSzPct val="100000"/>
              <a:buFont typeface="AppleSymbols" charset="0"/>
              <a:buChar char="⎯"/>
              <a:tabLst/>
              <a:defRPr sz="1400" b="0" i="0">
                <a:solidFill>
                  <a:schemeClr val="bg2"/>
                </a:solidFill>
                <a:latin typeface="+mn-lt"/>
              </a:defRPr>
            </a:lvl3pPr>
            <a:lvl4pPr marL="1033463" indent="-176213" algn="l" defTabSz="723900" rtl="0" eaLnBrk="1" fontAlgn="base" hangingPunct="1">
              <a:spcBef>
                <a:spcPct val="20000"/>
              </a:spcBef>
              <a:spcAft>
                <a:spcPct val="0"/>
              </a:spcAft>
              <a:buClr>
                <a:schemeClr val="accent1"/>
              </a:buClr>
              <a:buSzPct val="120000"/>
              <a:buFont typeface="Arial" charset="0"/>
              <a:buChar char="•"/>
              <a:tabLst/>
              <a:defRPr sz="1200">
                <a:solidFill>
                  <a:schemeClr val="bg2"/>
                </a:solidFill>
                <a:latin typeface="+mn-lt"/>
              </a:defRPr>
            </a:lvl4pPr>
            <a:lvl5pPr marL="1492250" indent="-282575" algn="l" rtl="0" eaLnBrk="1" fontAlgn="base" hangingPunct="1">
              <a:spcBef>
                <a:spcPct val="20000"/>
              </a:spcBef>
              <a:spcAft>
                <a:spcPct val="0"/>
              </a:spcAft>
              <a:buFont typeface="AppleSymbols" charset="0"/>
              <a:buChar char="⎯"/>
              <a:tabLst/>
              <a:defRPr sz="1200">
                <a:solidFill>
                  <a:schemeClr val="bg2"/>
                </a:solidFill>
                <a:latin typeface="+mn-lt"/>
              </a:defRPr>
            </a:lvl5pPr>
            <a:lvl6pPr marL="2514600" indent="-228600" algn="l" rtl="0" eaLnBrk="1" fontAlgn="base" hangingPunct="1">
              <a:spcBef>
                <a:spcPct val="20000"/>
              </a:spcBef>
              <a:spcAft>
                <a:spcPct val="0"/>
              </a:spcAft>
              <a:buChar char="»"/>
              <a:defRPr sz="2000">
                <a:solidFill>
                  <a:srgbClr val="000000"/>
                </a:solidFill>
                <a:latin typeface="Arial" pitchFamily="34" charset="0"/>
              </a:defRPr>
            </a:lvl6pPr>
            <a:lvl7pPr marL="2971800" indent="-228600" algn="l" rtl="0" eaLnBrk="1" fontAlgn="base" hangingPunct="1">
              <a:spcBef>
                <a:spcPct val="20000"/>
              </a:spcBef>
              <a:spcAft>
                <a:spcPct val="0"/>
              </a:spcAft>
              <a:buChar char="»"/>
              <a:defRPr sz="2000">
                <a:solidFill>
                  <a:srgbClr val="000000"/>
                </a:solidFill>
                <a:latin typeface="Arial" pitchFamily="34" charset="0"/>
              </a:defRPr>
            </a:lvl7pPr>
            <a:lvl8pPr marL="3429000" indent="-228600" algn="l" rtl="0" eaLnBrk="1" fontAlgn="base" hangingPunct="1">
              <a:spcBef>
                <a:spcPct val="20000"/>
              </a:spcBef>
              <a:spcAft>
                <a:spcPct val="0"/>
              </a:spcAft>
              <a:buChar char="»"/>
              <a:defRPr sz="2000">
                <a:solidFill>
                  <a:srgbClr val="000000"/>
                </a:solidFill>
                <a:latin typeface="Arial" pitchFamily="34" charset="0"/>
              </a:defRPr>
            </a:lvl8pPr>
            <a:lvl9pPr marL="3886200" indent="-228600" algn="l" rtl="0" eaLnBrk="1" fontAlgn="base" hangingPunct="1">
              <a:spcBef>
                <a:spcPct val="20000"/>
              </a:spcBef>
              <a:spcAft>
                <a:spcPct val="0"/>
              </a:spcAft>
              <a:buChar char="»"/>
              <a:defRPr sz="2000">
                <a:solidFill>
                  <a:srgbClr val="000000"/>
                </a:solidFill>
                <a:latin typeface="Arial" pitchFamily="34" charset="0"/>
              </a:defRPr>
            </a:lvl9pPr>
          </a:lstStyle>
          <a:p>
            <a:pPr lvl="1"/>
            <a:r>
              <a:rPr lang="fr-FR" sz="1200" kern="0" baseline="0" dirty="0"/>
              <a:t>Il convient de tenir compte de sa connaissance, de sa situation, de son expérience en matière financière, de ses exigences, objectifs et besoins, de son appétence aux risques, de son horizon de placement et de sa capacité à subir des pertes.</a:t>
            </a:r>
          </a:p>
          <a:p>
            <a:pPr marL="3175" lvl="1" indent="0">
              <a:buNone/>
            </a:pPr>
            <a:endParaRPr lang="fr-FR" sz="1200" kern="0" baseline="0" dirty="0"/>
          </a:p>
          <a:p>
            <a:pPr lvl="1"/>
            <a:r>
              <a:rPr lang="fr-FR" sz="1200" kern="0" baseline="0" dirty="0"/>
              <a:t>Compléter le QCF (questionnaire de compétence financière) et le QR (questionnaire de risque) avec votre client. Le document « synthèse épargne - conseil de la banque » inclut le test d'adéquation, les instruments financiers proposés au client, ainsi que l’acceptation (ou non) du client (avec mise en garde si le choix du client n’est pas adapté). Il doit être signé par le client.</a:t>
            </a:r>
          </a:p>
          <a:p>
            <a:pPr marL="3175" lvl="1" indent="0">
              <a:buNone/>
            </a:pPr>
            <a:endParaRPr lang="fr-FR" sz="1200" kern="0" baseline="0" dirty="0"/>
          </a:p>
          <a:p>
            <a:pPr lvl="1"/>
            <a:r>
              <a:rPr lang="fr-FR" sz="1200" kern="0" baseline="0" dirty="0"/>
              <a:t>Le conseiller doit remettre obligatoirement la documentation précontractuelle sur les instruments financiers pour informer le client des caractéristiques du produit à souscrire ainsi que des coûts et charges associés (document DIC / DICI). </a:t>
            </a:r>
          </a:p>
          <a:p>
            <a:pPr marL="3175" lvl="1" indent="0">
              <a:buNone/>
            </a:pPr>
            <a:endParaRPr lang="fr-FR" sz="1200" kern="0" baseline="0" dirty="0"/>
          </a:p>
          <a:p>
            <a:pPr lvl="1"/>
            <a:r>
              <a:rPr lang="fr-FR" sz="1200" kern="0" baseline="0" dirty="0"/>
              <a:t>A noter : la synthèse épargne conseil doit être signée par le client en assurance vie dans tous les cas et notamment en cas d’arbitrage ou de versement libre. Au cas où le client ne voudrait pas répondre aux questions permettant le conseil, ou au cas où le support financier ne serait pas adapté au profil du client mais que celui-ci souhaiterait le souscrire tout de même, ne pas oublier de lui faire signer la mise en garde. En cas d’arbitrage en sortie du fonds en euros ou d’un fonds à formule à capital garanti à l’échéance, apporter un conseil renforcé. </a:t>
            </a:r>
          </a:p>
          <a:p>
            <a:pPr marL="3175" lvl="1" indent="0">
              <a:buNone/>
            </a:pPr>
            <a:endParaRPr lang="fr-FR" sz="1200" kern="0" baseline="0" dirty="0"/>
          </a:p>
          <a:p>
            <a:pPr lvl="1"/>
            <a:r>
              <a:rPr lang="fr-FR" sz="1200" kern="0" baseline="0" dirty="0"/>
              <a:t>Selon la législation en vigueur, le traitement fiscal dépend de la situation individuelle de chaque client.</a:t>
            </a:r>
          </a:p>
          <a:p>
            <a:pPr marL="344487" lvl="2" indent="0">
              <a:buNone/>
            </a:pPr>
            <a:endParaRPr lang="fr-FR" sz="1600" kern="0" baseline="0" dirty="0"/>
          </a:p>
        </p:txBody>
      </p:sp>
      <p:sp>
        <p:nvSpPr>
          <p:cNvPr id="9" name="ZoneTexte 8">
            <a:extLst>
              <a:ext uri="{FF2B5EF4-FFF2-40B4-BE49-F238E27FC236}">
                <a16:creationId xmlns:a16="http://schemas.microsoft.com/office/drawing/2014/main" xmlns="" id="{CB30E4EB-D766-499C-8D61-39C2EF4F2325}"/>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Tree>
    <p:extLst>
      <p:ext uri="{BB962C8B-B14F-4D97-AF65-F5344CB8AC3E}">
        <p14:creationId xmlns:p14="http://schemas.microsoft.com/office/powerpoint/2010/main" val="207299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606556" y="2274462"/>
            <a:ext cx="2852629" cy="1903000"/>
          </a:xfrm>
        </p:spPr>
        <p:txBody>
          <a:bodyPr/>
          <a:lstStyle/>
          <a:p>
            <a:r>
              <a:rPr lang="fr-FR" dirty="0"/>
              <a:t>Principales caractéristiques et risques des fonds </a:t>
            </a:r>
            <a:r>
              <a:rPr lang="fr-FR" dirty="0" err="1"/>
              <a:t>Sélectiz</a:t>
            </a:r>
            <a:endParaRPr lang="en-US" dirty="0"/>
          </a:p>
        </p:txBody>
      </p:sp>
      <p:sp>
        <p:nvSpPr>
          <p:cNvPr id="2" name="Picture Placeholder 1"/>
          <p:cNvSpPr>
            <a:spLocks noGrp="1"/>
          </p:cNvSpPr>
          <p:nvPr>
            <p:ph type="pic" sz="quarter" idx="15"/>
          </p:nvPr>
        </p:nvSpPr>
        <p:spPr/>
      </p:sp>
      <p:sp>
        <p:nvSpPr>
          <p:cNvPr id="8" name="Picture Placeholder 7"/>
          <p:cNvSpPr>
            <a:spLocks noGrp="1"/>
          </p:cNvSpPr>
          <p:nvPr>
            <p:ph type="pic" sz="quarter" idx="18"/>
          </p:nvPr>
        </p:nvSpPr>
        <p:spPr/>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2342" y="1459302"/>
            <a:ext cx="3315910" cy="3651871"/>
          </a:xfrm>
          <a:prstGeom prst="rect">
            <a:avLst/>
          </a:prstGeom>
        </p:spPr>
      </p:pic>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l="3465" t="1188" r="1950" b="4227"/>
          <a:stretch/>
        </p:blipFill>
        <p:spPr>
          <a:xfrm>
            <a:off x="6994564" y="1459302"/>
            <a:ext cx="2149436" cy="3651871"/>
          </a:xfrm>
          <a:prstGeom prst="rect">
            <a:avLst/>
          </a:prstGeom>
        </p:spPr>
      </p:pic>
      <p:sp>
        <p:nvSpPr>
          <p:cNvPr id="6" name="Slide Number Placeholder 5"/>
          <p:cNvSpPr>
            <a:spLocks noGrp="1"/>
          </p:cNvSpPr>
          <p:nvPr>
            <p:ph type="sldNum" sz="quarter" idx="4"/>
          </p:nvPr>
        </p:nvSpPr>
        <p:spPr/>
        <p:txBody>
          <a:bodyPr/>
          <a:lstStyle/>
          <a:p>
            <a:fld id="{2CEC1701-1D93-DB4D-9AA2-5159B3035801}" type="slidenum">
              <a:rPr lang="fr-FR" smtClean="0"/>
              <a:pPr/>
              <a:t>15</a:t>
            </a:fld>
            <a:endParaRPr lang="fr-FR" dirty="0"/>
          </a:p>
        </p:txBody>
      </p:sp>
      <p:sp>
        <p:nvSpPr>
          <p:cNvPr id="10" name="ZoneTexte 9">
            <a:extLst>
              <a:ext uri="{FF2B5EF4-FFF2-40B4-BE49-F238E27FC236}">
                <a16:creationId xmlns:a16="http://schemas.microsoft.com/office/drawing/2014/main" xmlns="" id="{967E08A1-75D1-49FA-BB06-54E6009419C5}"/>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Tree>
    <p:extLst>
      <p:ext uri="{BB962C8B-B14F-4D97-AF65-F5344CB8AC3E}">
        <p14:creationId xmlns:p14="http://schemas.microsoft.com/office/powerpoint/2010/main" val="4036979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xmlns="" id="{9A22DCB6-38C0-4885-B809-0317B9CCE750}"/>
              </a:ext>
            </a:extLst>
          </p:cNvPr>
          <p:cNvSpPr>
            <a:spLocks noGrp="1"/>
          </p:cNvSpPr>
          <p:nvPr>
            <p:ph type="body" sz="quarter" idx="13"/>
          </p:nvPr>
        </p:nvSpPr>
        <p:spPr/>
        <p:txBody>
          <a:bodyPr/>
          <a:lstStyle/>
          <a:p>
            <a:r>
              <a:rPr lang="fr-FR" dirty="0" err="1"/>
              <a:t>Sélectiz</a:t>
            </a:r>
            <a:r>
              <a:rPr lang="fr-FR" dirty="0"/>
              <a:t> </a:t>
            </a:r>
          </a:p>
        </p:txBody>
      </p:sp>
      <p:sp>
        <p:nvSpPr>
          <p:cNvPr id="4" name="Titre 3">
            <a:extLst>
              <a:ext uri="{FF2B5EF4-FFF2-40B4-BE49-F238E27FC236}">
                <a16:creationId xmlns:a16="http://schemas.microsoft.com/office/drawing/2014/main" xmlns="" id="{2867A990-7CA3-4B50-B563-C6DB273D9563}"/>
              </a:ext>
            </a:extLst>
          </p:cNvPr>
          <p:cNvSpPr>
            <a:spLocks noGrp="1"/>
          </p:cNvSpPr>
          <p:nvPr>
            <p:ph type="title"/>
          </p:nvPr>
        </p:nvSpPr>
        <p:spPr/>
        <p:txBody>
          <a:bodyPr/>
          <a:lstStyle/>
          <a:p>
            <a:r>
              <a:rPr lang="fr-FR" dirty="0"/>
              <a:t>Principales caractéristiques</a:t>
            </a:r>
          </a:p>
        </p:txBody>
      </p:sp>
      <p:sp>
        <p:nvSpPr>
          <p:cNvPr id="8" name="Espace réservé du numéro de diapositive 7">
            <a:extLst>
              <a:ext uri="{FF2B5EF4-FFF2-40B4-BE49-F238E27FC236}">
                <a16:creationId xmlns:a16="http://schemas.microsoft.com/office/drawing/2014/main" xmlns="" id="{45E2C185-73C1-4B41-BAE1-BDEBC44F9C35}"/>
              </a:ext>
            </a:extLst>
          </p:cNvPr>
          <p:cNvSpPr>
            <a:spLocks noGrp="1"/>
          </p:cNvSpPr>
          <p:nvPr>
            <p:ph type="sldNum" sz="quarter" idx="4"/>
          </p:nvPr>
        </p:nvSpPr>
        <p:spPr/>
        <p:txBody>
          <a:bodyPr/>
          <a:lstStyle/>
          <a:p>
            <a:fld id="{2CEC1701-1D93-DB4D-9AA2-5159B3035801}" type="slidenum">
              <a:rPr lang="fr-FR" smtClean="0"/>
              <a:pPr/>
              <a:t>16</a:t>
            </a:fld>
            <a:endParaRPr lang="fr-FR" dirty="0"/>
          </a:p>
        </p:txBody>
      </p:sp>
      <p:sp>
        <p:nvSpPr>
          <p:cNvPr id="9" name="Rectangle 7">
            <a:extLst>
              <a:ext uri="{FF2B5EF4-FFF2-40B4-BE49-F238E27FC236}">
                <a16:creationId xmlns:a16="http://schemas.microsoft.com/office/drawing/2014/main" xmlns="" id="{60CF98C7-F143-401C-8BC5-0D470575F0BF}"/>
              </a:ext>
            </a:extLst>
          </p:cNvPr>
          <p:cNvSpPr>
            <a:spLocks noChangeArrowheads="1"/>
          </p:cNvSpPr>
          <p:nvPr/>
        </p:nvSpPr>
        <p:spPr bwMode="auto">
          <a:xfrm>
            <a:off x="352077" y="5496934"/>
            <a:ext cx="8734425" cy="97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23900" eaLnBrk="0" hangingPunct="0">
              <a:spcBef>
                <a:spcPct val="20000"/>
              </a:spcBef>
              <a:defRPr sz="2000" b="1">
                <a:solidFill>
                  <a:schemeClr val="tx1"/>
                </a:solidFill>
                <a:latin typeface="Verdana" pitchFamily="34" charset="0"/>
              </a:defRPr>
            </a:lvl1pPr>
            <a:lvl2pPr marL="742950" indent="-285750" defTabSz="723900" eaLnBrk="0" hangingPunct="0">
              <a:spcBef>
                <a:spcPct val="20000"/>
              </a:spcBef>
              <a:buClr>
                <a:srgbClr val="007E94"/>
              </a:buClr>
              <a:buChar char="•"/>
              <a:defRPr b="1">
                <a:solidFill>
                  <a:srgbClr val="007E94"/>
                </a:solidFill>
                <a:latin typeface="Verdana" pitchFamily="34" charset="0"/>
              </a:defRPr>
            </a:lvl2pPr>
            <a:lvl3pPr marL="1143000" indent="-228600" defTabSz="723900" eaLnBrk="0" hangingPunct="0">
              <a:spcBef>
                <a:spcPct val="20000"/>
              </a:spcBef>
              <a:buClr>
                <a:srgbClr val="007E94"/>
              </a:buClr>
              <a:buFont typeface="Verdana" pitchFamily="34" charset="0"/>
              <a:buChar char="–"/>
              <a:defRPr sz="1600">
                <a:solidFill>
                  <a:srgbClr val="4D4D4D"/>
                </a:solidFill>
                <a:latin typeface="Verdana" pitchFamily="34" charset="0"/>
              </a:defRPr>
            </a:lvl3pPr>
            <a:lvl4pPr marL="1600200" indent="-228600" defTabSz="723900" eaLnBrk="0" hangingPunct="0">
              <a:spcBef>
                <a:spcPct val="20000"/>
              </a:spcBef>
              <a:buClr>
                <a:schemeClr val="accent1"/>
              </a:buClr>
              <a:buFont typeface="Wingdings" pitchFamily="2" charset="2"/>
              <a:defRPr sz="1200">
                <a:solidFill>
                  <a:schemeClr val="tx2"/>
                </a:solidFill>
                <a:latin typeface="Verdana" pitchFamily="34" charset="0"/>
              </a:defRPr>
            </a:lvl4pPr>
            <a:lvl5pPr marL="2057400" indent="-228600" eaLnBrk="0" hangingPunct="0">
              <a:spcBef>
                <a:spcPct val="20000"/>
              </a:spcBef>
              <a:buChar char="»"/>
              <a:defRPr sz="2000">
                <a:solidFill>
                  <a:srgbClr val="000000"/>
                </a:solidFill>
                <a:latin typeface="Arial" charset="0"/>
              </a:defRPr>
            </a:lvl5pPr>
            <a:lvl6pPr marL="2514600" indent="-228600" eaLnBrk="0" fontAlgn="base" hangingPunct="0">
              <a:spcBef>
                <a:spcPct val="20000"/>
              </a:spcBef>
              <a:spcAft>
                <a:spcPct val="0"/>
              </a:spcAft>
              <a:buChar char="»"/>
              <a:defRPr sz="2000">
                <a:solidFill>
                  <a:srgbClr val="000000"/>
                </a:solidFill>
                <a:latin typeface="Arial" charset="0"/>
              </a:defRPr>
            </a:lvl6pPr>
            <a:lvl7pPr marL="2971800" indent="-228600" eaLnBrk="0" fontAlgn="base" hangingPunct="0">
              <a:spcBef>
                <a:spcPct val="20000"/>
              </a:spcBef>
              <a:spcAft>
                <a:spcPct val="0"/>
              </a:spcAft>
              <a:buChar char="»"/>
              <a:defRPr sz="2000">
                <a:solidFill>
                  <a:srgbClr val="000000"/>
                </a:solidFill>
                <a:latin typeface="Arial" charset="0"/>
              </a:defRPr>
            </a:lvl7pPr>
            <a:lvl8pPr marL="3429000" indent="-228600" eaLnBrk="0" fontAlgn="base" hangingPunct="0">
              <a:spcBef>
                <a:spcPct val="20000"/>
              </a:spcBef>
              <a:spcAft>
                <a:spcPct val="0"/>
              </a:spcAft>
              <a:buChar char="»"/>
              <a:defRPr sz="2000">
                <a:solidFill>
                  <a:srgbClr val="000000"/>
                </a:solidFill>
                <a:latin typeface="Arial" charset="0"/>
              </a:defRPr>
            </a:lvl8pPr>
            <a:lvl9pPr marL="3886200" indent="-228600" eaLnBrk="0" fontAlgn="base" hangingPunct="0">
              <a:spcBef>
                <a:spcPct val="20000"/>
              </a:spcBef>
              <a:spcAft>
                <a:spcPct val="0"/>
              </a:spcAft>
              <a:buChar char="»"/>
              <a:defRPr sz="2000">
                <a:solidFill>
                  <a:srgbClr val="000000"/>
                </a:solidFill>
                <a:latin typeface="Arial" charset="0"/>
              </a:defRPr>
            </a:lvl9pPr>
          </a:lstStyle>
          <a:p>
            <a:pPr algn="just" eaLnBrk="1" hangingPunct="1">
              <a:spcBef>
                <a:spcPct val="0"/>
              </a:spcBef>
              <a:defRPr/>
            </a:pPr>
            <a:r>
              <a:rPr lang="fr-FR" altLang="fr-FR" sz="700" b="0" kern="0" baseline="0" dirty="0">
                <a:solidFill>
                  <a:schemeClr val="bg2"/>
                </a:solidFill>
                <a:latin typeface="+mn-lt"/>
              </a:rPr>
              <a:t>Ce fonds n’est pas garanti. Il existe un risque de perte en capital. Conformément à la règlementation en vigueur, le client peut recevoir, sur simple demande de sa part, des précisons sur les rémunérations relatives à la commercialisation du présent produit.</a:t>
            </a:r>
          </a:p>
          <a:p>
            <a:pPr algn="just" eaLnBrk="1" hangingPunct="1">
              <a:spcBef>
                <a:spcPct val="0"/>
              </a:spcBef>
              <a:buFontTx/>
              <a:buAutoNum type="arabicParenBoth"/>
              <a:defRPr/>
            </a:pPr>
            <a:r>
              <a:rPr lang="fr-FR" altLang="fr-FR" sz="700" b="0" kern="0" baseline="0" dirty="0">
                <a:solidFill>
                  <a:schemeClr val="bg2"/>
                </a:solidFill>
                <a:latin typeface="+mn-lt"/>
              </a:rPr>
              <a:t>Dans le cadre d’un contrat d’assurance vie ou de capitalisation, les frais sur versements, d’arbitrage, de gestion sur encours et le cas échéant, ceux liés aux garanties de prévoyance s’appliquent.</a:t>
            </a:r>
          </a:p>
          <a:p>
            <a:pPr algn="just" eaLnBrk="1" hangingPunct="1">
              <a:spcBef>
                <a:spcPct val="0"/>
              </a:spcBef>
              <a:defRPr/>
            </a:pPr>
            <a:r>
              <a:rPr lang="fr-FR" altLang="fr-FR" sz="700" b="0" kern="0" baseline="0" dirty="0">
                <a:solidFill>
                  <a:schemeClr val="bg2"/>
                </a:solidFill>
                <a:latin typeface="+mn-lt"/>
              </a:rPr>
              <a:t>(2) Les frais de gestion indirects sont les frais de gestion liés à l’investissement dans d’autres OPCVM/FIA.</a:t>
            </a:r>
          </a:p>
          <a:p>
            <a:pPr algn="just" eaLnBrk="1" hangingPunct="1">
              <a:spcBef>
                <a:spcPct val="0"/>
              </a:spcBef>
              <a:defRPr/>
            </a:pPr>
            <a:r>
              <a:rPr lang="fr-FR" altLang="fr-FR" sz="700" b="0" kern="0" baseline="0" dirty="0">
                <a:solidFill>
                  <a:schemeClr val="bg2"/>
                </a:solidFill>
                <a:latin typeface="+mn-lt"/>
              </a:rPr>
              <a:t>(3) L’indicateur de risque et de rendement, présenté sous la forme d’une échelle allant de 1 à 7 correspondants à des niveaux de risques et de rendements croissants, vous permet d’appréhender le potentiel de performance d’un fonds par rapport au risque qu’il présente. La méthodologie générale du calcul de cet indicateur règlementaire s’appuie sur la volatilité historique annualisée du fonds calculé à partir des rendements hebdomadaires sur une période de 5 ans. Contrôlé périodiquement cet indicateur peut évoluer. </a:t>
            </a:r>
            <a:r>
              <a:rPr lang="fr-FR" sz="700" b="0" kern="0" baseline="0" dirty="0">
                <a:solidFill>
                  <a:schemeClr val="bg2"/>
                </a:solidFill>
                <a:latin typeface="+mn-lt"/>
              </a:rPr>
              <a:t>Le niveau indiqué est celui en vigueur à la date de rédaction de ce document.</a:t>
            </a:r>
          </a:p>
          <a:p>
            <a:pPr>
              <a:defRPr/>
            </a:pPr>
            <a:r>
              <a:rPr lang="fr-FR" sz="700" b="0" kern="0" baseline="0" dirty="0">
                <a:solidFill>
                  <a:schemeClr val="bg2"/>
                </a:solidFill>
                <a:latin typeface="+mn-lt"/>
              </a:rPr>
              <a:t>Pour connaître la classification le niveau de risque et les objectifs de gestion de ce fonds, se reporter au DICI et prospectus disponible sur www.banquepopulaire.fr</a:t>
            </a:r>
            <a:endParaRPr lang="fr-FR" altLang="fr-FR" sz="700" b="0" kern="0" baseline="0" dirty="0">
              <a:solidFill>
                <a:schemeClr val="bg2"/>
              </a:solidFill>
              <a:latin typeface="+mn-lt"/>
            </a:endParaRPr>
          </a:p>
        </p:txBody>
      </p:sp>
      <p:graphicFrame>
        <p:nvGraphicFramePr>
          <p:cNvPr id="13" name="Espace réservé du contenu 9">
            <a:extLst>
              <a:ext uri="{FF2B5EF4-FFF2-40B4-BE49-F238E27FC236}">
                <a16:creationId xmlns:a16="http://schemas.microsoft.com/office/drawing/2014/main" xmlns="" id="{FFCC1F8B-AD8F-4616-86CA-DFD507093A3C}"/>
              </a:ext>
            </a:extLst>
          </p:cNvPr>
          <p:cNvGraphicFramePr>
            <a:graphicFrameLocks/>
          </p:cNvGraphicFramePr>
          <p:nvPr>
            <p:extLst>
              <p:ext uri="{D42A27DB-BD31-4B8C-83A1-F6EECF244321}">
                <p14:modId xmlns:p14="http://schemas.microsoft.com/office/powerpoint/2010/main" val="3315518039"/>
              </p:ext>
            </p:extLst>
          </p:nvPr>
        </p:nvGraphicFramePr>
        <p:xfrm>
          <a:off x="462012" y="1355240"/>
          <a:ext cx="8231288" cy="4095853"/>
        </p:xfrm>
        <a:graphic>
          <a:graphicData uri="http://schemas.openxmlformats.org/drawingml/2006/table">
            <a:tbl>
              <a:tblPr firstRow="1" bandRow="1"/>
              <a:tblGrid>
                <a:gridCol w="2458580">
                  <a:extLst>
                    <a:ext uri="{9D8B030D-6E8A-4147-A177-3AD203B41FA5}">
                      <a16:colId xmlns:a16="http://schemas.microsoft.com/office/drawing/2014/main" xmlns="" val="20000"/>
                    </a:ext>
                  </a:extLst>
                </a:gridCol>
                <a:gridCol w="4756267">
                  <a:extLst>
                    <a:ext uri="{9D8B030D-6E8A-4147-A177-3AD203B41FA5}">
                      <a16:colId xmlns:a16="http://schemas.microsoft.com/office/drawing/2014/main" xmlns="" val="20001"/>
                    </a:ext>
                  </a:extLst>
                </a:gridCol>
                <a:gridCol w="1016441">
                  <a:extLst>
                    <a:ext uri="{9D8B030D-6E8A-4147-A177-3AD203B41FA5}">
                      <a16:colId xmlns:a16="http://schemas.microsoft.com/office/drawing/2014/main" xmlns="" val="20002"/>
                    </a:ext>
                  </a:extLst>
                </a:gridCol>
              </a:tblGrid>
              <a:tr h="137825">
                <a:tc>
                  <a:txBody>
                    <a:bodyPr/>
                    <a:lstStyle>
                      <a:lvl1pPr marL="0" algn="l" defTabSz="914400" rtl="0" eaLnBrk="1" latinLnBrk="0" hangingPunct="1">
                        <a:defRPr sz="1800" b="1" kern="1200">
                          <a:solidFill>
                            <a:schemeClr val="dk1"/>
                          </a:solidFill>
                          <a:latin typeface="Verdana"/>
                        </a:defRPr>
                      </a:lvl1pPr>
                      <a:lvl2pPr marL="457200" algn="l" defTabSz="914400" rtl="0" eaLnBrk="1" latinLnBrk="0" hangingPunct="1">
                        <a:defRPr sz="1800" b="1" kern="1200">
                          <a:solidFill>
                            <a:schemeClr val="dk1"/>
                          </a:solidFill>
                          <a:latin typeface="Verdana"/>
                        </a:defRPr>
                      </a:lvl2pPr>
                      <a:lvl3pPr marL="914400" algn="l" defTabSz="914400" rtl="0" eaLnBrk="1" latinLnBrk="0" hangingPunct="1">
                        <a:defRPr sz="1800" b="1" kern="1200">
                          <a:solidFill>
                            <a:schemeClr val="dk1"/>
                          </a:solidFill>
                          <a:latin typeface="Verdana"/>
                        </a:defRPr>
                      </a:lvl3pPr>
                      <a:lvl4pPr marL="1371600" algn="l" defTabSz="914400" rtl="0" eaLnBrk="1" latinLnBrk="0" hangingPunct="1">
                        <a:defRPr sz="1800" b="1" kern="1200">
                          <a:solidFill>
                            <a:schemeClr val="dk1"/>
                          </a:solidFill>
                          <a:latin typeface="Verdana"/>
                        </a:defRPr>
                      </a:lvl4pPr>
                      <a:lvl5pPr marL="1828800" algn="l" defTabSz="914400" rtl="0" eaLnBrk="1" latinLnBrk="0" hangingPunct="1">
                        <a:defRPr sz="1800" b="1" kern="1200">
                          <a:solidFill>
                            <a:schemeClr val="dk1"/>
                          </a:solidFill>
                          <a:latin typeface="Verdana"/>
                        </a:defRPr>
                      </a:lvl5pPr>
                      <a:lvl6pPr marL="2286000" algn="l" defTabSz="914400" rtl="0" eaLnBrk="1" latinLnBrk="0" hangingPunct="1">
                        <a:defRPr sz="1800" b="1" kern="1200">
                          <a:solidFill>
                            <a:schemeClr val="dk1"/>
                          </a:solidFill>
                          <a:latin typeface="Verdana"/>
                        </a:defRPr>
                      </a:lvl6pPr>
                      <a:lvl7pPr marL="2743200" algn="l" defTabSz="914400" rtl="0" eaLnBrk="1" latinLnBrk="0" hangingPunct="1">
                        <a:defRPr sz="1800" b="1" kern="1200">
                          <a:solidFill>
                            <a:schemeClr val="dk1"/>
                          </a:solidFill>
                          <a:latin typeface="Verdana"/>
                        </a:defRPr>
                      </a:lvl7pPr>
                      <a:lvl8pPr marL="3200400" algn="l" defTabSz="914400" rtl="0" eaLnBrk="1" latinLnBrk="0" hangingPunct="1">
                        <a:defRPr sz="1800" b="1" kern="1200">
                          <a:solidFill>
                            <a:schemeClr val="dk1"/>
                          </a:solidFill>
                          <a:latin typeface="Verdana"/>
                        </a:defRPr>
                      </a:lvl8pPr>
                      <a:lvl9pPr marL="3657600" algn="l" defTabSz="914400" rtl="0" eaLnBrk="1" latinLnBrk="0" hangingPunct="1">
                        <a:defRPr sz="1800" b="1"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Société de gestion</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gridSpan="2">
                  <a:txBody>
                    <a:bodyPr/>
                    <a:lstStyle>
                      <a:lvl1pPr marL="0" algn="l" defTabSz="914400" rtl="0" eaLnBrk="1" latinLnBrk="0" hangingPunct="1">
                        <a:defRPr sz="1800" b="1" kern="1200">
                          <a:solidFill>
                            <a:schemeClr val="dk1"/>
                          </a:solidFill>
                          <a:latin typeface="Verdana"/>
                        </a:defRPr>
                      </a:lvl1pPr>
                      <a:lvl2pPr marL="457200" algn="l" defTabSz="914400" rtl="0" eaLnBrk="1" latinLnBrk="0" hangingPunct="1">
                        <a:defRPr sz="1800" b="1" kern="1200">
                          <a:solidFill>
                            <a:schemeClr val="dk1"/>
                          </a:solidFill>
                          <a:latin typeface="Verdana"/>
                        </a:defRPr>
                      </a:lvl2pPr>
                      <a:lvl3pPr marL="914400" algn="l" defTabSz="914400" rtl="0" eaLnBrk="1" latinLnBrk="0" hangingPunct="1">
                        <a:defRPr sz="1800" b="1" kern="1200">
                          <a:solidFill>
                            <a:schemeClr val="dk1"/>
                          </a:solidFill>
                          <a:latin typeface="Verdana"/>
                        </a:defRPr>
                      </a:lvl3pPr>
                      <a:lvl4pPr marL="1371600" algn="l" defTabSz="914400" rtl="0" eaLnBrk="1" latinLnBrk="0" hangingPunct="1">
                        <a:defRPr sz="1800" b="1" kern="1200">
                          <a:solidFill>
                            <a:schemeClr val="dk1"/>
                          </a:solidFill>
                          <a:latin typeface="Verdana"/>
                        </a:defRPr>
                      </a:lvl4pPr>
                      <a:lvl5pPr marL="1828800" algn="l" defTabSz="914400" rtl="0" eaLnBrk="1" latinLnBrk="0" hangingPunct="1">
                        <a:defRPr sz="1800" b="1" kern="1200">
                          <a:solidFill>
                            <a:schemeClr val="dk1"/>
                          </a:solidFill>
                          <a:latin typeface="Verdana"/>
                        </a:defRPr>
                      </a:lvl5pPr>
                      <a:lvl6pPr marL="2286000" algn="l" defTabSz="914400" rtl="0" eaLnBrk="1" latinLnBrk="0" hangingPunct="1">
                        <a:defRPr sz="1800" b="1" kern="1200">
                          <a:solidFill>
                            <a:schemeClr val="dk1"/>
                          </a:solidFill>
                          <a:latin typeface="Verdana"/>
                        </a:defRPr>
                      </a:lvl6pPr>
                      <a:lvl7pPr marL="2743200" algn="l" defTabSz="914400" rtl="0" eaLnBrk="1" latinLnBrk="0" hangingPunct="1">
                        <a:defRPr sz="1800" b="1" kern="1200">
                          <a:solidFill>
                            <a:schemeClr val="dk1"/>
                          </a:solidFill>
                          <a:latin typeface="Verdana"/>
                        </a:defRPr>
                      </a:lvl7pPr>
                      <a:lvl8pPr marL="3200400" algn="l" defTabSz="914400" rtl="0" eaLnBrk="1" latinLnBrk="0" hangingPunct="1">
                        <a:defRPr sz="1800" b="1" kern="1200">
                          <a:solidFill>
                            <a:schemeClr val="dk1"/>
                          </a:solidFill>
                          <a:latin typeface="Verdana"/>
                        </a:defRPr>
                      </a:lvl8pPr>
                      <a:lvl9pPr marL="3657600" algn="l" defTabSz="914400" rtl="0" eaLnBrk="1" latinLnBrk="0" hangingPunct="1">
                        <a:defRPr sz="1800" b="1"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Natixis Investment Managers International</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hMerge="1">
                  <a:txBody>
                    <a:bodyPr/>
                    <a:lstStyle/>
                    <a:p>
                      <a:endParaRPr lang="fr-FR"/>
                    </a:p>
                  </a:txBody>
                  <a:tcPr/>
                </a:tc>
                <a:extLst>
                  <a:ext uri="{0D108BD9-81ED-4DB2-BD59-A6C34878D82A}">
                    <a16:rowId xmlns:a16="http://schemas.microsoft.com/office/drawing/2014/main" xmlns="" val="10000"/>
                  </a:ext>
                </a:extLst>
              </a:tr>
              <a:tr h="118541">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n-lt"/>
                          <a:ea typeface="+mn-ea"/>
                          <a:cs typeface="+mn-cs"/>
                        </a:rPr>
                        <a:t>Nature juridique</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n-lt"/>
                          <a:ea typeface="+mn-ea"/>
                          <a:cs typeface="+mn-cs"/>
                        </a:rPr>
                        <a:t>Fonds Commun de Placement de droit français de type FIA</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hMerge="1">
                  <a:txBody>
                    <a:bodyPr/>
                    <a:lstStyle/>
                    <a:p>
                      <a:endParaRPr lang="fr-FR"/>
                    </a:p>
                  </a:txBody>
                  <a:tcPr/>
                </a:tc>
                <a:extLst>
                  <a:ext uri="{0D108BD9-81ED-4DB2-BD59-A6C34878D82A}">
                    <a16:rowId xmlns:a16="http://schemas.microsoft.com/office/drawing/2014/main" xmlns="" val="10001"/>
                  </a:ext>
                </a:extLst>
              </a:tr>
              <a:tr h="13776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Classification AMF</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Diversifiés</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hMerge="1">
                  <a:txBody>
                    <a:bodyPr/>
                    <a:lstStyle/>
                    <a:p>
                      <a:endParaRPr lang="fr-FR"/>
                    </a:p>
                  </a:txBody>
                  <a:tcPr/>
                </a:tc>
                <a:extLst>
                  <a:ext uri="{0D108BD9-81ED-4DB2-BD59-A6C34878D82A}">
                    <a16:rowId xmlns:a16="http://schemas.microsoft.com/office/drawing/2014/main" xmlns="" val="10002"/>
                  </a:ext>
                </a:extLst>
              </a:tr>
              <a:tr h="13776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Nourricier</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Non</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hMerge="1">
                  <a:txBody>
                    <a:bodyPr/>
                    <a:lstStyle/>
                    <a:p>
                      <a:endParaRPr lang="fr-FR"/>
                    </a:p>
                  </a:txBody>
                  <a:tcPr/>
                </a:tc>
                <a:extLst>
                  <a:ext uri="{0D108BD9-81ED-4DB2-BD59-A6C34878D82A}">
                    <a16:rowId xmlns:a16="http://schemas.microsoft.com/office/drawing/2014/main" xmlns="" val="10003"/>
                  </a:ext>
                </a:extLst>
              </a:tr>
              <a:tr h="118541">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Durée de placement recommandée</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3 ans</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hMerge="1">
                  <a:txBody>
                    <a:bodyPr/>
                    <a:lstStyle/>
                    <a:p>
                      <a:endParaRPr lang="fr-FR"/>
                    </a:p>
                  </a:txBody>
                  <a:tcPr/>
                </a:tc>
                <a:extLst>
                  <a:ext uri="{0D108BD9-81ED-4DB2-BD59-A6C34878D82A}">
                    <a16:rowId xmlns:a16="http://schemas.microsoft.com/office/drawing/2014/main" xmlns="" val="10004"/>
                  </a:ext>
                </a:extLst>
              </a:tr>
              <a:tr h="118541">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Devise de référence</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Euro</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hMerge="1">
                  <a:txBody>
                    <a:bodyPr/>
                    <a:lstStyle/>
                    <a:p>
                      <a:endParaRPr lang="fr-FR"/>
                    </a:p>
                  </a:txBody>
                  <a:tcPr/>
                </a:tc>
                <a:extLst>
                  <a:ext uri="{0D108BD9-81ED-4DB2-BD59-A6C34878D82A}">
                    <a16:rowId xmlns:a16="http://schemas.microsoft.com/office/drawing/2014/main" xmlns="" val="10005"/>
                  </a:ext>
                </a:extLst>
              </a:tr>
              <a:tr h="50936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Indice de référence</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4763" marR="0" indent="0" defTabSz="914400" eaLnBrk="1" fontAlgn="auto" latinLnBrk="0" hangingPunct="1">
                        <a:lnSpc>
                          <a:spcPct val="100000"/>
                        </a:lnSpc>
                        <a:spcBef>
                          <a:spcPts val="0"/>
                        </a:spcBef>
                        <a:spcAft>
                          <a:spcPts val="0"/>
                        </a:spcAft>
                        <a:buClrTx/>
                        <a:buSzTx/>
                        <a:buFontTx/>
                        <a:buNone/>
                        <a:tabLst/>
                        <a:defRPr/>
                      </a:pPr>
                      <a:r>
                        <a:rPr lang="fr-FR" sz="700" b="0" i="0" kern="0" baseline="0" dirty="0" err="1">
                          <a:solidFill>
                            <a:schemeClr val="bg2"/>
                          </a:solidFill>
                          <a:latin typeface="+mn-lt"/>
                          <a:ea typeface="+mn-ea"/>
                          <a:cs typeface="+mn-cs"/>
                        </a:rPr>
                        <a:t>Eonia</a:t>
                      </a:r>
                      <a:r>
                        <a:rPr lang="fr-FR" sz="700" b="0" i="0" kern="0" baseline="0" dirty="0">
                          <a:solidFill>
                            <a:schemeClr val="bg2"/>
                          </a:solidFill>
                          <a:latin typeface="+mn-lt"/>
                          <a:ea typeface="+mn-ea"/>
                          <a:cs typeface="+mn-cs"/>
                        </a:rPr>
                        <a:t> capitalisé</a:t>
                      </a:r>
                    </a:p>
                    <a:p>
                      <a:pPr marL="4763" marR="0" indent="0" algn="l" defTabSz="914400" rtl="0" eaLnBrk="1" fontAlgn="auto" latinLnBrk="0" hangingPunct="1">
                        <a:lnSpc>
                          <a:spcPct val="100000"/>
                        </a:lnSpc>
                        <a:spcBef>
                          <a:spcPts val="0"/>
                        </a:spcBef>
                        <a:spcAft>
                          <a:spcPts val="0"/>
                        </a:spcAft>
                        <a:buClrTx/>
                        <a:buSzTx/>
                        <a:buFontTx/>
                        <a:buNone/>
                        <a:tabLst/>
                        <a:defRPr/>
                      </a:pPr>
                      <a:r>
                        <a:rPr lang="fr-FR" sz="700" b="0" i="0" kern="0" baseline="0" dirty="0">
                          <a:solidFill>
                            <a:schemeClr val="bg2"/>
                          </a:solidFill>
                          <a:latin typeface="+mn-lt"/>
                          <a:ea typeface="+mn-ea"/>
                          <a:cs typeface="+mn-cs"/>
                        </a:rPr>
                        <a:t>Principale référence du marché monétaire de la zone euro ; il est calculé sur la base de l’évolution du taux </a:t>
                      </a:r>
                      <a:r>
                        <a:rPr lang="fr-FR" sz="700" b="0" i="0" kern="0" baseline="0" dirty="0" err="1">
                          <a:solidFill>
                            <a:schemeClr val="bg2"/>
                          </a:solidFill>
                          <a:latin typeface="+mn-lt"/>
                          <a:ea typeface="+mn-ea"/>
                          <a:cs typeface="+mn-cs"/>
                        </a:rPr>
                        <a:t>Eonia</a:t>
                      </a:r>
                      <a:r>
                        <a:rPr lang="fr-FR" sz="700" b="0" i="0" kern="0" baseline="0" dirty="0">
                          <a:solidFill>
                            <a:schemeClr val="bg2"/>
                          </a:solidFill>
                          <a:latin typeface="+mn-lt"/>
                          <a:ea typeface="+mn-ea"/>
                          <a:cs typeface="+mn-cs"/>
                        </a:rPr>
                        <a:t>, moyenne des taux interbancaires, au jour le jour, transmis à la Banque centrale européenne par les Banques de référence et pondéré par le volume des opérations traitées. Il est calculé par la BCE sur une base « nombre de jours exact/360 jours » et publié par la Fédération bancaire européenne. Il est disponible sur www.euribor.org.</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hMerge="1">
                  <a:txBody>
                    <a:bodyPr/>
                    <a:lstStyle/>
                    <a:p>
                      <a:endParaRPr lang="fr-FR"/>
                    </a:p>
                  </a:txBody>
                  <a:tcPr/>
                </a:tc>
                <a:extLst>
                  <a:ext uri="{0D108BD9-81ED-4DB2-BD59-A6C34878D82A}">
                    <a16:rowId xmlns:a16="http://schemas.microsoft.com/office/drawing/2014/main" xmlns="" val="10006"/>
                  </a:ext>
                </a:extLst>
              </a:tr>
              <a:tr h="118541">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Date de création</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15/12/2016</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hMerge="1">
                  <a:txBody>
                    <a:bodyPr/>
                    <a:lstStyle/>
                    <a:p>
                      <a:endParaRPr lang="fr-FR"/>
                    </a:p>
                  </a:txBody>
                  <a:tcPr/>
                </a:tc>
                <a:extLst>
                  <a:ext uri="{0D108BD9-81ED-4DB2-BD59-A6C34878D82A}">
                    <a16:rowId xmlns:a16="http://schemas.microsoft.com/office/drawing/2014/main" xmlns="" val="10007"/>
                  </a:ext>
                </a:extLst>
              </a:tr>
              <a:tr h="118541">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Code ISIN – Part R de capitalisation</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FR0013196656</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hMerge="1">
                  <a:txBody>
                    <a:bodyPr/>
                    <a:lstStyle/>
                    <a:p>
                      <a:endParaRPr lang="fr-FR"/>
                    </a:p>
                  </a:txBody>
                  <a:tcPr/>
                </a:tc>
                <a:extLst>
                  <a:ext uri="{0D108BD9-81ED-4DB2-BD59-A6C34878D82A}">
                    <a16:rowId xmlns:a16="http://schemas.microsoft.com/office/drawing/2014/main" xmlns="" val="10008"/>
                  </a:ext>
                </a:extLst>
              </a:tr>
              <a:tr h="118541">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tabLst>
                          <a:tab pos="804545" algn="l"/>
                        </a:tabLst>
                      </a:pPr>
                      <a:r>
                        <a:rPr lang="fr-FR" sz="700" b="0" i="0" kern="0" baseline="0" dirty="0">
                          <a:solidFill>
                            <a:schemeClr val="bg2"/>
                          </a:solidFill>
                          <a:latin typeface="+mn-lt"/>
                          <a:ea typeface="+mn-ea"/>
                          <a:cs typeface="+mn-cs"/>
                        </a:rPr>
                        <a:t>Éligibilité</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Compte-titres ordinaire, Contrat d’assurance-vie et de capitalisation</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hMerge="1">
                  <a:txBody>
                    <a:bodyPr/>
                    <a:lstStyle/>
                    <a:p>
                      <a:endParaRPr lang="fr-FR"/>
                    </a:p>
                  </a:txBody>
                  <a:tcPr/>
                </a:tc>
                <a:extLst>
                  <a:ext uri="{0D108BD9-81ED-4DB2-BD59-A6C34878D82A}">
                    <a16:rowId xmlns:a16="http://schemas.microsoft.com/office/drawing/2014/main" xmlns="" val="10009"/>
                  </a:ext>
                </a:extLst>
              </a:tr>
              <a:tr h="118541">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tabLst>
                          <a:tab pos="804545" algn="l"/>
                        </a:tabLst>
                      </a:pPr>
                      <a:r>
                        <a:rPr lang="fr-FR" sz="700" b="0" i="0" kern="0" baseline="0" dirty="0">
                          <a:solidFill>
                            <a:schemeClr val="bg2"/>
                          </a:solidFill>
                          <a:latin typeface="+mn-lt"/>
                          <a:ea typeface="+mn-ea"/>
                          <a:cs typeface="+mn-cs"/>
                        </a:rPr>
                        <a:t>Abonnement</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Oui</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hMerge="1">
                  <a:txBody>
                    <a:bodyPr/>
                    <a:lstStyle/>
                    <a:p>
                      <a:endParaRPr lang="fr-FR"/>
                    </a:p>
                  </a:txBody>
                  <a:tcPr/>
                </a:tc>
                <a:extLst>
                  <a:ext uri="{0D108BD9-81ED-4DB2-BD59-A6C34878D82A}">
                    <a16:rowId xmlns:a16="http://schemas.microsoft.com/office/drawing/2014/main" xmlns="" val="10010"/>
                  </a:ext>
                </a:extLst>
              </a:tr>
              <a:tr h="118541">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Frais d’entrée (1) maximum</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2.5% max acquis au réseau distributeur, non acquis au Fonds</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hMerge="1">
                  <a:txBody>
                    <a:bodyPr/>
                    <a:lstStyle/>
                    <a:p>
                      <a:endParaRPr lang="fr-FR"/>
                    </a:p>
                  </a:txBody>
                  <a:tcPr/>
                </a:tc>
                <a:extLst>
                  <a:ext uri="{0D108BD9-81ED-4DB2-BD59-A6C34878D82A}">
                    <a16:rowId xmlns:a16="http://schemas.microsoft.com/office/drawing/2014/main" xmlns="" val="10011"/>
                  </a:ext>
                </a:extLst>
              </a:tr>
              <a:tr h="118541">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Frais de sortie (1) </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Néant</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hMerge="1">
                  <a:txBody>
                    <a:bodyPr/>
                    <a:lstStyle/>
                    <a:p>
                      <a:endParaRPr lang="fr-FR"/>
                    </a:p>
                  </a:txBody>
                  <a:tcPr/>
                </a:tc>
                <a:extLst>
                  <a:ext uri="{0D108BD9-81ED-4DB2-BD59-A6C34878D82A}">
                    <a16:rowId xmlns:a16="http://schemas.microsoft.com/office/drawing/2014/main" xmlns="" val="10012"/>
                  </a:ext>
                </a:extLst>
              </a:tr>
              <a:tr h="820077">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Frais de gestion(1) maximum</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0.95% TTC de l’actif net </a:t>
                      </a:r>
                    </a:p>
                    <a:p>
                      <a:pPr algn="just">
                        <a:lnSpc>
                          <a:spcPct val="115000"/>
                        </a:lnSpc>
                        <a:spcAft>
                          <a:spcPts val="0"/>
                        </a:spcAft>
                      </a:pPr>
                      <a:r>
                        <a:rPr lang="fr-FR" sz="700" b="0" i="0" kern="0" baseline="0" dirty="0">
                          <a:solidFill>
                            <a:schemeClr val="bg2"/>
                          </a:solidFill>
                          <a:latin typeface="+mn-lt"/>
                          <a:ea typeface="+mn-ea"/>
                          <a:cs typeface="+mn-cs"/>
                        </a:rPr>
                        <a:t>Frais courants :1.06% TTC de l’actif net. Ces frais sont fondés sur les chiffres  l’exercice précèdent clos en décembre 2017. ce chiffre peut varier d’un exercice à l’autre</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171450" indent="-171450" algn="l">
                        <a:lnSpc>
                          <a:spcPct val="115000"/>
                        </a:lnSpc>
                        <a:spcAft>
                          <a:spcPts val="0"/>
                        </a:spcAft>
                        <a:buFont typeface="Wingdings" pitchFamily="2" charset="2"/>
                        <a:buChar char="à"/>
                      </a:pPr>
                      <a:r>
                        <a:rPr lang="fr-FR" sz="700" dirty="0">
                          <a:solidFill>
                            <a:schemeClr val="bg2"/>
                          </a:solidFill>
                          <a:sym typeface="Wingdings" panose="05000000000000000000" pitchFamily="2" charset="2"/>
                        </a:rPr>
                        <a:t>Dont</a:t>
                      </a:r>
                      <a:r>
                        <a:rPr lang="fr-FR" sz="700" baseline="0" dirty="0">
                          <a:solidFill>
                            <a:schemeClr val="bg2"/>
                          </a:solidFill>
                          <a:sym typeface="Wingdings" panose="05000000000000000000" pitchFamily="2" charset="2"/>
                        </a:rPr>
                        <a:t> rétrocession au réseau distributeur : 0.48% TTC de l’actif net</a:t>
                      </a:r>
                    </a:p>
                    <a:p>
                      <a:pPr marL="0" indent="0" algn="l">
                        <a:lnSpc>
                          <a:spcPct val="115000"/>
                        </a:lnSpc>
                        <a:spcAft>
                          <a:spcPts val="0"/>
                        </a:spcAft>
                        <a:buFont typeface="Wingdings" pitchFamily="2" charset="2"/>
                        <a:buNone/>
                      </a:pPr>
                      <a:endParaRPr lang="fr-FR" sz="700" dirty="0">
                        <a:solidFill>
                          <a:schemeClr val="bg2"/>
                        </a:solidFill>
                      </a:endParaRP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extLst>
                  <a:ext uri="{0D108BD9-81ED-4DB2-BD59-A6C34878D82A}">
                    <a16:rowId xmlns:a16="http://schemas.microsoft.com/office/drawing/2014/main" xmlns="" val="10013"/>
                  </a:ext>
                </a:extLst>
              </a:tr>
              <a:tr h="43230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indent="0" algn="just" defTabSz="914400" rtl="0" eaLnBrk="1" fontAlgn="auto" latinLnBrk="0" hangingPunct="1">
                        <a:lnSpc>
                          <a:spcPct val="115000"/>
                        </a:lnSpc>
                        <a:spcBef>
                          <a:spcPts val="0"/>
                        </a:spcBef>
                        <a:spcAft>
                          <a:spcPts val="0"/>
                        </a:spcAft>
                        <a:buClrTx/>
                        <a:buSzTx/>
                        <a:buFontTx/>
                        <a:buNone/>
                        <a:tabLst/>
                        <a:defRPr/>
                      </a:pPr>
                      <a:r>
                        <a:rPr lang="fr-FR" sz="700" b="0" i="0" kern="0" baseline="0" dirty="0">
                          <a:solidFill>
                            <a:schemeClr val="bg2"/>
                          </a:solidFill>
                          <a:latin typeface="+mn-lt"/>
                          <a:ea typeface="+mn-ea"/>
                          <a:cs typeface="+mn-cs"/>
                        </a:rPr>
                        <a:t>Frais indirects maximum (2) </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indent="0" algn="just" defTabSz="914400" rtl="0" eaLnBrk="1" fontAlgn="auto" latinLnBrk="0" hangingPunct="1">
                        <a:lnSpc>
                          <a:spcPct val="115000"/>
                        </a:lnSpc>
                        <a:spcBef>
                          <a:spcPts val="0"/>
                        </a:spcBef>
                        <a:spcAft>
                          <a:spcPts val="0"/>
                        </a:spcAft>
                        <a:buClrTx/>
                        <a:buSzTx/>
                        <a:buFontTx/>
                        <a:buNone/>
                        <a:tabLst/>
                        <a:defRPr/>
                      </a:pPr>
                      <a:r>
                        <a:rPr lang="fr-FR" sz="700" b="0" i="0" kern="0" baseline="0" dirty="0">
                          <a:solidFill>
                            <a:schemeClr val="bg2"/>
                          </a:solidFill>
                          <a:latin typeface="+mn-lt"/>
                          <a:ea typeface="+mn-ea"/>
                          <a:cs typeface="+mn-cs"/>
                        </a:rPr>
                        <a:t>0.65% TTC de l’actif net</a:t>
                      </a:r>
                    </a:p>
                    <a:p>
                      <a:pPr marL="0" marR="0" indent="0" algn="just" defTabSz="914400" rtl="0" eaLnBrk="1" fontAlgn="auto" latinLnBrk="0" hangingPunct="1">
                        <a:lnSpc>
                          <a:spcPct val="115000"/>
                        </a:lnSpc>
                        <a:spcBef>
                          <a:spcPts val="0"/>
                        </a:spcBef>
                        <a:spcAft>
                          <a:spcPts val="0"/>
                        </a:spcAft>
                        <a:buClrTx/>
                        <a:buSzTx/>
                        <a:buFontTx/>
                        <a:buNone/>
                        <a:tabLst/>
                        <a:defRPr/>
                      </a:pPr>
                      <a:r>
                        <a:rPr lang="fr-FR" sz="700" b="0" i="0" kern="0" baseline="0" dirty="0">
                          <a:solidFill>
                            <a:schemeClr val="bg2"/>
                          </a:solidFill>
                          <a:latin typeface="+mn-lt"/>
                          <a:ea typeface="+mn-ea"/>
                          <a:cs typeface="+mn-cs"/>
                        </a:rPr>
                        <a:t>Les frais indirects sont les frais de gestion liés à l’investissement dans d’autres fonds.  Ces frais seront amenés à évoluer selon la composition de Sélectiz dans la limite des frais indirects maximum indiqués ci-dessus.</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hMerge="1">
                  <a:txBody>
                    <a:bodyPr/>
                    <a:lstStyle/>
                    <a:p>
                      <a:endParaRPr lang="fr-FR" dirty="0"/>
                    </a:p>
                  </a:txBody>
                  <a:tcPr marL="63106" marR="63106" marT="0" marB="0" anchor="ctr"/>
                </a:tc>
                <a:extLst>
                  <a:ext uri="{0D108BD9-81ED-4DB2-BD59-A6C34878D82A}">
                    <a16:rowId xmlns:a16="http://schemas.microsoft.com/office/drawing/2014/main" xmlns="" val="10014"/>
                  </a:ext>
                </a:extLst>
              </a:tr>
              <a:tr h="118541">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Modalités de souscription et de rachat</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Un dix-millième de part, cours inconnu</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hMerge="1">
                  <a:txBody>
                    <a:bodyPr/>
                    <a:lstStyle/>
                    <a:p>
                      <a:endParaRPr lang="fr-FR"/>
                    </a:p>
                  </a:txBody>
                  <a:tcPr/>
                </a:tc>
                <a:extLst>
                  <a:ext uri="{0D108BD9-81ED-4DB2-BD59-A6C34878D82A}">
                    <a16:rowId xmlns:a16="http://schemas.microsoft.com/office/drawing/2014/main" xmlns="" val="10015"/>
                  </a:ext>
                </a:extLst>
              </a:tr>
              <a:tr h="118541">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tabLst>
                          <a:tab pos="2055495" algn="l"/>
                        </a:tabLst>
                      </a:pPr>
                      <a:r>
                        <a:rPr lang="fr-FR" sz="700" b="0" i="0" kern="0" baseline="0" dirty="0">
                          <a:solidFill>
                            <a:schemeClr val="bg2"/>
                          </a:solidFill>
                          <a:latin typeface="+mn-lt"/>
                          <a:ea typeface="+mn-ea"/>
                          <a:cs typeface="+mn-cs"/>
                        </a:rPr>
                        <a:t>Souscription minimale initiale</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Aucune</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hMerge="1">
                  <a:txBody>
                    <a:bodyPr/>
                    <a:lstStyle/>
                    <a:p>
                      <a:endParaRPr lang="fr-FR"/>
                    </a:p>
                  </a:txBody>
                  <a:tcPr/>
                </a:tc>
                <a:extLst>
                  <a:ext uri="{0D108BD9-81ED-4DB2-BD59-A6C34878D82A}">
                    <a16:rowId xmlns:a16="http://schemas.microsoft.com/office/drawing/2014/main" xmlns="" val="10016"/>
                  </a:ext>
                </a:extLst>
              </a:tr>
              <a:tr h="140476">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Valeur liquidative d’origine</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100€</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hMerge="1">
                  <a:txBody>
                    <a:bodyPr/>
                    <a:lstStyle/>
                    <a:p>
                      <a:endParaRPr lang="fr-FR"/>
                    </a:p>
                  </a:txBody>
                  <a:tcPr/>
                </a:tc>
                <a:extLst>
                  <a:ext uri="{0D108BD9-81ED-4DB2-BD59-A6C34878D82A}">
                    <a16:rowId xmlns:a16="http://schemas.microsoft.com/office/drawing/2014/main" xmlns="" val="10017"/>
                  </a:ext>
                </a:extLst>
              </a:tr>
              <a:tr h="118541">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tabLst>
                          <a:tab pos="702310" algn="l"/>
                        </a:tabLst>
                      </a:pPr>
                      <a:r>
                        <a:rPr lang="fr-FR" sz="700" b="0" i="0" kern="0" baseline="0" dirty="0">
                          <a:solidFill>
                            <a:schemeClr val="bg2"/>
                          </a:solidFill>
                          <a:latin typeface="+mn-lt"/>
                          <a:ea typeface="+mn-ea"/>
                          <a:cs typeface="+mn-cs"/>
                        </a:rPr>
                        <a:t>Valorisation</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Quotidienne</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hMerge="1">
                  <a:txBody>
                    <a:bodyPr/>
                    <a:lstStyle/>
                    <a:p>
                      <a:endParaRPr lang="fr-FR"/>
                    </a:p>
                  </a:txBody>
                  <a:tcPr/>
                </a:tc>
                <a:extLst>
                  <a:ext uri="{0D108BD9-81ED-4DB2-BD59-A6C34878D82A}">
                    <a16:rowId xmlns:a16="http://schemas.microsoft.com/office/drawing/2014/main" xmlns="" val="10018"/>
                  </a:ext>
                </a:extLst>
              </a:tr>
              <a:tr h="118541">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Heure de centralisation</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12h30</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40000"/>
                      </a:srgbClr>
                    </a:solidFill>
                  </a:tcPr>
                </a:tc>
                <a:tc hMerge="1">
                  <a:txBody>
                    <a:bodyPr/>
                    <a:lstStyle/>
                    <a:p>
                      <a:endParaRPr lang="fr-FR"/>
                    </a:p>
                  </a:txBody>
                  <a:tcPr/>
                </a:tc>
                <a:extLst>
                  <a:ext uri="{0D108BD9-81ED-4DB2-BD59-A6C34878D82A}">
                    <a16:rowId xmlns:a16="http://schemas.microsoft.com/office/drawing/2014/main" xmlns="" val="10019"/>
                  </a:ext>
                </a:extLst>
              </a:tr>
              <a:tr h="118541">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Indicateur de risque et de rendement(1)</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n-lt"/>
                          <a:ea typeface="+mn-ea"/>
                          <a:cs typeface="+mn-cs"/>
                        </a:rPr>
                        <a:t>4/7</a:t>
                      </a:r>
                    </a:p>
                  </a:txBody>
                  <a:tcPr marL="63106" marR="63106"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solidFill>
                      <a:srgbClr val="AAB4C6">
                        <a:tint val="20000"/>
                      </a:srgbClr>
                    </a:solidFill>
                  </a:tcPr>
                </a:tc>
                <a:tc hMerge="1">
                  <a:txBody>
                    <a:bodyPr/>
                    <a:lstStyle/>
                    <a:p>
                      <a:endParaRPr lang="fr-FR"/>
                    </a:p>
                  </a:txBody>
                  <a:tcPr/>
                </a:tc>
                <a:extLst>
                  <a:ext uri="{0D108BD9-81ED-4DB2-BD59-A6C34878D82A}">
                    <a16:rowId xmlns:a16="http://schemas.microsoft.com/office/drawing/2014/main" xmlns="" val="10020"/>
                  </a:ext>
                </a:extLst>
              </a:tr>
            </a:tbl>
          </a:graphicData>
        </a:graphic>
      </p:graphicFrame>
      <p:sp>
        <p:nvSpPr>
          <p:cNvPr id="14" name="ZoneTexte 13">
            <a:extLst>
              <a:ext uri="{FF2B5EF4-FFF2-40B4-BE49-F238E27FC236}">
                <a16:creationId xmlns:a16="http://schemas.microsoft.com/office/drawing/2014/main" xmlns="" id="{0114E7B9-63E1-4F4F-A275-E0C3B7AA5E87}"/>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Tree>
    <p:extLst>
      <p:ext uri="{BB962C8B-B14F-4D97-AF65-F5344CB8AC3E}">
        <p14:creationId xmlns:p14="http://schemas.microsoft.com/office/powerpoint/2010/main" val="877306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xmlns="" id="{9A22DCB6-38C0-4885-B809-0317B9CCE750}"/>
              </a:ext>
            </a:extLst>
          </p:cNvPr>
          <p:cNvSpPr>
            <a:spLocks noGrp="1"/>
          </p:cNvSpPr>
          <p:nvPr>
            <p:ph type="body" sz="quarter" idx="13"/>
          </p:nvPr>
        </p:nvSpPr>
        <p:spPr/>
        <p:txBody>
          <a:bodyPr/>
          <a:lstStyle/>
          <a:p>
            <a:r>
              <a:rPr lang="fr-FR" dirty="0" err="1"/>
              <a:t>Sélectiz</a:t>
            </a:r>
            <a:r>
              <a:rPr lang="fr-FR" dirty="0"/>
              <a:t> Plus – Principales caractéristiques</a:t>
            </a:r>
          </a:p>
        </p:txBody>
      </p:sp>
      <p:sp>
        <p:nvSpPr>
          <p:cNvPr id="4" name="Titre 3">
            <a:extLst>
              <a:ext uri="{FF2B5EF4-FFF2-40B4-BE49-F238E27FC236}">
                <a16:creationId xmlns:a16="http://schemas.microsoft.com/office/drawing/2014/main" xmlns="" id="{2867A990-7CA3-4B50-B563-C6DB273D9563}"/>
              </a:ext>
            </a:extLst>
          </p:cNvPr>
          <p:cNvSpPr>
            <a:spLocks noGrp="1"/>
          </p:cNvSpPr>
          <p:nvPr>
            <p:ph type="title"/>
          </p:nvPr>
        </p:nvSpPr>
        <p:spPr/>
        <p:txBody>
          <a:bodyPr/>
          <a:lstStyle/>
          <a:p>
            <a:r>
              <a:rPr lang="fr-FR" dirty="0"/>
              <a:t>Principales caractéristiques</a:t>
            </a:r>
          </a:p>
        </p:txBody>
      </p:sp>
      <p:sp>
        <p:nvSpPr>
          <p:cNvPr id="8" name="Espace réservé du numéro de diapositive 7">
            <a:extLst>
              <a:ext uri="{FF2B5EF4-FFF2-40B4-BE49-F238E27FC236}">
                <a16:creationId xmlns:a16="http://schemas.microsoft.com/office/drawing/2014/main" xmlns="" id="{45E2C185-73C1-4B41-BAE1-BDEBC44F9C35}"/>
              </a:ext>
            </a:extLst>
          </p:cNvPr>
          <p:cNvSpPr>
            <a:spLocks noGrp="1"/>
          </p:cNvSpPr>
          <p:nvPr>
            <p:ph type="sldNum" sz="quarter" idx="4"/>
          </p:nvPr>
        </p:nvSpPr>
        <p:spPr/>
        <p:txBody>
          <a:bodyPr/>
          <a:lstStyle/>
          <a:p>
            <a:fld id="{2CEC1701-1D93-DB4D-9AA2-5159B3035801}" type="slidenum">
              <a:rPr lang="fr-FR" smtClean="0"/>
              <a:pPr/>
              <a:t>17</a:t>
            </a:fld>
            <a:endParaRPr lang="fr-FR" dirty="0"/>
          </a:p>
        </p:txBody>
      </p:sp>
      <p:sp>
        <p:nvSpPr>
          <p:cNvPr id="12" name="Rectangle 7">
            <a:extLst>
              <a:ext uri="{FF2B5EF4-FFF2-40B4-BE49-F238E27FC236}">
                <a16:creationId xmlns:a16="http://schemas.microsoft.com/office/drawing/2014/main" xmlns="" id="{4C3116D7-1900-40E2-9A15-6DE5DAC7C287}"/>
              </a:ext>
            </a:extLst>
          </p:cNvPr>
          <p:cNvSpPr>
            <a:spLocks noChangeArrowheads="1"/>
          </p:cNvSpPr>
          <p:nvPr/>
        </p:nvSpPr>
        <p:spPr bwMode="auto">
          <a:xfrm>
            <a:off x="253533" y="5509031"/>
            <a:ext cx="87344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23900" eaLnBrk="0" hangingPunct="0">
              <a:spcBef>
                <a:spcPct val="20000"/>
              </a:spcBef>
              <a:defRPr sz="2000" b="1">
                <a:solidFill>
                  <a:schemeClr val="tx1"/>
                </a:solidFill>
                <a:latin typeface="Verdana" pitchFamily="34" charset="0"/>
              </a:defRPr>
            </a:lvl1pPr>
            <a:lvl2pPr marL="742950" indent="-285750" defTabSz="723900" eaLnBrk="0" hangingPunct="0">
              <a:spcBef>
                <a:spcPct val="20000"/>
              </a:spcBef>
              <a:buClr>
                <a:srgbClr val="007E94"/>
              </a:buClr>
              <a:buChar char="•"/>
              <a:defRPr b="1">
                <a:solidFill>
                  <a:srgbClr val="007E94"/>
                </a:solidFill>
                <a:latin typeface="Verdana" pitchFamily="34" charset="0"/>
              </a:defRPr>
            </a:lvl2pPr>
            <a:lvl3pPr marL="1143000" indent="-228600" defTabSz="723900" eaLnBrk="0" hangingPunct="0">
              <a:spcBef>
                <a:spcPct val="20000"/>
              </a:spcBef>
              <a:buClr>
                <a:srgbClr val="007E94"/>
              </a:buClr>
              <a:buFont typeface="Verdana" pitchFamily="34" charset="0"/>
              <a:buChar char="–"/>
              <a:defRPr sz="1600">
                <a:solidFill>
                  <a:srgbClr val="4D4D4D"/>
                </a:solidFill>
                <a:latin typeface="Verdana" pitchFamily="34" charset="0"/>
              </a:defRPr>
            </a:lvl3pPr>
            <a:lvl4pPr marL="1600200" indent="-228600" defTabSz="723900" eaLnBrk="0" hangingPunct="0">
              <a:spcBef>
                <a:spcPct val="20000"/>
              </a:spcBef>
              <a:buClr>
                <a:schemeClr val="accent1"/>
              </a:buClr>
              <a:buFont typeface="Wingdings" pitchFamily="2" charset="2"/>
              <a:defRPr sz="1200">
                <a:solidFill>
                  <a:schemeClr val="tx2"/>
                </a:solidFill>
                <a:latin typeface="Verdana" pitchFamily="34" charset="0"/>
              </a:defRPr>
            </a:lvl4pPr>
            <a:lvl5pPr marL="2057400" indent="-228600" eaLnBrk="0" hangingPunct="0">
              <a:spcBef>
                <a:spcPct val="20000"/>
              </a:spcBef>
              <a:buChar char="»"/>
              <a:defRPr sz="2000">
                <a:solidFill>
                  <a:srgbClr val="000000"/>
                </a:solidFill>
                <a:latin typeface="Arial" charset="0"/>
              </a:defRPr>
            </a:lvl5pPr>
            <a:lvl6pPr marL="2514600" indent="-228600" eaLnBrk="0" fontAlgn="base" hangingPunct="0">
              <a:spcBef>
                <a:spcPct val="20000"/>
              </a:spcBef>
              <a:spcAft>
                <a:spcPct val="0"/>
              </a:spcAft>
              <a:buChar char="»"/>
              <a:defRPr sz="2000">
                <a:solidFill>
                  <a:srgbClr val="000000"/>
                </a:solidFill>
                <a:latin typeface="Arial" charset="0"/>
              </a:defRPr>
            </a:lvl6pPr>
            <a:lvl7pPr marL="2971800" indent="-228600" eaLnBrk="0" fontAlgn="base" hangingPunct="0">
              <a:spcBef>
                <a:spcPct val="20000"/>
              </a:spcBef>
              <a:spcAft>
                <a:spcPct val="0"/>
              </a:spcAft>
              <a:buChar char="»"/>
              <a:defRPr sz="2000">
                <a:solidFill>
                  <a:srgbClr val="000000"/>
                </a:solidFill>
                <a:latin typeface="Arial" charset="0"/>
              </a:defRPr>
            </a:lvl7pPr>
            <a:lvl8pPr marL="3429000" indent="-228600" eaLnBrk="0" fontAlgn="base" hangingPunct="0">
              <a:spcBef>
                <a:spcPct val="20000"/>
              </a:spcBef>
              <a:spcAft>
                <a:spcPct val="0"/>
              </a:spcAft>
              <a:buChar char="»"/>
              <a:defRPr sz="2000">
                <a:solidFill>
                  <a:srgbClr val="000000"/>
                </a:solidFill>
                <a:latin typeface="Arial" charset="0"/>
              </a:defRPr>
            </a:lvl8pPr>
            <a:lvl9pPr marL="3886200" indent="-228600" eaLnBrk="0" fontAlgn="base" hangingPunct="0">
              <a:spcBef>
                <a:spcPct val="20000"/>
              </a:spcBef>
              <a:spcAft>
                <a:spcPct val="0"/>
              </a:spcAft>
              <a:buChar char="»"/>
              <a:defRPr sz="2000">
                <a:solidFill>
                  <a:srgbClr val="000000"/>
                </a:solidFill>
                <a:latin typeface="Arial" charset="0"/>
              </a:defRPr>
            </a:lvl9pPr>
          </a:lstStyle>
          <a:p>
            <a:pPr algn="just" eaLnBrk="1" hangingPunct="1">
              <a:spcBef>
                <a:spcPct val="0"/>
              </a:spcBef>
              <a:defRPr/>
            </a:pPr>
            <a:r>
              <a:rPr lang="fr-FR" altLang="fr-FR" sz="700" b="0" kern="0" baseline="0" dirty="0">
                <a:solidFill>
                  <a:schemeClr val="bg2"/>
                </a:solidFill>
                <a:latin typeface="+mn-lt"/>
              </a:rPr>
              <a:t>Ce fonds n’est pas garanti. Il existe un risque de perte en capital. Conformément à la règlementation en vigueur, le client peut recevoir, sur simple demande de sa part, des précisons sur les rémunérations relatives à la commercialisation du présent produit.</a:t>
            </a:r>
          </a:p>
          <a:p>
            <a:pPr algn="just" eaLnBrk="1" hangingPunct="1">
              <a:spcBef>
                <a:spcPct val="0"/>
              </a:spcBef>
              <a:buFontTx/>
              <a:buAutoNum type="arabicParenBoth"/>
              <a:defRPr/>
            </a:pPr>
            <a:r>
              <a:rPr lang="fr-FR" altLang="fr-FR" sz="700" b="0" kern="0" baseline="0" dirty="0">
                <a:solidFill>
                  <a:schemeClr val="bg2"/>
                </a:solidFill>
                <a:latin typeface="+mn-lt"/>
              </a:rPr>
              <a:t>Dans le cadre d’un contrat d’assurance vie ou de capitalisation, les frais sur versements, d’arbitrage, de gestion sur encours et le cas échéant, ceux liés aux garanties de prévoyance s’appliquent.</a:t>
            </a:r>
          </a:p>
          <a:p>
            <a:pPr algn="just" eaLnBrk="1" hangingPunct="1">
              <a:spcBef>
                <a:spcPct val="0"/>
              </a:spcBef>
              <a:defRPr/>
            </a:pPr>
            <a:r>
              <a:rPr lang="fr-FR" altLang="fr-FR" sz="700" b="0" kern="0" baseline="0" dirty="0">
                <a:solidFill>
                  <a:schemeClr val="bg2"/>
                </a:solidFill>
                <a:latin typeface="+mn-lt"/>
              </a:rPr>
              <a:t>(2) Les frais de gestion indirects sont les frais de gestion liés à l’investissement dans d’autres OPCVM/FIA.</a:t>
            </a:r>
          </a:p>
          <a:p>
            <a:pPr algn="just" eaLnBrk="1" hangingPunct="1">
              <a:spcBef>
                <a:spcPct val="0"/>
              </a:spcBef>
              <a:defRPr/>
            </a:pPr>
            <a:r>
              <a:rPr lang="fr-FR" altLang="fr-FR" sz="700" b="0" kern="0" baseline="0" dirty="0">
                <a:solidFill>
                  <a:schemeClr val="bg2"/>
                </a:solidFill>
                <a:latin typeface="+mn-lt"/>
              </a:rPr>
              <a:t>(3) L’indicateur de risque et de rendement, présenté sous la forme d’une échelle allant de 1 à 7 correspondants à des niveaux de risques et de rendements croissants, vous permet d’appréhender le potentiel de performance d’un fonds par rapport au risque qu’il présente. La méthodologie générale du calcul de cet indicateur règlementaire s’appuie sur la volatilité historique annualisée du fonds calculé à partir des rendements hebdomadaires sur une période de 5 ans. Contrôlé périodiquement cet indicateur peut évoluer. </a:t>
            </a:r>
            <a:r>
              <a:rPr lang="fr-FR" sz="700" b="0" kern="0" baseline="0" dirty="0">
                <a:solidFill>
                  <a:schemeClr val="bg2"/>
                </a:solidFill>
                <a:latin typeface="+mn-lt"/>
              </a:rPr>
              <a:t>Le niveau indiqué est celui en vigueur à la date de rédaction de ce document.</a:t>
            </a:r>
          </a:p>
          <a:p>
            <a:pPr algn="just" eaLnBrk="1" hangingPunct="1">
              <a:spcBef>
                <a:spcPct val="0"/>
              </a:spcBef>
              <a:defRPr/>
            </a:pPr>
            <a:r>
              <a:rPr lang="fr-FR" sz="700" b="0" kern="0" baseline="0" dirty="0">
                <a:solidFill>
                  <a:schemeClr val="bg2"/>
                </a:solidFill>
                <a:latin typeface="+mn-lt"/>
              </a:rPr>
              <a:t>Pour connaître la classification le niveau de risque et les objectifs de gestion de ce fonds, se reporter au DICI et prospectus disponible sur www.banquepopulaire.fr</a:t>
            </a:r>
            <a:endParaRPr lang="fr-FR" altLang="fr-FR" sz="700" b="0" kern="0" baseline="0" dirty="0">
              <a:solidFill>
                <a:schemeClr val="bg2"/>
              </a:solidFill>
              <a:latin typeface="+mn-lt"/>
            </a:endParaRPr>
          </a:p>
        </p:txBody>
      </p:sp>
      <p:graphicFrame>
        <p:nvGraphicFramePr>
          <p:cNvPr id="13" name="Espace réservé du contenu 9">
            <a:extLst>
              <a:ext uri="{FF2B5EF4-FFF2-40B4-BE49-F238E27FC236}">
                <a16:creationId xmlns:a16="http://schemas.microsoft.com/office/drawing/2014/main" xmlns="" id="{B3D86923-5898-42DE-B573-09F3863F987A}"/>
              </a:ext>
            </a:extLst>
          </p:cNvPr>
          <p:cNvGraphicFramePr>
            <a:graphicFrameLocks/>
          </p:cNvGraphicFramePr>
          <p:nvPr>
            <p:extLst>
              <p:ext uri="{D42A27DB-BD31-4B8C-83A1-F6EECF244321}">
                <p14:modId xmlns:p14="http://schemas.microsoft.com/office/powerpoint/2010/main" val="1235051277"/>
              </p:ext>
            </p:extLst>
          </p:nvPr>
        </p:nvGraphicFramePr>
        <p:xfrm>
          <a:off x="498891" y="1455628"/>
          <a:ext cx="7916340" cy="4155086"/>
        </p:xfrm>
        <a:graphic>
          <a:graphicData uri="http://schemas.openxmlformats.org/drawingml/2006/table">
            <a:tbl>
              <a:tblPr firstRow="1" bandRow="1"/>
              <a:tblGrid>
                <a:gridCol w="2364509">
                  <a:extLst>
                    <a:ext uri="{9D8B030D-6E8A-4147-A177-3AD203B41FA5}">
                      <a16:colId xmlns:a16="http://schemas.microsoft.com/office/drawing/2014/main" xmlns="" val="20000"/>
                    </a:ext>
                  </a:extLst>
                </a:gridCol>
                <a:gridCol w="4574283">
                  <a:extLst>
                    <a:ext uri="{9D8B030D-6E8A-4147-A177-3AD203B41FA5}">
                      <a16:colId xmlns:a16="http://schemas.microsoft.com/office/drawing/2014/main" xmlns="" val="20001"/>
                    </a:ext>
                  </a:extLst>
                </a:gridCol>
                <a:gridCol w="977548">
                  <a:extLst>
                    <a:ext uri="{9D8B030D-6E8A-4147-A177-3AD203B41FA5}">
                      <a16:colId xmlns:a16="http://schemas.microsoft.com/office/drawing/2014/main" xmlns="" val="20002"/>
                    </a:ext>
                  </a:extLst>
                </a:gridCol>
              </a:tblGrid>
              <a:tr h="105066">
                <a:tc>
                  <a:txBody>
                    <a:bodyPr/>
                    <a:lstStyle>
                      <a:lvl1pPr marL="0" algn="l" defTabSz="914400" rtl="0" eaLnBrk="1" latinLnBrk="0" hangingPunct="1">
                        <a:defRPr sz="1800" b="1" kern="1200">
                          <a:solidFill>
                            <a:schemeClr val="dk1"/>
                          </a:solidFill>
                          <a:latin typeface="Verdana"/>
                        </a:defRPr>
                      </a:lvl1pPr>
                      <a:lvl2pPr marL="457200" algn="l" defTabSz="914400" rtl="0" eaLnBrk="1" latinLnBrk="0" hangingPunct="1">
                        <a:defRPr sz="1800" b="1" kern="1200">
                          <a:solidFill>
                            <a:schemeClr val="dk1"/>
                          </a:solidFill>
                          <a:latin typeface="Verdana"/>
                        </a:defRPr>
                      </a:lvl2pPr>
                      <a:lvl3pPr marL="914400" algn="l" defTabSz="914400" rtl="0" eaLnBrk="1" latinLnBrk="0" hangingPunct="1">
                        <a:defRPr sz="1800" b="1" kern="1200">
                          <a:solidFill>
                            <a:schemeClr val="dk1"/>
                          </a:solidFill>
                          <a:latin typeface="Verdana"/>
                        </a:defRPr>
                      </a:lvl3pPr>
                      <a:lvl4pPr marL="1371600" algn="l" defTabSz="914400" rtl="0" eaLnBrk="1" latinLnBrk="0" hangingPunct="1">
                        <a:defRPr sz="1800" b="1" kern="1200">
                          <a:solidFill>
                            <a:schemeClr val="dk1"/>
                          </a:solidFill>
                          <a:latin typeface="Verdana"/>
                        </a:defRPr>
                      </a:lvl4pPr>
                      <a:lvl5pPr marL="1828800" algn="l" defTabSz="914400" rtl="0" eaLnBrk="1" latinLnBrk="0" hangingPunct="1">
                        <a:defRPr sz="1800" b="1" kern="1200">
                          <a:solidFill>
                            <a:schemeClr val="dk1"/>
                          </a:solidFill>
                          <a:latin typeface="Verdana"/>
                        </a:defRPr>
                      </a:lvl5pPr>
                      <a:lvl6pPr marL="2286000" algn="l" defTabSz="914400" rtl="0" eaLnBrk="1" latinLnBrk="0" hangingPunct="1">
                        <a:defRPr sz="1800" b="1" kern="1200">
                          <a:solidFill>
                            <a:schemeClr val="dk1"/>
                          </a:solidFill>
                          <a:latin typeface="Verdana"/>
                        </a:defRPr>
                      </a:lvl6pPr>
                      <a:lvl7pPr marL="2743200" algn="l" defTabSz="914400" rtl="0" eaLnBrk="1" latinLnBrk="0" hangingPunct="1">
                        <a:defRPr sz="1800" b="1" kern="1200">
                          <a:solidFill>
                            <a:schemeClr val="dk1"/>
                          </a:solidFill>
                          <a:latin typeface="Verdana"/>
                        </a:defRPr>
                      </a:lvl7pPr>
                      <a:lvl8pPr marL="3200400" algn="l" defTabSz="914400" rtl="0" eaLnBrk="1" latinLnBrk="0" hangingPunct="1">
                        <a:defRPr sz="1800" b="1" kern="1200">
                          <a:solidFill>
                            <a:schemeClr val="dk1"/>
                          </a:solidFill>
                          <a:latin typeface="Verdana"/>
                        </a:defRPr>
                      </a:lvl8pPr>
                      <a:lvl9pPr marL="3657600" algn="l" defTabSz="914400" rtl="0" eaLnBrk="1" latinLnBrk="0" hangingPunct="1">
                        <a:defRPr sz="1800" b="1"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Société de gestion</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b="1" kern="1200">
                          <a:solidFill>
                            <a:schemeClr val="dk1"/>
                          </a:solidFill>
                          <a:latin typeface="Verdana"/>
                        </a:defRPr>
                      </a:lvl1pPr>
                      <a:lvl2pPr marL="457200" algn="l" defTabSz="914400" rtl="0" eaLnBrk="1" latinLnBrk="0" hangingPunct="1">
                        <a:defRPr sz="1800" b="1" kern="1200">
                          <a:solidFill>
                            <a:schemeClr val="dk1"/>
                          </a:solidFill>
                          <a:latin typeface="Verdana"/>
                        </a:defRPr>
                      </a:lvl2pPr>
                      <a:lvl3pPr marL="914400" algn="l" defTabSz="914400" rtl="0" eaLnBrk="1" latinLnBrk="0" hangingPunct="1">
                        <a:defRPr sz="1800" b="1" kern="1200">
                          <a:solidFill>
                            <a:schemeClr val="dk1"/>
                          </a:solidFill>
                          <a:latin typeface="Verdana"/>
                        </a:defRPr>
                      </a:lvl3pPr>
                      <a:lvl4pPr marL="1371600" algn="l" defTabSz="914400" rtl="0" eaLnBrk="1" latinLnBrk="0" hangingPunct="1">
                        <a:defRPr sz="1800" b="1" kern="1200">
                          <a:solidFill>
                            <a:schemeClr val="dk1"/>
                          </a:solidFill>
                          <a:latin typeface="Verdana"/>
                        </a:defRPr>
                      </a:lvl4pPr>
                      <a:lvl5pPr marL="1828800" algn="l" defTabSz="914400" rtl="0" eaLnBrk="1" latinLnBrk="0" hangingPunct="1">
                        <a:defRPr sz="1800" b="1" kern="1200">
                          <a:solidFill>
                            <a:schemeClr val="dk1"/>
                          </a:solidFill>
                          <a:latin typeface="Verdana"/>
                        </a:defRPr>
                      </a:lvl5pPr>
                      <a:lvl6pPr marL="2286000" algn="l" defTabSz="914400" rtl="0" eaLnBrk="1" latinLnBrk="0" hangingPunct="1">
                        <a:defRPr sz="1800" b="1" kern="1200">
                          <a:solidFill>
                            <a:schemeClr val="dk1"/>
                          </a:solidFill>
                          <a:latin typeface="Verdana"/>
                        </a:defRPr>
                      </a:lvl6pPr>
                      <a:lvl7pPr marL="2743200" algn="l" defTabSz="914400" rtl="0" eaLnBrk="1" latinLnBrk="0" hangingPunct="1">
                        <a:defRPr sz="1800" b="1" kern="1200">
                          <a:solidFill>
                            <a:schemeClr val="dk1"/>
                          </a:solidFill>
                          <a:latin typeface="Verdana"/>
                        </a:defRPr>
                      </a:lvl7pPr>
                      <a:lvl8pPr marL="3200400" algn="l" defTabSz="914400" rtl="0" eaLnBrk="1" latinLnBrk="0" hangingPunct="1">
                        <a:defRPr sz="1800" b="1" kern="1200">
                          <a:solidFill>
                            <a:schemeClr val="dk1"/>
                          </a:solidFill>
                          <a:latin typeface="Verdana"/>
                        </a:defRPr>
                      </a:lvl8pPr>
                      <a:lvl9pPr marL="3657600" algn="l" defTabSz="914400" rtl="0" eaLnBrk="1" latinLnBrk="0" hangingPunct="1">
                        <a:defRPr sz="1800" b="1"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Natixis Investment Managers International</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0"/>
                  </a:ext>
                </a:extLst>
              </a:tr>
              <a:tr h="11481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Nature juridique</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Fonds Commun de Placement de droit français de type FIA</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1"/>
                  </a:ext>
                </a:extLst>
              </a:tr>
              <a:tr h="134747">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Classification AMF</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Diversifiés</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2"/>
                  </a:ext>
                </a:extLst>
              </a:tr>
              <a:tr h="134747">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Nourricier</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Non</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3"/>
                  </a:ext>
                </a:extLst>
              </a:tr>
              <a:tr h="11481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Durée de placement recommandée</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5 ans</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4"/>
                  </a:ext>
                </a:extLst>
              </a:tr>
              <a:tr h="11481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Devise de référence</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Euro</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5"/>
                  </a:ext>
                </a:extLst>
              </a:tr>
              <a:tr h="568406">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Indice de référence</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indent="0" algn="just" defTabSz="914400" rtl="0" eaLnBrk="1" fontAlgn="auto" latinLnBrk="0" hangingPunct="1">
                        <a:lnSpc>
                          <a:spcPct val="115000"/>
                        </a:lnSpc>
                        <a:spcBef>
                          <a:spcPts val="0"/>
                        </a:spcBef>
                        <a:spcAft>
                          <a:spcPts val="0"/>
                        </a:spcAft>
                        <a:buClrTx/>
                        <a:buSzTx/>
                        <a:buFontTx/>
                        <a:buNone/>
                        <a:tabLst/>
                        <a:defRPr/>
                      </a:pPr>
                      <a:r>
                        <a:rPr lang="fr-FR" sz="700" b="0" i="0" kern="0" baseline="0" dirty="0" err="1">
                          <a:solidFill>
                            <a:schemeClr val="bg2"/>
                          </a:solidFill>
                          <a:latin typeface="+mj-lt"/>
                          <a:ea typeface="+mn-ea"/>
                          <a:cs typeface="+mn-cs"/>
                        </a:rPr>
                        <a:t>Eonia</a:t>
                      </a:r>
                      <a:r>
                        <a:rPr lang="fr-FR" sz="700" b="0" i="0" kern="0" baseline="0" dirty="0">
                          <a:solidFill>
                            <a:schemeClr val="bg2"/>
                          </a:solidFill>
                          <a:latin typeface="+mj-lt"/>
                          <a:ea typeface="+mn-ea"/>
                          <a:cs typeface="+mn-cs"/>
                        </a:rPr>
                        <a:t> capitalisé</a:t>
                      </a:r>
                    </a:p>
                    <a:p>
                      <a:pPr marL="0" marR="0" indent="0" algn="just" defTabSz="914400" rtl="0" eaLnBrk="1" fontAlgn="auto" latinLnBrk="0" hangingPunct="1">
                        <a:lnSpc>
                          <a:spcPct val="115000"/>
                        </a:lnSpc>
                        <a:spcBef>
                          <a:spcPts val="0"/>
                        </a:spcBef>
                        <a:spcAft>
                          <a:spcPts val="0"/>
                        </a:spcAft>
                        <a:buClrTx/>
                        <a:buSzTx/>
                        <a:buFontTx/>
                        <a:buNone/>
                        <a:tabLst/>
                        <a:defRPr/>
                      </a:pPr>
                      <a:r>
                        <a:rPr lang="fr-FR" sz="700" b="0" i="0" kern="0" baseline="0" dirty="0">
                          <a:solidFill>
                            <a:schemeClr val="bg2"/>
                          </a:solidFill>
                          <a:latin typeface="+mj-lt"/>
                          <a:ea typeface="+mn-ea"/>
                          <a:cs typeface="+mn-cs"/>
                        </a:rPr>
                        <a:t>Principale référence du marché monétaire de la zone euro ; il est calculé sur la base de l’évolution du taux </a:t>
                      </a:r>
                      <a:r>
                        <a:rPr lang="fr-FR" sz="700" b="0" i="0" kern="0" baseline="0" dirty="0" err="1">
                          <a:solidFill>
                            <a:schemeClr val="bg2"/>
                          </a:solidFill>
                          <a:latin typeface="+mj-lt"/>
                          <a:ea typeface="+mn-ea"/>
                          <a:cs typeface="+mn-cs"/>
                        </a:rPr>
                        <a:t>Eonia</a:t>
                      </a:r>
                      <a:r>
                        <a:rPr lang="fr-FR" sz="700" b="0" i="0" kern="0" baseline="0" dirty="0">
                          <a:solidFill>
                            <a:schemeClr val="bg2"/>
                          </a:solidFill>
                          <a:latin typeface="+mj-lt"/>
                          <a:ea typeface="+mn-ea"/>
                          <a:cs typeface="+mn-cs"/>
                        </a:rPr>
                        <a:t>, moyenne des taux interbancaires, au jour le jour, transmis à la Banque centrale européenne par les Banques de référence et pondéré par le volume des opérations traitées. Il est calculé par la BCE sur une base « nombre de jours exact/360 jours » et publié par la Fédération bancaire européenne. Il est disponible sur www.euribor.org.</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6"/>
                  </a:ext>
                </a:extLst>
              </a:tr>
              <a:tr h="11481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Date de création</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15/12/2016</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7"/>
                  </a:ext>
                </a:extLst>
              </a:tr>
              <a:tr h="11481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Code ISIN – Part R de capitalisation</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FR0013196680</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8"/>
                  </a:ext>
                </a:extLst>
              </a:tr>
              <a:tr h="11481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tabLst>
                          <a:tab pos="804545" algn="l"/>
                        </a:tabLst>
                      </a:pPr>
                      <a:r>
                        <a:rPr lang="fr-FR" sz="700" b="0" i="0" kern="0" baseline="0" dirty="0">
                          <a:solidFill>
                            <a:schemeClr val="bg2"/>
                          </a:solidFill>
                          <a:latin typeface="+mj-lt"/>
                          <a:ea typeface="+mn-ea"/>
                          <a:cs typeface="+mn-cs"/>
                        </a:rPr>
                        <a:t>Éligibilité</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Compte-titres ordinaire, Contrat d’assurance-vie et de capitalisation</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9"/>
                  </a:ext>
                </a:extLst>
              </a:tr>
              <a:tr h="11481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tabLst>
                          <a:tab pos="804545" algn="l"/>
                        </a:tabLst>
                      </a:pPr>
                      <a:r>
                        <a:rPr lang="fr-FR" sz="700" b="0" i="0" kern="0" baseline="0" dirty="0">
                          <a:solidFill>
                            <a:schemeClr val="bg2"/>
                          </a:solidFill>
                          <a:latin typeface="+mj-lt"/>
                          <a:ea typeface="+mn-ea"/>
                          <a:cs typeface="+mn-cs"/>
                        </a:rPr>
                        <a:t>Abonnement</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Oui</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0"/>
                  </a:ext>
                </a:extLst>
              </a:tr>
              <a:tr h="11481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Frais d’entrée  (1) maximum</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2.5% max acquis au réseau distributeur, non acquis au Fonds</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1"/>
                  </a:ext>
                </a:extLst>
              </a:tr>
              <a:tr h="11481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Frais de sortie  (1) </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Néant</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2"/>
                  </a:ext>
                </a:extLst>
              </a:tr>
              <a:tr h="803697">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Frais de gestion  (1)  maximum</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1.25% TTC de l’actif net </a:t>
                      </a:r>
                    </a:p>
                    <a:p>
                      <a:pPr marL="0" marR="0" lvl="0" indent="0" algn="just" defTabSz="914400" rtl="0" eaLnBrk="1" fontAlgn="auto" latinLnBrk="0" hangingPunct="1">
                        <a:lnSpc>
                          <a:spcPct val="115000"/>
                        </a:lnSpc>
                        <a:spcBef>
                          <a:spcPts val="0"/>
                        </a:spcBef>
                        <a:spcAft>
                          <a:spcPts val="0"/>
                        </a:spcAft>
                        <a:buClrTx/>
                        <a:buSzTx/>
                        <a:buFontTx/>
                        <a:buNone/>
                        <a:tabLst/>
                        <a:defRPr/>
                      </a:pPr>
                      <a:r>
                        <a:rPr lang="fr-FR" sz="700" b="0" i="0" kern="0" baseline="0" dirty="0">
                          <a:solidFill>
                            <a:schemeClr val="bg2"/>
                          </a:solidFill>
                          <a:latin typeface="Verdana"/>
                          <a:ea typeface="+mn-ea"/>
                          <a:cs typeface="+mn-cs"/>
                        </a:rPr>
                        <a:t>Frais courants :1.49% TTC de l’actif net. Ces frais sont fondés sur les chiffres  l’exercice précèdent clos en décembre 2017. ce chiffre peut varier d’un exercice à l’autre</a:t>
                      </a:r>
                    </a:p>
                    <a:p>
                      <a:pPr marL="0" algn="just" defTabSz="914400" rtl="0" eaLnBrk="1" latinLnBrk="0" hangingPunct="1">
                        <a:lnSpc>
                          <a:spcPct val="115000"/>
                        </a:lnSpc>
                        <a:spcAft>
                          <a:spcPts val="0"/>
                        </a:spcAft>
                      </a:pPr>
                      <a:endParaRPr lang="fr-FR" sz="700" b="0" i="0" kern="0" baseline="0" dirty="0">
                        <a:solidFill>
                          <a:schemeClr val="bg2"/>
                        </a:solidFill>
                        <a:latin typeface="+mj-lt"/>
                        <a:ea typeface="+mn-ea"/>
                        <a:cs typeface="+mn-cs"/>
                      </a:endParaRP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171450" indent="-171450" algn="l">
                        <a:lnSpc>
                          <a:spcPct val="115000"/>
                        </a:lnSpc>
                        <a:spcAft>
                          <a:spcPts val="0"/>
                        </a:spcAft>
                        <a:buFont typeface="Wingdings" pitchFamily="2" charset="2"/>
                        <a:buChar char="à"/>
                      </a:pPr>
                      <a:r>
                        <a:rPr lang="fr-FR" sz="700" dirty="0">
                          <a:solidFill>
                            <a:schemeClr val="bg2"/>
                          </a:solidFill>
                          <a:sym typeface="Wingdings" panose="05000000000000000000" pitchFamily="2" charset="2"/>
                        </a:rPr>
                        <a:t>Dont</a:t>
                      </a:r>
                      <a:r>
                        <a:rPr lang="fr-FR" sz="700" baseline="0" dirty="0">
                          <a:solidFill>
                            <a:schemeClr val="bg2"/>
                          </a:solidFill>
                          <a:sym typeface="Wingdings" panose="05000000000000000000" pitchFamily="2" charset="2"/>
                        </a:rPr>
                        <a:t> rétrocession au réseau distributeur : 0.69% TTC de l’actif net</a:t>
                      </a:r>
                    </a:p>
                    <a:p>
                      <a:pPr marL="0" indent="0" algn="l">
                        <a:lnSpc>
                          <a:spcPct val="115000"/>
                        </a:lnSpc>
                        <a:spcAft>
                          <a:spcPts val="0"/>
                        </a:spcAft>
                        <a:buFont typeface="Wingdings" pitchFamily="2" charset="2"/>
                        <a:buNone/>
                      </a:pPr>
                      <a:endParaRPr lang="fr-FR" sz="700" dirty="0">
                        <a:solidFill>
                          <a:schemeClr val="bg2"/>
                        </a:solidFill>
                      </a:endParaRP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extLst>
                  <a:ext uri="{0D108BD9-81ED-4DB2-BD59-A6C34878D82A}">
                    <a16:rowId xmlns:a16="http://schemas.microsoft.com/office/drawing/2014/main" xmlns="" val="10013"/>
                  </a:ext>
                </a:extLst>
              </a:tr>
              <a:tr h="435778">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indent="0" algn="just" defTabSz="914400" rtl="0" eaLnBrk="1" fontAlgn="auto" latinLnBrk="0" hangingPunct="1">
                        <a:lnSpc>
                          <a:spcPct val="115000"/>
                        </a:lnSpc>
                        <a:spcBef>
                          <a:spcPts val="0"/>
                        </a:spcBef>
                        <a:spcAft>
                          <a:spcPts val="0"/>
                        </a:spcAft>
                        <a:buClrTx/>
                        <a:buSzTx/>
                        <a:buFontTx/>
                        <a:buNone/>
                        <a:tabLst/>
                        <a:defRPr/>
                      </a:pPr>
                      <a:r>
                        <a:rPr lang="fr-FR" sz="700" b="0" i="0" kern="0" baseline="0" dirty="0">
                          <a:solidFill>
                            <a:schemeClr val="bg2"/>
                          </a:solidFill>
                          <a:latin typeface="+mj-lt"/>
                          <a:ea typeface="+mn-ea"/>
                          <a:cs typeface="+mn-cs"/>
                        </a:rPr>
                        <a:t>Frais indirects maximum  (2) </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indent="0" algn="just" defTabSz="914400" rtl="0" eaLnBrk="1" fontAlgn="auto" latinLnBrk="0" hangingPunct="1">
                        <a:lnSpc>
                          <a:spcPct val="115000"/>
                        </a:lnSpc>
                        <a:spcBef>
                          <a:spcPts val="0"/>
                        </a:spcBef>
                        <a:spcAft>
                          <a:spcPts val="0"/>
                        </a:spcAft>
                        <a:buClrTx/>
                        <a:buSzTx/>
                        <a:buFontTx/>
                        <a:buNone/>
                        <a:tabLst/>
                        <a:defRPr/>
                      </a:pPr>
                      <a:r>
                        <a:rPr lang="fr-FR" sz="700" b="0" i="0" kern="0" baseline="0" dirty="0">
                          <a:solidFill>
                            <a:schemeClr val="bg2"/>
                          </a:solidFill>
                          <a:latin typeface="+mj-lt"/>
                          <a:ea typeface="+mn-ea"/>
                          <a:cs typeface="+mn-cs"/>
                        </a:rPr>
                        <a:t>0.75% TTC de l’actif net</a:t>
                      </a:r>
                    </a:p>
                    <a:p>
                      <a:pPr marL="0" marR="0" indent="0" algn="just" defTabSz="914400" rtl="0" eaLnBrk="1" fontAlgn="auto" latinLnBrk="0" hangingPunct="1">
                        <a:lnSpc>
                          <a:spcPct val="115000"/>
                        </a:lnSpc>
                        <a:spcBef>
                          <a:spcPts val="0"/>
                        </a:spcBef>
                        <a:spcAft>
                          <a:spcPts val="0"/>
                        </a:spcAft>
                        <a:buClrTx/>
                        <a:buSzTx/>
                        <a:buFontTx/>
                        <a:buNone/>
                        <a:tabLst/>
                        <a:defRPr/>
                      </a:pPr>
                      <a:r>
                        <a:rPr lang="fr-FR" sz="700" b="0" i="0" kern="0" baseline="0" dirty="0">
                          <a:solidFill>
                            <a:schemeClr val="bg2"/>
                          </a:solidFill>
                          <a:latin typeface="+mj-lt"/>
                          <a:ea typeface="+mn-ea"/>
                          <a:cs typeface="+mn-cs"/>
                        </a:rPr>
                        <a:t>Les frais indirects sont les frais de gestion liés à l’investissement dans d’autres fonds.  Ces frais seront amenés à évoluer selon la composition de Sélectiz Plus dans la limite des frais indirects maximum indiqués ci-dessus.</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dirty="0"/>
                    </a:p>
                  </a:txBody>
                  <a:tcPr marL="63106" marR="63106" marT="0" marB="0" anchor="ctr">
                    <a:gradFill>
                      <a:gsLst>
                        <a:gs pos="0">
                          <a:schemeClr val="dk1">
                            <a:tint val="50000"/>
                            <a:satMod val="300000"/>
                          </a:schemeClr>
                        </a:gs>
                        <a:gs pos="0">
                          <a:schemeClr val="dk1">
                            <a:tint val="37000"/>
                            <a:satMod val="300000"/>
                          </a:schemeClr>
                        </a:gs>
                        <a:gs pos="0">
                          <a:schemeClr val="dk1">
                            <a:tint val="15000"/>
                            <a:satMod val="350000"/>
                          </a:schemeClr>
                        </a:gs>
                      </a:gsLst>
                      <a:lin ang="16200000" scaled="1"/>
                    </a:gradFill>
                  </a:tcPr>
                </a:tc>
                <a:extLst>
                  <a:ext uri="{0D108BD9-81ED-4DB2-BD59-A6C34878D82A}">
                    <a16:rowId xmlns:a16="http://schemas.microsoft.com/office/drawing/2014/main" xmlns="" val="10014"/>
                  </a:ext>
                </a:extLst>
              </a:tr>
              <a:tr h="11481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Modalités de souscription et de rachat</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Un dix-millième de part, cours inconnu</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5"/>
                  </a:ext>
                </a:extLst>
              </a:tr>
              <a:tr h="11481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tabLst>
                          <a:tab pos="2055495" algn="l"/>
                        </a:tabLst>
                      </a:pPr>
                      <a:r>
                        <a:rPr lang="fr-FR" sz="700" b="0" i="0" kern="0" baseline="0" dirty="0">
                          <a:solidFill>
                            <a:schemeClr val="bg2"/>
                          </a:solidFill>
                          <a:latin typeface="+mj-lt"/>
                          <a:ea typeface="+mn-ea"/>
                          <a:cs typeface="+mn-cs"/>
                        </a:rPr>
                        <a:t>Souscription minimale initiale</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Aucune</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6"/>
                  </a:ext>
                </a:extLst>
              </a:tr>
              <a:tr h="13740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Valeur liquidative d’origine</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100€</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7"/>
                  </a:ext>
                </a:extLst>
              </a:tr>
              <a:tr h="11481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tabLst>
                          <a:tab pos="702310" algn="l"/>
                        </a:tabLst>
                      </a:pPr>
                      <a:r>
                        <a:rPr lang="fr-FR" sz="700" b="0" i="0" kern="0" baseline="0" dirty="0">
                          <a:solidFill>
                            <a:schemeClr val="bg2"/>
                          </a:solidFill>
                          <a:latin typeface="+mj-lt"/>
                          <a:ea typeface="+mn-ea"/>
                          <a:cs typeface="+mn-cs"/>
                        </a:rPr>
                        <a:t>Valorisation</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Quotidienne</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8"/>
                  </a:ext>
                </a:extLst>
              </a:tr>
              <a:tr h="11481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Heure de centralisation</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12h30</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9"/>
                  </a:ext>
                </a:extLst>
              </a:tr>
              <a:tr h="114814">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Indicateur de risque et de rendement(1)</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5/7</a:t>
                      </a:r>
                    </a:p>
                  </a:txBody>
                  <a:tcPr marL="63112" marR="63112"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20"/>
                  </a:ext>
                </a:extLst>
              </a:tr>
            </a:tbl>
          </a:graphicData>
        </a:graphic>
      </p:graphicFrame>
      <p:sp>
        <p:nvSpPr>
          <p:cNvPr id="14" name="ZoneTexte 13">
            <a:extLst>
              <a:ext uri="{FF2B5EF4-FFF2-40B4-BE49-F238E27FC236}">
                <a16:creationId xmlns:a16="http://schemas.microsoft.com/office/drawing/2014/main" xmlns="" id="{42AAFDE8-2A81-47F2-889E-8A788D82757A}"/>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Tree>
    <p:extLst>
      <p:ext uri="{BB962C8B-B14F-4D97-AF65-F5344CB8AC3E}">
        <p14:creationId xmlns:p14="http://schemas.microsoft.com/office/powerpoint/2010/main" val="3649586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xmlns="" id="{9A22DCB6-38C0-4885-B809-0317B9CCE750}"/>
              </a:ext>
            </a:extLst>
          </p:cNvPr>
          <p:cNvSpPr>
            <a:spLocks noGrp="1"/>
          </p:cNvSpPr>
          <p:nvPr>
            <p:ph type="body" sz="quarter" idx="13"/>
          </p:nvPr>
        </p:nvSpPr>
        <p:spPr/>
        <p:txBody>
          <a:bodyPr/>
          <a:lstStyle/>
          <a:p>
            <a:r>
              <a:rPr lang="fr-FR" dirty="0" err="1"/>
              <a:t>Sélectiz</a:t>
            </a:r>
            <a:r>
              <a:rPr lang="fr-FR" dirty="0"/>
              <a:t> PEA – Principales caractéristiques</a:t>
            </a:r>
          </a:p>
        </p:txBody>
      </p:sp>
      <p:sp>
        <p:nvSpPr>
          <p:cNvPr id="4" name="Titre 3">
            <a:extLst>
              <a:ext uri="{FF2B5EF4-FFF2-40B4-BE49-F238E27FC236}">
                <a16:creationId xmlns:a16="http://schemas.microsoft.com/office/drawing/2014/main" xmlns="" id="{2867A990-7CA3-4B50-B563-C6DB273D9563}"/>
              </a:ext>
            </a:extLst>
          </p:cNvPr>
          <p:cNvSpPr>
            <a:spLocks noGrp="1"/>
          </p:cNvSpPr>
          <p:nvPr>
            <p:ph type="title"/>
          </p:nvPr>
        </p:nvSpPr>
        <p:spPr/>
        <p:txBody>
          <a:bodyPr/>
          <a:lstStyle/>
          <a:p>
            <a:r>
              <a:rPr lang="fr-FR" dirty="0"/>
              <a:t>Principales caractéristiques</a:t>
            </a:r>
          </a:p>
        </p:txBody>
      </p:sp>
      <p:sp>
        <p:nvSpPr>
          <p:cNvPr id="8" name="Espace réservé du numéro de diapositive 7">
            <a:extLst>
              <a:ext uri="{FF2B5EF4-FFF2-40B4-BE49-F238E27FC236}">
                <a16:creationId xmlns:a16="http://schemas.microsoft.com/office/drawing/2014/main" xmlns="" id="{45E2C185-73C1-4B41-BAE1-BDEBC44F9C35}"/>
              </a:ext>
            </a:extLst>
          </p:cNvPr>
          <p:cNvSpPr>
            <a:spLocks noGrp="1"/>
          </p:cNvSpPr>
          <p:nvPr>
            <p:ph type="sldNum" sz="quarter" idx="4"/>
          </p:nvPr>
        </p:nvSpPr>
        <p:spPr/>
        <p:txBody>
          <a:bodyPr/>
          <a:lstStyle/>
          <a:p>
            <a:fld id="{2CEC1701-1D93-DB4D-9AA2-5159B3035801}" type="slidenum">
              <a:rPr lang="fr-FR" smtClean="0"/>
              <a:pPr/>
              <a:t>18</a:t>
            </a:fld>
            <a:endParaRPr lang="fr-FR" dirty="0"/>
          </a:p>
        </p:txBody>
      </p:sp>
      <p:sp>
        <p:nvSpPr>
          <p:cNvPr id="11" name="Rectangle 7">
            <a:extLst>
              <a:ext uri="{FF2B5EF4-FFF2-40B4-BE49-F238E27FC236}">
                <a16:creationId xmlns:a16="http://schemas.microsoft.com/office/drawing/2014/main" xmlns="" id="{66570429-98EC-44A2-9F3E-E54AA22C7499}"/>
              </a:ext>
            </a:extLst>
          </p:cNvPr>
          <p:cNvSpPr>
            <a:spLocks noChangeArrowheads="1"/>
          </p:cNvSpPr>
          <p:nvPr/>
        </p:nvSpPr>
        <p:spPr bwMode="auto">
          <a:xfrm>
            <a:off x="567325" y="5464913"/>
            <a:ext cx="8285576" cy="97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23900" eaLnBrk="0" hangingPunct="0">
              <a:spcBef>
                <a:spcPct val="20000"/>
              </a:spcBef>
              <a:defRPr sz="2000" b="1">
                <a:solidFill>
                  <a:schemeClr val="tx1"/>
                </a:solidFill>
                <a:latin typeface="Verdana" pitchFamily="34" charset="0"/>
              </a:defRPr>
            </a:lvl1pPr>
            <a:lvl2pPr marL="742950" indent="-285750" defTabSz="723900" eaLnBrk="0" hangingPunct="0">
              <a:spcBef>
                <a:spcPct val="20000"/>
              </a:spcBef>
              <a:buClr>
                <a:srgbClr val="007E94"/>
              </a:buClr>
              <a:buChar char="•"/>
              <a:defRPr b="1">
                <a:solidFill>
                  <a:srgbClr val="007E94"/>
                </a:solidFill>
                <a:latin typeface="Verdana" pitchFamily="34" charset="0"/>
              </a:defRPr>
            </a:lvl2pPr>
            <a:lvl3pPr marL="1143000" indent="-228600" defTabSz="723900" eaLnBrk="0" hangingPunct="0">
              <a:spcBef>
                <a:spcPct val="20000"/>
              </a:spcBef>
              <a:buClr>
                <a:srgbClr val="007E94"/>
              </a:buClr>
              <a:buFont typeface="Verdana" pitchFamily="34" charset="0"/>
              <a:buChar char="–"/>
              <a:defRPr sz="1600">
                <a:solidFill>
                  <a:srgbClr val="4D4D4D"/>
                </a:solidFill>
                <a:latin typeface="Verdana" pitchFamily="34" charset="0"/>
              </a:defRPr>
            </a:lvl3pPr>
            <a:lvl4pPr marL="1600200" indent="-228600" defTabSz="723900" eaLnBrk="0" hangingPunct="0">
              <a:spcBef>
                <a:spcPct val="20000"/>
              </a:spcBef>
              <a:buClr>
                <a:schemeClr val="accent1"/>
              </a:buClr>
              <a:buFont typeface="Wingdings" pitchFamily="2" charset="2"/>
              <a:defRPr sz="1200">
                <a:solidFill>
                  <a:schemeClr val="tx2"/>
                </a:solidFill>
                <a:latin typeface="Verdana" pitchFamily="34" charset="0"/>
              </a:defRPr>
            </a:lvl4pPr>
            <a:lvl5pPr marL="2057400" indent="-228600" eaLnBrk="0" hangingPunct="0">
              <a:spcBef>
                <a:spcPct val="20000"/>
              </a:spcBef>
              <a:buChar char="»"/>
              <a:defRPr sz="2000">
                <a:solidFill>
                  <a:srgbClr val="000000"/>
                </a:solidFill>
                <a:latin typeface="Arial" charset="0"/>
              </a:defRPr>
            </a:lvl5pPr>
            <a:lvl6pPr marL="2514600" indent="-228600" eaLnBrk="0" fontAlgn="base" hangingPunct="0">
              <a:spcBef>
                <a:spcPct val="20000"/>
              </a:spcBef>
              <a:spcAft>
                <a:spcPct val="0"/>
              </a:spcAft>
              <a:buChar char="»"/>
              <a:defRPr sz="2000">
                <a:solidFill>
                  <a:srgbClr val="000000"/>
                </a:solidFill>
                <a:latin typeface="Arial" charset="0"/>
              </a:defRPr>
            </a:lvl6pPr>
            <a:lvl7pPr marL="2971800" indent="-228600" eaLnBrk="0" fontAlgn="base" hangingPunct="0">
              <a:spcBef>
                <a:spcPct val="20000"/>
              </a:spcBef>
              <a:spcAft>
                <a:spcPct val="0"/>
              </a:spcAft>
              <a:buChar char="»"/>
              <a:defRPr sz="2000">
                <a:solidFill>
                  <a:srgbClr val="000000"/>
                </a:solidFill>
                <a:latin typeface="Arial" charset="0"/>
              </a:defRPr>
            </a:lvl7pPr>
            <a:lvl8pPr marL="3429000" indent="-228600" eaLnBrk="0" fontAlgn="base" hangingPunct="0">
              <a:spcBef>
                <a:spcPct val="20000"/>
              </a:spcBef>
              <a:spcAft>
                <a:spcPct val="0"/>
              </a:spcAft>
              <a:buChar char="»"/>
              <a:defRPr sz="2000">
                <a:solidFill>
                  <a:srgbClr val="000000"/>
                </a:solidFill>
                <a:latin typeface="Arial" charset="0"/>
              </a:defRPr>
            </a:lvl8pPr>
            <a:lvl9pPr marL="3886200" indent="-228600" eaLnBrk="0" fontAlgn="base" hangingPunct="0">
              <a:spcBef>
                <a:spcPct val="20000"/>
              </a:spcBef>
              <a:spcAft>
                <a:spcPct val="0"/>
              </a:spcAft>
              <a:buChar char="»"/>
              <a:defRPr sz="2000">
                <a:solidFill>
                  <a:srgbClr val="000000"/>
                </a:solidFill>
                <a:latin typeface="Arial" charset="0"/>
              </a:defRPr>
            </a:lvl9pPr>
          </a:lstStyle>
          <a:p>
            <a:pPr algn="just" eaLnBrk="1" hangingPunct="1">
              <a:spcBef>
                <a:spcPct val="0"/>
              </a:spcBef>
              <a:defRPr/>
            </a:pPr>
            <a:r>
              <a:rPr lang="fr-FR" altLang="fr-FR" sz="700" b="0" kern="0" baseline="0" dirty="0">
                <a:solidFill>
                  <a:schemeClr val="bg2"/>
                </a:solidFill>
                <a:latin typeface="+mn-lt"/>
              </a:rPr>
              <a:t>Ce fonds n’est pas garanti. Il existe un risque de perte en capital. Conformément à la règlementation en vigueur, le client peut recevoir, sur simple demande de sa part, des précisons sur les rémunérations relatives à la commercialisation du présent produit.</a:t>
            </a:r>
          </a:p>
          <a:p>
            <a:pPr algn="just" eaLnBrk="1" hangingPunct="1">
              <a:spcBef>
                <a:spcPct val="0"/>
              </a:spcBef>
              <a:buFontTx/>
              <a:buAutoNum type="arabicParenBoth"/>
              <a:defRPr/>
            </a:pPr>
            <a:r>
              <a:rPr lang="fr-FR" altLang="fr-FR" sz="700" b="0" kern="0" baseline="0" dirty="0">
                <a:solidFill>
                  <a:schemeClr val="bg2"/>
                </a:solidFill>
                <a:latin typeface="+mn-lt"/>
              </a:rPr>
              <a:t>Dans le cadre d’un contrat d’assurance vie ou de capitalisation, les frais sur versements, d’arbitrage, de gestion sur encours et le cas échéant, ceux liés aux garanties de prévoyance s’appliquent.</a:t>
            </a:r>
          </a:p>
          <a:p>
            <a:pPr algn="just" eaLnBrk="1" hangingPunct="1">
              <a:spcBef>
                <a:spcPct val="0"/>
              </a:spcBef>
              <a:defRPr/>
            </a:pPr>
            <a:r>
              <a:rPr lang="fr-FR" altLang="fr-FR" sz="700" b="0" kern="0" baseline="0" dirty="0">
                <a:solidFill>
                  <a:schemeClr val="bg2"/>
                </a:solidFill>
                <a:latin typeface="+mn-lt"/>
              </a:rPr>
              <a:t>(2) Les frais de gestion indirects sont les frais de gestion liés à l’investissement dans d’autres OPCVM/FIA.</a:t>
            </a:r>
          </a:p>
          <a:p>
            <a:pPr algn="just" eaLnBrk="1" hangingPunct="1">
              <a:spcBef>
                <a:spcPct val="0"/>
              </a:spcBef>
              <a:defRPr/>
            </a:pPr>
            <a:r>
              <a:rPr lang="fr-FR" altLang="fr-FR" sz="700" b="0" kern="0" baseline="0" dirty="0">
                <a:solidFill>
                  <a:schemeClr val="bg2"/>
                </a:solidFill>
                <a:latin typeface="+mn-lt"/>
              </a:rPr>
              <a:t>(3) L’indicateur de risque et de rendement, présenté sous la forme d’une échelle allant de 1 à 7 correspondants à des niveaux de risques et de rendements croissants, vous permet d’appréhender le potentiel de performance d’un fonds par rapport au risque qu’il présente. La méthodologie générale du calcul de cet indicateur règlementaire s’appuie sur la volatilité historique annualisée du fonds calculé à partir des rendements hebdomadaires sur une période de 5 ans. Contrôlé périodiquement cet indicateur peut évoluer. </a:t>
            </a:r>
            <a:r>
              <a:rPr lang="fr-FR" sz="700" b="0" kern="0" baseline="0" dirty="0">
                <a:solidFill>
                  <a:schemeClr val="bg2"/>
                </a:solidFill>
                <a:latin typeface="+mn-lt"/>
              </a:rPr>
              <a:t>Le niveau indiqué est celui en vigueur à la date de rédaction de ce document.</a:t>
            </a:r>
          </a:p>
          <a:p>
            <a:pPr>
              <a:defRPr/>
            </a:pPr>
            <a:r>
              <a:rPr lang="fr-FR" sz="700" b="0" kern="0" baseline="0" dirty="0">
                <a:solidFill>
                  <a:schemeClr val="bg2"/>
                </a:solidFill>
                <a:latin typeface="+mn-lt"/>
              </a:rPr>
              <a:t>Pour connaître la classification le niveau de risque et les objectifs de gestion de ce fonds, se reporter au DICI et prospectus disponible sur www.banquepopulaire.fr</a:t>
            </a:r>
            <a:endParaRPr lang="fr-FR" altLang="fr-FR" sz="700" b="0" kern="0" baseline="0" dirty="0">
              <a:solidFill>
                <a:schemeClr val="bg2"/>
              </a:solidFill>
              <a:latin typeface="+mn-lt"/>
            </a:endParaRPr>
          </a:p>
        </p:txBody>
      </p:sp>
      <p:graphicFrame>
        <p:nvGraphicFramePr>
          <p:cNvPr id="12" name="Espace réservé du contenu 9">
            <a:extLst>
              <a:ext uri="{FF2B5EF4-FFF2-40B4-BE49-F238E27FC236}">
                <a16:creationId xmlns:a16="http://schemas.microsoft.com/office/drawing/2014/main" xmlns="" id="{022B577A-81A3-44DE-B298-957F44ABE5FD}"/>
              </a:ext>
            </a:extLst>
          </p:cNvPr>
          <p:cNvGraphicFramePr>
            <a:graphicFrameLocks/>
          </p:cNvGraphicFramePr>
          <p:nvPr>
            <p:extLst>
              <p:ext uri="{D42A27DB-BD31-4B8C-83A1-F6EECF244321}">
                <p14:modId xmlns:p14="http://schemas.microsoft.com/office/powerpoint/2010/main" val="2788178450"/>
              </p:ext>
            </p:extLst>
          </p:nvPr>
        </p:nvGraphicFramePr>
        <p:xfrm>
          <a:off x="514959" y="1466675"/>
          <a:ext cx="8099652" cy="4079413"/>
        </p:xfrm>
        <a:graphic>
          <a:graphicData uri="http://schemas.openxmlformats.org/drawingml/2006/table">
            <a:tbl>
              <a:tblPr firstRow="1" bandRow="1"/>
              <a:tblGrid>
                <a:gridCol w="2419261">
                  <a:extLst>
                    <a:ext uri="{9D8B030D-6E8A-4147-A177-3AD203B41FA5}">
                      <a16:colId xmlns:a16="http://schemas.microsoft.com/office/drawing/2014/main" xmlns="" val="20000"/>
                    </a:ext>
                  </a:extLst>
                </a:gridCol>
                <a:gridCol w="4680206">
                  <a:extLst>
                    <a:ext uri="{9D8B030D-6E8A-4147-A177-3AD203B41FA5}">
                      <a16:colId xmlns:a16="http://schemas.microsoft.com/office/drawing/2014/main" xmlns="" val="20001"/>
                    </a:ext>
                  </a:extLst>
                </a:gridCol>
                <a:gridCol w="1000185">
                  <a:extLst>
                    <a:ext uri="{9D8B030D-6E8A-4147-A177-3AD203B41FA5}">
                      <a16:colId xmlns:a16="http://schemas.microsoft.com/office/drawing/2014/main" xmlns="" val="20002"/>
                    </a:ext>
                  </a:extLst>
                </a:gridCol>
              </a:tblGrid>
              <a:tr h="106344">
                <a:tc>
                  <a:txBody>
                    <a:bodyPr/>
                    <a:lstStyle>
                      <a:lvl1pPr marL="0" algn="l" defTabSz="914400" rtl="0" eaLnBrk="1" latinLnBrk="0" hangingPunct="1">
                        <a:defRPr sz="1800" b="1" kern="1200">
                          <a:solidFill>
                            <a:schemeClr val="dk1"/>
                          </a:solidFill>
                          <a:latin typeface="Verdana"/>
                        </a:defRPr>
                      </a:lvl1pPr>
                      <a:lvl2pPr marL="457200" algn="l" defTabSz="914400" rtl="0" eaLnBrk="1" latinLnBrk="0" hangingPunct="1">
                        <a:defRPr sz="1800" b="1" kern="1200">
                          <a:solidFill>
                            <a:schemeClr val="dk1"/>
                          </a:solidFill>
                          <a:latin typeface="Verdana"/>
                        </a:defRPr>
                      </a:lvl2pPr>
                      <a:lvl3pPr marL="914400" algn="l" defTabSz="914400" rtl="0" eaLnBrk="1" latinLnBrk="0" hangingPunct="1">
                        <a:defRPr sz="1800" b="1" kern="1200">
                          <a:solidFill>
                            <a:schemeClr val="dk1"/>
                          </a:solidFill>
                          <a:latin typeface="Verdana"/>
                        </a:defRPr>
                      </a:lvl3pPr>
                      <a:lvl4pPr marL="1371600" algn="l" defTabSz="914400" rtl="0" eaLnBrk="1" latinLnBrk="0" hangingPunct="1">
                        <a:defRPr sz="1800" b="1" kern="1200">
                          <a:solidFill>
                            <a:schemeClr val="dk1"/>
                          </a:solidFill>
                          <a:latin typeface="Verdana"/>
                        </a:defRPr>
                      </a:lvl4pPr>
                      <a:lvl5pPr marL="1828800" algn="l" defTabSz="914400" rtl="0" eaLnBrk="1" latinLnBrk="0" hangingPunct="1">
                        <a:defRPr sz="1800" b="1" kern="1200">
                          <a:solidFill>
                            <a:schemeClr val="dk1"/>
                          </a:solidFill>
                          <a:latin typeface="Verdana"/>
                        </a:defRPr>
                      </a:lvl5pPr>
                      <a:lvl6pPr marL="2286000" algn="l" defTabSz="914400" rtl="0" eaLnBrk="1" latinLnBrk="0" hangingPunct="1">
                        <a:defRPr sz="1800" b="1" kern="1200">
                          <a:solidFill>
                            <a:schemeClr val="dk1"/>
                          </a:solidFill>
                          <a:latin typeface="Verdana"/>
                        </a:defRPr>
                      </a:lvl6pPr>
                      <a:lvl7pPr marL="2743200" algn="l" defTabSz="914400" rtl="0" eaLnBrk="1" latinLnBrk="0" hangingPunct="1">
                        <a:defRPr sz="1800" b="1" kern="1200">
                          <a:solidFill>
                            <a:schemeClr val="dk1"/>
                          </a:solidFill>
                          <a:latin typeface="Verdana"/>
                        </a:defRPr>
                      </a:lvl7pPr>
                      <a:lvl8pPr marL="3200400" algn="l" defTabSz="914400" rtl="0" eaLnBrk="1" latinLnBrk="0" hangingPunct="1">
                        <a:defRPr sz="1800" b="1" kern="1200">
                          <a:solidFill>
                            <a:schemeClr val="dk1"/>
                          </a:solidFill>
                          <a:latin typeface="Verdana"/>
                        </a:defRPr>
                      </a:lvl8pPr>
                      <a:lvl9pPr marL="3657600" algn="l" defTabSz="914400" rtl="0" eaLnBrk="1" latinLnBrk="0" hangingPunct="1">
                        <a:defRPr sz="1800" b="1"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Société de gestion</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b="1" kern="1200">
                          <a:solidFill>
                            <a:schemeClr val="dk1"/>
                          </a:solidFill>
                          <a:latin typeface="Verdana"/>
                        </a:defRPr>
                      </a:lvl1pPr>
                      <a:lvl2pPr marL="457200" algn="l" defTabSz="914400" rtl="0" eaLnBrk="1" latinLnBrk="0" hangingPunct="1">
                        <a:defRPr sz="1800" b="1" kern="1200">
                          <a:solidFill>
                            <a:schemeClr val="dk1"/>
                          </a:solidFill>
                          <a:latin typeface="Verdana"/>
                        </a:defRPr>
                      </a:lvl2pPr>
                      <a:lvl3pPr marL="914400" algn="l" defTabSz="914400" rtl="0" eaLnBrk="1" latinLnBrk="0" hangingPunct="1">
                        <a:defRPr sz="1800" b="1" kern="1200">
                          <a:solidFill>
                            <a:schemeClr val="dk1"/>
                          </a:solidFill>
                          <a:latin typeface="Verdana"/>
                        </a:defRPr>
                      </a:lvl3pPr>
                      <a:lvl4pPr marL="1371600" algn="l" defTabSz="914400" rtl="0" eaLnBrk="1" latinLnBrk="0" hangingPunct="1">
                        <a:defRPr sz="1800" b="1" kern="1200">
                          <a:solidFill>
                            <a:schemeClr val="dk1"/>
                          </a:solidFill>
                          <a:latin typeface="Verdana"/>
                        </a:defRPr>
                      </a:lvl4pPr>
                      <a:lvl5pPr marL="1828800" algn="l" defTabSz="914400" rtl="0" eaLnBrk="1" latinLnBrk="0" hangingPunct="1">
                        <a:defRPr sz="1800" b="1" kern="1200">
                          <a:solidFill>
                            <a:schemeClr val="dk1"/>
                          </a:solidFill>
                          <a:latin typeface="Verdana"/>
                        </a:defRPr>
                      </a:lvl5pPr>
                      <a:lvl6pPr marL="2286000" algn="l" defTabSz="914400" rtl="0" eaLnBrk="1" latinLnBrk="0" hangingPunct="1">
                        <a:defRPr sz="1800" b="1" kern="1200">
                          <a:solidFill>
                            <a:schemeClr val="dk1"/>
                          </a:solidFill>
                          <a:latin typeface="Verdana"/>
                        </a:defRPr>
                      </a:lvl6pPr>
                      <a:lvl7pPr marL="2743200" algn="l" defTabSz="914400" rtl="0" eaLnBrk="1" latinLnBrk="0" hangingPunct="1">
                        <a:defRPr sz="1800" b="1" kern="1200">
                          <a:solidFill>
                            <a:schemeClr val="dk1"/>
                          </a:solidFill>
                          <a:latin typeface="Verdana"/>
                        </a:defRPr>
                      </a:lvl7pPr>
                      <a:lvl8pPr marL="3200400" algn="l" defTabSz="914400" rtl="0" eaLnBrk="1" latinLnBrk="0" hangingPunct="1">
                        <a:defRPr sz="1800" b="1" kern="1200">
                          <a:solidFill>
                            <a:schemeClr val="dk1"/>
                          </a:solidFill>
                          <a:latin typeface="Verdana"/>
                        </a:defRPr>
                      </a:lvl8pPr>
                      <a:lvl9pPr marL="3657600" algn="l" defTabSz="914400" rtl="0" eaLnBrk="1" latinLnBrk="0" hangingPunct="1">
                        <a:defRPr sz="1800" b="1"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Natixis Investment Managers International</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0"/>
                  </a:ext>
                </a:extLst>
              </a:tr>
              <a:tr h="1162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Nature juridique</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algn="just" defTabSz="914400" rtl="0" eaLnBrk="1" latinLnBrk="0" hangingPunct="1">
                        <a:lnSpc>
                          <a:spcPct val="115000"/>
                        </a:lnSpc>
                        <a:spcAft>
                          <a:spcPts val="0"/>
                        </a:spcAft>
                      </a:pPr>
                      <a:r>
                        <a:rPr lang="fr-FR" sz="700" b="0" i="0" kern="0" baseline="0" dirty="0">
                          <a:solidFill>
                            <a:schemeClr val="bg2"/>
                          </a:solidFill>
                          <a:latin typeface="+mj-lt"/>
                          <a:ea typeface="+mn-ea"/>
                          <a:cs typeface="+mn-cs"/>
                        </a:rPr>
                        <a:t>Fonds Commun de Placement de droit français de type FIA</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1"/>
                  </a:ext>
                </a:extLst>
              </a:tr>
              <a:tr h="147097">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Classification AMF</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Diversifiés</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2"/>
                  </a:ext>
                </a:extLst>
              </a:tr>
              <a:tr h="147097">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Nourricier</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Non</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3"/>
                  </a:ext>
                </a:extLst>
              </a:tr>
              <a:tr h="1162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Durée de placement recommandée</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5 ans</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4"/>
                  </a:ext>
                </a:extLst>
              </a:tr>
              <a:tr h="1162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Devise de référence</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Euro</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5"/>
                  </a:ext>
                </a:extLst>
              </a:tr>
              <a:tr h="464832">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Indice de référence</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indent="0" algn="just" defTabSz="914400" rtl="0" eaLnBrk="1" fontAlgn="auto" latinLnBrk="0" hangingPunct="1">
                        <a:lnSpc>
                          <a:spcPct val="115000"/>
                        </a:lnSpc>
                        <a:spcBef>
                          <a:spcPts val="0"/>
                        </a:spcBef>
                        <a:spcAft>
                          <a:spcPts val="0"/>
                        </a:spcAft>
                        <a:buClrTx/>
                        <a:buSzTx/>
                        <a:buFontTx/>
                        <a:buNone/>
                        <a:tabLst/>
                        <a:defRPr/>
                      </a:pPr>
                      <a:r>
                        <a:rPr lang="fr-FR" sz="700" b="0" i="0" kern="0" baseline="0" dirty="0">
                          <a:solidFill>
                            <a:schemeClr val="bg2"/>
                          </a:solidFill>
                          <a:latin typeface="+mj-lt"/>
                          <a:ea typeface="+mn-ea"/>
                          <a:cs typeface="+mn-cs"/>
                        </a:rPr>
                        <a:t>Néant. Le fonds n’a pas d’indicateur de référence mais sa performance peut être comparée, a posteriori et à titre indicatif, à l’indice MSCI Europe Dividendes Nets Réinvestis en euros. Cet indice est représentatif de la performance des marchés d’actions européens. Il est calculé par MSCI et exprimé en euro. Il est composé d’environ 450 sociétés basées dans 16 pays européens développés. Il est disponible sur www.mscibarra.com</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6"/>
                  </a:ext>
                </a:extLst>
              </a:tr>
              <a:tr h="1162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Date de création</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15/12/2016</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7"/>
                  </a:ext>
                </a:extLst>
              </a:tr>
              <a:tr h="1162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Code ISIN – Part R de capitalisation</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FR0013196672</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8"/>
                  </a:ext>
                </a:extLst>
              </a:tr>
              <a:tr h="1162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tabLst>
                          <a:tab pos="804545" algn="l"/>
                        </a:tabLst>
                      </a:pPr>
                      <a:r>
                        <a:rPr lang="fr-FR" sz="700" b="0" i="0" kern="0" baseline="0" dirty="0">
                          <a:solidFill>
                            <a:schemeClr val="bg2"/>
                          </a:solidFill>
                          <a:latin typeface="+mj-lt"/>
                          <a:ea typeface="+mn-ea"/>
                          <a:cs typeface="+mn-cs"/>
                        </a:rPr>
                        <a:t>Éligibilité</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indent="0" algn="just" defTabSz="914400" rtl="0" eaLnBrk="1" fontAlgn="auto" latinLnBrk="0" hangingPunct="1">
                        <a:lnSpc>
                          <a:spcPct val="115000"/>
                        </a:lnSpc>
                        <a:spcBef>
                          <a:spcPts val="0"/>
                        </a:spcBef>
                        <a:spcAft>
                          <a:spcPts val="0"/>
                        </a:spcAft>
                        <a:buClrTx/>
                        <a:buSzTx/>
                        <a:buFontTx/>
                        <a:buNone/>
                        <a:tabLst/>
                        <a:defRPr/>
                      </a:pPr>
                      <a:r>
                        <a:rPr lang="fr-FR" sz="700" b="0" i="0" kern="0" baseline="0" dirty="0">
                          <a:solidFill>
                            <a:schemeClr val="bg2"/>
                          </a:solidFill>
                          <a:latin typeface="+mj-lt"/>
                          <a:ea typeface="+mn-ea"/>
                          <a:cs typeface="+mn-cs"/>
                        </a:rPr>
                        <a:t>Compte-titres ordinaire et Plan d’Epargne en Actions, Contrat d’assurance-vie et de capitalisation</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09"/>
                  </a:ext>
                </a:extLst>
              </a:tr>
              <a:tr h="1162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tabLst>
                          <a:tab pos="804545" algn="l"/>
                        </a:tabLst>
                      </a:pPr>
                      <a:r>
                        <a:rPr lang="fr-FR" sz="700" b="0" i="0" kern="0" baseline="0" dirty="0">
                          <a:solidFill>
                            <a:schemeClr val="bg2"/>
                          </a:solidFill>
                          <a:latin typeface="+mj-lt"/>
                          <a:ea typeface="+mn-ea"/>
                          <a:cs typeface="+mn-cs"/>
                        </a:rPr>
                        <a:t>Abonnement</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Oui</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0"/>
                  </a:ext>
                </a:extLst>
              </a:tr>
              <a:tr h="1162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Frais d’entrée  (1) maximum</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2.5% max acquis au réseau distributeur, non acquis au Fonds</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1"/>
                  </a:ext>
                </a:extLst>
              </a:tr>
              <a:tr h="1162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Frais de sortie  (1) </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Néant</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2"/>
                  </a:ext>
                </a:extLst>
              </a:tr>
              <a:tr h="813538">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Frais de gestion  (1)  maximum</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1.55% TTC de l’actif net </a:t>
                      </a:r>
                    </a:p>
                    <a:p>
                      <a:pPr marL="0" marR="0" lvl="0" indent="0" algn="just" defTabSz="914400" rtl="0" eaLnBrk="1" fontAlgn="auto" latinLnBrk="0" hangingPunct="1">
                        <a:lnSpc>
                          <a:spcPct val="115000"/>
                        </a:lnSpc>
                        <a:spcBef>
                          <a:spcPts val="0"/>
                        </a:spcBef>
                        <a:spcAft>
                          <a:spcPts val="0"/>
                        </a:spcAft>
                        <a:buClrTx/>
                        <a:buSzTx/>
                        <a:buFontTx/>
                        <a:buNone/>
                        <a:tabLst/>
                        <a:defRPr/>
                      </a:pPr>
                      <a:r>
                        <a:rPr lang="fr-FR" sz="700" b="0" i="0" kern="0" baseline="0" dirty="0">
                          <a:solidFill>
                            <a:schemeClr val="bg2"/>
                          </a:solidFill>
                          <a:latin typeface="Verdana"/>
                          <a:ea typeface="+mn-ea"/>
                          <a:cs typeface="+mn-cs"/>
                        </a:rPr>
                        <a:t>Frais courants :1.49% TTC de l’actif net. Ces frais sont fondés sur les chiffres  l’exercice précèdent clos en décembre 2017. ce chiffre peut varier d’un exercice à l’autre</a:t>
                      </a:r>
                    </a:p>
                    <a:p>
                      <a:pPr algn="just">
                        <a:lnSpc>
                          <a:spcPct val="115000"/>
                        </a:lnSpc>
                        <a:spcAft>
                          <a:spcPts val="0"/>
                        </a:spcAft>
                      </a:pPr>
                      <a:endParaRPr lang="fr-FR" sz="700" b="0" i="0" kern="0" baseline="0" dirty="0">
                        <a:solidFill>
                          <a:schemeClr val="bg2"/>
                        </a:solidFill>
                        <a:latin typeface="+mj-lt"/>
                        <a:ea typeface="+mn-ea"/>
                        <a:cs typeface="+mn-cs"/>
                      </a:endParaRP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171450" indent="-171450" algn="l">
                        <a:lnSpc>
                          <a:spcPct val="115000"/>
                        </a:lnSpc>
                        <a:spcAft>
                          <a:spcPts val="0"/>
                        </a:spcAft>
                        <a:buFont typeface="Wingdings" pitchFamily="2" charset="2"/>
                        <a:buChar char="à"/>
                      </a:pPr>
                      <a:r>
                        <a:rPr lang="fr-FR" sz="700" dirty="0">
                          <a:solidFill>
                            <a:schemeClr val="bg2"/>
                          </a:solidFill>
                          <a:latin typeface="+mn-lt"/>
                          <a:sym typeface="Wingdings" panose="05000000000000000000" pitchFamily="2" charset="2"/>
                        </a:rPr>
                        <a:t>Dont</a:t>
                      </a:r>
                      <a:r>
                        <a:rPr lang="fr-FR" sz="700" baseline="0" dirty="0">
                          <a:solidFill>
                            <a:schemeClr val="bg2"/>
                          </a:solidFill>
                          <a:latin typeface="+mn-lt"/>
                          <a:sym typeface="Wingdings" panose="05000000000000000000" pitchFamily="2" charset="2"/>
                        </a:rPr>
                        <a:t> rétrocession au réseau distributeur : 0.86% TTC de l’actif net</a:t>
                      </a:r>
                    </a:p>
                    <a:p>
                      <a:pPr marL="0" indent="0" algn="l">
                        <a:lnSpc>
                          <a:spcPct val="115000"/>
                        </a:lnSpc>
                        <a:spcAft>
                          <a:spcPts val="0"/>
                        </a:spcAft>
                        <a:buFont typeface="Wingdings" pitchFamily="2" charset="2"/>
                        <a:buNone/>
                      </a:pPr>
                      <a:endParaRPr lang="fr-FR" sz="700" dirty="0">
                        <a:solidFill>
                          <a:schemeClr val="bg2"/>
                        </a:solidFill>
                        <a:latin typeface="+mn-lt"/>
                      </a:endParaRP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extLst>
                  <a:ext uri="{0D108BD9-81ED-4DB2-BD59-A6C34878D82A}">
                    <a16:rowId xmlns:a16="http://schemas.microsoft.com/office/drawing/2014/main" xmlns="" val="10013"/>
                  </a:ext>
                </a:extLst>
              </a:tr>
              <a:tr h="348659">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indent="0" algn="just" defTabSz="914400" rtl="0" eaLnBrk="1" fontAlgn="auto" latinLnBrk="0" hangingPunct="1">
                        <a:lnSpc>
                          <a:spcPct val="115000"/>
                        </a:lnSpc>
                        <a:spcBef>
                          <a:spcPts val="0"/>
                        </a:spcBef>
                        <a:spcAft>
                          <a:spcPts val="0"/>
                        </a:spcAft>
                        <a:buClrTx/>
                        <a:buSzTx/>
                        <a:buFontTx/>
                        <a:buNone/>
                        <a:tabLst/>
                        <a:defRPr/>
                      </a:pPr>
                      <a:r>
                        <a:rPr lang="fr-FR" sz="700" b="0" i="0" kern="0" baseline="0" dirty="0">
                          <a:solidFill>
                            <a:schemeClr val="bg2"/>
                          </a:solidFill>
                          <a:latin typeface="+mj-lt"/>
                          <a:ea typeface="+mn-ea"/>
                          <a:cs typeface="+mn-cs"/>
                        </a:rPr>
                        <a:t>Frais indirects maximum  (2) </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indent="0" algn="just" defTabSz="914400" rtl="0" eaLnBrk="1" fontAlgn="auto" latinLnBrk="0" hangingPunct="1">
                        <a:lnSpc>
                          <a:spcPct val="115000"/>
                        </a:lnSpc>
                        <a:spcBef>
                          <a:spcPts val="0"/>
                        </a:spcBef>
                        <a:spcAft>
                          <a:spcPts val="0"/>
                        </a:spcAft>
                        <a:buClrTx/>
                        <a:buSzTx/>
                        <a:buFontTx/>
                        <a:buNone/>
                        <a:tabLst/>
                        <a:defRPr/>
                      </a:pPr>
                      <a:r>
                        <a:rPr lang="fr-FR" sz="700" b="0" i="0" kern="0" baseline="0" dirty="0">
                          <a:solidFill>
                            <a:schemeClr val="bg2"/>
                          </a:solidFill>
                          <a:latin typeface="+mj-lt"/>
                          <a:ea typeface="+mn-ea"/>
                          <a:cs typeface="+mn-cs"/>
                        </a:rPr>
                        <a:t>0.90% TTC de l’actif net</a:t>
                      </a:r>
                    </a:p>
                    <a:p>
                      <a:pPr marL="0" marR="0" indent="0" algn="just" defTabSz="914400" rtl="0" eaLnBrk="1" fontAlgn="auto" latinLnBrk="0" hangingPunct="1">
                        <a:lnSpc>
                          <a:spcPct val="115000"/>
                        </a:lnSpc>
                        <a:spcBef>
                          <a:spcPts val="0"/>
                        </a:spcBef>
                        <a:spcAft>
                          <a:spcPts val="0"/>
                        </a:spcAft>
                        <a:buClrTx/>
                        <a:buSzTx/>
                        <a:buFontTx/>
                        <a:buNone/>
                        <a:tabLst/>
                        <a:defRPr/>
                      </a:pPr>
                      <a:r>
                        <a:rPr lang="fr-FR" sz="700" b="0" i="0" kern="0" baseline="0" dirty="0">
                          <a:solidFill>
                            <a:schemeClr val="bg2"/>
                          </a:solidFill>
                          <a:latin typeface="+mj-lt"/>
                          <a:ea typeface="+mn-ea"/>
                          <a:cs typeface="+mn-cs"/>
                        </a:rPr>
                        <a:t>Les frais indirects sont les frais de gestion liés à l’investissement dans d’autres fonds.  Ces frais seront amenés à évoluer selon la composition de Sélectiz PEA dans la limite des frais indirects maximum indiqués ci-dessus.</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dirty="0"/>
                    </a:p>
                  </a:txBody>
                  <a:tcPr marL="63106" marR="63106" marT="0" marB="0" anchor="ctr">
                    <a:gradFill>
                      <a:gsLst>
                        <a:gs pos="0">
                          <a:schemeClr val="dk1">
                            <a:tint val="50000"/>
                            <a:satMod val="300000"/>
                          </a:schemeClr>
                        </a:gs>
                        <a:gs pos="0">
                          <a:schemeClr val="dk1">
                            <a:tint val="37000"/>
                            <a:satMod val="300000"/>
                          </a:schemeClr>
                        </a:gs>
                        <a:gs pos="0">
                          <a:schemeClr val="dk1">
                            <a:tint val="15000"/>
                            <a:satMod val="350000"/>
                          </a:schemeClr>
                        </a:gs>
                      </a:gsLst>
                      <a:lin ang="16200000" scaled="1"/>
                    </a:gradFill>
                  </a:tcPr>
                </a:tc>
                <a:extLst>
                  <a:ext uri="{0D108BD9-81ED-4DB2-BD59-A6C34878D82A}">
                    <a16:rowId xmlns:a16="http://schemas.microsoft.com/office/drawing/2014/main" xmlns="" val="10014"/>
                  </a:ext>
                </a:extLst>
              </a:tr>
              <a:tr h="1162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Commission de surperformance</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Néant</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5"/>
                  </a:ext>
                </a:extLst>
              </a:tr>
              <a:tr h="1162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Modalités de souscription et de rachat</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Un dix-millième de part, cours inconnu</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6"/>
                  </a:ext>
                </a:extLst>
              </a:tr>
              <a:tr h="1162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tabLst>
                          <a:tab pos="2055495" algn="l"/>
                        </a:tabLst>
                      </a:pPr>
                      <a:r>
                        <a:rPr lang="fr-FR" sz="700" b="0" i="0" kern="0" baseline="0" dirty="0">
                          <a:solidFill>
                            <a:schemeClr val="bg2"/>
                          </a:solidFill>
                          <a:latin typeface="+mj-lt"/>
                          <a:ea typeface="+mn-ea"/>
                          <a:cs typeface="+mn-cs"/>
                        </a:rPr>
                        <a:t>Souscription minimale initiale</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Aucune</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7"/>
                  </a:ext>
                </a:extLst>
              </a:tr>
              <a:tr h="149995">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Valeur liquidative d’origine</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100€</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8"/>
                  </a:ext>
                </a:extLst>
              </a:tr>
              <a:tr h="1162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tabLst>
                          <a:tab pos="702310" algn="l"/>
                        </a:tabLst>
                      </a:pPr>
                      <a:r>
                        <a:rPr lang="fr-FR" sz="700" b="0" i="0" kern="0" baseline="0" dirty="0">
                          <a:solidFill>
                            <a:schemeClr val="bg2"/>
                          </a:solidFill>
                          <a:latin typeface="+mj-lt"/>
                          <a:ea typeface="+mn-ea"/>
                          <a:cs typeface="+mn-cs"/>
                        </a:rPr>
                        <a:t>Valorisation</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Quotidienne</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19"/>
                  </a:ext>
                </a:extLst>
              </a:tr>
              <a:tr h="1162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Heure de centralisation</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12h30</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20"/>
                  </a:ext>
                </a:extLst>
              </a:tr>
              <a:tr h="116220">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Indicateur de risque et de rendement(1)</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just">
                        <a:lnSpc>
                          <a:spcPct val="115000"/>
                        </a:lnSpc>
                        <a:spcAft>
                          <a:spcPts val="0"/>
                        </a:spcAft>
                      </a:pPr>
                      <a:r>
                        <a:rPr lang="fr-FR" sz="700" b="0" i="0" kern="0" baseline="0" dirty="0">
                          <a:solidFill>
                            <a:schemeClr val="bg2"/>
                          </a:solidFill>
                          <a:latin typeface="+mj-lt"/>
                          <a:ea typeface="+mn-ea"/>
                          <a:cs typeface="+mn-cs"/>
                        </a:rPr>
                        <a:t>6/7</a:t>
                      </a:r>
                    </a:p>
                  </a:txBody>
                  <a:tcPr marL="63105" marR="63105" marT="0" marB="0" anchor="ctr">
                    <a:lnL w="12700" cmpd="sng">
                      <a:solidFill>
                        <a:srgbClr val="AAB4C6"/>
                      </a:solidFill>
                    </a:lnL>
                    <a:lnR w="12700" cmpd="sng">
                      <a:solidFill>
                        <a:srgbClr val="AAB4C6"/>
                      </a:solidFill>
                    </a:lnR>
                    <a:lnT w="12700" cmpd="sng">
                      <a:solidFill>
                        <a:srgbClr val="AAB4C6"/>
                      </a:solidFill>
                    </a:lnT>
                    <a:lnB w="12700" cmpd="sng">
                      <a:solidFill>
                        <a:srgbClr val="AAB4C6"/>
                      </a:solidFill>
                    </a:lnB>
                    <a:lnTlToBr w="12700" cmpd="sng">
                      <a:noFill/>
                      <a:prstDash val="solid"/>
                    </a:lnTlToBr>
                    <a:lnBlToTr w="12700" cmpd="sng">
                      <a:noFill/>
                      <a:prstDash val="solid"/>
                    </a:lnBlToTr>
                    <a:gradFill>
                      <a:gsLst>
                        <a:gs pos="0">
                          <a:srgbClr val="000000">
                            <a:tint val="50000"/>
                            <a:satMod val="300000"/>
                          </a:srgbClr>
                        </a:gs>
                        <a:gs pos="0">
                          <a:srgbClr val="000000">
                            <a:tint val="37000"/>
                            <a:satMod val="300000"/>
                          </a:srgbClr>
                        </a:gs>
                        <a:gs pos="0">
                          <a:srgbClr val="000000">
                            <a:tint val="15000"/>
                            <a:satMod val="350000"/>
                          </a:srgbClr>
                        </a:gs>
                      </a:gsLst>
                      <a:lin ang="16200000" scaled="1"/>
                    </a:gradFill>
                  </a:tcPr>
                </a:tc>
                <a:tc hMerge="1">
                  <a:txBody>
                    <a:bodyPr/>
                    <a:lstStyle/>
                    <a:p>
                      <a:endParaRPr lang="fr-FR"/>
                    </a:p>
                  </a:txBody>
                  <a:tcPr/>
                </a:tc>
                <a:extLst>
                  <a:ext uri="{0D108BD9-81ED-4DB2-BD59-A6C34878D82A}">
                    <a16:rowId xmlns:a16="http://schemas.microsoft.com/office/drawing/2014/main" xmlns="" val="10021"/>
                  </a:ext>
                </a:extLst>
              </a:tr>
            </a:tbl>
          </a:graphicData>
        </a:graphic>
      </p:graphicFrame>
      <p:sp>
        <p:nvSpPr>
          <p:cNvPr id="13" name="ZoneTexte 12">
            <a:extLst>
              <a:ext uri="{FF2B5EF4-FFF2-40B4-BE49-F238E27FC236}">
                <a16:creationId xmlns:a16="http://schemas.microsoft.com/office/drawing/2014/main" xmlns="" id="{0219BD18-876A-44ED-8325-FD91CA2F49CA}"/>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Tree>
    <p:extLst>
      <p:ext uri="{BB962C8B-B14F-4D97-AF65-F5344CB8AC3E}">
        <p14:creationId xmlns:p14="http://schemas.microsoft.com/office/powerpoint/2010/main" val="1261978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xmlns="" id="{3482F63F-5C8E-4EC6-B209-24918D9775CA}"/>
              </a:ext>
            </a:extLst>
          </p:cNvPr>
          <p:cNvSpPr>
            <a:spLocks noGrp="1"/>
          </p:cNvSpPr>
          <p:nvPr>
            <p:ph type="body" sz="quarter" idx="13"/>
          </p:nvPr>
        </p:nvSpPr>
        <p:spPr>
          <a:xfrm>
            <a:off x="539750" y="978261"/>
            <a:ext cx="8108950" cy="455739"/>
          </a:xfrm>
        </p:spPr>
        <p:txBody>
          <a:bodyPr/>
          <a:lstStyle/>
          <a:p>
            <a:r>
              <a:rPr lang="fr-FR" dirty="0" err="1"/>
              <a:t>Sélectiz</a:t>
            </a:r>
            <a:r>
              <a:rPr lang="fr-FR" dirty="0"/>
              <a:t>, </a:t>
            </a:r>
            <a:r>
              <a:rPr lang="fr-FR" dirty="0" err="1"/>
              <a:t>Sélectiz</a:t>
            </a:r>
            <a:r>
              <a:rPr lang="fr-FR" dirty="0"/>
              <a:t> Plus et </a:t>
            </a:r>
            <a:r>
              <a:rPr lang="fr-FR" dirty="0" err="1"/>
              <a:t>Sélectiz</a:t>
            </a:r>
            <a:r>
              <a:rPr lang="fr-FR" dirty="0"/>
              <a:t> PEA</a:t>
            </a:r>
          </a:p>
        </p:txBody>
      </p:sp>
      <p:sp>
        <p:nvSpPr>
          <p:cNvPr id="4" name="Titre 3">
            <a:extLst>
              <a:ext uri="{FF2B5EF4-FFF2-40B4-BE49-F238E27FC236}">
                <a16:creationId xmlns:a16="http://schemas.microsoft.com/office/drawing/2014/main" xmlns="" id="{B5E60DED-A250-44A8-A491-9F9ADBB0327E}"/>
              </a:ext>
            </a:extLst>
          </p:cNvPr>
          <p:cNvSpPr>
            <a:spLocks noGrp="1"/>
          </p:cNvSpPr>
          <p:nvPr>
            <p:ph type="title"/>
          </p:nvPr>
        </p:nvSpPr>
        <p:spPr>
          <a:xfrm>
            <a:off x="539750" y="457200"/>
            <a:ext cx="8291830" cy="436880"/>
          </a:xfrm>
        </p:spPr>
        <p:txBody>
          <a:bodyPr/>
          <a:lstStyle/>
          <a:p>
            <a:r>
              <a:rPr lang="fr-FR" dirty="0"/>
              <a:t>Les principaux risques 1/2</a:t>
            </a:r>
          </a:p>
        </p:txBody>
      </p:sp>
      <p:sp>
        <p:nvSpPr>
          <p:cNvPr id="8" name="Espace réservé du numéro de diapositive 7">
            <a:extLst>
              <a:ext uri="{FF2B5EF4-FFF2-40B4-BE49-F238E27FC236}">
                <a16:creationId xmlns:a16="http://schemas.microsoft.com/office/drawing/2014/main" xmlns="" id="{99FE7AE9-9D27-4C75-B01D-33EDDBB9972F}"/>
              </a:ext>
            </a:extLst>
          </p:cNvPr>
          <p:cNvSpPr>
            <a:spLocks noGrp="1"/>
          </p:cNvSpPr>
          <p:nvPr>
            <p:ph type="sldNum" sz="quarter" idx="4"/>
          </p:nvPr>
        </p:nvSpPr>
        <p:spPr/>
        <p:txBody>
          <a:bodyPr/>
          <a:lstStyle/>
          <a:p>
            <a:fld id="{2CEC1701-1D93-DB4D-9AA2-5159B3035801}" type="slidenum">
              <a:rPr lang="fr-FR" smtClean="0"/>
              <a:pPr/>
              <a:t>19</a:t>
            </a:fld>
            <a:endParaRPr lang="fr-FR" dirty="0"/>
          </a:p>
        </p:txBody>
      </p:sp>
      <p:sp>
        <p:nvSpPr>
          <p:cNvPr id="9" name="Rectangle 2">
            <a:extLst>
              <a:ext uri="{FF2B5EF4-FFF2-40B4-BE49-F238E27FC236}">
                <a16:creationId xmlns:a16="http://schemas.microsoft.com/office/drawing/2014/main" xmlns="" id="{E0A86F65-F3D6-454F-A3F7-323618629B08}"/>
              </a:ext>
            </a:extLst>
          </p:cNvPr>
          <p:cNvSpPr>
            <a:spLocks noChangeArrowheads="1"/>
          </p:cNvSpPr>
          <p:nvPr/>
        </p:nvSpPr>
        <p:spPr bwMode="auto">
          <a:xfrm>
            <a:off x="413544" y="1225006"/>
            <a:ext cx="8555196" cy="542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b="1">
                <a:solidFill>
                  <a:schemeClr val="hlink"/>
                </a:solidFill>
                <a:latin typeface="Verdana" panose="020B0604030504040204" pitchFamily="34" charset="0"/>
              </a:defRPr>
            </a:lvl1pPr>
            <a:lvl2pPr marL="742950" indent="-285750">
              <a:spcBef>
                <a:spcPct val="20000"/>
              </a:spcBef>
              <a:buChar char="•"/>
              <a:defRPr>
                <a:solidFill>
                  <a:schemeClr val="tx1"/>
                </a:solidFill>
                <a:latin typeface="Verdana" panose="020B0604030504040204" pitchFamily="34" charset="0"/>
              </a:defRPr>
            </a:lvl2pPr>
            <a:lvl3pPr marL="1143000" indent="-228600">
              <a:spcBef>
                <a:spcPct val="20000"/>
              </a:spcBef>
              <a:buFont typeface="Verdana" panose="020B0604030504040204" pitchFamily="34" charset="0"/>
              <a:buChar char="−"/>
              <a:defRPr sz="1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1000" u="sng" baseline="0" dirty="0">
                <a:solidFill>
                  <a:schemeClr val="bg2"/>
                </a:solidFill>
                <a:latin typeface="+mn-lt"/>
              </a:rPr>
              <a:t>Risques principaux liés à la gestion des 3 fonds</a:t>
            </a:r>
          </a:p>
          <a:p>
            <a:pPr eaLnBrk="1" hangingPunct="1">
              <a:spcBef>
                <a:spcPct val="0"/>
              </a:spcBef>
              <a:buFontTx/>
              <a:buNone/>
            </a:pPr>
            <a:endParaRPr lang="fr-FR" altLang="fr-FR" sz="1000" b="0" baseline="0" dirty="0">
              <a:solidFill>
                <a:schemeClr val="bg2"/>
              </a:solidFill>
              <a:latin typeface="+mn-lt"/>
            </a:endParaRPr>
          </a:p>
          <a:p>
            <a:pPr eaLnBrk="1" hangingPunct="1">
              <a:spcBef>
                <a:spcPct val="0"/>
              </a:spcBef>
              <a:buFontTx/>
              <a:buNone/>
            </a:pPr>
            <a:r>
              <a:rPr lang="fr-FR" altLang="fr-FR" sz="1000" baseline="0" dirty="0">
                <a:solidFill>
                  <a:schemeClr val="bg2"/>
                </a:solidFill>
                <a:latin typeface="+mn-lt"/>
              </a:rPr>
              <a:t>Risque de perte en capital : </a:t>
            </a:r>
          </a:p>
          <a:p>
            <a:pPr eaLnBrk="1" hangingPunct="1">
              <a:spcBef>
                <a:spcPct val="0"/>
              </a:spcBef>
              <a:buFontTx/>
              <a:buNone/>
            </a:pPr>
            <a:r>
              <a:rPr lang="fr-FR" altLang="fr-FR" sz="1000" b="0" baseline="0" dirty="0">
                <a:solidFill>
                  <a:schemeClr val="bg2"/>
                </a:solidFill>
                <a:latin typeface="+mn-lt"/>
              </a:rPr>
              <a:t>Le FCP ne bénéficie d’aucune garantie ni protection. En conséquence, le capital initialement investi peut ne pas être intégralement restitué. </a:t>
            </a:r>
          </a:p>
          <a:p>
            <a:pPr eaLnBrk="1" hangingPunct="1">
              <a:spcBef>
                <a:spcPct val="0"/>
              </a:spcBef>
              <a:buFontTx/>
              <a:buNone/>
            </a:pPr>
            <a:r>
              <a:rPr lang="fr-FR" altLang="fr-FR" sz="1000" baseline="0" dirty="0">
                <a:solidFill>
                  <a:schemeClr val="bg2"/>
                </a:solidFill>
                <a:latin typeface="+mn-lt"/>
              </a:rPr>
              <a:t>Risque lié à la gestion discrétionnaire : </a:t>
            </a:r>
          </a:p>
          <a:p>
            <a:pPr eaLnBrk="1" hangingPunct="1">
              <a:spcBef>
                <a:spcPct val="0"/>
              </a:spcBef>
              <a:buFontTx/>
              <a:buNone/>
            </a:pPr>
            <a:r>
              <a:rPr lang="fr-FR" altLang="fr-FR" sz="1000" b="0" baseline="0" dirty="0">
                <a:solidFill>
                  <a:schemeClr val="bg2"/>
                </a:solidFill>
                <a:latin typeface="+mn-lt"/>
              </a:rPr>
              <a:t>Le style de gestion discrétionnaire du FCP repose sur l'anticipation de l'évolution des différents marchés. En conséquence, il existe un risque que le FCP ne soit pas investi à tout moment sur les marchés les plus performants. </a:t>
            </a:r>
          </a:p>
          <a:p>
            <a:pPr eaLnBrk="1" hangingPunct="1">
              <a:spcBef>
                <a:spcPct val="0"/>
              </a:spcBef>
              <a:buFontTx/>
              <a:buNone/>
            </a:pPr>
            <a:endParaRPr lang="fr-FR" altLang="fr-FR" sz="1000" b="0" baseline="0" dirty="0">
              <a:solidFill>
                <a:schemeClr val="bg2"/>
              </a:solidFill>
              <a:latin typeface="+mn-lt"/>
            </a:endParaRPr>
          </a:p>
          <a:p>
            <a:pPr eaLnBrk="1" hangingPunct="1">
              <a:spcBef>
                <a:spcPct val="0"/>
              </a:spcBef>
              <a:buFontTx/>
              <a:buNone/>
            </a:pPr>
            <a:r>
              <a:rPr lang="fr-FR" altLang="fr-FR" sz="1000" u="sng" baseline="0" dirty="0">
                <a:solidFill>
                  <a:schemeClr val="bg2"/>
                </a:solidFill>
                <a:latin typeface="+mn-lt"/>
              </a:rPr>
              <a:t>Risques liés aux fonds sous- jacents détenus</a:t>
            </a:r>
          </a:p>
          <a:p>
            <a:pPr eaLnBrk="1" hangingPunct="1">
              <a:spcBef>
                <a:spcPct val="0"/>
              </a:spcBef>
              <a:buFontTx/>
              <a:buNone/>
            </a:pPr>
            <a:endParaRPr lang="fr-FR" altLang="fr-FR" sz="1000" dirty="0">
              <a:solidFill>
                <a:srgbClr val="000000"/>
              </a:solidFill>
              <a:latin typeface="+mn-lt"/>
            </a:endParaRPr>
          </a:p>
          <a:p>
            <a:pPr eaLnBrk="1" hangingPunct="1">
              <a:spcBef>
                <a:spcPct val="0"/>
              </a:spcBef>
              <a:buFontTx/>
              <a:buNone/>
            </a:pPr>
            <a:r>
              <a:rPr lang="fr-FR" altLang="fr-FR" sz="1000" baseline="0" dirty="0">
                <a:solidFill>
                  <a:schemeClr val="bg2"/>
                </a:solidFill>
                <a:latin typeface="+mn-lt"/>
              </a:rPr>
              <a:t>Risque de taux : </a:t>
            </a:r>
          </a:p>
          <a:p>
            <a:pPr eaLnBrk="1" hangingPunct="1">
              <a:spcBef>
                <a:spcPct val="0"/>
              </a:spcBef>
              <a:buFontTx/>
              <a:buNone/>
            </a:pPr>
            <a:r>
              <a:rPr lang="fr-FR" altLang="fr-FR" sz="1000" b="0" baseline="0" dirty="0">
                <a:solidFill>
                  <a:schemeClr val="bg2"/>
                </a:solidFill>
                <a:latin typeface="+mn-lt"/>
              </a:rPr>
              <a:t>Il s’agit du risque de baisse des instruments de taux découlant des variations des taux d’intérêt. Il est mesuré par la sensibilité. La sensibilité exprime le degré moyen de réaction des cours des titres à taux fixes détenus en portefeuille lorsque les taux d’intérêt varient de 1%. Le risque de taux est le risque de dépréciation (perte de valeur) des instruments de taux découlant des variations des taux d'intérêt. Ainsi, en cas de hausse des taux d'intérêt, la valeur des produits investis en taux fixe baissera, ce qui entraînera une baisse de la valeur liquidative du FCP. </a:t>
            </a:r>
          </a:p>
          <a:p>
            <a:pPr eaLnBrk="1" hangingPunct="1">
              <a:spcBef>
                <a:spcPct val="0"/>
              </a:spcBef>
              <a:buFontTx/>
              <a:buNone/>
            </a:pPr>
            <a:r>
              <a:rPr lang="fr-FR" altLang="fr-FR" sz="1000" baseline="0" dirty="0">
                <a:solidFill>
                  <a:schemeClr val="bg2"/>
                </a:solidFill>
                <a:latin typeface="+mn-lt"/>
              </a:rPr>
              <a:t>Risque actions : </a:t>
            </a:r>
          </a:p>
          <a:p>
            <a:pPr eaLnBrk="1" hangingPunct="1">
              <a:spcBef>
                <a:spcPct val="0"/>
              </a:spcBef>
              <a:buFontTx/>
              <a:buNone/>
            </a:pPr>
            <a:r>
              <a:rPr lang="fr-FR" altLang="fr-FR" sz="1000" b="0" baseline="0" dirty="0">
                <a:solidFill>
                  <a:schemeClr val="bg2"/>
                </a:solidFill>
                <a:latin typeface="+mn-lt"/>
              </a:rPr>
              <a:t>Le Fonds est exposé aux marchés actions sur lesquels les variations de cours peuvent être élevées, ce qui correspond au risque de volatilité. La réalisation de ce risque peut entraîner une baisse de la valeur liquidative du FCP. </a:t>
            </a:r>
          </a:p>
          <a:p>
            <a:pPr eaLnBrk="1" hangingPunct="1">
              <a:spcBef>
                <a:spcPct val="0"/>
              </a:spcBef>
              <a:buFontTx/>
              <a:buNone/>
            </a:pPr>
            <a:r>
              <a:rPr lang="fr-FR" altLang="fr-FR" sz="1000" b="0" baseline="0" dirty="0">
                <a:solidFill>
                  <a:schemeClr val="bg2"/>
                </a:solidFill>
                <a:latin typeface="+mn-lt"/>
              </a:rPr>
              <a:t>Risque de crédit : </a:t>
            </a:r>
          </a:p>
          <a:p>
            <a:pPr eaLnBrk="1" hangingPunct="1">
              <a:spcBef>
                <a:spcPct val="0"/>
              </a:spcBef>
              <a:buFontTx/>
              <a:buNone/>
            </a:pPr>
            <a:r>
              <a:rPr lang="fr-FR" altLang="fr-FR" sz="1000" b="0" baseline="0" dirty="0">
                <a:solidFill>
                  <a:schemeClr val="bg2"/>
                </a:solidFill>
                <a:latin typeface="+mn-lt"/>
              </a:rPr>
              <a:t>Il s’agit du risque de la détérioration de la qualité de titres détenus en portefeuille ou encore du risque de dégradation de la signature ou du défaut d’un ou plusieurs émetteurs dont les titres sont à l’actif du FCP. En fonction du sens des opérations du FCP, la baisse (en cas d'achat) ou la hausse (en cas de vente) de la valeur des titres de créances sur lesquels est exposé le FCP peut baisser entraînant une baisse de la valeur liquidative. </a:t>
            </a:r>
          </a:p>
          <a:p>
            <a:pPr eaLnBrk="1" hangingPunct="1">
              <a:spcBef>
                <a:spcPct val="0"/>
              </a:spcBef>
              <a:buFontTx/>
              <a:buNone/>
            </a:pPr>
            <a:r>
              <a:rPr lang="fr-FR" altLang="fr-FR" sz="1000" baseline="0" dirty="0">
                <a:solidFill>
                  <a:schemeClr val="bg2"/>
                </a:solidFill>
                <a:latin typeface="+mn-lt"/>
              </a:rPr>
              <a:t>Risque de liquidité : </a:t>
            </a:r>
          </a:p>
          <a:p>
            <a:pPr eaLnBrk="1" hangingPunct="1">
              <a:spcBef>
                <a:spcPct val="0"/>
              </a:spcBef>
              <a:buFontTx/>
              <a:buNone/>
            </a:pPr>
            <a:r>
              <a:rPr lang="fr-FR" altLang="fr-FR" sz="1000" b="0" baseline="0" dirty="0">
                <a:solidFill>
                  <a:schemeClr val="bg2"/>
                </a:solidFill>
                <a:latin typeface="+mn-lt"/>
              </a:rPr>
              <a:t>Le risque de liquidité du portefeuille est fonction de la liquidité des supports d’investissement utilisés. Celle-ci peut parfois se dégrader plus ou moins fortement suite à des évènements spécifiques ou exogènes et est susceptible d’entraîner une baisse de la valeur liquidative.</a:t>
            </a:r>
          </a:p>
          <a:p>
            <a:pPr eaLnBrk="1" hangingPunct="1">
              <a:spcBef>
                <a:spcPct val="0"/>
              </a:spcBef>
              <a:buFontTx/>
              <a:buNone/>
            </a:pPr>
            <a:r>
              <a:rPr lang="fr-FR" altLang="fr-FR" sz="1000" baseline="0" dirty="0">
                <a:solidFill>
                  <a:schemeClr val="bg2"/>
                </a:solidFill>
                <a:latin typeface="+mn-lt"/>
              </a:rPr>
              <a:t>Risque de contrepartie : </a:t>
            </a:r>
          </a:p>
          <a:p>
            <a:pPr eaLnBrk="1" hangingPunct="1">
              <a:spcBef>
                <a:spcPct val="0"/>
              </a:spcBef>
              <a:buFontTx/>
              <a:buNone/>
            </a:pPr>
            <a:r>
              <a:rPr lang="fr-FR" altLang="fr-FR" sz="1000" b="0" baseline="0" dirty="0">
                <a:solidFill>
                  <a:schemeClr val="bg2"/>
                </a:solidFill>
                <a:latin typeface="+mn-lt"/>
              </a:rPr>
              <a:t>Le fonds utilise des contrats financiers de gré à gré (dérivés). Ces opérations conclues avec une ou plusieurs contreparties, exposent potentiellement le fonds à un risque de défaillance de l’une de ces contreparties pouvant la conduire à un défaut de paiement. </a:t>
            </a:r>
          </a:p>
          <a:p>
            <a:pPr eaLnBrk="1" hangingPunct="1">
              <a:spcBef>
                <a:spcPct val="0"/>
              </a:spcBef>
              <a:buFontTx/>
              <a:buNone/>
            </a:pPr>
            <a:r>
              <a:rPr lang="fr-FR" altLang="fr-FR" sz="1000" baseline="0" dirty="0">
                <a:solidFill>
                  <a:schemeClr val="bg2"/>
                </a:solidFill>
                <a:latin typeface="+mn-lt"/>
              </a:rPr>
              <a:t>Risque de volatilité : </a:t>
            </a:r>
          </a:p>
          <a:p>
            <a:pPr eaLnBrk="1" hangingPunct="1">
              <a:spcBef>
                <a:spcPct val="0"/>
              </a:spcBef>
              <a:buFontTx/>
              <a:buNone/>
            </a:pPr>
            <a:r>
              <a:rPr lang="fr-FR" altLang="fr-FR" sz="1000" b="0" baseline="0" dirty="0">
                <a:solidFill>
                  <a:schemeClr val="bg2"/>
                </a:solidFill>
                <a:latin typeface="+mn-lt"/>
              </a:rPr>
              <a:t>Le FCP peut être investi sur des instruments à caractère optionnel et à ce titre être exposé à la variation de la volatilité des différents sous-jacents de ses instruments optionnels.</a:t>
            </a:r>
          </a:p>
          <a:p>
            <a:pPr eaLnBrk="1" hangingPunct="1">
              <a:spcBef>
                <a:spcPct val="0"/>
              </a:spcBef>
              <a:buFontTx/>
              <a:buNone/>
            </a:pPr>
            <a:r>
              <a:rPr lang="fr-FR" altLang="fr-FR" sz="1000" baseline="0" dirty="0">
                <a:solidFill>
                  <a:schemeClr val="bg2"/>
                </a:solidFill>
                <a:latin typeface="+mn-lt"/>
              </a:rPr>
              <a:t>Risque de change : </a:t>
            </a:r>
          </a:p>
          <a:p>
            <a:pPr eaLnBrk="1" hangingPunct="1">
              <a:spcBef>
                <a:spcPct val="0"/>
              </a:spcBef>
              <a:buFontTx/>
              <a:buNone/>
            </a:pPr>
            <a:r>
              <a:rPr lang="fr-FR" altLang="fr-FR" sz="1000" b="0" baseline="0" dirty="0">
                <a:solidFill>
                  <a:schemeClr val="bg2"/>
                </a:solidFill>
                <a:latin typeface="+mn-lt"/>
              </a:rPr>
              <a:t>Il s’agit du risque de baisse du cours des devises des instruments financiers sur lesquels est investi le portefeuille par rapport à la devise de référence du FCP</a:t>
            </a:r>
          </a:p>
        </p:txBody>
      </p:sp>
      <p:sp>
        <p:nvSpPr>
          <p:cNvPr id="12" name="ZoneTexte 11">
            <a:extLst>
              <a:ext uri="{FF2B5EF4-FFF2-40B4-BE49-F238E27FC236}">
                <a16:creationId xmlns:a16="http://schemas.microsoft.com/office/drawing/2014/main" xmlns="" id="{EDDBF1F5-3038-4930-AFF0-A9005C26FF65}"/>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Tree>
    <p:extLst>
      <p:ext uri="{BB962C8B-B14F-4D97-AF65-F5344CB8AC3E}">
        <p14:creationId xmlns:p14="http://schemas.microsoft.com/office/powerpoint/2010/main" val="2937135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xmlns="" id="{3482F63F-5C8E-4EC6-B209-24918D9775CA}"/>
              </a:ext>
            </a:extLst>
          </p:cNvPr>
          <p:cNvSpPr>
            <a:spLocks noGrp="1"/>
          </p:cNvSpPr>
          <p:nvPr>
            <p:ph type="body" sz="quarter" idx="13"/>
          </p:nvPr>
        </p:nvSpPr>
        <p:spPr>
          <a:xfrm>
            <a:off x="539750" y="978261"/>
            <a:ext cx="8108950" cy="455739"/>
          </a:xfrm>
        </p:spPr>
        <p:txBody>
          <a:bodyPr/>
          <a:lstStyle/>
          <a:p>
            <a:r>
              <a:rPr lang="fr-FR" dirty="0" err="1"/>
              <a:t>Sélectiz</a:t>
            </a:r>
            <a:r>
              <a:rPr lang="fr-FR" dirty="0"/>
              <a:t>, </a:t>
            </a:r>
            <a:r>
              <a:rPr lang="fr-FR" dirty="0" err="1"/>
              <a:t>Sélectiz</a:t>
            </a:r>
            <a:r>
              <a:rPr lang="fr-FR" dirty="0"/>
              <a:t> Plus et </a:t>
            </a:r>
            <a:r>
              <a:rPr lang="fr-FR" dirty="0" err="1"/>
              <a:t>Sélectiz</a:t>
            </a:r>
            <a:r>
              <a:rPr lang="fr-FR" dirty="0"/>
              <a:t> PEA</a:t>
            </a:r>
          </a:p>
        </p:txBody>
      </p:sp>
      <p:sp>
        <p:nvSpPr>
          <p:cNvPr id="4" name="Titre 3">
            <a:extLst>
              <a:ext uri="{FF2B5EF4-FFF2-40B4-BE49-F238E27FC236}">
                <a16:creationId xmlns:a16="http://schemas.microsoft.com/office/drawing/2014/main" xmlns="" id="{B5E60DED-A250-44A8-A491-9F9ADBB0327E}"/>
              </a:ext>
            </a:extLst>
          </p:cNvPr>
          <p:cNvSpPr>
            <a:spLocks noGrp="1"/>
          </p:cNvSpPr>
          <p:nvPr>
            <p:ph type="title"/>
          </p:nvPr>
        </p:nvSpPr>
        <p:spPr>
          <a:xfrm>
            <a:off x="539750" y="457200"/>
            <a:ext cx="8291830" cy="436880"/>
          </a:xfrm>
        </p:spPr>
        <p:txBody>
          <a:bodyPr/>
          <a:lstStyle/>
          <a:p>
            <a:r>
              <a:rPr lang="fr-FR" dirty="0"/>
              <a:t>Les principaux risques 2/2</a:t>
            </a:r>
          </a:p>
        </p:txBody>
      </p:sp>
      <p:sp>
        <p:nvSpPr>
          <p:cNvPr id="8" name="Espace réservé du numéro de diapositive 7">
            <a:extLst>
              <a:ext uri="{FF2B5EF4-FFF2-40B4-BE49-F238E27FC236}">
                <a16:creationId xmlns:a16="http://schemas.microsoft.com/office/drawing/2014/main" xmlns="" id="{99FE7AE9-9D27-4C75-B01D-33EDDBB9972F}"/>
              </a:ext>
            </a:extLst>
          </p:cNvPr>
          <p:cNvSpPr>
            <a:spLocks noGrp="1"/>
          </p:cNvSpPr>
          <p:nvPr>
            <p:ph type="sldNum" sz="quarter" idx="4"/>
          </p:nvPr>
        </p:nvSpPr>
        <p:spPr/>
        <p:txBody>
          <a:bodyPr/>
          <a:lstStyle/>
          <a:p>
            <a:fld id="{2CEC1701-1D93-DB4D-9AA2-5159B3035801}" type="slidenum">
              <a:rPr lang="fr-FR" smtClean="0"/>
              <a:pPr/>
              <a:t>20</a:t>
            </a:fld>
            <a:endParaRPr lang="fr-FR" dirty="0"/>
          </a:p>
        </p:txBody>
      </p:sp>
      <p:sp>
        <p:nvSpPr>
          <p:cNvPr id="9" name="Rectangle 2">
            <a:extLst>
              <a:ext uri="{FF2B5EF4-FFF2-40B4-BE49-F238E27FC236}">
                <a16:creationId xmlns:a16="http://schemas.microsoft.com/office/drawing/2014/main" xmlns="" id="{E0A86F65-F3D6-454F-A3F7-323618629B08}"/>
              </a:ext>
            </a:extLst>
          </p:cNvPr>
          <p:cNvSpPr>
            <a:spLocks noChangeArrowheads="1"/>
          </p:cNvSpPr>
          <p:nvPr/>
        </p:nvSpPr>
        <p:spPr bwMode="auto">
          <a:xfrm>
            <a:off x="413544" y="1225006"/>
            <a:ext cx="8555196"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b="1">
                <a:solidFill>
                  <a:schemeClr val="hlink"/>
                </a:solidFill>
                <a:latin typeface="Verdana" panose="020B0604030504040204" pitchFamily="34" charset="0"/>
              </a:defRPr>
            </a:lvl1pPr>
            <a:lvl2pPr marL="742950" indent="-285750">
              <a:spcBef>
                <a:spcPct val="20000"/>
              </a:spcBef>
              <a:buChar char="•"/>
              <a:defRPr>
                <a:solidFill>
                  <a:schemeClr val="tx1"/>
                </a:solidFill>
                <a:latin typeface="Verdana" panose="020B0604030504040204" pitchFamily="34" charset="0"/>
              </a:defRPr>
            </a:lvl2pPr>
            <a:lvl3pPr marL="1143000" indent="-228600">
              <a:spcBef>
                <a:spcPct val="20000"/>
              </a:spcBef>
              <a:buFont typeface="Verdana" panose="020B0604030504040204" pitchFamily="34" charset="0"/>
              <a:buChar char="−"/>
              <a:defRPr sz="1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1000" baseline="0" dirty="0">
                <a:solidFill>
                  <a:schemeClr val="bg2"/>
                </a:solidFill>
                <a:latin typeface="+mn-lt"/>
              </a:rPr>
              <a:t>Risque pays émergents : </a:t>
            </a:r>
          </a:p>
          <a:p>
            <a:pPr eaLnBrk="1" hangingPunct="1">
              <a:spcBef>
                <a:spcPct val="0"/>
              </a:spcBef>
              <a:buFontTx/>
              <a:buNone/>
            </a:pPr>
            <a:r>
              <a:rPr lang="fr-FR" altLang="fr-FR" sz="1000" b="0" baseline="0" dirty="0">
                <a:solidFill>
                  <a:schemeClr val="bg2"/>
                </a:solidFill>
                <a:latin typeface="+mn-lt"/>
              </a:rPr>
              <a:t>Les principaux risques liés à l’exposition aux pays émergents peuvent être le fait des forts mouvements des cours des titres et des devises dans ces pays, d’une éventuelle instabilité politique et de l’existence de pratiques comptables et financières moins rigoureuses que celles des pays développés. </a:t>
            </a:r>
          </a:p>
          <a:p>
            <a:pPr eaLnBrk="1" hangingPunct="1">
              <a:spcBef>
                <a:spcPct val="0"/>
              </a:spcBef>
              <a:buFontTx/>
              <a:buNone/>
            </a:pPr>
            <a:r>
              <a:rPr lang="fr-FR" altLang="fr-FR" sz="1000" b="0" baseline="0" dirty="0">
                <a:solidFill>
                  <a:schemeClr val="bg2"/>
                </a:solidFill>
                <a:latin typeface="+mn-lt"/>
              </a:rPr>
              <a:t>De plus, les marchés financiers des marchés émergents étant généralement moins liquides que les marchés développés, il existe un risque de liquidité du portefeuille. </a:t>
            </a:r>
          </a:p>
          <a:p>
            <a:pPr eaLnBrk="1" hangingPunct="1">
              <a:spcBef>
                <a:spcPct val="0"/>
              </a:spcBef>
              <a:buFontTx/>
              <a:buNone/>
            </a:pPr>
            <a:r>
              <a:rPr lang="fr-FR" altLang="fr-FR" sz="1000" b="0" baseline="0" dirty="0">
                <a:solidFill>
                  <a:schemeClr val="bg2"/>
                </a:solidFill>
                <a:latin typeface="+mn-lt"/>
              </a:rPr>
              <a:t>La réalisation de ce risque peut entrainer une baisse de la valeur liquidative. </a:t>
            </a:r>
          </a:p>
          <a:p>
            <a:pPr eaLnBrk="1" hangingPunct="1">
              <a:spcBef>
                <a:spcPct val="0"/>
              </a:spcBef>
              <a:buFontTx/>
              <a:buNone/>
            </a:pPr>
            <a:r>
              <a:rPr lang="fr-FR" altLang="fr-FR" sz="1000" baseline="0" dirty="0">
                <a:solidFill>
                  <a:schemeClr val="bg2"/>
                </a:solidFill>
                <a:latin typeface="+mn-lt"/>
              </a:rPr>
              <a:t>Risques titres spéculatifs : </a:t>
            </a:r>
          </a:p>
          <a:p>
            <a:pPr eaLnBrk="1" hangingPunct="1">
              <a:spcBef>
                <a:spcPct val="0"/>
              </a:spcBef>
              <a:buFontTx/>
              <a:buNone/>
            </a:pPr>
            <a:r>
              <a:rPr lang="fr-FR" altLang="fr-FR" sz="1000" b="0" baseline="0" dirty="0">
                <a:solidFill>
                  <a:schemeClr val="bg2"/>
                </a:solidFill>
                <a:latin typeface="+mn-lt"/>
              </a:rPr>
              <a:t>Le portefeuille pourra être exposé à des titres de crédit à caractère spéculatifs (high </a:t>
            </a:r>
            <a:r>
              <a:rPr lang="fr-FR" altLang="fr-FR" sz="1000" b="0" baseline="0" dirty="0" err="1">
                <a:solidFill>
                  <a:schemeClr val="bg2"/>
                </a:solidFill>
                <a:latin typeface="+mn-lt"/>
              </a:rPr>
              <a:t>yield</a:t>
            </a:r>
            <a:r>
              <a:rPr lang="fr-FR" altLang="fr-FR" sz="1000" b="0" baseline="0" dirty="0">
                <a:solidFill>
                  <a:schemeClr val="bg2"/>
                </a:solidFill>
                <a:latin typeface="+mn-lt"/>
              </a:rPr>
              <a:t> ou hauts rendements) ou non notés. Ces titres présentent un risque de défaut plus élevé et pourront connaître des baisses de prix plus rapides. </a:t>
            </a:r>
          </a:p>
          <a:p>
            <a:pPr eaLnBrk="1" hangingPunct="1">
              <a:spcBef>
                <a:spcPct val="0"/>
              </a:spcBef>
              <a:buFontTx/>
              <a:buNone/>
            </a:pPr>
            <a:r>
              <a:rPr lang="fr-FR" altLang="fr-FR" sz="1000" b="0" baseline="0" dirty="0">
                <a:solidFill>
                  <a:schemeClr val="bg2"/>
                </a:solidFill>
                <a:latin typeface="+mn-lt"/>
              </a:rPr>
              <a:t>La réalisation de ce risque peut entraîner une baisse de la valeur liquidative du Fonds. </a:t>
            </a:r>
          </a:p>
          <a:p>
            <a:pPr eaLnBrk="1" hangingPunct="1">
              <a:spcBef>
                <a:spcPct val="0"/>
              </a:spcBef>
              <a:buFontTx/>
              <a:buNone/>
            </a:pPr>
            <a:r>
              <a:rPr lang="fr-FR" altLang="fr-FR" sz="1000" baseline="0" dirty="0">
                <a:solidFill>
                  <a:schemeClr val="bg2"/>
                </a:solidFill>
                <a:latin typeface="+mn-lt"/>
              </a:rPr>
              <a:t>Risques petites et moyennes capitalisations : </a:t>
            </a:r>
          </a:p>
          <a:p>
            <a:pPr eaLnBrk="1" hangingPunct="1">
              <a:spcBef>
                <a:spcPct val="0"/>
              </a:spcBef>
              <a:buNone/>
            </a:pPr>
            <a:r>
              <a:rPr lang="fr-FR" altLang="fr-FR" sz="1000" b="0" baseline="0" dirty="0">
                <a:solidFill>
                  <a:schemeClr val="bg2"/>
                </a:solidFill>
                <a:latin typeface="+mn-lt"/>
              </a:rPr>
              <a:t>Il se caractérise par deux risques principaux : </a:t>
            </a:r>
          </a:p>
          <a:p>
            <a:pPr eaLnBrk="1" hangingPunct="1">
              <a:spcBef>
                <a:spcPct val="0"/>
              </a:spcBef>
              <a:buNone/>
            </a:pPr>
            <a:r>
              <a:rPr lang="fr-FR" altLang="fr-FR" sz="1000" b="0" baseline="0" dirty="0">
                <a:solidFill>
                  <a:schemeClr val="bg2"/>
                </a:solidFill>
                <a:latin typeface="+mn-lt"/>
              </a:rPr>
              <a:t>D’une part par un risque de liquidité sur les titres du fait de la faible profondeur de marché lié à la faible capitalisation de ces sociétés. De fait, les achats/ventes peuvent ne pas être réalisés au meilleur prix dans les délais habituels. </a:t>
            </a:r>
          </a:p>
          <a:p>
            <a:pPr eaLnBrk="1" hangingPunct="1">
              <a:spcBef>
                <a:spcPct val="0"/>
              </a:spcBef>
              <a:buNone/>
            </a:pPr>
            <a:r>
              <a:rPr lang="fr-FR" altLang="fr-FR" sz="1000" b="0" baseline="0" dirty="0">
                <a:solidFill>
                  <a:schemeClr val="bg2"/>
                </a:solidFill>
                <a:latin typeface="+mn-lt"/>
              </a:rPr>
              <a:t>D’autre part, les obligations de communications financières peuvent être moins nombreuses pour les sociétés de petites et moyennes capitalisations que pour les sociétés de grande capitalisation. Ceci peut avoir un impact sur les analyses menées sur ces titres. </a:t>
            </a:r>
          </a:p>
          <a:p>
            <a:pPr eaLnBrk="1" hangingPunct="1">
              <a:spcBef>
                <a:spcPct val="0"/>
              </a:spcBef>
              <a:buNone/>
            </a:pPr>
            <a:r>
              <a:rPr lang="fr-FR" altLang="fr-FR" sz="1000" b="0" baseline="0" dirty="0">
                <a:solidFill>
                  <a:schemeClr val="bg2"/>
                </a:solidFill>
                <a:latin typeface="+mn-lt"/>
              </a:rPr>
              <a:t>La réalisation de ces titres peut entrainer une baisse de la valeur liquidative. </a:t>
            </a:r>
          </a:p>
          <a:p>
            <a:pPr eaLnBrk="1" hangingPunct="1">
              <a:spcBef>
                <a:spcPct val="0"/>
              </a:spcBef>
              <a:buFontTx/>
              <a:buNone/>
            </a:pPr>
            <a:r>
              <a:rPr lang="fr-FR" altLang="fr-FR" sz="1000" baseline="0" dirty="0">
                <a:solidFill>
                  <a:schemeClr val="bg2"/>
                </a:solidFill>
                <a:latin typeface="+mn-lt"/>
              </a:rPr>
              <a:t>Risque lié à la titrisation (ABS, MBS, RMBS…) : </a:t>
            </a:r>
          </a:p>
          <a:p>
            <a:pPr eaLnBrk="1" hangingPunct="1">
              <a:spcBef>
                <a:spcPct val="0"/>
              </a:spcBef>
              <a:buNone/>
            </a:pPr>
            <a:r>
              <a:rPr lang="fr-FR" altLang="fr-FR" sz="1000" b="0" baseline="0" dirty="0">
                <a:solidFill>
                  <a:schemeClr val="bg2"/>
                </a:solidFill>
                <a:latin typeface="+mn-lt"/>
              </a:rPr>
              <a:t>Le risque de crédit des titres issus de la titrisation repose principalement sur la qualité des actifs sous-jacents, qui peuvent être de natures diverses (créances bancaires, titres de créances…). Ces instruments résultent de montages complexes pouvant comporter des risques juridiques et risques spécifiques tenant aux caractéristiques des actifs sous-jacents. La réalisation de ces risques peut entrainer la baisse de la valeur liquidative du Fonds.</a:t>
            </a:r>
          </a:p>
          <a:p>
            <a:pPr eaLnBrk="1" hangingPunct="1">
              <a:spcBef>
                <a:spcPct val="0"/>
              </a:spcBef>
              <a:buFontTx/>
              <a:buNone/>
            </a:pPr>
            <a:r>
              <a:rPr lang="fr-FR" altLang="fr-FR" sz="1000" baseline="0" dirty="0">
                <a:solidFill>
                  <a:schemeClr val="bg2"/>
                </a:solidFill>
                <a:latin typeface="+mn-lt"/>
              </a:rPr>
              <a:t>Risque lié aux investissements en contingent convertibles :</a:t>
            </a:r>
          </a:p>
          <a:p>
            <a:pPr eaLnBrk="1" hangingPunct="1">
              <a:spcBef>
                <a:spcPct val="0"/>
              </a:spcBef>
              <a:buNone/>
            </a:pPr>
            <a:r>
              <a:rPr lang="fr-FR" altLang="fr-FR" sz="1000" b="0" baseline="0" dirty="0">
                <a:solidFill>
                  <a:schemeClr val="bg2"/>
                </a:solidFill>
                <a:latin typeface="+mn-lt"/>
              </a:rPr>
              <a:t>Le Fonds peut investir, par le biais d’OPC, dans des obligations subordonnées de type « contingent convertibles » qui sont des titres de taux incluant soit une faculté de conversion en actions, soit une faculté de dépréciation du titre, qui se déclenche en cas de dégradation du niveau de capital de l’émetteur en deçà d’un seuil prédéterminé. En plus du risque de crédit et de taux inhérent aux obligations, l’activation de de cette faculté peut entraîner une baisse de la valeur liquidative du fonds supérieure à celle qui serait causée par les autres obligations classiques de l’émetteur.</a:t>
            </a:r>
          </a:p>
          <a:p>
            <a:pPr eaLnBrk="1" hangingPunct="1">
              <a:spcBef>
                <a:spcPct val="0"/>
              </a:spcBef>
              <a:buFontTx/>
              <a:buNone/>
            </a:pPr>
            <a:r>
              <a:rPr lang="fr-FR" altLang="fr-FR" sz="1000" baseline="0" dirty="0">
                <a:solidFill>
                  <a:schemeClr val="bg2"/>
                </a:solidFill>
                <a:latin typeface="+mn-lt"/>
              </a:rPr>
              <a:t>Risque lié aux obligations convertibles :</a:t>
            </a:r>
          </a:p>
          <a:p>
            <a:pPr eaLnBrk="1" hangingPunct="1">
              <a:spcBef>
                <a:spcPct val="0"/>
              </a:spcBef>
              <a:buFontTx/>
              <a:buNone/>
            </a:pPr>
            <a:r>
              <a:rPr lang="fr-FR" altLang="fr-FR" sz="1000" b="0" baseline="0" dirty="0">
                <a:solidFill>
                  <a:schemeClr val="bg2"/>
                </a:solidFill>
                <a:latin typeface="+mn-lt"/>
              </a:rPr>
              <a:t>Le Fonds peut investir, par le biais d’OPC, dans des titres convertibles qui sont des titres de taux incluant une option de conversion en actions. La valeur de marché des titres convertibles dépend à la fois du niveau des taux d'intérêt et de l’estimation de la variation future du cours des actions sous-jacentes. Ces variables peuvent entraîner une baisse de la valeur liquidative du Fonds.</a:t>
            </a:r>
          </a:p>
          <a:p>
            <a:pPr eaLnBrk="1" hangingPunct="1">
              <a:spcBef>
                <a:spcPct val="0"/>
              </a:spcBef>
              <a:buFontTx/>
              <a:buNone/>
            </a:pPr>
            <a:endParaRPr lang="fr-FR" altLang="fr-FR" sz="1000" b="0" baseline="0" dirty="0">
              <a:solidFill>
                <a:schemeClr val="bg2"/>
              </a:solidFill>
              <a:latin typeface="+mn-lt"/>
            </a:endParaRPr>
          </a:p>
        </p:txBody>
      </p:sp>
      <p:sp>
        <p:nvSpPr>
          <p:cNvPr id="12" name="ZoneTexte 11">
            <a:extLst>
              <a:ext uri="{FF2B5EF4-FFF2-40B4-BE49-F238E27FC236}">
                <a16:creationId xmlns:a16="http://schemas.microsoft.com/office/drawing/2014/main" xmlns="" id="{D0232715-42C3-44C2-8E89-0AE9AF7AA759}"/>
              </a:ext>
            </a:extLst>
          </p:cNvPr>
          <p:cNvSpPr txBox="1"/>
          <p:nvPr/>
        </p:nvSpPr>
        <p:spPr bwMode="gray">
          <a:xfrm>
            <a:off x="2573153" y="6394826"/>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Tree>
    <p:extLst>
      <p:ext uri="{BB962C8B-B14F-4D97-AF65-F5344CB8AC3E}">
        <p14:creationId xmlns:p14="http://schemas.microsoft.com/office/powerpoint/2010/main" val="1089151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err="1"/>
              <a:t>Avertissement</a:t>
            </a:r>
            <a:endParaRPr lang="en-US" dirty="0"/>
          </a:p>
        </p:txBody>
      </p:sp>
      <p:sp>
        <p:nvSpPr>
          <p:cNvPr id="13" name="Slide Number Placeholder 12"/>
          <p:cNvSpPr>
            <a:spLocks noGrp="1"/>
          </p:cNvSpPr>
          <p:nvPr>
            <p:ph type="sldNum" sz="quarter" idx="4"/>
          </p:nvPr>
        </p:nvSpPr>
        <p:spPr/>
        <p:txBody>
          <a:bodyPr/>
          <a:lstStyle/>
          <a:p>
            <a:fld id="{2CEC1701-1D93-DB4D-9AA2-5159B3035801}" type="slidenum">
              <a:rPr lang="fr-FR" smtClean="0"/>
              <a:pPr/>
              <a:t>21</a:t>
            </a:fld>
            <a:endParaRPr lang="fr-FR" dirty="0"/>
          </a:p>
        </p:txBody>
      </p:sp>
      <p:sp>
        <p:nvSpPr>
          <p:cNvPr id="10" name="ZoneTexte 9">
            <a:extLst>
              <a:ext uri="{FF2B5EF4-FFF2-40B4-BE49-F238E27FC236}">
                <a16:creationId xmlns:a16="http://schemas.microsoft.com/office/drawing/2014/main" xmlns="" id="{9D135D55-29F7-4D79-9D27-60D7BA294A40}"/>
              </a:ext>
            </a:extLst>
          </p:cNvPr>
          <p:cNvSpPr txBox="1"/>
          <p:nvPr/>
        </p:nvSpPr>
        <p:spPr bwMode="gray">
          <a:xfrm>
            <a:off x="2580958" y="6416242"/>
            <a:ext cx="4176712"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r>
              <a:rPr lang="fr-FR" sz="800" b="0" baseline="0" dirty="0">
                <a:solidFill>
                  <a:schemeClr val="bg2"/>
                </a:solidFill>
                <a:latin typeface="+mn-lt"/>
              </a:rPr>
              <a:t>DOCUMENT A USAGE STRICTEMENT INTERNE – NE PAS DIFFUSER AUX CLIENTS</a:t>
            </a:r>
          </a:p>
        </p:txBody>
      </p:sp>
      <p:sp>
        <p:nvSpPr>
          <p:cNvPr id="7" name="ZoneTexte 16">
            <a:extLst>
              <a:ext uri="{FF2B5EF4-FFF2-40B4-BE49-F238E27FC236}">
                <a16:creationId xmlns:a16="http://schemas.microsoft.com/office/drawing/2014/main" xmlns="" id="{C56363D2-27EB-4063-A32A-2E6ABB601602}"/>
              </a:ext>
            </a:extLst>
          </p:cNvPr>
          <p:cNvSpPr txBox="1">
            <a:spLocks noChangeArrowheads="1"/>
          </p:cNvSpPr>
          <p:nvPr/>
        </p:nvSpPr>
        <p:spPr bwMode="auto">
          <a:xfrm>
            <a:off x="470929" y="918285"/>
            <a:ext cx="8292071"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r>
              <a:rPr lang="fr-FR" sz="800" b="0" baseline="0" dirty="0">
                <a:solidFill>
                  <a:schemeClr val="bg2"/>
                </a:solidFill>
              </a:rPr>
              <a:t>Le présent document est fourni uniquement à des fins d’information aux conseillers des Caisses d’Epargne et, lorsque la réglementation locale l’exige, uniquement sur demande écrite de leur part. Le présent document ne peut pas être utilisé auprès des clients non-professionnels notamment aux clients finaux de la Caisse d'Epargne en tout ou partie. Il relève de la responsabilité des conseillers des Banques Populaires de s’assurer que l’offre ou la vente de titres de fonds d’investissement ou de services d’investissement de tiers à ses clients respecte la législation nationale applicable. </a:t>
            </a:r>
          </a:p>
          <a:p>
            <a:r>
              <a:rPr lang="fr-FR" sz="800" b="0" baseline="0" dirty="0">
                <a:solidFill>
                  <a:schemeClr val="bg2"/>
                </a:solidFill>
              </a:rPr>
              <a:t>Le présent document est fourni par Natixis Investment Managers International - Société de gestion de portefeuille agréée par l’Autorité des Marchés Financiers sous le n° GP 90-009, société anonyme immatriculée au RCS de Paris sous le numéro 329 450 738. Siège social: 43 avenue Pierre Mendès France, 75013 Paris. L’entité susmentionnée est une unité de développement commercial de Natixis Investment Managers, la holding d’un ensemble divers d’entités de gestion et de distribution de placements spécialisés présentes dans le monde entier. Les filiales de gestion et de distribution de Natixis Investment Managers mènent des activités réglementées uniquement dans et à partir des pays où elles sont autorisées. Les services qu’elles proposent et les produits qu’elles gèrent ne s’adressent pas à tous les investisseurs dans tous les pays. Bien que Natixis Investment Managers considère les informations fournies dans le présent document comme fiables, elle ne garantit pas l’exactitude, y compris celles des tierces parties, l’adéquation ou le caractère complet de ces informations. La remise du présent document et/ou une référence à des valeurs mobilières, des secteurs ou des marchés spécifiques dans le présent document ne constitue en aucun cas un conseil en investissement, une recommandation ou une sollicitation d’achat ou de vente de valeurs mobilières, ou une offre de services. Les investisseurs doivent examiner attentivement les objectifs d’investissements, les risques et les frais relatifs à tout investissement avant d’investir. Les analyses et les opinions mentionnées dans le présent document représentent le point de vue de (des) l'auteur (s) référencé(s). Elles sont émises à la date indiquée, sont susceptibles de changer et ne sauraient être interprétées comme possédant une quelconque valeur contractuelle. Le présent document ne peut pas être distribué, publié ou reproduit, en totalité ou en partie. Tous les montants indiqués sont exprimés en EUR, sauf indication contraire.</a:t>
            </a:r>
          </a:p>
          <a:p>
            <a:r>
              <a:rPr lang="fr-FR" sz="800" b="0" baseline="0" dirty="0">
                <a:solidFill>
                  <a:schemeClr val="bg2"/>
                </a:solidFill>
              </a:rPr>
              <a:t>Document non contractuel, Achevé de rédiger le 22/06/2017 et mis à jour le 08/03/2019.</a:t>
            </a:r>
          </a:p>
          <a:p>
            <a:endParaRPr lang="fr-FR" sz="800" b="0" baseline="0" dirty="0">
              <a:solidFill>
                <a:schemeClr val="bg2"/>
              </a:solidFill>
            </a:endParaRPr>
          </a:p>
          <a:p>
            <a:r>
              <a:rPr lang="fr-FR" sz="800" baseline="0" dirty="0">
                <a:solidFill>
                  <a:schemeClr val="bg2"/>
                </a:solidFill>
              </a:rPr>
              <a:t>Natixis Investment Managers International </a:t>
            </a:r>
            <a:r>
              <a:rPr lang="fr-FR" sz="800" b="0" baseline="0" dirty="0">
                <a:solidFill>
                  <a:schemeClr val="bg2"/>
                </a:solidFill>
              </a:rPr>
              <a:t>- Société anonyme au capital de 51 371 060,28  euros – 329 450 738 RCS Paris - Agréé par l’Autorité des Marchés Financiers (AMF), sous le numéro GP 90-009.- Siège social : 43, avenue Pierre Mendès France - 75013 Paris - www.im.natixis.com</a:t>
            </a:r>
          </a:p>
          <a:p>
            <a:endParaRPr lang="fr-FR" sz="800" b="0" baseline="0" dirty="0">
              <a:solidFill>
                <a:schemeClr val="bg2"/>
              </a:solidFill>
            </a:endParaRPr>
          </a:p>
          <a:p>
            <a:r>
              <a:rPr lang="fr-FR" sz="800" baseline="0" dirty="0" err="1">
                <a:solidFill>
                  <a:schemeClr val="bg2"/>
                </a:solidFill>
              </a:rPr>
              <a:t>Ostrum</a:t>
            </a:r>
            <a:r>
              <a:rPr lang="fr-FR" sz="800" baseline="0" dirty="0">
                <a:solidFill>
                  <a:schemeClr val="bg2"/>
                </a:solidFill>
              </a:rPr>
              <a:t> Asset Management </a:t>
            </a:r>
            <a:r>
              <a:rPr lang="fr-FR" sz="800" b="0" baseline="0" dirty="0">
                <a:solidFill>
                  <a:schemeClr val="bg2"/>
                </a:solidFill>
              </a:rPr>
              <a:t>–  Société anonyme au capital de 27 772 359  euros - 525 192 753 RCS Paris Agréé par l’Autorité des Marchés Financiers (AMF), sous le numéro GP 18000014. Siège social: 43, avenue Pierre Mendès France - 75013 Paris - www.ostrum.com</a:t>
            </a:r>
          </a:p>
          <a:p>
            <a:endParaRPr lang="fr-FR" sz="800" b="0" baseline="0" dirty="0">
              <a:solidFill>
                <a:schemeClr val="bg2"/>
              </a:solidFill>
            </a:endParaRPr>
          </a:p>
          <a:p>
            <a:r>
              <a:rPr lang="fr-FR" sz="800" baseline="0" dirty="0" err="1">
                <a:solidFill>
                  <a:schemeClr val="bg2"/>
                </a:solidFill>
              </a:rPr>
              <a:t>Seeyond</a:t>
            </a:r>
            <a:r>
              <a:rPr lang="fr-FR" sz="800" b="0" baseline="0" dirty="0">
                <a:solidFill>
                  <a:schemeClr val="bg2"/>
                </a:solidFill>
              </a:rPr>
              <a:t> - Société de gestion de portefeuille agréée par l’Autorité des marchés financiers sous le n° GP 17000034. Société anonyme au capital de 4 963 183 euros. RCS Paris 525 192 720. Siège social : 43 avenue Pierre Mendès France - 75 634 Paris Cedex 13</a:t>
            </a:r>
          </a:p>
          <a:p>
            <a:endParaRPr lang="fr-FR" sz="800" b="0" baseline="0" dirty="0">
              <a:solidFill>
                <a:schemeClr val="bg2"/>
              </a:solidFill>
            </a:endParaRPr>
          </a:p>
          <a:p>
            <a:r>
              <a:rPr lang="fr-FR" sz="800" baseline="0" dirty="0">
                <a:solidFill>
                  <a:schemeClr val="bg2"/>
                </a:solidFill>
              </a:rPr>
              <a:t>VEGA Investment Managers </a:t>
            </a:r>
            <a:r>
              <a:rPr lang="fr-FR" sz="800" b="0" baseline="0" dirty="0">
                <a:solidFill>
                  <a:schemeClr val="bg2"/>
                </a:solidFill>
              </a:rPr>
              <a:t>- 115 rue Montmartre 75002 Paris – France Tél. : +33 (0) 1 58 19 61 00 - Fax : +33 (0) 1 58 19 61 99. Société anonyme au capital de 1.957.688,25 € - 353 690 514 RCS Paris Société de gestion de portefeuille, agréée par l’Autorité des Marchés Financiers (AMF) sous le numéro GP 04000045</a:t>
            </a:r>
          </a:p>
          <a:p>
            <a:endParaRPr lang="fr-FR" sz="800" b="0" baseline="0" dirty="0">
              <a:solidFill>
                <a:schemeClr val="bg2"/>
              </a:solidFill>
            </a:endParaRPr>
          </a:p>
          <a:p>
            <a:r>
              <a:rPr lang="fr-FR" sz="800" baseline="0" dirty="0">
                <a:solidFill>
                  <a:schemeClr val="bg2"/>
                </a:solidFill>
              </a:rPr>
              <a:t>DNCA Finance </a:t>
            </a:r>
            <a:r>
              <a:rPr lang="fr-FR" sz="800" b="0" baseline="0" dirty="0">
                <a:solidFill>
                  <a:schemeClr val="bg2"/>
                </a:solidFill>
              </a:rPr>
              <a:t>- Société de gestion de portefeuille agréée par l’Autorité des Marchés Financiers sous le numéro GP 00-030 en date du 18 août 2000 dont le siège sociale est 19, Place Vendôme, 75001 Paris - Société Anonyme au capital de 1 500 000 euros. DNCA Investissements, une marque commerciale de DNCA Finance. </a:t>
            </a:r>
          </a:p>
          <a:p>
            <a:endParaRPr lang="fr-FR" sz="800" baseline="0" dirty="0">
              <a:solidFill>
                <a:schemeClr val="bg2"/>
              </a:solidFill>
            </a:endParaRPr>
          </a:p>
          <a:p>
            <a:r>
              <a:rPr lang="fr-FR" sz="800" baseline="0" dirty="0">
                <a:solidFill>
                  <a:schemeClr val="bg2"/>
                </a:solidFill>
              </a:rPr>
              <a:t>Dorval Asset Management </a:t>
            </a:r>
            <a:r>
              <a:rPr lang="fr-FR" sz="800" b="0" baseline="0" dirty="0">
                <a:solidFill>
                  <a:schemeClr val="bg2"/>
                </a:solidFill>
              </a:rPr>
              <a:t>- 1 rue de Gramont - 75002 Paris - Société de gestion de portefeuille agréée par l’Autorité des Marchés Financiers sous le numéro GP 93-08 en date du 15/06/1993 – Société Anonyme au capital de 303 025 €. </a:t>
            </a:r>
          </a:p>
          <a:p>
            <a:endParaRPr lang="fr-FR" sz="800" b="0" baseline="0" dirty="0">
              <a:solidFill>
                <a:schemeClr val="bg2"/>
              </a:solidFill>
            </a:endParaRPr>
          </a:p>
          <a:p>
            <a:r>
              <a:rPr lang="fr-FR" sz="800" baseline="0" dirty="0">
                <a:solidFill>
                  <a:schemeClr val="bg2"/>
                </a:solidFill>
              </a:rPr>
              <a:t>H2O Asset Management </a:t>
            </a:r>
            <a:r>
              <a:rPr lang="fr-FR" sz="800" b="0" baseline="0" dirty="0">
                <a:solidFill>
                  <a:schemeClr val="bg2"/>
                </a:solidFill>
              </a:rPr>
              <a:t>– Société de gestion de portefeuille de droit anglais 10 Old </a:t>
            </a:r>
            <a:r>
              <a:rPr lang="fr-FR" sz="800" b="0" baseline="0" dirty="0" err="1">
                <a:solidFill>
                  <a:schemeClr val="bg2"/>
                </a:solidFill>
              </a:rPr>
              <a:t>Burlignton</a:t>
            </a:r>
            <a:r>
              <a:rPr lang="fr-FR" sz="800" b="0" baseline="0" dirty="0">
                <a:solidFill>
                  <a:schemeClr val="bg2"/>
                </a:solidFill>
              </a:rPr>
              <a:t> Street, Westminster London W1S 3 AG – Royaume Uni – immaculée OC356207 au registre des sociétés anglaises </a:t>
            </a:r>
          </a:p>
          <a:p>
            <a:endParaRPr lang="fr-FR" sz="800" baseline="0" dirty="0">
              <a:solidFill>
                <a:schemeClr val="bg2"/>
              </a:solidFill>
            </a:endParaRPr>
          </a:p>
          <a:p>
            <a:r>
              <a:rPr lang="fr-FR" sz="800" baseline="0" dirty="0" err="1">
                <a:solidFill>
                  <a:schemeClr val="bg2"/>
                </a:solidFill>
              </a:rPr>
              <a:t>Mirova</a:t>
            </a:r>
            <a:r>
              <a:rPr lang="fr-FR" sz="800" baseline="0" dirty="0">
                <a:solidFill>
                  <a:schemeClr val="bg2"/>
                </a:solidFill>
              </a:rPr>
              <a:t> -  </a:t>
            </a:r>
            <a:r>
              <a:rPr lang="fr-FR" sz="800" b="0" baseline="0" dirty="0">
                <a:solidFill>
                  <a:schemeClr val="bg2"/>
                </a:solidFill>
              </a:rPr>
              <a:t>Société Anonyme au capital de 7 461 327,50 €, RCS Paris 394 648 216 dont le siège social est 53 avenue Pierre Mendès France – 75013 Paris, société de gestion de portefeuille agréée par l’Autorité des marchés financiers sous le </a:t>
            </a:r>
            <a:r>
              <a:rPr lang="fr-FR" sz="800" b="0" baseline="0" dirty="0" err="1">
                <a:solidFill>
                  <a:schemeClr val="bg2"/>
                </a:solidFill>
              </a:rPr>
              <a:t>n°GP</a:t>
            </a:r>
            <a:r>
              <a:rPr lang="fr-FR" sz="800" b="0" baseline="0" dirty="0">
                <a:solidFill>
                  <a:schemeClr val="bg2"/>
                </a:solidFill>
              </a:rPr>
              <a:t> 02-014 </a:t>
            </a:r>
          </a:p>
          <a:p>
            <a:endParaRPr lang="fr-FR" sz="800" b="0" baseline="0" dirty="0">
              <a:solidFill>
                <a:schemeClr val="bg2"/>
              </a:solidFill>
            </a:endParaRPr>
          </a:p>
          <a:p>
            <a:r>
              <a:rPr lang="fr-FR" sz="800" baseline="0" dirty="0">
                <a:solidFill>
                  <a:schemeClr val="bg2"/>
                </a:solidFill>
              </a:rPr>
              <a:t>BPCE</a:t>
            </a:r>
            <a:r>
              <a:rPr lang="fr-FR" sz="800" b="0" baseline="0" dirty="0">
                <a:solidFill>
                  <a:schemeClr val="bg2"/>
                </a:solidFill>
              </a:rPr>
              <a:t> – Société anonyme à directoire et conseil de surveillance au capital de 157 697 890 € - RCS Paris n°493455042 – Siège social : 50, avenue Pierre-Mendès-France – 75201 Paris Cedex 13 – BPCE, intermédiaire en assurance inscrit à l’ORIAS sous le numéro : 08045100.</a:t>
            </a:r>
          </a:p>
        </p:txBody>
      </p:sp>
    </p:spTree>
    <p:extLst>
      <p:ext uri="{BB962C8B-B14F-4D97-AF65-F5344CB8AC3E}">
        <p14:creationId xmlns:p14="http://schemas.microsoft.com/office/powerpoint/2010/main" val="100492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NGAM_master">
  <a:themeElements>
    <a:clrScheme name="Custom 2">
      <a:dk1>
        <a:srgbClr val="000000"/>
      </a:dk1>
      <a:lt1>
        <a:srgbClr val="FFFFFF"/>
      </a:lt1>
      <a:dk2>
        <a:srgbClr val="59237F"/>
      </a:dk2>
      <a:lt2>
        <a:srgbClr val="3A5467"/>
      </a:lt2>
      <a:accent1>
        <a:srgbClr val="76358A"/>
      </a:accent1>
      <a:accent2>
        <a:srgbClr val="00B5CC"/>
      </a:accent2>
      <a:accent3>
        <a:srgbClr val="539536"/>
      </a:accent3>
      <a:accent4>
        <a:srgbClr val="005F9E"/>
      </a:accent4>
      <a:accent5>
        <a:srgbClr val="F6905D"/>
      </a:accent5>
      <a:accent6>
        <a:srgbClr val="FFD457"/>
      </a:accent6>
      <a:hlink>
        <a:srgbClr val="96C44C"/>
      </a:hlink>
      <a:folHlink>
        <a:srgbClr val="005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800" b="1" i="0" u="none" strike="noStrike" cap="none" normalizeH="0" baseline="-2500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800" b="1" i="0" u="none" strike="noStrike" cap="none" normalizeH="0" baseline="-25000" smtClean="0">
            <a:ln>
              <a:noFill/>
            </a:ln>
            <a:solidFill>
              <a:schemeClr val="tx1"/>
            </a:solidFill>
            <a:effectLst/>
            <a:latin typeface="Verdana" pitchFamily="34" charset="0"/>
          </a:defRPr>
        </a:defPPr>
      </a:lstStyle>
    </a:lnDef>
    <a:txDef>
      <a:spPr bwMode="gray">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a:spPr>
      <a:bodyPr vert="horz" wrap="none" lIns="0" tIns="0" rIns="0" bIns="0" numCol="1" rtlCol="0" anchor="t" anchorCtr="0" compatLnSpc="1">
        <a:prstTxWarp prst="textNoShape">
          <a:avLst/>
        </a:prstTxWarp>
        <a:spAutoFit/>
      </a:bodyPr>
      <a:lstStyle>
        <a:defPPr>
          <a:defRPr sz="1800" b="0" kern="0" baseline="0" dirty="0" err="1" smtClean="0">
            <a:solidFill>
              <a:schemeClr val="bg2"/>
            </a:solidFill>
            <a:latin typeface="+mn-lt"/>
          </a:defRPr>
        </a:defPPr>
      </a:lstStyle>
    </a:txDef>
  </a:objectDefaults>
  <a:extraClrSchemeLst>
    <a:extraClrScheme>
      <a:clrScheme name="Modele_ppt_NGAM_sansVisuel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
      <a:clrScheme name="Modele_ppt_NGAM_sansVisuel 2">
        <a:dk1>
          <a:srgbClr val="571E74"/>
        </a:dk1>
        <a:lt1>
          <a:srgbClr val="FFFFFF"/>
        </a:lt1>
        <a:dk2>
          <a:srgbClr val="000000"/>
        </a:dk2>
        <a:lt2>
          <a:srgbClr val="A678AD"/>
        </a:lt2>
        <a:accent1>
          <a:srgbClr val="008DA8"/>
        </a:accent1>
        <a:accent2>
          <a:srgbClr val="6CB33F"/>
        </a:accent2>
        <a:accent3>
          <a:srgbClr val="FFFFFF"/>
        </a:accent3>
        <a:accent4>
          <a:srgbClr val="491862"/>
        </a:accent4>
        <a:accent5>
          <a:srgbClr val="AAC5D1"/>
        </a:accent5>
        <a:accent6>
          <a:srgbClr val="61A238"/>
        </a:accent6>
        <a:hlink>
          <a:srgbClr val="5C6F7C"/>
        </a:hlink>
        <a:folHlink>
          <a:srgbClr val="CDD8DA"/>
        </a:folHlink>
      </a:clrScheme>
      <a:clrMap bg1="lt1" tx1="dk1" bg2="lt2" tx2="dk2" accent1="accent1" accent2="accent2" accent3="accent3" accent4="accent4" accent5="accent5" accent6="accent6" hlink="hlink" folHlink="folHlink"/>
    </a:extraClrScheme>
    <a:extraClrScheme>
      <a:clrScheme name="Modele_ppt_NGAM_sansVisuel 3">
        <a:dk1>
          <a:srgbClr val="571E74"/>
        </a:dk1>
        <a:lt1>
          <a:srgbClr val="FFFFFF"/>
        </a:lt1>
        <a:dk2>
          <a:srgbClr val="000000"/>
        </a:dk2>
        <a:lt2>
          <a:srgbClr val="A678AD"/>
        </a:lt2>
        <a:accent1>
          <a:srgbClr val="0069AA"/>
        </a:accent1>
        <a:accent2>
          <a:srgbClr val="549CC0"/>
        </a:accent2>
        <a:accent3>
          <a:srgbClr val="FFFFFF"/>
        </a:accent3>
        <a:accent4>
          <a:srgbClr val="491862"/>
        </a:accent4>
        <a:accent5>
          <a:srgbClr val="AAB9D2"/>
        </a:accent5>
        <a:accent6>
          <a:srgbClr val="4B8DAE"/>
        </a:accent6>
        <a:hlink>
          <a:srgbClr val="5C6F7C"/>
        </a:hlink>
        <a:folHlink>
          <a:srgbClr val="E0D7EB"/>
        </a:folHlink>
      </a:clrScheme>
      <a:clrMap bg1="lt1" tx1="dk1" bg2="lt2" tx2="dk2" accent1="accent1" accent2="accent2" accent3="accent3" accent4="accent4" accent5="accent5" accent6="accent6" hlink="hlink" folHlink="folHlink"/>
    </a:extraClrScheme>
    <a:extraClrScheme>
      <a:clrScheme name="Modele_ppt_NGAM_sansVisuel 4">
        <a:dk1>
          <a:srgbClr val="571E74"/>
        </a:dk1>
        <a:lt1>
          <a:srgbClr val="FFFFFF"/>
        </a:lt1>
        <a:dk2>
          <a:srgbClr val="000000"/>
        </a:dk2>
        <a:lt2>
          <a:srgbClr val="A678AD"/>
        </a:lt2>
        <a:accent1>
          <a:srgbClr val="00588E"/>
        </a:accent1>
        <a:accent2>
          <a:srgbClr val="2B8DC0"/>
        </a:accent2>
        <a:accent3>
          <a:srgbClr val="FFFFFF"/>
        </a:accent3>
        <a:accent4>
          <a:srgbClr val="491862"/>
        </a:accent4>
        <a:accent5>
          <a:srgbClr val="AAB4C6"/>
        </a:accent5>
        <a:accent6>
          <a:srgbClr val="267FAE"/>
        </a:accent6>
        <a:hlink>
          <a:srgbClr val="5C6F7C"/>
        </a:hlink>
        <a:folHlink>
          <a:srgbClr val="A3B2B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NGAM_template_dev_concept2" id="{B175C466-3A8D-474D-B7F3-C6130EA7AB13}" vid="{55AA473A-2397-B147-A74B-187F224C3076}"/>
    </a:ext>
  </a:extLst>
</a:theme>
</file>

<file path=ppt/theme/theme2.xml><?xml version="1.0" encoding="utf-8"?>
<a:theme xmlns:a="http://schemas.openxmlformats.org/drawingml/2006/main" name="1_NGAM_master">
  <a:themeElements>
    <a:clrScheme name="Custom 2">
      <a:dk1>
        <a:srgbClr val="000000"/>
      </a:dk1>
      <a:lt1>
        <a:srgbClr val="FFFFFF"/>
      </a:lt1>
      <a:dk2>
        <a:srgbClr val="59237F"/>
      </a:dk2>
      <a:lt2>
        <a:srgbClr val="3A5467"/>
      </a:lt2>
      <a:accent1>
        <a:srgbClr val="76358A"/>
      </a:accent1>
      <a:accent2>
        <a:srgbClr val="00B5CC"/>
      </a:accent2>
      <a:accent3>
        <a:srgbClr val="539536"/>
      </a:accent3>
      <a:accent4>
        <a:srgbClr val="005F9E"/>
      </a:accent4>
      <a:accent5>
        <a:srgbClr val="F6905D"/>
      </a:accent5>
      <a:accent6>
        <a:srgbClr val="FFD457"/>
      </a:accent6>
      <a:hlink>
        <a:srgbClr val="96C44C"/>
      </a:hlink>
      <a:folHlink>
        <a:srgbClr val="005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800" b="1" i="0" u="none" strike="noStrike" cap="none" normalizeH="0" baseline="-2500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800" b="1" i="0" u="none" strike="noStrike" cap="none" normalizeH="0" baseline="-25000" smtClean="0">
            <a:ln>
              <a:noFill/>
            </a:ln>
            <a:solidFill>
              <a:schemeClr val="tx1"/>
            </a:solidFill>
            <a:effectLst/>
            <a:latin typeface="Verdana" pitchFamily="34" charset="0"/>
          </a:defRPr>
        </a:defPPr>
      </a:lstStyle>
    </a:lnDef>
    <a:txDef>
      <a:spPr bwMode="gray">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a:spPr>
      <a:bodyPr vert="horz" wrap="none" lIns="0" tIns="0" rIns="0" bIns="0" numCol="1" rtlCol="0" anchor="t" anchorCtr="0" compatLnSpc="1">
        <a:prstTxWarp prst="textNoShape">
          <a:avLst/>
        </a:prstTxWarp>
        <a:spAutoFit/>
      </a:bodyPr>
      <a:lstStyle>
        <a:defPPr>
          <a:defRPr sz="1800" b="0" kern="0" baseline="0" dirty="0" err="1" smtClean="0">
            <a:solidFill>
              <a:schemeClr val="bg2"/>
            </a:solidFill>
            <a:latin typeface="+mn-lt"/>
          </a:defRPr>
        </a:defPPr>
      </a:lstStyle>
    </a:txDef>
  </a:objectDefaults>
  <a:extraClrSchemeLst>
    <a:extraClrScheme>
      <a:clrScheme name="Modele_ppt_NGAM_sansVisuel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
      <a:clrScheme name="Modele_ppt_NGAM_sansVisuel 2">
        <a:dk1>
          <a:srgbClr val="571E74"/>
        </a:dk1>
        <a:lt1>
          <a:srgbClr val="FFFFFF"/>
        </a:lt1>
        <a:dk2>
          <a:srgbClr val="000000"/>
        </a:dk2>
        <a:lt2>
          <a:srgbClr val="A678AD"/>
        </a:lt2>
        <a:accent1>
          <a:srgbClr val="008DA8"/>
        </a:accent1>
        <a:accent2>
          <a:srgbClr val="6CB33F"/>
        </a:accent2>
        <a:accent3>
          <a:srgbClr val="FFFFFF"/>
        </a:accent3>
        <a:accent4>
          <a:srgbClr val="491862"/>
        </a:accent4>
        <a:accent5>
          <a:srgbClr val="AAC5D1"/>
        </a:accent5>
        <a:accent6>
          <a:srgbClr val="61A238"/>
        </a:accent6>
        <a:hlink>
          <a:srgbClr val="5C6F7C"/>
        </a:hlink>
        <a:folHlink>
          <a:srgbClr val="CDD8DA"/>
        </a:folHlink>
      </a:clrScheme>
      <a:clrMap bg1="lt1" tx1="dk1" bg2="lt2" tx2="dk2" accent1="accent1" accent2="accent2" accent3="accent3" accent4="accent4" accent5="accent5" accent6="accent6" hlink="hlink" folHlink="folHlink"/>
    </a:extraClrScheme>
    <a:extraClrScheme>
      <a:clrScheme name="Modele_ppt_NGAM_sansVisuel 3">
        <a:dk1>
          <a:srgbClr val="571E74"/>
        </a:dk1>
        <a:lt1>
          <a:srgbClr val="FFFFFF"/>
        </a:lt1>
        <a:dk2>
          <a:srgbClr val="000000"/>
        </a:dk2>
        <a:lt2>
          <a:srgbClr val="A678AD"/>
        </a:lt2>
        <a:accent1>
          <a:srgbClr val="0069AA"/>
        </a:accent1>
        <a:accent2>
          <a:srgbClr val="549CC0"/>
        </a:accent2>
        <a:accent3>
          <a:srgbClr val="FFFFFF"/>
        </a:accent3>
        <a:accent4>
          <a:srgbClr val="491862"/>
        </a:accent4>
        <a:accent5>
          <a:srgbClr val="AAB9D2"/>
        </a:accent5>
        <a:accent6>
          <a:srgbClr val="4B8DAE"/>
        </a:accent6>
        <a:hlink>
          <a:srgbClr val="5C6F7C"/>
        </a:hlink>
        <a:folHlink>
          <a:srgbClr val="E0D7EB"/>
        </a:folHlink>
      </a:clrScheme>
      <a:clrMap bg1="lt1" tx1="dk1" bg2="lt2" tx2="dk2" accent1="accent1" accent2="accent2" accent3="accent3" accent4="accent4" accent5="accent5" accent6="accent6" hlink="hlink" folHlink="folHlink"/>
    </a:extraClrScheme>
    <a:extraClrScheme>
      <a:clrScheme name="Modele_ppt_NGAM_sansVisuel 4">
        <a:dk1>
          <a:srgbClr val="571E74"/>
        </a:dk1>
        <a:lt1>
          <a:srgbClr val="FFFFFF"/>
        </a:lt1>
        <a:dk2>
          <a:srgbClr val="000000"/>
        </a:dk2>
        <a:lt2>
          <a:srgbClr val="A678AD"/>
        </a:lt2>
        <a:accent1>
          <a:srgbClr val="00588E"/>
        </a:accent1>
        <a:accent2>
          <a:srgbClr val="2B8DC0"/>
        </a:accent2>
        <a:accent3>
          <a:srgbClr val="FFFFFF"/>
        </a:accent3>
        <a:accent4>
          <a:srgbClr val="491862"/>
        </a:accent4>
        <a:accent5>
          <a:srgbClr val="AAB4C6"/>
        </a:accent5>
        <a:accent6>
          <a:srgbClr val="267FAE"/>
        </a:accent6>
        <a:hlink>
          <a:srgbClr val="5C6F7C"/>
        </a:hlink>
        <a:folHlink>
          <a:srgbClr val="A3B2B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NGAM_template_dev_concept2" id="{B175C466-3A8D-474D-B7F3-C6130EA7AB13}" vid="{55AA473A-2397-B147-A74B-187F224C3076}"/>
    </a:ext>
  </a:extLst>
</a:theme>
</file>

<file path=ppt/theme/theme3.xml><?xml version="1.0" encoding="utf-8"?>
<a:theme xmlns:a="http://schemas.openxmlformats.org/drawingml/2006/main" name="2_NGAM_master">
  <a:themeElements>
    <a:clrScheme name="Custom 2">
      <a:dk1>
        <a:srgbClr val="000000"/>
      </a:dk1>
      <a:lt1>
        <a:srgbClr val="FFFFFF"/>
      </a:lt1>
      <a:dk2>
        <a:srgbClr val="59237F"/>
      </a:dk2>
      <a:lt2>
        <a:srgbClr val="3A5467"/>
      </a:lt2>
      <a:accent1>
        <a:srgbClr val="76358A"/>
      </a:accent1>
      <a:accent2>
        <a:srgbClr val="00B5CC"/>
      </a:accent2>
      <a:accent3>
        <a:srgbClr val="539536"/>
      </a:accent3>
      <a:accent4>
        <a:srgbClr val="005F9E"/>
      </a:accent4>
      <a:accent5>
        <a:srgbClr val="F6905D"/>
      </a:accent5>
      <a:accent6>
        <a:srgbClr val="FFD457"/>
      </a:accent6>
      <a:hlink>
        <a:srgbClr val="96C44C"/>
      </a:hlink>
      <a:folHlink>
        <a:srgbClr val="005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800" b="1" i="0" u="none" strike="noStrike" cap="none" normalizeH="0" baseline="-2500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800" b="1" i="0" u="none" strike="noStrike" cap="none" normalizeH="0" baseline="-25000" smtClean="0">
            <a:ln>
              <a:noFill/>
            </a:ln>
            <a:solidFill>
              <a:schemeClr val="tx1"/>
            </a:solidFill>
            <a:effectLst/>
            <a:latin typeface="Verdana" pitchFamily="34" charset="0"/>
          </a:defRPr>
        </a:defPPr>
      </a:lstStyle>
    </a:lnDef>
    <a:txDef>
      <a:spPr bwMode="gray">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a:spPr>
      <a:bodyPr vert="horz" wrap="none" lIns="0" tIns="0" rIns="0" bIns="0" numCol="1" rtlCol="0" anchor="t" anchorCtr="0" compatLnSpc="1">
        <a:prstTxWarp prst="textNoShape">
          <a:avLst/>
        </a:prstTxWarp>
        <a:spAutoFit/>
      </a:bodyPr>
      <a:lstStyle>
        <a:defPPr>
          <a:defRPr sz="1800" b="0" kern="0" baseline="0" dirty="0" err="1" smtClean="0">
            <a:solidFill>
              <a:schemeClr val="bg2"/>
            </a:solidFill>
            <a:latin typeface="+mn-lt"/>
          </a:defRPr>
        </a:defPPr>
      </a:lstStyle>
    </a:txDef>
  </a:objectDefaults>
  <a:extraClrSchemeLst>
    <a:extraClrScheme>
      <a:clrScheme name="Modele_ppt_NGAM_sansVisuel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
      <a:clrScheme name="Modele_ppt_NGAM_sansVisuel 2">
        <a:dk1>
          <a:srgbClr val="571E74"/>
        </a:dk1>
        <a:lt1>
          <a:srgbClr val="FFFFFF"/>
        </a:lt1>
        <a:dk2>
          <a:srgbClr val="000000"/>
        </a:dk2>
        <a:lt2>
          <a:srgbClr val="A678AD"/>
        </a:lt2>
        <a:accent1>
          <a:srgbClr val="008DA8"/>
        </a:accent1>
        <a:accent2>
          <a:srgbClr val="6CB33F"/>
        </a:accent2>
        <a:accent3>
          <a:srgbClr val="FFFFFF"/>
        </a:accent3>
        <a:accent4>
          <a:srgbClr val="491862"/>
        </a:accent4>
        <a:accent5>
          <a:srgbClr val="AAC5D1"/>
        </a:accent5>
        <a:accent6>
          <a:srgbClr val="61A238"/>
        </a:accent6>
        <a:hlink>
          <a:srgbClr val="5C6F7C"/>
        </a:hlink>
        <a:folHlink>
          <a:srgbClr val="CDD8DA"/>
        </a:folHlink>
      </a:clrScheme>
      <a:clrMap bg1="lt1" tx1="dk1" bg2="lt2" tx2="dk2" accent1="accent1" accent2="accent2" accent3="accent3" accent4="accent4" accent5="accent5" accent6="accent6" hlink="hlink" folHlink="folHlink"/>
    </a:extraClrScheme>
    <a:extraClrScheme>
      <a:clrScheme name="Modele_ppt_NGAM_sansVisuel 3">
        <a:dk1>
          <a:srgbClr val="571E74"/>
        </a:dk1>
        <a:lt1>
          <a:srgbClr val="FFFFFF"/>
        </a:lt1>
        <a:dk2>
          <a:srgbClr val="000000"/>
        </a:dk2>
        <a:lt2>
          <a:srgbClr val="A678AD"/>
        </a:lt2>
        <a:accent1>
          <a:srgbClr val="0069AA"/>
        </a:accent1>
        <a:accent2>
          <a:srgbClr val="549CC0"/>
        </a:accent2>
        <a:accent3>
          <a:srgbClr val="FFFFFF"/>
        </a:accent3>
        <a:accent4>
          <a:srgbClr val="491862"/>
        </a:accent4>
        <a:accent5>
          <a:srgbClr val="AAB9D2"/>
        </a:accent5>
        <a:accent6>
          <a:srgbClr val="4B8DAE"/>
        </a:accent6>
        <a:hlink>
          <a:srgbClr val="5C6F7C"/>
        </a:hlink>
        <a:folHlink>
          <a:srgbClr val="E0D7EB"/>
        </a:folHlink>
      </a:clrScheme>
      <a:clrMap bg1="lt1" tx1="dk1" bg2="lt2" tx2="dk2" accent1="accent1" accent2="accent2" accent3="accent3" accent4="accent4" accent5="accent5" accent6="accent6" hlink="hlink" folHlink="folHlink"/>
    </a:extraClrScheme>
    <a:extraClrScheme>
      <a:clrScheme name="Modele_ppt_NGAM_sansVisuel 4">
        <a:dk1>
          <a:srgbClr val="571E74"/>
        </a:dk1>
        <a:lt1>
          <a:srgbClr val="FFFFFF"/>
        </a:lt1>
        <a:dk2>
          <a:srgbClr val="000000"/>
        </a:dk2>
        <a:lt2>
          <a:srgbClr val="A678AD"/>
        </a:lt2>
        <a:accent1>
          <a:srgbClr val="00588E"/>
        </a:accent1>
        <a:accent2>
          <a:srgbClr val="2B8DC0"/>
        </a:accent2>
        <a:accent3>
          <a:srgbClr val="FFFFFF"/>
        </a:accent3>
        <a:accent4>
          <a:srgbClr val="491862"/>
        </a:accent4>
        <a:accent5>
          <a:srgbClr val="AAB4C6"/>
        </a:accent5>
        <a:accent6>
          <a:srgbClr val="267FAE"/>
        </a:accent6>
        <a:hlink>
          <a:srgbClr val="5C6F7C"/>
        </a:hlink>
        <a:folHlink>
          <a:srgbClr val="A3B2B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NGAM_template_dev_concept2" id="{B175C466-3A8D-474D-B7F3-C6130EA7AB13}" vid="{55AA473A-2397-B147-A74B-187F224C3076}"/>
    </a:ext>
  </a:extLst>
</a:theme>
</file>

<file path=ppt/theme/theme4.xml><?xml version="1.0" encoding="utf-8"?>
<a:theme xmlns:a="http://schemas.openxmlformats.org/drawingml/2006/main" name="3_NGAM_master">
  <a:themeElements>
    <a:clrScheme name="Custom 2">
      <a:dk1>
        <a:srgbClr val="000000"/>
      </a:dk1>
      <a:lt1>
        <a:srgbClr val="FFFFFF"/>
      </a:lt1>
      <a:dk2>
        <a:srgbClr val="59237F"/>
      </a:dk2>
      <a:lt2>
        <a:srgbClr val="3A5467"/>
      </a:lt2>
      <a:accent1>
        <a:srgbClr val="76358A"/>
      </a:accent1>
      <a:accent2>
        <a:srgbClr val="00B5CC"/>
      </a:accent2>
      <a:accent3>
        <a:srgbClr val="539536"/>
      </a:accent3>
      <a:accent4>
        <a:srgbClr val="005F9E"/>
      </a:accent4>
      <a:accent5>
        <a:srgbClr val="F6905D"/>
      </a:accent5>
      <a:accent6>
        <a:srgbClr val="FFD457"/>
      </a:accent6>
      <a:hlink>
        <a:srgbClr val="96C44C"/>
      </a:hlink>
      <a:folHlink>
        <a:srgbClr val="005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800" b="1" i="0" u="none" strike="noStrike" cap="none" normalizeH="0" baseline="-2500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800" b="1" i="0" u="none" strike="noStrike" cap="none" normalizeH="0" baseline="-25000" smtClean="0">
            <a:ln>
              <a:noFill/>
            </a:ln>
            <a:solidFill>
              <a:schemeClr val="tx1"/>
            </a:solidFill>
            <a:effectLst/>
            <a:latin typeface="Verdana" pitchFamily="34" charset="0"/>
          </a:defRPr>
        </a:defPPr>
      </a:lstStyle>
    </a:lnDef>
    <a:txDef>
      <a:spPr bwMode="gray">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a:spPr>
      <a:bodyPr vert="horz" wrap="none" lIns="0" tIns="0" rIns="0" bIns="0" numCol="1" rtlCol="0" anchor="t" anchorCtr="0" compatLnSpc="1">
        <a:prstTxWarp prst="textNoShape">
          <a:avLst/>
        </a:prstTxWarp>
        <a:spAutoFit/>
      </a:bodyPr>
      <a:lstStyle>
        <a:defPPr>
          <a:defRPr sz="1800" b="0" kern="0" baseline="0" dirty="0" err="1" smtClean="0">
            <a:solidFill>
              <a:schemeClr val="bg2"/>
            </a:solidFill>
            <a:latin typeface="+mn-lt"/>
          </a:defRPr>
        </a:defPPr>
      </a:lstStyle>
    </a:txDef>
  </a:objectDefaults>
  <a:extraClrSchemeLst>
    <a:extraClrScheme>
      <a:clrScheme name="Modele_ppt_NGAM_sansVisuel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
      <a:clrScheme name="Modele_ppt_NGAM_sansVisuel 2">
        <a:dk1>
          <a:srgbClr val="571E74"/>
        </a:dk1>
        <a:lt1>
          <a:srgbClr val="FFFFFF"/>
        </a:lt1>
        <a:dk2>
          <a:srgbClr val="000000"/>
        </a:dk2>
        <a:lt2>
          <a:srgbClr val="A678AD"/>
        </a:lt2>
        <a:accent1>
          <a:srgbClr val="008DA8"/>
        </a:accent1>
        <a:accent2>
          <a:srgbClr val="6CB33F"/>
        </a:accent2>
        <a:accent3>
          <a:srgbClr val="FFFFFF"/>
        </a:accent3>
        <a:accent4>
          <a:srgbClr val="491862"/>
        </a:accent4>
        <a:accent5>
          <a:srgbClr val="AAC5D1"/>
        </a:accent5>
        <a:accent6>
          <a:srgbClr val="61A238"/>
        </a:accent6>
        <a:hlink>
          <a:srgbClr val="5C6F7C"/>
        </a:hlink>
        <a:folHlink>
          <a:srgbClr val="CDD8DA"/>
        </a:folHlink>
      </a:clrScheme>
      <a:clrMap bg1="lt1" tx1="dk1" bg2="lt2" tx2="dk2" accent1="accent1" accent2="accent2" accent3="accent3" accent4="accent4" accent5="accent5" accent6="accent6" hlink="hlink" folHlink="folHlink"/>
    </a:extraClrScheme>
    <a:extraClrScheme>
      <a:clrScheme name="Modele_ppt_NGAM_sansVisuel 3">
        <a:dk1>
          <a:srgbClr val="571E74"/>
        </a:dk1>
        <a:lt1>
          <a:srgbClr val="FFFFFF"/>
        </a:lt1>
        <a:dk2>
          <a:srgbClr val="000000"/>
        </a:dk2>
        <a:lt2>
          <a:srgbClr val="A678AD"/>
        </a:lt2>
        <a:accent1>
          <a:srgbClr val="0069AA"/>
        </a:accent1>
        <a:accent2>
          <a:srgbClr val="549CC0"/>
        </a:accent2>
        <a:accent3>
          <a:srgbClr val="FFFFFF"/>
        </a:accent3>
        <a:accent4>
          <a:srgbClr val="491862"/>
        </a:accent4>
        <a:accent5>
          <a:srgbClr val="AAB9D2"/>
        </a:accent5>
        <a:accent6>
          <a:srgbClr val="4B8DAE"/>
        </a:accent6>
        <a:hlink>
          <a:srgbClr val="5C6F7C"/>
        </a:hlink>
        <a:folHlink>
          <a:srgbClr val="E0D7EB"/>
        </a:folHlink>
      </a:clrScheme>
      <a:clrMap bg1="lt1" tx1="dk1" bg2="lt2" tx2="dk2" accent1="accent1" accent2="accent2" accent3="accent3" accent4="accent4" accent5="accent5" accent6="accent6" hlink="hlink" folHlink="folHlink"/>
    </a:extraClrScheme>
    <a:extraClrScheme>
      <a:clrScheme name="Modele_ppt_NGAM_sansVisuel 4">
        <a:dk1>
          <a:srgbClr val="571E74"/>
        </a:dk1>
        <a:lt1>
          <a:srgbClr val="FFFFFF"/>
        </a:lt1>
        <a:dk2>
          <a:srgbClr val="000000"/>
        </a:dk2>
        <a:lt2>
          <a:srgbClr val="A678AD"/>
        </a:lt2>
        <a:accent1>
          <a:srgbClr val="00588E"/>
        </a:accent1>
        <a:accent2>
          <a:srgbClr val="2B8DC0"/>
        </a:accent2>
        <a:accent3>
          <a:srgbClr val="FFFFFF"/>
        </a:accent3>
        <a:accent4>
          <a:srgbClr val="491862"/>
        </a:accent4>
        <a:accent5>
          <a:srgbClr val="AAB4C6"/>
        </a:accent5>
        <a:accent6>
          <a:srgbClr val="267FAE"/>
        </a:accent6>
        <a:hlink>
          <a:srgbClr val="5C6F7C"/>
        </a:hlink>
        <a:folHlink>
          <a:srgbClr val="A3B2B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NGAM_template_dev_concept2" id="{B175C466-3A8D-474D-B7F3-C6130EA7AB13}" vid="{55AA473A-2397-B147-A74B-187F224C3076}"/>
    </a:ext>
  </a:extLst>
</a:theme>
</file>

<file path=ppt/theme/theme5.xml><?xml version="1.0" encoding="utf-8"?>
<a:theme xmlns:a="http://schemas.openxmlformats.org/drawingml/2006/main" name="4_NGAM_master">
  <a:themeElements>
    <a:clrScheme name="Custom 2">
      <a:dk1>
        <a:srgbClr val="000000"/>
      </a:dk1>
      <a:lt1>
        <a:srgbClr val="FFFFFF"/>
      </a:lt1>
      <a:dk2>
        <a:srgbClr val="59237F"/>
      </a:dk2>
      <a:lt2>
        <a:srgbClr val="3A5467"/>
      </a:lt2>
      <a:accent1>
        <a:srgbClr val="76358A"/>
      </a:accent1>
      <a:accent2>
        <a:srgbClr val="00B5CC"/>
      </a:accent2>
      <a:accent3>
        <a:srgbClr val="539536"/>
      </a:accent3>
      <a:accent4>
        <a:srgbClr val="005F9E"/>
      </a:accent4>
      <a:accent5>
        <a:srgbClr val="F6905D"/>
      </a:accent5>
      <a:accent6>
        <a:srgbClr val="FFD457"/>
      </a:accent6>
      <a:hlink>
        <a:srgbClr val="96C44C"/>
      </a:hlink>
      <a:folHlink>
        <a:srgbClr val="005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800" b="1" i="0" u="none" strike="noStrike" cap="none" normalizeH="0" baseline="-2500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800" b="1" i="0" u="none" strike="noStrike" cap="none" normalizeH="0" baseline="-25000" smtClean="0">
            <a:ln>
              <a:noFill/>
            </a:ln>
            <a:solidFill>
              <a:schemeClr val="tx1"/>
            </a:solidFill>
            <a:effectLst/>
            <a:latin typeface="Verdana" pitchFamily="34" charset="0"/>
          </a:defRPr>
        </a:defPPr>
      </a:lstStyle>
    </a:lnDef>
    <a:txDef>
      <a:spPr bwMode="gray">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a:spPr>
      <a:bodyPr vert="horz" wrap="none" lIns="0" tIns="0" rIns="0" bIns="0" numCol="1" rtlCol="0" anchor="t" anchorCtr="0" compatLnSpc="1">
        <a:prstTxWarp prst="textNoShape">
          <a:avLst/>
        </a:prstTxWarp>
        <a:spAutoFit/>
      </a:bodyPr>
      <a:lstStyle>
        <a:defPPr>
          <a:defRPr sz="1800" b="0" kern="0" baseline="0" dirty="0" err="1" smtClean="0">
            <a:solidFill>
              <a:schemeClr val="bg2"/>
            </a:solidFill>
            <a:latin typeface="+mn-lt"/>
          </a:defRPr>
        </a:defPPr>
      </a:lstStyle>
    </a:txDef>
  </a:objectDefaults>
  <a:extraClrSchemeLst>
    <a:extraClrScheme>
      <a:clrScheme name="Modele_ppt_NGAM_sansVisuel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
      <a:clrScheme name="Modele_ppt_NGAM_sansVisuel 2">
        <a:dk1>
          <a:srgbClr val="571E74"/>
        </a:dk1>
        <a:lt1>
          <a:srgbClr val="FFFFFF"/>
        </a:lt1>
        <a:dk2>
          <a:srgbClr val="000000"/>
        </a:dk2>
        <a:lt2>
          <a:srgbClr val="A678AD"/>
        </a:lt2>
        <a:accent1>
          <a:srgbClr val="008DA8"/>
        </a:accent1>
        <a:accent2>
          <a:srgbClr val="6CB33F"/>
        </a:accent2>
        <a:accent3>
          <a:srgbClr val="FFFFFF"/>
        </a:accent3>
        <a:accent4>
          <a:srgbClr val="491862"/>
        </a:accent4>
        <a:accent5>
          <a:srgbClr val="AAC5D1"/>
        </a:accent5>
        <a:accent6>
          <a:srgbClr val="61A238"/>
        </a:accent6>
        <a:hlink>
          <a:srgbClr val="5C6F7C"/>
        </a:hlink>
        <a:folHlink>
          <a:srgbClr val="CDD8DA"/>
        </a:folHlink>
      </a:clrScheme>
      <a:clrMap bg1="lt1" tx1="dk1" bg2="lt2" tx2="dk2" accent1="accent1" accent2="accent2" accent3="accent3" accent4="accent4" accent5="accent5" accent6="accent6" hlink="hlink" folHlink="folHlink"/>
    </a:extraClrScheme>
    <a:extraClrScheme>
      <a:clrScheme name="Modele_ppt_NGAM_sansVisuel 3">
        <a:dk1>
          <a:srgbClr val="571E74"/>
        </a:dk1>
        <a:lt1>
          <a:srgbClr val="FFFFFF"/>
        </a:lt1>
        <a:dk2>
          <a:srgbClr val="000000"/>
        </a:dk2>
        <a:lt2>
          <a:srgbClr val="A678AD"/>
        </a:lt2>
        <a:accent1>
          <a:srgbClr val="0069AA"/>
        </a:accent1>
        <a:accent2>
          <a:srgbClr val="549CC0"/>
        </a:accent2>
        <a:accent3>
          <a:srgbClr val="FFFFFF"/>
        </a:accent3>
        <a:accent4>
          <a:srgbClr val="491862"/>
        </a:accent4>
        <a:accent5>
          <a:srgbClr val="AAB9D2"/>
        </a:accent5>
        <a:accent6>
          <a:srgbClr val="4B8DAE"/>
        </a:accent6>
        <a:hlink>
          <a:srgbClr val="5C6F7C"/>
        </a:hlink>
        <a:folHlink>
          <a:srgbClr val="E0D7EB"/>
        </a:folHlink>
      </a:clrScheme>
      <a:clrMap bg1="lt1" tx1="dk1" bg2="lt2" tx2="dk2" accent1="accent1" accent2="accent2" accent3="accent3" accent4="accent4" accent5="accent5" accent6="accent6" hlink="hlink" folHlink="folHlink"/>
    </a:extraClrScheme>
    <a:extraClrScheme>
      <a:clrScheme name="Modele_ppt_NGAM_sansVisuel 4">
        <a:dk1>
          <a:srgbClr val="571E74"/>
        </a:dk1>
        <a:lt1>
          <a:srgbClr val="FFFFFF"/>
        </a:lt1>
        <a:dk2>
          <a:srgbClr val="000000"/>
        </a:dk2>
        <a:lt2>
          <a:srgbClr val="A678AD"/>
        </a:lt2>
        <a:accent1>
          <a:srgbClr val="00588E"/>
        </a:accent1>
        <a:accent2>
          <a:srgbClr val="2B8DC0"/>
        </a:accent2>
        <a:accent3>
          <a:srgbClr val="FFFFFF"/>
        </a:accent3>
        <a:accent4>
          <a:srgbClr val="491862"/>
        </a:accent4>
        <a:accent5>
          <a:srgbClr val="AAB4C6"/>
        </a:accent5>
        <a:accent6>
          <a:srgbClr val="267FAE"/>
        </a:accent6>
        <a:hlink>
          <a:srgbClr val="5C6F7C"/>
        </a:hlink>
        <a:folHlink>
          <a:srgbClr val="A3B2B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NGAM_template_dev_concept2" id="{B175C466-3A8D-474D-B7F3-C6130EA7AB13}" vid="{55AA473A-2397-B147-A74B-187F224C3076}"/>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13234</TotalTime>
  <Words>4902</Words>
  <Application>Microsoft Office PowerPoint</Application>
  <PresentationFormat>Affichage à l'écran (4:3)</PresentationFormat>
  <Paragraphs>408</Paragraphs>
  <Slides>21</Slides>
  <Notes>15</Notes>
  <HiddenSlides>0</HiddenSlides>
  <MMClips>0</MMClips>
  <ScaleCrop>false</ScaleCrop>
  <HeadingPairs>
    <vt:vector size="4" baseType="variant">
      <vt:variant>
        <vt:lpstr>Thème</vt:lpstr>
      </vt:variant>
      <vt:variant>
        <vt:i4>5</vt:i4>
      </vt:variant>
      <vt:variant>
        <vt:lpstr>Titres des diapositives</vt:lpstr>
      </vt:variant>
      <vt:variant>
        <vt:i4>21</vt:i4>
      </vt:variant>
    </vt:vector>
  </HeadingPairs>
  <TitlesOfParts>
    <vt:vector size="26" baseType="lpstr">
      <vt:lpstr>NGAM_master</vt:lpstr>
      <vt:lpstr>1_NGAM_master</vt:lpstr>
      <vt:lpstr>2_NGAM_master</vt:lpstr>
      <vt:lpstr>3_NGAM_master</vt:lpstr>
      <vt:lpstr>4_NGAM_master</vt:lpstr>
      <vt:lpstr>Présentation PowerPoint</vt:lpstr>
      <vt:lpstr>Sommaire</vt:lpstr>
      <vt:lpstr>Présentation PowerPoint</vt:lpstr>
      <vt:lpstr>Les 4 messages clés pour vos clients</vt:lpstr>
      <vt:lpstr>Les 4 principes de gestion de la gamme </vt:lpstr>
      <vt:lpstr>Un accès à des savoir-faire reconnus au sein d’une offre adaptée aux besoins des clients</vt:lpstr>
      <vt:lpstr>Les 3 fonds Sélectiz, points clés</vt:lpstr>
      <vt:lpstr>Présentation PowerPoint</vt:lpstr>
      <vt:lpstr>Les outils à votre disposition : conseillers et clients</vt:lpstr>
      <vt:lpstr>Un espace dédié sur le site Internet Caisse d’Epargne</vt:lpstr>
      <vt:lpstr>Présentation PowerPoint</vt:lpstr>
      <vt:lpstr>Les fonds Sélectiz dans LEA</vt:lpstr>
      <vt:lpstr>Les fonds Sélectiz </vt:lpstr>
      <vt:lpstr>Avant de conseiller ces fonds au client</vt:lpstr>
      <vt:lpstr>Présentation PowerPoint</vt:lpstr>
      <vt:lpstr>Principales caractéristiques</vt:lpstr>
      <vt:lpstr>Principales caractéristiques</vt:lpstr>
      <vt:lpstr>Principales caractéristiques</vt:lpstr>
      <vt:lpstr>Les principaux risques 1/2</vt:lpstr>
      <vt:lpstr>Les principaux risques 2/2</vt:lpstr>
      <vt:lpstr>Avertissement</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A6700687</cp:lastModifiedBy>
  <cp:revision>699</cp:revision>
  <cp:lastPrinted>2018-11-15T14:41:33Z</cp:lastPrinted>
  <dcterms:created xsi:type="dcterms:W3CDTF">2017-10-12T13:46:17Z</dcterms:created>
  <dcterms:modified xsi:type="dcterms:W3CDTF">2019-04-08T14:49:31Z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7e4f81-4b1c-4a3a-b237-8636707719dc_Enabled">
    <vt:lpwstr>True</vt:lpwstr>
  </property>
  <property fmtid="{D5CDD505-2E9C-101B-9397-08002B2CF9AE}" pid="3" name="MSIP_Label_797e4f81-4b1c-4a3a-b237-8636707719dc_SiteId">
    <vt:lpwstr>d5bb6d35-8a82-4329-b49a-5030bd6497ab</vt:lpwstr>
  </property>
  <property fmtid="{D5CDD505-2E9C-101B-9397-08002B2CF9AE}" pid="4" name="MSIP_Label_797e4f81-4b1c-4a3a-b237-8636707719dc_Owner">
    <vt:lpwstr>rrossetti@cib.net</vt:lpwstr>
  </property>
  <property fmtid="{D5CDD505-2E9C-101B-9397-08002B2CF9AE}" pid="5" name="MSIP_Label_797e4f81-4b1c-4a3a-b237-8636707719dc_SetDate">
    <vt:lpwstr>2019-03-20T15:10:51.7011349Z</vt:lpwstr>
  </property>
  <property fmtid="{D5CDD505-2E9C-101B-9397-08002B2CF9AE}" pid="6" name="MSIP_Label_797e4f81-4b1c-4a3a-b237-8636707719dc_Name">
    <vt:lpwstr>C2 - Internal Natixis</vt:lpwstr>
  </property>
  <property fmtid="{D5CDD505-2E9C-101B-9397-08002B2CF9AE}" pid="7" name="MSIP_Label_797e4f81-4b1c-4a3a-b237-8636707719dc_Application">
    <vt:lpwstr>Microsoft Azure Information Protection</vt:lpwstr>
  </property>
  <property fmtid="{D5CDD505-2E9C-101B-9397-08002B2CF9AE}" pid="8" name="MSIP_Label_797e4f81-4b1c-4a3a-b237-8636707719dc_Extended_MSFT_Method">
    <vt:lpwstr>Automatic</vt:lpwstr>
  </property>
  <property fmtid="{D5CDD505-2E9C-101B-9397-08002B2CF9AE}" pid="9" name="Sensitivity">
    <vt:lpwstr>C2 - Internal Natixis</vt:lpwstr>
  </property>
</Properties>
</file>