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5.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80" r:id="rId5"/>
    <p:sldMasterId id="2147483684" r:id="rId6"/>
    <p:sldMasterId id="2147483696" r:id="rId7"/>
    <p:sldMasterId id="2147483723" r:id="rId8"/>
    <p:sldMasterId id="2147483733" r:id="rId9"/>
  </p:sldMasterIdLst>
  <p:notesMasterIdLst>
    <p:notesMasterId r:id="rId34"/>
  </p:notesMasterIdLst>
  <p:handoutMasterIdLst>
    <p:handoutMasterId r:id="rId35"/>
  </p:handoutMasterIdLst>
  <p:sldIdLst>
    <p:sldId id="422" r:id="rId10"/>
    <p:sldId id="488" r:id="rId11"/>
    <p:sldId id="491" r:id="rId12"/>
    <p:sldId id="489" r:id="rId13"/>
    <p:sldId id="495" r:id="rId14"/>
    <p:sldId id="496" r:id="rId15"/>
    <p:sldId id="497" r:id="rId16"/>
    <p:sldId id="498" r:id="rId17"/>
    <p:sldId id="499" r:id="rId18"/>
    <p:sldId id="508" r:id="rId19"/>
    <p:sldId id="492" r:id="rId20"/>
    <p:sldId id="500" r:id="rId21"/>
    <p:sldId id="502" r:id="rId22"/>
    <p:sldId id="509" r:id="rId23"/>
    <p:sldId id="510" r:id="rId24"/>
    <p:sldId id="511" r:id="rId25"/>
    <p:sldId id="493" r:id="rId26"/>
    <p:sldId id="501" r:id="rId27"/>
    <p:sldId id="507" r:id="rId28"/>
    <p:sldId id="494" r:id="rId29"/>
    <p:sldId id="503" r:id="rId30"/>
    <p:sldId id="504" r:id="rId31"/>
    <p:sldId id="505" r:id="rId32"/>
    <p:sldId id="506" r:id="rId33"/>
  </p:sldIdLst>
  <p:sldSz cx="9144000" cy="6858000" type="screen4x3"/>
  <p:notesSz cx="6797675" cy="9926638"/>
  <p:defaultTextStyle>
    <a:defPPr>
      <a:defRPr lang="fr-FR"/>
    </a:defPPr>
    <a:lvl1pPr algn="l" rtl="0" fontAlgn="base">
      <a:spcBef>
        <a:spcPct val="0"/>
      </a:spcBef>
      <a:spcAft>
        <a:spcPct val="0"/>
      </a:spcAft>
      <a:defRPr kern="1200">
        <a:solidFill>
          <a:schemeClr val="tx1"/>
        </a:solidFill>
        <a:latin typeface="Arial Narrow" pitchFamily="34" charset="0"/>
        <a:ea typeface="+mn-ea"/>
        <a:cs typeface="Arial" pitchFamily="34" charset="0"/>
      </a:defRPr>
    </a:lvl1pPr>
    <a:lvl2pPr marL="457200" algn="l" rtl="0" fontAlgn="base">
      <a:spcBef>
        <a:spcPct val="0"/>
      </a:spcBef>
      <a:spcAft>
        <a:spcPct val="0"/>
      </a:spcAft>
      <a:defRPr kern="1200">
        <a:solidFill>
          <a:schemeClr val="tx1"/>
        </a:solidFill>
        <a:latin typeface="Arial Narrow" pitchFamily="34" charset="0"/>
        <a:ea typeface="+mn-ea"/>
        <a:cs typeface="Arial" pitchFamily="34" charset="0"/>
      </a:defRPr>
    </a:lvl2pPr>
    <a:lvl3pPr marL="914400" algn="l" rtl="0" fontAlgn="base">
      <a:spcBef>
        <a:spcPct val="0"/>
      </a:spcBef>
      <a:spcAft>
        <a:spcPct val="0"/>
      </a:spcAft>
      <a:defRPr kern="1200">
        <a:solidFill>
          <a:schemeClr val="tx1"/>
        </a:solidFill>
        <a:latin typeface="Arial Narrow"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Narrow"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Narrow" pitchFamily="34" charset="0"/>
        <a:ea typeface="+mn-ea"/>
        <a:cs typeface="Arial" pitchFamily="34" charset="0"/>
      </a:defRPr>
    </a:lvl5pPr>
    <a:lvl6pPr marL="2286000" algn="l" defTabSz="914400" rtl="0" eaLnBrk="1" latinLnBrk="0" hangingPunct="1">
      <a:defRPr kern="1200">
        <a:solidFill>
          <a:schemeClr val="tx1"/>
        </a:solidFill>
        <a:latin typeface="Arial Narrow" pitchFamily="34" charset="0"/>
        <a:ea typeface="+mn-ea"/>
        <a:cs typeface="Arial" pitchFamily="34" charset="0"/>
      </a:defRPr>
    </a:lvl6pPr>
    <a:lvl7pPr marL="2743200" algn="l" defTabSz="914400" rtl="0" eaLnBrk="1" latinLnBrk="0" hangingPunct="1">
      <a:defRPr kern="1200">
        <a:solidFill>
          <a:schemeClr val="tx1"/>
        </a:solidFill>
        <a:latin typeface="Arial Narrow" pitchFamily="34" charset="0"/>
        <a:ea typeface="+mn-ea"/>
        <a:cs typeface="Arial" pitchFamily="34" charset="0"/>
      </a:defRPr>
    </a:lvl7pPr>
    <a:lvl8pPr marL="3200400" algn="l" defTabSz="914400" rtl="0" eaLnBrk="1" latinLnBrk="0" hangingPunct="1">
      <a:defRPr kern="1200">
        <a:solidFill>
          <a:schemeClr val="tx1"/>
        </a:solidFill>
        <a:latin typeface="Arial Narrow" pitchFamily="34" charset="0"/>
        <a:ea typeface="+mn-ea"/>
        <a:cs typeface="Arial" pitchFamily="34" charset="0"/>
      </a:defRPr>
    </a:lvl8pPr>
    <a:lvl9pPr marL="3657600" algn="l" defTabSz="914400" rtl="0" eaLnBrk="1" latinLnBrk="0" hangingPunct="1">
      <a:defRPr kern="1200">
        <a:solidFill>
          <a:schemeClr val="tx1"/>
        </a:solidFill>
        <a:latin typeface="Arial Narrow" pitchFamily="34" charset="0"/>
        <a:ea typeface="+mn-ea"/>
        <a:cs typeface="Arial" pitchFamily="34" charset="0"/>
      </a:defRPr>
    </a:lvl9pPr>
  </p:defaultTextStyle>
  <p:extLst>
    <p:ext uri="{EFAFB233-063F-42B5-8137-9DF3F51BA10A}">
      <p15:sldGuideLst xmlns:p15="http://schemas.microsoft.com/office/powerpoint/2012/main">
        <p15:guide id="1" orient="horz" pos="2115">
          <p15:clr>
            <a:srgbClr val="A4A3A4"/>
          </p15:clr>
        </p15:guide>
        <p15:guide id="2" orient="horz">
          <p15:clr>
            <a:srgbClr val="A4A3A4"/>
          </p15:clr>
        </p15:guide>
        <p15:guide id="3" pos="5602">
          <p15:clr>
            <a:srgbClr val="A4A3A4"/>
          </p15:clr>
        </p15:guide>
        <p15:guide id="4" pos="5759">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9900"/>
    <a:srgbClr val="223A5A"/>
    <a:srgbClr val="FF00FF"/>
    <a:srgbClr val="C1EFFF"/>
    <a:srgbClr val="C31632"/>
    <a:srgbClr val="33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Style léger 2 - Accentuation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2540" autoAdjust="0"/>
  </p:normalViewPr>
  <p:slideViewPr>
    <p:cSldViewPr snapToGrid="0">
      <p:cViewPr varScale="1">
        <p:scale>
          <a:sx n="115" d="100"/>
          <a:sy n="115" d="100"/>
        </p:scale>
        <p:origin x="1476" y="126"/>
      </p:cViewPr>
      <p:guideLst>
        <p:guide orient="horz" pos="2115"/>
        <p:guide orient="horz"/>
        <p:guide pos="5602"/>
        <p:guide pos="5759"/>
      </p:guideLst>
    </p:cSldViewPr>
  </p:slideViewPr>
  <p:notesTextViewPr>
    <p:cViewPr>
      <p:scale>
        <a:sx n="1" d="1"/>
        <a:sy n="1" d="1"/>
      </p:scale>
      <p:origin x="0" y="0"/>
    </p:cViewPr>
  </p:notesTextViewPr>
  <p:notesViewPr>
    <p:cSldViewPr snapToGrid="0">
      <p:cViewPr varScale="1">
        <p:scale>
          <a:sx n="116" d="100"/>
          <a:sy n="116" d="100"/>
        </p:scale>
        <p:origin x="-4998"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2.xml"/><Relationship Id="rId34"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presProps" Target="presProp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fr-FR"/>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A8AED0CB-FD61-4FF7-977B-AEFEBD8E3EAC}" type="datetimeFigureOut">
              <a:rPr lang="fr-FR"/>
              <a:pPr>
                <a:defRPr/>
              </a:pPr>
              <a:t>26/02/2020</a:t>
            </a:fld>
            <a:endParaRPr lang="fr-FR"/>
          </a:p>
        </p:txBody>
      </p:sp>
      <p:sp>
        <p:nvSpPr>
          <p:cNvPr id="4" name="Espace réservé du pied de page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fr-FR"/>
          </a:p>
        </p:txBody>
      </p:sp>
      <p:sp>
        <p:nvSpPr>
          <p:cNvPr id="5" name="Espace réservé du numéro de diapositive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EAF3F17-A719-4C16-BB4C-3D81ECD62072}" type="slidenum">
              <a:rPr lang="fr-FR"/>
              <a:pPr>
                <a:defRPr/>
              </a:pPr>
              <a:t>‹N°›</a:t>
            </a:fld>
            <a:endParaRPr lang="fr-FR"/>
          </a:p>
        </p:txBody>
      </p:sp>
    </p:spTree>
    <p:extLst>
      <p:ext uri="{BB962C8B-B14F-4D97-AF65-F5344CB8AC3E}">
        <p14:creationId xmlns:p14="http://schemas.microsoft.com/office/powerpoint/2010/main" val="6442892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fr-FR"/>
          </a:p>
        </p:txBody>
      </p:sp>
      <p:sp>
        <p:nvSpPr>
          <p:cNvPr id="3" name="Espace réservé de la date 2"/>
          <p:cNvSpPr>
            <a:spLocks noGrp="1"/>
          </p:cNvSpPr>
          <p:nvPr>
            <p:ph type="dt"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B12BB8AA-E8DA-40EC-812D-D2C2A66F1C65}" type="datetimeFigureOut">
              <a:rPr lang="fr-FR"/>
              <a:pPr>
                <a:defRPr/>
              </a:pPr>
              <a:t>26/02/2020</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fr-FR" noProof="0"/>
              <a:t>Modifiez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fr-FR"/>
          </a:p>
        </p:txBody>
      </p:sp>
      <p:sp>
        <p:nvSpPr>
          <p:cNvPr id="7" name="Espace réservé du numéro de diapositive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DAB9795F-4F15-41A6-83B6-357762B77F0C}" type="slidenum">
              <a:rPr lang="fr-FR"/>
              <a:pPr>
                <a:defRPr/>
              </a:pPr>
              <a:t>‹N°›</a:t>
            </a:fld>
            <a:endParaRPr lang="fr-FR"/>
          </a:p>
        </p:txBody>
      </p:sp>
    </p:spTree>
    <p:extLst>
      <p:ext uri="{BB962C8B-B14F-4D97-AF65-F5344CB8AC3E}">
        <p14:creationId xmlns:p14="http://schemas.microsoft.com/office/powerpoint/2010/main" val="42925115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DAB9795F-4F15-41A6-83B6-357762B77F0C}" type="slidenum">
              <a:rPr lang="fr-FR" smtClean="0"/>
              <a:pPr>
                <a:defRPr/>
              </a:pPr>
              <a:t>1</a:t>
            </a:fld>
            <a:endParaRPr lang="fr-FR"/>
          </a:p>
        </p:txBody>
      </p:sp>
    </p:spTree>
    <p:extLst>
      <p:ext uri="{BB962C8B-B14F-4D97-AF65-F5344CB8AC3E}">
        <p14:creationId xmlns:p14="http://schemas.microsoft.com/office/powerpoint/2010/main" val="3133656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DAB9795F-4F15-41A6-83B6-357762B77F0C}" type="slidenum">
              <a:rPr lang="fr-FR" smtClean="0"/>
              <a:pPr>
                <a:defRPr/>
              </a:pPr>
              <a:t>2</a:t>
            </a:fld>
            <a:endParaRPr lang="fr-FR"/>
          </a:p>
        </p:txBody>
      </p:sp>
    </p:spTree>
    <p:extLst>
      <p:ext uri="{BB962C8B-B14F-4D97-AF65-F5344CB8AC3E}">
        <p14:creationId xmlns:p14="http://schemas.microsoft.com/office/powerpoint/2010/main" val="36538420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DAB9795F-4F15-41A6-83B6-357762B77F0C}" type="slidenum">
              <a:rPr lang="fr-FR" smtClean="0"/>
              <a:pPr>
                <a:defRPr/>
              </a:pPr>
              <a:t>3</a:t>
            </a:fld>
            <a:endParaRPr lang="fr-FR"/>
          </a:p>
        </p:txBody>
      </p:sp>
    </p:spTree>
    <p:extLst>
      <p:ext uri="{BB962C8B-B14F-4D97-AF65-F5344CB8AC3E}">
        <p14:creationId xmlns:p14="http://schemas.microsoft.com/office/powerpoint/2010/main" val="1919754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DAB9795F-4F15-41A6-83B6-357762B77F0C}" type="slidenum">
              <a:rPr lang="fr-FR" smtClean="0"/>
              <a:pPr>
                <a:defRPr/>
              </a:pPr>
              <a:t>4</a:t>
            </a:fld>
            <a:endParaRPr lang="fr-FR"/>
          </a:p>
        </p:txBody>
      </p:sp>
    </p:spTree>
    <p:extLst>
      <p:ext uri="{BB962C8B-B14F-4D97-AF65-F5344CB8AC3E}">
        <p14:creationId xmlns:p14="http://schemas.microsoft.com/office/powerpoint/2010/main" val="11460125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DAB9795F-4F15-41A6-83B6-357762B77F0C}" type="slidenum">
              <a:rPr lang="fr-FR" smtClean="0"/>
              <a:pPr>
                <a:defRPr/>
              </a:pPr>
              <a:t>5</a:t>
            </a:fld>
            <a:endParaRPr lang="fr-FR"/>
          </a:p>
        </p:txBody>
      </p:sp>
    </p:spTree>
    <p:extLst>
      <p:ext uri="{BB962C8B-B14F-4D97-AF65-F5344CB8AC3E}">
        <p14:creationId xmlns:p14="http://schemas.microsoft.com/office/powerpoint/2010/main" val="1101019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DAB9795F-4F15-41A6-83B6-357762B77F0C}" type="slidenum">
              <a:rPr lang="fr-FR" smtClean="0"/>
              <a:pPr>
                <a:defRPr/>
              </a:pPr>
              <a:t>6</a:t>
            </a:fld>
            <a:endParaRPr lang="fr-FR"/>
          </a:p>
        </p:txBody>
      </p:sp>
    </p:spTree>
    <p:extLst>
      <p:ext uri="{BB962C8B-B14F-4D97-AF65-F5344CB8AC3E}">
        <p14:creationId xmlns:p14="http://schemas.microsoft.com/office/powerpoint/2010/main" val="17260079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DAB9795F-4F15-41A6-83B6-357762B77F0C}" type="slidenum">
              <a:rPr lang="fr-FR" smtClean="0"/>
              <a:pPr>
                <a:defRPr/>
              </a:pPr>
              <a:t>7</a:t>
            </a:fld>
            <a:endParaRPr lang="fr-FR"/>
          </a:p>
        </p:txBody>
      </p:sp>
    </p:spTree>
    <p:extLst>
      <p:ext uri="{BB962C8B-B14F-4D97-AF65-F5344CB8AC3E}">
        <p14:creationId xmlns:p14="http://schemas.microsoft.com/office/powerpoint/2010/main" val="41508474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DAB9795F-4F15-41A6-83B6-357762B77F0C}" type="slidenum">
              <a:rPr lang="fr-FR" smtClean="0"/>
              <a:pPr>
                <a:defRPr/>
              </a:pPr>
              <a:t>8</a:t>
            </a:fld>
            <a:endParaRPr lang="fr-FR"/>
          </a:p>
        </p:txBody>
      </p:sp>
    </p:spTree>
    <p:extLst>
      <p:ext uri="{BB962C8B-B14F-4D97-AF65-F5344CB8AC3E}">
        <p14:creationId xmlns:p14="http://schemas.microsoft.com/office/powerpoint/2010/main" val="4003367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DAB9795F-4F15-41A6-83B6-357762B77F0C}" type="slidenum">
              <a:rPr lang="fr-FR" smtClean="0"/>
              <a:pPr>
                <a:defRPr/>
              </a:pPr>
              <a:t>9</a:t>
            </a:fld>
            <a:endParaRPr lang="fr-FR"/>
          </a:p>
        </p:txBody>
      </p:sp>
    </p:spTree>
    <p:extLst>
      <p:ext uri="{BB962C8B-B14F-4D97-AF65-F5344CB8AC3E}">
        <p14:creationId xmlns:p14="http://schemas.microsoft.com/office/powerpoint/2010/main" val="16167658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DAB9795F-4F15-41A6-83B6-357762B77F0C}" type="slidenum">
              <a:rPr lang="fr-FR" smtClean="0"/>
              <a:pPr>
                <a:defRPr/>
              </a:pPr>
              <a:t>10</a:t>
            </a:fld>
            <a:endParaRPr lang="fr-FR"/>
          </a:p>
        </p:txBody>
      </p:sp>
    </p:spTree>
    <p:extLst>
      <p:ext uri="{BB962C8B-B14F-4D97-AF65-F5344CB8AC3E}">
        <p14:creationId xmlns:p14="http://schemas.microsoft.com/office/powerpoint/2010/main" val="34688015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DAB9795F-4F15-41A6-83B6-357762B77F0C}" type="slidenum">
              <a:rPr lang="fr-FR" smtClean="0"/>
              <a:pPr>
                <a:defRPr/>
              </a:pPr>
              <a:t>11</a:t>
            </a:fld>
            <a:endParaRPr lang="fr-FR"/>
          </a:p>
        </p:txBody>
      </p:sp>
    </p:spTree>
    <p:extLst>
      <p:ext uri="{BB962C8B-B14F-4D97-AF65-F5344CB8AC3E}">
        <p14:creationId xmlns:p14="http://schemas.microsoft.com/office/powerpoint/2010/main" val="6267958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DAB9795F-4F15-41A6-83B6-357762B77F0C}" type="slidenum">
              <a:rPr lang="fr-FR" smtClean="0"/>
              <a:pPr>
                <a:defRPr/>
              </a:pPr>
              <a:t>12</a:t>
            </a:fld>
            <a:endParaRPr lang="fr-FR"/>
          </a:p>
        </p:txBody>
      </p:sp>
    </p:spTree>
    <p:extLst>
      <p:ext uri="{BB962C8B-B14F-4D97-AF65-F5344CB8AC3E}">
        <p14:creationId xmlns:p14="http://schemas.microsoft.com/office/powerpoint/2010/main" val="7863263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DAB9795F-4F15-41A6-83B6-357762B77F0C}" type="slidenum">
              <a:rPr lang="fr-FR" smtClean="0"/>
              <a:pPr>
                <a:defRPr/>
              </a:pPr>
              <a:t>13</a:t>
            </a:fld>
            <a:endParaRPr lang="fr-FR"/>
          </a:p>
        </p:txBody>
      </p:sp>
    </p:spTree>
    <p:extLst>
      <p:ext uri="{BB962C8B-B14F-4D97-AF65-F5344CB8AC3E}">
        <p14:creationId xmlns:p14="http://schemas.microsoft.com/office/powerpoint/2010/main" val="16375782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DAB9795F-4F15-41A6-83B6-357762B77F0C}" type="slidenum">
              <a:rPr lang="fr-FR" smtClean="0"/>
              <a:pPr>
                <a:defRPr/>
              </a:pPr>
              <a:t>14</a:t>
            </a:fld>
            <a:endParaRPr lang="fr-FR"/>
          </a:p>
        </p:txBody>
      </p:sp>
    </p:spTree>
    <p:extLst>
      <p:ext uri="{BB962C8B-B14F-4D97-AF65-F5344CB8AC3E}">
        <p14:creationId xmlns:p14="http://schemas.microsoft.com/office/powerpoint/2010/main" val="13440218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DAB9795F-4F15-41A6-83B6-357762B77F0C}" type="slidenum">
              <a:rPr lang="fr-FR" smtClean="0"/>
              <a:pPr>
                <a:defRPr/>
              </a:pPr>
              <a:t>15</a:t>
            </a:fld>
            <a:endParaRPr lang="fr-FR"/>
          </a:p>
        </p:txBody>
      </p:sp>
    </p:spTree>
    <p:extLst>
      <p:ext uri="{BB962C8B-B14F-4D97-AF65-F5344CB8AC3E}">
        <p14:creationId xmlns:p14="http://schemas.microsoft.com/office/powerpoint/2010/main" val="17487057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DAB9795F-4F15-41A6-83B6-357762B77F0C}" type="slidenum">
              <a:rPr lang="fr-FR" smtClean="0"/>
              <a:pPr>
                <a:defRPr/>
              </a:pPr>
              <a:t>16</a:t>
            </a:fld>
            <a:endParaRPr lang="fr-FR"/>
          </a:p>
        </p:txBody>
      </p:sp>
    </p:spTree>
    <p:extLst>
      <p:ext uri="{BB962C8B-B14F-4D97-AF65-F5344CB8AC3E}">
        <p14:creationId xmlns:p14="http://schemas.microsoft.com/office/powerpoint/2010/main" val="11764688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DAB9795F-4F15-41A6-83B6-357762B77F0C}" type="slidenum">
              <a:rPr lang="fr-FR" smtClean="0"/>
              <a:pPr>
                <a:defRPr/>
              </a:pPr>
              <a:t>17</a:t>
            </a:fld>
            <a:endParaRPr lang="fr-FR"/>
          </a:p>
        </p:txBody>
      </p:sp>
    </p:spTree>
    <p:extLst>
      <p:ext uri="{BB962C8B-B14F-4D97-AF65-F5344CB8AC3E}">
        <p14:creationId xmlns:p14="http://schemas.microsoft.com/office/powerpoint/2010/main" val="37322845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DAB9795F-4F15-41A6-83B6-357762B77F0C}" type="slidenum">
              <a:rPr lang="fr-FR" smtClean="0"/>
              <a:pPr>
                <a:defRPr/>
              </a:pPr>
              <a:t>18</a:t>
            </a:fld>
            <a:endParaRPr lang="fr-FR"/>
          </a:p>
        </p:txBody>
      </p:sp>
    </p:spTree>
    <p:extLst>
      <p:ext uri="{BB962C8B-B14F-4D97-AF65-F5344CB8AC3E}">
        <p14:creationId xmlns:p14="http://schemas.microsoft.com/office/powerpoint/2010/main" val="10530292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DAB9795F-4F15-41A6-83B6-357762B77F0C}" type="slidenum">
              <a:rPr lang="fr-FR" smtClean="0"/>
              <a:pPr>
                <a:defRPr/>
              </a:pPr>
              <a:t>19</a:t>
            </a:fld>
            <a:endParaRPr lang="fr-FR"/>
          </a:p>
        </p:txBody>
      </p:sp>
    </p:spTree>
    <p:extLst>
      <p:ext uri="{BB962C8B-B14F-4D97-AF65-F5344CB8AC3E}">
        <p14:creationId xmlns:p14="http://schemas.microsoft.com/office/powerpoint/2010/main" val="33224842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DAB9795F-4F15-41A6-83B6-357762B77F0C}" type="slidenum">
              <a:rPr lang="fr-FR" smtClean="0"/>
              <a:pPr>
                <a:defRPr/>
              </a:pPr>
              <a:t>20</a:t>
            </a:fld>
            <a:endParaRPr lang="fr-FR"/>
          </a:p>
        </p:txBody>
      </p:sp>
    </p:spTree>
    <p:extLst>
      <p:ext uri="{BB962C8B-B14F-4D97-AF65-F5344CB8AC3E}">
        <p14:creationId xmlns:p14="http://schemas.microsoft.com/office/powerpoint/2010/main" val="29613996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DAB9795F-4F15-41A6-83B6-357762B77F0C}" type="slidenum">
              <a:rPr lang="fr-FR" smtClean="0"/>
              <a:pPr>
                <a:defRPr/>
              </a:pPr>
              <a:t>21</a:t>
            </a:fld>
            <a:endParaRPr lang="fr-FR"/>
          </a:p>
        </p:txBody>
      </p:sp>
    </p:spTree>
    <p:extLst>
      <p:ext uri="{BB962C8B-B14F-4D97-AF65-F5344CB8AC3E}">
        <p14:creationId xmlns:p14="http://schemas.microsoft.com/office/powerpoint/2010/main" val="29583833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DAB9795F-4F15-41A6-83B6-357762B77F0C}" type="slidenum">
              <a:rPr lang="fr-FR" smtClean="0"/>
              <a:pPr>
                <a:defRPr/>
              </a:pPr>
              <a:t>22</a:t>
            </a:fld>
            <a:endParaRPr lang="fr-FR"/>
          </a:p>
        </p:txBody>
      </p:sp>
    </p:spTree>
    <p:extLst>
      <p:ext uri="{BB962C8B-B14F-4D97-AF65-F5344CB8AC3E}">
        <p14:creationId xmlns:p14="http://schemas.microsoft.com/office/powerpoint/2010/main" val="25633836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DAB9795F-4F15-41A6-83B6-357762B77F0C}" type="slidenum">
              <a:rPr lang="fr-FR" smtClean="0"/>
              <a:pPr>
                <a:defRPr/>
              </a:pPr>
              <a:t>23</a:t>
            </a:fld>
            <a:endParaRPr lang="fr-FR"/>
          </a:p>
        </p:txBody>
      </p:sp>
    </p:spTree>
    <p:extLst>
      <p:ext uri="{BB962C8B-B14F-4D97-AF65-F5344CB8AC3E}">
        <p14:creationId xmlns:p14="http://schemas.microsoft.com/office/powerpoint/2010/main" val="22613521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DAB9795F-4F15-41A6-83B6-357762B77F0C}" type="slidenum">
              <a:rPr lang="fr-FR" smtClean="0"/>
              <a:pPr>
                <a:defRPr/>
              </a:pPr>
              <a:t>24</a:t>
            </a:fld>
            <a:endParaRPr lang="fr-FR"/>
          </a:p>
        </p:txBody>
      </p:sp>
    </p:spTree>
    <p:extLst>
      <p:ext uri="{BB962C8B-B14F-4D97-AF65-F5344CB8AC3E}">
        <p14:creationId xmlns:p14="http://schemas.microsoft.com/office/powerpoint/2010/main" val="1558866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13.jpe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4.xml"/><Relationship Id="rId4" Type="http://schemas.openxmlformats.org/officeDocument/2006/relationships/image" Target="../media/image18.jpe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Master" Target="../slideMasters/slideMaster4.xml"/><Relationship Id="rId4" Type="http://schemas.openxmlformats.org/officeDocument/2006/relationships/image" Target="../media/image18.jpe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4.xml"/><Relationship Id="rId5" Type="http://schemas.openxmlformats.org/officeDocument/2006/relationships/image" Target="../media/image18.jpeg"/><Relationship Id="rId4" Type="http://schemas.openxmlformats.org/officeDocument/2006/relationships/image" Target="../media/image17.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Master" Target="../slideMasters/slideMaster5.xml"/><Relationship Id="rId4" Type="http://schemas.openxmlformats.org/officeDocument/2006/relationships/image" Target="../media/image27.jpe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Master" Target="../slideMasters/slideMaster6.xml"/><Relationship Id="rId4" Type="http://schemas.openxmlformats.org/officeDocument/2006/relationships/image" Target="../media/image27.jpe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Page de garde">
    <p:spTree>
      <p:nvGrpSpPr>
        <p:cNvPr id="1" name=""/>
        <p:cNvGrpSpPr/>
        <p:nvPr/>
      </p:nvGrpSpPr>
      <p:grpSpPr>
        <a:xfrm>
          <a:off x="0" y="0"/>
          <a:ext cx="0" cy="0"/>
          <a:chOff x="0" y="0"/>
          <a:chExt cx="0" cy="0"/>
        </a:xfrm>
      </p:grpSpPr>
      <p:cxnSp>
        <p:nvCxnSpPr>
          <p:cNvPr id="7" name="Connecteur droit 6"/>
          <p:cNvCxnSpPr/>
          <p:nvPr userDrawn="1"/>
        </p:nvCxnSpPr>
        <p:spPr>
          <a:xfrm>
            <a:off x="2247900" y="3330575"/>
            <a:ext cx="4427538"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Connecteur droit 7"/>
          <p:cNvCxnSpPr/>
          <p:nvPr userDrawn="1"/>
        </p:nvCxnSpPr>
        <p:spPr>
          <a:xfrm>
            <a:off x="2247900" y="5310188"/>
            <a:ext cx="4427538"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9" name="Imag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87338" y="6378575"/>
            <a:ext cx="1331912"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rme en L 16"/>
          <p:cNvSpPr/>
          <p:nvPr userDrawn="1"/>
        </p:nvSpPr>
        <p:spPr>
          <a:xfrm rot="19020000" flipH="1">
            <a:off x="3271838" y="-22225"/>
            <a:ext cx="2468562" cy="2540000"/>
          </a:xfrm>
          <a:custGeom>
            <a:avLst/>
            <a:gdLst>
              <a:gd name="connsiteX0" fmla="*/ 0 w 2466000"/>
              <a:gd name="connsiteY0" fmla="*/ 0 h 2880000"/>
              <a:gd name="connsiteX1" fmla="*/ 754029 w 2466000"/>
              <a:gd name="connsiteY1" fmla="*/ 0 h 2880000"/>
              <a:gd name="connsiteX2" fmla="*/ 754029 w 2466000"/>
              <a:gd name="connsiteY2" fmla="*/ 2125971 h 2880000"/>
              <a:gd name="connsiteX3" fmla="*/ 2466000 w 2466000"/>
              <a:gd name="connsiteY3" fmla="*/ 2125971 h 2880000"/>
              <a:gd name="connsiteX4" fmla="*/ 2466000 w 2466000"/>
              <a:gd name="connsiteY4" fmla="*/ 2880000 h 2880000"/>
              <a:gd name="connsiteX5" fmla="*/ 0 w 2466000"/>
              <a:gd name="connsiteY5" fmla="*/ 2880000 h 2880000"/>
              <a:gd name="connsiteX6" fmla="*/ 0 w 2466000"/>
              <a:gd name="connsiteY6" fmla="*/ 0 h 2880000"/>
              <a:gd name="connsiteX0" fmla="*/ 0 w 2468772"/>
              <a:gd name="connsiteY0" fmla="*/ 1041781 h 2880000"/>
              <a:gd name="connsiteX1" fmla="*/ 756801 w 2468772"/>
              <a:gd name="connsiteY1" fmla="*/ 0 h 2880000"/>
              <a:gd name="connsiteX2" fmla="*/ 756801 w 2468772"/>
              <a:gd name="connsiteY2" fmla="*/ 2125971 h 2880000"/>
              <a:gd name="connsiteX3" fmla="*/ 2468772 w 2468772"/>
              <a:gd name="connsiteY3" fmla="*/ 2125971 h 2880000"/>
              <a:gd name="connsiteX4" fmla="*/ 2468772 w 2468772"/>
              <a:gd name="connsiteY4" fmla="*/ 2880000 h 2880000"/>
              <a:gd name="connsiteX5" fmla="*/ 2772 w 2468772"/>
              <a:gd name="connsiteY5" fmla="*/ 2880000 h 2880000"/>
              <a:gd name="connsiteX6" fmla="*/ 0 w 2468772"/>
              <a:gd name="connsiteY6" fmla="*/ 1041781 h 2880000"/>
              <a:gd name="connsiteX0" fmla="*/ 0 w 2468772"/>
              <a:gd name="connsiteY0" fmla="*/ 701465 h 2539684"/>
              <a:gd name="connsiteX1" fmla="*/ 757521 w 2468772"/>
              <a:gd name="connsiteY1" fmla="*/ 0 h 2539684"/>
              <a:gd name="connsiteX2" fmla="*/ 756801 w 2468772"/>
              <a:gd name="connsiteY2" fmla="*/ 1785655 h 2539684"/>
              <a:gd name="connsiteX3" fmla="*/ 2468772 w 2468772"/>
              <a:gd name="connsiteY3" fmla="*/ 1785655 h 2539684"/>
              <a:gd name="connsiteX4" fmla="*/ 2468772 w 2468772"/>
              <a:gd name="connsiteY4" fmla="*/ 2539684 h 2539684"/>
              <a:gd name="connsiteX5" fmla="*/ 2772 w 2468772"/>
              <a:gd name="connsiteY5" fmla="*/ 2539684 h 2539684"/>
              <a:gd name="connsiteX6" fmla="*/ 0 w 2468772"/>
              <a:gd name="connsiteY6" fmla="*/ 701465 h 253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8772" h="2539684">
                <a:moveTo>
                  <a:pt x="0" y="701465"/>
                </a:moveTo>
                <a:lnTo>
                  <a:pt x="757521" y="0"/>
                </a:lnTo>
                <a:lnTo>
                  <a:pt x="756801" y="1785655"/>
                </a:lnTo>
                <a:lnTo>
                  <a:pt x="2468772" y="1785655"/>
                </a:lnTo>
                <a:lnTo>
                  <a:pt x="2468772" y="2539684"/>
                </a:lnTo>
                <a:lnTo>
                  <a:pt x="2772" y="2539684"/>
                </a:lnTo>
                <a:lnTo>
                  <a:pt x="0" y="701465"/>
                </a:lnTo>
                <a:close/>
              </a:path>
            </a:pathLst>
          </a:custGeom>
          <a:solidFill>
            <a:schemeClr val="accent1">
              <a:alpha val="2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1" name="Ellipse 10"/>
          <p:cNvSpPr>
            <a:spLocks noChangeAspect="1"/>
          </p:cNvSpPr>
          <p:nvPr userDrawn="1"/>
        </p:nvSpPr>
        <p:spPr>
          <a:xfrm>
            <a:off x="2751138" y="57150"/>
            <a:ext cx="1233487" cy="1235075"/>
          </a:xfrm>
          <a:prstGeom prst="ellipse">
            <a:avLst/>
          </a:prstGeom>
          <a:solidFill>
            <a:schemeClr val="accent1">
              <a:alpha val="2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pic>
        <p:nvPicPr>
          <p:cNvPr id="12" name="Espace réservé pour une image  1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15900" y="247650"/>
            <a:ext cx="931863"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Espace réservé pour une image  69"/>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535738" y="6237288"/>
            <a:ext cx="2187575"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ous-titre 2"/>
          <p:cNvSpPr>
            <a:spLocks noGrp="1"/>
          </p:cNvSpPr>
          <p:nvPr>
            <p:ph type="subTitle" idx="1"/>
          </p:nvPr>
        </p:nvSpPr>
        <p:spPr>
          <a:xfrm>
            <a:off x="2149200" y="3897112"/>
            <a:ext cx="4626000" cy="540000"/>
          </a:xfrm>
        </p:spPr>
        <p:txBody>
          <a:bodyPr tIns="82800"/>
          <a:lstStyle>
            <a:lvl1pPr marL="0" indent="0" algn="ctr">
              <a:buNone/>
              <a:defRPr sz="3000" b="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dirty="0"/>
          </a:p>
        </p:txBody>
      </p:sp>
      <p:sp>
        <p:nvSpPr>
          <p:cNvPr id="5" name="Espace réservé du texte 4"/>
          <p:cNvSpPr>
            <a:spLocks noGrp="1"/>
          </p:cNvSpPr>
          <p:nvPr>
            <p:ph type="body" sz="quarter" idx="10"/>
          </p:nvPr>
        </p:nvSpPr>
        <p:spPr>
          <a:xfrm>
            <a:off x="2149200" y="4366800"/>
            <a:ext cx="4626000" cy="93440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Titre 12"/>
          <p:cNvSpPr>
            <a:spLocks noGrp="1"/>
          </p:cNvSpPr>
          <p:nvPr>
            <p:ph type="title"/>
          </p:nvPr>
        </p:nvSpPr>
        <p:spPr>
          <a:xfrm>
            <a:off x="2149200" y="3366000"/>
            <a:ext cx="4626000" cy="677108"/>
          </a:xfrm>
        </p:spPr>
        <p:txBody>
          <a:bodyPr>
            <a:spAutoFit/>
          </a:bodyPr>
          <a:lstStyle>
            <a:lvl1pPr algn="ctr">
              <a:defRPr sz="3800"/>
            </a:lvl1pPr>
          </a:lstStyle>
          <a:p>
            <a:r>
              <a:rPr lang="fr-FR" smtClean="0"/>
              <a:t>Modifiez le style du titre</a:t>
            </a:r>
            <a:endParaRPr lang="fr-FR" dirty="0"/>
          </a:p>
        </p:txBody>
      </p:sp>
      <p:sp>
        <p:nvSpPr>
          <p:cNvPr id="6" name="Espace réservé du texte 5"/>
          <p:cNvSpPr>
            <a:spLocks noGrp="1"/>
          </p:cNvSpPr>
          <p:nvPr>
            <p:ph type="body" sz="quarter" idx="15"/>
          </p:nvPr>
        </p:nvSpPr>
        <p:spPr>
          <a:xfrm>
            <a:off x="2149200" y="5436000"/>
            <a:ext cx="4626000" cy="262800"/>
          </a:xfrm>
        </p:spPr>
        <p:txBody>
          <a:bodyPr/>
          <a:lstStyle>
            <a:lvl1pPr algn="ctr">
              <a:defRPr sz="1100" b="0" cap="none" baseline="0"/>
            </a:lvl1pPr>
          </a:lstStyle>
          <a:p>
            <a:pPr lvl="0"/>
            <a:r>
              <a:rPr lang="fr-FR" dirty="0"/>
              <a:t>Modifiez les styles du texte du masque</a:t>
            </a:r>
          </a:p>
        </p:txBody>
      </p:sp>
      <p:sp>
        <p:nvSpPr>
          <p:cNvPr id="15" name="Espace réservé du pied de page 2"/>
          <p:cNvSpPr>
            <a:spLocks noGrp="1"/>
          </p:cNvSpPr>
          <p:nvPr>
            <p:ph type="ftr" sz="quarter" idx="16"/>
          </p:nvPr>
        </p:nvSpPr>
        <p:spPr/>
        <p:txBody>
          <a:bodyPr/>
          <a:lstStyle>
            <a:lvl1pPr>
              <a:defRPr sz="1050">
                <a:latin typeface="+mn-lt"/>
                <a:ea typeface="+mn-ea"/>
                <a:cs typeface="+mn-cs"/>
              </a:defRPr>
            </a:lvl1pPr>
          </a:lstStyle>
          <a:p>
            <a:pPr>
              <a:defRPr/>
            </a:pPr>
            <a:r>
              <a:rPr lang="fr-FR"/>
              <a:t>2018 - HDJ S37 - Action de dynamisation Auto</a:t>
            </a:r>
            <a:endParaRPr lang="fr-FR" dirty="0"/>
          </a:p>
        </p:txBody>
      </p:sp>
    </p:spTree>
    <p:extLst>
      <p:ext uri="{BB962C8B-B14F-4D97-AF65-F5344CB8AC3E}">
        <p14:creationId xmlns:p14="http://schemas.microsoft.com/office/powerpoint/2010/main" val="2959131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3">
    <p:spTree>
      <p:nvGrpSpPr>
        <p:cNvPr id="1" name=""/>
        <p:cNvGrpSpPr/>
        <p:nvPr/>
      </p:nvGrpSpPr>
      <p:grpSpPr>
        <a:xfrm>
          <a:off x="0" y="0"/>
          <a:ext cx="0" cy="0"/>
          <a:chOff x="0" y="0"/>
          <a:chExt cx="0" cy="0"/>
        </a:xfrm>
      </p:grpSpPr>
      <p:cxnSp>
        <p:nvCxnSpPr>
          <p:cNvPr id="7" name="Connecteur droit 6"/>
          <p:cNvCxnSpPr/>
          <p:nvPr userDrawn="1"/>
        </p:nvCxnSpPr>
        <p:spPr>
          <a:xfrm>
            <a:off x="3233738" y="4124325"/>
            <a:ext cx="2681287"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Connecteur droit 7"/>
          <p:cNvCxnSpPr/>
          <p:nvPr userDrawn="1"/>
        </p:nvCxnSpPr>
        <p:spPr>
          <a:xfrm>
            <a:off x="3233738" y="6149975"/>
            <a:ext cx="2681287"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9" name="Espace réservé pour une imag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5900" y="247650"/>
            <a:ext cx="931863"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Espace réservé pour une image  6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315075" y="6149975"/>
            <a:ext cx="25781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 name="Groupe 12"/>
          <p:cNvGrpSpPr>
            <a:grpSpLocks/>
          </p:cNvGrpSpPr>
          <p:nvPr userDrawn="1"/>
        </p:nvGrpSpPr>
        <p:grpSpPr bwMode="auto">
          <a:xfrm>
            <a:off x="-623888" y="1670050"/>
            <a:ext cx="1684338" cy="1790700"/>
            <a:chOff x="-623910" y="1669672"/>
            <a:chExt cx="1683663" cy="1791757"/>
          </a:xfrm>
        </p:grpSpPr>
        <p:sp>
          <p:nvSpPr>
            <p:cNvPr id="12"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5" name="Corde 14"/>
            <p:cNvSpPr>
              <a:spLocks noChangeAspect="1"/>
            </p:cNvSpPr>
            <p:nvPr/>
          </p:nvSpPr>
          <p:spPr>
            <a:xfrm rot="10800000">
              <a:off x="-338275" y="2257394"/>
              <a:ext cx="647441" cy="64808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grpSp>
      <p:sp>
        <p:nvSpPr>
          <p:cNvPr id="2" name="Titre 1"/>
          <p:cNvSpPr>
            <a:spLocks noGrp="1"/>
          </p:cNvSpPr>
          <p:nvPr>
            <p:ph type="ctrTitle"/>
          </p:nvPr>
        </p:nvSpPr>
        <p:spPr>
          <a:xfrm>
            <a:off x="2270524" y="4137276"/>
            <a:ext cx="4608000" cy="648000"/>
          </a:xfrm>
        </p:spPr>
        <p:txBody>
          <a:bodyPr>
            <a:noAutofit/>
          </a:bodyPr>
          <a:lstStyle>
            <a:lvl1pPr algn="ctr">
              <a:defRPr sz="3500" spc="0" baseline="0"/>
            </a:lvl1pPr>
          </a:lstStyle>
          <a:p>
            <a:r>
              <a:rPr lang="fr-FR" smtClean="0"/>
              <a:t>Modifiez le style du titre</a:t>
            </a:r>
            <a:endParaRPr lang="fr-FR" dirty="0"/>
          </a:p>
        </p:txBody>
      </p:sp>
      <p:sp>
        <p:nvSpPr>
          <p:cNvPr id="3" name="Sous-titre 2"/>
          <p:cNvSpPr>
            <a:spLocks noGrp="1"/>
          </p:cNvSpPr>
          <p:nvPr>
            <p:ph type="subTitle" idx="1"/>
          </p:nvPr>
        </p:nvSpPr>
        <p:spPr>
          <a:xfrm>
            <a:off x="2270524" y="4563678"/>
            <a:ext cx="4608000" cy="540000"/>
          </a:xfrm>
        </p:spPr>
        <p:txBody>
          <a:bodyPr tIns="82800"/>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dirty="0"/>
          </a:p>
        </p:txBody>
      </p:sp>
      <p:sp>
        <p:nvSpPr>
          <p:cNvPr id="5" name="Espace réservé du texte 4"/>
          <p:cNvSpPr>
            <a:spLocks noGrp="1"/>
          </p:cNvSpPr>
          <p:nvPr>
            <p:ph type="body" sz="quarter" idx="13"/>
          </p:nvPr>
        </p:nvSpPr>
        <p:spPr>
          <a:xfrm>
            <a:off x="3142800" y="5014800"/>
            <a:ext cx="2952000" cy="1076400"/>
          </a:xfrm>
        </p:spPr>
        <p:txBody>
          <a:bodyPr/>
          <a:lstStyle>
            <a:lvl1pPr>
              <a:defRPr sz="1600" b="0"/>
            </a:lvl1pPr>
          </a:lstStyle>
          <a:p>
            <a:pPr lvl="0"/>
            <a:r>
              <a:rPr lang="fr-FR" smtClean="0"/>
              <a:t>Modifiez les styles du texte du masque</a:t>
            </a:r>
          </a:p>
        </p:txBody>
      </p:sp>
      <p:sp>
        <p:nvSpPr>
          <p:cNvPr id="13" name="Espace réservé du texte 5"/>
          <p:cNvSpPr>
            <a:spLocks noGrp="1"/>
          </p:cNvSpPr>
          <p:nvPr>
            <p:ph type="body" sz="quarter" idx="14"/>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smtClean="0"/>
              <a:t>Modifiez les styles du texte du masque</a:t>
            </a:r>
          </a:p>
        </p:txBody>
      </p:sp>
      <p:sp>
        <p:nvSpPr>
          <p:cNvPr id="14" name="Espace réservé du texte 5"/>
          <p:cNvSpPr>
            <a:spLocks noGrp="1"/>
          </p:cNvSpPr>
          <p:nvPr>
            <p:ph type="body" sz="quarter" idx="15"/>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smtClean="0"/>
              <a:t>Modifiez les styles du texte du masque</a:t>
            </a:r>
          </a:p>
        </p:txBody>
      </p:sp>
      <p:sp>
        <p:nvSpPr>
          <p:cNvPr id="16" name="Espace réservé du pied de page 2"/>
          <p:cNvSpPr>
            <a:spLocks noGrp="1"/>
          </p:cNvSpPr>
          <p:nvPr>
            <p:ph type="ftr" sz="quarter" idx="16"/>
          </p:nvPr>
        </p:nvSpPr>
        <p:spPr/>
        <p:txBody>
          <a:bodyPr/>
          <a:lstStyle>
            <a:lvl1pPr>
              <a:defRPr sz="1050">
                <a:latin typeface="+mn-lt"/>
                <a:ea typeface="+mn-ea"/>
                <a:cs typeface="+mn-cs"/>
              </a:defRPr>
            </a:lvl1pPr>
          </a:lstStyle>
          <a:p>
            <a:pPr>
              <a:defRPr/>
            </a:pPr>
            <a:r>
              <a:rPr lang="fr-FR"/>
              <a:t>2018 - HDJ S37 - Action de dynamisation Auto</a:t>
            </a:r>
            <a:endParaRPr lang="fr-FR" dirty="0"/>
          </a:p>
        </p:txBody>
      </p:sp>
    </p:spTree>
    <p:extLst>
      <p:ext uri="{BB962C8B-B14F-4D97-AF65-F5344CB8AC3E}">
        <p14:creationId xmlns:p14="http://schemas.microsoft.com/office/powerpoint/2010/main" val="990142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1">
    <p:spTree>
      <p:nvGrpSpPr>
        <p:cNvPr id="1" name=""/>
        <p:cNvGrpSpPr/>
        <p:nvPr/>
      </p:nvGrpSpPr>
      <p:grpSpPr>
        <a:xfrm>
          <a:off x="0" y="0"/>
          <a:ext cx="0" cy="0"/>
          <a:chOff x="0" y="0"/>
          <a:chExt cx="0" cy="0"/>
        </a:xfrm>
      </p:grpSpPr>
      <p:cxnSp>
        <p:nvCxnSpPr>
          <p:cNvPr id="7" name="Connecteur droit 6"/>
          <p:cNvCxnSpPr/>
          <p:nvPr userDrawn="1"/>
        </p:nvCxnSpPr>
        <p:spPr>
          <a:xfrm>
            <a:off x="3233738" y="4124325"/>
            <a:ext cx="2681287"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Connecteur droit 7"/>
          <p:cNvCxnSpPr/>
          <p:nvPr userDrawn="1"/>
        </p:nvCxnSpPr>
        <p:spPr>
          <a:xfrm>
            <a:off x="3233738" y="6149975"/>
            <a:ext cx="2681287"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9" name="Espace réservé pour une imag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5900" y="247650"/>
            <a:ext cx="931863"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Espace réservé pour une image  6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315075" y="6149975"/>
            <a:ext cx="25781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Espace réservé du contenu 3"/>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17488" y="1339850"/>
            <a:ext cx="8667750" cy="245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Groupe 13"/>
          <p:cNvGrpSpPr>
            <a:grpSpLocks/>
          </p:cNvGrpSpPr>
          <p:nvPr userDrawn="1"/>
        </p:nvGrpSpPr>
        <p:grpSpPr bwMode="auto">
          <a:xfrm>
            <a:off x="-623888" y="1670050"/>
            <a:ext cx="1684338" cy="1790700"/>
            <a:chOff x="-623910" y="1669672"/>
            <a:chExt cx="1683663" cy="1791757"/>
          </a:xfrm>
        </p:grpSpPr>
        <p:sp>
          <p:nvSpPr>
            <p:cNvPr id="13"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4" name="Corde 13"/>
            <p:cNvSpPr>
              <a:spLocks noChangeAspect="1"/>
            </p:cNvSpPr>
            <p:nvPr/>
          </p:nvSpPr>
          <p:spPr>
            <a:xfrm rot="10800000">
              <a:off x="-338275" y="2257394"/>
              <a:ext cx="647441" cy="64808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grpSp>
      <p:sp>
        <p:nvSpPr>
          <p:cNvPr id="2" name="Titre 1"/>
          <p:cNvSpPr>
            <a:spLocks noGrp="1"/>
          </p:cNvSpPr>
          <p:nvPr>
            <p:ph type="ctrTitle"/>
          </p:nvPr>
        </p:nvSpPr>
        <p:spPr>
          <a:xfrm>
            <a:off x="2270524" y="4137276"/>
            <a:ext cx="4608000" cy="648000"/>
          </a:xfrm>
        </p:spPr>
        <p:txBody>
          <a:bodyPr>
            <a:noAutofit/>
          </a:bodyPr>
          <a:lstStyle>
            <a:lvl1pPr algn="ctr">
              <a:defRPr sz="3500" spc="0" baseline="0"/>
            </a:lvl1pPr>
          </a:lstStyle>
          <a:p>
            <a:r>
              <a:rPr lang="fr-FR" smtClean="0"/>
              <a:t>Modifiez le style du titre</a:t>
            </a:r>
            <a:endParaRPr lang="fr-FR" dirty="0"/>
          </a:p>
        </p:txBody>
      </p:sp>
      <p:sp>
        <p:nvSpPr>
          <p:cNvPr id="3" name="Sous-titre 2"/>
          <p:cNvSpPr>
            <a:spLocks noGrp="1"/>
          </p:cNvSpPr>
          <p:nvPr>
            <p:ph type="subTitle" idx="1"/>
          </p:nvPr>
        </p:nvSpPr>
        <p:spPr>
          <a:xfrm>
            <a:off x="2270524" y="4563678"/>
            <a:ext cx="4608000" cy="540000"/>
          </a:xfrm>
        </p:spPr>
        <p:txBody>
          <a:bodyPr tIns="82800"/>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dirty="0"/>
          </a:p>
        </p:txBody>
      </p:sp>
      <p:sp>
        <p:nvSpPr>
          <p:cNvPr id="5" name="Espace réservé du texte 4"/>
          <p:cNvSpPr>
            <a:spLocks noGrp="1"/>
          </p:cNvSpPr>
          <p:nvPr>
            <p:ph type="body" sz="quarter" idx="13"/>
          </p:nvPr>
        </p:nvSpPr>
        <p:spPr>
          <a:xfrm>
            <a:off x="3142800" y="5014800"/>
            <a:ext cx="2952000" cy="1076400"/>
          </a:xfrm>
        </p:spPr>
        <p:txBody>
          <a:bodyPr/>
          <a:lstStyle>
            <a:lvl1pPr>
              <a:defRPr sz="1600" b="0"/>
            </a:lvl1pPr>
          </a:lstStyle>
          <a:p>
            <a:pPr lvl="0"/>
            <a:r>
              <a:rPr lang="fr-FR" smtClean="0"/>
              <a:t>Modifiez les styles du texte du masque</a:t>
            </a:r>
          </a:p>
        </p:txBody>
      </p:sp>
      <p:sp>
        <p:nvSpPr>
          <p:cNvPr id="21" name="Espace réservé du texte 5"/>
          <p:cNvSpPr>
            <a:spLocks noGrp="1"/>
          </p:cNvSpPr>
          <p:nvPr>
            <p:ph type="body" sz="quarter" idx="14"/>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smtClean="0"/>
              <a:t>Modifiez les styles du texte du masque</a:t>
            </a:r>
          </a:p>
        </p:txBody>
      </p:sp>
      <p:sp>
        <p:nvSpPr>
          <p:cNvPr id="22" name="Espace réservé du texte 5"/>
          <p:cNvSpPr>
            <a:spLocks noGrp="1"/>
          </p:cNvSpPr>
          <p:nvPr>
            <p:ph type="body" sz="quarter" idx="15"/>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smtClean="0"/>
              <a:t>Modifiez les styles du texte du masque</a:t>
            </a:r>
          </a:p>
        </p:txBody>
      </p:sp>
    </p:spTree>
    <p:extLst>
      <p:ext uri="{BB962C8B-B14F-4D97-AF65-F5344CB8AC3E}">
        <p14:creationId xmlns:p14="http://schemas.microsoft.com/office/powerpoint/2010/main" val="2126318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4">
    <p:spTree>
      <p:nvGrpSpPr>
        <p:cNvPr id="1" name=""/>
        <p:cNvGrpSpPr/>
        <p:nvPr/>
      </p:nvGrpSpPr>
      <p:grpSpPr>
        <a:xfrm>
          <a:off x="0" y="0"/>
          <a:ext cx="0" cy="0"/>
          <a:chOff x="0" y="0"/>
          <a:chExt cx="0" cy="0"/>
        </a:xfrm>
      </p:grpSpPr>
      <p:cxnSp>
        <p:nvCxnSpPr>
          <p:cNvPr id="7" name="Connecteur droit 6"/>
          <p:cNvCxnSpPr/>
          <p:nvPr userDrawn="1"/>
        </p:nvCxnSpPr>
        <p:spPr>
          <a:xfrm>
            <a:off x="3233738" y="4124325"/>
            <a:ext cx="2681287"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Connecteur droit 7"/>
          <p:cNvCxnSpPr/>
          <p:nvPr userDrawn="1"/>
        </p:nvCxnSpPr>
        <p:spPr>
          <a:xfrm>
            <a:off x="3233738" y="6149975"/>
            <a:ext cx="2681287"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9" name="Espace réservé pour une imag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5900" y="247650"/>
            <a:ext cx="931863"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Espace réservé pour une image  6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315075" y="6149975"/>
            <a:ext cx="25781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Espace réservé du contenu 3"/>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17488" y="1339850"/>
            <a:ext cx="8666162" cy="245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Groupe 13"/>
          <p:cNvGrpSpPr>
            <a:grpSpLocks/>
          </p:cNvGrpSpPr>
          <p:nvPr userDrawn="1"/>
        </p:nvGrpSpPr>
        <p:grpSpPr bwMode="auto">
          <a:xfrm>
            <a:off x="-623888" y="1670050"/>
            <a:ext cx="1684338" cy="1790700"/>
            <a:chOff x="-623910" y="1669672"/>
            <a:chExt cx="1683663" cy="1791757"/>
          </a:xfrm>
        </p:grpSpPr>
        <p:sp>
          <p:nvSpPr>
            <p:cNvPr id="15"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6" name="Corde 15"/>
            <p:cNvSpPr>
              <a:spLocks noChangeAspect="1"/>
            </p:cNvSpPr>
            <p:nvPr/>
          </p:nvSpPr>
          <p:spPr>
            <a:xfrm rot="10800000">
              <a:off x="-338275" y="2257394"/>
              <a:ext cx="647441" cy="64808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grpSp>
      <p:sp>
        <p:nvSpPr>
          <p:cNvPr id="2" name="Titre 1"/>
          <p:cNvSpPr>
            <a:spLocks noGrp="1"/>
          </p:cNvSpPr>
          <p:nvPr>
            <p:ph type="ctrTitle"/>
          </p:nvPr>
        </p:nvSpPr>
        <p:spPr>
          <a:xfrm>
            <a:off x="2270524" y="4137276"/>
            <a:ext cx="4608000" cy="648000"/>
          </a:xfrm>
        </p:spPr>
        <p:txBody>
          <a:bodyPr>
            <a:noAutofit/>
          </a:bodyPr>
          <a:lstStyle>
            <a:lvl1pPr algn="ctr">
              <a:defRPr sz="3500" spc="0" baseline="0"/>
            </a:lvl1pPr>
          </a:lstStyle>
          <a:p>
            <a:r>
              <a:rPr lang="fr-FR" smtClean="0"/>
              <a:t>Modifiez le style du titre</a:t>
            </a:r>
            <a:endParaRPr lang="fr-FR" dirty="0"/>
          </a:p>
        </p:txBody>
      </p:sp>
      <p:sp>
        <p:nvSpPr>
          <p:cNvPr id="3" name="Sous-titre 2"/>
          <p:cNvSpPr>
            <a:spLocks noGrp="1"/>
          </p:cNvSpPr>
          <p:nvPr>
            <p:ph type="subTitle" idx="1"/>
          </p:nvPr>
        </p:nvSpPr>
        <p:spPr>
          <a:xfrm>
            <a:off x="2270524" y="4563678"/>
            <a:ext cx="4608000" cy="540000"/>
          </a:xfrm>
        </p:spPr>
        <p:txBody>
          <a:bodyPr tIns="82800"/>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dirty="0"/>
          </a:p>
        </p:txBody>
      </p:sp>
      <p:sp>
        <p:nvSpPr>
          <p:cNvPr id="5" name="Espace réservé du texte 4"/>
          <p:cNvSpPr>
            <a:spLocks noGrp="1"/>
          </p:cNvSpPr>
          <p:nvPr>
            <p:ph type="body" sz="quarter" idx="13"/>
          </p:nvPr>
        </p:nvSpPr>
        <p:spPr>
          <a:xfrm>
            <a:off x="3142800" y="5014800"/>
            <a:ext cx="2952000" cy="1076400"/>
          </a:xfrm>
        </p:spPr>
        <p:txBody>
          <a:bodyPr/>
          <a:lstStyle>
            <a:lvl1pPr>
              <a:defRPr sz="1600" b="0"/>
            </a:lvl1pPr>
          </a:lstStyle>
          <a:p>
            <a:pPr lvl="0"/>
            <a:r>
              <a:rPr lang="fr-FR" smtClean="0"/>
              <a:t>Modifiez les styles du texte du masque</a:t>
            </a:r>
          </a:p>
        </p:txBody>
      </p:sp>
      <p:sp>
        <p:nvSpPr>
          <p:cNvPr id="13" name="Espace réservé du texte 5"/>
          <p:cNvSpPr>
            <a:spLocks noGrp="1"/>
          </p:cNvSpPr>
          <p:nvPr>
            <p:ph type="body" sz="quarter" idx="14"/>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smtClean="0"/>
              <a:t>Modifiez les styles du texte du masque</a:t>
            </a:r>
          </a:p>
        </p:txBody>
      </p:sp>
      <p:sp>
        <p:nvSpPr>
          <p:cNvPr id="14" name="Espace réservé du texte 5"/>
          <p:cNvSpPr>
            <a:spLocks noGrp="1"/>
          </p:cNvSpPr>
          <p:nvPr>
            <p:ph type="body" sz="quarter" idx="15"/>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smtClean="0"/>
              <a:t>Modifiez les styles du texte du masque</a:t>
            </a:r>
          </a:p>
        </p:txBody>
      </p:sp>
    </p:spTree>
    <p:extLst>
      <p:ext uri="{BB962C8B-B14F-4D97-AF65-F5344CB8AC3E}">
        <p14:creationId xmlns:p14="http://schemas.microsoft.com/office/powerpoint/2010/main" val="1597203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5">
    <p:spTree>
      <p:nvGrpSpPr>
        <p:cNvPr id="1" name=""/>
        <p:cNvGrpSpPr/>
        <p:nvPr/>
      </p:nvGrpSpPr>
      <p:grpSpPr>
        <a:xfrm>
          <a:off x="0" y="0"/>
          <a:ext cx="0" cy="0"/>
          <a:chOff x="0" y="0"/>
          <a:chExt cx="0" cy="0"/>
        </a:xfrm>
      </p:grpSpPr>
      <p:cxnSp>
        <p:nvCxnSpPr>
          <p:cNvPr id="7" name="Connecteur droit 6"/>
          <p:cNvCxnSpPr/>
          <p:nvPr userDrawn="1"/>
        </p:nvCxnSpPr>
        <p:spPr>
          <a:xfrm>
            <a:off x="3233738" y="4124325"/>
            <a:ext cx="2681287"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Connecteur droit 7"/>
          <p:cNvCxnSpPr/>
          <p:nvPr userDrawn="1"/>
        </p:nvCxnSpPr>
        <p:spPr>
          <a:xfrm>
            <a:off x="3233738" y="6149975"/>
            <a:ext cx="2681287"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9" name="Espace réservé pour une imag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5900" y="247650"/>
            <a:ext cx="931863"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Espace réservé pour une image  6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386513" y="6149975"/>
            <a:ext cx="25781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Espace réservé du contenu 3"/>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17488" y="1339850"/>
            <a:ext cx="8666162" cy="245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Groupe 13"/>
          <p:cNvGrpSpPr>
            <a:grpSpLocks/>
          </p:cNvGrpSpPr>
          <p:nvPr userDrawn="1"/>
        </p:nvGrpSpPr>
        <p:grpSpPr bwMode="auto">
          <a:xfrm>
            <a:off x="-623888" y="1670050"/>
            <a:ext cx="1684338" cy="1790700"/>
            <a:chOff x="-623910" y="1669672"/>
            <a:chExt cx="1683663" cy="1791757"/>
          </a:xfrm>
        </p:grpSpPr>
        <p:sp>
          <p:nvSpPr>
            <p:cNvPr id="15"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6" name="Corde 15"/>
            <p:cNvSpPr>
              <a:spLocks noChangeAspect="1"/>
            </p:cNvSpPr>
            <p:nvPr/>
          </p:nvSpPr>
          <p:spPr>
            <a:xfrm rot="10800000">
              <a:off x="-338275" y="2257394"/>
              <a:ext cx="647441" cy="64808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grpSp>
      <p:sp>
        <p:nvSpPr>
          <p:cNvPr id="2" name="Titre 1"/>
          <p:cNvSpPr>
            <a:spLocks noGrp="1"/>
          </p:cNvSpPr>
          <p:nvPr>
            <p:ph type="ctrTitle"/>
          </p:nvPr>
        </p:nvSpPr>
        <p:spPr>
          <a:xfrm>
            <a:off x="2270524" y="4137276"/>
            <a:ext cx="4608000" cy="648000"/>
          </a:xfrm>
        </p:spPr>
        <p:txBody>
          <a:bodyPr>
            <a:noAutofit/>
          </a:bodyPr>
          <a:lstStyle>
            <a:lvl1pPr algn="ctr">
              <a:defRPr sz="3500" spc="0" baseline="0"/>
            </a:lvl1pPr>
          </a:lstStyle>
          <a:p>
            <a:r>
              <a:rPr lang="fr-FR" smtClean="0"/>
              <a:t>Modifiez le style du titre</a:t>
            </a:r>
            <a:endParaRPr lang="fr-FR" dirty="0"/>
          </a:p>
        </p:txBody>
      </p:sp>
      <p:sp>
        <p:nvSpPr>
          <p:cNvPr id="3" name="Sous-titre 2"/>
          <p:cNvSpPr>
            <a:spLocks noGrp="1"/>
          </p:cNvSpPr>
          <p:nvPr>
            <p:ph type="subTitle" idx="1"/>
          </p:nvPr>
        </p:nvSpPr>
        <p:spPr>
          <a:xfrm>
            <a:off x="2270524" y="4563678"/>
            <a:ext cx="4608000" cy="540000"/>
          </a:xfrm>
        </p:spPr>
        <p:txBody>
          <a:bodyPr tIns="82800"/>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dirty="0"/>
          </a:p>
        </p:txBody>
      </p:sp>
      <p:sp>
        <p:nvSpPr>
          <p:cNvPr id="5" name="Espace réservé du texte 4"/>
          <p:cNvSpPr>
            <a:spLocks noGrp="1"/>
          </p:cNvSpPr>
          <p:nvPr>
            <p:ph type="body" sz="quarter" idx="13"/>
          </p:nvPr>
        </p:nvSpPr>
        <p:spPr>
          <a:xfrm>
            <a:off x="3142800" y="5014800"/>
            <a:ext cx="2952000" cy="1076400"/>
          </a:xfrm>
        </p:spPr>
        <p:txBody>
          <a:bodyPr/>
          <a:lstStyle>
            <a:lvl1pPr>
              <a:defRPr sz="1600" b="0"/>
            </a:lvl1pPr>
          </a:lstStyle>
          <a:p>
            <a:pPr lvl="0"/>
            <a:r>
              <a:rPr lang="fr-FR" smtClean="0"/>
              <a:t>Modifiez les styles du texte du masque</a:t>
            </a:r>
          </a:p>
        </p:txBody>
      </p:sp>
      <p:sp>
        <p:nvSpPr>
          <p:cNvPr id="13" name="Espace réservé du texte 5"/>
          <p:cNvSpPr>
            <a:spLocks noGrp="1"/>
          </p:cNvSpPr>
          <p:nvPr>
            <p:ph type="body" sz="quarter" idx="14"/>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smtClean="0"/>
              <a:t>Modifiez les styles du texte du masque</a:t>
            </a:r>
          </a:p>
        </p:txBody>
      </p:sp>
      <p:sp>
        <p:nvSpPr>
          <p:cNvPr id="14" name="Espace réservé du texte 5"/>
          <p:cNvSpPr>
            <a:spLocks noGrp="1"/>
          </p:cNvSpPr>
          <p:nvPr>
            <p:ph type="body" sz="quarter" idx="15"/>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smtClean="0"/>
              <a:t>Modifiez les styles du texte du masque</a:t>
            </a:r>
          </a:p>
        </p:txBody>
      </p:sp>
    </p:spTree>
    <p:extLst>
      <p:ext uri="{BB962C8B-B14F-4D97-AF65-F5344CB8AC3E}">
        <p14:creationId xmlns:p14="http://schemas.microsoft.com/office/powerpoint/2010/main" val="34008072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Page de garde 2">
    <p:spTree>
      <p:nvGrpSpPr>
        <p:cNvPr id="1" name=""/>
        <p:cNvGrpSpPr/>
        <p:nvPr/>
      </p:nvGrpSpPr>
      <p:grpSpPr>
        <a:xfrm>
          <a:off x="0" y="0"/>
          <a:ext cx="0" cy="0"/>
          <a:chOff x="0" y="0"/>
          <a:chExt cx="0" cy="0"/>
        </a:xfrm>
      </p:grpSpPr>
      <p:cxnSp>
        <p:nvCxnSpPr>
          <p:cNvPr id="9" name="Connecteur droit 8"/>
          <p:cNvCxnSpPr/>
          <p:nvPr userDrawn="1"/>
        </p:nvCxnSpPr>
        <p:spPr>
          <a:xfrm>
            <a:off x="3233738" y="4124325"/>
            <a:ext cx="2681287"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Connecteur droit 9"/>
          <p:cNvCxnSpPr/>
          <p:nvPr userDrawn="1"/>
        </p:nvCxnSpPr>
        <p:spPr>
          <a:xfrm>
            <a:off x="3233738" y="6149975"/>
            <a:ext cx="2681287"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Espace réservé pour une imag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5900" y="247650"/>
            <a:ext cx="931863"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Espace réservé pour une image  6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315075" y="6162675"/>
            <a:ext cx="25781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Espace réservé du contenu 7"/>
          <p:cNvSpPr>
            <a:spLocks noGrp="1"/>
          </p:cNvSpPr>
          <p:nvPr>
            <p:ph sz="quarter" idx="10"/>
          </p:nvPr>
        </p:nvSpPr>
        <p:spPr>
          <a:xfrm>
            <a:off x="216000" y="1339200"/>
            <a:ext cx="8668800" cy="2451600"/>
          </a:xfrm>
          <a:solidFill>
            <a:schemeClr val="bg1">
              <a:lumMod val="95000"/>
            </a:schemeClr>
          </a:solidFill>
        </p:spPr>
        <p:txBody>
          <a:bodyPr anchor="ctr" anchorCtr="1"/>
          <a:lstStyle>
            <a:lvl1pPr>
              <a:defRPr cap="none" baseline="0"/>
            </a:lvl1pPr>
          </a:lstStyle>
          <a:p>
            <a:pPr lvl="0"/>
            <a:r>
              <a:rPr lang="fr-FR" smtClean="0"/>
              <a:t>Modifiez les styles du texte du masque</a:t>
            </a:r>
          </a:p>
        </p:txBody>
      </p:sp>
      <p:sp>
        <p:nvSpPr>
          <p:cNvPr id="2" name="Titre 1"/>
          <p:cNvSpPr>
            <a:spLocks noGrp="1"/>
          </p:cNvSpPr>
          <p:nvPr>
            <p:ph type="ctrTitle"/>
          </p:nvPr>
        </p:nvSpPr>
        <p:spPr>
          <a:xfrm>
            <a:off x="2270524" y="4137276"/>
            <a:ext cx="4608000" cy="648000"/>
          </a:xfrm>
        </p:spPr>
        <p:txBody>
          <a:bodyPr>
            <a:noAutofit/>
          </a:bodyPr>
          <a:lstStyle>
            <a:lvl1pPr algn="ctr">
              <a:defRPr sz="3500" spc="0" baseline="0"/>
            </a:lvl1pPr>
          </a:lstStyle>
          <a:p>
            <a:r>
              <a:rPr lang="fr-FR" smtClean="0"/>
              <a:t>Modifiez le style du titre</a:t>
            </a:r>
            <a:endParaRPr lang="fr-FR" dirty="0"/>
          </a:p>
        </p:txBody>
      </p:sp>
      <p:sp>
        <p:nvSpPr>
          <p:cNvPr id="3" name="Sous-titre 2"/>
          <p:cNvSpPr>
            <a:spLocks noGrp="1"/>
          </p:cNvSpPr>
          <p:nvPr>
            <p:ph type="subTitle" idx="1"/>
          </p:nvPr>
        </p:nvSpPr>
        <p:spPr>
          <a:xfrm>
            <a:off x="2270524" y="4563678"/>
            <a:ext cx="4608000" cy="540000"/>
          </a:xfrm>
        </p:spPr>
        <p:txBody>
          <a:bodyPr tIns="82800"/>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dirty="0"/>
          </a:p>
        </p:txBody>
      </p:sp>
      <p:sp>
        <p:nvSpPr>
          <p:cNvPr id="5" name="Espace réservé du texte 4"/>
          <p:cNvSpPr>
            <a:spLocks noGrp="1"/>
          </p:cNvSpPr>
          <p:nvPr>
            <p:ph type="body" sz="quarter" idx="13"/>
          </p:nvPr>
        </p:nvSpPr>
        <p:spPr>
          <a:xfrm>
            <a:off x="3142800" y="5014800"/>
            <a:ext cx="2952000" cy="1076400"/>
          </a:xfrm>
        </p:spPr>
        <p:txBody>
          <a:bodyPr/>
          <a:lstStyle>
            <a:lvl1pPr>
              <a:defRPr sz="1600" b="0"/>
            </a:lvl1pPr>
          </a:lstStyle>
          <a:p>
            <a:pPr lvl="0"/>
            <a:r>
              <a:rPr lang="fr-FR" smtClean="0"/>
              <a:t>Modifiez les styles du texte du masque</a:t>
            </a:r>
          </a:p>
        </p:txBody>
      </p:sp>
      <p:sp>
        <p:nvSpPr>
          <p:cNvPr id="6" name="Espace réservé du texte 5"/>
          <p:cNvSpPr>
            <a:spLocks noGrp="1"/>
          </p:cNvSpPr>
          <p:nvPr>
            <p:ph type="body" sz="quarter" idx="14"/>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smtClean="0"/>
              <a:t>Modifiez les styles du texte du masque</a:t>
            </a:r>
          </a:p>
        </p:txBody>
      </p:sp>
      <p:sp>
        <p:nvSpPr>
          <p:cNvPr id="15" name="Espace réservé du texte 5"/>
          <p:cNvSpPr>
            <a:spLocks noGrp="1"/>
          </p:cNvSpPr>
          <p:nvPr>
            <p:ph type="body" sz="quarter" idx="15"/>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smtClean="0"/>
              <a:t>Modifiez les styles du texte du masque</a:t>
            </a:r>
          </a:p>
        </p:txBody>
      </p:sp>
    </p:spTree>
    <p:extLst>
      <p:ext uri="{BB962C8B-B14F-4D97-AF65-F5344CB8AC3E}">
        <p14:creationId xmlns:p14="http://schemas.microsoft.com/office/powerpoint/2010/main" val="26167548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ommaire">
    <p:bg>
      <p:bgPr>
        <a:solidFill>
          <a:schemeClr val="accent1"/>
        </a:solidFill>
        <a:effectLst/>
      </p:bgPr>
    </p:bg>
    <p:spTree>
      <p:nvGrpSpPr>
        <p:cNvPr id="1" name=""/>
        <p:cNvGrpSpPr/>
        <p:nvPr/>
      </p:nvGrpSpPr>
      <p:grpSpPr>
        <a:xfrm>
          <a:off x="0" y="0"/>
          <a:ext cx="0" cy="0"/>
          <a:chOff x="0" y="0"/>
          <a:chExt cx="0" cy="0"/>
        </a:xfrm>
      </p:grpSpPr>
      <p:sp>
        <p:nvSpPr>
          <p:cNvPr id="4" name="Rectangle 3"/>
          <p:cNvSpPr/>
          <p:nvPr userDrawn="1"/>
        </p:nvSpPr>
        <p:spPr>
          <a:xfrm>
            <a:off x="0" y="6210300"/>
            <a:ext cx="9144000"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6" name="Rectangle 5"/>
          <p:cNvSpPr/>
          <p:nvPr userDrawn="1"/>
        </p:nvSpPr>
        <p:spPr>
          <a:xfrm>
            <a:off x="0" y="6210300"/>
            <a:ext cx="9144000" cy="647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7" name="Forme en L 19"/>
          <p:cNvSpPr/>
          <p:nvPr userDrawn="1"/>
        </p:nvSpPr>
        <p:spPr>
          <a:xfrm rot="19020000" flipH="1">
            <a:off x="-1163638" y="2554288"/>
            <a:ext cx="2325688" cy="2492375"/>
          </a:xfrm>
          <a:custGeom>
            <a:avLst/>
            <a:gdLst>
              <a:gd name="connsiteX0" fmla="*/ 0 w 2466000"/>
              <a:gd name="connsiteY0" fmla="*/ 0 h 2880000"/>
              <a:gd name="connsiteX1" fmla="*/ 726459 w 2466000"/>
              <a:gd name="connsiteY1" fmla="*/ 0 h 2880000"/>
              <a:gd name="connsiteX2" fmla="*/ 726459 w 2466000"/>
              <a:gd name="connsiteY2" fmla="*/ 2183873 h 2880000"/>
              <a:gd name="connsiteX3" fmla="*/ 2466000 w 2466000"/>
              <a:gd name="connsiteY3" fmla="*/ 2183873 h 2880000"/>
              <a:gd name="connsiteX4" fmla="*/ 2466000 w 2466000"/>
              <a:gd name="connsiteY4" fmla="*/ 2880000 h 2880000"/>
              <a:gd name="connsiteX5" fmla="*/ 0 w 2466000"/>
              <a:gd name="connsiteY5" fmla="*/ 2880000 h 2880000"/>
              <a:gd name="connsiteX6" fmla="*/ 0 w 2466000"/>
              <a:gd name="connsiteY6" fmla="*/ 0 h 2880000"/>
              <a:gd name="connsiteX0" fmla="*/ 0 w 2472803"/>
              <a:gd name="connsiteY0" fmla="*/ 401415 h 2880000"/>
              <a:gd name="connsiteX1" fmla="*/ 733262 w 2472803"/>
              <a:gd name="connsiteY1" fmla="*/ 0 h 2880000"/>
              <a:gd name="connsiteX2" fmla="*/ 733262 w 2472803"/>
              <a:gd name="connsiteY2" fmla="*/ 2183873 h 2880000"/>
              <a:gd name="connsiteX3" fmla="*/ 2472803 w 2472803"/>
              <a:gd name="connsiteY3" fmla="*/ 2183873 h 2880000"/>
              <a:gd name="connsiteX4" fmla="*/ 2472803 w 2472803"/>
              <a:gd name="connsiteY4" fmla="*/ 2880000 h 2880000"/>
              <a:gd name="connsiteX5" fmla="*/ 6803 w 2472803"/>
              <a:gd name="connsiteY5" fmla="*/ 2880000 h 2880000"/>
              <a:gd name="connsiteX6" fmla="*/ 0 w 2472803"/>
              <a:gd name="connsiteY6" fmla="*/ 401415 h 2880000"/>
              <a:gd name="connsiteX0" fmla="*/ 0 w 2472468"/>
              <a:gd name="connsiteY0" fmla="*/ 391806 h 2880000"/>
              <a:gd name="connsiteX1" fmla="*/ 732927 w 2472468"/>
              <a:gd name="connsiteY1" fmla="*/ 0 h 2880000"/>
              <a:gd name="connsiteX2" fmla="*/ 732927 w 2472468"/>
              <a:gd name="connsiteY2" fmla="*/ 2183873 h 2880000"/>
              <a:gd name="connsiteX3" fmla="*/ 2472468 w 2472468"/>
              <a:gd name="connsiteY3" fmla="*/ 2183873 h 2880000"/>
              <a:gd name="connsiteX4" fmla="*/ 2472468 w 2472468"/>
              <a:gd name="connsiteY4" fmla="*/ 2880000 h 2880000"/>
              <a:gd name="connsiteX5" fmla="*/ 6468 w 2472468"/>
              <a:gd name="connsiteY5" fmla="*/ 2880000 h 2880000"/>
              <a:gd name="connsiteX6" fmla="*/ 0 w 2472468"/>
              <a:gd name="connsiteY6" fmla="*/ 391806 h 2880000"/>
              <a:gd name="connsiteX0" fmla="*/ 0 w 2472468"/>
              <a:gd name="connsiteY0" fmla="*/ 0 h 2488194"/>
              <a:gd name="connsiteX1" fmla="*/ 730425 w 2472468"/>
              <a:gd name="connsiteY1" fmla="*/ 781797 h 2488194"/>
              <a:gd name="connsiteX2" fmla="*/ 732927 w 2472468"/>
              <a:gd name="connsiteY2" fmla="*/ 1792067 h 2488194"/>
              <a:gd name="connsiteX3" fmla="*/ 2472468 w 2472468"/>
              <a:gd name="connsiteY3" fmla="*/ 1792067 h 2488194"/>
              <a:gd name="connsiteX4" fmla="*/ 2472468 w 2472468"/>
              <a:gd name="connsiteY4" fmla="*/ 2488194 h 2488194"/>
              <a:gd name="connsiteX5" fmla="*/ 6468 w 2472468"/>
              <a:gd name="connsiteY5" fmla="*/ 2488194 h 2488194"/>
              <a:gd name="connsiteX6" fmla="*/ 0 w 2472468"/>
              <a:gd name="connsiteY6" fmla="*/ 0 h 2488194"/>
              <a:gd name="connsiteX0" fmla="*/ 0 w 2472468"/>
              <a:gd name="connsiteY0" fmla="*/ 0 h 2488194"/>
              <a:gd name="connsiteX1" fmla="*/ 730425 w 2472468"/>
              <a:gd name="connsiteY1" fmla="*/ 781797 h 2488194"/>
              <a:gd name="connsiteX2" fmla="*/ 732927 w 2472468"/>
              <a:gd name="connsiteY2" fmla="*/ 1792067 h 2488194"/>
              <a:gd name="connsiteX3" fmla="*/ 1664295 w 2472468"/>
              <a:gd name="connsiteY3" fmla="*/ 1789798 h 2488194"/>
              <a:gd name="connsiteX4" fmla="*/ 2472468 w 2472468"/>
              <a:gd name="connsiteY4" fmla="*/ 2488194 h 2488194"/>
              <a:gd name="connsiteX5" fmla="*/ 6468 w 2472468"/>
              <a:gd name="connsiteY5" fmla="*/ 2488194 h 2488194"/>
              <a:gd name="connsiteX6" fmla="*/ 0 w 2472468"/>
              <a:gd name="connsiteY6" fmla="*/ 0 h 2488194"/>
              <a:gd name="connsiteX0" fmla="*/ 0 w 2325874"/>
              <a:gd name="connsiteY0" fmla="*/ 0 h 2492343"/>
              <a:gd name="connsiteX1" fmla="*/ 730425 w 2325874"/>
              <a:gd name="connsiteY1" fmla="*/ 781797 h 2492343"/>
              <a:gd name="connsiteX2" fmla="*/ 732927 w 2325874"/>
              <a:gd name="connsiteY2" fmla="*/ 1792067 h 2492343"/>
              <a:gd name="connsiteX3" fmla="*/ 1664295 w 2325874"/>
              <a:gd name="connsiteY3" fmla="*/ 1789798 h 2492343"/>
              <a:gd name="connsiteX4" fmla="*/ 2325874 w 2325874"/>
              <a:gd name="connsiteY4" fmla="*/ 2492343 h 2492343"/>
              <a:gd name="connsiteX5" fmla="*/ 6468 w 2325874"/>
              <a:gd name="connsiteY5" fmla="*/ 2488194 h 2492343"/>
              <a:gd name="connsiteX6" fmla="*/ 0 w 2325874"/>
              <a:gd name="connsiteY6" fmla="*/ 0 h 2492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5874" h="2492343">
                <a:moveTo>
                  <a:pt x="0" y="0"/>
                </a:moveTo>
                <a:lnTo>
                  <a:pt x="730425" y="781797"/>
                </a:lnTo>
                <a:lnTo>
                  <a:pt x="732927" y="1792067"/>
                </a:lnTo>
                <a:lnTo>
                  <a:pt x="1664295" y="1789798"/>
                </a:lnTo>
                <a:lnTo>
                  <a:pt x="2325874" y="2492343"/>
                </a:lnTo>
                <a:lnTo>
                  <a:pt x="6468" y="2488194"/>
                </a:lnTo>
                <a:cubicBezTo>
                  <a:pt x="4200" y="1661999"/>
                  <a:pt x="2268" y="826195"/>
                  <a:pt x="0" y="0"/>
                </a:cubicBezTo>
                <a:close/>
              </a:path>
            </a:pathLst>
          </a:custGeom>
          <a:solidFill>
            <a:srgbClr val="FFFFFF">
              <a:alpha val="20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pic>
        <p:nvPicPr>
          <p:cNvPr id="9" name="Espace réservé pour une image  6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29438" y="6326188"/>
            <a:ext cx="179387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re 1"/>
          <p:cNvSpPr>
            <a:spLocks noGrp="1"/>
          </p:cNvSpPr>
          <p:nvPr>
            <p:ph type="title"/>
          </p:nvPr>
        </p:nvSpPr>
        <p:spPr>
          <a:xfrm>
            <a:off x="3060000" y="620688"/>
            <a:ext cx="3492000" cy="756000"/>
          </a:xfrm>
        </p:spPr>
        <p:txBody>
          <a:bodyPr>
            <a:noAutofit/>
          </a:bodyPr>
          <a:lstStyle>
            <a:lvl1pPr algn="l">
              <a:defRPr sz="4400" b="1" cap="all">
                <a:solidFill>
                  <a:schemeClr val="bg1"/>
                </a:solidFill>
              </a:defRPr>
            </a:lvl1pPr>
          </a:lstStyle>
          <a:p>
            <a:r>
              <a:rPr lang="fr-FR" smtClean="0"/>
              <a:t>Modifiez le style du titre</a:t>
            </a:r>
            <a:endParaRPr lang="fr-FR" dirty="0"/>
          </a:p>
        </p:txBody>
      </p:sp>
      <p:sp>
        <p:nvSpPr>
          <p:cNvPr id="8" name="Espace réservé du texte 7"/>
          <p:cNvSpPr>
            <a:spLocks noGrp="1"/>
          </p:cNvSpPr>
          <p:nvPr>
            <p:ph type="body" sz="quarter" idx="13"/>
          </p:nvPr>
        </p:nvSpPr>
        <p:spPr>
          <a:xfrm>
            <a:off x="3059113" y="1620000"/>
            <a:ext cx="4176712" cy="4032000"/>
          </a:xfrm>
        </p:spPr>
        <p:txBody>
          <a:bodyPr lIns="115200"/>
          <a:lstStyle>
            <a:lvl1pPr>
              <a:lnSpc>
                <a:spcPct val="80000"/>
              </a:lnSpc>
              <a:tabLst>
                <a:tab pos="2520000" algn="l"/>
                <a:tab pos="3060000" algn="l"/>
              </a:tabLst>
              <a:defRPr sz="1400" b="1" baseline="0">
                <a:solidFill>
                  <a:schemeClr val="bg1"/>
                </a:solidFill>
              </a:defRPr>
            </a:lvl1pPr>
            <a:lvl2pPr marL="216000">
              <a:lnSpc>
                <a:spcPct val="80000"/>
              </a:lnSpc>
              <a:spcAft>
                <a:spcPts val="770"/>
              </a:spcAft>
              <a:tabLst>
                <a:tab pos="2520000" algn="l"/>
                <a:tab pos="3060000" algn="l"/>
              </a:tabLst>
              <a:defRPr sz="1100" b="0" cap="all" baseline="0">
                <a:solidFill>
                  <a:schemeClr val="bg1"/>
                </a:solidFill>
              </a:defRPr>
            </a:lvl2pPr>
            <a:lvl5pPr marL="0" indent="0">
              <a:buNone/>
              <a:defRPr/>
            </a:lvl5pPr>
          </a:lstStyle>
          <a:p>
            <a:pPr lvl="0"/>
            <a:r>
              <a:rPr lang="fr-FR" dirty="0"/>
              <a:t>Modifiez les styles du texte du masque</a:t>
            </a:r>
          </a:p>
          <a:p>
            <a:pPr lvl="1"/>
            <a:r>
              <a:rPr lang="fr-FR" dirty="0"/>
              <a:t>Deuxième niveau</a:t>
            </a:r>
          </a:p>
        </p:txBody>
      </p:sp>
      <p:sp>
        <p:nvSpPr>
          <p:cNvPr id="10" name="Espace réservé du numéro de diapositive 5"/>
          <p:cNvSpPr>
            <a:spLocks noGrp="1"/>
          </p:cNvSpPr>
          <p:nvPr>
            <p:ph type="sldNum" sz="quarter" idx="14"/>
          </p:nvPr>
        </p:nvSpPr>
        <p:spPr/>
        <p:txBody>
          <a:bodyPr/>
          <a:lstStyle>
            <a:lvl1pPr>
              <a:defRPr/>
            </a:lvl1pPr>
          </a:lstStyle>
          <a:p>
            <a:pPr>
              <a:defRPr/>
            </a:pPr>
            <a:fld id="{1EEB3393-1C27-4AD1-A5C3-14CAE89A004E}" type="slidenum">
              <a:rPr lang="fr-FR"/>
              <a:pPr>
                <a:defRPr/>
              </a:pPr>
              <a:t>‹N°›</a:t>
            </a:fld>
            <a:endParaRPr lang="fr-FR" dirty="0"/>
          </a:p>
        </p:txBody>
      </p:sp>
      <p:sp>
        <p:nvSpPr>
          <p:cNvPr id="11" name="Espace réservé du pied de page 2"/>
          <p:cNvSpPr>
            <a:spLocks noGrp="1"/>
          </p:cNvSpPr>
          <p:nvPr>
            <p:ph type="ftr" sz="quarter" idx="15"/>
          </p:nvPr>
        </p:nvSpPr>
        <p:spPr/>
        <p:txBody>
          <a:bodyPr/>
          <a:lstStyle>
            <a:lvl1pPr>
              <a:defRPr sz="1050">
                <a:latin typeface="+mn-lt"/>
                <a:ea typeface="+mn-ea"/>
                <a:cs typeface="+mn-cs"/>
              </a:defRPr>
            </a:lvl1pPr>
          </a:lstStyle>
          <a:p>
            <a:pPr>
              <a:defRPr/>
            </a:pPr>
            <a:r>
              <a:rPr lang="fr-FR"/>
              <a:t>2018 - HDJ S37 - Action de dynamisation Auto</a:t>
            </a:r>
            <a:endParaRPr lang="fr-FR" dirty="0"/>
          </a:p>
        </p:txBody>
      </p:sp>
    </p:spTree>
    <p:extLst>
      <p:ext uri="{BB962C8B-B14F-4D97-AF65-F5344CB8AC3E}">
        <p14:creationId xmlns:p14="http://schemas.microsoft.com/office/powerpoint/2010/main" val="352666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tête section gauche">
    <p:bg>
      <p:bgPr>
        <a:solidFill>
          <a:schemeClr val="accent1"/>
        </a:solidFill>
        <a:effectLst/>
      </p:bgPr>
    </p:bg>
    <p:spTree>
      <p:nvGrpSpPr>
        <p:cNvPr id="1" name=""/>
        <p:cNvGrpSpPr/>
        <p:nvPr/>
      </p:nvGrpSpPr>
      <p:grpSpPr>
        <a:xfrm>
          <a:off x="0" y="0"/>
          <a:ext cx="0" cy="0"/>
          <a:chOff x="0" y="0"/>
          <a:chExt cx="0" cy="0"/>
        </a:xfrm>
      </p:grpSpPr>
      <p:sp>
        <p:nvSpPr>
          <p:cNvPr id="4" name="Rectangle 3"/>
          <p:cNvSpPr/>
          <p:nvPr userDrawn="1"/>
        </p:nvSpPr>
        <p:spPr>
          <a:xfrm>
            <a:off x="0" y="6210300"/>
            <a:ext cx="9144000"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5" name="Forme en L 4"/>
          <p:cNvSpPr>
            <a:spLocks noChangeAspect="1"/>
          </p:cNvSpPr>
          <p:nvPr userDrawn="1"/>
        </p:nvSpPr>
        <p:spPr>
          <a:xfrm rot="19020000" flipH="1">
            <a:off x="4608513" y="1549400"/>
            <a:ext cx="3211512" cy="3779838"/>
          </a:xfrm>
          <a:prstGeom prst="corner">
            <a:avLst>
              <a:gd name="adj1" fmla="val 30577"/>
              <a:gd name="adj2" fmla="val 30577"/>
            </a:avLst>
          </a:prstGeom>
          <a:solidFill>
            <a:srgbClr val="FFFFFF">
              <a:alpha val="20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6" name="Ellipse 5"/>
          <p:cNvSpPr>
            <a:spLocks noChangeAspect="1"/>
          </p:cNvSpPr>
          <p:nvPr userDrawn="1"/>
        </p:nvSpPr>
        <p:spPr>
          <a:xfrm>
            <a:off x="4078288" y="2051050"/>
            <a:ext cx="1620837" cy="1619250"/>
          </a:xfrm>
          <a:prstGeom prst="ellipse">
            <a:avLst/>
          </a:prstGeom>
          <a:solidFill>
            <a:srgbClr val="FFFFFF">
              <a:alpha val="20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pic>
        <p:nvPicPr>
          <p:cNvPr id="7" name="Espace réservé pour une image  6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29438" y="6326188"/>
            <a:ext cx="179387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ctrTitle"/>
          </p:nvPr>
        </p:nvSpPr>
        <p:spPr>
          <a:xfrm>
            <a:off x="539552" y="1766426"/>
            <a:ext cx="4176464" cy="1446550"/>
          </a:xfrm>
        </p:spPr>
        <p:txBody>
          <a:bodyPr wrap="square">
            <a:spAutoFit/>
          </a:bodyPr>
          <a:lstStyle>
            <a:lvl1pPr algn="l">
              <a:defRPr sz="4400">
                <a:solidFill>
                  <a:schemeClr val="bg1"/>
                </a:solidFill>
              </a:defRPr>
            </a:lvl1pPr>
          </a:lstStyle>
          <a:p>
            <a:r>
              <a:rPr lang="fr-FR" smtClean="0"/>
              <a:t>Modifiez le style du titre</a:t>
            </a:r>
            <a:endParaRPr lang="fr-FR" dirty="0"/>
          </a:p>
        </p:txBody>
      </p:sp>
      <p:sp>
        <p:nvSpPr>
          <p:cNvPr id="3" name="Sous-titre 2"/>
          <p:cNvSpPr>
            <a:spLocks noGrp="1"/>
          </p:cNvSpPr>
          <p:nvPr>
            <p:ph type="subTitle" idx="1"/>
          </p:nvPr>
        </p:nvSpPr>
        <p:spPr>
          <a:xfrm>
            <a:off x="539552" y="3861048"/>
            <a:ext cx="4176464" cy="2118529"/>
          </a:xfrm>
        </p:spPr>
        <p:txBody>
          <a:bodyPr wrap="square">
            <a:spAutoFit/>
          </a:bodyPr>
          <a:lstStyle>
            <a:lvl1pPr marL="144000" marR="0" indent="-180000" algn="l" defTabSz="914400" rtl="0" eaLnBrk="1" fontAlgn="auto" latinLnBrk="0" hangingPunct="1">
              <a:lnSpc>
                <a:spcPts val="2000"/>
              </a:lnSpc>
              <a:spcBef>
                <a:spcPts val="0"/>
              </a:spcBef>
              <a:spcAft>
                <a:spcPts val="300"/>
              </a:spcAft>
              <a:buClr>
                <a:schemeClr val="bg1"/>
              </a:buClr>
              <a:buSzPct val="100000"/>
              <a:buFont typeface="Wingdings 3" panose="05040102010807070707" pitchFamily="18" charset="2"/>
              <a:buChar char=""/>
              <a:tabLst/>
              <a:defRPr sz="1400" b="1"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dirty="0"/>
          </a:p>
        </p:txBody>
      </p:sp>
      <p:sp>
        <p:nvSpPr>
          <p:cNvPr id="8" name="Espace réservé du pied de page 4"/>
          <p:cNvSpPr>
            <a:spLocks noGrp="1"/>
          </p:cNvSpPr>
          <p:nvPr>
            <p:ph type="ftr" sz="quarter" idx="10"/>
          </p:nvPr>
        </p:nvSpPr>
        <p:spPr/>
        <p:txBody>
          <a:bodyPr/>
          <a:lstStyle>
            <a:lvl1pPr>
              <a:defRPr sz="1800">
                <a:latin typeface="+mn-lt"/>
                <a:ea typeface="+mn-ea"/>
                <a:cs typeface="+mn-cs"/>
              </a:defRPr>
            </a:lvl1pPr>
          </a:lstStyle>
          <a:p>
            <a:pPr>
              <a:defRPr/>
            </a:pPr>
            <a:r>
              <a:rPr lang="fr-FR"/>
              <a:t>2018 - HDJ S37 - Action de dynamisation Auto</a:t>
            </a:r>
          </a:p>
        </p:txBody>
      </p:sp>
      <p:sp>
        <p:nvSpPr>
          <p:cNvPr id="9" name="Espace réservé du numéro de diapositive 6"/>
          <p:cNvSpPr>
            <a:spLocks noGrp="1"/>
          </p:cNvSpPr>
          <p:nvPr>
            <p:ph type="sldNum" sz="quarter" idx="11"/>
          </p:nvPr>
        </p:nvSpPr>
        <p:spPr/>
        <p:txBody>
          <a:bodyPr/>
          <a:lstStyle>
            <a:lvl1pPr>
              <a:defRPr/>
            </a:lvl1pPr>
          </a:lstStyle>
          <a:p>
            <a:pPr>
              <a:defRPr/>
            </a:pPr>
            <a:fld id="{E780DC51-B0F5-475F-8D97-CE07EDF0919F}" type="slidenum">
              <a:rPr lang="fr-FR"/>
              <a:pPr>
                <a:defRPr/>
              </a:pPr>
              <a:t>‹N°›</a:t>
            </a:fld>
            <a:endParaRPr lang="fr-FR" dirty="0"/>
          </a:p>
        </p:txBody>
      </p:sp>
    </p:spTree>
    <p:extLst>
      <p:ext uri="{BB962C8B-B14F-4D97-AF65-F5344CB8AC3E}">
        <p14:creationId xmlns:p14="http://schemas.microsoft.com/office/powerpoint/2010/main" val="39810643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re 2 lignes et 2 contenus texte">
    <p:spTree>
      <p:nvGrpSpPr>
        <p:cNvPr id="1" name=""/>
        <p:cNvGrpSpPr/>
        <p:nvPr/>
      </p:nvGrpSpPr>
      <p:grpSpPr>
        <a:xfrm>
          <a:off x="0" y="0"/>
          <a:ext cx="0" cy="0"/>
          <a:chOff x="0" y="0"/>
          <a:chExt cx="0" cy="0"/>
        </a:xfrm>
      </p:grpSpPr>
      <p:grpSp>
        <p:nvGrpSpPr>
          <p:cNvPr id="9" name="Groupe 8"/>
          <p:cNvGrpSpPr>
            <a:grpSpLocks/>
          </p:cNvGrpSpPr>
          <p:nvPr userDrawn="1"/>
        </p:nvGrpSpPr>
        <p:grpSpPr bwMode="auto">
          <a:xfrm>
            <a:off x="8143875" y="2216150"/>
            <a:ext cx="1331913" cy="1600200"/>
            <a:chOff x="8143822" y="2216198"/>
            <a:chExt cx="1332284" cy="1600395"/>
          </a:xfrm>
        </p:grpSpPr>
        <p:sp>
          <p:nvSpPr>
            <p:cNvPr id="10" name="Rectangle 9"/>
            <p:cNvSpPr/>
            <p:nvPr/>
          </p:nvSpPr>
          <p:spPr>
            <a:xfrm rot="18780000" flipH="1">
              <a:off x="8107412" y="2709936"/>
              <a:ext cx="1428924" cy="441448"/>
            </a:xfrm>
            <a:custGeom>
              <a:avLst/>
              <a:gdLst>
                <a:gd name="connsiteX0" fmla="*/ 0 w 1764000"/>
                <a:gd name="connsiteY0" fmla="*/ 0 h 441000"/>
                <a:gd name="connsiteX1" fmla="*/ 1764000 w 1764000"/>
                <a:gd name="connsiteY1" fmla="*/ 0 h 441000"/>
                <a:gd name="connsiteX2" fmla="*/ 1764000 w 1764000"/>
                <a:gd name="connsiteY2" fmla="*/ 441000 h 441000"/>
                <a:gd name="connsiteX3" fmla="*/ 0 w 1764000"/>
                <a:gd name="connsiteY3" fmla="*/ 441000 h 441000"/>
                <a:gd name="connsiteX4" fmla="*/ 0 w 1764000"/>
                <a:gd name="connsiteY4" fmla="*/ 0 h 441000"/>
                <a:gd name="connsiteX0" fmla="*/ 334322 w 1764000"/>
                <a:gd name="connsiteY0" fmla="*/ 351 h 441000"/>
                <a:gd name="connsiteX1" fmla="*/ 1764000 w 1764000"/>
                <a:gd name="connsiteY1" fmla="*/ 0 h 441000"/>
                <a:gd name="connsiteX2" fmla="*/ 1764000 w 1764000"/>
                <a:gd name="connsiteY2" fmla="*/ 441000 h 441000"/>
                <a:gd name="connsiteX3" fmla="*/ 0 w 1764000"/>
                <a:gd name="connsiteY3" fmla="*/ 441000 h 441000"/>
                <a:gd name="connsiteX4" fmla="*/ 334322 w 1764000"/>
                <a:gd name="connsiteY4" fmla="*/ 351 h 441000"/>
                <a:gd name="connsiteX0" fmla="*/ 0 w 1429678"/>
                <a:gd name="connsiteY0" fmla="*/ 351 h 442196"/>
                <a:gd name="connsiteX1" fmla="*/ 1429678 w 1429678"/>
                <a:gd name="connsiteY1" fmla="*/ 0 h 442196"/>
                <a:gd name="connsiteX2" fmla="*/ 1429678 w 1429678"/>
                <a:gd name="connsiteY2" fmla="*/ 441000 h 442196"/>
                <a:gd name="connsiteX3" fmla="*/ 473571 w 1429678"/>
                <a:gd name="connsiteY3" fmla="*/ 442196 h 442196"/>
                <a:gd name="connsiteX4" fmla="*/ 0 w 1429678"/>
                <a:gd name="connsiteY4" fmla="*/ 351 h 442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678" h="442196">
                  <a:moveTo>
                    <a:pt x="0" y="351"/>
                  </a:moveTo>
                  <a:lnTo>
                    <a:pt x="1429678" y="0"/>
                  </a:lnTo>
                  <a:lnTo>
                    <a:pt x="1429678" y="441000"/>
                  </a:lnTo>
                  <a:lnTo>
                    <a:pt x="473571" y="442196"/>
                  </a:lnTo>
                  <a:lnTo>
                    <a:pt x="0" y="351"/>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solidFill>
                  <a:schemeClr val="accent1"/>
                </a:solidFill>
              </a:endParaRPr>
            </a:p>
          </p:txBody>
        </p:sp>
        <p:sp>
          <p:nvSpPr>
            <p:cNvPr id="11" name="Rectangle 10"/>
            <p:cNvSpPr/>
            <p:nvPr/>
          </p:nvSpPr>
          <p:spPr>
            <a:xfrm rot="18780000" flipH="1">
              <a:off x="8589275" y="2929762"/>
              <a:ext cx="441379" cy="1332284"/>
            </a:xfrm>
            <a:custGeom>
              <a:avLst/>
              <a:gdLst>
                <a:gd name="connsiteX0" fmla="*/ 0 w 441000"/>
                <a:gd name="connsiteY0" fmla="*/ 0 h 1510425"/>
                <a:gd name="connsiteX1" fmla="*/ 441000 w 441000"/>
                <a:gd name="connsiteY1" fmla="*/ 0 h 1510425"/>
                <a:gd name="connsiteX2" fmla="*/ 441000 w 441000"/>
                <a:gd name="connsiteY2" fmla="*/ 1510425 h 1510425"/>
                <a:gd name="connsiteX3" fmla="*/ 0 w 441000"/>
                <a:gd name="connsiteY3" fmla="*/ 1510425 h 1510425"/>
                <a:gd name="connsiteX4" fmla="*/ 0 w 441000"/>
                <a:gd name="connsiteY4" fmla="*/ 0 h 1510425"/>
                <a:gd name="connsiteX0" fmla="*/ 0 w 441000"/>
                <a:gd name="connsiteY0" fmla="*/ 0 h 1510425"/>
                <a:gd name="connsiteX1" fmla="*/ 441000 w 441000"/>
                <a:gd name="connsiteY1" fmla="*/ 0 h 1510425"/>
                <a:gd name="connsiteX2" fmla="*/ 439969 w 441000"/>
                <a:gd name="connsiteY2" fmla="*/ 1332284 h 1510425"/>
                <a:gd name="connsiteX3" fmla="*/ 0 w 441000"/>
                <a:gd name="connsiteY3" fmla="*/ 1510425 h 1510425"/>
                <a:gd name="connsiteX4" fmla="*/ 0 w 441000"/>
                <a:gd name="connsiteY4" fmla="*/ 0 h 1510425"/>
                <a:gd name="connsiteX0" fmla="*/ 0 w 441000"/>
                <a:gd name="connsiteY0" fmla="*/ 0 h 1332284"/>
                <a:gd name="connsiteX1" fmla="*/ 441000 w 441000"/>
                <a:gd name="connsiteY1" fmla="*/ 0 h 1332284"/>
                <a:gd name="connsiteX2" fmla="*/ 439969 w 441000"/>
                <a:gd name="connsiteY2" fmla="*/ 1332284 h 1332284"/>
                <a:gd name="connsiteX3" fmla="*/ 3795 w 441000"/>
                <a:gd name="connsiteY3" fmla="*/ 925595 h 1332284"/>
                <a:gd name="connsiteX4" fmla="*/ 0 w 441000"/>
                <a:gd name="connsiteY4" fmla="*/ 0 h 1332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00" h="1332284">
                  <a:moveTo>
                    <a:pt x="0" y="0"/>
                  </a:moveTo>
                  <a:lnTo>
                    <a:pt x="441000" y="0"/>
                  </a:lnTo>
                  <a:cubicBezTo>
                    <a:pt x="440656" y="444095"/>
                    <a:pt x="440313" y="888189"/>
                    <a:pt x="439969" y="1332284"/>
                  </a:cubicBezTo>
                  <a:lnTo>
                    <a:pt x="3795" y="925595"/>
                  </a:lnTo>
                  <a:lnTo>
                    <a:pt x="0" y="0"/>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solidFill>
                  <a:schemeClr val="accent1"/>
                </a:solidFill>
              </a:endParaRPr>
            </a:p>
          </p:txBody>
        </p:sp>
      </p:grpSp>
      <p:cxnSp>
        <p:nvCxnSpPr>
          <p:cNvPr id="12" name="Connecteur droit 11"/>
          <p:cNvCxnSpPr/>
          <p:nvPr userDrawn="1"/>
        </p:nvCxnSpPr>
        <p:spPr>
          <a:xfrm>
            <a:off x="449263" y="1125538"/>
            <a:ext cx="824547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8" name="Espace réservé pour une image  6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29438" y="6326188"/>
            <a:ext cx="179387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Espace réservé du texte 14"/>
          <p:cNvSpPr>
            <a:spLocks noGrp="1"/>
          </p:cNvSpPr>
          <p:nvPr>
            <p:ph type="body" sz="quarter" idx="18"/>
          </p:nvPr>
        </p:nvSpPr>
        <p:spPr>
          <a:xfrm>
            <a:off x="349200" y="2565400"/>
            <a:ext cx="4132800" cy="360000"/>
          </a:xfrm>
        </p:spPr>
        <p:txBody>
          <a:bodyPr wrap="square"/>
          <a:lstStyle>
            <a:lvl1pPr>
              <a:defRPr/>
            </a:lvl1pPr>
          </a:lstStyle>
          <a:p>
            <a:pPr lvl="0"/>
            <a:r>
              <a:rPr lang="fr-FR" dirty="0"/>
              <a:t>Modifiez les styles du texte du masque</a:t>
            </a:r>
          </a:p>
        </p:txBody>
      </p:sp>
      <p:sp>
        <p:nvSpPr>
          <p:cNvPr id="17" name="Espace réservé du texte 16"/>
          <p:cNvSpPr>
            <a:spLocks noGrp="1"/>
          </p:cNvSpPr>
          <p:nvPr>
            <p:ph type="body" sz="quarter" idx="19"/>
          </p:nvPr>
        </p:nvSpPr>
        <p:spPr>
          <a:xfrm>
            <a:off x="4644008" y="2565397"/>
            <a:ext cx="3384550" cy="3492000"/>
          </a:xfrm>
        </p:spPr>
        <p:txBody>
          <a:bodyPr/>
          <a:lstStyle>
            <a:lvl1pPr>
              <a:defRPr/>
            </a:lvl1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3" name="Titre 2"/>
          <p:cNvSpPr>
            <a:spLocks noGrp="1"/>
          </p:cNvSpPr>
          <p:nvPr>
            <p:ph type="title"/>
          </p:nvPr>
        </p:nvSpPr>
        <p:spPr/>
        <p:txBody>
          <a:bodyPr wrap="square"/>
          <a:lstStyle/>
          <a:p>
            <a:r>
              <a:rPr lang="fr-FR" noProof="0" smtClean="0"/>
              <a:t>Modifiez le style du titre</a:t>
            </a:r>
            <a:endParaRPr lang="fr-FR" dirty="0"/>
          </a:p>
        </p:txBody>
      </p:sp>
      <p:sp>
        <p:nvSpPr>
          <p:cNvPr id="13" name="Espace réservé du texte 18"/>
          <p:cNvSpPr>
            <a:spLocks noGrp="1"/>
          </p:cNvSpPr>
          <p:nvPr>
            <p:ph type="body" sz="quarter" idx="20"/>
          </p:nvPr>
        </p:nvSpPr>
        <p:spPr>
          <a:xfrm>
            <a:off x="349200" y="1268933"/>
            <a:ext cx="8445600" cy="360000"/>
          </a:xfrm>
        </p:spPr>
        <p:txBody>
          <a:bodyPr/>
          <a:lstStyle>
            <a:lvl1pPr>
              <a:defRPr/>
            </a:lvl1pPr>
          </a:lstStyle>
          <a:p>
            <a:pPr lvl="0"/>
            <a:r>
              <a:rPr lang="fr-FR" dirty="0"/>
              <a:t>Modifiez les styles du texte du masque</a:t>
            </a:r>
          </a:p>
        </p:txBody>
      </p:sp>
      <p:sp>
        <p:nvSpPr>
          <p:cNvPr id="14" name="Espace réservé du texte 6"/>
          <p:cNvSpPr>
            <a:spLocks noGrp="1"/>
          </p:cNvSpPr>
          <p:nvPr>
            <p:ph type="body" sz="quarter" idx="23"/>
          </p:nvPr>
        </p:nvSpPr>
        <p:spPr>
          <a:xfrm>
            <a:off x="349200" y="1504800"/>
            <a:ext cx="8445600" cy="936104"/>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6" name="Espace réservé du texte 8"/>
          <p:cNvSpPr>
            <a:spLocks noGrp="1"/>
          </p:cNvSpPr>
          <p:nvPr>
            <p:ph type="body" sz="quarter" idx="24"/>
          </p:nvPr>
        </p:nvSpPr>
        <p:spPr>
          <a:xfrm>
            <a:off x="450000" y="4608000"/>
            <a:ext cx="3934800" cy="1224000"/>
          </a:xfrm>
          <a:solidFill>
            <a:srgbClr val="C31632">
              <a:alpha val="20000"/>
            </a:srgbClr>
          </a:solidFill>
        </p:spPr>
        <p:txBody>
          <a:bodyPr/>
          <a:lstStyle>
            <a:lvl1pPr>
              <a:defRPr cap="none" baseline="0">
                <a:solidFill>
                  <a:schemeClr val="tx1"/>
                </a:solidFill>
              </a:defRPr>
            </a:lvl1pPr>
          </a:lstStyle>
          <a:p>
            <a:pPr lvl="0"/>
            <a:r>
              <a:rPr lang="fr-FR" dirty="0"/>
              <a:t>Modifiez les styles du texte du masque</a:t>
            </a:r>
          </a:p>
        </p:txBody>
      </p:sp>
      <p:sp>
        <p:nvSpPr>
          <p:cNvPr id="6" name="Espace réservé du texte 5"/>
          <p:cNvSpPr>
            <a:spLocks noGrp="1"/>
          </p:cNvSpPr>
          <p:nvPr>
            <p:ph type="body" sz="quarter" idx="25"/>
          </p:nvPr>
        </p:nvSpPr>
        <p:spPr>
          <a:xfrm>
            <a:off x="349200" y="2800800"/>
            <a:ext cx="4132800" cy="1800000"/>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9" name="Espace réservé du pied de page 3"/>
          <p:cNvSpPr>
            <a:spLocks noGrp="1"/>
          </p:cNvSpPr>
          <p:nvPr>
            <p:ph type="ftr" sz="quarter" idx="26"/>
          </p:nvPr>
        </p:nvSpPr>
        <p:spPr/>
        <p:txBody>
          <a:bodyPr/>
          <a:lstStyle>
            <a:lvl1pPr>
              <a:defRPr sz="1800">
                <a:latin typeface="+mn-lt"/>
                <a:ea typeface="+mn-ea"/>
                <a:cs typeface="+mn-cs"/>
              </a:defRPr>
            </a:lvl1pPr>
          </a:lstStyle>
          <a:p>
            <a:pPr>
              <a:defRPr/>
            </a:pPr>
            <a:r>
              <a:rPr lang="fr-FR"/>
              <a:t>2018 - HDJ S37 - Action de dynamisation Auto</a:t>
            </a:r>
            <a:endParaRPr lang="fr-FR" dirty="0"/>
          </a:p>
        </p:txBody>
      </p:sp>
      <p:sp>
        <p:nvSpPr>
          <p:cNvPr id="20" name="Espace réservé du numéro de diapositive 6"/>
          <p:cNvSpPr>
            <a:spLocks noGrp="1"/>
          </p:cNvSpPr>
          <p:nvPr>
            <p:ph type="sldNum" sz="quarter" idx="27"/>
          </p:nvPr>
        </p:nvSpPr>
        <p:spPr/>
        <p:txBody>
          <a:bodyPr/>
          <a:lstStyle>
            <a:lvl1pPr>
              <a:defRPr/>
            </a:lvl1pPr>
          </a:lstStyle>
          <a:p>
            <a:pPr>
              <a:defRPr/>
            </a:pPr>
            <a:fld id="{10B2F4CF-C5FF-4A94-B04C-0603370C94C6}" type="slidenum">
              <a:rPr lang="fr-FR"/>
              <a:pPr>
                <a:defRPr/>
              </a:pPr>
              <a:t>‹N°›</a:t>
            </a:fld>
            <a:endParaRPr lang="fr-FR" dirty="0"/>
          </a:p>
        </p:txBody>
      </p:sp>
    </p:spTree>
    <p:extLst>
      <p:ext uri="{BB962C8B-B14F-4D97-AF65-F5344CB8AC3E}">
        <p14:creationId xmlns:p14="http://schemas.microsoft.com/office/powerpoint/2010/main" val="31713815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re 2 lignes et 2 contenus texte">
    <p:spTree>
      <p:nvGrpSpPr>
        <p:cNvPr id="1" name=""/>
        <p:cNvGrpSpPr/>
        <p:nvPr/>
      </p:nvGrpSpPr>
      <p:grpSpPr>
        <a:xfrm>
          <a:off x="0" y="0"/>
          <a:ext cx="0" cy="0"/>
          <a:chOff x="0" y="0"/>
          <a:chExt cx="0" cy="0"/>
        </a:xfrm>
      </p:grpSpPr>
      <p:grpSp>
        <p:nvGrpSpPr>
          <p:cNvPr id="5" name="Groupe 8"/>
          <p:cNvGrpSpPr>
            <a:grpSpLocks/>
          </p:cNvGrpSpPr>
          <p:nvPr userDrawn="1"/>
        </p:nvGrpSpPr>
        <p:grpSpPr bwMode="auto">
          <a:xfrm>
            <a:off x="8143875" y="2216150"/>
            <a:ext cx="1331913" cy="1600200"/>
            <a:chOff x="8143822" y="2216198"/>
            <a:chExt cx="1332284" cy="1600395"/>
          </a:xfrm>
        </p:grpSpPr>
        <p:sp>
          <p:nvSpPr>
            <p:cNvPr id="6" name="Rectangle 9"/>
            <p:cNvSpPr/>
            <p:nvPr/>
          </p:nvSpPr>
          <p:spPr>
            <a:xfrm rot="18780000" flipH="1">
              <a:off x="8107412" y="2709936"/>
              <a:ext cx="1428924" cy="441448"/>
            </a:xfrm>
            <a:custGeom>
              <a:avLst/>
              <a:gdLst>
                <a:gd name="connsiteX0" fmla="*/ 0 w 1764000"/>
                <a:gd name="connsiteY0" fmla="*/ 0 h 441000"/>
                <a:gd name="connsiteX1" fmla="*/ 1764000 w 1764000"/>
                <a:gd name="connsiteY1" fmla="*/ 0 h 441000"/>
                <a:gd name="connsiteX2" fmla="*/ 1764000 w 1764000"/>
                <a:gd name="connsiteY2" fmla="*/ 441000 h 441000"/>
                <a:gd name="connsiteX3" fmla="*/ 0 w 1764000"/>
                <a:gd name="connsiteY3" fmla="*/ 441000 h 441000"/>
                <a:gd name="connsiteX4" fmla="*/ 0 w 1764000"/>
                <a:gd name="connsiteY4" fmla="*/ 0 h 441000"/>
                <a:gd name="connsiteX0" fmla="*/ 334322 w 1764000"/>
                <a:gd name="connsiteY0" fmla="*/ 351 h 441000"/>
                <a:gd name="connsiteX1" fmla="*/ 1764000 w 1764000"/>
                <a:gd name="connsiteY1" fmla="*/ 0 h 441000"/>
                <a:gd name="connsiteX2" fmla="*/ 1764000 w 1764000"/>
                <a:gd name="connsiteY2" fmla="*/ 441000 h 441000"/>
                <a:gd name="connsiteX3" fmla="*/ 0 w 1764000"/>
                <a:gd name="connsiteY3" fmla="*/ 441000 h 441000"/>
                <a:gd name="connsiteX4" fmla="*/ 334322 w 1764000"/>
                <a:gd name="connsiteY4" fmla="*/ 351 h 441000"/>
                <a:gd name="connsiteX0" fmla="*/ 0 w 1429678"/>
                <a:gd name="connsiteY0" fmla="*/ 351 h 442196"/>
                <a:gd name="connsiteX1" fmla="*/ 1429678 w 1429678"/>
                <a:gd name="connsiteY1" fmla="*/ 0 h 442196"/>
                <a:gd name="connsiteX2" fmla="*/ 1429678 w 1429678"/>
                <a:gd name="connsiteY2" fmla="*/ 441000 h 442196"/>
                <a:gd name="connsiteX3" fmla="*/ 473571 w 1429678"/>
                <a:gd name="connsiteY3" fmla="*/ 442196 h 442196"/>
                <a:gd name="connsiteX4" fmla="*/ 0 w 1429678"/>
                <a:gd name="connsiteY4" fmla="*/ 351 h 442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678" h="442196">
                  <a:moveTo>
                    <a:pt x="0" y="351"/>
                  </a:moveTo>
                  <a:lnTo>
                    <a:pt x="1429678" y="0"/>
                  </a:lnTo>
                  <a:lnTo>
                    <a:pt x="1429678" y="441000"/>
                  </a:lnTo>
                  <a:lnTo>
                    <a:pt x="473571" y="442196"/>
                  </a:lnTo>
                  <a:lnTo>
                    <a:pt x="0" y="351"/>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solidFill>
                  <a:schemeClr val="accent1"/>
                </a:solidFill>
              </a:endParaRPr>
            </a:p>
          </p:txBody>
        </p:sp>
        <p:sp>
          <p:nvSpPr>
            <p:cNvPr id="7" name="Rectangle 10"/>
            <p:cNvSpPr/>
            <p:nvPr/>
          </p:nvSpPr>
          <p:spPr>
            <a:xfrm rot="18780000" flipH="1">
              <a:off x="8589275" y="2929762"/>
              <a:ext cx="441379" cy="1332284"/>
            </a:xfrm>
            <a:custGeom>
              <a:avLst/>
              <a:gdLst>
                <a:gd name="connsiteX0" fmla="*/ 0 w 441000"/>
                <a:gd name="connsiteY0" fmla="*/ 0 h 1510425"/>
                <a:gd name="connsiteX1" fmla="*/ 441000 w 441000"/>
                <a:gd name="connsiteY1" fmla="*/ 0 h 1510425"/>
                <a:gd name="connsiteX2" fmla="*/ 441000 w 441000"/>
                <a:gd name="connsiteY2" fmla="*/ 1510425 h 1510425"/>
                <a:gd name="connsiteX3" fmla="*/ 0 w 441000"/>
                <a:gd name="connsiteY3" fmla="*/ 1510425 h 1510425"/>
                <a:gd name="connsiteX4" fmla="*/ 0 w 441000"/>
                <a:gd name="connsiteY4" fmla="*/ 0 h 1510425"/>
                <a:gd name="connsiteX0" fmla="*/ 0 w 441000"/>
                <a:gd name="connsiteY0" fmla="*/ 0 h 1510425"/>
                <a:gd name="connsiteX1" fmla="*/ 441000 w 441000"/>
                <a:gd name="connsiteY1" fmla="*/ 0 h 1510425"/>
                <a:gd name="connsiteX2" fmla="*/ 439969 w 441000"/>
                <a:gd name="connsiteY2" fmla="*/ 1332284 h 1510425"/>
                <a:gd name="connsiteX3" fmla="*/ 0 w 441000"/>
                <a:gd name="connsiteY3" fmla="*/ 1510425 h 1510425"/>
                <a:gd name="connsiteX4" fmla="*/ 0 w 441000"/>
                <a:gd name="connsiteY4" fmla="*/ 0 h 1510425"/>
                <a:gd name="connsiteX0" fmla="*/ 0 w 441000"/>
                <a:gd name="connsiteY0" fmla="*/ 0 h 1332284"/>
                <a:gd name="connsiteX1" fmla="*/ 441000 w 441000"/>
                <a:gd name="connsiteY1" fmla="*/ 0 h 1332284"/>
                <a:gd name="connsiteX2" fmla="*/ 439969 w 441000"/>
                <a:gd name="connsiteY2" fmla="*/ 1332284 h 1332284"/>
                <a:gd name="connsiteX3" fmla="*/ 3795 w 441000"/>
                <a:gd name="connsiteY3" fmla="*/ 925595 h 1332284"/>
                <a:gd name="connsiteX4" fmla="*/ 0 w 441000"/>
                <a:gd name="connsiteY4" fmla="*/ 0 h 1332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00" h="1332284">
                  <a:moveTo>
                    <a:pt x="0" y="0"/>
                  </a:moveTo>
                  <a:lnTo>
                    <a:pt x="441000" y="0"/>
                  </a:lnTo>
                  <a:cubicBezTo>
                    <a:pt x="440656" y="444095"/>
                    <a:pt x="440313" y="888189"/>
                    <a:pt x="439969" y="1332284"/>
                  </a:cubicBezTo>
                  <a:lnTo>
                    <a:pt x="3795" y="925595"/>
                  </a:lnTo>
                  <a:lnTo>
                    <a:pt x="0" y="0"/>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solidFill>
                  <a:schemeClr val="accent1"/>
                </a:solidFill>
              </a:endParaRPr>
            </a:p>
          </p:txBody>
        </p:sp>
      </p:grpSp>
      <p:cxnSp>
        <p:nvCxnSpPr>
          <p:cNvPr id="8" name="Connecteur droit 7"/>
          <p:cNvCxnSpPr/>
          <p:nvPr userDrawn="1"/>
        </p:nvCxnSpPr>
        <p:spPr>
          <a:xfrm>
            <a:off x="449263" y="1125538"/>
            <a:ext cx="824547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9" name="Espace réservé pour une image  6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29438" y="6326188"/>
            <a:ext cx="179387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re 2"/>
          <p:cNvSpPr>
            <a:spLocks noGrp="1"/>
          </p:cNvSpPr>
          <p:nvPr>
            <p:ph type="title"/>
          </p:nvPr>
        </p:nvSpPr>
        <p:spPr/>
        <p:txBody>
          <a:bodyPr wrap="square"/>
          <a:lstStyle/>
          <a:p>
            <a:r>
              <a:rPr lang="fr-FR" noProof="0" smtClean="0"/>
              <a:t>Modifiez le style du titre</a:t>
            </a:r>
            <a:endParaRPr lang="fr-FR" dirty="0"/>
          </a:p>
        </p:txBody>
      </p:sp>
      <p:sp>
        <p:nvSpPr>
          <p:cNvPr id="13" name="Espace réservé du texte 18"/>
          <p:cNvSpPr>
            <a:spLocks noGrp="1"/>
          </p:cNvSpPr>
          <p:nvPr>
            <p:ph type="body" sz="quarter" idx="20"/>
          </p:nvPr>
        </p:nvSpPr>
        <p:spPr>
          <a:xfrm>
            <a:off x="349200" y="1268933"/>
            <a:ext cx="8445600" cy="360000"/>
          </a:xfrm>
        </p:spPr>
        <p:txBody>
          <a:bodyPr/>
          <a:lstStyle>
            <a:lvl1pPr>
              <a:defRPr/>
            </a:lvl1pPr>
          </a:lstStyle>
          <a:p>
            <a:pPr lvl="0"/>
            <a:r>
              <a:rPr lang="fr-FR" dirty="0"/>
              <a:t>Modifiez les styles du texte du masque</a:t>
            </a:r>
          </a:p>
        </p:txBody>
      </p:sp>
      <p:sp>
        <p:nvSpPr>
          <p:cNvPr id="14" name="Espace réservé du texte 6"/>
          <p:cNvSpPr>
            <a:spLocks noGrp="1"/>
          </p:cNvSpPr>
          <p:nvPr>
            <p:ph type="body" sz="quarter" idx="23"/>
          </p:nvPr>
        </p:nvSpPr>
        <p:spPr>
          <a:xfrm>
            <a:off x="349200" y="1504800"/>
            <a:ext cx="7823200" cy="4680000"/>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0" name="Espace réservé du numéro de diapositive 6"/>
          <p:cNvSpPr>
            <a:spLocks noGrp="1"/>
          </p:cNvSpPr>
          <p:nvPr>
            <p:ph type="sldNum" sz="quarter" idx="24"/>
          </p:nvPr>
        </p:nvSpPr>
        <p:spPr/>
        <p:txBody>
          <a:bodyPr/>
          <a:lstStyle>
            <a:lvl1pPr>
              <a:defRPr/>
            </a:lvl1pPr>
          </a:lstStyle>
          <a:p>
            <a:pPr>
              <a:defRPr/>
            </a:pPr>
            <a:fld id="{0A2C5D29-47B4-437F-BDC9-92411F6BED01}" type="slidenum">
              <a:rPr lang="fr-FR"/>
              <a:pPr>
                <a:defRPr/>
              </a:pPr>
              <a:t>‹N°›</a:t>
            </a:fld>
            <a:endParaRPr lang="fr-FR" dirty="0"/>
          </a:p>
        </p:txBody>
      </p:sp>
      <p:sp>
        <p:nvSpPr>
          <p:cNvPr id="11" name="Espace réservé du pied de page 2"/>
          <p:cNvSpPr>
            <a:spLocks noGrp="1"/>
          </p:cNvSpPr>
          <p:nvPr>
            <p:ph type="ftr" sz="quarter" idx="25"/>
          </p:nvPr>
        </p:nvSpPr>
        <p:spPr/>
        <p:txBody>
          <a:bodyPr/>
          <a:lstStyle>
            <a:lvl1pPr>
              <a:defRPr sz="1100">
                <a:latin typeface="+mn-lt"/>
                <a:ea typeface="+mn-ea"/>
                <a:cs typeface="+mn-cs"/>
              </a:defRPr>
            </a:lvl1pPr>
          </a:lstStyle>
          <a:p>
            <a:pPr>
              <a:defRPr/>
            </a:pPr>
            <a:r>
              <a:rPr lang="fr-FR"/>
              <a:t>2018 - HDJ S37 - Action de dynamisation Auto</a:t>
            </a:r>
            <a:endParaRPr lang="fr-FR" dirty="0"/>
          </a:p>
        </p:txBody>
      </p:sp>
    </p:spTree>
    <p:extLst>
      <p:ext uri="{BB962C8B-B14F-4D97-AF65-F5344CB8AC3E}">
        <p14:creationId xmlns:p14="http://schemas.microsoft.com/office/powerpoint/2010/main" val="23693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2 lignes et Sous-titre">
    <p:spTree>
      <p:nvGrpSpPr>
        <p:cNvPr id="1" name=""/>
        <p:cNvGrpSpPr/>
        <p:nvPr/>
      </p:nvGrpSpPr>
      <p:grpSpPr>
        <a:xfrm>
          <a:off x="0" y="0"/>
          <a:ext cx="0" cy="0"/>
          <a:chOff x="0" y="0"/>
          <a:chExt cx="0" cy="0"/>
        </a:xfrm>
      </p:grpSpPr>
      <p:cxnSp>
        <p:nvCxnSpPr>
          <p:cNvPr id="9" name="Connecteur droit 8"/>
          <p:cNvCxnSpPr/>
          <p:nvPr userDrawn="1"/>
        </p:nvCxnSpPr>
        <p:spPr>
          <a:xfrm>
            <a:off x="449263" y="1125538"/>
            <a:ext cx="824547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Connecteur droit 9"/>
          <p:cNvCxnSpPr/>
          <p:nvPr userDrawn="1"/>
        </p:nvCxnSpPr>
        <p:spPr>
          <a:xfrm>
            <a:off x="449263" y="5068888"/>
            <a:ext cx="220821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2" name="Espace réservé pour une image  6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29438" y="6326188"/>
            <a:ext cx="179387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Espace réservé du texte 6"/>
          <p:cNvSpPr>
            <a:spLocks noGrp="1"/>
          </p:cNvSpPr>
          <p:nvPr>
            <p:ph type="body" sz="quarter" idx="13"/>
          </p:nvPr>
        </p:nvSpPr>
        <p:spPr>
          <a:xfrm>
            <a:off x="349200" y="1746000"/>
            <a:ext cx="4068000" cy="292388"/>
          </a:xfrm>
        </p:spPr>
        <p:txBody>
          <a:bodyPr wrap="square"/>
          <a:lstStyle>
            <a:lvl1pPr>
              <a:spcAft>
                <a:spcPts val="0"/>
              </a:spcAft>
              <a:defRPr>
                <a:solidFill>
                  <a:schemeClr val="tx1"/>
                </a:solidFill>
              </a:defRPr>
            </a:lvl1pPr>
          </a:lstStyle>
          <a:p>
            <a:pPr lvl="0"/>
            <a:r>
              <a:rPr lang="fr-FR" smtClean="0"/>
              <a:t>Modifiez les styles du texte du masque</a:t>
            </a:r>
          </a:p>
        </p:txBody>
      </p:sp>
      <p:sp>
        <p:nvSpPr>
          <p:cNvPr id="2" name="Titre 1"/>
          <p:cNvSpPr>
            <a:spLocks noGrp="1"/>
          </p:cNvSpPr>
          <p:nvPr>
            <p:ph type="title"/>
          </p:nvPr>
        </p:nvSpPr>
        <p:spPr/>
        <p:txBody>
          <a:bodyPr/>
          <a:lstStyle/>
          <a:p>
            <a:r>
              <a:rPr lang="fr-FR" noProof="0" smtClean="0"/>
              <a:t>Modifiez le style du titre</a:t>
            </a:r>
            <a:endParaRPr lang="fr-FR" dirty="0"/>
          </a:p>
        </p:txBody>
      </p:sp>
      <p:sp>
        <p:nvSpPr>
          <p:cNvPr id="6" name="Espace réservé du texte 5"/>
          <p:cNvSpPr>
            <a:spLocks noGrp="1"/>
          </p:cNvSpPr>
          <p:nvPr>
            <p:ph type="body" sz="quarter" idx="15"/>
          </p:nvPr>
        </p:nvSpPr>
        <p:spPr>
          <a:xfrm>
            <a:off x="450000" y="2556000"/>
            <a:ext cx="1134000" cy="1134000"/>
          </a:xfrm>
          <a:solidFill>
            <a:schemeClr val="accent1"/>
          </a:solidFill>
        </p:spPr>
        <p:txBody>
          <a:bodyPr anchor="ctr" anchorCtr="1"/>
          <a:lstStyle>
            <a:lvl1pPr algn="ctr">
              <a:defRPr sz="3300">
                <a:solidFill>
                  <a:schemeClr val="bg1"/>
                </a:solidFill>
              </a:defRPr>
            </a:lvl1pPr>
            <a:lvl2pPr algn="ctr">
              <a:defRPr sz="1000">
                <a:solidFill>
                  <a:schemeClr val="bg1"/>
                </a:solidFill>
              </a:defRPr>
            </a:lvl2pPr>
          </a:lstStyle>
          <a:p>
            <a:pPr lvl="0"/>
            <a:r>
              <a:rPr lang="fr-FR" smtClean="0"/>
              <a:t>Modifiez les styles du texte du masque</a:t>
            </a:r>
          </a:p>
          <a:p>
            <a:pPr lvl="1"/>
            <a:r>
              <a:rPr lang="fr-FR" smtClean="0"/>
              <a:t>Deuxième niveau</a:t>
            </a:r>
          </a:p>
        </p:txBody>
      </p:sp>
      <p:sp>
        <p:nvSpPr>
          <p:cNvPr id="11" name="Espace réservé du tableau 10"/>
          <p:cNvSpPr>
            <a:spLocks noGrp="1"/>
          </p:cNvSpPr>
          <p:nvPr>
            <p:ph type="tbl" sz="quarter" idx="16"/>
          </p:nvPr>
        </p:nvSpPr>
        <p:spPr>
          <a:xfrm>
            <a:off x="2808456" y="2205286"/>
            <a:ext cx="5868000" cy="1655762"/>
          </a:xfrm>
        </p:spPr>
        <p:txBody>
          <a:bodyPr/>
          <a:lstStyle/>
          <a:p>
            <a:pPr lvl="0"/>
            <a:endParaRPr lang="fr-FR" noProof="0"/>
          </a:p>
        </p:txBody>
      </p:sp>
      <p:sp>
        <p:nvSpPr>
          <p:cNvPr id="15" name="Espace réservé du texte 5"/>
          <p:cNvSpPr>
            <a:spLocks noGrp="1"/>
          </p:cNvSpPr>
          <p:nvPr>
            <p:ph type="body" sz="quarter" idx="17"/>
          </p:nvPr>
        </p:nvSpPr>
        <p:spPr>
          <a:xfrm>
            <a:off x="450000" y="3816000"/>
            <a:ext cx="1134000" cy="1134000"/>
          </a:xfrm>
          <a:solidFill>
            <a:schemeClr val="accent1"/>
          </a:solidFill>
        </p:spPr>
        <p:txBody>
          <a:bodyPr anchor="ctr" anchorCtr="1"/>
          <a:lstStyle>
            <a:lvl1pPr algn="ctr">
              <a:defRPr sz="3300">
                <a:solidFill>
                  <a:schemeClr val="bg1"/>
                </a:solidFill>
              </a:defRPr>
            </a:lvl1pPr>
            <a:lvl2pPr algn="ctr">
              <a:defRPr sz="1000">
                <a:solidFill>
                  <a:schemeClr val="bg1"/>
                </a:solidFill>
              </a:defRPr>
            </a:lvl2pPr>
          </a:lstStyle>
          <a:p>
            <a:pPr lvl="0"/>
            <a:r>
              <a:rPr lang="fr-FR" smtClean="0"/>
              <a:t>Modifiez les styles du texte du masque</a:t>
            </a:r>
          </a:p>
          <a:p>
            <a:pPr lvl="1"/>
            <a:r>
              <a:rPr lang="fr-FR" smtClean="0"/>
              <a:t>Deuxième niveau</a:t>
            </a:r>
          </a:p>
        </p:txBody>
      </p:sp>
      <p:sp>
        <p:nvSpPr>
          <p:cNvPr id="16" name="Espace réservé du tableau 10"/>
          <p:cNvSpPr>
            <a:spLocks noGrp="1"/>
          </p:cNvSpPr>
          <p:nvPr>
            <p:ph type="tbl" sz="quarter" idx="18"/>
          </p:nvPr>
        </p:nvSpPr>
        <p:spPr>
          <a:xfrm>
            <a:off x="2808456" y="4005064"/>
            <a:ext cx="5868000" cy="1655762"/>
          </a:xfrm>
        </p:spPr>
        <p:txBody>
          <a:bodyPr/>
          <a:lstStyle/>
          <a:p>
            <a:pPr lvl="0"/>
            <a:endParaRPr lang="fr-FR" noProof="0"/>
          </a:p>
        </p:txBody>
      </p:sp>
      <p:sp>
        <p:nvSpPr>
          <p:cNvPr id="18" name="Espace réservé du texte 17"/>
          <p:cNvSpPr>
            <a:spLocks noGrp="1"/>
          </p:cNvSpPr>
          <p:nvPr>
            <p:ph type="body" sz="quarter" idx="19"/>
          </p:nvPr>
        </p:nvSpPr>
        <p:spPr>
          <a:xfrm>
            <a:off x="360000" y="5086800"/>
            <a:ext cx="2408400" cy="1006496"/>
          </a:xfrm>
        </p:spPr>
        <p:txBody>
          <a:bodyPr/>
          <a:lstStyle>
            <a:lvl1pPr algn="just">
              <a:lnSpc>
                <a:spcPts val="2000"/>
              </a:lnSpc>
              <a:spcAft>
                <a:spcPts val="0"/>
              </a:spcAft>
              <a:defRPr sz="1300" b="0" cap="none" baseline="0">
                <a:solidFill>
                  <a:schemeClr val="tx1"/>
                </a:solidFill>
              </a:defRPr>
            </a:lvl1pPr>
          </a:lstStyle>
          <a:p>
            <a:pPr lvl="0"/>
            <a:r>
              <a:rPr lang="fr-FR" smtClean="0"/>
              <a:t>Modifiez les styles du texte du masque</a:t>
            </a:r>
          </a:p>
        </p:txBody>
      </p:sp>
      <p:sp>
        <p:nvSpPr>
          <p:cNvPr id="13" name="Espace réservé du pied de page 3"/>
          <p:cNvSpPr>
            <a:spLocks noGrp="1"/>
          </p:cNvSpPr>
          <p:nvPr>
            <p:ph type="ftr" sz="quarter" idx="20"/>
          </p:nvPr>
        </p:nvSpPr>
        <p:spPr/>
        <p:txBody>
          <a:bodyPr/>
          <a:lstStyle>
            <a:lvl1pPr>
              <a:defRPr sz="1800">
                <a:latin typeface="+mn-lt"/>
                <a:ea typeface="+mn-ea"/>
                <a:cs typeface="+mn-cs"/>
              </a:defRPr>
            </a:lvl1pPr>
          </a:lstStyle>
          <a:p>
            <a:pPr>
              <a:defRPr/>
            </a:pPr>
            <a:r>
              <a:rPr lang="fr-FR"/>
              <a:t>2018 - HDJ S37 - Action de dynamisation Auto</a:t>
            </a:r>
          </a:p>
        </p:txBody>
      </p:sp>
      <p:sp>
        <p:nvSpPr>
          <p:cNvPr id="14" name="Espace réservé du numéro de diapositive 2"/>
          <p:cNvSpPr>
            <a:spLocks noGrp="1"/>
          </p:cNvSpPr>
          <p:nvPr>
            <p:ph type="sldNum" sz="quarter" idx="21"/>
          </p:nvPr>
        </p:nvSpPr>
        <p:spPr/>
        <p:txBody>
          <a:bodyPr/>
          <a:lstStyle>
            <a:lvl1pPr>
              <a:defRPr/>
            </a:lvl1pPr>
          </a:lstStyle>
          <a:p>
            <a:pPr>
              <a:defRPr/>
            </a:pPr>
            <a:fld id="{FB4E8D92-FCBA-4C49-A476-80572A2B6524}" type="slidenum">
              <a:rPr lang="fr-FR"/>
              <a:pPr>
                <a:defRPr/>
              </a:pPr>
              <a:t>‹N°›</a:t>
            </a:fld>
            <a:endParaRPr lang="fr-FR" dirty="0"/>
          </a:p>
        </p:txBody>
      </p:sp>
    </p:spTree>
    <p:extLst>
      <p:ext uri="{BB962C8B-B14F-4D97-AF65-F5344CB8AC3E}">
        <p14:creationId xmlns:p14="http://schemas.microsoft.com/office/powerpoint/2010/main" val="3325997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re 2 lignes et 2 contenus texte">
    <p:spTree>
      <p:nvGrpSpPr>
        <p:cNvPr id="1" name=""/>
        <p:cNvGrpSpPr/>
        <p:nvPr/>
      </p:nvGrpSpPr>
      <p:grpSpPr>
        <a:xfrm>
          <a:off x="0" y="0"/>
          <a:ext cx="0" cy="0"/>
          <a:chOff x="0" y="0"/>
          <a:chExt cx="0" cy="0"/>
        </a:xfrm>
      </p:grpSpPr>
      <p:grpSp>
        <p:nvGrpSpPr>
          <p:cNvPr id="10" name="Groupe 8"/>
          <p:cNvGrpSpPr>
            <a:grpSpLocks/>
          </p:cNvGrpSpPr>
          <p:nvPr userDrawn="1"/>
        </p:nvGrpSpPr>
        <p:grpSpPr bwMode="auto">
          <a:xfrm>
            <a:off x="8143875" y="2216150"/>
            <a:ext cx="1331913" cy="1600200"/>
            <a:chOff x="8143822" y="2216198"/>
            <a:chExt cx="1332284" cy="1600395"/>
          </a:xfrm>
        </p:grpSpPr>
        <p:sp>
          <p:nvSpPr>
            <p:cNvPr id="11" name="Rectangle 9"/>
            <p:cNvSpPr/>
            <p:nvPr/>
          </p:nvSpPr>
          <p:spPr>
            <a:xfrm rot="18780000" flipH="1">
              <a:off x="8107412" y="2709936"/>
              <a:ext cx="1428924" cy="441448"/>
            </a:xfrm>
            <a:custGeom>
              <a:avLst/>
              <a:gdLst>
                <a:gd name="connsiteX0" fmla="*/ 0 w 1764000"/>
                <a:gd name="connsiteY0" fmla="*/ 0 h 441000"/>
                <a:gd name="connsiteX1" fmla="*/ 1764000 w 1764000"/>
                <a:gd name="connsiteY1" fmla="*/ 0 h 441000"/>
                <a:gd name="connsiteX2" fmla="*/ 1764000 w 1764000"/>
                <a:gd name="connsiteY2" fmla="*/ 441000 h 441000"/>
                <a:gd name="connsiteX3" fmla="*/ 0 w 1764000"/>
                <a:gd name="connsiteY3" fmla="*/ 441000 h 441000"/>
                <a:gd name="connsiteX4" fmla="*/ 0 w 1764000"/>
                <a:gd name="connsiteY4" fmla="*/ 0 h 441000"/>
                <a:gd name="connsiteX0" fmla="*/ 334322 w 1764000"/>
                <a:gd name="connsiteY0" fmla="*/ 351 h 441000"/>
                <a:gd name="connsiteX1" fmla="*/ 1764000 w 1764000"/>
                <a:gd name="connsiteY1" fmla="*/ 0 h 441000"/>
                <a:gd name="connsiteX2" fmla="*/ 1764000 w 1764000"/>
                <a:gd name="connsiteY2" fmla="*/ 441000 h 441000"/>
                <a:gd name="connsiteX3" fmla="*/ 0 w 1764000"/>
                <a:gd name="connsiteY3" fmla="*/ 441000 h 441000"/>
                <a:gd name="connsiteX4" fmla="*/ 334322 w 1764000"/>
                <a:gd name="connsiteY4" fmla="*/ 351 h 441000"/>
                <a:gd name="connsiteX0" fmla="*/ 0 w 1429678"/>
                <a:gd name="connsiteY0" fmla="*/ 351 h 442196"/>
                <a:gd name="connsiteX1" fmla="*/ 1429678 w 1429678"/>
                <a:gd name="connsiteY1" fmla="*/ 0 h 442196"/>
                <a:gd name="connsiteX2" fmla="*/ 1429678 w 1429678"/>
                <a:gd name="connsiteY2" fmla="*/ 441000 h 442196"/>
                <a:gd name="connsiteX3" fmla="*/ 473571 w 1429678"/>
                <a:gd name="connsiteY3" fmla="*/ 442196 h 442196"/>
                <a:gd name="connsiteX4" fmla="*/ 0 w 1429678"/>
                <a:gd name="connsiteY4" fmla="*/ 351 h 442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678" h="442196">
                  <a:moveTo>
                    <a:pt x="0" y="351"/>
                  </a:moveTo>
                  <a:lnTo>
                    <a:pt x="1429678" y="0"/>
                  </a:lnTo>
                  <a:lnTo>
                    <a:pt x="1429678" y="441000"/>
                  </a:lnTo>
                  <a:lnTo>
                    <a:pt x="473571" y="442196"/>
                  </a:lnTo>
                  <a:lnTo>
                    <a:pt x="0" y="351"/>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solidFill>
                  <a:schemeClr val="accent1"/>
                </a:solidFill>
              </a:endParaRPr>
            </a:p>
          </p:txBody>
        </p:sp>
        <p:sp>
          <p:nvSpPr>
            <p:cNvPr id="12" name="Rectangle 10"/>
            <p:cNvSpPr/>
            <p:nvPr/>
          </p:nvSpPr>
          <p:spPr>
            <a:xfrm rot="18780000" flipH="1">
              <a:off x="8589275" y="2929762"/>
              <a:ext cx="441379" cy="1332284"/>
            </a:xfrm>
            <a:custGeom>
              <a:avLst/>
              <a:gdLst>
                <a:gd name="connsiteX0" fmla="*/ 0 w 441000"/>
                <a:gd name="connsiteY0" fmla="*/ 0 h 1510425"/>
                <a:gd name="connsiteX1" fmla="*/ 441000 w 441000"/>
                <a:gd name="connsiteY1" fmla="*/ 0 h 1510425"/>
                <a:gd name="connsiteX2" fmla="*/ 441000 w 441000"/>
                <a:gd name="connsiteY2" fmla="*/ 1510425 h 1510425"/>
                <a:gd name="connsiteX3" fmla="*/ 0 w 441000"/>
                <a:gd name="connsiteY3" fmla="*/ 1510425 h 1510425"/>
                <a:gd name="connsiteX4" fmla="*/ 0 w 441000"/>
                <a:gd name="connsiteY4" fmla="*/ 0 h 1510425"/>
                <a:gd name="connsiteX0" fmla="*/ 0 w 441000"/>
                <a:gd name="connsiteY0" fmla="*/ 0 h 1510425"/>
                <a:gd name="connsiteX1" fmla="*/ 441000 w 441000"/>
                <a:gd name="connsiteY1" fmla="*/ 0 h 1510425"/>
                <a:gd name="connsiteX2" fmla="*/ 439969 w 441000"/>
                <a:gd name="connsiteY2" fmla="*/ 1332284 h 1510425"/>
                <a:gd name="connsiteX3" fmla="*/ 0 w 441000"/>
                <a:gd name="connsiteY3" fmla="*/ 1510425 h 1510425"/>
                <a:gd name="connsiteX4" fmla="*/ 0 w 441000"/>
                <a:gd name="connsiteY4" fmla="*/ 0 h 1510425"/>
                <a:gd name="connsiteX0" fmla="*/ 0 w 441000"/>
                <a:gd name="connsiteY0" fmla="*/ 0 h 1332284"/>
                <a:gd name="connsiteX1" fmla="*/ 441000 w 441000"/>
                <a:gd name="connsiteY1" fmla="*/ 0 h 1332284"/>
                <a:gd name="connsiteX2" fmla="*/ 439969 w 441000"/>
                <a:gd name="connsiteY2" fmla="*/ 1332284 h 1332284"/>
                <a:gd name="connsiteX3" fmla="*/ 3795 w 441000"/>
                <a:gd name="connsiteY3" fmla="*/ 925595 h 1332284"/>
                <a:gd name="connsiteX4" fmla="*/ 0 w 441000"/>
                <a:gd name="connsiteY4" fmla="*/ 0 h 1332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00" h="1332284">
                  <a:moveTo>
                    <a:pt x="0" y="0"/>
                  </a:moveTo>
                  <a:lnTo>
                    <a:pt x="441000" y="0"/>
                  </a:lnTo>
                  <a:cubicBezTo>
                    <a:pt x="440656" y="444095"/>
                    <a:pt x="440313" y="888189"/>
                    <a:pt x="439969" y="1332284"/>
                  </a:cubicBezTo>
                  <a:lnTo>
                    <a:pt x="3795" y="925595"/>
                  </a:lnTo>
                  <a:lnTo>
                    <a:pt x="0" y="0"/>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solidFill>
                  <a:schemeClr val="accent1"/>
                </a:solidFill>
              </a:endParaRPr>
            </a:p>
          </p:txBody>
        </p:sp>
      </p:grpSp>
      <p:pic>
        <p:nvPicPr>
          <p:cNvPr id="18" name="Espace réservé pour une image  6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29438" y="6326188"/>
            <a:ext cx="179387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0" name="Connecteur droit 19"/>
          <p:cNvCxnSpPr/>
          <p:nvPr userDrawn="1"/>
        </p:nvCxnSpPr>
        <p:spPr>
          <a:xfrm>
            <a:off x="449263" y="842963"/>
            <a:ext cx="824547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Espace réservé du texte 14"/>
          <p:cNvSpPr>
            <a:spLocks noGrp="1"/>
          </p:cNvSpPr>
          <p:nvPr>
            <p:ph type="body" sz="quarter" idx="18"/>
          </p:nvPr>
        </p:nvSpPr>
        <p:spPr>
          <a:xfrm>
            <a:off x="349200" y="3233448"/>
            <a:ext cx="4132800" cy="360000"/>
          </a:xfrm>
        </p:spPr>
        <p:txBody>
          <a:bodyPr wrap="square"/>
          <a:lstStyle>
            <a:lvl1pPr>
              <a:defRPr/>
            </a:lvl1pPr>
          </a:lstStyle>
          <a:p>
            <a:pPr lvl="0"/>
            <a:r>
              <a:rPr lang="fr-FR" dirty="0"/>
              <a:t>Modifiez les styles du texte du masque</a:t>
            </a:r>
          </a:p>
        </p:txBody>
      </p:sp>
      <p:sp>
        <p:nvSpPr>
          <p:cNvPr id="17" name="Espace réservé du texte 16"/>
          <p:cNvSpPr>
            <a:spLocks noGrp="1"/>
          </p:cNvSpPr>
          <p:nvPr>
            <p:ph type="body" sz="quarter" idx="19"/>
          </p:nvPr>
        </p:nvSpPr>
        <p:spPr>
          <a:xfrm>
            <a:off x="4644008" y="1224048"/>
            <a:ext cx="3384550" cy="3717120"/>
          </a:xfrm>
        </p:spPr>
        <p:txBody>
          <a:bodyPr/>
          <a:lstStyle>
            <a:lvl1pPr>
              <a:defRPr/>
            </a:lvl1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3" name="Titre 2"/>
          <p:cNvSpPr>
            <a:spLocks noGrp="1"/>
          </p:cNvSpPr>
          <p:nvPr>
            <p:ph type="title"/>
          </p:nvPr>
        </p:nvSpPr>
        <p:spPr>
          <a:xfrm>
            <a:off x="349200" y="378000"/>
            <a:ext cx="8445600" cy="399600"/>
          </a:xfrm>
        </p:spPr>
        <p:txBody>
          <a:bodyPr wrap="square"/>
          <a:lstStyle>
            <a:lvl1pPr>
              <a:defRPr/>
            </a:lvl1pPr>
          </a:lstStyle>
          <a:p>
            <a:r>
              <a:rPr lang="fr-FR" noProof="0" smtClean="0"/>
              <a:t>Modifiez le style du titre</a:t>
            </a:r>
            <a:endParaRPr lang="fr-FR" dirty="0"/>
          </a:p>
        </p:txBody>
      </p:sp>
      <p:sp>
        <p:nvSpPr>
          <p:cNvPr id="13" name="Espace réservé du texte 18"/>
          <p:cNvSpPr>
            <a:spLocks noGrp="1"/>
          </p:cNvSpPr>
          <p:nvPr>
            <p:ph type="body" sz="quarter" idx="20"/>
          </p:nvPr>
        </p:nvSpPr>
        <p:spPr>
          <a:xfrm>
            <a:off x="349200" y="1224048"/>
            <a:ext cx="4150792" cy="341463"/>
          </a:xfrm>
        </p:spPr>
        <p:txBody>
          <a:bodyPr/>
          <a:lstStyle>
            <a:lvl1pPr>
              <a:defRPr/>
            </a:lvl1pPr>
          </a:lstStyle>
          <a:p>
            <a:pPr lvl="0"/>
            <a:r>
              <a:rPr lang="fr-FR" dirty="0"/>
              <a:t>Modifiez les styles du texte du masque</a:t>
            </a:r>
          </a:p>
        </p:txBody>
      </p:sp>
      <p:sp>
        <p:nvSpPr>
          <p:cNvPr id="14" name="Espace réservé du texte 6"/>
          <p:cNvSpPr>
            <a:spLocks noGrp="1"/>
          </p:cNvSpPr>
          <p:nvPr>
            <p:ph type="body" sz="quarter" idx="23"/>
          </p:nvPr>
        </p:nvSpPr>
        <p:spPr>
          <a:xfrm>
            <a:off x="349200" y="1459915"/>
            <a:ext cx="4150792" cy="1897077"/>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6" name="Espace réservé du texte 8"/>
          <p:cNvSpPr>
            <a:spLocks noGrp="1"/>
          </p:cNvSpPr>
          <p:nvPr>
            <p:ph type="body" sz="quarter" idx="24"/>
          </p:nvPr>
        </p:nvSpPr>
        <p:spPr>
          <a:xfrm>
            <a:off x="450000" y="4869296"/>
            <a:ext cx="3934800" cy="1079984"/>
          </a:xfrm>
          <a:solidFill>
            <a:srgbClr val="C31632">
              <a:alpha val="20000"/>
            </a:srgbClr>
          </a:solidFill>
        </p:spPr>
        <p:txBody>
          <a:bodyPr/>
          <a:lstStyle>
            <a:lvl1pPr>
              <a:defRPr cap="none" baseline="0">
                <a:solidFill>
                  <a:schemeClr val="tx1"/>
                </a:solidFill>
              </a:defRPr>
            </a:lvl1pPr>
          </a:lstStyle>
          <a:p>
            <a:pPr lvl="0"/>
            <a:r>
              <a:rPr lang="fr-FR" dirty="0"/>
              <a:t>Modifiez les styles du texte du masque</a:t>
            </a:r>
          </a:p>
        </p:txBody>
      </p:sp>
      <p:sp>
        <p:nvSpPr>
          <p:cNvPr id="6" name="Espace réservé du texte 5"/>
          <p:cNvSpPr>
            <a:spLocks noGrp="1"/>
          </p:cNvSpPr>
          <p:nvPr>
            <p:ph type="body" sz="quarter" idx="25"/>
          </p:nvPr>
        </p:nvSpPr>
        <p:spPr>
          <a:xfrm>
            <a:off x="349200" y="3468848"/>
            <a:ext cx="4132800" cy="1472320"/>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9" name="Espace réservé du texte 8"/>
          <p:cNvSpPr>
            <a:spLocks noGrp="1"/>
          </p:cNvSpPr>
          <p:nvPr>
            <p:ph type="body" sz="quarter" idx="26"/>
          </p:nvPr>
        </p:nvSpPr>
        <p:spPr>
          <a:xfrm>
            <a:off x="4741656" y="4869296"/>
            <a:ext cx="3934800" cy="1079984"/>
          </a:xfrm>
          <a:solidFill>
            <a:srgbClr val="C31632">
              <a:alpha val="20000"/>
            </a:srgbClr>
          </a:solidFill>
        </p:spPr>
        <p:txBody>
          <a:bodyPr/>
          <a:lstStyle>
            <a:lvl1pPr>
              <a:defRPr cap="none" baseline="0">
                <a:solidFill>
                  <a:schemeClr val="tx1"/>
                </a:solidFill>
              </a:defRPr>
            </a:lvl1pPr>
          </a:lstStyle>
          <a:p>
            <a:pPr lvl="0"/>
            <a:r>
              <a:rPr lang="fr-FR" dirty="0"/>
              <a:t>Modifiez les styles du texte du masque</a:t>
            </a:r>
          </a:p>
        </p:txBody>
      </p:sp>
      <p:sp>
        <p:nvSpPr>
          <p:cNvPr id="21" name="Espace réservé du pied de page 3"/>
          <p:cNvSpPr>
            <a:spLocks noGrp="1"/>
          </p:cNvSpPr>
          <p:nvPr>
            <p:ph type="ftr" sz="quarter" idx="27"/>
          </p:nvPr>
        </p:nvSpPr>
        <p:spPr/>
        <p:txBody>
          <a:bodyPr/>
          <a:lstStyle>
            <a:lvl1pPr>
              <a:defRPr sz="1800">
                <a:latin typeface="+mn-lt"/>
                <a:ea typeface="+mn-ea"/>
                <a:cs typeface="+mn-cs"/>
              </a:defRPr>
            </a:lvl1pPr>
          </a:lstStyle>
          <a:p>
            <a:pPr>
              <a:defRPr/>
            </a:pPr>
            <a:r>
              <a:rPr lang="fr-FR"/>
              <a:t>2018 - HDJ S37 - Action de dynamisation Auto</a:t>
            </a:r>
            <a:endParaRPr lang="fr-FR" dirty="0"/>
          </a:p>
        </p:txBody>
      </p:sp>
      <p:sp>
        <p:nvSpPr>
          <p:cNvPr id="22" name="Espace réservé du numéro de diapositive 6"/>
          <p:cNvSpPr>
            <a:spLocks noGrp="1"/>
          </p:cNvSpPr>
          <p:nvPr>
            <p:ph type="sldNum" sz="quarter" idx="28"/>
          </p:nvPr>
        </p:nvSpPr>
        <p:spPr/>
        <p:txBody>
          <a:bodyPr/>
          <a:lstStyle>
            <a:lvl1pPr>
              <a:defRPr/>
            </a:lvl1pPr>
          </a:lstStyle>
          <a:p>
            <a:pPr>
              <a:defRPr/>
            </a:pPr>
            <a:fld id="{7ED24C58-3C2B-4986-88C4-9D262E9DA153}" type="slidenum">
              <a:rPr lang="fr-FR"/>
              <a:pPr>
                <a:defRPr/>
              </a:pPr>
              <a:t>‹N°›</a:t>
            </a:fld>
            <a:endParaRPr lang="fr-FR" dirty="0"/>
          </a:p>
        </p:txBody>
      </p:sp>
    </p:spTree>
    <p:extLst>
      <p:ext uri="{BB962C8B-B14F-4D97-AF65-F5344CB8AC3E}">
        <p14:creationId xmlns:p14="http://schemas.microsoft.com/office/powerpoint/2010/main" val="8146994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re 1 ligne et deux contenus texte">
    <p:spTree>
      <p:nvGrpSpPr>
        <p:cNvPr id="1" name=""/>
        <p:cNvGrpSpPr/>
        <p:nvPr/>
      </p:nvGrpSpPr>
      <p:grpSpPr>
        <a:xfrm>
          <a:off x="0" y="0"/>
          <a:ext cx="0" cy="0"/>
          <a:chOff x="0" y="0"/>
          <a:chExt cx="0" cy="0"/>
        </a:xfrm>
      </p:grpSpPr>
      <p:cxnSp>
        <p:nvCxnSpPr>
          <p:cNvPr id="5" name="Connecteur droit 4"/>
          <p:cNvCxnSpPr/>
          <p:nvPr userDrawn="1"/>
        </p:nvCxnSpPr>
        <p:spPr>
          <a:xfrm>
            <a:off x="449263" y="842963"/>
            <a:ext cx="824547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6" name="Espace réservé pour une image  6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29438" y="6326188"/>
            <a:ext cx="179387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Espace réservé du texte 8"/>
          <p:cNvSpPr>
            <a:spLocks noGrp="1"/>
          </p:cNvSpPr>
          <p:nvPr>
            <p:ph type="body" sz="quarter" idx="14"/>
          </p:nvPr>
        </p:nvSpPr>
        <p:spPr>
          <a:xfrm>
            <a:off x="349199" y="1224000"/>
            <a:ext cx="4132800" cy="3240088"/>
          </a:xfrm>
        </p:spPr>
        <p:txBody>
          <a:bodyPr/>
          <a:lstStyle>
            <a:lvl1pPr algn="just">
              <a:defRPr/>
            </a:lvl1pPr>
            <a:lvl2pPr algn="just">
              <a:defRPr/>
            </a:lvl2pPr>
            <a:lvl3pPr algn="just">
              <a:defRPr/>
            </a:lvl3pPr>
            <a:lvl4pPr algn="just">
              <a:defRPr/>
            </a:lvl4pPr>
            <a:lvl5pPr algn="just">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1" name="Espace réservé du texte 10"/>
          <p:cNvSpPr>
            <a:spLocks noGrp="1"/>
          </p:cNvSpPr>
          <p:nvPr>
            <p:ph type="body" sz="quarter" idx="15"/>
          </p:nvPr>
        </p:nvSpPr>
        <p:spPr>
          <a:xfrm>
            <a:off x="4643438" y="1224000"/>
            <a:ext cx="4132800" cy="3240088"/>
          </a:xfrm>
        </p:spPr>
        <p:txBody>
          <a:bodyPr/>
          <a:lstStyle>
            <a:lvl1pPr algn="just">
              <a:defRPr/>
            </a:lvl1pPr>
            <a:lvl2pPr algn="just">
              <a:defRPr/>
            </a:lvl2pPr>
            <a:lvl3pPr algn="just">
              <a:defRPr/>
            </a:lvl3pPr>
            <a:lvl4pPr algn="just">
              <a:defRPr/>
            </a:lvl4pPr>
            <a:lvl5pPr algn="ju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 name="Titre 2"/>
          <p:cNvSpPr>
            <a:spLocks noGrp="1"/>
          </p:cNvSpPr>
          <p:nvPr>
            <p:ph type="title"/>
          </p:nvPr>
        </p:nvSpPr>
        <p:spPr>
          <a:xfrm>
            <a:off x="349200" y="378000"/>
            <a:ext cx="8445600" cy="400110"/>
          </a:xfrm>
        </p:spPr>
        <p:txBody>
          <a:bodyPr/>
          <a:lstStyle/>
          <a:p>
            <a:r>
              <a:rPr lang="fr-FR" smtClean="0"/>
              <a:t>Modifiez le style du titre</a:t>
            </a:r>
            <a:endParaRPr lang="fr-FR" dirty="0"/>
          </a:p>
        </p:txBody>
      </p:sp>
      <p:sp>
        <p:nvSpPr>
          <p:cNvPr id="7" name="Espace réservé du pied de page 5"/>
          <p:cNvSpPr>
            <a:spLocks noGrp="1"/>
          </p:cNvSpPr>
          <p:nvPr>
            <p:ph type="ftr" sz="quarter" idx="16"/>
          </p:nvPr>
        </p:nvSpPr>
        <p:spPr/>
        <p:txBody>
          <a:bodyPr/>
          <a:lstStyle>
            <a:lvl1pPr>
              <a:defRPr sz="1800">
                <a:latin typeface="+mn-lt"/>
                <a:ea typeface="+mn-ea"/>
                <a:cs typeface="+mn-cs"/>
              </a:defRPr>
            </a:lvl1pPr>
          </a:lstStyle>
          <a:p>
            <a:pPr>
              <a:defRPr/>
            </a:pPr>
            <a:r>
              <a:rPr lang="fr-FR"/>
              <a:t>2018 - HDJ S37 - Action de dynamisation Auto</a:t>
            </a:r>
          </a:p>
        </p:txBody>
      </p:sp>
      <p:sp>
        <p:nvSpPr>
          <p:cNvPr id="8" name="Espace réservé du numéro de diapositive 1"/>
          <p:cNvSpPr>
            <a:spLocks noGrp="1"/>
          </p:cNvSpPr>
          <p:nvPr>
            <p:ph type="sldNum" sz="quarter" idx="17"/>
          </p:nvPr>
        </p:nvSpPr>
        <p:spPr/>
        <p:txBody>
          <a:bodyPr/>
          <a:lstStyle>
            <a:lvl1pPr>
              <a:defRPr/>
            </a:lvl1pPr>
          </a:lstStyle>
          <a:p>
            <a:pPr>
              <a:defRPr/>
            </a:pPr>
            <a:fld id="{E1B76398-82FF-46A9-95A5-778B2C3CD40D}" type="slidenum">
              <a:rPr lang="fr-FR"/>
              <a:pPr>
                <a:defRPr/>
              </a:pPr>
              <a:t>‹N°›</a:t>
            </a:fld>
            <a:endParaRPr lang="fr-FR" dirty="0"/>
          </a:p>
        </p:txBody>
      </p:sp>
    </p:spTree>
    <p:extLst>
      <p:ext uri="{BB962C8B-B14F-4D97-AF65-F5344CB8AC3E}">
        <p14:creationId xmlns:p14="http://schemas.microsoft.com/office/powerpoint/2010/main" val="30829335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re 1 ligne et tableaux">
    <p:spTree>
      <p:nvGrpSpPr>
        <p:cNvPr id="1" name=""/>
        <p:cNvGrpSpPr/>
        <p:nvPr/>
      </p:nvGrpSpPr>
      <p:grpSpPr>
        <a:xfrm>
          <a:off x="0" y="0"/>
          <a:ext cx="0" cy="0"/>
          <a:chOff x="0" y="0"/>
          <a:chExt cx="0" cy="0"/>
        </a:xfrm>
      </p:grpSpPr>
      <p:cxnSp>
        <p:nvCxnSpPr>
          <p:cNvPr id="10" name="Connecteur droit 9"/>
          <p:cNvCxnSpPr/>
          <p:nvPr userDrawn="1"/>
        </p:nvCxnSpPr>
        <p:spPr>
          <a:xfrm>
            <a:off x="449263" y="842963"/>
            <a:ext cx="824547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Espace réservé pour une image  6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29438" y="6326188"/>
            <a:ext cx="179387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Connecteur droit 11"/>
          <p:cNvCxnSpPr/>
          <p:nvPr userDrawn="1"/>
        </p:nvCxnSpPr>
        <p:spPr>
          <a:xfrm>
            <a:off x="442913" y="5543550"/>
            <a:ext cx="47625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Connecteur droit 15"/>
          <p:cNvCxnSpPr/>
          <p:nvPr userDrawn="1"/>
        </p:nvCxnSpPr>
        <p:spPr>
          <a:xfrm>
            <a:off x="5400675" y="5543550"/>
            <a:ext cx="3286125"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Espace réservé du texte 6"/>
          <p:cNvSpPr>
            <a:spLocks noGrp="1"/>
          </p:cNvSpPr>
          <p:nvPr>
            <p:ph type="body" sz="quarter" idx="13"/>
          </p:nvPr>
        </p:nvSpPr>
        <p:spPr>
          <a:xfrm>
            <a:off x="349199" y="1556593"/>
            <a:ext cx="4896000" cy="597645"/>
          </a:xfrm>
        </p:spPr>
        <p:txBody>
          <a:bodyPr/>
          <a:lstStyle>
            <a:lvl1pPr>
              <a:defRPr>
                <a:solidFill>
                  <a:schemeClr val="tx1"/>
                </a:solidFill>
              </a:defRPr>
            </a:lvl1pPr>
          </a:lstStyle>
          <a:p>
            <a:pPr lvl="0"/>
            <a:r>
              <a:rPr lang="fr-FR" dirty="0"/>
              <a:t>Modifiez les styles du texte du masque</a:t>
            </a:r>
          </a:p>
        </p:txBody>
      </p:sp>
      <p:sp>
        <p:nvSpPr>
          <p:cNvPr id="3" name="Titre 2"/>
          <p:cNvSpPr>
            <a:spLocks noGrp="1"/>
          </p:cNvSpPr>
          <p:nvPr>
            <p:ph type="title"/>
          </p:nvPr>
        </p:nvSpPr>
        <p:spPr>
          <a:xfrm>
            <a:off x="349200" y="378000"/>
            <a:ext cx="8445600" cy="400110"/>
          </a:xfrm>
        </p:spPr>
        <p:txBody>
          <a:bodyPr/>
          <a:lstStyle/>
          <a:p>
            <a:r>
              <a:rPr lang="fr-FR" smtClean="0"/>
              <a:t>Modifiez le style du titre</a:t>
            </a:r>
            <a:endParaRPr lang="fr-FR" dirty="0"/>
          </a:p>
        </p:txBody>
      </p:sp>
      <p:sp>
        <p:nvSpPr>
          <p:cNvPr id="13" name="Espace réservé du texte 6"/>
          <p:cNvSpPr>
            <a:spLocks noGrp="1"/>
          </p:cNvSpPr>
          <p:nvPr>
            <p:ph type="body" sz="quarter" idx="15"/>
          </p:nvPr>
        </p:nvSpPr>
        <p:spPr>
          <a:xfrm>
            <a:off x="5306400" y="1556593"/>
            <a:ext cx="3852000" cy="576263"/>
          </a:xfrm>
        </p:spPr>
        <p:txBody>
          <a:bodyPr/>
          <a:lstStyle>
            <a:lvl1pPr>
              <a:defRPr b="0">
                <a:solidFill>
                  <a:schemeClr val="tx1"/>
                </a:solidFill>
              </a:defRPr>
            </a:lvl1pPr>
          </a:lstStyle>
          <a:p>
            <a:pPr lvl="0"/>
            <a:r>
              <a:rPr lang="fr-FR" dirty="0"/>
              <a:t>Modifiez les styles du texte du masque</a:t>
            </a:r>
          </a:p>
        </p:txBody>
      </p:sp>
      <p:sp>
        <p:nvSpPr>
          <p:cNvPr id="14" name="Espace réservé du texte 6"/>
          <p:cNvSpPr>
            <a:spLocks noGrp="1"/>
          </p:cNvSpPr>
          <p:nvPr>
            <p:ph type="body" sz="quarter" idx="16"/>
          </p:nvPr>
        </p:nvSpPr>
        <p:spPr>
          <a:xfrm>
            <a:off x="349199" y="5540760"/>
            <a:ext cx="4896000" cy="792088"/>
          </a:xfrm>
        </p:spPr>
        <p:txBody>
          <a:bodyPr/>
          <a:lstStyle>
            <a:lvl1pPr algn="l">
              <a:lnSpc>
                <a:spcPts val="2000"/>
              </a:lnSpc>
              <a:spcAft>
                <a:spcPts val="0"/>
              </a:spcAft>
              <a:defRPr b="0" cap="none" baseline="0">
                <a:solidFill>
                  <a:schemeClr val="tx1"/>
                </a:solidFill>
              </a:defRPr>
            </a:lvl1pPr>
          </a:lstStyle>
          <a:p>
            <a:pPr lvl="0"/>
            <a:r>
              <a:rPr lang="fr-FR" dirty="0"/>
              <a:t>Modifiez les styles du texte du masque</a:t>
            </a:r>
          </a:p>
        </p:txBody>
      </p:sp>
      <p:sp>
        <p:nvSpPr>
          <p:cNvPr id="15" name="Espace réservé du texte 6"/>
          <p:cNvSpPr>
            <a:spLocks noGrp="1"/>
          </p:cNvSpPr>
          <p:nvPr>
            <p:ph type="body" sz="quarter" idx="17"/>
          </p:nvPr>
        </p:nvSpPr>
        <p:spPr>
          <a:xfrm>
            <a:off x="5305728" y="5540760"/>
            <a:ext cx="3564000" cy="792088"/>
          </a:xfrm>
        </p:spPr>
        <p:txBody>
          <a:bodyPr/>
          <a:lstStyle>
            <a:lvl1pPr algn="l">
              <a:lnSpc>
                <a:spcPts val="2000"/>
              </a:lnSpc>
              <a:spcAft>
                <a:spcPts val="0"/>
              </a:spcAft>
              <a:defRPr b="0" cap="none" baseline="0">
                <a:solidFill>
                  <a:schemeClr val="tx1"/>
                </a:solidFill>
              </a:defRPr>
            </a:lvl1pPr>
          </a:lstStyle>
          <a:p>
            <a:pPr lvl="0"/>
            <a:r>
              <a:rPr lang="fr-FR" dirty="0"/>
              <a:t>Modifiez les styles du texte du masque</a:t>
            </a:r>
          </a:p>
        </p:txBody>
      </p:sp>
      <p:sp>
        <p:nvSpPr>
          <p:cNvPr id="8" name="Espace réservé du tableau 7"/>
          <p:cNvSpPr>
            <a:spLocks noGrp="1"/>
          </p:cNvSpPr>
          <p:nvPr>
            <p:ph type="tbl" sz="quarter" idx="18"/>
          </p:nvPr>
        </p:nvSpPr>
        <p:spPr>
          <a:xfrm>
            <a:off x="450000" y="2160000"/>
            <a:ext cx="4762800" cy="1404000"/>
          </a:xfrm>
        </p:spPr>
        <p:txBody>
          <a:bodyPr/>
          <a:lstStyle/>
          <a:p>
            <a:pPr lvl="0"/>
            <a:endParaRPr lang="fr-FR" noProof="0"/>
          </a:p>
        </p:txBody>
      </p:sp>
      <p:sp>
        <p:nvSpPr>
          <p:cNvPr id="19" name="Espace réservé du tableau 18"/>
          <p:cNvSpPr>
            <a:spLocks noGrp="1"/>
          </p:cNvSpPr>
          <p:nvPr>
            <p:ph type="tbl" sz="quarter" idx="19"/>
          </p:nvPr>
        </p:nvSpPr>
        <p:spPr>
          <a:xfrm>
            <a:off x="450000" y="3933056"/>
            <a:ext cx="4762800" cy="1440000"/>
          </a:xfrm>
        </p:spPr>
        <p:txBody>
          <a:bodyPr/>
          <a:lstStyle/>
          <a:p>
            <a:pPr lvl="0"/>
            <a:endParaRPr lang="fr-FR" noProof="0"/>
          </a:p>
        </p:txBody>
      </p:sp>
      <p:sp>
        <p:nvSpPr>
          <p:cNvPr id="21" name="Espace réservé du tableau 20"/>
          <p:cNvSpPr>
            <a:spLocks noGrp="1"/>
          </p:cNvSpPr>
          <p:nvPr>
            <p:ph type="tbl" sz="quarter" idx="20"/>
          </p:nvPr>
        </p:nvSpPr>
        <p:spPr>
          <a:xfrm>
            <a:off x="5408800" y="2159999"/>
            <a:ext cx="3276000" cy="3204000"/>
          </a:xfrm>
        </p:spPr>
        <p:txBody>
          <a:bodyPr/>
          <a:lstStyle/>
          <a:p>
            <a:pPr lvl="0"/>
            <a:endParaRPr lang="fr-FR" noProof="0"/>
          </a:p>
        </p:txBody>
      </p:sp>
      <p:sp>
        <p:nvSpPr>
          <p:cNvPr id="17" name="Espace réservé du pied de page 3"/>
          <p:cNvSpPr>
            <a:spLocks noGrp="1"/>
          </p:cNvSpPr>
          <p:nvPr>
            <p:ph type="ftr" sz="quarter" idx="21"/>
          </p:nvPr>
        </p:nvSpPr>
        <p:spPr/>
        <p:txBody>
          <a:bodyPr/>
          <a:lstStyle>
            <a:lvl1pPr>
              <a:defRPr sz="1800">
                <a:latin typeface="+mn-lt"/>
                <a:ea typeface="+mn-ea"/>
                <a:cs typeface="+mn-cs"/>
              </a:defRPr>
            </a:lvl1pPr>
          </a:lstStyle>
          <a:p>
            <a:pPr>
              <a:defRPr/>
            </a:pPr>
            <a:r>
              <a:rPr lang="fr-FR"/>
              <a:t>2018 - HDJ S37 - Action de dynamisation Auto</a:t>
            </a:r>
          </a:p>
        </p:txBody>
      </p:sp>
      <p:sp>
        <p:nvSpPr>
          <p:cNvPr id="18" name="Espace réservé du numéro de diapositive 1"/>
          <p:cNvSpPr>
            <a:spLocks noGrp="1"/>
          </p:cNvSpPr>
          <p:nvPr>
            <p:ph type="sldNum" sz="quarter" idx="22"/>
          </p:nvPr>
        </p:nvSpPr>
        <p:spPr/>
        <p:txBody>
          <a:bodyPr/>
          <a:lstStyle>
            <a:lvl1pPr>
              <a:defRPr/>
            </a:lvl1pPr>
          </a:lstStyle>
          <a:p>
            <a:pPr>
              <a:defRPr/>
            </a:pPr>
            <a:fld id="{B873C5E6-E1D5-4B41-8223-8590961D6491}" type="slidenum">
              <a:rPr lang="fr-FR"/>
              <a:pPr>
                <a:defRPr/>
              </a:pPr>
              <a:t>‹N°›</a:t>
            </a:fld>
            <a:endParaRPr lang="fr-FR" dirty="0"/>
          </a:p>
        </p:txBody>
      </p:sp>
    </p:spTree>
    <p:extLst>
      <p:ext uri="{BB962C8B-B14F-4D97-AF65-F5344CB8AC3E}">
        <p14:creationId xmlns:p14="http://schemas.microsoft.com/office/powerpoint/2010/main" val="17122921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re 2 lignes photo et graphiques">
    <p:spTree>
      <p:nvGrpSpPr>
        <p:cNvPr id="1" name=""/>
        <p:cNvGrpSpPr/>
        <p:nvPr/>
      </p:nvGrpSpPr>
      <p:grpSpPr>
        <a:xfrm>
          <a:off x="0" y="0"/>
          <a:ext cx="0" cy="0"/>
          <a:chOff x="0" y="0"/>
          <a:chExt cx="0" cy="0"/>
        </a:xfrm>
      </p:grpSpPr>
      <p:sp>
        <p:nvSpPr>
          <p:cNvPr id="12" name="Rectangle 11"/>
          <p:cNvSpPr>
            <a:spLocks noChangeAspect="1"/>
          </p:cNvSpPr>
          <p:nvPr userDrawn="1"/>
        </p:nvSpPr>
        <p:spPr>
          <a:xfrm>
            <a:off x="439738" y="3376613"/>
            <a:ext cx="1295400" cy="1295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sz="1000" dirty="0"/>
          </a:p>
        </p:txBody>
      </p:sp>
      <p:cxnSp>
        <p:nvCxnSpPr>
          <p:cNvPr id="13" name="Connecteur droit 12"/>
          <p:cNvCxnSpPr/>
          <p:nvPr userDrawn="1"/>
        </p:nvCxnSpPr>
        <p:spPr>
          <a:xfrm>
            <a:off x="449263" y="1125538"/>
            <a:ext cx="412273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Espace réservé pour une image  6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29438" y="6326188"/>
            <a:ext cx="179387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userDrawn="1"/>
        </p:nvSpPr>
        <p:spPr>
          <a:xfrm>
            <a:off x="2195513" y="3376613"/>
            <a:ext cx="6480175" cy="28146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cxnSp>
        <p:nvCxnSpPr>
          <p:cNvPr id="17" name="Connecteur droit 16"/>
          <p:cNvCxnSpPr/>
          <p:nvPr userDrawn="1"/>
        </p:nvCxnSpPr>
        <p:spPr>
          <a:xfrm>
            <a:off x="2555875" y="5661025"/>
            <a:ext cx="1979613"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1" name="Espace réservé du contenu 10"/>
          <p:cNvSpPr>
            <a:spLocks noGrp="1"/>
          </p:cNvSpPr>
          <p:nvPr>
            <p:ph sz="quarter" idx="16"/>
          </p:nvPr>
        </p:nvSpPr>
        <p:spPr>
          <a:xfrm>
            <a:off x="4932000" y="476250"/>
            <a:ext cx="3744000" cy="2520000"/>
          </a:xfrm>
          <a:solidFill>
            <a:schemeClr val="bg1">
              <a:lumMod val="95000"/>
            </a:schemeClr>
          </a:solidFill>
        </p:spPr>
        <p:txBody>
          <a:bodyPr anchor="ctr" anchorCtr="1"/>
          <a:lstStyle>
            <a:lvl1pPr>
              <a:defRPr/>
            </a:lvl1pPr>
          </a:lstStyle>
          <a:p>
            <a:pPr lvl="0"/>
            <a:r>
              <a:rPr lang="fr-FR" smtClean="0"/>
              <a:t>Modifiez les styles du texte du masque</a:t>
            </a:r>
          </a:p>
        </p:txBody>
      </p:sp>
      <p:sp>
        <p:nvSpPr>
          <p:cNvPr id="6" name="Espace réservé du titre 1"/>
          <p:cNvSpPr>
            <a:spLocks noGrp="1"/>
          </p:cNvSpPr>
          <p:nvPr>
            <p:ph type="title"/>
          </p:nvPr>
        </p:nvSpPr>
        <p:spPr>
          <a:xfrm>
            <a:off x="349200" y="378000"/>
            <a:ext cx="4356000" cy="756000"/>
          </a:xfrm>
          <a:prstGeom prst="rect">
            <a:avLst/>
          </a:prstGeom>
        </p:spPr>
        <p:txBody>
          <a:bodyPr/>
          <a:lstStyle>
            <a:lvl1pPr>
              <a:defRPr b="1" baseline="0"/>
            </a:lvl1pPr>
          </a:lstStyle>
          <a:p>
            <a:r>
              <a:rPr lang="fr-FR" smtClean="0"/>
              <a:t>Modifiez le style du titre</a:t>
            </a:r>
            <a:endParaRPr lang="fr-FR" dirty="0"/>
          </a:p>
        </p:txBody>
      </p:sp>
      <p:sp>
        <p:nvSpPr>
          <p:cNvPr id="9" name="Espace réservé du contenu 8"/>
          <p:cNvSpPr>
            <a:spLocks noGrp="1"/>
          </p:cNvSpPr>
          <p:nvPr>
            <p:ph sz="quarter" idx="15"/>
          </p:nvPr>
        </p:nvSpPr>
        <p:spPr>
          <a:xfrm>
            <a:off x="702000" y="3574800"/>
            <a:ext cx="792000" cy="900000"/>
          </a:xfrm>
          <a:solidFill>
            <a:schemeClr val="bg1">
              <a:lumMod val="95000"/>
            </a:schemeClr>
          </a:solidFill>
        </p:spPr>
        <p:txBody>
          <a:bodyPr anchor="ctr" anchorCtr="1"/>
          <a:lstStyle>
            <a:lvl1pPr>
              <a:defRPr/>
            </a:lvl1pPr>
          </a:lstStyle>
          <a:p>
            <a:pPr lvl="0"/>
            <a:r>
              <a:rPr lang="fr-FR" smtClean="0"/>
              <a:t>Modifiez les styles du texte du masque</a:t>
            </a:r>
          </a:p>
        </p:txBody>
      </p:sp>
      <p:sp>
        <p:nvSpPr>
          <p:cNvPr id="15" name="Espace réservé du texte 5"/>
          <p:cNvSpPr>
            <a:spLocks noGrp="1" noChangeAspect="1"/>
          </p:cNvSpPr>
          <p:nvPr>
            <p:ph type="body" sz="quarter" idx="18"/>
          </p:nvPr>
        </p:nvSpPr>
        <p:spPr>
          <a:xfrm>
            <a:off x="439200" y="4903200"/>
            <a:ext cx="1296000" cy="1296000"/>
          </a:xfrm>
          <a:solidFill>
            <a:schemeClr val="accent1"/>
          </a:solidFill>
        </p:spPr>
        <p:txBody>
          <a:bodyPr anchor="ctr" anchorCtr="1"/>
          <a:lstStyle>
            <a:lvl1pPr algn="ctr">
              <a:defRPr sz="3300">
                <a:solidFill>
                  <a:schemeClr val="bg1"/>
                </a:solidFill>
              </a:defRPr>
            </a:lvl1pPr>
            <a:lvl2pPr algn="ctr">
              <a:defRPr sz="1000">
                <a:solidFill>
                  <a:schemeClr val="bg1"/>
                </a:solidFill>
              </a:defRPr>
            </a:lvl2pPr>
          </a:lstStyle>
          <a:p>
            <a:pPr lvl="0"/>
            <a:r>
              <a:rPr lang="fr-FR" smtClean="0"/>
              <a:t>Modifiez les styles du texte du masque</a:t>
            </a:r>
          </a:p>
          <a:p>
            <a:pPr lvl="1"/>
            <a:r>
              <a:rPr lang="fr-FR" smtClean="0"/>
              <a:t>Deuxième niveau</a:t>
            </a:r>
          </a:p>
        </p:txBody>
      </p:sp>
      <p:sp>
        <p:nvSpPr>
          <p:cNvPr id="10" name="Espace réservé du graphique 9"/>
          <p:cNvSpPr>
            <a:spLocks noGrp="1"/>
          </p:cNvSpPr>
          <p:nvPr>
            <p:ph type="chart" sz="quarter" idx="19"/>
          </p:nvPr>
        </p:nvSpPr>
        <p:spPr>
          <a:xfrm>
            <a:off x="2376016" y="3429000"/>
            <a:ext cx="2340000" cy="2160240"/>
          </a:xfrm>
        </p:spPr>
        <p:txBody>
          <a:bodyPr/>
          <a:lstStyle/>
          <a:p>
            <a:pPr lvl="0"/>
            <a:endParaRPr lang="fr-FR" noProof="0"/>
          </a:p>
        </p:txBody>
      </p:sp>
      <p:sp>
        <p:nvSpPr>
          <p:cNvPr id="22" name="Espace réservé du texte 21"/>
          <p:cNvSpPr>
            <a:spLocks noGrp="1"/>
          </p:cNvSpPr>
          <p:nvPr>
            <p:ph type="body" sz="quarter" idx="20"/>
          </p:nvPr>
        </p:nvSpPr>
        <p:spPr>
          <a:xfrm>
            <a:off x="2448016" y="5616000"/>
            <a:ext cx="2196000" cy="621312"/>
          </a:xfrm>
        </p:spPr>
        <p:txBody>
          <a:bodyPr/>
          <a:lstStyle>
            <a:lvl1pPr>
              <a:lnSpc>
                <a:spcPts val="1500"/>
              </a:lnSpc>
              <a:spcAft>
                <a:spcPts val="0"/>
              </a:spcAft>
              <a:defRPr sz="1100" b="0" cap="none" baseline="0">
                <a:solidFill>
                  <a:schemeClr val="tx1"/>
                </a:solidFill>
              </a:defRPr>
            </a:lvl1pPr>
          </a:lstStyle>
          <a:p>
            <a:pPr lvl="0"/>
            <a:r>
              <a:rPr lang="fr-FR" dirty="0"/>
              <a:t>Modifiez les styles du texte du masque</a:t>
            </a:r>
          </a:p>
        </p:txBody>
      </p:sp>
      <p:sp>
        <p:nvSpPr>
          <p:cNvPr id="25" name="Espace réservé du graphique 24"/>
          <p:cNvSpPr>
            <a:spLocks noGrp="1"/>
          </p:cNvSpPr>
          <p:nvPr>
            <p:ph type="chart" sz="quarter" idx="21"/>
          </p:nvPr>
        </p:nvSpPr>
        <p:spPr>
          <a:xfrm>
            <a:off x="5003800" y="3500438"/>
            <a:ext cx="3600450" cy="2520850"/>
          </a:xfrm>
        </p:spPr>
        <p:txBody>
          <a:bodyPr/>
          <a:lstStyle/>
          <a:p>
            <a:pPr lvl="0"/>
            <a:endParaRPr lang="fr-FR" noProof="0"/>
          </a:p>
        </p:txBody>
      </p:sp>
      <p:sp>
        <p:nvSpPr>
          <p:cNvPr id="26" name="Espace réservé du texte 18"/>
          <p:cNvSpPr>
            <a:spLocks noGrp="1"/>
          </p:cNvSpPr>
          <p:nvPr>
            <p:ph type="body" sz="quarter" idx="22"/>
          </p:nvPr>
        </p:nvSpPr>
        <p:spPr>
          <a:xfrm>
            <a:off x="349200" y="1224048"/>
            <a:ext cx="4150792" cy="341463"/>
          </a:xfrm>
        </p:spPr>
        <p:txBody>
          <a:bodyPr/>
          <a:lstStyle>
            <a:lvl1pPr>
              <a:defRPr/>
            </a:lvl1pPr>
          </a:lstStyle>
          <a:p>
            <a:pPr lvl="0"/>
            <a:r>
              <a:rPr lang="fr-FR" dirty="0"/>
              <a:t>Modifiez les styles du texte du masque</a:t>
            </a:r>
          </a:p>
        </p:txBody>
      </p:sp>
      <p:sp>
        <p:nvSpPr>
          <p:cNvPr id="27" name="Espace réservé du texte 6"/>
          <p:cNvSpPr>
            <a:spLocks noGrp="1"/>
          </p:cNvSpPr>
          <p:nvPr>
            <p:ph type="body" sz="quarter" idx="23"/>
          </p:nvPr>
        </p:nvSpPr>
        <p:spPr>
          <a:xfrm>
            <a:off x="349200" y="1459915"/>
            <a:ext cx="4150792" cy="1897077"/>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8" name="Espace réservé du pied de page 3"/>
          <p:cNvSpPr>
            <a:spLocks noGrp="1"/>
          </p:cNvSpPr>
          <p:nvPr>
            <p:ph type="ftr" sz="quarter" idx="24"/>
          </p:nvPr>
        </p:nvSpPr>
        <p:spPr/>
        <p:txBody>
          <a:bodyPr/>
          <a:lstStyle>
            <a:lvl1pPr>
              <a:defRPr sz="1800">
                <a:latin typeface="+mn-lt"/>
                <a:ea typeface="+mn-ea"/>
                <a:cs typeface="+mn-cs"/>
              </a:defRPr>
            </a:lvl1pPr>
          </a:lstStyle>
          <a:p>
            <a:pPr>
              <a:defRPr/>
            </a:pPr>
            <a:r>
              <a:rPr lang="fr-FR"/>
              <a:t>2018 - HDJ S37 - Action de dynamisation Auto</a:t>
            </a:r>
          </a:p>
        </p:txBody>
      </p:sp>
      <p:sp>
        <p:nvSpPr>
          <p:cNvPr id="19" name="Espace réservé du numéro de diapositive 1"/>
          <p:cNvSpPr>
            <a:spLocks noGrp="1"/>
          </p:cNvSpPr>
          <p:nvPr>
            <p:ph type="sldNum" sz="quarter" idx="25"/>
          </p:nvPr>
        </p:nvSpPr>
        <p:spPr/>
        <p:txBody>
          <a:bodyPr/>
          <a:lstStyle>
            <a:lvl1pPr>
              <a:defRPr/>
            </a:lvl1pPr>
          </a:lstStyle>
          <a:p>
            <a:pPr>
              <a:defRPr/>
            </a:pPr>
            <a:fld id="{F55201BD-2DC9-4138-9BC3-41FA4DCB5D49}" type="slidenum">
              <a:rPr lang="fr-FR"/>
              <a:pPr>
                <a:defRPr/>
              </a:pPr>
              <a:t>‹N°›</a:t>
            </a:fld>
            <a:endParaRPr lang="fr-FR" dirty="0"/>
          </a:p>
        </p:txBody>
      </p:sp>
    </p:spTree>
    <p:extLst>
      <p:ext uri="{BB962C8B-B14F-4D97-AF65-F5344CB8AC3E}">
        <p14:creationId xmlns:p14="http://schemas.microsoft.com/office/powerpoint/2010/main" val="26101563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re 1 ligne et graphiques">
    <p:spTree>
      <p:nvGrpSpPr>
        <p:cNvPr id="1" name=""/>
        <p:cNvGrpSpPr/>
        <p:nvPr/>
      </p:nvGrpSpPr>
      <p:grpSpPr>
        <a:xfrm>
          <a:off x="0" y="0"/>
          <a:ext cx="0" cy="0"/>
          <a:chOff x="0" y="0"/>
          <a:chExt cx="0" cy="0"/>
        </a:xfrm>
      </p:grpSpPr>
      <p:cxnSp>
        <p:nvCxnSpPr>
          <p:cNvPr id="5" name="Connecteur droit 4"/>
          <p:cNvCxnSpPr/>
          <p:nvPr userDrawn="1"/>
        </p:nvCxnSpPr>
        <p:spPr>
          <a:xfrm>
            <a:off x="449263" y="842963"/>
            <a:ext cx="824547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Forme en L 9"/>
          <p:cNvSpPr>
            <a:spLocks noChangeAspect="1"/>
          </p:cNvSpPr>
          <p:nvPr userDrawn="1"/>
        </p:nvSpPr>
        <p:spPr>
          <a:xfrm rot="8023595" flipH="1">
            <a:off x="8236744" y="804069"/>
            <a:ext cx="1827213" cy="1755775"/>
          </a:xfrm>
          <a:custGeom>
            <a:avLst/>
            <a:gdLst>
              <a:gd name="connsiteX0" fmla="*/ 0 w 1840285"/>
              <a:gd name="connsiteY0" fmla="*/ 0 h 2149238"/>
              <a:gd name="connsiteX1" fmla="*/ 562704 w 1840285"/>
              <a:gd name="connsiteY1" fmla="*/ 0 h 2149238"/>
              <a:gd name="connsiteX2" fmla="*/ 562704 w 1840285"/>
              <a:gd name="connsiteY2" fmla="*/ 1586534 h 2149238"/>
              <a:gd name="connsiteX3" fmla="*/ 1840285 w 1840285"/>
              <a:gd name="connsiteY3" fmla="*/ 1586534 h 2149238"/>
              <a:gd name="connsiteX4" fmla="*/ 1840285 w 1840285"/>
              <a:gd name="connsiteY4" fmla="*/ 2149238 h 2149238"/>
              <a:gd name="connsiteX5" fmla="*/ 0 w 1840285"/>
              <a:gd name="connsiteY5" fmla="*/ 2149238 h 2149238"/>
              <a:gd name="connsiteX6" fmla="*/ 0 w 1840285"/>
              <a:gd name="connsiteY6" fmla="*/ 0 h 2149238"/>
              <a:gd name="connsiteX0" fmla="*/ 0 w 1840285"/>
              <a:gd name="connsiteY0" fmla="*/ 0 h 2149540"/>
              <a:gd name="connsiteX1" fmla="*/ 562704 w 1840285"/>
              <a:gd name="connsiteY1" fmla="*/ 0 h 2149540"/>
              <a:gd name="connsiteX2" fmla="*/ 562704 w 1840285"/>
              <a:gd name="connsiteY2" fmla="*/ 1586534 h 2149540"/>
              <a:gd name="connsiteX3" fmla="*/ 1840285 w 1840285"/>
              <a:gd name="connsiteY3" fmla="*/ 1586534 h 2149540"/>
              <a:gd name="connsiteX4" fmla="*/ 1826723 w 1840285"/>
              <a:gd name="connsiteY4" fmla="*/ 2149540 h 2149540"/>
              <a:gd name="connsiteX5" fmla="*/ 0 w 1840285"/>
              <a:gd name="connsiteY5" fmla="*/ 2149238 h 2149540"/>
              <a:gd name="connsiteX6" fmla="*/ 0 w 1840285"/>
              <a:gd name="connsiteY6" fmla="*/ 0 h 2149540"/>
              <a:gd name="connsiteX0" fmla="*/ 0 w 1826723"/>
              <a:gd name="connsiteY0" fmla="*/ 0 h 2149540"/>
              <a:gd name="connsiteX1" fmla="*/ 562704 w 1826723"/>
              <a:gd name="connsiteY1" fmla="*/ 0 h 2149540"/>
              <a:gd name="connsiteX2" fmla="*/ 562704 w 1826723"/>
              <a:gd name="connsiteY2" fmla="*/ 1586534 h 2149540"/>
              <a:gd name="connsiteX3" fmla="*/ 1247810 w 1826723"/>
              <a:gd name="connsiteY3" fmla="*/ 1586136 h 2149540"/>
              <a:gd name="connsiteX4" fmla="*/ 1826723 w 1826723"/>
              <a:gd name="connsiteY4" fmla="*/ 2149540 h 2149540"/>
              <a:gd name="connsiteX5" fmla="*/ 0 w 1826723"/>
              <a:gd name="connsiteY5" fmla="*/ 2149238 h 2149540"/>
              <a:gd name="connsiteX6" fmla="*/ 0 w 1826723"/>
              <a:gd name="connsiteY6" fmla="*/ 0 h 2149540"/>
              <a:gd name="connsiteX0" fmla="*/ 0 w 1827022"/>
              <a:gd name="connsiteY0" fmla="*/ 393476 h 2149540"/>
              <a:gd name="connsiteX1" fmla="*/ 563003 w 1827022"/>
              <a:gd name="connsiteY1" fmla="*/ 0 h 2149540"/>
              <a:gd name="connsiteX2" fmla="*/ 563003 w 1827022"/>
              <a:gd name="connsiteY2" fmla="*/ 1586534 h 2149540"/>
              <a:gd name="connsiteX3" fmla="*/ 1248109 w 1827022"/>
              <a:gd name="connsiteY3" fmla="*/ 1586136 h 2149540"/>
              <a:gd name="connsiteX4" fmla="*/ 1827022 w 1827022"/>
              <a:gd name="connsiteY4" fmla="*/ 2149540 h 2149540"/>
              <a:gd name="connsiteX5" fmla="*/ 299 w 1827022"/>
              <a:gd name="connsiteY5" fmla="*/ 2149238 h 2149540"/>
              <a:gd name="connsiteX6" fmla="*/ 0 w 1827022"/>
              <a:gd name="connsiteY6" fmla="*/ 393476 h 2149540"/>
              <a:gd name="connsiteX0" fmla="*/ 0 w 1827022"/>
              <a:gd name="connsiteY0" fmla="*/ 0 h 1756064"/>
              <a:gd name="connsiteX1" fmla="*/ 563512 w 1827022"/>
              <a:gd name="connsiteY1" fmla="*/ 544962 h 1756064"/>
              <a:gd name="connsiteX2" fmla="*/ 563003 w 1827022"/>
              <a:gd name="connsiteY2" fmla="*/ 1193058 h 1756064"/>
              <a:gd name="connsiteX3" fmla="*/ 1248109 w 1827022"/>
              <a:gd name="connsiteY3" fmla="*/ 1192660 h 1756064"/>
              <a:gd name="connsiteX4" fmla="*/ 1827022 w 1827022"/>
              <a:gd name="connsiteY4" fmla="*/ 1756064 h 1756064"/>
              <a:gd name="connsiteX5" fmla="*/ 299 w 1827022"/>
              <a:gd name="connsiteY5" fmla="*/ 1755762 h 1756064"/>
              <a:gd name="connsiteX6" fmla="*/ 0 w 1827022"/>
              <a:gd name="connsiteY6" fmla="*/ 0 h 175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7022" h="1756064">
                <a:moveTo>
                  <a:pt x="0" y="0"/>
                </a:moveTo>
                <a:lnTo>
                  <a:pt x="563512" y="544962"/>
                </a:lnTo>
                <a:cubicBezTo>
                  <a:pt x="563342" y="760994"/>
                  <a:pt x="563173" y="977026"/>
                  <a:pt x="563003" y="1193058"/>
                </a:cubicBezTo>
                <a:lnTo>
                  <a:pt x="1248109" y="1192660"/>
                </a:lnTo>
                <a:lnTo>
                  <a:pt x="1827022" y="1756064"/>
                </a:lnTo>
                <a:lnTo>
                  <a:pt x="299" y="1755762"/>
                </a:lnTo>
                <a:cubicBezTo>
                  <a:pt x="199" y="1170508"/>
                  <a:pt x="100" y="585254"/>
                  <a:pt x="0" y="0"/>
                </a:cubicBez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pic>
        <p:nvPicPr>
          <p:cNvPr id="9" name="Espace réservé pour une image  6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29438" y="6326188"/>
            <a:ext cx="179387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Espace réservé du texte 6"/>
          <p:cNvSpPr>
            <a:spLocks noGrp="1"/>
          </p:cNvSpPr>
          <p:nvPr>
            <p:ph type="body" sz="quarter" idx="13"/>
          </p:nvPr>
        </p:nvSpPr>
        <p:spPr>
          <a:xfrm>
            <a:off x="349200" y="1267200"/>
            <a:ext cx="6959104" cy="1225977"/>
          </a:xfrm>
        </p:spPr>
        <p:txBody>
          <a:bodyPr wrap="square">
            <a:sp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3" name="Titre 2"/>
          <p:cNvSpPr>
            <a:spLocks noGrp="1"/>
          </p:cNvSpPr>
          <p:nvPr>
            <p:ph type="title"/>
          </p:nvPr>
        </p:nvSpPr>
        <p:spPr>
          <a:xfrm>
            <a:off x="349200" y="378000"/>
            <a:ext cx="8445600" cy="400110"/>
          </a:xfrm>
        </p:spPr>
        <p:txBody>
          <a:bodyPr/>
          <a:lstStyle/>
          <a:p>
            <a:r>
              <a:rPr lang="fr-FR" smtClean="0"/>
              <a:t>Modifiez le style du titre</a:t>
            </a:r>
            <a:endParaRPr lang="fr-FR" dirty="0"/>
          </a:p>
        </p:txBody>
      </p:sp>
      <p:sp>
        <p:nvSpPr>
          <p:cNvPr id="8" name="Espace réservé du contenu 8"/>
          <p:cNvSpPr>
            <a:spLocks noGrp="1"/>
          </p:cNvSpPr>
          <p:nvPr>
            <p:ph sz="quarter" idx="15"/>
          </p:nvPr>
        </p:nvSpPr>
        <p:spPr>
          <a:xfrm>
            <a:off x="702000" y="3574800"/>
            <a:ext cx="792000" cy="900000"/>
          </a:xfrm>
          <a:solidFill>
            <a:schemeClr val="bg1">
              <a:lumMod val="95000"/>
            </a:schemeClr>
          </a:solidFill>
        </p:spPr>
        <p:txBody>
          <a:bodyPr anchor="ctr" anchorCtr="1"/>
          <a:lstStyle>
            <a:lvl1pPr>
              <a:defRPr/>
            </a:lvl1pPr>
          </a:lstStyle>
          <a:p>
            <a:pPr lvl="0"/>
            <a:r>
              <a:rPr lang="fr-FR" smtClean="0"/>
              <a:t>Modifiez les styles du texte du masque</a:t>
            </a:r>
          </a:p>
        </p:txBody>
      </p:sp>
      <p:sp>
        <p:nvSpPr>
          <p:cNvPr id="10" name="Espace réservé du pied de page 3"/>
          <p:cNvSpPr>
            <a:spLocks noGrp="1"/>
          </p:cNvSpPr>
          <p:nvPr>
            <p:ph type="ftr" sz="quarter" idx="16"/>
          </p:nvPr>
        </p:nvSpPr>
        <p:spPr/>
        <p:txBody>
          <a:bodyPr/>
          <a:lstStyle>
            <a:lvl1pPr>
              <a:defRPr sz="1800">
                <a:latin typeface="+mn-lt"/>
                <a:ea typeface="+mn-ea"/>
                <a:cs typeface="+mn-cs"/>
              </a:defRPr>
            </a:lvl1pPr>
          </a:lstStyle>
          <a:p>
            <a:pPr>
              <a:defRPr/>
            </a:pPr>
            <a:r>
              <a:rPr lang="fr-FR"/>
              <a:t>2018 - HDJ S37 - Action de dynamisation Auto</a:t>
            </a:r>
          </a:p>
        </p:txBody>
      </p:sp>
      <p:sp>
        <p:nvSpPr>
          <p:cNvPr id="11" name="Espace réservé du numéro de diapositive 1"/>
          <p:cNvSpPr>
            <a:spLocks noGrp="1"/>
          </p:cNvSpPr>
          <p:nvPr>
            <p:ph type="sldNum" sz="quarter" idx="17"/>
          </p:nvPr>
        </p:nvSpPr>
        <p:spPr/>
        <p:txBody>
          <a:bodyPr/>
          <a:lstStyle>
            <a:lvl1pPr>
              <a:defRPr/>
            </a:lvl1pPr>
          </a:lstStyle>
          <a:p>
            <a:pPr>
              <a:defRPr/>
            </a:pPr>
            <a:fld id="{00B34789-E55C-4E07-A219-B6125B963130}" type="slidenum">
              <a:rPr lang="fr-FR"/>
              <a:pPr>
                <a:defRPr/>
              </a:pPr>
              <a:t>‹N°›</a:t>
            </a:fld>
            <a:endParaRPr lang="fr-FR" dirty="0"/>
          </a:p>
        </p:txBody>
      </p:sp>
    </p:spTree>
    <p:extLst>
      <p:ext uri="{BB962C8B-B14F-4D97-AF65-F5344CB8AC3E}">
        <p14:creationId xmlns:p14="http://schemas.microsoft.com/office/powerpoint/2010/main" val="16750344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re 1 ligne et graphiques">
    <p:spTree>
      <p:nvGrpSpPr>
        <p:cNvPr id="1" name=""/>
        <p:cNvGrpSpPr/>
        <p:nvPr/>
      </p:nvGrpSpPr>
      <p:grpSpPr>
        <a:xfrm>
          <a:off x="0" y="0"/>
          <a:ext cx="0" cy="0"/>
          <a:chOff x="0" y="0"/>
          <a:chExt cx="0" cy="0"/>
        </a:xfrm>
      </p:grpSpPr>
      <p:sp>
        <p:nvSpPr>
          <p:cNvPr id="10" name="Rectangle 9"/>
          <p:cNvSpPr>
            <a:spLocks noChangeAspect="1"/>
          </p:cNvSpPr>
          <p:nvPr userDrawn="1"/>
        </p:nvSpPr>
        <p:spPr>
          <a:xfrm>
            <a:off x="439738" y="3376613"/>
            <a:ext cx="1295400" cy="1295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sz="1000" dirty="0"/>
          </a:p>
        </p:txBody>
      </p:sp>
      <p:cxnSp>
        <p:nvCxnSpPr>
          <p:cNvPr id="11" name="Connecteur droit 10"/>
          <p:cNvCxnSpPr/>
          <p:nvPr userDrawn="1"/>
        </p:nvCxnSpPr>
        <p:spPr>
          <a:xfrm>
            <a:off x="449263" y="842963"/>
            <a:ext cx="824547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Forme en L 9"/>
          <p:cNvSpPr>
            <a:spLocks noChangeAspect="1"/>
          </p:cNvSpPr>
          <p:nvPr userDrawn="1"/>
        </p:nvSpPr>
        <p:spPr>
          <a:xfrm rot="8023595" flipH="1">
            <a:off x="8236744" y="804069"/>
            <a:ext cx="1827213" cy="1755775"/>
          </a:xfrm>
          <a:custGeom>
            <a:avLst/>
            <a:gdLst>
              <a:gd name="connsiteX0" fmla="*/ 0 w 1840285"/>
              <a:gd name="connsiteY0" fmla="*/ 0 h 2149238"/>
              <a:gd name="connsiteX1" fmla="*/ 562704 w 1840285"/>
              <a:gd name="connsiteY1" fmla="*/ 0 h 2149238"/>
              <a:gd name="connsiteX2" fmla="*/ 562704 w 1840285"/>
              <a:gd name="connsiteY2" fmla="*/ 1586534 h 2149238"/>
              <a:gd name="connsiteX3" fmla="*/ 1840285 w 1840285"/>
              <a:gd name="connsiteY3" fmla="*/ 1586534 h 2149238"/>
              <a:gd name="connsiteX4" fmla="*/ 1840285 w 1840285"/>
              <a:gd name="connsiteY4" fmla="*/ 2149238 h 2149238"/>
              <a:gd name="connsiteX5" fmla="*/ 0 w 1840285"/>
              <a:gd name="connsiteY5" fmla="*/ 2149238 h 2149238"/>
              <a:gd name="connsiteX6" fmla="*/ 0 w 1840285"/>
              <a:gd name="connsiteY6" fmla="*/ 0 h 2149238"/>
              <a:gd name="connsiteX0" fmla="*/ 0 w 1840285"/>
              <a:gd name="connsiteY0" fmla="*/ 0 h 2149540"/>
              <a:gd name="connsiteX1" fmla="*/ 562704 w 1840285"/>
              <a:gd name="connsiteY1" fmla="*/ 0 h 2149540"/>
              <a:gd name="connsiteX2" fmla="*/ 562704 w 1840285"/>
              <a:gd name="connsiteY2" fmla="*/ 1586534 h 2149540"/>
              <a:gd name="connsiteX3" fmla="*/ 1840285 w 1840285"/>
              <a:gd name="connsiteY3" fmla="*/ 1586534 h 2149540"/>
              <a:gd name="connsiteX4" fmla="*/ 1826723 w 1840285"/>
              <a:gd name="connsiteY4" fmla="*/ 2149540 h 2149540"/>
              <a:gd name="connsiteX5" fmla="*/ 0 w 1840285"/>
              <a:gd name="connsiteY5" fmla="*/ 2149238 h 2149540"/>
              <a:gd name="connsiteX6" fmla="*/ 0 w 1840285"/>
              <a:gd name="connsiteY6" fmla="*/ 0 h 2149540"/>
              <a:gd name="connsiteX0" fmla="*/ 0 w 1826723"/>
              <a:gd name="connsiteY0" fmla="*/ 0 h 2149540"/>
              <a:gd name="connsiteX1" fmla="*/ 562704 w 1826723"/>
              <a:gd name="connsiteY1" fmla="*/ 0 h 2149540"/>
              <a:gd name="connsiteX2" fmla="*/ 562704 w 1826723"/>
              <a:gd name="connsiteY2" fmla="*/ 1586534 h 2149540"/>
              <a:gd name="connsiteX3" fmla="*/ 1247810 w 1826723"/>
              <a:gd name="connsiteY3" fmla="*/ 1586136 h 2149540"/>
              <a:gd name="connsiteX4" fmla="*/ 1826723 w 1826723"/>
              <a:gd name="connsiteY4" fmla="*/ 2149540 h 2149540"/>
              <a:gd name="connsiteX5" fmla="*/ 0 w 1826723"/>
              <a:gd name="connsiteY5" fmla="*/ 2149238 h 2149540"/>
              <a:gd name="connsiteX6" fmla="*/ 0 w 1826723"/>
              <a:gd name="connsiteY6" fmla="*/ 0 h 2149540"/>
              <a:gd name="connsiteX0" fmla="*/ 0 w 1827022"/>
              <a:gd name="connsiteY0" fmla="*/ 393476 h 2149540"/>
              <a:gd name="connsiteX1" fmla="*/ 563003 w 1827022"/>
              <a:gd name="connsiteY1" fmla="*/ 0 h 2149540"/>
              <a:gd name="connsiteX2" fmla="*/ 563003 w 1827022"/>
              <a:gd name="connsiteY2" fmla="*/ 1586534 h 2149540"/>
              <a:gd name="connsiteX3" fmla="*/ 1248109 w 1827022"/>
              <a:gd name="connsiteY3" fmla="*/ 1586136 h 2149540"/>
              <a:gd name="connsiteX4" fmla="*/ 1827022 w 1827022"/>
              <a:gd name="connsiteY4" fmla="*/ 2149540 h 2149540"/>
              <a:gd name="connsiteX5" fmla="*/ 299 w 1827022"/>
              <a:gd name="connsiteY5" fmla="*/ 2149238 h 2149540"/>
              <a:gd name="connsiteX6" fmla="*/ 0 w 1827022"/>
              <a:gd name="connsiteY6" fmla="*/ 393476 h 2149540"/>
              <a:gd name="connsiteX0" fmla="*/ 0 w 1827022"/>
              <a:gd name="connsiteY0" fmla="*/ 0 h 1756064"/>
              <a:gd name="connsiteX1" fmla="*/ 563512 w 1827022"/>
              <a:gd name="connsiteY1" fmla="*/ 544962 h 1756064"/>
              <a:gd name="connsiteX2" fmla="*/ 563003 w 1827022"/>
              <a:gd name="connsiteY2" fmla="*/ 1193058 h 1756064"/>
              <a:gd name="connsiteX3" fmla="*/ 1248109 w 1827022"/>
              <a:gd name="connsiteY3" fmla="*/ 1192660 h 1756064"/>
              <a:gd name="connsiteX4" fmla="*/ 1827022 w 1827022"/>
              <a:gd name="connsiteY4" fmla="*/ 1756064 h 1756064"/>
              <a:gd name="connsiteX5" fmla="*/ 299 w 1827022"/>
              <a:gd name="connsiteY5" fmla="*/ 1755762 h 1756064"/>
              <a:gd name="connsiteX6" fmla="*/ 0 w 1827022"/>
              <a:gd name="connsiteY6" fmla="*/ 0 h 175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7022" h="1756064">
                <a:moveTo>
                  <a:pt x="0" y="0"/>
                </a:moveTo>
                <a:lnTo>
                  <a:pt x="563512" y="544962"/>
                </a:lnTo>
                <a:cubicBezTo>
                  <a:pt x="563342" y="760994"/>
                  <a:pt x="563173" y="977026"/>
                  <a:pt x="563003" y="1193058"/>
                </a:cubicBezTo>
                <a:lnTo>
                  <a:pt x="1248109" y="1192660"/>
                </a:lnTo>
                <a:lnTo>
                  <a:pt x="1827022" y="1756064"/>
                </a:lnTo>
                <a:lnTo>
                  <a:pt x="299" y="1755762"/>
                </a:lnTo>
                <a:cubicBezTo>
                  <a:pt x="199" y="1170508"/>
                  <a:pt x="100" y="585254"/>
                  <a:pt x="0" y="0"/>
                </a:cubicBez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pic>
        <p:nvPicPr>
          <p:cNvPr id="16" name="Espace réservé pour une image  6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29438" y="6326188"/>
            <a:ext cx="179387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p:cNvSpPr/>
          <p:nvPr userDrawn="1"/>
        </p:nvSpPr>
        <p:spPr>
          <a:xfrm>
            <a:off x="2195513" y="3376613"/>
            <a:ext cx="6480175" cy="28146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cxnSp>
        <p:nvCxnSpPr>
          <p:cNvPr id="21" name="Connecteur droit 20"/>
          <p:cNvCxnSpPr/>
          <p:nvPr userDrawn="1"/>
        </p:nvCxnSpPr>
        <p:spPr>
          <a:xfrm>
            <a:off x="2555875" y="5661025"/>
            <a:ext cx="1979613"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Titre 2"/>
          <p:cNvSpPr>
            <a:spLocks noGrp="1"/>
          </p:cNvSpPr>
          <p:nvPr>
            <p:ph type="title"/>
          </p:nvPr>
        </p:nvSpPr>
        <p:spPr>
          <a:xfrm>
            <a:off x="349200" y="378000"/>
            <a:ext cx="8445600" cy="400110"/>
          </a:xfrm>
        </p:spPr>
        <p:txBody>
          <a:bodyPr/>
          <a:lstStyle/>
          <a:p>
            <a:r>
              <a:rPr lang="fr-FR" smtClean="0"/>
              <a:t>Modifiez le style du titre</a:t>
            </a:r>
            <a:endParaRPr lang="fr-FR" dirty="0"/>
          </a:p>
        </p:txBody>
      </p:sp>
      <p:sp>
        <p:nvSpPr>
          <p:cNvPr id="8" name="Espace réservé du contenu 8"/>
          <p:cNvSpPr>
            <a:spLocks noGrp="1"/>
          </p:cNvSpPr>
          <p:nvPr>
            <p:ph sz="quarter" idx="15"/>
          </p:nvPr>
        </p:nvSpPr>
        <p:spPr>
          <a:xfrm>
            <a:off x="702000" y="3574800"/>
            <a:ext cx="792000" cy="900000"/>
          </a:xfrm>
          <a:solidFill>
            <a:schemeClr val="bg1">
              <a:lumMod val="95000"/>
            </a:schemeClr>
          </a:solidFill>
        </p:spPr>
        <p:txBody>
          <a:bodyPr anchor="ctr" anchorCtr="1"/>
          <a:lstStyle>
            <a:lvl1pPr>
              <a:defRPr/>
            </a:lvl1pPr>
          </a:lstStyle>
          <a:p>
            <a:pPr lvl="0"/>
            <a:r>
              <a:rPr lang="fr-FR" smtClean="0"/>
              <a:t>Modifiez les styles du texte du masque</a:t>
            </a:r>
          </a:p>
        </p:txBody>
      </p:sp>
      <p:sp>
        <p:nvSpPr>
          <p:cNvPr id="12" name="Espace réservé du graphique 9"/>
          <p:cNvSpPr>
            <a:spLocks noGrp="1"/>
          </p:cNvSpPr>
          <p:nvPr>
            <p:ph type="chart" sz="quarter" idx="19"/>
          </p:nvPr>
        </p:nvSpPr>
        <p:spPr>
          <a:xfrm>
            <a:off x="2376016" y="3429000"/>
            <a:ext cx="2340000" cy="2160240"/>
          </a:xfrm>
        </p:spPr>
        <p:txBody>
          <a:bodyPr/>
          <a:lstStyle/>
          <a:p>
            <a:pPr lvl="0"/>
            <a:endParaRPr lang="fr-FR" noProof="0"/>
          </a:p>
        </p:txBody>
      </p:sp>
      <p:sp>
        <p:nvSpPr>
          <p:cNvPr id="14" name="Espace réservé du texte 21"/>
          <p:cNvSpPr>
            <a:spLocks noGrp="1"/>
          </p:cNvSpPr>
          <p:nvPr>
            <p:ph type="body" sz="quarter" idx="20"/>
          </p:nvPr>
        </p:nvSpPr>
        <p:spPr>
          <a:xfrm>
            <a:off x="2448016" y="5616000"/>
            <a:ext cx="2196000" cy="621312"/>
          </a:xfrm>
        </p:spPr>
        <p:txBody>
          <a:bodyPr/>
          <a:lstStyle>
            <a:lvl1pPr>
              <a:lnSpc>
                <a:spcPts val="1500"/>
              </a:lnSpc>
              <a:spcAft>
                <a:spcPts val="0"/>
              </a:spcAft>
              <a:defRPr sz="1100" b="0" cap="none" baseline="0">
                <a:solidFill>
                  <a:schemeClr val="tx1"/>
                </a:solidFill>
              </a:defRPr>
            </a:lvl1pPr>
          </a:lstStyle>
          <a:p>
            <a:pPr lvl="0"/>
            <a:r>
              <a:rPr lang="fr-FR" dirty="0"/>
              <a:t>Modifiez les styles du texte du masque</a:t>
            </a:r>
          </a:p>
        </p:txBody>
      </p:sp>
      <p:sp>
        <p:nvSpPr>
          <p:cNvPr id="15" name="Espace réservé du graphique 24"/>
          <p:cNvSpPr>
            <a:spLocks noGrp="1"/>
          </p:cNvSpPr>
          <p:nvPr>
            <p:ph type="chart" sz="quarter" idx="21"/>
          </p:nvPr>
        </p:nvSpPr>
        <p:spPr>
          <a:xfrm>
            <a:off x="5003800" y="3500438"/>
            <a:ext cx="3600450" cy="2520850"/>
          </a:xfrm>
        </p:spPr>
        <p:txBody>
          <a:bodyPr/>
          <a:lstStyle/>
          <a:p>
            <a:pPr lvl="0"/>
            <a:endParaRPr lang="fr-FR" noProof="0"/>
          </a:p>
        </p:txBody>
      </p:sp>
      <p:sp>
        <p:nvSpPr>
          <p:cNvPr id="18" name="Espace réservé du texte 5"/>
          <p:cNvSpPr>
            <a:spLocks noGrp="1" noChangeAspect="1"/>
          </p:cNvSpPr>
          <p:nvPr>
            <p:ph type="body" sz="quarter" idx="18"/>
          </p:nvPr>
        </p:nvSpPr>
        <p:spPr>
          <a:xfrm>
            <a:off x="439200" y="4903200"/>
            <a:ext cx="1296000" cy="1296000"/>
          </a:xfrm>
          <a:solidFill>
            <a:schemeClr val="accent1"/>
          </a:solidFill>
        </p:spPr>
        <p:txBody>
          <a:bodyPr anchor="ctr" anchorCtr="1"/>
          <a:lstStyle>
            <a:lvl1pPr algn="ctr">
              <a:defRPr sz="3300">
                <a:solidFill>
                  <a:schemeClr val="bg1"/>
                </a:solidFill>
              </a:defRPr>
            </a:lvl1pPr>
            <a:lvl2pPr algn="ctr">
              <a:defRPr sz="1000">
                <a:solidFill>
                  <a:schemeClr val="bg1"/>
                </a:solidFill>
              </a:defRPr>
            </a:lvl2pPr>
          </a:lstStyle>
          <a:p>
            <a:pPr lvl="0"/>
            <a:r>
              <a:rPr lang="fr-FR" smtClean="0"/>
              <a:t>Modifiez les styles du texte du masque</a:t>
            </a:r>
          </a:p>
          <a:p>
            <a:pPr lvl="1"/>
            <a:r>
              <a:rPr lang="fr-FR" smtClean="0"/>
              <a:t>Deuxième niveau</a:t>
            </a:r>
          </a:p>
        </p:txBody>
      </p:sp>
      <p:sp>
        <p:nvSpPr>
          <p:cNvPr id="19" name="Espace réservé du texte 18"/>
          <p:cNvSpPr>
            <a:spLocks noGrp="1"/>
          </p:cNvSpPr>
          <p:nvPr>
            <p:ph type="body" sz="quarter" idx="22"/>
          </p:nvPr>
        </p:nvSpPr>
        <p:spPr>
          <a:xfrm>
            <a:off x="349200" y="1275431"/>
            <a:ext cx="7175128" cy="341463"/>
          </a:xfrm>
        </p:spPr>
        <p:txBody>
          <a:bodyPr/>
          <a:lstStyle>
            <a:lvl1pPr>
              <a:defRPr/>
            </a:lvl1pPr>
          </a:lstStyle>
          <a:p>
            <a:pPr lvl="0"/>
            <a:r>
              <a:rPr lang="fr-FR" dirty="0"/>
              <a:t>Modifiez les styles du texte du masque</a:t>
            </a:r>
          </a:p>
        </p:txBody>
      </p:sp>
      <p:sp>
        <p:nvSpPr>
          <p:cNvPr id="20" name="Espace réservé du texte 6"/>
          <p:cNvSpPr>
            <a:spLocks noGrp="1"/>
          </p:cNvSpPr>
          <p:nvPr>
            <p:ph type="body" sz="quarter" idx="23"/>
          </p:nvPr>
        </p:nvSpPr>
        <p:spPr>
          <a:xfrm>
            <a:off x="349200" y="1511298"/>
            <a:ext cx="7175128" cy="1897077"/>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22" name="Espace réservé du pied de page 3"/>
          <p:cNvSpPr>
            <a:spLocks noGrp="1"/>
          </p:cNvSpPr>
          <p:nvPr>
            <p:ph type="ftr" sz="quarter" idx="24"/>
          </p:nvPr>
        </p:nvSpPr>
        <p:spPr/>
        <p:txBody>
          <a:bodyPr/>
          <a:lstStyle>
            <a:lvl1pPr>
              <a:defRPr sz="1800">
                <a:latin typeface="+mn-lt"/>
                <a:ea typeface="+mn-ea"/>
                <a:cs typeface="+mn-cs"/>
              </a:defRPr>
            </a:lvl1pPr>
          </a:lstStyle>
          <a:p>
            <a:pPr>
              <a:defRPr/>
            </a:pPr>
            <a:r>
              <a:rPr lang="fr-FR"/>
              <a:t>2018 - HDJ S37 - Action de dynamisation Auto</a:t>
            </a:r>
          </a:p>
        </p:txBody>
      </p:sp>
      <p:sp>
        <p:nvSpPr>
          <p:cNvPr id="23" name="Espace réservé du numéro de diapositive 1"/>
          <p:cNvSpPr>
            <a:spLocks noGrp="1"/>
          </p:cNvSpPr>
          <p:nvPr>
            <p:ph type="sldNum" sz="quarter" idx="25"/>
          </p:nvPr>
        </p:nvSpPr>
        <p:spPr/>
        <p:txBody>
          <a:bodyPr/>
          <a:lstStyle>
            <a:lvl1pPr>
              <a:defRPr/>
            </a:lvl1pPr>
          </a:lstStyle>
          <a:p>
            <a:pPr>
              <a:defRPr/>
            </a:pPr>
            <a:fld id="{DC8BD0E1-16F8-4FC5-95A3-D7A38C82428E}" type="slidenum">
              <a:rPr lang="fr-FR"/>
              <a:pPr>
                <a:defRPr/>
              </a:pPr>
              <a:t>‹N°›</a:t>
            </a:fld>
            <a:endParaRPr lang="fr-FR" dirty="0"/>
          </a:p>
        </p:txBody>
      </p:sp>
    </p:spTree>
    <p:extLst>
      <p:ext uri="{BB962C8B-B14F-4D97-AF65-F5344CB8AC3E}">
        <p14:creationId xmlns:p14="http://schemas.microsoft.com/office/powerpoint/2010/main" val="17790063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2 lignes seul">
    <p:spTree>
      <p:nvGrpSpPr>
        <p:cNvPr id="1" name=""/>
        <p:cNvGrpSpPr/>
        <p:nvPr/>
      </p:nvGrpSpPr>
      <p:grpSpPr>
        <a:xfrm>
          <a:off x="0" y="0"/>
          <a:ext cx="0" cy="0"/>
          <a:chOff x="0" y="0"/>
          <a:chExt cx="0" cy="0"/>
        </a:xfrm>
      </p:grpSpPr>
      <p:cxnSp>
        <p:nvCxnSpPr>
          <p:cNvPr id="3" name="Connecteur droit 2"/>
          <p:cNvCxnSpPr/>
          <p:nvPr userDrawn="1"/>
        </p:nvCxnSpPr>
        <p:spPr>
          <a:xfrm>
            <a:off x="449263" y="1125538"/>
            <a:ext cx="824547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Espace réservé pour une image  6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29438" y="6326188"/>
            <a:ext cx="179387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smtClean="0"/>
              <a:t>Modifiez le style du titre</a:t>
            </a:r>
            <a:endParaRPr lang="fr-FR" dirty="0"/>
          </a:p>
        </p:txBody>
      </p:sp>
      <p:sp>
        <p:nvSpPr>
          <p:cNvPr id="5" name="Espace réservé du pied de page 3"/>
          <p:cNvSpPr>
            <a:spLocks noGrp="1"/>
          </p:cNvSpPr>
          <p:nvPr>
            <p:ph type="ftr" sz="quarter" idx="10"/>
          </p:nvPr>
        </p:nvSpPr>
        <p:spPr/>
        <p:txBody>
          <a:bodyPr/>
          <a:lstStyle>
            <a:lvl1pPr>
              <a:defRPr sz="1800">
                <a:latin typeface="+mn-lt"/>
                <a:ea typeface="+mn-ea"/>
                <a:cs typeface="+mn-cs"/>
              </a:defRPr>
            </a:lvl1pPr>
          </a:lstStyle>
          <a:p>
            <a:pPr>
              <a:defRPr/>
            </a:pPr>
            <a:r>
              <a:rPr lang="fr-FR"/>
              <a:t>2018 - HDJ S37 - Action de dynamisation Auto</a:t>
            </a:r>
          </a:p>
        </p:txBody>
      </p:sp>
      <p:sp>
        <p:nvSpPr>
          <p:cNvPr id="6" name="Espace réservé du numéro de diapositive 2"/>
          <p:cNvSpPr>
            <a:spLocks noGrp="1"/>
          </p:cNvSpPr>
          <p:nvPr>
            <p:ph type="sldNum" sz="quarter" idx="11"/>
          </p:nvPr>
        </p:nvSpPr>
        <p:spPr/>
        <p:txBody>
          <a:bodyPr/>
          <a:lstStyle>
            <a:lvl1pPr>
              <a:defRPr/>
            </a:lvl1pPr>
          </a:lstStyle>
          <a:p>
            <a:pPr>
              <a:defRPr/>
            </a:pPr>
            <a:fld id="{AB48BF9A-C673-4423-A76D-62F1F0CC400A}" type="slidenum">
              <a:rPr lang="fr-FR"/>
              <a:pPr>
                <a:defRPr/>
              </a:pPr>
              <a:t>‹N°›</a:t>
            </a:fld>
            <a:endParaRPr lang="fr-FR" dirty="0"/>
          </a:p>
        </p:txBody>
      </p:sp>
    </p:spTree>
    <p:extLst>
      <p:ext uri="{BB962C8B-B14F-4D97-AF65-F5344CB8AC3E}">
        <p14:creationId xmlns:p14="http://schemas.microsoft.com/office/powerpoint/2010/main" val="20103389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re 1 ligne seul">
    <p:spTree>
      <p:nvGrpSpPr>
        <p:cNvPr id="1" name=""/>
        <p:cNvGrpSpPr/>
        <p:nvPr/>
      </p:nvGrpSpPr>
      <p:grpSpPr>
        <a:xfrm>
          <a:off x="0" y="0"/>
          <a:ext cx="0" cy="0"/>
          <a:chOff x="0" y="0"/>
          <a:chExt cx="0" cy="0"/>
        </a:xfrm>
      </p:grpSpPr>
      <p:cxnSp>
        <p:nvCxnSpPr>
          <p:cNvPr id="3" name="Connecteur droit 2"/>
          <p:cNvCxnSpPr/>
          <p:nvPr userDrawn="1"/>
        </p:nvCxnSpPr>
        <p:spPr>
          <a:xfrm>
            <a:off x="449263" y="842963"/>
            <a:ext cx="824547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Espace réservé pour une image  6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29438" y="6326188"/>
            <a:ext cx="179387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349200" y="378000"/>
            <a:ext cx="8445600" cy="400110"/>
          </a:xfrm>
        </p:spPr>
        <p:txBody>
          <a:bodyPr>
            <a:spAutoFit/>
          </a:bodyPr>
          <a:lstStyle/>
          <a:p>
            <a:r>
              <a:rPr lang="fr-FR" smtClean="0"/>
              <a:t>Modifiez le style du titre</a:t>
            </a:r>
            <a:endParaRPr lang="fr-FR" dirty="0"/>
          </a:p>
        </p:txBody>
      </p:sp>
      <p:sp>
        <p:nvSpPr>
          <p:cNvPr id="5" name="Espace réservé du pied de page 3"/>
          <p:cNvSpPr>
            <a:spLocks noGrp="1"/>
          </p:cNvSpPr>
          <p:nvPr>
            <p:ph type="ftr" sz="quarter" idx="10"/>
          </p:nvPr>
        </p:nvSpPr>
        <p:spPr/>
        <p:txBody>
          <a:bodyPr/>
          <a:lstStyle>
            <a:lvl1pPr>
              <a:defRPr sz="1800">
                <a:latin typeface="+mn-lt"/>
                <a:ea typeface="+mn-ea"/>
                <a:cs typeface="+mn-cs"/>
              </a:defRPr>
            </a:lvl1pPr>
          </a:lstStyle>
          <a:p>
            <a:pPr>
              <a:defRPr/>
            </a:pPr>
            <a:r>
              <a:rPr lang="fr-FR"/>
              <a:t>2018 - HDJ S37 - Action de dynamisation Auto</a:t>
            </a:r>
          </a:p>
        </p:txBody>
      </p:sp>
      <p:sp>
        <p:nvSpPr>
          <p:cNvPr id="6" name="Espace réservé du numéro de diapositive 2"/>
          <p:cNvSpPr>
            <a:spLocks noGrp="1"/>
          </p:cNvSpPr>
          <p:nvPr>
            <p:ph type="sldNum" sz="quarter" idx="11"/>
          </p:nvPr>
        </p:nvSpPr>
        <p:spPr/>
        <p:txBody>
          <a:bodyPr/>
          <a:lstStyle>
            <a:lvl1pPr>
              <a:defRPr/>
            </a:lvl1pPr>
          </a:lstStyle>
          <a:p>
            <a:pPr>
              <a:defRPr/>
            </a:pPr>
            <a:fld id="{DDCDDEB3-9BDE-469E-8AF1-A074AC1829A1}" type="slidenum">
              <a:rPr lang="fr-FR"/>
              <a:pPr>
                <a:defRPr/>
              </a:pPr>
              <a:t>‹N°›</a:t>
            </a:fld>
            <a:endParaRPr lang="fr-FR" dirty="0"/>
          </a:p>
        </p:txBody>
      </p:sp>
    </p:spTree>
    <p:extLst>
      <p:ext uri="{BB962C8B-B14F-4D97-AF65-F5344CB8AC3E}">
        <p14:creationId xmlns:p14="http://schemas.microsoft.com/office/powerpoint/2010/main" val="18444691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1_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7"/>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Tree>
    <p:extLst>
      <p:ext uri="{BB962C8B-B14F-4D97-AF65-F5344CB8AC3E}">
        <p14:creationId xmlns:p14="http://schemas.microsoft.com/office/powerpoint/2010/main" val="28374956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4" name="Espace réservé du contenu 2"/>
          <p:cNvSpPr>
            <a:spLocks noGrp="1"/>
          </p:cNvSpPr>
          <p:nvPr>
            <p:ph idx="1"/>
          </p:nvPr>
        </p:nvSpPr>
        <p:spPr>
          <a:xfrm>
            <a:off x="720000" y="1080000"/>
            <a:ext cx="7020000" cy="5220000"/>
          </a:xfrm>
          <a:prstGeom prst="rect">
            <a:avLst/>
          </a:prstGeom>
        </p:spPr>
        <p:txBody>
          <a:bodyPr/>
          <a:lstStyle>
            <a:lvl1pPr marL="363538" indent="-361950">
              <a:buFont typeface="Courier New" panose="02070309020205020404" pitchFamily="49" charset="0"/>
              <a:buChar char="o"/>
              <a:defRPr/>
            </a:lvl1pPr>
            <a:lvl2pPr marL="809625" indent="-266700">
              <a:buFont typeface="Arial" panose="020B0604020202020204" pitchFamily="34" charset="0"/>
              <a:buChar char="•"/>
              <a:defRPr/>
            </a:lvl2pPr>
          </a:lstStyle>
          <a:p>
            <a:endParaRPr lang="fr-FR" dirty="0" smtClean="0"/>
          </a:p>
          <a:p>
            <a:r>
              <a:rPr lang="fr-FR" dirty="0" smtClean="0"/>
              <a:t>Objet</a:t>
            </a:r>
          </a:p>
          <a:p>
            <a:pPr lvl="1"/>
            <a:r>
              <a:rPr lang="fr-FR" dirty="0" smtClean="0"/>
              <a:t>Thème</a:t>
            </a:r>
            <a:endParaRPr lang="fr-FR" dirty="0"/>
          </a:p>
        </p:txBody>
      </p:sp>
      <p:sp>
        <p:nvSpPr>
          <p:cNvPr id="7" name="Rectangle 46"/>
          <p:cNvSpPr>
            <a:spLocks noGrp="1" noChangeArrowheads="1"/>
          </p:cNvSpPr>
          <p:nvPr>
            <p:ph type="title"/>
          </p:nvPr>
        </p:nvSpPr>
        <p:spPr bwMode="auto">
          <a:xfrm>
            <a:off x="899592" y="180000"/>
            <a:ext cx="6120000" cy="647974"/>
          </a:xfrm>
          <a:prstGeom prst="rect">
            <a:avLst/>
          </a:prstGeom>
          <a:noFill/>
          <a:ln w="9525">
            <a:noFill/>
            <a:miter lim="800000"/>
            <a:headEnd/>
            <a:tailEnd/>
          </a:ln>
        </p:spPr>
        <p:txBody>
          <a:bodyPr/>
          <a:lstStyle/>
          <a:p>
            <a:pPr lvl="0"/>
            <a:r>
              <a:rPr lang="fr-FR" dirty="0" smtClean="0"/>
              <a:t>CLIQUEZ POUR MODIFIER</a:t>
            </a:r>
            <a:br>
              <a:rPr lang="fr-FR" dirty="0" smtClean="0"/>
            </a:br>
            <a:r>
              <a:rPr lang="fr-FR" dirty="0" smtClean="0"/>
              <a:t>LE STYLE DU TITRE</a:t>
            </a:r>
          </a:p>
        </p:txBody>
      </p:sp>
    </p:spTree>
    <p:extLst>
      <p:ext uri="{BB962C8B-B14F-4D97-AF65-F5344CB8AC3E}">
        <p14:creationId xmlns:p14="http://schemas.microsoft.com/office/powerpoint/2010/main" val="7696941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0266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pic>
        <p:nvPicPr>
          <p:cNvPr id="8" name="Image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91413" y="6357938"/>
            <a:ext cx="1323975"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49250" y="5438775"/>
            <a:ext cx="18240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Image 17"/>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0"/>
            <a:ext cx="2333625"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Espace réservé pour une image  4"/>
          <p:cNvSpPr>
            <a:spLocks noGrp="1"/>
          </p:cNvSpPr>
          <p:nvPr>
            <p:ph type="pic" sz="quarter" idx="21"/>
          </p:nvPr>
        </p:nvSpPr>
        <p:spPr>
          <a:xfrm>
            <a:off x="298449" y="265113"/>
            <a:ext cx="8575200" cy="5554800"/>
          </a:xfrm>
          <a:solidFill>
            <a:schemeClr val="bg2"/>
          </a:solidFill>
        </p:spPr>
        <p:txBody>
          <a:bodyPr rtlCol="0">
            <a:normAutofit/>
          </a:bodyPr>
          <a:lstStyle>
            <a:lvl1pPr algn="ctr">
              <a:defRPr/>
            </a:lvl1pPr>
          </a:lstStyle>
          <a:p>
            <a:pPr lvl="0"/>
            <a:endParaRPr lang="fr-FR" noProof="0"/>
          </a:p>
        </p:txBody>
      </p:sp>
      <p:sp>
        <p:nvSpPr>
          <p:cNvPr id="15" name="Espace réservé du texte 4"/>
          <p:cNvSpPr>
            <a:spLocks noGrp="1"/>
          </p:cNvSpPr>
          <p:nvPr>
            <p:ph type="body" sz="quarter" idx="19"/>
          </p:nvPr>
        </p:nvSpPr>
        <p:spPr>
          <a:xfrm>
            <a:off x="1579016" y="6019525"/>
            <a:ext cx="4786317" cy="307169"/>
          </a:xfrm>
          <a:prstGeom prst="rect">
            <a:avLst/>
          </a:prstGeom>
        </p:spPr>
        <p:txBody>
          <a:bodyPr tIns="0" bIns="0"/>
          <a:lstStyle>
            <a:lvl1pPr marL="0" marR="0" indent="0" algn="l" defTabSz="914400" rtl="0" eaLnBrk="1" fontAlgn="auto" latinLnBrk="0" hangingPunct="1">
              <a:lnSpc>
                <a:spcPct val="100000"/>
              </a:lnSpc>
              <a:spcBef>
                <a:spcPct val="20000"/>
              </a:spcBef>
              <a:spcAft>
                <a:spcPts val="0"/>
              </a:spcAft>
              <a:buClr>
                <a:schemeClr val="tx2"/>
              </a:buClr>
              <a:buSzTx/>
              <a:buFont typeface="Wingdings" panose="05000000000000000000" pitchFamily="2" charset="2"/>
              <a:buNone/>
              <a:tabLst/>
              <a:defRPr sz="1100" baseline="0"/>
            </a:lvl1pPr>
          </a:lstStyle>
          <a:p>
            <a:pPr lvl="0"/>
            <a:endParaRPr lang="fr-FR" dirty="0"/>
          </a:p>
        </p:txBody>
      </p:sp>
      <p:sp>
        <p:nvSpPr>
          <p:cNvPr id="2" name="Titre 1"/>
          <p:cNvSpPr>
            <a:spLocks noGrp="1"/>
          </p:cNvSpPr>
          <p:nvPr>
            <p:ph type="ctrTitle"/>
          </p:nvPr>
        </p:nvSpPr>
        <p:spPr>
          <a:xfrm>
            <a:off x="298449" y="3174242"/>
            <a:ext cx="8575675" cy="655305"/>
          </a:xfrm>
        </p:spPr>
        <p:txBody>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smtClean="0"/>
              <a:t>Modifiez les styles du texte du masque</a:t>
            </a:r>
          </a:p>
        </p:txBody>
      </p:sp>
      <p:sp>
        <p:nvSpPr>
          <p:cNvPr id="19" name="Espace réservé du texte 4"/>
          <p:cNvSpPr>
            <a:spLocks noGrp="1"/>
          </p:cNvSpPr>
          <p:nvPr>
            <p:ph type="body" sz="quarter" idx="20"/>
          </p:nvPr>
        </p:nvSpPr>
        <p:spPr>
          <a:xfrm>
            <a:off x="1261300" y="6424556"/>
            <a:ext cx="4786317" cy="307169"/>
          </a:xfrm>
          <a:prstGeom prst="rect">
            <a:avLst/>
          </a:prstGeom>
        </p:spPr>
        <p:txBody>
          <a:bodyPr tIns="0" bIns="0"/>
          <a:lstStyle>
            <a:lvl1pPr marL="0" indent="0">
              <a:buNone/>
              <a:defRPr sz="1100" baseline="0"/>
            </a:lvl1pPr>
          </a:lstStyle>
          <a:p>
            <a:pPr lvl="0"/>
            <a:endParaRPr lang="fr-FR" dirty="0"/>
          </a:p>
        </p:txBody>
      </p:sp>
    </p:spTree>
    <p:extLst>
      <p:ext uri="{BB962C8B-B14F-4D97-AF65-F5344CB8AC3E}">
        <p14:creationId xmlns:p14="http://schemas.microsoft.com/office/powerpoint/2010/main" val="1316982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2610073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5595079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2183855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rtlCol="0">
            <a:normAutofit/>
          </a:bodyPr>
          <a:lstStyle/>
          <a:p>
            <a:r>
              <a:rPr lang="fr-FR" dirty="0" smtClean="0"/>
              <a:t>Contenu</a:t>
            </a:r>
          </a:p>
          <a:p>
            <a:pPr lvl="1"/>
            <a:r>
              <a:rPr lang="fr-FR" dirty="0" smtClean="0"/>
              <a:t>Contenu</a:t>
            </a:r>
          </a:p>
          <a:p>
            <a:pPr lvl="2"/>
            <a:r>
              <a:rPr lang="fr-FR" dirty="0" smtClean="0"/>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rtlCol="0">
            <a:normAutofit/>
          </a:bodyPr>
          <a:lstStyle/>
          <a:p>
            <a:r>
              <a:rPr lang="fr-FR" dirty="0" smtClean="0"/>
              <a:t>Contenu</a:t>
            </a:r>
          </a:p>
          <a:p>
            <a:pPr lvl="1"/>
            <a:r>
              <a:rPr lang="fr-FR" dirty="0" smtClean="0"/>
              <a:t>Contenu</a:t>
            </a:r>
          </a:p>
          <a:p>
            <a:pPr lvl="2"/>
            <a:r>
              <a:rPr lang="fr-FR" dirty="0" smtClean="0"/>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6641585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rtlCol="0">
            <a:normAutofit/>
          </a:bodyPr>
          <a:lstStyle/>
          <a:p>
            <a:pPr lvl="0"/>
            <a:endParaRPr lang="fr-FR" noProof="0" dirty="0"/>
          </a:p>
        </p:txBody>
      </p:sp>
      <p:sp>
        <p:nvSpPr>
          <p:cNvPr id="7" name="Espace réservé du graphique 4"/>
          <p:cNvSpPr>
            <a:spLocks noGrp="1"/>
          </p:cNvSpPr>
          <p:nvPr>
            <p:ph type="chart" sz="quarter" idx="19"/>
          </p:nvPr>
        </p:nvSpPr>
        <p:spPr>
          <a:xfrm>
            <a:off x="4757037" y="2140283"/>
            <a:ext cx="3323707" cy="1712912"/>
          </a:xfrm>
        </p:spPr>
        <p:txBody>
          <a:bodyPr rtlCol="0">
            <a:normAutofit/>
          </a:bodyPr>
          <a:lstStyle/>
          <a:p>
            <a:pPr lvl="0"/>
            <a:endParaRPr lang="fr-FR" noProof="0" dirty="0"/>
          </a:p>
        </p:txBody>
      </p:sp>
      <p:sp>
        <p:nvSpPr>
          <p:cNvPr id="8" name="Espace réservé du graphique 4"/>
          <p:cNvSpPr>
            <a:spLocks noGrp="1"/>
          </p:cNvSpPr>
          <p:nvPr>
            <p:ph type="chart" sz="quarter" idx="20"/>
          </p:nvPr>
        </p:nvSpPr>
        <p:spPr>
          <a:xfrm>
            <a:off x="437072" y="4141788"/>
            <a:ext cx="3698993" cy="1712912"/>
          </a:xfrm>
        </p:spPr>
        <p:txBody>
          <a:bodyPr rtlCol="0">
            <a:normAutofit/>
          </a:bodyPr>
          <a:lstStyle/>
          <a:p>
            <a:pPr lvl="0"/>
            <a:endParaRPr lang="fr-FR" noProof="0"/>
          </a:p>
        </p:txBody>
      </p:sp>
      <p:sp>
        <p:nvSpPr>
          <p:cNvPr id="9" name="Espace réservé du graphique 4"/>
          <p:cNvSpPr>
            <a:spLocks noGrp="1"/>
          </p:cNvSpPr>
          <p:nvPr>
            <p:ph type="chart" sz="quarter" idx="21"/>
          </p:nvPr>
        </p:nvSpPr>
        <p:spPr>
          <a:xfrm>
            <a:off x="4749949" y="4141788"/>
            <a:ext cx="3323707" cy="1712912"/>
          </a:xfrm>
        </p:spPr>
        <p:txBody>
          <a:bodyPr rtlCol="0">
            <a:normAutofit/>
          </a:bodyPr>
          <a:lstStyle/>
          <a:p>
            <a:pPr lvl="0"/>
            <a:endParaRPr lang="fr-FR" noProof="0"/>
          </a:p>
        </p:txBody>
      </p:sp>
    </p:spTree>
    <p:extLst>
      <p:ext uri="{BB962C8B-B14F-4D97-AF65-F5344CB8AC3E}">
        <p14:creationId xmlns:p14="http://schemas.microsoft.com/office/powerpoint/2010/main" val="38218086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2" name="Image 15"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74838" y="2755900"/>
            <a:ext cx="5684837" cy="135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66035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Rectangle 1"/>
          <p:cNvSpPr/>
          <p:nvPr userDrawn="1"/>
        </p:nvSpPr>
        <p:spPr>
          <a:xfrm>
            <a:off x="0" y="0"/>
            <a:ext cx="9144000" cy="6121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solidFill>
                <a:prstClr val="white"/>
              </a:solidFill>
            </a:endParaRPr>
          </a:p>
        </p:txBody>
      </p:sp>
      <p:sp>
        <p:nvSpPr>
          <p:cNvPr id="3" name="Rectangle 2"/>
          <p:cNvSpPr/>
          <p:nvPr userDrawn="1"/>
        </p:nvSpPr>
        <p:spPr>
          <a:xfrm>
            <a:off x="0" y="6261100"/>
            <a:ext cx="7423150" cy="596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solidFill>
                <a:prstClr val="white"/>
              </a:solidFill>
            </a:endParaRPr>
          </a:p>
        </p:txBody>
      </p:sp>
    </p:spTree>
    <p:extLst>
      <p:ext uri="{BB962C8B-B14F-4D97-AF65-F5344CB8AC3E}">
        <p14:creationId xmlns:p14="http://schemas.microsoft.com/office/powerpoint/2010/main" val="31413385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solidFill>
                <a:prstClr val="white"/>
              </a:solidFill>
            </a:endParaRPr>
          </a:p>
        </p:txBody>
      </p:sp>
    </p:spTree>
    <p:extLst>
      <p:ext uri="{BB962C8B-B14F-4D97-AF65-F5344CB8AC3E}">
        <p14:creationId xmlns:p14="http://schemas.microsoft.com/office/powerpoint/2010/main" val="34547672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_Diapositive de titre">
    <p:spTree>
      <p:nvGrpSpPr>
        <p:cNvPr id="1" name=""/>
        <p:cNvGrpSpPr/>
        <p:nvPr/>
      </p:nvGrpSpPr>
      <p:grpSpPr>
        <a:xfrm>
          <a:off x="0" y="0"/>
          <a:ext cx="0" cy="0"/>
          <a:chOff x="0" y="0"/>
          <a:chExt cx="0" cy="0"/>
        </a:xfrm>
      </p:grpSpPr>
      <p:sp>
        <p:nvSpPr>
          <p:cNvPr id="4" name="Rectangle 3"/>
          <p:cNvSpPr/>
          <p:nvPr userDrawn="1"/>
        </p:nvSpPr>
        <p:spPr bwMode="auto">
          <a:xfrm>
            <a:off x="298450" y="363538"/>
            <a:ext cx="8528050" cy="703262"/>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a:lstStyle/>
          <a:p>
            <a:pPr fontAlgn="auto">
              <a:spcBef>
                <a:spcPts val="0"/>
              </a:spcBef>
              <a:spcAft>
                <a:spcPts val="0"/>
              </a:spcAft>
              <a:defRPr/>
            </a:pPr>
            <a:endParaRPr lang="fr-FR">
              <a:solidFill>
                <a:srgbClr val="FF0000"/>
              </a:solidFill>
              <a:latin typeface="+mn-lt"/>
              <a:cs typeface="+mn-cs"/>
            </a:endParaRPr>
          </a:p>
        </p:txBody>
      </p:sp>
      <p:sp>
        <p:nvSpPr>
          <p:cNvPr id="5" name="Rectangle 16"/>
          <p:cNvSpPr>
            <a:spLocks noChangeArrowheads="1"/>
          </p:cNvSpPr>
          <p:nvPr userDrawn="1"/>
        </p:nvSpPr>
        <p:spPr bwMode="auto">
          <a:xfrm>
            <a:off x="231775" y="357188"/>
            <a:ext cx="534988" cy="465137"/>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lgn="ctr">
              <a:defRPr/>
            </a:pPr>
            <a:endParaRPr lang="fr-FR" altLang="fr-FR" smtClean="0">
              <a:solidFill>
                <a:srgbClr val="000000"/>
              </a:solidFill>
              <a:latin typeface="Arial" pitchFamily="34" charset="0"/>
            </a:endParaRPr>
          </a:p>
        </p:txBody>
      </p:sp>
      <p:sp>
        <p:nvSpPr>
          <p:cNvPr id="6" name="Rectangle 17"/>
          <p:cNvSpPr>
            <a:spLocks noChangeArrowheads="1"/>
          </p:cNvSpPr>
          <p:nvPr userDrawn="1"/>
        </p:nvSpPr>
        <p:spPr bwMode="auto">
          <a:xfrm>
            <a:off x="336550" y="398463"/>
            <a:ext cx="311150" cy="317500"/>
          </a:xfrm>
          <a:prstGeom prst="rect">
            <a:avLst/>
          </a:prstGeom>
          <a:solidFill>
            <a:srgbClr val="EA0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defRPr/>
            </a:pPr>
            <a:endParaRPr lang="fr-FR" altLang="fr-FR" smtClean="0">
              <a:solidFill>
                <a:srgbClr val="000000"/>
              </a:solidFill>
              <a:latin typeface="Calibri" pitchFamily="34" charset="0"/>
            </a:endParaRPr>
          </a:p>
        </p:txBody>
      </p:sp>
      <p:sp>
        <p:nvSpPr>
          <p:cNvPr id="8" name="Rectangle 7"/>
          <p:cNvSpPr/>
          <p:nvPr userDrawn="1"/>
        </p:nvSpPr>
        <p:spPr bwMode="auto">
          <a:xfrm>
            <a:off x="298450" y="6364288"/>
            <a:ext cx="274638" cy="265112"/>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a:lstStyle/>
          <a:p>
            <a:pPr algn="ctr">
              <a:lnSpc>
                <a:spcPct val="150000"/>
              </a:lnSpc>
              <a:defRPr/>
            </a:pPr>
            <a:endParaRPr lang="fr-FR" sz="700" dirty="0">
              <a:solidFill>
                <a:prstClr val="white"/>
              </a:solidFill>
              <a:latin typeface="+mn-lt"/>
              <a:cs typeface="+mn-cs"/>
            </a:endParaRPr>
          </a:p>
        </p:txBody>
      </p:sp>
      <p:sp>
        <p:nvSpPr>
          <p:cNvPr id="7" name="Text Placeholder 2"/>
          <p:cNvSpPr>
            <a:spLocks noGrp="1"/>
          </p:cNvSpPr>
          <p:nvPr>
            <p:ph idx="1"/>
          </p:nvPr>
        </p:nvSpPr>
        <p:spPr>
          <a:xfrm>
            <a:off x="298594" y="1336341"/>
            <a:ext cx="8527800" cy="4351338"/>
          </a:xfrm>
          <a:prstGeom prst="rect">
            <a:avLst/>
          </a:prstGeom>
        </p:spPr>
        <p:txBody>
          <a:bodyPr rtlCol="0">
            <a:normAutofit/>
          </a:bodyPr>
          <a:lstStyle/>
          <a:p>
            <a:r>
              <a:rPr lang="fr-FR" dirty="0" smtClean="0"/>
              <a:t>Contenu</a:t>
            </a:r>
          </a:p>
          <a:p>
            <a:pPr lvl="1"/>
            <a:r>
              <a:rPr lang="fr-FR" dirty="0" smtClean="0"/>
              <a:t>Contenu</a:t>
            </a:r>
          </a:p>
          <a:p>
            <a:pPr lvl="2"/>
            <a:r>
              <a:rPr lang="fr-FR" dirty="0" smtClean="0"/>
              <a:t>Contenu</a:t>
            </a:r>
          </a:p>
        </p:txBody>
      </p:sp>
      <p:sp>
        <p:nvSpPr>
          <p:cNvPr id="15" name="Espace réservé du texte 22"/>
          <p:cNvSpPr>
            <a:spLocks noGrp="1"/>
          </p:cNvSpPr>
          <p:nvPr>
            <p:ph type="body" sz="quarter" idx="16"/>
          </p:nvPr>
        </p:nvSpPr>
        <p:spPr>
          <a:xfrm>
            <a:off x="766988" y="357376"/>
            <a:ext cx="8048390" cy="709424"/>
          </a:xfrm>
          <a:prstGeom prst="rect">
            <a:avLst/>
          </a:prstGeom>
        </p:spPr>
        <p:txBody>
          <a:bodyPr anchor="ctr"/>
          <a:lstStyle>
            <a:lvl1pPr marL="0" indent="0" algn="ctr">
              <a:buNone/>
              <a:defRPr sz="2800" b="1" cap="all" baseline="0">
                <a:solidFill>
                  <a:schemeClr val="bg1"/>
                </a:solidFill>
              </a:defRPr>
            </a:lvl1pPr>
          </a:lstStyle>
          <a:p>
            <a:pPr lvl="0"/>
            <a:r>
              <a:rPr lang="fr-FR" smtClean="0"/>
              <a:t>Modifiez les styles du texte du masque</a:t>
            </a:r>
          </a:p>
        </p:txBody>
      </p:sp>
    </p:spTree>
    <p:extLst>
      <p:ext uri="{BB962C8B-B14F-4D97-AF65-F5344CB8AC3E}">
        <p14:creationId xmlns:p14="http://schemas.microsoft.com/office/powerpoint/2010/main" val="835085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Couverture 1 ">
    <p:spTree>
      <p:nvGrpSpPr>
        <p:cNvPr id="1" name=""/>
        <p:cNvGrpSpPr/>
        <p:nvPr/>
      </p:nvGrpSpPr>
      <p:grpSpPr>
        <a:xfrm>
          <a:off x="0" y="0"/>
          <a:ext cx="0" cy="0"/>
          <a:chOff x="0" y="0"/>
          <a:chExt cx="0" cy="0"/>
        </a:xfrm>
      </p:grpSpPr>
      <p:sp>
        <p:nvSpPr>
          <p:cNvPr id="6" name="object 24"/>
          <p:cNvSpPr>
            <a:spLocks noChangeArrowheads="1"/>
          </p:cNvSpPr>
          <p:nvPr userDrawn="1"/>
        </p:nvSpPr>
        <p:spPr bwMode="auto">
          <a:xfrm>
            <a:off x="3551238" y="4175125"/>
            <a:ext cx="2225675" cy="8826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defRPr/>
            </a:pPr>
            <a:endParaRPr lang="fr-FR" altLang="fr-FR" smtClean="0">
              <a:solidFill>
                <a:srgbClr val="000000"/>
              </a:solidFill>
              <a:latin typeface="Arial" pitchFamily="34" charset="0"/>
            </a:endParaRPr>
          </a:p>
        </p:txBody>
      </p:sp>
      <p:pic>
        <p:nvPicPr>
          <p:cNvPr id="7" name="Image 1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973513" y="6302375"/>
            <a:ext cx="1208087"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D:\BLOC MARQUES\JPG\BB_Q_NATIXIS_ASSURANCES_10CM.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233738" y="301625"/>
            <a:ext cx="267652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ctrTitle"/>
          </p:nvPr>
        </p:nvSpPr>
        <p:spPr>
          <a:xfrm>
            <a:off x="0" y="2059200"/>
            <a:ext cx="9144000" cy="1278000"/>
          </a:xfrm>
        </p:spPr>
        <p:txBody>
          <a:bodyPr/>
          <a:lstStyle>
            <a:lvl1pPr algn="ctr">
              <a:lnSpc>
                <a:spcPct val="100000"/>
              </a:lnSpc>
              <a:defRPr sz="2800" b="0"/>
            </a:lvl1pPr>
          </a:lstStyle>
          <a:p>
            <a:r>
              <a:rPr lang="fr-FR" smtClean="0"/>
              <a:t>Modifiez le style du titre</a:t>
            </a:r>
            <a:endParaRPr lang="fr-FR"/>
          </a:p>
        </p:txBody>
      </p:sp>
      <p:sp>
        <p:nvSpPr>
          <p:cNvPr id="3" name="Sous-titre 2"/>
          <p:cNvSpPr>
            <a:spLocks noGrp="1"/>
          </p:cNvSpPr>
          <p:nvPr>
            <p:ph type="subTitle" idx="1"/>
          </p:nvPr>
        </p:nvSpPr>
        <p:spPr>
          <a:xfrm>
            <a:off x="3030071" y="3602038"/>
            <a:ext cx="3083858" cy="400110"/>
          </a:xfrm>
        </p:spPr>
        <p:txBody>
          <a:bodyPr>
            <a:spAutoFit/>
          </a:bodyPr>
          <a:lstStyle>
            <a:lvl1pPr marL="0" indent="0" algn="ctr">
              <a:spcBef>
                <a:spcPts val="0"/>
              </a:spcBef>
              <a:buNone/>
              <a:defRPr sz="13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5" name="Espace réservé du texte 4"/>
          <p:cNvSpPr>
            <a:spLocks noGrp="1"/>
          </p:cNvSpPr>
          <p:nvPr>
            <p:ph type="body" sz="quarter" idx="10"/>
          </p:nvPr>
        </p:nvSpPr>
        <p:spPr>
          <a:xfrm>
            <a:off x="7110413" y="6316753"/>
            <a:ext cx="1726825" cy="138499"/>
          </a:xfrm>
        </p:spPr>
        <p:txBody>
          <a:bodyPr wrap="square">
            <a:spAutoFit/>
          </a:bodyPr>
          <a:lstStyle>
            <a:lvl1pPr algn="r">
              <a:defRPr sz="900" cap="all" baseline="0">
                <a:solidFill>
                  <a:schemeClr val="bg1">
                    <a:lumMod val="50000"/>
                  </a:schemeClr>
                </a:solidFill>
              </a:defRPr>
            </a:lvl1pPr>
          </a:lstStyle>
          <a:p>
            <a:pPr lvl="0"/>
            <a:r>
              <a:rPr lang="fr-FR" smtClean="0"/>
              <a:t>Modifiez les styles du texte du masque</a:t>
            </a:r>
          </a:p>
        </p:txBody>
      </p:sp>
    </p:spTree>
    <p:extLst>
      <p:ext uri="{BB962C8B-B14F-4D97-AF65-F5344CB8AC3E}">
        <p14:creationId xmlns:p14="http://schemas.microsoft.com/office/powerpoint/2010/main" val="37240990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Couverture 2">
    <p:spTree>
      <p:nvGrpSpPr>
        <p:cNvPr id="1" name=""/>
        <p:cNvGrpSpPr/>
        <p:nvPr/>
      </p:nvGrpSpPr>
      <p:grpSpPr>
        <a:xfrm>
          <a:off x="0" y="0"/>
          <a:ext cx="0" cy="0"/>
          <a:chOff x="0" y="0"/>
          <a:chExt cx="0" cy="0"/>
        </a:xfrm>
      </p:grpSpPr>
      <p:pic>
        <p:nvPicPr>
          <p:cNvPr id="5" name="Image 1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70213" y="6302375"/>
            <a:ext cx="1208087"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1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rot="20294936">
            <a:off x="-452438" y="2112963"/>
            <a:ext cx="3833813" cy="200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D:\BLOC MARQUES\JPG\BB_Q_NATIXIS_ASSURANCES_10CM.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670175" y="303213"/>
            <a:ext cx="2674938" cy="102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ctrTitle"/>
          </p:nvPr>
        </p:nvSpPr>
        <p:spPr>
          <a:xfrm>
            <a:off x="2970000" y="2167200"/>
            <a:ext cx="3772545" cy="861774"/>
          </a:xfrm>
        </p:spPr>
        <p:txBody>
          <a:bodyPr>
            <a:spAutoFit/>
          </a:bodyPr>
          <a:lstStyle>
            <a:lvl1pPr algn="l">
              <a:lnSpc>
                <a:spcPct val="100000"/>
              </a:lnSpc>
              <a:defRPr sz="2800" b="0"/>
            </a:lvl1pPr>
          </a:lstStyle>
          <a:p>
            <a:r>
              <a:rPr lang="fr-FR" smtClean="0"/>
              <a:t>Modifiez le style du titre</a:t>
            </a:r>
            <a:endParaRPr lang="fr-FR"/>
          </a:p>
        </p:txBody>
      </p:sp>
      <p:sp>
        <p:nvSpPr>
          <p:cNvPr id="3" name="Sous-titre 2"/>
          <p:cNvSpPr>
            <a:spLocks noGrp="1"/>
          </p:cNvSpPr>
          <p:nvPr>
            <p:ph type="subTitle" idx="1"/>
          </p:nvPr>
        </p:nvSpPr>
        <p:spPr>
          <a:xfrm>
            <a:off x="3030071" y="4302000"/>
            <a:ext cx="3083858" cy="400110"/>
          </a:xfrm>
        </p:spPr>
        <p:txBody>
          <a:bodyPr>
            <a:spAutoFit/>
          </a:bodyPr>
          <a:lstStyle>
            <a:lvl1pPr marL="0" indent="0" algn="l">
              <a:spcBef>
                <a:spcPts val="0"/>
              </a:spcBef>
              <a:buNone/>
              <a:defRPr sz="13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13" name="Espace réservé du texte 4"/>
          <p:cNvSpPr>
            <a:spLocks noGrp="1"/>
          </p:cNvSpPr>
          <p:nvPr>
            <p:ph type="body" sz="quarter" idx="11"/>
          </p:nvPr>
        </p:nvSpPr>
        <p:spPr>
          <a:xfrm>
            <a:off x="7110413" y="6316753"/>
            <a:ext cx="1726825" cy="138499"/>
          </a:xfrm>
        </p:spPr>
        <p:txBody>
          <a:bodyPr wrap="square">
            <a:spAutoFit/>
          </a:bodyPr>
          <a:lstStyle>
            <a:lvl1pPr algn="r">
              <a:defRPr sz="900" cap="all" baseline="0">
                <a:solidFill>
                  <a:schemeClr val="bg1">
                    <a:lumMod val="50000"/>
                  </a:schemeClr>
                </a:solidFill>
              </a:defRPr>
            </a:lvl1pPr>
          </a:lstStyle>
          <a:p>
            <a:pPr lvl="0"/>
            <a:r>
              <a:rPr lang="fr-FR" smtClean="0"/>
              <a:t>Modifiez les styles du texte du masque</a:t>
            </a:r>
          </a:p>
        </p:txBody>
      </p:sp>
    </p:spTree>
    <p:extLst>
      <p:ext uri="{BB962C8B-B14F-4D97-AF65-F5344CB8AC3E}">
        <p14:creationId xmlns:p14="http://schemas.microsoft.com/office/powerpoint/2010/main" val="25959035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Couverture 3">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rot="8169872">
            <a:off x="-409943" y="-2474676"/>
            <a:ext cx="8509073" cy="6298988"/>
          </a:xfrm>
          <a:custGeom>
            <a:avLst/>
            <a:gdLst>
              <a:gd name="connsiteX0" fmla="*/ 6560391 w 8509073"/>
              <a:gd name="connsiteY0" fmla="*/ 6298988 h 6298988"/>
              <a:gd name="connsiteX1" fmla="*/ 0 w 8509073"/>
              <a:gd name="connsiteY1" fmla="*/ 0 h 6298988"/>
              <a:gd name="connsiteX2" fmla="*/ 8509073 w 8509073"/>
              <a:gd name="connsiteY2" fmla="*/ 0 h 6298988"/>
              <a:gd name="connsiteX3" fmla="*/ 8509073 w 8509073"/>
              <a:gd name="connsiteY3" fmla="*/ 4269438 h 6298988"/>
            </a:gdLst>
            <a:ahLst/>
            <a:cxnLst>
              <a:cxn ang="0">
                <a:pos x="connsiteX0" y="connsiteY0"/>
              </a:cxn>
              <a:cxn ang="0">
                <a:pos x="connsiteX1" y="connsiteY1"/>
              </a:cxn>
              <a:cxn ang="0">
                <a:pos x="connsiteX2" y="connsiteY2"/>
              </a:cxn>
              <a:cxn ang="0">
                <a:pos x="connsiteX3" y="connsiteY3"/>
              </a:cxn>
            </a:cxnLst>
            <a:rect l="l" t="t" r="r" b="b"/>
            <a:pathLst>
              <a:path w="8509073" h="6298988">
                <a:moveTo>
                  <a:pt x="6560391" y="6298988"/>
                </a:moveTo>
                <a:lnTo>
                  <a:pt x="0" y="0"/>
                </a:lnTo>
                <a:lnTo>
                  <a:pt x="8509073" y="0"/>
                </a:lnTo>
                <a:lnTo>
                  <a:pt x="8509073" y="4269438"/>
                </a:lnTo>
                <a:close/>
              </a:path>
            </a:pathLst>
          </a:custGeom>
        </p:spPr>
      </p:pic>
      <p:pic>
        <p:nvPicPr>
          <p:cNvPr id="6" name="Image 5"/>
          <p:cNvPicPr>
            <a:picLocks noChangeAspect="1"/>
          </p:cNvPicPr>
          <p:nvPr userDrawn="1"/>
        </p:nvPicPr>
        <p:blipFill>
          <a:blip r:embed="rId3" cstate="print">
            <a:extLst>
              <a:ext uri="{28A0092B-C50C-407E-A947-70E740481C1C}">
                <a14:useLocalDpi xmlns:a14="http://schemas.microsoft.com/office/drawing/2010/main"/>
              </a:ext>
            </a:extLst>
          </a:blip>
          <a:srcRect/>
          <a:stretch>
            <a:fillRect/>
          </a:stretch>
        </p:blipFill>
        <p:spPr>
          <a:xfrm rot="6768274">
            <a:off x="1507503" y="156922"/>
            <a:ext cx="9506621" cy="7574403"/>
          </a:xfrm>
          <a:custGeom>
            <a:avLst/>
            <a:gdLst>
              <a:gd name="connsiteX0" fmla="*/ 0 w 9506621"/>
              <a:gd name="connsiteY0" fmla="*/ 2658086 h 7574403"/>
              <a:gd name="connsiteX1" fmla="*/ 6321925 w 9506621"/>
              <a:gd name="connsiteY1" fmla="*/ 0 h 7574403"/>
              <a:gd name="connsiteX2" fmla="*/ 9506621 w 9506621"/>
              <a:gd name="connsiteY2" fmla="*/ 7574403 h 7574403"/>
              <a:gd name="connsiteX3" fmla="*/ 2067090 w 9506621"/>
              <a:gd name="connsiteY3" fmla="*/ 7574402 h 7574403"/>
            </a:gdLst>
            <a:ahLst/>
            <a:cxnLst>
              <a:cxn ang="0">
                <a:pos x="connsiteX0" y="connsiteY0"/>
              </a:cxn>
              <a:cxn ang="0">
                <a:pos x="connsiteX1" y="connsiteY1"/>
              </a:cxn>
              <a:cxn ang="0">
                <a:pos x="connsiteX2" y="connsiteY2"/>
              </a:cxn>
              <a:cxn ang="0">
                <a:pos x="connsiteX3" y="connsiteY3"/>
              </a:cxn>
            </a:cxnLst>
            <a:rect l="l" t="t" r="r" b="b"/>
            <a:pathLst>
              <a:path w="9506621" h="7574403">
                <a:moveTo>
                  <a:pt x="0" y="2658086"/>
                </a:moveTo>
                <a:lnTo>
                  <a:pt x="6321925" y="0"/>
                </a:lnTo>
                <a:lnTo>
                  <a:pt x="9506621" y="7574403"/>
                </a:lnTo>
                <a:lnTo>
                  <a:pt x="2067090" y="7574402"/>
                </a:lnTo>
                <a:close/>
              </a:path>
            </a:pathLst>
          </a:custGeom>
        </p:spPr>
      </p:pic>
      <p:sp>
        <p:nvSpPr>
          <p:cNvPr id="7" name="Rectangle 6"/>
          <p:cNvSpPr/>
          <p:nvPr userDrawn="1"/>
        </p:nvSpPr>
        <p:spPr bwMode="auto">
          <a:xfrm>
            <a:off x="576263" y="784225"/>
            <a:ext cx="7712075" cy="5227638"/>
          </a:xfrm>
          <a:prstGeom prst="rect">
            <a:avLst/>
          </a:prstGeom>
          <a:solidFill>
            <a:schemeClr val="bg1">
              <a:alpha val="88000"/>
            </a:schemeClr>
          </a:solidFill>
          <a:ln w="2540" cap="flat" cmpd="sng" algn="ctr">
            <a:solidFill>
              <a:schemeClr val="bg1">
                <a:lumMod val="95000"/>
              </a:schemeClr>
            </a:solidFill>
            <a:prstDash val="solid"/>
            <a:round/>
            <a:headEnd type="none" w="med" len="med"/>
            <a:tailEnd type="none" w="med" len="med"/>
          </a:ln>
          <a:effectLst/>
        </p:spPr>
        <p:txBody>
          <a:bodyPr anchor="ctr"/>
          <a:lstStyle/>
          <a:p>
            <a:pPr algn="ctr" eaLnBrk="0" fontAlgn="auto" hangingPunct="0">
              <a:spcBef>
                <a:spcPts val="0"/>
              </a:spcBef>
              <a:spcAft>
                <a:spcPts val="0"/>
              </a:spcAft>
              <a:defRPr/>
            </a:pPr>
            <a:endParaRPr lang="fr-FR" sz="1200" b="1" dirty="0">
              <a:solidFill>
                <a:prstClr val="white"/>
              </a:solidFill>
              <a:latin typeface="+mn-lt"/>
              <a:cs typeface="+mn-cs"/>
            </a:endParaRPr>
          </a:p>
        </p:txBody>
      </p:sp>
      <p:pic>
        <p:nvPicPr>
          <p:cNvPr id="8" name="Image 16"/>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52513" y="6302375"/>
            <a:ext cx="1208087"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D:\BLOC MARQUES\JPG\BB_Q_NATIXIS_ASSURANCES_10CM.jpg"/>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828675" y="928688"/>
            <a:ext cx="2674938"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ctrTitle"/>
          </p:nvPr>
        </p:nvSpPr>
        <p:spPr>
          <a:xfrm>
            <a:off x="1080000" y="2498400"/>
            <a:ext cx="3772545" cy="861774"/>
          </a:xfrm>
        </p:spPr>
        <p:txBody>
          <a:bodyPr>
            <a:spAutoFit/>
          </a:bodyPr>
          <a:lstStyle>
            <a:lvl1pPr algn="l">
              <a:lnSpc>
                <a:spcPct val="100000"/>
              </a:lnSpc>
              <a:defRPr sz="2800" b="0"/>
            </a:lvl1pPr>
          </a:lstStyle>
          <a:p>
            <a:r>
              <a:rPr lang="fr-FR" smtClean="0"/>
              <a:t>Modifiez le style du titre</a:t>
            </a:r>
            <a:endParaRPr lang="fr-FR"/>
          </a:p>
        </p:txBody>
      </p:sp>
      <p:sp>
        <p:nvSpPr>
          <p:cNvPr id="3" name="Sous-titre 2"/>
          <p:cNvSpPr>
            <a:spLocks noGrp="1"/>
          </p:cNvSpPr>
          <p:nvPr>
            <p:ph type="subTitle" idx="1"/>
          </p:nvPr>
        </p:nvSpPr>
        <p:spPr>
          <a:xfrm>
            <a:off x="1080000" y="4453200"/>
            <a:ext cx="3083858" cy="400110"/>
          </a:xfrm>
        </p:spPr>
        <p:txBody>
          <a:bodyPr>
            <a:spAutoFit/>
          </a:bodyPr>
          <a:lstStyle>
            <a:lvl1pPr marL="0" indent="0" algn="l">
              <a:spcBef>
                <a:spcPts val="0"/>
              </a:spcBef>
              <a:buNone/>
              <a:defRPr sz="13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11" name="Espace réservé du texte 4"/>
          <p:cNvSpPr>
            <a:spLocks noGrp="1"/>
          </p:cNvSpPr>
          <p:nvPr>
            <p:ph type="body" sz="quarter" idx="10"/>
          </p:nvPr>
        </p:nvSpPr>
        <p:spPr>
          <a:xfrm>
            <a:off x="7110413" y="6316753"/>
            <a:ext cx="1726825" cy="138499"/>
          </a:xfrm>
        </p:spPr>
        <p:txBody>
          <a:bodyPr wrap="square">
            <a:spAutoFit/>
          </a:bodyPr>
          <a:lstStyle>
            <a:lvl1pPr algn="r">
              <a:defRPr sz="900" cap="all" baseline="0">
                <a:solidFill>
                  <a:schemeClr val="bg1">
                    <a:lumMod val="50000"/>
                  </a:schemeClr>
                </a:solidFill>
              </a:defRPr>
            </a:lvl1pPr>
          </a:lstStyle>
          <a:p>
            <a:pPr lvl="0"/>
            <a:r>
              <a:rPr lang="fr-FR" smtClean="0"/>
              <a:t>Modifiez les styles du texte du masque</a:t>
            </a:r>
          </a:p>
        </p:txBody>
      </p:sp>
    </p:spTree>
    <p:extLst>
      <p:ext uri="{BB962C8B-B14F-4D97-AF65-F5344CB8AC3E}">
        <p14:creationId xmlns:p14="http://schemas.microsoft.com/office/powerpoint/2010/main" val="1989653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Couverture image modifiable">
    <p:spTree>
      <p:nvGrpSpPr>
        <p:cNvPr id="1" name=""/>
        <p:cNvGrpSpPr/>
        <p:nvPr/>
      </p:nvGrpSpPr>
      <p:grpSpPr>
        <a:xfrm>
          <a:off x="0" y="0"/>
          <a:ext cx="0" cy="0"/>
          <a:chOff x="0" y="0"/>
          <a:chExt cx="0" cy="0"/>
        </a:xfrm>
      </p:grpSpPr>
      <p:pic>
        <p:nvPicPr>
          <p:cNvPr id="6" name="Image 1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68325" y="6302375"/>
            <a:ext cx="1208088"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D:\BLOC MARQUES\JPG\BB_Q_NATIXIS_ASSURANCES_10CM.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52413" y="414338"/>
            <a:ext cx="2674937"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ctrTitle"/>
          </p:nvPr>
        </p:nvSpPr>
        <p:spPr>
          <a:xfrm>
            <a:off x="1080000" y="1922400"/>
            <a:ext cx="3772545" cy="861774"/>
          </a:xfrm>
        </p:spPr>
        <p:txBody>
          <a:bodyPr>
            <a:spAutoFit/>
          </a:bodyPr>
          <a:lstStyle>
            <a:lvl1pPr algn="l">
              <a:lnSpc>
                <a:spcPct val="100000"/>
              </a:lnSpc>
              <a:defRPr sz="2800" b="0"/>
            </a:lvl1pPr>
          </a:lstStyle>
          <a:p>
            <a:r>
              <a:rPr lang="fr-FR" smtClean="0"/>
              <a:t>Modifiez le style du titre</a:t>
            </a:r>
            <a:endParaRPr lang="fr-FR"/>
          </a:p>
        </p:txBody>
      </p:sp>
      <p:sp>
        <p:nvSpPr>
          <p:cNvPr id="3" name="Sous-titre 2"/>
          <p:cNvSpPr>
            <a:spLocks noGrp="1"/>
          </p:cNvSpPr>
          <p:nvPr>
            <p:ph type="subTitle" idx="1"/>
          </p:nvPr>
        </p:nvSpPr>
        <p:spPr>
          <a:xfrm>
            <a:off x="1080000" y="3927600"/>
            <a:ext cx="3083858" cy="400110"/>
          </a:xfrm>
        </p:spPr>
        <p:txBody>
          <a:bodyPr>
            <a:spAutoFit/>
          </a:bodyPr>
          <a:lstStyle>
            <a:lvl1pPr marL="0" indent="0" algn="l">
              <a:spcBef>
                <a:spcPts val="0"/>
              </a:spcBef>
              <a:buNone/>
              <a:defRPr sz="13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31" name="Espace réservé pour une image  30"/>
          <p:cNvSpPr>
            <a:spLocks noGrp="1"/>
          </p:cNvSpPr>
          <p:nvPr>
            <p:ph type="pic" sz="quarter" idx="10"/>
          </p:nvPr>
        </p:nvSpPr>
        <p:spPr>
          <a:xfrm>
            <a:off x="4551005" y="1737756"/>
            <a:ext cx="4329767" cy="3820726"/>
          </a:xfrm>
          <a:custGeom>
            <a:avLst/>
            <a:gdLst>
              <a:gd name="connsiteX0" fmla="*/ 3945598 w 4329767"/>
              <a:gd name="connsiteY0" fmla="*/ 791 h 3820726"/>
              <a:gd name="connsiteX1" fmla="*/ 4022345 w 4329767"/>
              <a:gd name="connsiteY1" fmla="*/ 79230 h 3820726"/>
              <a:gd name="connsiteX2" fmla="*/ 4023978 w 4329767"/>
              <a:gd name="connsiteY2" fmla="*/ 120084 h 3820726"/>
              <a:gd name="connsiteX3" fmla="*/ 4025611 w 4329767"/>
              <a:gd name="connsiteY3" fmla="*/ 120084 h 3820726"/>
              <a:gd name="connsiteX4" fmla="*/ 4032143 w 4329767"/>
              <a:gd name="connsiteY4" fmla="*/ 218133 h 3820726"/>
              <a:gd name="connsiteX5" fmla="*/ 4043573 w 4329767"/>
              <a:gd name="connsiteY5" fmla="*/ 324353 h 3820726"/>
              <a:gd name="connsiteX6" fmla="*/ 4010915 w 4329767"/>
              <a:gd name="connsiteY6" fmla="*/ 394621 h 3820726"/>
              <a:gd name="connsiteX7" fmla="*/ 3984788 w 4329767"/>
              <a:gd name="connsiteY7" fmla="*/ 476329 h 3820726"/>
              <a:gd name="connsiteX8" fmla="*/ 3965193 w 4329767"/>
              <a:gd name="connsiteY8" fmla="*/ 505744 h 3820726"/>
              <a:gd name="connsiteX9" fmla="*/ 3885180 w 4329767"/>
              <a:gd name="connsiteY9" fmla="*/ 870160 h 3820726"/>
              <a:gd name="connsiteX10" fmla="*/ 3725153 w 4329767"/>
              <a:gd name="connsiteY10" fmla="*/ 1157770 h 3820726"/>
              <a:gd name="connsiteX11" fmla="*/ 3707191 w 4329767"/>
              <a:gd name="connsiteY11" fmla="*/ 1187185 h 3820726"/>
              <a:gd name="connsiteX12" fmla="*/ 3664735 w 4329767"/>
              <a:gd name="connsiteY12" fmla="*/ 1226405 h 3820726"/>
              <a:gd name="connsiteX13" fmla="*/ 3723520 w 4329767"/>
              <a:gd name="connsiteY13" fmla="*/ 1249283 h 3820726"/>
              <a:gd name="connsiteX14" fmla="*/ 3723520 w 4329767"/>
              <a:gd name="connsiteY14" fmla="*/ 1247649 h 3820726"/>
              <a:gd name="connsiteX15" fmla="*/ 3723520 w 4329767"/>
              <a:gd name="connsiteY15" fmla="*/ 1246014 h 3820726"/>
              <a:gd name="connsiteX16" fmla="*/ 3795369 w 4329767"/>
              <a:gd name="connsiteY16" fmla="*/ 1218234 h 3820726"/>
              <a:gd name="connsiteX17" fmla="*/ 3873749 w 4329767"/>
              <a:gd name="connsiteY17" fmla="*/ 1213331 h 3820726"/>
              <a:gd name="connsiteX18" fmla="*/ 3935800 w 4329767"/>
              <a:gd name="connsiteY18" fmla="*/ 1221502 h 3820726"/>
              <a:gd name="connsiteX19" fmla="*/ 3948864 w 4329767"/>
              <a:gd name="connsiteY19" fmla="*/ 1226405 h 3820726"/>
              <a:gd name="connsiteX20" fmla="*/ 4081131 w 4329767"/>
              <a:gd name="connsiteY20" fmla="*/ 1152868 h 3820726"/>
              <a:gd name="connsiteX21" fmla="*/ 4138283 w 4329767"/>
              <a:gd name="connsiteY21" fmla="*/ 1156136 h 3820726"/>
              <a:gd name="connsiteX22" fmla="*/ 4174207 w 4329767"/>
              <a:gd name="connsiteY22" fmla="*/ 1228039 h 3820726"/>
              <a:gd name="connsiteX23" fmla="*/ 4152979 w 4329767"/>
              <a:gd name="connsiteY23" fmla="*/ 1286868 h 3820726"/>
              <a:gd name="connsiteX24" fmla="*/ 4148080 w 4329767"/>
              <a:gd name="connsiteY24" fmla="*/ 1344064 h 3820726"/>
              <a:gd name="connsiteX25" fmla="*/ 4121954 w 4329767"/>
              <a:gd name="connsiteY25" fmla="*/ 1376747 h 3820726"/>
              <a:gd name="connsiteX26" fmla="*/ 4139916 w 4329767"/>
              <a:gd name="connsiteY26" fmla="*/ 1383283 h 3820726"/>
              <a:gd name="connsiteX27" fmla="*/ 4288512 w 4329767"/>
              <a:gd name="connsiteY27" fmla="*/ 1277063 h 3820726"/>
              <a:gd name="connsiteX28" fmla="*/ 4317905 w 4329767"/>
              <a:gd name="connsiteY28" fmla="*/ 1280332 h 3820726"/>
              <a:gd name="connsiteX29" fmla="*/ 4326069 w 4329767"/>
              <a:gd name="connsiteY29" fmla="*/ 1330990 h 3820726"/>
              <a:gd name="connsiteX30" fmla="*/ 4285246 w 4329767"/>
              <a:gd name="connsiteY30" fmla="*/ 1535259 h 3820726"/>
              <a:gd name="connsiteX31" fmla="*/ 4221562 w 4329767"/>
              <a:gd name="connsiteY31" fmla="*/ 1628406 h 3820726"/>
              <a:gd name="connsiteX32" fmla="*/ 4221562 w 4329767"/>
              <a:gd name="connsiteY32" fmla="*/ 1625138 h 3820726"/>
              <a:gd name="connsiteX33" fmla="*/ 4193802 w 4329767"/>
              <a:gd name="connsiteY33" fmla="*/ 1703577 h 3820726"/>
              <a:gd name="connsiteX34" fmla="*/ 4149713 w 4329767"/>
              <a:gd name="connsiteY34" fmla="*/ 1793455 h 3820726"/>
              <a:gd name="connsiteX35" fmla="*/ 4115422 w 4329767"/>
              <a:gd name="connsiteY35" fmla="*/ 1857187 h 3820726"/>
              <a:gd name="connsiteX36" fmla="*/ 4089295 w 4329767"/>
              <a:gd name="connsiteY36" fmla="*/ 1914382 h 3820726"/>
              <a:gd name="connsiteX37" fmla="*/ 4064801 w 4329767"/>
              <a:gd name="connsiteY37" fmla="*/ 1997724 h 3820726"/>
              <a:gd name="connsiteX38" fmla="*/ 3974990 w 4329767"/>
              <a:gd name="connsiteY38" fmla="*/ 2236310 h 3820726"/>
              <a:gd name="connsiteX39" fmla="*/ 3930901 w 4329767"/>
              <a:gd name="connsiteY39" fmla="*/ 2368677 h 3820726"/>
              <a:gd name="connsiteX40" fmla="*/ 3899876 w 4329767"/>
              <a:gd name="connsiteY40" fmla="*/ 2399726 h 3820726"/>
              <a:gd name="connsiteX41" fmla="*/ 3855787 w 4329767"/>
              <a:gd name="connsiteY41" fmla="*/ 2469994 h 3820726"/>
              <a:gd name="connsiteX42" fmla="*/ 3699026 w 4329767"/>
              <a:gd name="connsiteY42" fmla="*/ 2481433 h 3820726"/>
              <a:gd name="connsiteX43" fmla="*/ 3556962 w 4329767"/>
              <a:gd name="connsiteY43" fmla="*/ 2487970 h 3820726"/>
              <a:gd name="connsiteX44" fmla="*/ 3429594 w 4329767"/>
              <a:gd name="connsiteY44" fmla="*/ 2517384 h 3820726"/>
              <a:gd name="connsiteX45" fmla="*/ 3429594 w 4329767"/>
              <a:gd name="connsiteY45" fmla="*/ 2515750 h 3820726"/>
              <a:gd name="connsiteX46" fmla="*/ 2890728 w 4329767"/>
              <a:gd name="connsiteY46" fmla="*/ 2667726 h 3820726"/>
              <a:gd name="connsiteX47" fmla="*/ 2426977 w 4329767"/>
              <a:gd name="connsiteY47" fmla="*/ 2840946 h 3820726"/>
              <a:gd name="connsiteX48" fmla="*/ 1845656 w 4329767"/>
              <a:gd name="connsiteY48" fmla="*/ 3099142 h 3820726"/>
              <a:gd name="connsiteX49" fmla="*/ 1541932 w 4329767"/>
              <a:gd name="connsiteY49" fmla="*/ 3265826 h 3820726"/>
              <a:gd name="connsiteX50" fmla="*/ 1409665 w 4329767"/>
              <a:gd name="connsiteY50" fmla="*/ 3352436 h 3820726"/>
              <a:gd name="connsiteX51" fmla="*/ 1182688 w 4329767"/>
              <a:gd name="connsiteY51" fmla="*/ 3507680 h 3820726"/>
              <a:gd name="connsiteX52" fmla="*/ 952446 w 4329767"/>
              <a:gd name="connsiteY52" fmla="*/ 3682535 h 3820726"/>
              <a:gd name="connsiteX53" fmla="*/ 923053 w 4329767"/>
              <a:gd name="connsiteY53" fmla="*/ 3698876 h 3820726"/>
              <a:gd name="connsiteX54" fmla="*/ 702608 w 4329767"/>
              <a:gd name="connsiteY54" fmla="*/ 3813267 h 3820726"/>
              <a:gd name="connsiteX55" fmla="*/ 509923 w 4329767"/>
              <a:gd name="connsiteY55" fmla="*/ 3818169 h 3820726"/>
              <a:gd name="connsiteX56" fmla="*/ 459302 w 4329767"/>
              <a:gd name="connsiteY56" fmla="*/ 3739730 h 3820726"/>
              <a:gd name="connsiteX57" fmla="*/ 410314 w 4329767"/>
              <a:gd name="connsiteY57" fmla="*/ 3703779 h 3820726"/>
              <a:gd name="connsiteX58" fmla="*/ 496859 w 4329767"/>
              <a:gd name="connsiteY58" fmla="*/ 3612266 h 3820726"/>
              <a:gd name="connsiteX59" fmla="*/ 425011 w 4329767"/>
              <a:gd name="connsiteY59" fmla="*/ 3630242 h 3820726"/>
              <a:gd name="connsiteX60" fmla="*/ 483796 w 4329767"/>
              <a:gd name="connsiteY60" fmla="*/ 3528924 h 3820726"/>
              <a:gd name="connsiteX61" fmla="*/ 518087 w 4329767"/>
              <a:gd name="connsiteY61" fmla="*/ 3481534 h 3820726"/>
              <a:gd name="connsiteX62" fmla="*/ 565442 w 4329767"/>
              <a:gd name="connsiteY62" fmla="*/ 3425973 h 3820726"/>
              <a:gd name="connsiteX63" fmla="*/ 567075 w 4329767"/>
              <a:gd name="connsiteY63" fmla="*/ 3425973 h 3820726"/>
              <a:gd name="connsiteX64" fmla="*/ 508290 w 4329767"/>
              <a:gd name="connsiteY64" fmla="*/ 3326290 h 3820726"/>
              <a:gd name="connsiteX65" fmla="*/ 568708 w 4329767"/>
              <a:gd name="connsiteY65" fmla="*/ 3290338 h 3820726"/>
              <a:gd name="connsiteX66" fmla="*/ 661785 w 4329767"/>
              <a:gd name="connsiteY66" fmla="*/ 3193923 h 3820726"/>
              <a:gd name="connsiteX67" fmla="*/ 663418 w 4329767"/>
              <a:gd name="connsiteY67" fmla="*/ 3193923 h 3820726"/>
              <a:gd name="connsiteX68" fmla="*/ 617696 w 4329767"/>
              <a:gd name="connsiteY68" fmla="*/ 3190655 h 3820726"/>
              <a:gd name="connsiteX69" fmla="*/ 803849 w 4329767"/>
              <a:gd name="connsiteY69" fmla="*/ 3066459 h 3820726"/>
              <a:gd name="connsiteX70" fmla="*/ 794052 w 4329767"/>
              <a:gd name="connsiteY70" fmla="*/ 3058289 h 3820726"/>
              <a:gd name="connsiteX71" fmla="*/ 728735 w 4329767"/>
              <a:gd name="connsiteY71" fmla="*/ 3037045 h 3820726"/>
              <a:gd name="connsiteX72" fmla="*/ 780988 w 4329767"/>
              <a:gd name="connsiteY72" fmla="*/ 2974947 h 3820726"/>
              <a:gd name="connsiteX73" fmla="*/ 1004699 w 4329767"/>
              <a:gd name="connsiteY73" fmla="*/ 2793556 h 3820726"/>
              <a:gd name="connsiteX74" fmla="*/ 1034092 w 4329767"/>
              <a:gd name="connsiteY74" fmla="*/ 2721653 h 3820726"/>
              <a:gd name="connsiteX75" fmla="*/ 1042256 w 4329767"/>
              <a:gd name="connsiteY75" fmla="*/ 2690605 h 3820726"/>
              <a:gd name="connsiteX76" fmla="*/ 1011231 w 4329767"/>
              <a:gd name="connsiteY76" fmla="*/ 2687336 h 3820726"/>
              <a:gd name="connsiteX77" fmla="*/ 932850 w 4329767"/>
              <a:gd name="connsiteY77" fmla="*/ 2687336 h 3820726"/>
              <a:gd name="connsiteX78" fmla="*/ 681380 w 4329767"/>
              <a:gd name="connsiteY78" fmla="*/ 2860556 h 3820726"/>
              <a:gd name="connsiteX79" fmla="*/ 630759 w 4329767"/>
              <a:gd name="connsiteY79" fmla="*/ 2881800 h 3820726"/>
              <a:gd name="connsiteX80" fmla="*/ 828343 w 4329767"/>
              <a:gd name="connsiteY80" fmla="*/ 2726556 h 3820726"/>
              <a:gd name="connsiteX81" fmla="*/ 993269 w 4329767"/>
              <a:gd name="connsiteY81" fmla="*/ 2543531 h 3820726"/>
              <a:gd name="connsiteX82" fmla="*/ 980205 w 4329767"/>
              <a:gd name="connsiteY82" fmla="*/ 2453653 h 3820726"/>
              <a:gd name="connsiteX83" fmla="*/ 962243 w 4329767"/>
              <a:gd name="connsiteY83" fmla="*/ 2414433 h 3820726"/>
              <a:gd name="connsiteX84" fmla="*/ 962243 w 4329767"/>
              <a:gd name="connsiteY84" fmla="*/ 2412799 h 3820726"/>
              <a:gd name="connsiteX85" fmla="*/ 955711 w 4329767"/>
              <a:gd name="connsiteY85" fmla="*/ 2409530 h 3820726"/>
              <a:gd name="connsiteX86" fmla="*/ 957344 w 4329767"/>
              <a:gd name="connsiteY86" fmla="*/ 2409530 h 3820726"/>
              <a:gd name="connsiteX87" fmla="*/ 829976 w 4329767"/>
              <a:gd name="connsiteY87" fmla="*/ 2267359 h 3820726"/>
              <a:gd name="connsiteX88" fmla="*/ 650354 w 4329767"/>
              <a:gd name="connsiteY88" fmla="*/ 2152969 h 3820726"/>
              <a:gd name="connsiteX89" fmla="*/ 544214 w 4329767"/>
              <a:gd name="connsiteY89" fmla="*/ 2053285 h 3820726"/>
              <a:gd name="connsiteX90" fmla="*/ 442973 w 4329767"/>
              <a:gd name="connsiteY90" fmla="*/ 1960139 h 3820726"/>
              <a:gd name="connsiteX91" fmla="*/ 413580 w 4329767"/>
              <a:gd name="connsiteY91" fmla="*/ 1924187 h 3820726"/>
              <a:gd name="connsiteX92" fmla="*/ 379289 w 4329767"/>
              <a:gd name="connsiteY92" fmla="*/ 1888236 h 3820726"/>
              <a:gd name="connsiteX93" fmla="*/ 362959 w 4329767"/>
              <a:gd name="connsiteY93" fmla="*/ 1866992 h 3820726"/>
              <a:gd name="connsiteX94" fmla="*/ 243756 w 4329767"/>
              <a:gd name="connsiteY94" fmla="*/ 1831041 h 3820726"/>
              <a:gd name="connsiteX95" fmla="*/ 95160 w 4329767"/>
              <a:gd name="connsiteY95" fmla="*/ 1803260 h 3820726"/>
              <a:gd name="connsiteX96" fmla="*/ 450 w 4329767"/>
              <a:gd name="connsiteY96" fmla="*/ 1731357 h 3820726"/>
              <a:gd name="connsiteX97" fmla="*/ 39640 w 4329767"/>
              <a:gd name="connsiteY97" fmla="*/ 1679065 h 3820726"/>
              <a:gd name="connsiteX98" fmla="*/ 157211 w 4329767"/>
              <a:gd name="connsiteY98" fmla="*/ 1652918 h 3820726"/>
              <a:gd name="connsiteX99" fmla="*/ 212730 w 4329767"/>
              <a:gd name="connsiteY99" fmla="*/ 1616967 h 3820726"/>
              <a:gd name="connsiteX100" fmla="*/ 268250 w 4329767"/>
              <a:gd name="connsiteY100" fmla="*/ 1567942 h 3820726"/>
              <a:gd name="connsiteX101" fmla="*/ 266617 w 4329767"/>
              <a:gd name="connsiteY101" fmla="*/ 1566308 h 3820726"/>
              <a:gd name="connsiteX102" fmla="*/ 258452 w 4329767"/>
              <a:gd name="connsiteY102" fmla="*/ 1481332 h 3820726"/>
              <a:gd name="connsiteX103" fmla="*/ 271516 w 4329767"/>
              <a:gd name="connsiteY103" fmla="*/ 1401259 h 3820726"/>
              <a:gd name="connsiteX104" fmla="*/ 359694 w 4329767"/>
              <a:gd name="connsiteY104" fmla="*/ 1417600 h 3820726"/>
              <a:gd name="connsiteX105" fmla="*/ 379289 w 4329767"/>
              <a:gd name="connsiteY105" fmla="*/ 1393088 h 3820726"/>
              <a:gd name="connsiteX106" fmla="*/ 460935 w 4329767"/>
              <a:gd name="connsiteY106" fmla="*/ 1293405 h 3820726"/>
              <a:gd name="connsiteX107" fmla="*/ 387453 w 4329767"/>
              <a:gd name="connsiteY107" fmla="*/ 1219868 h 3820726"/>
              <a:gd name="connsiteX108" fmla="*/ 376023 w 4329767"/>
              <a:gd name="connsiteY108" fmla="*/ 1123453 h 3820726"/>
              <a:gd name="connsiteX109" fmla="*/ 444606 w 4329767"/>
              <a:gd name="connsiteY109" fmla="*/ 1141429 h 3820726"/>
              <a:gd name="connsiteX110" fmla="*/ 540948 w 4329767"/>
              <a:gd name="connsiteY110" fmla="*/ 1102209 h 3820726"/>
              <a:gd name="connsiteX111" fmla="*/ 580139 w 4329767"/>
              <a:gd name="connsiteY111" fmla="*/ 1082599 h 3820726"/>
              <a:gd name="connsiteX112" fmla="*/ 588303 w 4329767"/>
              <a:gd name="connsiteY112" fmla="*/ 1105477 h 3820726"/>
              <a:gd name="connsiteX113" fmla="*/ 673215 w 4329767"/>
              <a:gd name="connsiteY113" fmla="*/ 1076063 h 3820726"/>
              <a:gd name="connsiteX114" fmla="*/ 705874 w 4329767"/>
              <a:gd name="connsiteY114" fmla="*/ 1036843 h 3820726"/>
              <a:gd name="connsiteX115" fmla="*/ 700975 w 4329767"/>
              <a:gd name="connsiteY115" fmla="*/ 1012331 h 3820726"/>
              <a:gd name="connsiteX116" fmla="*/ 802216 w 4329767"/>
              <a:gd name="connsiteY116" fmla="*/ 951867 h 3820726"/>
              <a:gd name="connsiteX117" fmla="*/ 932850 w 4329767"/>
              <a:gd name="connsiteY117" fmla="*/ 928989 h 3820726"/>
              <a:gd name="connsiteX118" fmla="*/ 934483 w 4329767"/>
              <a:gd name="connsiteY118" fmla="*/ 928989 h 3820726"/>
              <a:gd name="connsiteX119" fmla="*/ 1003066 w 4329767"/>
              <a:gd name="connsiteY119" fmla="*/ 853818 h 3820726"/>
              <a:gd name="connsiteX120" fmla="*/ 1153295 w 4329767"/>
              <a:gd name="connsiteY120" fmla="*/ 791720 h 3820726"/>
              <a:gd name="connsiteX121" fmla="*/ 1182688 w 4329767"/>
              <a:gd name="connsiteY121" fmla="*/ 786818 h 3820726"/>
              <a:gd name="connsiteX122" fmla="*/ 1656236 w 4329767"/>
              <a:gd name="connsiteY122" fmla="*/ 582549 h 3820726"/>
              <a:gd name="connsiteX123" fmla="*/ 1631743 w 4329767"/>
              <a:gd name="connsiteY123" fmla="*/ 571110 h 3820726"/>
              <a:gd name="connsiteX124" fmla="*/ 1561527 w 4329767"/>
              <a:gd name="connsiteY124" fmla="*/ 580915 h 3820726"/>
              <a:gd name="connsiteX125" fmla="*/ 1646439 w 4329767"/>
              <a:gd name="connsiteY125" fmla="*/ 540061 h 3820726"/>
              <a:gd name="connsiteX126" fmla="*/ 1860352 w 4329767"/>
              <a:gd name="connsiteY126" fmla="*/ 479597 h 3820726"/>
              <a:gd name="connsiteX127" fmla="*/ 1977923 w 4329767"/>
              <a:gd name="connsiteY127" fmla="*/ 430573 h 3820726"/>
              <a:gd name="connsiteX128" fmla="*/ 2061202 w 4329767"/>
              <a:gd name="connsiteY128" fmla="*/ 379914 h 3820726"/>
              <a:gd name="connsiteX129" fmla="*/ 2234292 w 4329767"/>
              <a:gd name="connsiteY129" fmla="*/ 357036 h 3820726"/>
              <a:gd name="connsiteX130" fmla="*/ 2384521 w 4329767"/>
              <a:gd name="connsiteY130" fmla="*/ 311280 h 3820726"/>
              <a:gd name="connsiteX131" fmla="*/ 2381255 w 4329767"/>
              <a:gd name="connsiteY131" fmla="*/ 311280 h 3820726"/>
              <a:gd name="connsiteX132" fmla="*/ 2676815 w 4329767"/>
              <a:gd name="connsiteY132" fmla="*/ 237743 h 3820726"/>
              <a:gd name="connsiteX133" fmla="*/ 2867867 w 4329767"/>
              <a:gd name="connsiteY133" fmla="*/ 172377 h 3820726"/>
              <a:gd name="connsiteX134" fmla="*/ 2874399 w 4329767"/>
              <a:gd name="connsiteY134" fmla="*/ 170743 h 3820726"/>
              <a:gd name="connsiteX135" fmla="*/ 2879298 w 4329767"/>
              <a:gd name="connsiteY135" fmla="*/ 172377 h 3820726"/>
              <a:gd name="connsiteX136" fmla="*/ 3117705 w 4329767"/>
              <a:gd name="connsiteY136" fmla="*/ 156035 h 3820726"/>
              <a:gd name="connsiteX137" fmla="*/ 3547164 w 4329767"/>
              <a:gd name="connsiteY137" fmla="*/ 31840 h 3820726"/>
              <a:gd name="connsiteX138" fmla="*/ 3707191 w 4329767"/>
              <a:gd name="connsiteY138" fmla="*/ 41645 h 3820726"/>
              <a:gd name="connsiteX139" fmla="*/ 3829660 w 4329767"/>
              <a:gd name="connsiteY139" fmla="*/ 49815 h 3820726"/>
              <a:gd name="connsiteX140" fmla="*/ 3945598 w 4329767"/>
              <a:gd name="connsiteY140" fmla="*/ 791 h 3820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4329767" h="3820726">
                <a:moveTo>
                  <a:pt x="3945598" y="791"/>
                </a:moveTo>
                <a:cubicBezTo>
                  <a:pt x="3988054" y="-7380"/>
                  <a:pt x="3999484" y="49815"/>
                  <a:pt x="4022345" y="79230"/>
                </a:cubicBezTo>
                <a:cubicBezTo>
                  <a:pt x="4028877" y="89035"/>
                  <a:pt x="4023978" y="107011"/>
                  <a:pt x="4023978" y="120084"/>
                </a:cubicBezTo>
                <a:cubicBezTo>
                  <a:pt x="4023978" y="120084"/>
                  <a:pt x="4025611" y="120084"/>
                  <a:pt x="4025611" y="120084"/>
                </a:cubicBezTo>
                <a:cubicBezTo>
                  <a:pt x="4058270" y="151133"/>
                  <a:pt x="4064801" y="182182"/>
                  <a:pt x="4032143" y="218133"/>
                </a:cubicBezTo>
                <a:cubicBezTo>
                  <a:pt x="4027244" y="254084"/>
                  <a:pt x="4056637" y="286767"/>
                  <a:pt x="4043573" y="324353"/>
                </a:cubicBezTo>
                <a:cubicBezTo>
                  <a:pt x="4045206" y="353768"/>
                  <a:pt x="4017446" y="366841"/>
                  <a:pt x="4010915" y="394621"/>
                </a:cubicBezTo>
                <a:cubicBezTo>
                  <a:pt x="3991320" y="417500"/>
                  <a:pt x="4009282" y="453451"/>
                  <a:pt x="3984788" y="476329"/>
                </a:cubicBezTo>
                <a:cubicBezTo>
                  <a:pt x="3979889" y="486134"/>
                  <a:pt x="3965193" y="495939"/>
                  <a:pt x="3965193" y="505744"/>
                </a:cubicBezTo>
                <a:cubicBezTo>
                  <a:pt x="3960294" y="633208"/>
                  <a:pt x="3901509" y="745964"/>
                  <a:pt x="3885180" y="870160"/>
                </a:cubicBezTo>
                <a:cubicBezTo>
                  <a:pt x="3870483" y="989453"/>
                  <a:pt x="3800268" y="1074428"/>
                  <a:pt x="3725153" y="1157770"/>
                </a:cubicBezTo>
                <a:cubicBezTo>
                  <a:pt x="3718621" y="1165941"/>
                  <a:pt x="3713723" y="1174112"/>
                  <a:pt x="3707191" y="1187185"/>
                </a:cubicBezTo>
                <a:cubicBezTo>
                  <a:pt x="3695760" y="1200258"/>
                  <a:pt x="3671266" y="1205161"/>
                  <a:pt x="3664735" y="1226405"/>
                </a:cubicBezTo>
                <a:cubicBezTo>
                  <a:pt x="3677798" y="1257453"/>
                  <a:pt x="3702292" y="1244380"/>
                  <a:pt x="3723520" y="1249283"/>
                </a:cubicBezTo>
                <a:cubicBezTo>
                  <a:pt x="3723520" y="1249283"/>
                  <a:pt x="3721887" y="1247649"/>
                  <a:pt x="3723520" y="1247649"/>
                </a:cubicBezTo>
                <a:cubicBezTo>
                  <a:pt x="3723520" y="1247649"/>
                  <a:pt x="3723520" y="1246014"/>
                  <a:pt x="3723520" y="1246014"/>
                </a:cubicBezTo>
                <a:cubicBezTo>
                  <a:pt x="3741482" y="1219868"/>
                  <a:pt x="3764343" y="1203526"/>
                  <a:pt x="3795369" y="1218234"/>
                </a:cubicBezTo>
                <a:cubicBezTo>
                  <a:pt x="3823129" y="1232941"/>
                  <a:pt x="3847622" y="1226405"/>
                  <a:pt x="3873749" y="1213331"/>
                </a:cubicBezTo>
                <a:cubicBezTo>
                  <a:pt x="3894977" y="1200258"/>
                  <a:pt x="3914572" y="1226405"/>
                  <a:pt x="3935800" y="1221502"/>
                </a:cubicBezTo>
                <a:cubicBezTo>
                  <a:pt x="3940699" y="1221502"/>
                  <a:pt x="3943965" y="1226405"/>
                  <a:pt x="3948864" y="1226405"/>
                </a:cubicBezTo>
                <a:cubicBezTo>
                  <a:pt x="3989687" y="1193722"/>
                  <a:pt x="4041940" y="1188819"/>
                  <a:pt x="4081131" y="1152868"/>
                </a:cubicBezTo>
                <a:cubicBezTo>
                  <a:pt x="4099093" y="1134892"/>
                  <a:pt x="4121954" y="1139795"/>
                  <a:pt x="4138283" y="1156136"/>
                </a:cubicBezTo>
                <a:cubicBezTo>
                  <a:pt x="4157878" y="1174112"/>
                  <a:pt x="4180739" y="1195356"/>
                  <a:pt x="4174207" y="1228039"/>
                </a:cubicBezTo>
                <a:cubicBezTo>
                  <a:pt x="4170941" y="1249283"/>
                  <a:pt x="4167676" y="1270527"/>
                  <a:pt x="4152979" y="1286868"/>
                </a:cubicBezTo>
                <a:cubicBezTo>
                  <a:pt x="4172574" y="1309746"/>
                  <a:pt x="4170941" y="1329356"/>
                  <a:pt x="4148080" y="1344064"/>
                </a:cubicBezTo>
                <a:cubicBezTo>
                  <a:pt x="4135017" y="1353868"/>
                  <a:pt x="4121954" y="1358771"/>
                  <a:pt x="4121954" y="1376747"/>
                </a:cubicBezTo>
                <a:cubicBezTo>
                  <a:pt x="4128485" y="1380015"/>
                  <a:pt x="4131751" y="1383283"/>
                  <a:pt x="4139916" y="1383283"/>
                </a:cubicBezTo>
                <a:cubicBezTo>
                  <a:pt x="4198701" y="1363673"/>
                  <a:pt x="4267284" y="1355503"/>
                  <a:pt x="4288512" y="1277063"/>
                </a:cubicBezTo>
                <a:cubicBezTo>
                  <a:pt x="4293411" y="1259088"/>
                  <a:pt x="4308107" y="1265624"/>
                  <a:pt x="4317905" y="1280332"/>
                </a:cubicBezTo>
                <a:cubicBezTo>
                  <a:pt x="4327702" y="1296673"/>
                  <a:pt x="4334234" y="1317917"/>
                  <a:pt x="4326069" y="1330990"/>
                </a:cubicBezTo>
                <a:cubicBezTo>
                  <a:pt x="4286879" y="1394722"/>
                  <a:pt x="4288512" y="1464991"/>
                  <a:pt x="4285246" y="1535259"/>
                </a:cubicBezTo>
                <a:cubicBezTo>
                  <a:pt x="4272183" y="1571211"/>
                  <a:pt x="4252588" y="1603894"/>
                  <a:pt x="4221562" y="1628406"/>
                </a:cubicBezTo>
                <a:cubicBezTo>
                  <a:pt x="4221562" y="1625138"/>
                  <a:pt x="4221562" y="1625138"/>
                  <a:pt x="4221562" y="1625138"/>
                </a:cubicBezTo>
                <a:cubicBezTo>
                  <a:pt x="4210132" y="1652918"/>
                  <a:pt x="4213398" y="1683967"/>
                  <a:pt x="4193802" y="1703577"/>
                </a:cubicBezTo>
                <a:cubicBezTo>
                  <a:pt x="4180739" y="1736260"/>
                  <a:pt x="4174207" y="1770577"/>
                  <a:pt x="4149713" y="1793455"/>
                </a:cubicBezTo>
                <a:cubicBezTo>
                  <a:pt x="4139916" y="1814699"/>
                  <a:pt x="4154612" y="1849016"/>
                  <a:pt x="4115422" y="1857187"/>
                </a:cubicBezTo>
                <a:cubicBezTo>
                  <a:pt x="4115422" y="1880065"/>
                  <a:pt x="4100726" y="1896407"/>
                  <a:pt x="4089295" y="1914382"/>
                </a:cubicBezTo>
                <a:cubicBezTo>
                  <a:pt x="4081131" y="1942163"/>
                  <a:pt x="4072966" y="1969944"/>
                  <a:pt x="4064801" y="1997724"/>
                </a:cubicBezTo>
                <a:cubicBezTo>
                  <a:pt x="4041940" y="2079432"/>
                  <a:pt x="4028877" y="2166042"/>
                  <a:pt x="3974990" y="2236310"/>
                </a:cubicBezTo>
                <a:cubicBezTo>
                  <a:pt x="3958661" y="2280432"/>
                  <a:pt x="3955395" y="2327823"/>
                  <a:pt x="3930901" y="2368677"/>
                </a:cubicBezTo>
                <a:cubicBezTo>
                  <a:pt x="3922737" y="2383384"/>
                  <a:pt x="3914572" y="2393189"/>
                  <a:pt x="3899876" y="2399726"/>
                </a:cubicBezTo>
                <a:cubicBezTo>
                  <a:pt x="3885180" y="2424238"/>
                  <a:pt x="3870483" y="2447116"/>
                  <a:pt x="3855787" y="2469994"/>
                </a:cubicBezTo>
                <a:cubicBezTo>
                  <a:pt x="3805166" y="2501043"/>
                  <a:pt x="3752913" y="2501043"/>
                  <a:pt x="3699026" y="2481433"/>
                </a:cubicBezTo>
                <a:cubicBezTo>
                  <a:pt x="3651671" y="2481433"/>
                  <a:pt x="3604317" y="2481433"/>
                  <a:pt x="3556962" y="2487970"/>
                </a:cubicBezTo>
                <a:cubicBezTo>
                  <a:pt x="3514506" y="2494506"/>
                  <a:pt x="3468784" y="2510848"/>
                  <a:pt x="3429594" y="2517384"/>
                </a:cubicBezTo>
                <a:cubicBezTo>
                  <a:pt x="3429594" y="2515750"/>
                  <a:pt x="3429594" y="2515750"/>
                  <a:pt x="3429594" y="2515750"/>
                </a:cubicBezTo>
                <a:cubicBezTo>
                  <a:pt x="3246706" y="2554970"/>
                  <a:pt x="3067084" y="2607263"/>
                  <a:pt x="2890728" y="2667726"/>
                </a:cubicBezTo>
                <a:cubicBezTo>
                  <a:pt x="2735600" y="2723288"/>
                  <a:pt x="2580472" y="2782117"/>
                  <a:pt x="2426977" y="2840946"/>
                </a:cubicBezTo>
                <a:cubicBezTo>
                  <a:pt x="2227760" y="2917752"/>
                  <a:pt x="2033442" y="2999459"/>
                  <a:pt x="1845656" y="3099142"/>
                </a:cubicBezTo>
                <a:cubicBezTo>
                  <a:pt x="1744414" y="3153069"/>
                  <a:pt x="1639907" y="3205362"/>
                  <a:pt x="1541932" y="3265826"/>
                </a:cubicBezTo>
                <a:cubicBezTo>
                  <a:pt x="1496210" y="3293606"/>
                  <a:pt x="1453754" y="3324655"/>
                  <a:pt x="1409665" y="3352436"/>
                </a:cubicBezTo>
                <a:cubicBezTo>
                  <a:pt x="1332917" y="3404729"/>
                  <a:pt x="1257803" y="3455388"/>
                  <a:pt x="1182688" y="3507680"/>
                </a:cubicBezTo>
                <a:cubicBezTo>
                  <a:pt x="1105941" y="3559973"/>
                  <a:pt x="1029193" y="3625339"/>
                  <a:pt x="952446" y="3682535"/>
                </a:cubicBezTo>
                <a:cubicBezTo>
                  <a:pt x="944281" y="3690705"/>
                  <a:pt x="932850" y="3693974"/>
                  <a:pt x="923053" y="3698876"/>
                </a:cubicBezTo>
                <a:cubicBezTo>
                  <a:pt x="856103" y="3749535"/>
                  <a:pt x="784254" y="3790389"/>
                  <a:pt x="702608" y="3813267"/>
                </a:cubicBezTo>
                <a:cubicBezTo>
                  <a:pt x="638924" y="3829608"/>
                  <a:pt x="581771" y="3813267"/>
                  <a:pt x="509923" y="3818169"/>
                </a:cubicBezTo>
                <a:cubicBezTo>
                  <a:pt x="477264" y="3801828"/>
                  <a:pt x="439707" y="3788754"/>
                  <a:pt x="459302" y="3739730"/>
                </a:cubicBezTo>
                <a:cubicBezTo>
                  <a:pt x="465834" y="3725023"/>
                  <a:pt x="460935" y="3723388"/>
                  <a:pt x="410314" y="3703779"/>
                </a:cubicBezTo>
                <a:cubicBezTo>
                  <a:pt x="475631" y="3698876"/>
                  <a:pt x="490328" y="3656388"/>
                  <a:pt x="496859" y="3612266"/>
                </a:cubicBezTo>
                <a:cubicBezTo>
                  <a:pt x="470733" y="3618803"/>
                  <a:pt x="449504" y="3623705"/>
                  <a:pt x="425011" y="3630242"/>
                </a:cubicBezTo>
                <a:cubicBezTo>
                  <a:pt x="473998" y="3612266"/>
                  <a:pt x="431542" y="3543632"/>
                  <a:pt x="483796" y="3528924"/>
                </a:cubicBezTo>
                <a:cubicBezTo>
                  <a:pt x="444606" y="3476631"/>
                  <a:pt x="506657" y="3494607"/>
                  <a:pt x="518087" y="3481534"/>
                </a:cubicBezTo>
                <a:cubicBezTo>
                  <a:pt x="539315" y="3468461"/>
                  <a:pt x="565442" y="3458656"/>
                  <a:pt x="565442" y="3425973"/>
                </a:cubicBezTo>
                <a:cubicBezTo>
                  <a:pt x="565442" y="3425973"/>
                  <a:pt x="567075" y="3425973"/>
                  <a:pt x="567075" y="3425973"/>
                </a:cubicBezTo>
                <a:cubicBezTo>
                  <a:pt x="490328" y="3399826"/>
                  <a:pt x="475631" y="3370412"/>
                  <a:pt x="508290" y="3326290"/>
                </a:cubicBezTo>
                <a:cubicBezTo>
                  <a:pt x="527885" y="3313216"/>
                  <a:pt x="549113" y="3301777"/>
                  <a:pt x="568708" y="3290338"/>
                </a:cubicBezTo>
                <a:cubicBezTo>
                  <a:pt x="601367" y="3260923"/>
                  <a:pt x="640557" y="3239679"/>
                  <a:pt x="661785" y="3193923"/>
                </a:cubicBezTo>
                <a:cubicBezTo>
                  <a:pt x="663418" y="3193923"/>
                  <a:pt x="663418" y="3193923"/>
                  <a:pt x="663418" y="3193923"/>
                </a:cubicBezTo>
                <a:cubicBezTo>
                  <a:pt x="651987" y="3187387"/>
                  <a:pt x="640557" y="3192289"/>
                  <a:pt x="617696" y="3190655"/>
                </a:cubicBezTo>
                <a:cubicBezTo>
                  <a:pt x="684646" y="3143265"/>
                  <a:pt x="761393" y="3131825"/>
                  <a:pt x="803849" y="3066459"/>
                </a:cubicBezTo>
                <a:cubicBezTo>
                  <a:pt x="800583" y="3064825"/>
                  <a:pt x="797318" y="3061557"/>
                  <a:pt x="794052" y="3058289"/>
                </a:cubicBezTo>
                <a:cubicBezTo>
                  <a:pt x="772824" y="3048484"/>
                  <a:pt x="733634" y="3084435"/>
                  <a:pt x="728735" y="3037045"/>
                </a:cubicBezTo>
                <a:cubicBezTo>
                  <a:pt x="725469" y="3002727"/>
                  <a:pt x="758127" y="2988020"/>
                  <a:pt x="780988" y="2974947"/>
                </a:cubicBezTo>
                <a:cubicBezTo>
                  <a:pt x="864268" y="2924288"/>
                  <a:pt x="936116" y="2862190"/>
                  <a:pt x="1004699" y="2793556"/>
                </a:cubicBezTo>
                <a:cubicBezTo>
                  <a:pt x="1001433" y="2764141"/>
                  <a:pt x="1014497" y="2741263"/>
                  <a:pt x="1034092" y="2721653"/>
                </a:cubicBezTo>
                <a:cubicBezTo>
                  <a:pt x="1042256" y="2713483"/>
                  <a:pt x="1048788" y="2700409"/>
                  <a:pt x="1042256" y="2690605"/>
                </a:cubicBezTo>
                <a:cubicBezTo>
                  <a:pt x="1034092" y="2675897"/>
                  <a:pt x="1019395" y="2682434"/>
                  <a:pt x="1011231" y="2687336"/>
                </a:cubicBezTo>
                <a:cubicBezTo>
                  <a:pt x="985104" y="2705312"/>
                  <a:pt x="958977" y="2687336"/>
                  <a:pt x="932850" y="2687336"/>
                </a:cubicBezTo>
                <a:cubicBezTo>
                  <a:pt x="849571" y="2744532"/>
                  <a:pt x="772824" y="2813166"/>
                  <a:pt x="681380" y="2860556"/>
                </a:cubicBezTo>
                <a:cubicBezTo>
                  <a:pt x="665051" y="2870361"/>
                  <a:pt x="648721" y="2878532"/>
                  <a:pt x="630759" y="2881800"/>
                </a:cubicBezTo>
                <a:cubicBezTo>
                  <a:pt x="689545" y="2821337"/>
                  <a:pt x="766292" y="2780483"/>
                  <a:pt x="828343" y="2726556"/>
                </a:cubicBezTo>
                <a:cubicBezTo>
                  <a:pt x="888761" y="2675897"/>
                  <a:pt x="985104" y="2644848"/>
                  <a:pt x="993269" y="2543531"/>
                </a:cubicBezTo>
                <a:cubicBezTo>
                  <a:pt x="1012864" y="2510848"/>
                  <a:pt x="1021028" y="2479799"/>
                  <a:pt x="980205" y="2453653"/>
                </a:cubicBezTo>
                <a:cubicBezTo>
                  <a:pt x="968775" y="2447116"/>
                  <a:pt x="958977" y="2430774"/>
                  <a:pt x="962243" y="2414433"/>
                </a:cubicBezTo>
                <a:cubicBezTo>
                  <a:pt x="962243" y="2414433"/>
                  <a:pt x="962243" y="2412799"/>
                  <a:pt x="962243" y="2412799"/>
                </a:cubicBezTo>
                <a:cubicBezTo>
                  <a:pt x="960610" y="2412799"/>
                  <a:pt x="957344" y="2409530"/>
                  <a:pt x="955711" y="2409530"/>
                </a:cubicBezTo>
                <a:cubicBezTo>
                  <a:pt x="957344" y="2409530"/>
                  <a:pt x="957344" y="2409530"/>
                  <a:pt x="957344" y="2409530"/>
                </a:cubicBezTo>
                <a:cubicBezTo>
                  <a:pt x="906724" y="2373579"/>
                  <a:pt x="865900" y="2322920"/>
                  <a:pt x="829976" y="2267359"/>
                </a:cubicBezTo>
                <a:cubicBezTo>
                  <a:pt x="790786" y="2205261"/>
                  <a:pt x="709140" y="2193822"/>
                  <a:pt x="650354" y="2152969"/>
                </a:cubicBezTo>
                <a:cubicBezTo>
                  <a:pt x="609531" y="2125188"/>
                  <a:pt x="570341" y="2097407"/>
                  <a:pt x="544214" y="2053285"/>
                </a:cubicBezTo>
                <a:cubicBezTo>
                  <a:pt x="521353" y="2012432"/>
                  <a:pt x="469100" y="2000993"/>
                  <a:pt x="442973" y="1960139"/>
                </a:cubicBezTo>
                <a:cubicBezTo>
                  <a:pt x="434808" y="1947066"/>
                  <a:pt x="423378" y="1935626"/>
                  <a:pt x="413580" y="1924187"/>
                </a:cubicBezTo>
                <a:cubicBezTo>
                  <a:pt x="397251" y="1916017"/>
                  <a:pt x="384187" y="1907846"/>
                  <a:pt x="379289" y="1888236"/>
                </a:cubicBezTo>
                <a:cubicBezTo>
                  <a:pt x="374390" y="1881699"/>
                  <a:pt x="367858" y="1875163"/>
                  <a:pt x="362959" y="1866992"/>
                </a:cubicBezTo>
                <a:cubicBezTo>
                  <a:pt x="315605" y="1878431"/>
                  <a:pt x="281313" y="1847382"/>
                  <a:pt x="243756" y="1831041"/>
                </a:cubicBezTo>
                <a:cubicBezTo>
                  <a:pt x="196401" y="1809797"/>
                  <a:pt x="149046" y="1801626"/>
                  <a:pt x="95160" y="1803260"/>
                </a:cubicBezTo>
                <a:cubicBezTo>
                  <a:pt x="51071" y="1804894"/>
                  <a:pt x="5349" y="1795089"/>
                  <a:pt x="450" y="1731357"/>
                </a:cubicBezTo>
                <a:cubicBezTo>
                  <a:pt x="-2816" y="1693772"/>
                  <a:pt x="11881" y="1665991"/>
                  <a:pt x="39640" y="1679065"/>
                </a:cubicBezTo>
                <a:cubicBezTo>
                  <a:pt x="90261" y="1700309"/>
                  <a:pt x="118021" y="1656186"/>
                  <a:pt x="157211" y="1652918"/>
                </a:cubicBezTo>
                <a:cubicBezTo>
                  <a:pt x="163743" y="1623503"/>
                  <a:pt x="189869" y="1623503"/>
                  <a:pt x="212730" y="1616967"/>
                </a:cubicBezTo>
                <a:cubicBezTo>
                  <a:pt x="225794" y="1592455"/>
                  <a:pt x="230692" y="1563040"/>
                  <a:pt x="268250" y="1567942"/>
                </a:cubicBezTo>
                <a:cubicBezTo>
                  <a:pt x="266617" y="1566308"/>
                  <a:pt x="266617" y="1566308"/>
                  <a:pt x="266617" y="1566308"/>
                </a:cubicBezTo>
                <a:cubicBezTo>
                  <a:pt x="269883" y="1540162"/>
                  <a:pt x="238857" y="1514015"/>
                  <a:pt x="258452" y="1481332"/>
                </a:cubicBezTo>
                <a:cubicBezTo>
                  <a:pt x="258452" y="1455186"/>
                  <a:pt x="256819" y="1427405"/>
                  <a:pt x="271516" y="1401259"/>
                </a:cubicBezTo>
                <a:cubicBezTo>
                  <a:pt x="304174" y="1378381"/>
                  <a:pt x="327035" y="1417600"/>
                  <a:pt x="359694" y="1417600"/>
                </a:cubicBezTo>
                <a:cubicBezTo>
                  <a:pt x="366225" y="1409430"/>
                  <a:pt x="371124" y="1401259"/>
                  <a:pt x="379289" y="1393088"/>
                </a:cubicBezTo>
                <a:cubicBezTo>
                  <a:pt x="403783" y="1355503"/>
                  <a:pt x="447872" y="1339161"/>
                  <a:pt x="460935" y="1293405"/>
                </a:cubicBezTo>
                <a:cubicBezTo>
                  <a:pt x="436441" y="1268893"/>
                  <a:pt x="405415" y="1249283"/>
                  <a:pt x="387453" y="1219868"/>
                </a:cubicBezTo>
                <a:cubicBezTo>
                  <a:pt x="369491" y="1192087"/>
                  <a:pt x="346630" y="1154502"/>
                  <a:pt x="376023" y="1123453"/>
                </a:cubicBezTo>
                <a:cubicBezTo>
                  <a:pt x="402150" y="1095672"/>
                  <a:pt x="421745" y="1128355"/>
                  <a:pt x="444606" y="1141429"/>
                </a:cubicBezTo>
                <a:cubicBezTo>
                  <a:pt x="480530" y="1134892"/>
                  <a:pt x="498492" y="1082599"/>
                  <a:pt x="540948" y="1102209"/>
                </a:cubicBezTo>
                <a:cubicBezTo>
                  <a:pt x="554012" y="1095672"/>
                  <a:pt x="567075" y="1085868"/>
                  <a:pt x="580139" y="1082599"/>
                </a:cubicBezTo>
                <a:cubicBezTo>
                  <a:pt x="606265" y="1077697"/>
                  <a:pt x="588303" y="1097307"/>
                  <a:pt x="588303" y="1105477"/>
                </a:cubicBezTo>
                <a:cubicBezTo>
                  <a:pt x="620962" y="1098941"/>
                  <a:pt x="645456" y="1082599"/>
                  <a:pt x="673215" y="1076063"/>
                </a:cubicBezTo>
                <a:cubicBezTo>
                  <a:pt x="679747" y="1062989"/>
                  <a:pt x="692810" y="1053185"/>
                  <a:pt x="705874" y="1036843"/>
                </a:cubicBezTo>
                <a:cubicBezTo>
                  <a:pt x="679747" y="1028672"/>
                  <a:pt x="686279" y="1020501"/>
                  <a:pt x="700975" y="1012331"/>
                </a:cubicBezTo>
                <a:cubicBezTo>
                  <a:pt x="736899" y="991087"/>
                  <a:pt x="766292" y="971477"/>
                  <a:pt x="802216" y="951867"/>
                </a:cubicBezTo>
                <a:cubicBezTo>
                  <a:pt x="844672" y="937160"/>
                  <a:pt x="885496" y="917550"/>
                  <a:pt x="932850" y="928989"/>
                </a:cubicBezTo>
                <a:cubicBezTo>
                  <a:pt x="934483" y="928989"/>
                  <a:pt x="934483" y="928989"/>
                  <a:pt x="934483" y="928989"/>
                </a:cubicBezTo>
                <a:cubicBezTo>
                  <a:pt x="932850" y="881599"/>
                  <a:pt x="970408" y="857086"/>
                  <a:pt x="1003066" y="853818"/>
                </a:cubicBezTo>
                <a:cubicBezTo>
                  <a:pt x="1061852" y="847281"/>
                  <a:pt x="1102675" y="811330"/>
                  <a:pt x="1153295" y="791720"/>
                </a:cubicBezTo>
                <a:cubicBezTo>
                  <a:pt x="1163093" y="788452"/>
                  <a:pt x="1172890" y="788452"/>
                  <a:pt x="1182688" y="786818"/>
                </a:cubicBezTo>
                <a:cubicBezTo>
                  <a:pt x="1339449" y="718183"/>
                  <a:pt x="1497843" y="649549"/>
                  <a:pt x="1656236" y="582549"/>
                </a:cubicBezTo>
                <a:cubicBezTo>
                  <a:pt x="1648072" y="577646"/>
                  <a:pt x="1639907" y="574378"/>
                  <a:pt x="1631743" y="571110"/>
                </a:cubicBezTo>
                <a:cubicBezTo>
                  <a:pt x="1608882" y="574378"/>
                  <a:pt x="1587654" y="577646"/>
                  <a:pt x="1561527" y="580915"/>
                </a:cubicBezTo>
                <a:cubicBezTo>
                  <a:pt x="1576223" y="531890"/>
                  <a:pt x="1615413" y="546598"/>
                  <a:pt x="1646439" y="540061"/>
                </a:cubicBezTo>
                <a:cubicBezTo>
                  <a:pt x="1713389" y="504110"/>
                  <a:pt x="1788503" y="495939"/>
                  <a:pt x="1860352" y="479597"/>
                </a:cubicBezTo>
                <a:cubicBezTo>
                  <a:pt x="1894644" y="451817"/>
                  <a:pt x="1935467" y="432207"/>
                  <a:pt x="1977923" y="430573"/>
                </a:cubicBezTo>
                <a:cubicBezTo>
                  <a:pt x="2018746" y="428939"/>
                  <a:pt x="2028543" y="388085"/>
                  <a:pt x="2061202" y="379914"/>
                </a:cubicBezTo>
                <a:cubicBezTo>
                  <a:pt x="2116721" y="365207"/>
                  <a:pt x="2168975" y="334158"/>
                  <a:pt x="2234292" y="357036"/>
                </a:cubicBezTo>
                <a:cubicBezTo>
                  <a:pt x="2286546" y="339060"/>
                  <a:pt x="2330635" y="319450"/>
                  <a:pt x="2384521" y="311280"/>
                </a:cubicBezTo>
                <a:cubicBezTo>
                  <a:pt x="2384521" y="311280"/>
                  <a:pt x="2381255" y="311280"/>
                  <a:pt x="2381255" y="311280"/>
                </a:cubicBezTo>
                <a:cubicBezTo>
                  <a:pt x="2467800" y="239377"/>
                  <a:pt x="2570675" y="231206"/>
                  <a:pt x="2676815" y="237743"/>
                </a:cubicBezTo>
                <a:cubicBezTo>
                  <a:pt x="2735600" y="198523"/>
                  <a:pt x="2802550" y="187084"/>
                  <a:pt x="2867867" y="172377"/>
                </a:cubicBezTo>
                <a:cubicBezTo>
                  <a:pt x="2874399" y="170743"/>
                  <a:pt x="2874399" y="170743"/>
                  <a:pt x="2874399" y="170743"/>
                </a:cubicBezTo>
                <a:cubicBezTo>
                  <a:pt x="2879298" y="172377"/>
                  <a:pt x="2879298" y="172377"/>
                  <a:pt x="2879298" y="172377"/>
                </a:cubicBezTo>
                <a:cubicBezTo>
                  <a:pt x="2957678" y="146230"/>
                  <a:pt x="3037691" y="152767"/>
                  <a:pt x="3117705" y="156035"/>
                </a:cubicBezTo>
                <a:cubicBezTo>
                  <a:pt x="3259769" y="115181"/>
                  <a:pt x="3403467" y="71059"/>
                  <a:pt x="3547164" y="31840"/>
                </a:cubicBezTo>
                <a:cubicBezTo>
                  <a:pt x="3599418" y="17132"/>
                  <a:pt x="3653304" y="18767"/>
                  <a:pt x="3707191" y="41645"/>
                </a:cubicBezTo>
                <a:cubicBezTo>
                  <a:pt x="3746381" y="56352"/>
                  <a:pt x="3787204" y="59620"/>
                  <a:pt x="3829660" y="49815"/>
                </a:cubicBezTo>
                <a:cubicBezTo>
                  <a:pt x="3862319" y="18767"/>
                  <a:pt x="3908040" y="8962"/>
                  <a:pt x="3945598" y="791"/>
                </a:cubicBezTo>
                <a:close/>
              </a:path>
            </a:pathLst>
          </a:custGeom>
        </p:spPr>
        <p:txBody>
          <a:bodyPr wrap="square" anchor="ctr" anchorCtr="0"/>
          <a:lstStyle>
            <a:lvl1pPr algn="ctr">
              <a:defRPr/>
            </a:lvl1pPr>
          </a:lstStyle>
          <a:p>
            <a:pPr lvl="0"/>
            <a:r>
              <a:rPr lang="fr-FR" noProof="0"/>
              <a:t>Cliquez sur l'icône pour ajouter une image</a:t>
            </a:r>
          </a:p>
        </p:txBody>
      </p:sp>
      <p:sp>
        <p:nvSpPr>
          <p:cNvPr id="8" name="Espace réservé du texte 4"/>
          <p:cNvSpPr>
            <a:spLocks noGrp="1"/>
          </p:cNvSpPr>
          <p:nvPr>
            <p:ph type="body" sz="quarter" idx="11"/>
          </p:nvPr>
        </p:nvSpPr>
        <p:spPr>
          <a:xfrm>
            <a:off x="7110413" y="6316753"/>
            <a:ext cx="1726825" cy="138499"/>
          </a:xfrm>
        </p:spPr>
        <p:txBody>
          <a:bodyPr wrap="square">
            <a:spAutoFit/>
          </a:bodyPr>
          <a:lstStyle>
            <a:lvl1pPr algn="r">
              <a:defRPr sz="900" cap="all" baseline="0">
                <a:solidFill>
                  <a:schemeClr val="bg1">
                    <a:lumMod val="50000"/>
                  </a:schemeClr>
                </a:solidFill>
              </a:defRPr>
            </a:lvl1pPr>
          </a:lstStyle>
          <a:p>
            <a:pPr lvl="0"/>
            <a:r>
              <a:rPr lang="fr-FR" smtClean="0"/>
              <a:t>Modifiez les styles du texte du masque</a:t>
            </a:r>
          </a:p>
        </p:txBody>
      </p:sp>
    </p:spTree>
    <p:extLst>
      <p:ext uri="{BB962C8B-B14F-4D97-AF65-F5344CB8AC3E}">
        <p14:creationId xmlns:p14="http://schemas.microsoft.com/office/powerpoint/2010/main" val="28824876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ntro 1">
    <p:spTree>
      <p:nvGrpSpPr>
        <p:cNvPr id="1" name=""/>
        <p:cNvGrpSpPr/>
        <p:nvPr/>
      </p:nvGrpSpPr>
      <p:grpSpPr>
        <a:xfrm>
          <a:off x="0" y="0"/>
          <a:ext cx="0" cy="0"/>
          <a:chOff x="0" y="0"/>
          <a:chExt cx="0" cy="0"/>
        </a:xfrm>
      </p:grpSpPr>
      <p:sp>
        <p:nvSpPr>
          <p:cNvPr id="3" name="bk object 16"/>
          <p:cNvSpPr>
            <a:spLocks/>
          </p:cNvSpPr>
          <p:nvPr userDrawn="1"/>
        </p:nvSpPr>
        <p:spPr bwMode="auto">
          <a:xfrm>
            <a:off x="287338" y="452438"/>
            <a:ext cx="8570912" cy="5872162"/>
          </a:xfrm>
          <a:custGeom>
            <a:avLst/>
            <a:gdLst>
              <a:gd name="T0" fmla="*/ 0 w 8571865"/>
              <a:gd name="T1" fmla="*/ 5963986 h 5781675"/>
              <a:gd name="T2" fmla="*/ 8569692 w 8571865"/>
              <a:gd name="T3" fmla="*/ 5963986 h 5781675"/>
              <a:gd name="T4" fmla="*/ 8569692 w 8571865"/>
              <a:gd name="T5" fmla="*/ 0 h 5781675"/>
              <a:gd name="T6" fmla="*/ 0 w 8571865"/>
              <a:gd name="T7" fmla="*/ 0 h 5781675"/>
              <a:gd name="T8" fmla="*/ 0 w 8571865"/>
              <a:gd name="T9" fmla="*/ 5963986 h 57816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71865" h="5781675">
                <a:moveTo>
                  <a:pt x="0" y="5781598"/>
                </a:moveTo>
                <a:lnTo>
                  <a:pt x="8571598" y="5781598"/>
                </a:lnTo>
                <a:lnTo>
                  <a:pt x="8571598" y="0"/>
                </a:lnTo>
                <a:lnTo>
                  <a:pt x="0" y="0"/>
                </a:lnTo>
                <a:lnTo>
                  <a:pt x="0" y="5781598"/>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4" name="object 11"/>
          <p:cNvSpPr>
            <a:spLocks noChangeArrowheads="1"/>
          </p:cNvSpPr>
          <p:nvPr userDrawn="1"/>
        </p:nvSpPr>
        <p:spPr bwMode="auto">
          <a:xfrm>
            <a:off x="0" y="873125"/>
            <a:ext cx="3724275" cy="2270125"/>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defRPr/>
            </a:pPr>
            <a:endParaRPr lang="fr-FR" altLang="fr-FR" smtClean="0">
              <a:solidFill>
                <a:srgbClr val="000000"/>
              </a:solidFill>
              <a:latin typeface="Arial" pitchFamily="34" charset="0"/>
            </a:endParaRPr>
          </a:p>
        </p:txBody>
      </p:sp>
      <p:sp>
        <p:nvSpPr>
          <p:cNvPr id="8" name="Espace réservé du texte 7"/>
          <p:cNvSpPr>
            <a:spLocks noGrp="1"/>
          </p:cNvSpPr>
          <p:nvPr>
            <p:ph type="body" sz="quarter" idx="13"/>
          </p:nvPr>
        </p:nvSpPr>
        <p:spPr>
          <a:xfrm>
            <a:off x="3672000" y="1252800"/>
            <a:ext cx="4808612" cy="4762518"/>
          </a:xfrm>
        </p:spPr>
        <p:txBody>
          <a:bodyPr/>
          <a:lstStyle>
            <a:lvl1pPr>
              <a:defRPr sz="1800" b="1" cap="all" baseline="0">
                <a:solidFill>
                  <a:schemeClr val="tx2"/>
                </a:solidFill>
              </a:defRPr>
            </a:lvl1pPr>
            <a:lvl2pPr>
              <a:lnSpc>
                <a:spcPct val="120000"/>
              </a:lnSpc>
              <a:defRPr sz="1400" b="0">
                <a:solidFill>
                  <a:schemeClr val="tx1"/>
                </a:solidFill>
              </a:defRPr>
            </a:lvl2pPr>
          </a:lstStyle>
          <a:p>
            <a:pPr lvl="0"/>
            <a:r>
              <a:rPr lang="fr-FR"/>
              <a:t>Modifiez les styles du texte du masque</a:t>
            </a:r>
          </a:p>
          <a:p>
            <a:pPr lvl="1"/>
            <a:r>
              <a:rPr lang="fr-FR"/>
              <a:t>Deuxième niveau</a:t>
            </a:r>
          </a:p>
        </p:txBody>
      </p:sp>
      <p:sp>
        <p:nvSpPr>
          <p:cNvPr id="5" name="Espace réservé du numéro de diapositive 15"/>
          <p:cNvSpPr>
            <a:spLocks noGrp="1"/>
          </p:cNvSpPr>
          <p:nvPr>
            <p:ph type="sldNum" sz="quarter" idx="14"/>
          </p:nvPr>
        </p:nvSpPr>
        <p:spPr/>
        <p:txBody>
          <a:bodyPr/>
          <a:lstStyle>
            <a:lvl1pPr>
              <a:defRPr/>
            </a:lvl1pPr>
          </a:lstStyle>
          <a:p>
            <a:pPr>
              <a:defRPr/>
            </a:pPr>
            <a:fld id="{CE41D1E6-B528-4A86-8C21-ACC4607CD723}" type="slidenum">
              <a:rPr lang="fr-FR"/>
              <a:pPr>
                <a:defRPr/>
              </a:pPr>
              <a:t>‹N°›</a:t>
            </a:fld>
            <a:endParaRPr lang="fr-FR"/>
          </a:p>
        </p:txBody>
      </p:sp>
      <p:sp>
        <p:nvSpPr>
          <p:cNvPr id="6" name="Espace réservé du pied de page 4"/>
          <p:cNvSpPr>
            <a:spLocks noGrp="1"/>
          </p:cNvSpPr>
          <p:nvPr>
            <p:ph type="ftr" sz="quarter" idx="15"/>
          </p:nvPr>
        </p:nvSpPr>
        <p:spPr/>
        <p:txBody>
          <a:bodyPr/>
          <a:lstStyle>
            <a:lvl1pPr algn="l">
              <a:defRPr sz="800" b="0" cap="none" baseline="0">
                <a:solidFill>
                  <a:srgbClr val="7F7F7F"/>
                </a:solidFill>
              </a:defRPr>
            </a:lvl1pPr>
          </a:lstStyle>
          <a:p>
            <a:pPr>
              <a:defRPr/>
            </a:pPr>
            <a:r>
              <a:rPr lang="fr-FR"/>
              <a:t>2018 - HDJ S37 - Action de dynamisation Auto</a:t>
            </a:r>
            <a:endParaRPr lang="fr-FR" dirty="0"/>
          </a:p>
        </p:txBody>
      </p:sp>
      <p:sp>
        <p:nvSpPr>
          <p:cNvPr id="7" name="Espace réservé de la date 3"/>
          <p:cNvSpPr>
            <a:spLocks noGrp="1"/>
          </p:cNvSpPr>
          <p:nvPr>
            <p:ph type="dt" sz="half" idx="16"/>
          </p:nvPr>
        </p:nvSpPr>
        <p:spPr/>
        <p:txBody>
          <a:bodyPr/>
          <a:lstStyle>
            <a:lvl1pPr>
              <a:defRPr lang="fr-FR" sz="800" b="0" cap="all" baseline="0">
                <a:solidFill>
                  <a:srgbClr val="7F7F7F"/>
                </a:solidFill>
              </a:defRPr>
            </a:lvl1pPr>
          </a:lstStyle>
          <a:p>
            <a:pPr>
              <a:defRPr/>
            </a:pPr>
            <a:endParaRPr/>
          </a:p>
        </p:txBody>
      </p:sp>
    </p:spTree>
    <p:extLst>
      <p:ext uri="{BB962C8B-B14F-4D97-AF65-F5344CB8AC3E}">
        <p14:creationId xmlns:p14="http://schemas.microsoft.com/office/powerpoint/2010/main" val="13648265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ntro 2">
    <p:spTree>
      <p:nvGrpSpPr>
        <p:cNvPr id="1" name=""/>
        <p:cNvGrpSpPr/>
        <p:nvPr/>
      </p:nvGrpSpPr>
      <p:grpSpPr>
        <a:xfrm>
          <a:off x="0" y="0"/>
          <a:ext cx="0" cy="0"/>
          <a:chOff x="0" y="0"/>
          <a:chExt cx="0" cy="0"/>
        </a:xfrm>
      </p:grpSpPr>
      <p:sp>
        <p:nvSpPr>
          <p:cNvPr id="3" name="bk object 16"/>
          <p:cNvSpPr>
            <a:spLocks/>
          </p:cNvSpPr>
          <p:nvPr userDrawn="1"/>
        </p:nvSpPr>
        <p:spPr bwMode="auto">
          <a:xfrm>
            <a:off x="287338" y="452438"/>
            <a:ext cx="8570912" cy="5872162"/>
          </a:xfrm>
          <a:custGeom>
            <a:avLst/>
            <a:gdLst>
              <a:gd name="T0" fmla="*/ 0 w 8571865"/>
              <a:gd name="T1" fmla="*/ 5963986 h 5781675"/>
              <a:gd name="T2" fmla="*/ 8569692 w 8571865"/>
              <a:gd name="T3" fmla="*/ 5963986 h 5781675"/>
              <a:gd name="T4" fmla="*/ 8569692 w 8571865"/>
              <a:gd name="T5" fmla="*/ 0 h 5781675"/>
              <a:gd name="T6" fmla="*/ 0 w 8571865"/>
              <a:gd name="T7" fmla="*/ 0 h 5781675"/>
              <a:gd name="T8" fmla="*/ 0 w 8571865"/>
              <a:gd name="T9" fmla="*/ 5963986 h 57816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71865" h="5781675">
                <a:moveTo>
                  <a:pt x="0" y="5781598"/>
                </a:moveTo>
                <a:lnTo>
                  <a:pt x="8571598" y="5781598"/>
                </a:lnTo>
                <a:lnTo>
                  <a:pt x="8571598" y="0"/>
                </a:lnTo>
                <a:lnTo>
                  <a:pt x="0" y="0"/>
                </a:lnTo>
                <a:lnTo>
                  <a:pt x="0" y="5781598"/>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4" name="object 11"/>
          <p:cNvSpPr>
            <a:spLocks noChangeArrowheads="1"/>
          </p:cNvSpPr>
          <p:nvPr userDrawn="1"/>
        </p:nvSpPr>
        <p:spPr bwMode="auto">
          <a:xfrm>
            <a:off x="0" y="790575"/>
            <a:ext cx="1028700" cy="627063"/>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defRPr/>
            </a:pPr>
            <a:endParaRPr lang="fr-FR" altLang="fr-FR" smtClean="0">
              <a:solidFill>
                <a:srgbClr val="000000"/>
              </a:solidFill>
              <a:latin typeface="Arial" pitchFamily="34" charset="0"/>
            </a:endParaRPr>
          </a:p>
        </p:txBody>
      </p:sp>
      <p:sp>
        <p:nvSpPr>
          <p:cNvPr id="8" name="Espace réservé du texte 7"/>
          <p:cNvSpPr>
            <a:spLocks noGrp="1"/>
          </p:cNvSpPr>
          <p:nvPr>
            <p:ph type="body" sz="quarter" idx="13"/>
          </p:nvPr>
        </p:nvSpPr>
        <p:spPr>
          <a:xfrm>
            <a:off x="1080000" y="860400"/>
            <a:ext cx="7400612" cy="4762518"/>
          </a:xfrm>
        </p:spPr>
        <p:txBody>
          <a:bodyPr/>
          <a:lstStyle>
            <a:lvl1pPr>
              <a:defRPr sz="1800" b="1" cap="all" baseline="0">
                <a:solidFill>
                  <a:schemeClr val="tx2"/>
                </a:solidFill>
              </a:defRPr>
            </a:lvl1pPr>
            <a:lvl2pPr>
              <a:lnSpc>
                <a:spcPct val="120000"/>
              </a:lnSpc>
              <a:defRPr sz="1400" b="0">
                <a:solidFill>
                  <a:schemeClr val="tx1"/>
                </a:solidFill>
              </a:defRPr>
            </a:lvl2pPr>
          </a:lstStyle>
          <a:p>
            <a:pPr lvl="0"/>
            <a:r>
              <a:rPr lang="fr-FR"/>
              <a:t>Modifiez les styles du texte du masque</a:t>
            </a:r>
          </a:p>
          <a:p>
            <a:pPr lvl="1"/>
            <a:r>
              <a:rPr lang="fr-FR"/>
              <a:t>Deuxième niveau</a:t>
            </a:r>
          </a:p>
        </p:txBody>
      </p:sp>
      <p:sp>
        <p:nvSpPr>
          <p:cNvPr id="5" name="Espace réservé du numéro de diapositive 18"/>
          <p:cNvSpPr>
            <a:spLocks noGrp="1"/>
          </p:cNvSpPr>
          <p:nvPr>
            <p:ph type="sldNum" sz="quarter" idx="14"/>
          </p:nvPr>
        </p:nvSpPr>
        <p:spPr/>
        <p:txBody>
          <a:bodyPr/>
          <a:lstStyle>
            <a:lvl1pPr>
              <a:defRPr/>
            </a:lvl1pPr>
          </a:lstStyle>
          <a:p>
            <a:pPr>
              <a:defRPr/>
            </a:pPr>
            <a:fld id="{23E83D62-2D9F-4782-9CCE-3280E531E815}" type="slidenum">
              <a:rPr lang="fr-FR"/>
              <a:pPr>
                <a:defRPr/>
              </a:pPr>
              <a:t>‹N°›</a:t>
            </a:fld>
            <a:endParaRPr lang="fr-FR"/>
          </a:p>
        </p:txBody>
      </p:sp>
      <p:sp>
        <p:nvSpPr>
          <p:cNvPr id="6" name="Espace réservé du pied de page 4"/>
          <p:cNvSpPr>
            <a:spLocks noGrp="1"/>
          </p:cNvSpPr>
          <p:nvPr>
            <p:ph type="ftr" sz="quarter" idx="15"/>
          </p:nvPr>
        </p:nvSpPr>
        <p:spPr/>
        <p:txBody>
          <a:bodyPr/>
          <a:lstStyle>
            <a:lvl1pPr algn="l">
              <a:defRPr sz="800" b="0" cap="none" baseline="0">
                <a:solidFill>
                  <a:srgbClr val="7F7F7F"/>
                </a:solidFill>
              </a:defRPr>
            </a:lvl1pPr>
          </a:lstStyle>
          <a:p>
            <a:pPr>
              <a:defRPr/>
            </a:pPr>
            <a:r>
              <a:rPr lang="fr-FR"/>
              <a:t>2018 - HDJ S37 - Action de dynamisation Auto</a:t>
            </a:r>
            <a:endParaRPr lang="fr-FR" dirty="0"/>
          </a:p>
        </p:txBody>
      </p:sp>
      <p:sp>
        <p:nvSpPr>
          <p:cNvPr id="7" name="Espace réservé de la date 3"/>
          <p:cNvSpPr>
            <a:spLocks noGrp="1"/>
          </p:cNvSpPr>
          <p:nvPr>
            <p:ph type="dt" sz="half" idx="16"/>
          </p:nvPr>
        </p:nvSpPr>
        <p:spPr/>
        <p:txBody>
          <a:bodyPr/>
          <a:lstStyle>
            <a:lvl1pPr>
              <a:defRPr lang="fr-FR" sz="800" b="0" cap="all" baseline="0">
                <a:solidFill>
                  <a:srgbClr val="7F7F7F"/>
                </a:solidFill>
              </a:defRPr>
            </a:lvl1pPr>
          </a:lstStyle>
          <a:p>
            <a:pPr>
              <a:defRPr/>
            </a:pPr>
            <a:endParaRPr/>
          </a:p>
        </p:txBody>
      </p:sp>
    </p:spTree>
    <p:extLst>
      <p:ext uri="{BB962C8B-B14F-4D97-AF65-F5344CB8AC3E}">
        <p14:creationId xmlns:p14="http://schemas.microsoft.com/office/powerpoint/2010/main" val="33193929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5" name="bk object 16"/>
          <p:cNvSpPr>
            <a:spLocks/>
          </p:cNvSpPr>
          <p:nvPr userDrawn="1"/>
        </p:nvSpPr>
        <p:spPr bwMode="auto">
          <a:xfrm>
            <a:off x="3671888" y="452438"/>
            <a:ext cx="5194300" cy="5872162"/>
          </a:xfrm>
          <a:custGeom>
            <a:avLst/>
            <a:gdLst>
              <a:gd name="T0" fmla="*/ 0 w 8571865"/>
              <a:gd name="T1" fmla="*/ 5963986 h 5781675"/>
              <a:gd name="T2" fmla="*/ 3147496 w 8571865"/>
              <a:gd name="T3" fmla="*/ 5963986 h 5781675"/>
              <a:gd name="T4" fmla="*/ 3147496 w 8571865"/>
              <a:gd name="T5" fmla="*/ 0 h 5781675"/>
              <a:gd name="T6" fmla="*/ 0 w 8571865"/>
              <a:gd name="T7" fmla="*/ 0 h 5781675"/>
              <a:gd name="T8" fmla="*/ 0 w 8571865"/>
              <a:gd name="T9" fmla="*/ 5963986 h 57816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71865" h="5781675">
                <a:moveTo>
                  <a:pt x="0" y="5781598"/>
                </a:moveTo>
                <a:lnTo>
                  <a:pt x="8571598" y="5781598"/>
                </a:lnTo>
                <a:lnTo>
                  <a:pt x="8571598" y="0"/>
                </a:lnTo>
                <a:lnTo>
                  <a:pt x="0" y="0"/>
                </a:lnTo>
                <a:lnTo>
                  <a:pt x="0" y="5781598"/>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6" name="Rectangle 5"/>
          <p:cNvSpPr/>
          <p:nvPr userDrawn="1"/>
        </p:nvSpPr>
        <p:spPr>
          <a:xfrm>
            <a:off x="850900" y="295275"/>
            <a:ext cx="152400" cy="8429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solidFill>
                <a:prstClr val="white"/>
              </a:solidFill>
            </a:endParaRPr>
          </a:p>
        </p:txBody>
      </p:sp>
      <p:sp>
        <p:nvSpPr>
          <p:cNvPr id="7" name="object 13"/>
          <p:cNvSpPr>
            <a:spLocks noChangeArrowheads="1"/>
          </p:cNvSpPr>
          <p:nvPr userDrawn="1"/>
        </p:nvSpPr>
        <p:spPr bwMode="auto">
          <a:xfrm>
            <a:off x="0" y="858838"/>
            <a:ext cx="3724275" cy="2268537"/>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defRPr/>
            </a:pPr>
            <a:endParaRPr lang="fr-FR" altLang="fr-FR" smtClean="0">
              <a:solidFill>
                <a:srgbClr val="000000"/>
              </a:solidFill>
              <a:latin typeface="Arial" pitchFamily="34" charset="0"/>
            </a:endParaRPr>
          </a:p>
        </p:txBody>
      </p:sp>
      <p:sp>
        <p:nvSpPr>
          <p:cNvPr id="8" name="Espace réservé du texte 7"/>
          <p:cNvSpPr>
            <a:spLocks noGrp="1"/>
          </p:cNvSpPr>
          <p:nvPr>
            <p:ph type="body" sz="quarter" idx="13"/>
          </p:nvPr>
        </p:nvSpPr>
        <p:spPr>
          <a:xfrm>
            <a:off x="4165200" y="1267200"/>
            <a:ext cx="4369200" cy="4762518"/>
          </a:xfrm>
        </p:spPr>
        <p:txBody>
          <a:bodyPr/>
          <a:lstStyle>
            <a:lvl1pPr marL="342900" indent="-342900">
              <a:spcBef>
                <a:spcPts val="2800"/>
              </a:spcBef>
              <a:buClr>
                <a:schemeClr val="tx1"/>
              </a:buClr>
              <a:buFont typeface="+mj-lt"/>
              <a:buAutoNum type="arabicPeriod"/>
              <a:defRPr sz="1600" b="1" cap="all" baseline="0">
                <a:solidFill>
                  <a:schemeClr val="tx2"/>
                </a:solidFill>
              </a:defRPr>
            </a:lvl1pPr>
            <a:lvl2pPr>
              <a:lnSpc>
                <a:spcPct val="120000"/>
              </a:lnSpc>
              <a:defRPr sz="1400" b="0"/>
            </a:lvl2pPr>
          </a:lstStyle>
          <a:p>
            <a:pPr lvl="0"/>
            <a:r>
              <a:rPr lang="fr-FR"/>
              <a:t>Modifiez les styles du texte du masque</a:t>
            </a:r>
          </a:p>
        </p:txBody>
      </p:sp>
      <p:sp>
        <p:nvSpPr>
          <p:cNvPr id="4" name="Espace réservé du texte 3"/>
          <p:cNvSpPr>
            <a:spLocks noGrp="1"/>
          </p:cNvSpPr>
          <p:nvPr>
            <p:ph type="body" sz="quarter" idx="14"/>
          </p:nvPr>
        </p:nvSpPr>
        <p:spPr>
          <a:xfrm>
            <a:off x="457098" y="1740173"/>
            <a:ext cx="2052000" cy="430887"/>
          </a:xfrm>
        </p:spPr>
        <p:txBody>
          <a:bodyPr wrap="square">
            <a:spAutoFit/>
          </a:bodyPr>
          <a:lstStyle>
            <a:lvl1pPr>
              <a:defRPr sz="2800" b="1" cap="all" baseline="0">
                <a:solidFill>
                  <a:schemeClr val="bg1"/>
                </a:solidFill>
              </a:defRPr>
            </a:lvl1pPr>
            <a:lvl2pPr>
              <a:defRPr sz="2800"/>
            </a:lvl2pPr>
            <a:lvl3pPr>
              <a:defRPr sz="2800"/>
            </a:lvl3pPr>
            <a:lvl4pPr>
              <a:defRPr sz="2800"/>
            </a:lvl4pPr>
            <a:lvl5pPr>
              <a:defRPr sz="2800"/>
            </a:lvl5pPr>
          </a:lstStyle>
          <a:p>
            <a:pPr lvl="0"/>
            <a:r>
              <a:rPr lang="fr-FR" smtClean="0"/>
              <a:t>Modifiez les styles du texte du masque</a:t>
            </a:r>
          </a:p>
        </p:txBody>
      </p:sp>
      <p:sp>
        <p:nvSpPr>
          <p:cNvPr id="9" name="Espace réservé du numéro de diapositive 18"/>
          <p:cNvSpPr>
            <a:spLocks noGrp="1"/>
          </p:cNvSpPr>
          <p:nvPr>
            <p:ph type="sldNum" sz="quarter" idx="15"/>
          </p:nvPr>
        </p:nvSpPr>
        <p:spPr/>
        <p:txBody>
          <a:bodyPr/>
          <a:lstStyle>
            <a:lvl1pPr>
              <a:defRPr/>
            </a:lvl1pPr>
          </a:lstStyle>
          <a:p>
            <a:pPr>
              <a:defRPr/>
            </a:pPr>
            <a:fld id="{2E5B2E12-BFCB-47F3-B478-9126D5984874}" type="slidenum">
              <a:rPr lang="fr-FR"/>
              <a:pPr>
                <a:defRPr/>
              </a:pPr>
              <a:t>‹N°›</a:t>
            </a:fld>
            <a:endParaRPr lang="fr-FR"/>
          </a:p>
        </p:txBody>
      </p:sp>
      <p:sp>
        <p:nvSpPr>
          <p:cNvPr id="10" name="Espace réservé du pied de page 4"/>
          <p:cNvSpPr>
            <a:spLocks noGrp="1"/>
          </p:cNvSpPr>
          <p:nvPr>
            <p:ph type="ftr" sz="quarter" idx="16"/>
          </p:nvPr>
        </p:nvSpPr>
        <p:spPr/>
        <p:txBody>
          <a:bodyPr/>
          <a:lstStyle>
            <a:lvl1pPr algn="l">
              <a:defRPr sz="800" b="0" cap="none" baseline="0">
                <a:solidFill>
                  <a:srgbClr val="7F7F7F"/>
                </a:solidFill>
              </a:defRPr>
            </a:lvl1pPr>
          </a:lstStyle>
          <a:p>
            <a:pPr>
              <a:defRPr/>
            </a:pPr>
            <a:r>
              <a:rPr lang="fr-FR"/>
              <a:t>2018 - HDJ S37 - Action de dynamisation Auto</a:t>
            </a:r>
            <a:endParaRPr lang="fr-FR" dirty="0"/>
          </a:p>
        </p:txBody>
      </p:sp>
      <p:sp>
        <p:nvSpPr>
          <p:cNvPr id="11" name="Espace réservé de la date 3"/>
          <p:cNvSpPr>
            <a:spLocks noGrp="1"/>
          </p:cNvSpPr>
          <p:nvPr>
            <p:ph type="dt" sz="half" idx="17"/>
          </p:nvPr>
        </p:nvSpPr>
        <p:spPr/>
        <p:txBody>
          <a:bodyPr/>
          <a:lstStyle>
            <a:lvl1pPr>
              <a:defRPr lang="fr-FR" sz="800" b="0" cap="all" baseline="0">
                <a:solidFill>
                  <a:srgbClr val="7F7F7F"/>
                </a:solidFill>
              </a:defRPr>
            </a:lvl1pPr>
          </a:lstStyle>
          <a:p>
            <a:pPr>
              <a:defRPr/>
            </a:pPr>
            <a:endParaRPr/>
          </a:p>
        </p:txBody>
      </p:sp>
    </p:spTree>
    <p:extLst>
      <p:ext uri="{BB962C8B-B14F-4D97-AF65-F5344CB8AC3E}">
        <p14:creationId xmlns:p14="http://schemas.microsoft.com/office/powerpoint/2010/main" val="18556486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Ouverture de chapitre">
    <p:spTree>
      <p:nvGrpSpPr>
        <p:cNvPr id="1" name=""/>
        <p:cNvGrpSpPr/>
        <p:nvPr/>
      </p:nvGrpSpPr>
      <p:grpSpPr>
        <a:xfrm>
          <a:off x="0" y="0"/>
          <a:ext cx="0" cy="0"/>
          <a:chOff x="0" y="0"/>
          <a:chExt cx="0" cy="0"/>
        </a:xfrm>
      </p:grpSpPr>
      <p:sp>
        <p:nvSpPr>
          <p:cNvPr id="5" name="object 14"/>
          <p:cNvSpPr>
            <a:spLocks noChangeArrowheads="1"/>
          </p:cNvSpPr>
          <p:nvPr userDrawn="1"/>
        </p:nvSpPr>
        <p:spPr bwMode="auto">
          <a:xfrm>
            <a:off x="382588" y="717550"/>
            <a:ext cx="3052762" cy="25082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defRPr/>
            </a:pPr>
            <a:endParaRPr lang="fr-FR" altLang="fr-FR" smtClean="0">
              <a:solidFill>
                <a:srgbClr val="000000"/>
              </a:solidFill>
              <a:latin typeface="Arial" pitchFamily="34" charset="0"/>
            </a:endParaRPr>
          </a:p>
        </p:txBody>
      </p:sp>
      <p:sp>
        <p:nvSpPr>
          <p:cNvPr id="6" name="Rectangle 5"/>
          <p:cNvSpPr/>
          <p:nvPr userDrawn="1"/>
        </p:nvSpPr>
        <p:spPr>
          <a:xfrm>
            <a:off x="850900" y="295275"/>
            <a:ext cx="152400" cy="8429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solidFill>
                <a:prstClr val="white"/>
              </a:solidFill>
            </a:endParaRPr>
          </a:p>
        </p:txBody>
      </p:sp>
      <p:sp>
        <p:nvSpPr>
          <p:cNvPr id="7" name="object 13"/>
          <p:cNvSpPr/>
          <p:nvPr userDrawn="1"/>
        </p:nvSpPr>
        <p:spPr>
          <a:xfrm>
            <a:off x="1079500" y="6326188"/>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lIns="0" tIns="0" rIns="0" bIns="0"/>
          <a:lstStyle/>
          <a:p>
            <a:pPr fontAlgn="auto">
              <a:spcBef>
                <a:spcPts val="0"/>
              </a:spcBef>
              <a:spcAft>
                <a:spcPts val="0"/>
              </a:spcAft>
              <a:defRPr/>
            </a:pPr>
            <a:endParaRPr>
              <a:solidFill>
                <a:prstClr val="black"/>
              </a:solidFill>
              <a:latin typeface="+mn-lt"/>
              <a:cs typeface="+mn-cs"/>
            </a:endParaRPr>
          </a:p>
        </p:txBody>
      </p:sp>
      <p:sp>
        <p:nvSpPr>
          <p:cNvPr id="9" name="object 6"/>
          <p:cNvSpPr>
            <a:spLocks/>
          </p:cNvSpPr>
          <p:nvPr userDrawn="1"/>
        </p:nvSpPr>
        <p:spPr bwMode="auto">
          <a:xfrm>
            <a:off x="3692525" y="4049713"/>
            <a:ext cx="431800" cy="71437"/>
          </a:xfrm>
          <a:custGeom>
            <a:avLst/>
            <a:gdLst>
              <a:gd name="T0" fmla="*/ 0 w 430529"/>
              <a:gd name="T1" fmla="*/ 70115 h 72389"/>
              <a:gd name="T2" fmla="*/ 432947 w 430529"/>
              <a:gd name="T3" fmla="*/ 70115 h 72389"/>
              <a:gd name="T4" fmla="*/ 432947 w 430529"/>
              <a:gd name="T5" fmla="*/ 0 h 72389"/>
              <a:gd name="T6" fmla="*/ 0 w 430529"/>
              <a:gd name="T7" fmla="*/ 0 h 72389"/>
              <a:gd name="T8" fmla="*/ 0 w 430529"/>
              <a:gd name="T9" fmla="*/ 70115 h 723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0529" h="72389">
                <a:moveTo>
                  <a:pt x="0" y="71996"/>
                </a:moveTo>
                <a:lnTo>
                  <a:pt x="430402" y="71996"/>
                </a:lnTo>
                <a:lnTo>
                  <a:pt x="430402" y="0"/>
                </a:lnTo>
                <a:lnTo>
                  <a:pt x="0" y="0"/>
                </a:lnTo>
                <a:lnTo>
                  <a:pt x="0" y="7199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8" name="Espace réservé du texte 7"/>
          <p:cNvSpPr>
            <a:spLocks noGrp="1"/>
          </p:cNvSpPr>
          <p:nvPr>
            <p:ph type="body" sz="quarter" idx="13"/>
          </p:nvPr>
        </p:nvSpPr>
        <p:spPr>
          <a:xfrm>
            <a:off x="3693138" y="4273200"/>
            <a:ext cx="4841262" cy="304699"/>
          </a:xfrm>
        </p:spPr>
        <p:txBody>
          <a:bodyPr>
            <a:spAutoFit/>
          </a:bodyPr>
          <a:lstStyle>
            <a:lvl1pPr>
              <a:lnSpc>
                <a:spcPct val="110000"/>
              </a:lnSpc>
              <a:spcBef>
                <a:spcPts val="0"/>
              </a:spcBef>
              <a:defRPr sz="1800" b="0" cap="none" baseline="0">
                <a:solidFill>
                  <a:schemeClr val="accent1"/>
                </a:solidFill>
              </a:defRPr>
            </a:lvl1pPr>
            <a:lvl2pPr>
              <a:lnSpc>
                <a:spcPct val="120000"/>
              </a:lnSpc>
              <a:defRPr sz="1400" b="0"/>
            </a:lvl2pPr>
          </a:lstStyle>
          <a:p>
            <a:pPr lvl="0"/>
            <a:r>
              <a:rPr lang="fr-FR"/>
              <a:t>Modifiez les styles du texte du masque</a:t>
            </a:r>
          </a:p>
        </p:txBody>
      </p:sp>
      <p:sp>
        <p:nvSpPr>
          <p:cNvPr id="4" name="Espace réservé du texte 3"/>
          <p:cNvSpPr>
            <a:spLocks noGrp="1"/>
          </p:cNvSpPr>
          <p:nvPr>
            <p:ph type="body" sz="quarter" idx="14"/>
          </p:nvPr>
        </p:nvSpPr>
        <p:spPr>
          <a:xfrm>
            <a:off x="2054781" y="1104976"/>
            <a:ext cx="855114" cy="1615827"/>
          </a:xfrm>
        </p:spPr>
        <p:txBody>
          <a:bodyPr wrap="square">
            <a:spAutoFit/>
          </a:bodyPr>
          <a:lstStyle>
            <a:lvl1pPr algn="r">
              <a:defRPr sz="10500" b="1" cap="all" baseline="0">
                <a:solidFill>
                  <a:schemeClr val="bg1"/>
                </a:solidFill>
              </a:defRPr>
            </a:lvl1pPr>
            <a:lvl2pPr>
              <a:defRPr sz="2800"/>
            </a:lvl2pPr>
            <a:lvl3pPr>
              <a:defRPr sz="2800"/>
            </a:lvl3pPr>
            <a:lvl4pPr>
              <a:defRPr sz="2800"/>
            </a:lvl4pPr>
            <a:lvl5pPr>
              <a:defRPr sz="2800"/>
            </a:lvl5pPr>
          </a:lstStyle>
          <a:p>
            <a:pPr lvl="0"/>
            <a:r>
              <a:rPr lang="fr-FR" smtClean="0"/>
              <a:t>Modifiez les styles du texte du masque</a:t>
            </a:r>
          </a:p>
        </p:txBody>
      </p:sp>
      <p:sp>
        <p:nvSpPr>
          <p:cNvPr id="3" name="Titre 2"/>
          <p:cNvSpPr>
            <a:spLocks noGrp="1"/>
          </p:cNvSpPr>
          <p:nvPr>
            <p:ph type="title"/>
          </p:nvPr>
        </p:nvSpPr>
        <p:spPr>
          <a:xfrm>
            <a:off x="3672000" y="1213200"/>
            <a:ext cx="4212443" cy="923330"/>
          </a:xfrm>
        </p:spPr>
        <p:txBody>
          <a:bodyPr>
            <a:spAutoFit/>
          </a:bodyPr>
          <a:lstStyle>
            <a:lvl1pPr>
              <a:lnSpc>
                <a:spcPct val="100000"/>
              </a:lnSpc>
              <a:defRPr sz="3000" b="0" cap="all" baseline="0"/>
            </a:lvl1pPr>
          </a:lstStyle>
          <a:p>
            <a:r>
              <a:rPr lang="fr-FR"/>
              <a:t>Modifiez le style du titre</a:t>
            </a:r>
          </a:p>
        </p:txBody>
      </p:sp>
      <p:sp>
        <p:nvSpPr>
          <p:cNvPr id="10" name="Espace réservé de la date 17"/>
          <p:cNvSpPr>
            <a:spLocks noGrp="1"/>
          </p:cNvSpPr>
          <p:nvPr>
            <p:ph type="dt" sz="half" idx="15"/>
          </p:nvPr>
        </p:nvSpPr>
        <p:spPr/>
        <p:txBody>
          <a:bodyPr/>
          <a:lstStyle>
            <a:lvl1pPr>
              <a:defRPr/>
            </a:lvl1pPr>
          </a:lstStyle>
          <a:p>
            <a:pPr>
              <a:defRPr/>
            </a:pPr>
            <a:endParaRPr/>
          </a:p>
        </p:txBody>
      </p:sp>
      <p:sp>
        <p:nvSpPr>
          <p:cNvPr id="11" name="Espace réservé du pied de page 18"/>
          <p:cNvSpPr>
            <a:spLocks noGrp="1"/>
          </p:cNvSpPr>
          <p:nvPr>
            <p:ph type="ftr" sz="quarter" idx="16"/>
          </p:nvPr>
        </p:nvSpPr>
        <p:spPr/>
        <p:txBody>
          <a:bodyPr/>
          <a:lstStyle>
            <a:lvl1pPr>
              <a:defRPr/>
            </a:lvl1pPr>
          </a:lstStyle>
          <a:p>
            <a:pPr>
              <a:defRPr/>
            </a:pPr>
            <a:r>
              <a:rPr lang="fr-FR"/>
              <a:t>2018 - HDJ S37 - Action de dynamisation Auto</a:t>
            </a:r>
            <a:endParaRPr lang="fr-FR" dirty="0"/>
          </a:p>
        </p:txBody>
      </p:sp>
      <p:sp>
        <p:nvSpPr>
          <p:cNvPr id="12" name="Espace réservé du numéro de diapositive 19"/>
          <p:cNvSpPr>
            <a:spLocks noGrp="1"/>
          </p:cNvSpPr>
          <p:nvPr>
            <p:ph type="sldNum" sz="quarter" idx="17"/>
          </p:nvPr>
        </p:nvSpPr>
        <p:spPr/>
        <p:txBody>
          <a:bodyPr/>
          <a:lstStyle>
            <a:lvl1pPr>
              <a:defRPr/>
            </a:lvl1pPr>
          </a:lstStyle>
          <a:p>
            <a:pPr>
              <a:defRPr/>
            </a:pPr>
            <a:fld id="{CBFE9337-C60B-4B95-8B0E-56C10611B075}" type="slidenum">
              <a:rPr lang="fr-FR"/>
              <a:pPr>
                <a:defRPr/>
              </a:pPr>
              <a:t>‹N°›</a:t>
            </a:fld>
            <a:endParaRPr lang="fr-FR"/>
          </a:p>
        </p:txBody>
      </p:sp>
    </p:spTree>
    <p:extLst>
      <p:ext uri="{BB962C8B-B14F-4D97-AF65-F5344CB8AC3E}">
        <p14:creationId xmlns:p14="http://schemas.microsoft.com/office/powerpoint/2010/main" val="216128307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sp>
        <p:nvSpPr>
          <p:cNvPr id="5" name="object 13"/>
          <p:cNvSpPr/>
          <p:nvPr userDrawn="1"/>
        </p:nvSpPr>
        <p:spPr>
          <a:xfrm>
            <a:off x="1079500" y="6326188"/>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lIns="0" tIns="0" rIns="0" bIns="0"/>
          <a:lstStyle/>
          <a:p>
            <a:pPr fontAlgn="auto">
              <a:spcBef>
                <a:spcPts val="0"/>
              </a:spcBef>
              <a:spcAft>
                <a:spcPts val="0"/>
              </a:spcAft>
              <a:defRPr/>
            </a:pPr>
            <a:endParaRPr>
              <a:solidFill>
                <a:prstClr val="black"/>
              </a:solidFill>
              <a:latin typeface="+mn-lt"/>
              <a:cs typeface="+mn-cs"/>
            </a:endParaRPr>
          </a:p>
        </p:txBody>
      </p:sp>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p:nvPr>
        </p:nvSpPr>
        <p:spPr>
          <a:xfrm>
            <a:off x="223838" y="414338"/>
            <a:ext cx="591950" cy="338554"/>
          </a:xfrm>
        </p:spPr>
        <p:txBody>
          <a:bodyPr>
            <a:spAutoFit/>
          </a:bodyPr>
          <a:lstStyle>
            <a:lvl1pPr algn="ctr">
              <a:defRPr sz="2200" b="1">
                <a:solidFill>
                  <a:schemeClr val="tx1"/>
                </a:solidFill>
              </a:defRPr>
            </a:lvl1pPr>
          </a:lstStyle>
          <a:p>
            <a:pPr lvl="0"/>
            <a:r>
              <a:rPr lang="fr-FR" smtClean="0"/>
              <a:t>Modifiez les styles du texte du masque</a:t>
            </a:r>
          </a:p>
        </p:txBody>
      </p:sp>
      <p:sp>
        <p:nvSpPr>
          <p:cNvPr id="12" name="Espace réservé du texte 11"/>
          <p:cNvSpPr>
            <a:spLocks noGrp="1"/>
          </p:cNvSpPr>
          <p:nvPr>
            <p:ph type="body" sz="quarter" idx="14"/>
          </p:nvPr>
        </p:nvSpPr>
        <p:spPr>
          <a:xfrm>
            <a:off x="1079499" y="1300163"/>
            <a:ext cx="7780543" cy="4357687"/>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16"/>
          <p:cNvSpPr>
            <a:spLocks noGrp="1"/>
          </p:cNvSpPr>
          <p:nvPr>
            <p:ph type="sldNum" sz="quarter" idx="15"/>
          </p:nvPr>
        </p:nvSpPr>
        <p:spPr/>
        <p:txBody>
          <a:bodyPr/>
          <a:lstStyle>
            <a:lvl1pPr>
              <a:defRPr/>
            </a:lvl1pPr>
          </a:lstStyle>
          <a:p>
            <a:pPr>
              <a:defRPr/>
            </a:pPr>
            <a:fld id="{9B398D6C-7FBE-4879-BB42-DC1A2CE187F3}" type="slidenum">
              <a:rPr lang="fr-FR"/>
              <a:pPr>
                <a:defRPr/>
              </a:pPr>
              <a:t>‹N°›</a:t>
            </a:fld>
            <a:endParaRPr lang="fr-FR"/>
          </a:p>
        </p:txBody>
      </p:sp>
      <p:sp>
        <p:nvSpPr>
          <p:cNvPr id="7" name="Espace réservé de la date 17"/>
          <p:cNvSpPr>
            <a:spLocks noGrp="1"/>
          </p:cNvSpPr>
          <p:nvPr>
            <p:ph type="dt" sz="half" idx="16"/>
          </p:nvPr>
        </p:nvSpPr>
        <p:spPr/>
        <p:txBody>
          <a:bodyPr/>
          <a:lstStyle>
            <a:lvl1pPr>
              <a:defRPr/>
            </a:lvl1pPr>
          </a:lstStyle>
          <a:p>
            <a:pPr>
              <a:defRPr/>
            </a:pPr>
            <a:endParaRPr/>
          </a:p>
        </p:txBody>
      </p:sp>
      <p:sp>
        <p:nvSpPr>
          <p:cNvPr id="8" name="Espace réservé du pied de page 18"/>
          <p:cNvSpPr>
            <a:spLocks noGrp="1"/>
          </p:cNvSpPr>
          <p:nvPr>
            <p:ph type="ftr" sz="quarter" idx="17"/>
          </p:nvPr>
        </p:nvSpPr>
        <p:spPr/>
        <p:txBody>
          <a:bodyPr/>
          <a:lstStyle>
            <a:lvl1pPr>
              <a:defRPr/>
            </a:lvl1pPr>
          </a:lstStyle>
          <a:p>
            <a:pPr>
              <a:defRPr/>
            </a:pPr>
            <a:r>
              <a:rPr lang="fr-FR"/>
              <a:t>2018 - HDJ S37 - Action de dynamisation Auto</a:t>
            </a:r>
            <a:endParaRPr lang="fr-FR" dirty="0"/>
          </a:p>
        </p:txBody>
      </p:sp>
    </p:spTree>
    <p:extLst>
      <p:ext uri="{BB962C8B-B14F-4D97-AF65-F5344CB8AC3E}">
        <p14:creationId xmlns:p14="http://schemas.microsoft.com/office/powerpoint/2010/main" val="23503961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u 2 colonnes">
    <p:spTree>
      <p:nvGrpSpPr>
        <p:cNvPr id="1" name=""/>
        <p:cNvGrpSpPr/>
        <p:nvPr/>
      </p:nvGrpSpPr>
      <p:grpSpPr>
        <a:xfrm>
          <a:off x="0" y="0"/>
          <a:ext cx="0" cy="0"/>
          <a:chOff x="0" y="0"/>
          <a:chExt cx="0" cy="0"/>
        </a:xfrm>
      </p:grpSpPr>
      <p:sp>
        <p:nvSpPr>
          <p:cNvPr id="7" name="object 13"/>
          <p:cNvSpPr/>
          <p:nvPr userDrawn="1"/>
        </p:nvSpPr>
        <p:spPr>
          <a:xfrm>
            <a:off x="1079500" y="6326188"/>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lIns="0" tIns="0" rIns="0" bIns="0"/>
          <a:lstStyle/>
          <a:p>
            <a:pPr fontAlgn="auto">
              <a:spcBef>
                <a:spcPts val="0"/>
              </a:spcBef>
              <a:spcAft>
                <a:spcPts val="0"/>
              </a:spcAft>
              <a:defRPr/>
            </a:pPr>
            <a:endParaRPr>
              <a:solidFill>
                <a:prstClr val="black"/>
              </a:solidFill>
              <a:latin typeface="+mn-lt"/>
              <a:cs typeface="+mn-cs"/>
            </a:endParaRPr>
          </a:p>
        </p:txBody>
      </p:sp>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p:nvPr>
        </p:nvSpPr>
        <p:spPr>
          <a:xfrm>
            <a:off x="223838" y="414338"/>
            <a:ext cx="591950" cy="338554"/>
          </a:xfrm>
        </p:spPr>
        <p:txBody>
          <a:bodyPr>
            <a:spAutoFit/>
          </a:bodyPr>
          <a:lstStyle>
            <a:lvl1pPr algn="ctr">
              <a:defRPr sz="2200" b="1">
                <a:solidFill>
                  <a:schemeClr val="tx1"/>
                </a:solidFill>
              </a:defRPr>
            </a:lvl1pPr>
          </a:lstStyle>
          <a:p>
            <a:pPr lvl="0"/>
            <a:r>
              <a:rPr lang="fr-FR" smtClean="0"/>
              <a:t>Modifiez les styles du texte du masque</a:t>
            </a:r>
          </a:p>
        </p:txBody>
      </p:sp>
      <p:sp>
        <p:nvSpPr>
          <p:cNvPr id="13" name="Espace réservé du texte 11"/>
          <p:cNvSpPr>
            <a:spLocks noGrp="1"/>
          </p:cNvSpPr>
          <p:nvPr>
            <p:ph type="body" sz="quarter" idx="16"/>
          </p:nvPr>
        </p:nvSpPr>
        <p:spPr>
          <a:xfrm>
            <a:off x="1079499" y="1299600"/>
            <a:ext cx="7262599" cy="708494"/>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1" name="Espace réservé du texte 11"/>
          <p:cNvSpPr>
            <a:spLocks noGrp="1"/>
          </p:cNvSpPr>
          <p:nvPr>
            <p:ph type="body" sz="quarter" idx="15"/>
          </p:nvPr>
        </p:nvSpPr>
        <p:spPr>
          <a:xfrm>
            <a:off x="4921599" y="2280253"/>
            <a:ext cx="3420500" cy="3462486"/>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texte 11"/>
          <p:cNvSpPr>
            <a:spLocks noGrp="1"/>
          </p:cNvSpPr>
          <p:nvPr>
            <p:ph type="body" sz="quarter" idx="14"/>
          </p:nvPr>
        </p:nvSpPr>
        <p:spPr>
          <a:xfrm>
            <a:off x="1079500" y="2280253"/>
            <a:ext cx="3420500" cy="3462486"/>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8" name="Espace réservé du numéro de diapositive 18"/>
          <p:cNvSpPr>
            <a:spLocks noGrp="1"/>
          </p:cNvSpPr>
          <p:nvPr>
            <p:ph type="sldNum" sz="quarter" idx="17"/>
          </p:nvPr>
        </p:nvSpPr>
        <p:spPr/>
        <p:txBody>
          <a:bodyPr/>
          <a:lstStyle>
            <a:lvl1pPr>
              <a:defRPr/>
            </a:lvl1pPr>
          </a:lstStyle>
          <a:p>
            <a:pPr>
              <a:defRPr/>
            </a:pPr>
            <a:fld id="{DA0100EB-B08C-4D39-8F59-CD10D5611792}" type="slidenum">
              <a:rPr lang="fr-FR"/>
              <a:pPr>
                <a:defRPr/>
              </a:pPr>
              <a:t>‹N°›</a:t>
            </a:fld>
            <a:endParaRPr lang="fr-FR"/>
          </a:p>
        </p:txBody>
      </p:sp>
      <p:sp>
        <p:nvSpPr>
          <p:cNvPr id="10" name="Espace réservé de la date 17"/>
          <p:cNvSpPr>
            <a:spLocks noGrp="1"/>
          </p:cNvSpPr>
          <p:nvPr>
            <p:ph type="dt" sz="half" idx="18"/>
          </p:nvPr>
        </p:nvSpPr>
        <p:spPr/>
        <p:txBody>
          <a:bodyPr/>
          <a:lstStyle>
            <a:lvl1pPr>
              <a:defRPr/>
            </a:lvl1pPr>
          </a:lstStyle>
          <a:p>
            <a:pPr>
              <a:defRPr/>
            </a:pPr>
            <a:endParaRPr/>
          </a:p>
        </p:txBody>
      </p:sp>
      <p:sp>
        <p:nvSpPr>
          <p:cNvPr id="14" name="Espace réservé du pied de page 18"/>
          <p:cNvSpPr>
            <a:spLocks noGrp="1"/>
          </p:cNvSpPr>
          <p:nvPr>
            <p:ph type="ftr" sz="quarter" idx="19"/>
          </p:nvPr>
        </p:nvSpPr>
        <p:spPr/>
        <p:txBody>
          <a:bodyPr/>
          <a:lstStyle>
            <a:lvl1pPr>
              <a:defRPr/>
            </a:lvl1pPr>
          </a:lstStyle>
          <a:p>
            <a:pPr>
              <a:defRPr/>
            </a:pPr>
            <a:r>
              <a:rPr lang="fr-FR"/>
              <a:t>2018 - HDJ S37 - Action de dynamisation Auto</a:t>
            </a:r>
            <a:endParaRPr lang="fr-FR" dirty="0"/>
          </a:p>
        </p:txBody>
      </p:sp>
    </p:spTree>
    <p:extLst>
      <p:ext uri="{BB962C8B-B14F-4D97-AF65-F5344CB8AC3E}">
        <p14:creationId xmlns:p14="http://schemas.microsoft.com/office/powerpoint/2010/main" val="36371891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Exergue + Contenu ">
    <p:spTree>
      <p:nvGrpSpPr>
        <p:cNvPr id="1" name=""/>
        <p:cNvGrpSpPr/>
        <p:nvPr/>
      </p:nvGrpSpPr>
      <p:grpSpPr>
        <a:xfrm>
          <a:off x="0" y="0"/>
          <a:ext cx="0" cy="0"/>
          <a:chOff x="0" y="0"/>
          <a:chExt cx="0" cy="0"/>
        </a:xfrm>
      </p:grpSpPr>
      <p:sp>
        <p:nvSpPr>
          <p:cNvPr id="7" name="object 13"/>
          <p:cNvSpPr/>
          <p:nvPr userDrawn="1"/>
        </p:nvSpPr>
        <p:spPr>
          <a:xfrm>
            <a:off x="1079500" y="6326188"/>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lIns="0" tIns="0" rIns="0" bIns="0"/>
          <a:lstStyle/>
          <a:p>
            <a:pPr fontAlgn="auto">
              <a:spcBef>
                <a:spcPts val="0"/>
              </a:spcBef>
              <a:spcAft>
                <a:spcPts val="0"/>
              </a:spcAft>
              <a:defRPr/>
            </a:pPr>
            <a:endParaRPr>
              <a:solidFill>
                <a:prstClr val="black"/>
              </a:solidFill>
              <a:latin typeface="+mn-lt"/>
              <a:cs typeface="+mn-cs"/>
            </a:endParaRPr>
          </a:p>
        </p:txBody>
      </p:sp>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p:nvPr>
        </p:nvSpPr>
        <p:spPr>
          <a:xfrm>
            <a:off x="223838" y="414338"/>
            <a:ext cx="591950" cy="338554"/>
          </a:xfrm>
        </p:spPr>
        <p:txBody>
          <a:bodyPr>
            <a:spAutoFit/>
          </a:bodyPr>
          <a:lstStyle>
            <a:lvl1pPr algn="ctr">
              <a:defRPr sz="2200" b="1">
                <a:solidFill>
                  <a:schemeClr val="tx1"/>
                </a:solidFill>
              </a:defRPr>
            </a:lvl1pPr>
          </a:lstStyle>
          <a:p>
            <a:pPr lvl="0"/>
            <a:r>
              <a:rPr lang="fr-FR" smtClean="0"/>
              <a:t>Modifiez les styles du texte du masque</a:t>
            </a:r>
          </a:p>
        </p:txBody>
      </p:sp>
      <p:sp>
        <p:nvSpPr>
          <p:cNvPr id="11" name="Espace réservé du texte 11"/>
          <p:cNvSpPr>
            <a:spLocks noGrp="1"/>
          </p:cNvSpPr>
          <p:nvPr>
            <p:ph type="body" sz="quarter" idx="15"/>
          </p:nvPr>
        </p:nvSpPr>
        <p:spPr>
          <a:xfrm>
            <a:off x="3671999" y="1281600"/>
            <a:ext cx="5188043" cy="3462486"/>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Espace réservé du texte 11"/>
          <p:cNvSpPr>
            <a:spLocks noGrp="1"/>
          </p:cNvSpPr>
          <p:nvPr>
            <p:ph type="body" sz="quarter" idx="16"/>
          </p:nvPr>
        </p:nvSpPr>
        <p:spPr>
          <a:xfrm>
            <a:off x="1080001" y="1316050"/>
            <a:ext cx="2268820" cy="2352504"/>
          </a:xfrm>
          <a:solidFill>
            <a:schemeClr val="accent1"/>
          </a:solidFill>
        </p:spPr>
        <p:txBody>
          <a:bodyPr lIns="180000" tIns="108000" rIns="180000" bIns="108000" anchor="ctr" anchorCtr="0"/>
          <a:lstStyle>
            <a:lvl1pPr>
              <a:spcBef>
                <a:spcPts val="1800"/>
              </a:spcBef>
              <a:defRPr sz="3600">
                <a:solidFill>
                  <a:schemeClr val="bg1"/>
                </a:solidFill>
              </a:defRPr>
            </a:lvl1pPr>
            <a:lvl2pPr>
              <a:lnSpc>
                <a:spcPct val="80000"/>
              </a:lnSpc>
              <a:spcBef>
                <a:spcPts val="0"/>
              </a:spcBef>
              <a:defRPr sz="1200" b="0" cap="all" baseline="0">
                <a:solidFill>
                  <a:schemeClr val="bg1"/>
                </a:solidFill>
              </a:defRPr>
            </a:lvl2pPr>
            <a:lvl5pPr>
              <a:defRPr/>
            </a:lvl5pPr>
          </a:lstStyle>
          <a:p>
            <a:pPr lvl="0"/>
            <a:r>
              <a:rPr lang="fr-FR" smtClean="0"/>
              <a:t>Modifiez les styles du texte du masque</a:t>
            </a:r>
          </a:p>
          <a:p>
            <a:pPr lvl="1"/>
            <a:r>
              <a:rPr lang="fr-FR" smtClean="0"/>
              <a:t>Deuxième niveau</a:t>
            </a:r>
          </a:p>
        </p:txBody>
      </p:sp>
      <p:sp>
        <p:nvSpPr>
          <p:cNvPr id="12" name="Espace réservé du texte 11"/>
          <p:cNvSpPr>
            <a:spLocks noGrp="1"/>
          </p:cNvSpPr>
          <p:nvPr>
            <p:ph type="body" sz="quarter" idx="14"/>
          </p:nvPr>
        </p:nvSpPr>
        <p:spPr>
          <a:xfrm>
            <a:off x="1079500" y="3795708"/>
            <a:ext cx="2269321" cy="1529327"/>
          </a:xfrm>
          <a:solidFill>
            <a:srgbClr val="EAEAEA"/>
          </a:solidFill>
        </p:spPr>
        <p:txBody>
          <a:bodyPr lIns="180000" tIns="108000" rIns="180000" bIns="108000" anchor="ctr" anchorCtr="0"/>
          <a:lstStyle>
            <a:lvl1pPr>
              <a:spcBef>
                <a:spcPts val="0"/>
              </a:spcBef>
              <a:defRPr/>
            </a:lvl1pPr>
            <a:lvl5pPr>
              <a:defRPr/>
            </a:lvl5pPr>
          </a:lstStyle>
          <a:p>
            <a:pPr lvl="0"/>
            <a:r>
              <a:rPr lang="fr-FR"/>
              <a:t>Modifiez les styles du texte du masque</a:t>
            </a:r>
          </a:p>
        </p:txBody>
      </p:sp>
      <p:sp>
        <p:nvSpPr>
          <p:cNvPr id="8" name="Espace réservé du numéro de diapositive 18"/>
          <p:cNvSpPr>
            <a:spLocks noGrp="1"/>
          </p:cNvSpPr>
          <p:nvPr>
            <p:ph type="sldNum" sz="quarter" idx="17"/>
          </p:nvPr>
        </p:nvSpPr>
        <p:spPr/>
        <p:txBody>
          <a:bodyPr/>
          <a:lstStyle>
            <a:lvl1pPr>
              <a:defRPr/>
            </a:lvl1pPr>
          </a:lstStyle>
          <a:p>
            <a:pPr>
              <a:defRPr/>
            </a:pPr>
            <a:fld id="{BA6314D9-0FC9-436D-BEC4-228A4AA8989F}" type="slidenum">
              <a:rPr lang="fr-FR"/>
              <a:pPr>
                <a:defRPr/>
              </a:pPr>
              <a:t>‹N°›</a:t>
            </a:fld>
            <a:endParaRPr lang="fr-FR"/>
          </a:p>
        </p:txBody>
      </p:sp>
      <p:sp>
        <p:nvSpPr>
          <p:cNvPr id="10" name="Espace réservé de la date 17"/>
          <p:cNvSpPr>
            <a:spLocks noGrp="1"/>
          </p:cNvSpPr>
          <p:nvPr>
            <p:ph type="dt" sz="half" idx="18"/>
          </p:nvPr>
        </p:nvSpPr>
        <p:spPr/>
        <p:txBody>
          <a:bodyPr/>
          <a:lstStyle>
            <a:lvl1pPr>
              <a:defRPr/>
            </a:lvl1pPr>
          </a:lstStyle>
          <a:p>
            <a:pPr>
              <a:defRPr/>
            </a:pPr>
            <a:endParaRPr/>
          </a:p>
        </p:txBody>
      </p:sp>
      <p:sp>
        <p:nvSpPr>
          <p:cNvPr id="14" name="Espace réservé du pied de page 18"/>
          <p:cNvSpPr>
            <a:spLocks noGrp="1"/>
          </p:cNvSpPr>
          <p:nvPr>
            <p:ph type="ftr" sz="quarter" idx="19"/>
          </p:nvPr>
        </p:nvSpPr>
        <p:spPr/>
        <p:txBody>
          <a:bodyPr/>
          <a:lstStyle>
            <a:lvl1pPr>
              <a:defRPr/>
            </a:lvl1pPr>
          </a:lstStyle>
          <a:p>
            <a:pPr>
              <a:defRPr/>
            </a:pPr>
            <a:r>
              <a:rPr lang="fr-FR"/>
              <a:t>2018 - HDJ S37 - Action de dynamisation Auto</a:t>
            </a:r>
            <a:endParaRPr lang="fr-FR" dirty="0"/>
          </a:p>
        </p:txBody>
      </p:sp>
    </p:spTree>
    <p:extLst>
      <p:ext uri="{BB962C8B-B14F-4D97-AF65-F5344CB8AC3E}">
        <p14:creationId xmlns:p14="http://schemas.microsoft.com/office/powerpoint/2010/main" val="15180251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 colonnes + image">
    <p:spTree>
      <p:nvGrpSpPr>
        <p:cNvPr id="1" name=""/>
        <p:cNvGrpSpPr/>
        <p:nvPr/>
      </p:nvGrpSpPr>
      <p:grpSpPr>
        <a:xfrm>
          <a:off x="0" y="0"/>
          <a:ext cx="0" cy="0"/>
          <a:chOff x="0" y="0"/>
          <a:chExt cx="0" cy="0"/>
        </a:xfrm>
      </p:grpSpPr>
      <p:sp>
        <p:nvSpPr>
          <p:cNvPr id="7" name="object 13"/>
          <p:cNvSpPr/>
          <p:nvPr userDrawn="1"/>
        </p:nvSpPr>
        <p:spPr>
          <a:xfrm>
            <a:off x="1079500" y="6326188"/>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lIns="0" tIns="0" rIns="0" bIns="0"/>
          <a:lstStyle/>
          <a:p>
            <a:pPr fontAlgn="auto">
              <a:spcBef>
                <a:spcPts val="0"/>
              </a:spcBef>
              <a:spcAft>
                <a:spcPts val="0"/>
              </a:spcAft>
              <a:defRPr/>
            </a:pPr>
            <a:endParaRPr>
              <a:solidFill>
                <a:prstClr val="black"/>
              </a:solidFill>
              <a:latin typeface="+mn-lt"/>
              <a:cs typeface="+mn-cs"/>
            </a:endParaRPr>
          </a:p>
        </p:txBody>
      </p:sp>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p:nvPr>
        </p:nvSpPr>
        <p:spPr>
          <a:xfrm>
            <a:off x="223838" y="414338"/>
            <a:ext cx="591950" cy="338554"/>
          </a:xfrm>
        </p:spPr>
        <p:txBody>
          <a:bodyPr>
            <a:spAutoFit/>
          </a:bodyPr>
          <a:lstStyle>
            <a:lvl1pPr algn="ctr">
              <a:defRPr sz="2200" b="1">
                <a:solidFill>
                  <a:schemeClr val="tx1"/>
                </a:solidFill>
              </a:defRPr>
            </a:lvl1pPr>
          </a:lstStyle>
          <a:p>
            <a:pPr lvl="0"/>
            <a:r>
              <a:rPr lang="fr-FR" smtClean="0"/>
              <a:t>Modifiez les styles du texte du masque</a:t>
            </a:r>
          </a:p>
        </p:txBody>
      </p:sp>
      <p:sp>
        <p:nvSpPr>
          <p:cNvPr id="11" name="Espace réservé du texte 11"/>
          <p:cNvSpPr>
            <a:spLocks noGrp="1"/>
          </p:cNvSpPr>
          <p:nvPr>
            <p:ph type="body" sz="quarter" idx="15"/>
          </p:nvPr>
        </p:nvSpPr>
        <p:spPr>
          <a:xfrm>
            <a:off x="3678613" y="1299600"/>
            <a:ext cx="2361600" cy="3462486"/>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texte 11"/>
          <p:cNvSpPr>
            <a:spLocks noGrp="1"/>
          </p:cNvSpPr>
          <p:nvPr>
            <p:ph type="body" sz="quarter" idx="14"/>
          </p:nvPr>
        </p:nvSpPr>
        <p:spPr>
          <a:xfrm>
            <a:off x="1079500" y="1299600"/>
            <a:ext cx="2361600" cy="3462486"/>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pour une image  3"/>
          <p:cNvSpPr>
            <a:spLocks noGrp="1"/>
          </p:cNvSpPr>
          <p:nvPr>
            <p:ph type="pic" sz="quarter" idx="16"/>
          </p:nvPr>
        </p:nvSpPr>
        <p:spPr>
          <a:xfrm>
            <a:off x="6259512" y="1308098"/>
            <a:ext cx="2884487" cy="4500563"/>
          </a:xfrm>
        </p:spPr>
        <p:txBody>
          <a:bodyPr/>
          <a:lstStyle/>
          <a:p>
            <a:pPr lvl="0"/>
            <a:r>
              <a:rPr lang="fr-FR" noProof="0"/>
              <a:t>Cliquez sur l'icône pour ajouter une image</a:t>
            </a:r>
          </a:p>
        </p:txBody>
      </p:sp>
      <p:sp>
        <p:nvSpPr>
          <p:cNvPr id="8" name="Espace réservé du numéro de diapositive 15"/>
          <p:cNvSpPr>
            <a:spLocks noGrp="1"/>
          </p:cNvSpPr>
          <p:nvPr>
            <p:ph type="sldNum" sz="quarter" idx="17"/>
          </p:nvPr>
        </p:nvSpPr>
        <p:spPr/>
        <p:txBody>
          <a:bodyPr/>
          <a:lstStyle>
            <a:lvl1pPr>
              <a:defRPr/>
            </a:lvl1pPr>
          </a:lstStyle>
          <a:p>
            <a:pPr>
              <a:defRPr/>
            </a:pPr>
            <a:fld id="{61F0D237-5EA8-44CE-B912-201B3F8EEBD8}" type="slidenum">
              <a:rPr lang="fr-FR"/>
              <a:pPr>
                <a:defRPr/>
              </a:pPr>
              <a:t>‹N°›</a:t>
            </a:fld>
            <a:endParaRPr lang="fr-FR"/>
          </a:p>
        </p:txBody>
      </p:sp>
      <p:sp>
        <p:nvSpPr>
          <p:cNvPr id="10" name="Espace réservé de la date 17"/>
          <p:cNvSpPr>
            <a:spLocks noGrp="1"/>
          </p:cNvSpPr>
          <p:nvPr>
            <p:ph type="dt" sz="half" idx="18"/>
          </p:nvPr>
        </p:nvSpPr>
        <p:spPr/>
        <p:txBody>
          <a:bodyPr/>
          <a:lstStyle>
            <a:lvl1pPr>
              <a:defRPr/>
            </a:lvl1pPr>
          </a:lstStyle>
          <a:p>
            <a:pPr>
              <a:defRPr/>
            </a:pPr>
            <a:endParaRPr/>
          </a:p>
        </p:txBody>
      </p:sp>
      <p:sp>
        <p:nvSpPr>
          <p:cNvPr id="13" name="Espace réservé du pied de page 18"/>
          <p:cNvSpPr>
            <a:spLocks noGrp="1"/>
          </p:cNvSpPr>
          <p:nvPr>
            <p:ph type="ftr" sz="quarter" idx="19"/>
          </p:nvPr>
        </p:nvSpPr>
        <p:spPr/>
        <p:txBody>
          <a:bodyPr/>
          <a:lstStyle>
            <a:lvl1pPr>
              <a:defRPr/>
            </a:lvl1pPr>
          </a:lstStyle>
          <a:p>
            <a:pPr>
              <a:defRPr/>
            </a:pPr>
            <a:r>
              <a:rPr lang="fr-FR"/>
              <a:t>2018 - HDJ S37 - Action de dynamisation Auto</a:t>
            </a:r>
            <a:endParaRPr lang="fr-FR" dirty="0"/>
          </a:p>
        </p:txBody>
      </p:sp>
    </p:spTree>
    <p:extLst>
      <p:ext uri="{BB962C8B-B14F-4D97-AF65-F5344CB8AC3E}">
        <p14:creationId xmlns:p14="http://schemas.microsoft.com/office/powerpoint/2010/main" val="100790747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u + encadré + imag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p:nvPr>
        </p:nvSpPr>
        <p:spPr>
          <a:xfrm>
            <a:off x="223838" y="414338"/>
            <a:ext cx="591950" cy="338554"/>
          </a:xfrm>
        </p:spPr>
        <p:txBody>
          <a:bodyPr>
            <a:spAutoFit/>
          </a:bodyPr>
          <a:lstStyle>
            <a:lvl1pPr algn="ctr">
              <a:defRPr sz="2200" b="1">
                <a:solidFill>
                  <a:schemeClr val="tx1"/>
                </a:solidFill>
              </a:defRPr>
            </a:lvl1pPr>
          </a:lstStyle>
          <a:p>
            <a:pPr lvl="0"/>
            <a:r>
              <a:rPr lang="fr-FR" smtClean="0"/>
              <a:t>Modifiez les styles du texte du masque</a:t>
            </a:r>
          </a:p>
        </p:txBody>
      </p:sp>
      <p:sp>
        <p:nvSpPr>
          <p:cNvPr id="11" name="Espace réservé du texte 11"/>
          <p:cNvSpPr>
            <a:spLocks noGrp="1"/>
          </p:cNvSpPr>
          <p:nvPr>
            <p:ph type="body" sz="quarter" idx="15"/>
          </p:nvPr>
        </p:nvSpPr>
        <p:spPr>
          <a:xfrm>
            <a:off x="1079499" y="4493479"/>
            <a:ext cx="2592389" cy="1830550"/>
          </a:xfrm>
          <a:solidFill>
            <a:schemeClr val="accent1"/>
          </a:solidFill>
        </p:spPr>
        <p:txBody>
          <a:bodyPr lIns="180000" tIns="180000" rIns="180000" bIns="180000"/>
          <a:lstStyle>
            <a:lvl1pPr>
              <a:spcBef>
                <a:spcPts val="0"/>
              </a:spcBef>
              <a:defRPr>
                <a:solidFill>
                  <a:schemeClr val="bg1"/>
                </a:solidFill>
              </a:defRPr>
            </a:lvl1pPr>
            <a:lvl5pPr>
              <a:defRPr/>
            </a:lvl5pPr>
          </a:lstStyle>
          <a:p>
            <a:pPr lvl="0"/>
            <a:r>
              <a:rPr lang="fr-FR"/>
              <a:t>Modifiez les styles du texte du masque</a:t>
            </a:r>
          </a:p>
        </p:txBody>
      </p:sp>
      <p:sp>
        <p:nvSpPr>
          <p:cNvPr id="12" name="Espace réservé du texte 11"/>
          <p:cNvSpPr>
            <a:spLocks noGrp="1"/>
          </p:cNvSpPr>
          <p:nvPr>
            <p:ph type="body" sz="quarter" idx="14"/>
          </p:nvPr>
        </p:nvSpPr>
        <p:spPr>
          <a:xfrm>
            <a:off x="1079500" y="1299600"/>
            <a:ext cx="2361600" cy="2908180"/>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pour une image  3"/>
          <p:cNvSpPr>
            <a:spLocks noGrp="1"/>
          </p:cNvSpPr>
          <p:nvPr>
            <p:ph type="pic" sz="quarter" idx="16"/>
          </p:nvPr>
        </p:nvSpPr>
        <p:spPr>
          <a:xfrm>
            <a:off x="3671888" y="1308099"/>
            <a:ext cx="5188155" cy="5015930"/>
          </a:xfrm>
        </p:spPr>
        <p:txBody>
          <a:bodyPr/>
          <a:lstStyle/>
          <a:p>
            <a:pPr lvl="0"/>
            <a:r>
              <a:rPr lang="fr-FR" noProof="0"/>
              <a:t>Cliquez sur l'icône pour ajouter une image</a:t>
            </a:r>
          </a:p>
        </p:txBody>
      </p:sp>
      <p:sp>
        <p:nvSpPr>
          <p:cNvPr id="7" name="Espace réservé du pied de page 4"/>
          <p:cNvSpPr>
            <a:spLocks noGrp="1"/>
          </p:cNvSpPr>
          <p:nvPr>
            <p:ph type="ftr" sz="quarter" idx="17"/>
          </p:nvPr>
        </p:nvSpPr>
        <p:spPr/>
        <p:txBody>
          <a:bodyPr/>
          <a:lstStyle>
            <a:lvl1pPr>
              <a:defRPr/>
            </a:lvl1pPr>
          </a:lstStyle>
          <a:p>
            <a:pPr>
              <a:defRPr/>
            </a:pPr>
            <a:r>
              <a:rPr lang="fr-FR"/>
              <a:t>2018 - HDJ S37 - Action de dynamisation Auto</a:t>
            </a:r>
            <a:endParaRPr lang="fr-FR" dirty="0"/>
          </a:p>
        </p:txBody>
      </p:sp>
      <p:sp>
        <p:nvSpPr>
          <p:cNvPr id="8" name="Espace réservé du numéro de diapositive 5"/>
          <p:cNvSpPr>
            <a:spLocks noGrp="1"/>
          </p:cNvSpPr>
          <p:nvPr>
            <p:ph type="sldNum" sz="quarter" idx="18"/>
          </p:nvPr>
        </p:nvSpPr>
        <p:spPr/>
        <p:txBody>
          <a:bodyPr/>
          <a:lstStyle>
            <a:lvl1pPr>
              <a:defRPr/>
            </a:lvl1pPr>
          </a:lstStyle>
          <a:p>
            <a:pPr>
              <a:defRPr/>
            </a:pPr>
            <a:fld id="{021AADCB-CC81-4D4D-89C1-D0C8C9D7300A}" type="slidenum">
              <a:rPr lang="fr-FR"/>
              <a:pPr>
                <a:defRPr/>
              </a:pPr>
              <a:t>‹N°›</a:t>
            </a:fld>
            <a:endParaRPr lang="fr-FR"/>
          </a:p>
        </p:txBody>
      </p:sp>
      <p:sp>
        <p:nvSpPr>
          <p:cNvPr id="10" name="Espace réservé de la date 3"/>
          <p:cNvSpPr>
            <a:spLocks noGrp="1"/>
          </p:cNvSpPr>
          <p:nvPr>
            <p:ph type="dt" sz="half" idx="19"/>
          </p:nvPr>
        </p:nvSpPr>
        <p:spPr/>
        <p:txBody>
          <a:bodyPr/>
          <a:lstStyle>
            <a:lvl1pPr>
              <a:defRPr/>
            </a:lvl1pPr>
          </a:lstStyle>
          <a:p>
            <a:pPr>
              <a:defRPr/>
            </a:pPr>
            <a:endParaRPr/>
          </a:p>
        </p:txBody>
      </p:sp>
    </p:spTree>
    <p:extLst>
      <p:ext uri="{BB962C8B-B14F-4D97-AF65-F5344CB8AC3E}">
        <p14:creationId xmlns:p14="http://schemas.microsoft.com/office/powerpoint/2010/main" val="118712482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mage + exerg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p:nvPr>
        </p:nvSpPr>
        <p:spPr>
          <a:xfrm>
            <a:off x="223838" y="414338"/>
            <a:ext cx="591950" cy="338554"/>
          </a:xfrm>
        </p:spPr>
        <p:txBody>
          <a:bodyPr>
            <a:spAutoFit/>
          </a:bodyPr>
          <a:lstStyle>
            <a:lvl1pPr algn="ctr">
              <a:defRPr sz="2200" b="1">
                <a:solidFill>
                  <a:schemeClr val="tx1"/>
                </a:solidFill>
              </a:defRPr>
            </a:lvl1pPr>
          </a:lstStyle>
          <a:p>
            <a:pPr lvl="0"/>
            <a:r>
              <a:rPr lang="fr-FR" smtClean="0"/>
              <a:t>Modifiez les styles du texte du masque</a:t>
            </a:r>
          </a:p>
        </p:txBody>
      </p:sp>
      <p:sp>
        <p:nvSpPr>
          <p:cNvPr id="4" name="Espace réservé pour une image  3"/>
          <p:cNvSpPr>
            <a:spLocks noGrp="1"/>
          </p:cNvSpPr>
          <p:nvPr>
            <p:ph type="pic" sz="quarter" idx="16"/>
          </p:nvPr>
        </p:nvSpPr>
        <p:spPr>
          <a:xfrm>
            <a:off x="1079500" y="1308099"/>
            <a:ext cx="7780544" cy="5015930"/>
          </a:xfrm>
        </p:spPr>
        <p:txBody>
          <a:bodyPr/>
          <a:lstStyle/>
          <a:p>
            <a:pPr lvl="0"/>
            <a:r>
              <a:rPr lang="fr-FR" noProof="0"/>
              <a:t>Cliquez sur l'icône pour ajouter une image</a:t>
            </a:r>
          </a:p>
        </p:txBody>
      </p:sp>
      <p:sp>
        <p:nvSpPr>
          <p:cNvPr id="11" name="Espace réservé du texte 11"/>
          <p:cNvSpPr>
            <a:spLocks noGrp="1"/>
          </p:cNvSpPr>
          <p:nvPr>
            <p:ph type="body" sz="quarter" idx="15"/>
          </p:nvPr>
        </p:nvSpPr>
        <p:spPr>
          <a:xfrm>
            <a:off x="6267657" y="3458497"/>
            <a:ext cx="2592387" cy="2344993"/>
          </a:xfrm>
          <a:solidFill>
            <a:srgbClr val="EAEAEA"/>
          </a:solidFill>
        </p:spPr>
        <p:txBody>
          <a:bodyPr lIns="180000" tIns="180000" rIns="180000" bIns="180000"/>
          <a:lstStyle>
            <a:lvl1pPr>
              <a:spcBef>
                <a:spcPts val="0"/>
              </a:spcBef>
              <a:defRPr>
                <a:solidFill>
                  <a:schemeClr val="tx1">
                    <a:lumMod val="65000"/>
                    <a:lumOff val="35000"/>
                  </a:schemeClr>
                </a:solidFill>
              </a:defRPr>
            </a:lvl1pPr>
            <a:lvl5pPr>
              <a:defRPr/>
            </a:lvl5pPr>
          </a:lstStyle>
          <a:p>
            <a:pPr lvl="0"/>
            <a:r>
              <a:rPr lang="fr-FR"/>
              <a:t>Modifiez les styles du texte du masque</a:t>
            </a:r>
          </a:p>
        </p:txBody>
      </p:sp>
      <p:sp>
        <p:nvSpPr>
          <p:cNvPr id="6" name="Espace réservé du pied de page 4"/>
          <p:cNvSpPr>
            <a:spLocks noGrp="1"/>
          </p:cNvSpPr>
          <p:nvPr>
            <p:ph type="ftr" sz="quarter" idx="17"/>
          </p:nvPr>
        </p:nvSpPr>
        <p:spPr/>
        <p:txBody>
          <a:bodyPr/>
          <a:lstStyle>
            <a:lvl1pPr>
              <a:defRPr/>
            </a:lvl1pPr>
          </a:lstStyle>
          <a:p>
            <a:pPr>
              <a:defRPr/>
            </a:pPr>
            <a:r>
              <a:rPr lang="fr-FR"/>
              <a:t>2018 - HDJ S37 - Action de dynamisation Auto</a:t>
            </a:r>
            <a:endParaRPr lang="fr-FR" dirty="0"/>
          </a:p>
        </p:txBody>
      </p:sp>
      <p:sp>
        <p:nvSpPr>
          <p:cNvPr id="7" name="Espace réservé du numéro de diapositive 5"/>
          <p:cNvSpPr>
            <a:spLocks noGrp="1"/>
          </p:cNvSpPr>
          <p:nvPr>
            <p:ph type="sldNum" sz="quarter" idx="18"/>
          </p:nvPr>
        </p:nvSpPr>
        <p:spPr/>
        <p:txBody>
          <a:bodyPr/>
          <a:lstStyle>
            <a:lvl1pPr>
              <a:defRPr/>
            </a:lvl1pPr>
          </a:lstStyle>
          <a:p>
            <a:pPr>
              <a:defRPr/>
            </a:pPr>
            <a:fld id="{C2ECB4F0-B6AF-4B52-BCF8-0B2974C1483A}" type="slidenum">
              <a:rPr lang="fr-FR"/>
              <a:pPr>
                <a:defRPr/>
              </a:pPr>
              <a:t>‹N°›</a:t>
            </a:fld>
            <a:endParaRPr lang="fr-FR"/>
          </a:p>
        </p:txBody>
      </p:sp>
      <p:sp>
        <p:nvSpPr>
          <p:cNvPr id="8" name="Espace réservé de la date 3"/>
          <p:cNvSpPr>
            <a:spLocks noGrp="1"/>
          </p:cNvSpPr>
          <p:nvPr>
            <p:ph type="dt" sz="half" idx="19"/>
          </p:nvPr>
        </p:nvSpPr>
        <p:spPr/>
        <p:txBody>
          <a:bodyPr/>
          <a:lstStyle>
            <a:lvl1pPr>
              <a:defRPr/>
            </a:lvl1pPr>
          </a:lstStyle>
          <a:p>
            <a:pPr>
              <a:defRPr/>
            </a:pPr>
            <a:endParaRPr/>
          </a:p>
        </p:txBody>
      </p:sp>
    </p:spTree>
    <p:extLst>
      <p:ext uri="{BB962C8B-B14F-4D97-AF65-F5344CB8AC3E}">
        <p14:creationId xmlns:p14="http://schemas.microsoft.com/office/powerpoint/2010/main" val="314427036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Image + Chiffres clés 1">
    <p:spTree>
      <p:nvGrpSpPr>
        <p:cNvPr id="1" name=""/>
        <p:cNvGrpSpPr/>
        <p:nvPr/>
      </p:nvGrpSpPr>
      <p:grpSpPr>
        <a:xfrm>
          <a:off x="0" y="0"/>
          <a:ext cx="0" cy="0"/>
          <a:chOff x="0" y="0"/>
          <a:chExt cx="0" cy="0"/>
        </a:xfrm>
      </p:grpSpPr>
      <p:sp>
        <p:nvSpPr>
          <p:cNvPr id="5" name="Rectangle 4"/>
          <p:cNvSpPr/>
          <p:nvPr userDrawn="1"/>
        </p:nvSpPr>
        <p:spPr>
          <a:xfrm>
            <a:off x="850900" y="295275"/>
            <a:ext cx="152400" cy="8429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solidFill>
                <a:prstClr val="white"/>
              </a:solidFill>
            </a:endParaRPr>
          </a:p>
        </p:txBody>
      </p:sp>
      <p:sp>
        <p:nvSpPr>
          <p:cNvPr id="4" name="Espace réservé pour une image  3"/>
          <p:cNvSpPr>
            <a:spLocks noGrp="1"/>
          </p:cNvSpPr>
          <p:nvPr>
            <p:ph type="pic" sz="quarter" idx="16"/>
          </p:nvPr>
        </p:nvSpPr>
        <p:spPr>
          <a:xfrm>
            <a:off x="1079500" y="444501"/>
            <a:ext cx="7780544" cy="5879528"/>
          </a:xfrm>
        </p:spPr>
        <p:txBody>
          <a:bodyPr/>
          <a:lstStyle/>
          <a:p>
            <a:pPr lvl="0"/>
            <a:r>
              <a:rPr lang="fr-FR" noProof="0"/>
              <a:t>Cliquez sur l'icône pour ajouter une image</a:t>
            </a:r>
          </a:p>
        </p:txBody>
      </p:sp>
      <p:sp>
        <p:nvSpPr>
          <p:cNvPr id="12" name="Espace réservé du texte 11"/>
          <p:cNvSpPr>
            <a:spLocks noGrp="1"/>
          </p:cNvSpPr>
          <p:nvPr>
            <p:ph type="body" sz="quarter" idx="17"/>
          </p:nvPr>
        </p:nvSpPr>
        <p:spPr>
          <a:xfrm>
            <a:off x="7153835" y="3016800"/>
            <a:ext cx="1706209" cy="2352504"/>
          </a:xfrm>
          <a:solidFill>
            <a:srgbClr val="EAEAEA"/>
          </a:solidFill>
        </p:spPr>
        <p:txBody>
          <a:bodyPr lIns="180000" tIns="108000" rIns="180000" bIns="108000" anchor="ctr" anchorCtr="1"/>
          <a:lstStyle>
            <a:lvl1pPr>
              <a:spcBef>
                <a:spcPts val="1800"/>
              </a:spcBef>
              <a:defRPr sz="3600">
                <a:solidFill>
                  <a:schemeClr val="accent1"/>
                </a:solidFill>
              </a:defRPr>
            </a:lvl1pPr>
            <a:lvl2pPr>
              <a:lnSpc>
                <a:spcPct val="80000"/>
              </a:lnSpc>
              <a:spcBef>
                <a:spcPts val="0"/>
              </a:spcBef>
              <a:defRPr sz="1200" b="0" cap="all" baseline="0">
                <a:solidFill>
                  <a:schemeClr val="tx1"/>
                </a:solidFill>
              </a:defRPr>
            </a:lvl2pPr>
            <a:lvl5pPr>
              <a:defRPr/>
            </a:lvl5pPr>
          </a:lstStyle>
          <a:p>
            <a:pPr lvl="0"/>
            <a:r>
              <a:rPr lang="fr-FR" smtClean="0"/>
              <a:t>Modifiez les styles du texte du masque</a:t>
            </a:r>
          </a:p>
          <a:p>
            <a:pPr lvl="1"/>
            <a:r>
              <a:rPr lang="fr-FR" smtClean="0"/>
              <a:t>Deuxième niveau</a:t>
            </a:r>
          </a:p>
        </p:txBody>
      </p:sp>
      <p:sp>
        <p:nvSpPr>
          <p:cNvPr id="6" name="Espace réservé du numéro de diapositive 12"/>
          <p:cNvSpPr>
            <a:spLocks noGrp="1"/>
          </p:cNvSpPr>
          <p:nvPr>
            <p:ph type="sldNum" sz="quarter" idx="18"/>
          </p:nvPr>
        </p:nvSpPr>
        <p:spPr/>
        <p:txBody>
          <a:bodyPr/>
          <a:lstStyle>
            <a:lvl1pPr>
              <a:defRPr/>
            </a:lvl1pPr>
          </a:lstStyle>
          <a:p>
            <a:pPr>
              <a:defRPr/>
            </a:pPr>
            <a:fld id="{0852AB73-2F27-48BF-95A2-B25C11E6FF5A}" type="slidenum">
              <a:rPr lang="fr-FR"/>
              <a:pPr>
                <a:defRPr/>
              </a:pPr>
              <a:t>‹N°›</a:t>
            </a:fld>
            <a:endParaRPr lang="fr-FR" dirty="0"/>
          </a:p>
        </p:txBody>
      </p:sp>
      <p:sp>
        <p:nvSpPr>
          <p:cNvPr id="7" name="Espace réservé de la date 17"/>
          <p:cNvSpPr>
            <a:spLocks noGrp="1"/>
          </p:cNvSpPr>
          <p:nvPr>
            <p:ph type="dt" sz="half" idx="19"/>
          </p:nvPr>
        </p:nvSpPr>
        <p:spPr/>
        <p:txBody>
          <a:bodyPr/>
          <a:lstStyle>
            <a:lvl1pPr>
              <a:defRPr/>
            </a:lvl1pPr>
          </a:lstStyle>
          <a:p>
            <a:pPr>
              <a:defRPr/>
            </a:pPr>
            <a:endParaRPr/>
          </a:p>
        </p:txBody>
      </p:sp>
      <p:sp>
        <p:nvSpPr>
          <p:cNvPr id="8" name="Espace réservé du pied de page 18"/>
          <p:cNvSpPr>
            <a:spLocks noGrp="1"/>
          </p:cNvSpPr>
          <p:nvPr>
            <p:ph type="ftr" sz="quarter" idx="20"/>
          </p:nvPr>
        </p:nvSpPr>
        <p:spPr/>
        <p:txBody>
          <a:bodyPr/>
          <a:lstStyle>
            <a:lvl1pPr>
              <a:defRPr/>
            </a:lvl1pPr>
          </a:lstStyle>
          <a:p>
            <a:pPr>
              <a:defRPr/>
            </a:pPr>
            <a:r>
              <a:rPr lang="fr-FR"/>
              <a:t>2018 - HDJ S37 - Action de dynamisation Auto</a:t>
            </a:r>
            <a:endParaRPr lang="fr-FR" dirty="0"/>
          </a:p>
        </p:txBody>
      </p:sp>
    </p:spTree>
    <p:extLst>
      <p:ext uri="{BB962C8B-B14F-4D97-AF65-F5344CB8AC3E}">
        <p14:creationId xmlns:p14="http://schemas.microsoft.com/office/powerpoint/2010/main" val="22935599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Image + Chiffres clés 2">
    <p:spTree>
      <p:nvGrpSpPr>
        <p:cNvPr id="1" name=""/>
        <p:cNvGrpSpPr/>
        <p:nvPr/>
      </p:nvGrpSpPr>
      <p:grpSpPr>
        <a:xfrm>
          <a:off x="0" y="0"/>
          <a:ext cx="0" cy="0"/>
          <a:chOff x="0" y="0"/>
          <a:chExt cx="0" cy="0"/>
        </a:xfrm>
      </p:grpSpPr>
      <p:sp>
        <p:nvSpPr>
          <p:cNvPr id="5" name="Rectangle 4"/>
          <p:cNvSpPr/>
          <p:nvPr userDrawn="1"/>
        </p:nvSpPr>
        <p:spPr>
          <a:xfrm>
            <a:off x="850900" y="295275"/>
            <a:ext cx="152400" cy="8429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solidFill>
                <a:prstClr val="white"/>
              </a:solidFill>
            </a:endParaRPr>
          </a:p>
        </p:txBody>
      </p:sp>
      <p:sp>
        <p:nvSpPr>
          <p:cNvPr id="4" name="Espace réservé pour une image  3"/>
          <p:cNvSpPr>
            <a:spLocks noGrp="1"/>
          </p:cNvSpPr>
          <p:nvPr>
            <p:ph type="pic" sz="quarter" idx="16"/>
          </p:nvPr>
        </p:nvSpPr>
        <p:spPr>
          <a:xfrm>
            <a:off x="287338" y="444500"/>
            <a:ext cx="8572706" cy="5879528"/>
          </a:xfrm>
        </p:spPr>
        <p:txBody>
          <a:bodyPr/>
          <a:lstStyle/>
          <a:p>
            <a:pPr lvl="0"/>
            <a:r>
              <a:rPr lang="fr-FR" noProof="0"/>
              <a:t>Cliquez sur l'icône pour ajouter une image</a:t>
            </a:r>
          </a:p>
        </p:txBody>
      </p:sp>
      <p:sp>
        <p:nvSpPr>
          <p:cNvPr id="12" name="Espace réservé du texte 11"/>
          <p:cNvSpPr>
            <a:spLocks noGrp="1"/>
          </p:cNvSpPr>
          <p:nvPr>
            <p:ph type="body" sz="quarter" idx="17"/>
          </p:nvPr>
        </p:nvSpPr>
        <p:spPr>
          <a:xfrm>
            <a:off x="7153835" y="3016800"/>
            <a:ext cx="1706209" cy="2352504"/>
          </a:xfrm>
          <a:solidFill>
            <a:srgbClr val="EAEAEA"/>
          </a:solidFill>
        </p:spPr>
        <p:txBody>
          <a:bodyPr lIns="180000" tIns="108000" rIns="180000" bIns="108000" anchor="ctr" anchorCtr="1"/>
          <a:lstStyle>
            <a:lvl1pPr>
              <a:spcBef>
                <a:spcPts val="1800"/>
              </a:spcBef>
              <a:defRPr sz="3600">
                <a:solidFill>
                  <a:schemeClr val="accent1"/>
                </a:solidFill>
              </a:defRPr>
            </a:lvl1pPr>
            <a:lvl2pPr>
              <a:lnSpc>
                <a:spcPct val="80000"/>
              </a:lnSpc>
              <a:spcBef>
                <a:spcPts val="0"/>
              </a:spcBef>
              <a:defRPr sz="1200" b="0" cap="all" baseline="0">
                <a:solidFill>
                  <a:schemeClr val="tx1"/>
                </a:solidFill>
              </a:defRPr>
            </a:lvl2pPr>
            <a:lvl5pPr>
              <a:defRPr/>
            </a:lvl5pPr>
          </a:lstStyle>
          <a:p>
            <a:pPr lvl="0"/>
            <a:r>
              <a:rPr lang="fr-FR" smtClean="0"/>
              <a:t>Modifiez les styles du texte du masque</a:t>
            </a:r>
          </a:p>
          <a:p>
            <a:pPr lvl="1"/>
            <a:r>
              <a:rPr lang="fr-FR" smtClean="0"/>
              <a:t>Deuxième niveau</a:t>
            </a:r>
          </a:p>
        </p:txBody>
      </p:sp>
      <p:sp>
        <p:nvSpPr>
          <p:cNvPr id="6" name="Espace réservé du numéro de diapositive 12"/>
          <p:cNvSpPr>
            <a:spLocks noGrp="1"/>
          </p:cNvSpPr>
          <p:nvPr>
            <p:ph type="sldNum" sz="quarter" idx="18"/>
          </p:nvPr>
        </p:nvSpPr>
        <p:spPr/>
        <p:txBody>
          <a:bodyPr/>
          <a:lstStyle>
            <a:lvl1pPr>
              <a:defRPr/>
            </a:lvl1pPr>
          </a:lstStyle>
          <a:p>
            <a:pPr>
              <a:defRPr/>
            </a:pPr>
            <a:fld id="{756B245A-8D2A-4D78-A0B9-90F094EA9A12}" type="slidenum">
              <a:rPr lang="fr-FR"/>
              <a:pPr>
                <a:defRPr/>
              </a:pPr>
              <a:t>‹N°›</a:t>
            </a:fld>
            <a:endParaRPr lang="fr-FR" dirty="0"/>
          </a:p>
        </p:txBody>
      </p:sp>
      <p:sp>
        <p:nvSpPr>
          <p:cNvPr id="7" name="Espace réservé de la date 17"/>
          <p:cNvSpPr>
            <a:spLocks noGrp="1"/>
          </p:cNvSpPr>
          <p:nvPr>
            <p:ph type="dt" sz="half" idx="19"/>
          </p:nvPr>
        </p:nvSpPr>
        <p:spPr/>
        <p:txBody>
          <a:bodyPr/>
          <a:lstStyle>
            <a:lvl1pPr>
              <a:defRPr/>
            </a:lvl1pPr>
          </a:lstStyle>
          <a:p>
            <a:pPr>
              <a:defRPr/>
            </a:pPr>
            <a:endParaRPr/>
          </a:p>
        </p:txBody>
      </p:sp>
      <p:sp>
        <p:nvSpPr>
          <p:cNvPr id="8" name="Espace réservé du pied de page 18"/>
          <p:cNvSpPr>
            <a:spLocks noGrp="1"/>
          </p:cNvSpPr>
          <p:nvPr>
            <p:ph type="ftr" sz="quarter" idx="20"/>
          </p:nvPr>
        </p:nvSpPr>
        <p:spPr/>
        <p:txBody>
          <a:bodyPr/>
          <a:lstStyle>
            <a:lvl1pPr>
              <a:defRPr/>
            </a:lvl1pPr>
          </a:lstStyle>
          <a:p>
            <a:pPr>
              <a:defRPr/>
            </a:pPr>
            <a:r>
              <a:rPr lang="fr-FR"/>
              <a:t>2018 - HDJ S37 - Action de dynamisation Auto</a:t>
            </a:r>
            <a:endParaRPr lang="fr-FR" dirty="0"/>
          </a:p>
        </p:txBody>
      </p:sp>
    </p:spTree>
    <p:extLst>
      <p:ext uri="{BB962C8B-B14F-4D97-AF65-F5344CB8AC3E}">
        <p14:creationId xmlns:p14="http://schemas.microsoft.com/office/powerpoint/2010/main" val="36017508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Image + exergue + Contenu">
    <p:spTree>
      <p:nvGrpSpPr>
        <p:cNvPr id="1" name=""/>
        <p:cNvGrpSpPr/>
        <p:nvPr/>
      </p:nvGrpSpPr>
      <p:grpSpPr>
        <a:xfrm>
          <a:off x="0" y="0"/>
          <a:ext cx="0" cy="0"/>
          <a:chOff x="0" y="0"/>
          <a:chExt cx="0" cy="0"/>
        </a:xfrm>
      </p:grpSpPr>
      <p:sp>
        <p:nvSpPr>
          <p:cNvPr id="7" name="object 13"/>
          <p:cNvSpPr/>
          <p:nvPr userDrawn="1"/>
        </p:nvSpPr>
        <p:spPr>
          <a:xfrm>
            <a:off x="1079500" y="6326188"/>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lIns="0" tIns="0" rIns="0" bIns="0"/>
          <a:lstStyle/>
          <a:p>
            <a:pPr fontAlgn="auto">
              <a:spcBef>
                <a:spcPts val="0"/>
              </a:spcBef>
              <a:spcAft>
                <a:spcPts val="0"/>
              </a:spcAft>
              <a:defRPr/>
            </a:pPr>
            <a:endParaRPr>
              <a:solidFill>
                <a:prstClr val="black"/>
              </a:solidFill>
              <a:latin typeface="+mn-lt"/>
              <a:cs typeface="+mn-cs"/>
            </a:endParaRPr>
          </a:p>
        </p:txBody>
      </p:sp>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p:nvPr>
        </p:nvSpPr>
        <p:spPr>
          <a:xfrm>
            <a:off x="223838" y="414338"/>
            <a:ext cx="591950" cy="338554"/>
          </a:xfrm>
        </p:spPr>
        <p:txBody>
          <a:bodyPr>
            <a:spAutoFit/>
          </a:bodyPr>
          <a:lstStyle>
            <a:lvl1pPr algn="ctr">
              <a:defRPr sz="2200" b="1">
                <a:solidFill>
                  <a:schemeClr val="tx1"/>
                </a:solidFill>
              </a:defRPr>
            </a:lvl1pPr>
          </a:lstStyle>
          <a:p>
            <a:pPr lvl="0"/>
            <a:r>
              <a:rPr lang="fr-FR" smtClean="0"/>
              <a:t>Modifiez les styles du texte du masque</a:t>
            </a:r>
          </a:p>
        </p:txBody>
      </p:sp>
      <p:sp>
        <p:nvSpPr>
          <p:cNvPr id="12" name="Espace réservé du texte 11"/>
          <p:cNvSpPr>
            <a:spLocks noGrp="1"/>
          </p:cNvSpPr>
          <p:nvPr>
            <p:ph type="body" sz="quarter" idx="14"/>
          </p:nvPr>
        </p:nvSpPr>
        <p:spPr>
          <a:xfrm>
            <a:off x="3949199" y="2854800"/>
            <a:ext cx="4910843" cy="2908180"/>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pour une image  3"/>
          <p:cNvSpPr>
            <a:spLocks noGrp="1"/>
          </p:cNvSpPr>
          <p:nvPr>
            <p:ph type="pic" sz="quarter" idx="16"/>
          </p:nvPr>
        </p:nvSpPr>
        <p:spPr>
          <a:xfrm>
            <a:off x="1079499" y="1308098"/>
            <a:ext cx="2592000" cy="4500000"/>
          </a:xfrm>
        </p:spPr>
        <p:txBody>
          <a:bodyPr/>
          <a:lstStyle/>
          <a:p>
            <a:pPr lvl="0"/>
            <a:r>
              <a:rPr lang="fr-FR" noProof="0"/>
              <a:t>Cliquez sur l'icône pour ajouter une image</a:t>
            </a:r>
          </a:p>
        </p:txBody>
      </p:sp>
      <p:sp>
        <p:nvSpPr>
          <p:cNvPr id="13" name="Espace réservé du texte 11"/>
          <p:cNvSpPr>
            <a:spLocks noGrp="1"/>
          </p:cNvSpPr>
          <p:nvPr>
            <p:ph type="body" sz="quarter" idx="17"/>
          </p:nvPr>
        </p:nvSpPr>
        <p:spPr>
          <a:xfrm>
            <a:off x="3160800" y="1846800"/>
            <a:ext cx="3096000" cy="661720"/>
          </a:xfrm>
          <a:solidFill>
            <a:srgbClr val="EAEAEA"/>
          </a:solidFill>
        </p:spPr>
        <p:txBody>
          <a:bodyPr lIns="180000" tIns="108000" rIns="180000" bIns="108000"/>
          <a:lstStyle>
            <a:lvl1pPr>
              <a:defRPr sz="1200" cap="all" baseline="0">
                <a:solidFill>
                  <a:schemeClr val="tx1"/>
                </a:solidFill>
              </a:defRPr>
            </a:lvl1pPr>
            <a:lvl2pPr>
              <a:spcBef>
                <a:spcPts val="0"/>
              </a:spcBef>
              <a:defRPr sz="1600" cap="all" baseline="0">
                <a:solidFill>
                  <a:schemeClr val="accent1"/>
                </a:solidFill>
              </a:defRPr>
            </a:lvl2pPr>
            <a:lvl5pPr>
              <a:defRPr/>
            </a:lvl5pPr>
          </a:lstStyle>
          <a:p>
            <a:pPr lvl="0"/>
            <a:r>
              <a:rPr lang="fr-FR"/>
              <a:t>Modifiez les styles du texte du masque</a:t>
            </a:r>
          </a:p>
          <a:p>
            <a:pPr lvl="1"/>
            <a:r>
              <a:rPr lang="fr-FR"/>
              <a:t>Deuxième niveau</a:t>
            </a:r>
          </a:p>
        </p:txBody>
      </p:sp>
      <p:sp>
        <p:nvSpPr>
          <p:cNvPr id="8" name="Espace réservé du numéro de diapositive 15"/>
          <p:cNvSpPr>
            <a:spLocks noGrp="1"/>
          </p:cNvSpPr>
          <p:nvPr>
            <p:ph type="sldNum" sz="quarter" idx="18"/>
          </p:nvPr>
        </p:nvSpPr>
        <p:spPr/>
        <p:txBody>
          <a:bodyPr/>
          <a:lstStyle>
            <a:lvl1pPr>
              <a:defRPr/>
            </a:lvl1pPr>
          </a:lstStyle>
          <a:p>
            <a:pPr>
              <a:defRPr/>
            </a:pPr>
            <a:fld id="{400CFCEA-E989-47E8-9478-F25BC85364DC}" type="slidenum">
              <a:rPr lang="fr-FR"/>
              <a:pPr>
                <a:defRPr/>
              </a:pPr>
              <a:t>‹N°›</a:t>
            </a:fld>
            <a:endParaRPr lang="fr-FR"/>
          </a:p>
        </p:txBody>
      </p:sp>
      <p:sp>
        <p:nvSpPr>
          <p:cNvPr id="10" name="Espace réservé de la date 17"/>
          <p:cNvSpPr>
            <a:spLocks noGrp="1"/>
          </p:cNvSpPr>
          <p:nvPr>
            <p:ph type="dt" sz="half" idx="19"/>
          </p:nvPr>
        </p:nvSpPr>
        <p:spPr/>
        <p:txBody>
          <a:bodyPr/>
          <a:lstStyle>
            <a:lvl1pPr>
              <a:defRPr/>
            </a:lvl1pPr>
          </a:lstStyle>
          <a:p>
            <a:pPr>
              <a:defRPr/>
            </a:pPr>
            <a:endParaRPr/>
          </a:p>
        </p:txBody>
      </p:sp>
      <p:sp>
        <p:nvSpPr>
          <p:cNvPr id="11" name="Espace réservé du pied de page 18"/>
          <p:cNvSpPr>
            <a:spLocks noGrp="1"/>
          </p:cNvSpPr>
          <p:nvPr>
            <p:ph type="ftr" sz="quarter" idx="20"/>
          </p:nvPr>
        </p:nvSpPr>
        <p:spPr/>
        <p:txBody>
          <a:bodyPr/>
          <a:lstStyle>
            <a:lvl1pPr>
              <a:defRPr/>
            </a:lvl1pPr>
          </a:lstStyle>
          <a:p>
            <a:pPr>
              <a:defRPr/>
            </a:pPr>
            <a:r>
              <a:rPr lang="fr-FR"/>
              <a:t>2018 - HDJ S37 - Action de dynamisation Auto</a:t>
            </a:r>
            <a:endParaRPr lang="fr-FR" dirty="0"/>
          </a:p>
        </p:txBody>
      </p:sp>
    </p:spTree>
    <p:extLst>
      <p:ext uri="{BB962C8B-B14F-4D97-AF65-F5344CB8AC3E}">
        <p14:creationId xmlns:p14="http://schemas.microsoft.com/office/powerpoint/2010/main" val="238051180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u + graphique ">
    <p:spTree>
      <p:nvGrpSpPr>
        <p:cNvPr id="1" name=""/>
        <p:cNvGrpSpPr/>
        <p:nvPr/>
      </p:nvGrpSpPr>
      <p:grpSpPr>
        <a:xfrm>
          <a:off x="0" y="0"/>
          <a:ext cx="0" cy="0"/>
          <a:chOff x="0" y="0"/>
          <a:chExt cx="0" cy="0"/>
        </a:xfrm>
      </p:grpSpPr>
      <p:sp>
        <p:nvSpPr>
          <p:cNvPr id="10" name="object 13"/>
          <p:cNvSpPr/>
          <p:nvPr userDrawn="1"/>
        </p:nvSpPr>
        <p:spPr>
          <a:xfrm>
            <a:off x="1079500" y="6326188"/>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lIns="0" tIns="0" rIns="0" bIns="0"/>
          <a:lstStyle/>
          <a:p>
            <a:pPr fontAlgn="auto">
              <a:spcBef>
                <a:spcPts val="0"/>
              </a:spcBef>
              <a:spcAft>
                <a:spcPts val="0"/>
              </a:spcAft>
              <a:defRPr/>
            </a:pPr>
            <a:endParaRPr>
              <a:solidFill>
                <a:prstClr val="black"/>
              </a:solidFill>
              <a:latin typeface="+mn-lt"/>
              <a:cs typeface="+mn-cs"/>
            </a:endParaRPr>
          </a:p>
        </p:txBody>
      </p:sp>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p:nvPr>
        </p:nvSpPr>
        <p:spPr>
          <a:xfrm>
            <a:off x="223838" y="414338"/>
            <a:ext cx="591950" cy="338554"/>
          </a:xfrm>
        </p:spPr>
        <p:txBody>
          <a:bodyPr>
            <a:spAutoFit/>
          </a:bodyPr>
          <a:lstStyle>
            <a:lvl1pPr algn="ctr">
              <a:defRPr sz="2200" b="1">
                <a:solidFill>
                  <a:schemeClr val="tx1"/>
                </a:solidFill>
              </a:defRPr>
            </a:lvl1pPr>
          </a:lstStyle>
          <a:p>
            <a:pPr lvl="0"/>
            <a:r>
              <a:rPr lang="fr-FR" smtClean="0"/>
              <a:t>Modifiez les styles du texte du masque</a:t>
            </a:r>
          </a:p>
        </p:txBody>
      </p:sp>
      <p:sp>
        <p:nvSpPr>
          <p:cNvPr id="12" name="Espace réservé du texte 11"/>
          <p:cNvSpPr>
            <a:spLocks noGrp="1"/>
          </p:cNvSpPr>
          <p:nvPr>
            <p:ph type="body" sz="quarter" idx="14"/>
          </p:nvPr>
        </p:nvSpPr>
        <p:spPr>
          <a:xfrm>
            <a:off x="1079499" y="1300163"/>
            <a:ext cx="7780544" cy="1011237"/>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graphique 3"/>
          <p:cNvSpPr>
            <a:spLocks noGrp="1"/>
          </p:cNvSpPr>
          <p:nvPr>
            <p:ph type="chart" sz="quarter" idx="15"/>
          </p:nvPr>
        </p:nvSpPr>
        <p:spPr>
          <a:xfrm>
            <a:off x="815788" y="2589163"/>
            <a:ext cx="5470712" cy="3254646"/>
          </a:xfrm>
        </p:spPr>
        <p:txBody>
          <a:bodyPr/>
          <a:lstStyle/>
          <a:p>
            <a:pPr lvl="0"/>
            <a:r>
              <a:rPr lang="fr-FR" noProof="0"/>
              <a:t>Cliquez sur l'icône pour ajouter un graphique</a:t>
            </a:r>
          </a:p>
        </p:txBody>
      </p:sp>
      <p:sp>
        <p:nvSpPr>
          <p:cNvPr id="13" name="Espace réservé du texte 11"/>
          <p:cNvSpPr>
            <a:spLocks noGrp="1"/>
          </p:cNvSpPr>
          <p:nvPr>
            <p:ph type="body" sz="quarter" idx="16"/>
          </p:nvPr>
        </p:nvSpPr>
        <p:spPr>
          <a:xfrm>
            <a:off x="7125653" y="2880559"/>
            <a:ext cx="1734391" cy="701731"/>
          </a:xfrm>
          <a:noFill/>
        </p:spPr>
        <p:txBody>
          <a:bodyPr wrap="square" anchor="t" anchorCtr="0">
            <a:spAutoFit/>
          </a:bodyPr>
          <a:lstStyle>
            <a:lvl1pPr>
              <a:spcBef>
                <a:spcPts val="1800"/>
              </a:spcBef>
              <a:defRPr sz="3600">
                <a:solidFill>
                  <a:schemeClr val="accent3"/>
                </a:solidFill>
              </a:defRPr>
            </a:lvl1pPr>
            <a:lvl2pPr>
              <a:lnSpc>
                <a:spcPct val="80000"/>
              </a:lnSpc>
              <a:spcBef>
                <a:spcPts val="0"/>
              </a:spcBef>
              <a:defRPr sz="1200" b="0" cap="all" baseline="0">
                <a:solidFill>
                  <a:schemeClr val="tx1"/>
                </a:solidFill>
              </a:defRPr>
            </a:lvl2pPr>
            <a:lvl5pPr>
              <a:defRPr/>
            </a:lvl5pPr>
          </a:lstStyle>
          <a:p>
            <a:pPr lvl="0"/>
            <a:r>
              <a:rPr lang="fr-FR" smtClean="0"/>
              <a:t>Modifiez les styles du texte du masque</a:t>
            </a:r>
          </a:p>
          <a:p>
            <a:pPr lvl="1"/>
            <a:r>
              <a:rPr lang="fr-FR" smtClean="0"/>
              <a:t>Deuxième niveau</a:t>
            </a:r>
          </a:p>
        </p:txBody>
      </p:sp>
      <p:sp>
        <p:nvSpPr>
          <p:cNvPr id="16" name="Espace réservé du texte 11"/>
          <p:cNvSpPr>
            <a:spLocks noGrp="1"/>
          </p:cNvSpPr>
          <p:nvPr>
            <p:ph type="body" sz="quarter" idx="17"/>
          </p:nvPr>
        </p:nvSpPr>
        <p:spPr>
          <a:xfrm>
            <a:off x="1079498" y="2589163"/>
            <a:ext cx="5207001" cy="291396"/>
          </a:xfrm>
        </p:spPr>
        <p:txBody>
          <a:bodyPr/>
          <a:lstStyle>
            <a:lvl1pPr>
              <a:defRPr sz="1400" b="1" cap="all" baseline="0">
                <a:solidFill>
                  <a:schemeClr val="accent1"/>
                </a:solidFill>
              </a:defRPr>
            </a:lvl1pPr>
            <a:lvl5pPr>
              <a:defRPr/>
            </a:lvl5pPr>
          </a:lstStyle>
          <a:p>
            <a:pPr lvl="0"/>
            <a:r>
              <a:rPr lang="fr-FR" smtClean="0"/>
              <a:t>Modifiez les styles du texte du masque</a:t>
            </a:r>
          </a:p>
        </p:txBody>
      </p:sp>
      <p:sp>
        <p:nvSpPr>
          <p:cNvPr id="14" name="Espace réservé du texte 11"/>
          <p:cNvSpPr>
            <a:spLocks noGrp="1"/>
          </p:cNvSpPr>
          <p:nvPr>
            <p:ph type="body" sz="quarter" idx="18"/>
          </p:nvPr>
        </p:nvSpPr>
        <p:spPr>
          <a:xfrm>
            <a:off x="1079498" y="6089325"/>
            <a:ext cx="7780545" cy="107722"/>
          </a:xfrm>
        </p:spPr>
        <p:txBody>
          <a:bodyPr>
            <a:spAutoFit/>
          </a:bodyPr>
          <a:lstStyle>
            <a:lvl1pPr>
              <a:defRPr sz="700" i="1"/>
            </a:lvl1pPr>
            <a:lvl5pPr>
              <a:defRPr/>
            </a:lvl5pPr>
          </a:lstStyle>
          <a:p>
            <a:pPr lvl="0"/>
            <a:r>
              <a:rPr lang="fr-FR" smtClean="0"/>
              <a:t>Modifiez les styles du texte du masque</a:t>
            </a:r>
          </a:p>
        </p:txBody>
      </p:sp>
      <p:sp>
        <p:nvSpPr>
          <p:cNvPr id="11" name="Espace réservé du numéro de diapositive 17"/>
          <p:cNvSpPr>
            <a:spLocks noGrp="1"/>
          </p:cNvSpPr>
          <p:nvPr>
            <p:ph type="sldNum" sz="quarter" idx="19"/>
          </p:nvPr>
        </p:nvSpPr>
        <p:spPr/>
        <p:txBody>
          <a:bodyPr/>
          <a:lstStyle>
            <a:lvl1pPr>
              <a:defRPr/>
            </a:lvl1pPr>
          </a:lstStyle>
          <a:p>
            <a:pPr>
              <a:defRPr/>
            </a:pPr>
            <a:fld id="{CC701C97-BB4E-45B3-98DC-5888CD8B8610}" type="slidenum">
              <a:rPr lang="fr-FR"/>
              <a:pPr>
                <a:defRPr/>
              </a:pPr>
              <a:t>‹N°›</a:t>
            </a:fld>
            <a:endParaRPr lang="fr-FR"/>
          </a:p>
        </p:txBody>
      </p:sp>
      <p:sp>
        <p:nvSpPr>
          <p:cNvPr id="15" name="Espace réservé de la date 17"/>
          <p:cNvSpPr>
            <a:spLocks noGrp="1"/>
          </p:cNvSpPr>
          <p:nvPr>
            <p:ph type="dt" sz="half" idx="20"/>
          </p:nvPr>
        </p:nvSpPr>
        <p:spPr/>
        <p:txBody>
          <a:bodyPr/>
          <a:lstStyle>
            <a:lvl1pPr>
              <a:defRPr/>
            </a:lvl1pPr>
          </a:lstStyle>
          <a:p>
            <a:pPr>
              <a:defRPr/>
            </a:pPr>
            <a:endParaRPr/>
          </a:p>
        </p:txBody>
      </p:sp>
      <p:sp>
        <p:nvSpPr>
          <p:cNvPr id="17" name="Espace réservé du pied de page 18"/>
          <p:cNvSpPr>
            <a:spLocks noGrp="1"/>
          </p:cNvSpPr>
          <p:nvPr>
            <p:ph type="ftr" sz="quarter" idx="21"/>
          </p:nvPr>
        </p:nvSpPr>
        <p:spPr/>
        <p:txBody>
          <a:bodyPr/>
          <a:lstStyle>
            <a:lvl1pPr>
              <a:defRPr/>
            </a:lvl1pPr>
          </a:lstStyle>
          <a:p>
            <a:pPr>
              <a:defRPr/>
            </a:pPr>
            <a:r>
              <a:rPr lang="fr-FR"/>
              <a:t>2018 - HDJ S37 - Action de dynamisation Auto</a:t>
            </a:r>
            <a:endParaRPr lang="fr-FR" dirty="0"/>
          </a:p>
        </p:txBody>
      </p:sp>
    </p:spTree>
    <p:extLst>
      <p:ext uri="{BB962C8B-B14F-4D97-AF65-F5344CB8AC3E}">
        <p14:creationId xmlns:p14="http://schemas.microsoft.com/office/powerpoint/2010/main" val="91118269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u + graphique 3 colonnes">
    <p:spTree>
      <p:nvGrpSpPr>
        <p:cNvPr id="1" name=""/>
        <p:cNvGrpSpPr/>
        <p:nvPr/>
      </p:nvGrpSpPr>
      <p:grpSpPr>
        <a:xfrm>
          <a:off x="0" y="0"/>
          <a:ext cx="0" cy="0"/>
          <a:chOff x="0" y="0"/>
          <a:chExt cx="0" cy="0"/>
        </a:xfrm>
      </p:grpSpPr>
      <p:sp>
        <p:nvSpPr>
          <p:cNvPr id="10" name="object 13"/>
          <p:cNvSpPr/>
          <p:nvPr userDrawn="1"/>
        </p:nvSpPr>
        <p:spPr>
          <a:xfrm>
            <a:off x="1079500" y="6326188"/>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lIns="0" tIns="0" rIns="0" bIns="0"/>
          <a:lstStyle/>
          <a:p>
            <a:pPr fontAlgn="auto">
              <a:spcBef>
                <a:spcPts val="0"/>
              </a:spcBef>
              <a:spcAft>
                <a:spcPts val="0"/>
              </a:spcAft>
              <a:defRPr/>
            </a:pPr>
            <a:endParaRPr>
              <a:solidFill>
                <a:prstClr val="black"/>
              </a:solidFill>
              <a:latin typeface="+mn-lt"/>
              <a:cs typeface="+mn-cs"/>
            </a:endParaRPr>
          </a:p>
        </p:txBody>
      </p:sp>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p:nvPr>
        </p:nvSpPr>
        <p:spPr>
          <a:xfrm>
            <a:off x="223838" y="414338"/>
            <a:ext cx="591950" cy="338554"/>
          </a:xfrm>
        </p:spPr>
        <p:txBody>
          <a:bodyPr>
            <a:spAutoFit/>
          </a:bodyPr>
          <a:lstStyle>
            <a:lvl1pPr algn="ctr">
              <a:defRPr sz="2200" b="1">
                <a:solidFill>
                  <a:schemeClr val="tx1"/>
                </a:solidFill>
              </a:defRPr>
            </a:lvl1pPr>
          </a:lstStyle>
          <a:p>
            <a:pPr lvl="0"/>
            <a:r>
              <a:rPr lang="fr-FR" smtClean="0"/>
              <a:t>Modifiez les styles du texte du masque</a:t>
            </a:r>
          </a:p>
        </p:txBody>
      </p:sp>
      <p:sp>
        <p:nvSpPr>
          <p:cNvPr id="12" name="Espace réservé du texte 11"/>
          <p:cNvSpPr>
            <a:spLocks noGrp="1"/>
          </p:cNvSpPr>
          <p:nvPr>
            <p:ph type="body" sz="quarter" idx="14"/>
          </p:nvPr>
        </p:nvSpPr>
        <p:spPr>
          <a:xfrm>
            <a:off x="1079499" y="1300162"/>
            <a:ext cx="2358000" cy="4355209"/>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graphique 3"/>
          <p:cNvSpPr>
            <a:spLocks noGrp="1"/>
          </p:cNvSpPr>
          <p:nvPr>
            <p:ph type="chart" sz="quarter" idx="15"/>
          </p:nvPr>
        </p:nvSpPr>
        <p:spPr>
          <a:xfrm>
            <a:off x="3906278" y="1760622"/>
            <a:ext cx="2127486" cy="2793713"/>
          </a:xfrm>
        </p:spPr>
        <p:txBody>
          <a:bodyPr/>
          <a:lstStyle/>
          <a:p>
            <a:pPr lvl="0"/>
            <a:r>
              <a:rPr lang="fr-FR" noProof="0"/>
              <a:t>Cliquez sur l'icône pour ajouter un graphique</a:t>
            </a:r>
          </a:p>
        </p:txBody>
      </p:sp>
      <p:sp>
        <p:nvSpPr>
          <p:cNvPr id="13" name="Espace réservé du texte 11"/>
          <p:cNvSpPr>
            <a:spLocks noGrp="1"/>
          </p:cNvSpPr>
          <p:nvPr>
            <p:ph type="body" sz="quarter" idx="16"/>
          </p:nvPr>
        </p:nvSpPr>
        <p:spPr>
          <a:xfrm>
            <a:off x="6485263" y="1300162"/>
            <a:ext cx="1734391" cy="701731"/>
          </a:xfrm>
          <a:noFill/>
        </p:spPr>
        <p:txBody>
          <a:bodyPr wrap="square" anchor="t" anchorCtr="0">
            <a:spAutoFit/>
          </a:bodyPr>
          <a:lstStyle>
            <a:lvl1pPr>
              <a:spcBef>
                <a:spcPts val="1800"/>
              </a:spcBef>
              <a:defRPr sz="3600">
                <a:solidFill>
                  <a:schemeClr val="accent1"/>
                </a:solidFill>
              </a:defRPr>
            </a:lvl1pPr>
            <a:lvl2pPr>
              <a:lnSpc>
                <a:spcPct val="80000"/>
              </a:lnSpc>
              <a:spcBef>
                <a:spcPts val="0"/>
              </a:spcBef>
              <a:defRPr sz="1200" b="0" cap="all" baseline="0">
                <a:solidFill>
                  <a:schemeClr val="tx1"/>
                </a:solidFill>
              </a:defRPr>
            </a:lvl2pPr>
            <a:lvl5pPr>
              <a:defRPr/>
            </a:lvl5pPr>
          </a:lstStyle>
          <a:p>
            <a:pPr lvl="0"/>
            <a:r>
              <a:rPr lang="fr-FR" smtClean="0"/>
              <a:t>Modifiez les styles du texte du masque</a:t>
            </a:r>
          </a:p>
          <a:p>
            <a:pPr lvl="1"/>
            <a:r>
              <a:rPr lang="fr-FR" smtClean="0"/>
              <a:t>Deuxième niveau</a:t>
            </a:r>
          </a:p>
        </p:txBody>
      </p:sp>
      <p:sp>
        <p:nvSpPr>
          <p:cNvPr id="16" name="Espace réservé du texte 11"/>
          <p:cNvSpPr>
            <a:spLocks noGrp="1"/>
          </p:cNvSpPr>
          <p:nvPr>
            <p:ph type="body" sz="quarter" idx="17"/>
          </p:nvPr>
        </p:nvSpPr>
        <p:spPr>
          <a:xfrm>
            <a:off x="3906278" y="1300163"/>
            <a:ext cx="2127486" cy="272021"/>
          </a:xfrm>
        </p:spPr>
        <p:txBody>
          <a:bodyPr/>
          <a:lstStyle>
            <a:lvl1pPr>
              <a:defRPr sz="1400" b="1" cap="all" baseline="0">
                <a:solidFill>
                  <a:schemeClr val="accent1"/>
                </a:solidFill>
              </a:defRPr>
            </a:lvl1pPr>
            <a:lvl5pPr>
              <a:defRPr/>
            </a:lvl5pPr>
          </a:lstStyle>
          <a:p>
            <a:pPr lvl="0"/>
            <a:r>
              <a:rPr lang="fr-FR" smtClean="0"/>
              <a:t>Modifiez les styles du texte du masque</a:t>
            </a:r>
          </a:p>
        </p:txBody>
      </p:sp>
      <p:sp>
        <p:nvSpPr>
          <p:cNvPr id="17" name="Espace réservé du texte 11"/>
          <p:cNvSpPr>
            <a:spLocks noGrp="1"/>
          </p:cNvSpPr>
          <p:nvPr>
            <p:ph type="body" sz="quarter" idx="18"/>
          </p:nvPr>
        </p:nvSpPr>
        <p:spPr>
          <a:xfrm>
            <a:off x="1079498" y="6089325"/>
            <a:ext cx="7780545" cy="107722"/>
          </a:xfrm>
        </p:spPr>
        <p:txBody>
          <a:bodyPr>
            <a:spAutoFit/>
          </a:bodyPr>
          <a:lstStyle>
            <a:lvl1pPr>
              <a:defRPr sz="700" i="1"/>
            </a:lvl1pPr>
            <a:lvl5pPr>
              <a:defRPr/>
            </a:lvl5pPr>
          </a:lstStyle>
          <a:p>
            <a:pPr lvl="0"/>
            <a:r>
              <a:rPr lang="fr-FR" smtClean="0"/>
              <a:t>Modifiez les styles du texte du masque</a:t>
            </a:r>
          </a:p>
        </p:txBody>
      </p:sp>
      <p:sp>
        <p:nvSpPr>
          <p:cNvPr id="11" name="Espace réservé du numéro de diapositive 17"/>
          <p:cNvSpPr>
            <a:spLocks noGrp="1"/>
          </p:cNvSpPr>
          <p:nvPr>
            <p:ph type="sldNum" sz="quarter" idx="19"/>
          </p:nvPr>
        </p:nvSpPr>
        <p:spPr/>
        <p:txBody>
          <a:bodyPr/>
          <a:lstStyle>
            <a:lvl1pPr>
              <a:defRPr/>
            </a:lvl1pPr>
          </a:lstStyle>
          <a:p>
            <a:pPr>
              <a:defRPr/>
            </a:pPr>
            <a:fld id="{E85D2B63-FF5F-4D24-AB69-A94D969FBC40}" type="slidenum">
              <a:rPr lang="fr-FR"/>
              <a:pPr>
                <a:defRPr/>
              </a:pPr>
              <a:t>‹N°›</a:t>
            </a:fld>
            <a:endParaRPr lang="fr-FR"/>
          </a:p>
        </p:txBody>
      </p:sp>
      <p:sp>
        <p:nvSpPr>
          <p:cNvPr id="14" name="Espace réservé de la date 17"/>
          <p:cNvSpPr>
            <a:spLocks noGrp="1"/>
          </p:cNvSpPr>
          <p:nvPr>
            <p:ph type="dt" sz="half" idx="20"/>
          </p:nvPr>
        </p:nvSpPr>
        <p:spPr/>
        <p:txBody>
          <a:bodyPr/>
          <a:lstStyle>
            <a:lvl1pPr>
              <a:defRPr/>
            </a:lvl1pPr>
          </a:lstStyle>
          <a:p>
            <a:pPr>
              <a:defRPr/>
            </a:pPr>
            <a:endParaRPr/>
          </a:p>
        </p:txBody>
      </p:sp>
      <p:sp>
        <p:nvSpPr>
          <p:cNvPr id="15" name="Espace réservé du pied de page 18"/>
          <p:cNvSpPr>
            <a:spLocks noGrp="1"/>
          </p:cNvSpPr>
          <p:nvPr>
            <p:ph type="ftr" sz="quarter" idx="21"/>
          </p:nvPr>
        </p:nvSpPr>
        <p:spPr/>
        <p:txBody>
          <a:bodyPr/>
          <a:lstStyle>
            <a:lvl1pPr>
              <a:defRPr/>
            </a:lvl1pPr>
          </a:lstStyle>
          <a:p>
            <a:pPr>
              <a:defRPr/>
            </a:pPr>
            <a:r>
              <a:rPr lang="fr-FR"/>
              <a:t>2018 - HDJ S37 - Action de dynamisation Auto</a:t>
            </a:r>
            <a:endParaRPr lang="fr-FR" dirty="0"/>
          </a:p>
        </p:txBody>
      </p:sp>
    </p:spTree>
    <p:extLst>
      <p:ext uri="{BB962C8B-B14F-4D97-AF65-F5344CB8AC3E}">
        <p14:creationId xmlns:p14="http://schemas.microsoft.com/office/powerpoint/2010/main" val="116614187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 graphiques">
    <p:spTree>
      <p:nvGrpSpPr>
        <p:cNvPr id="1" name=""/>
        <p:cNvGrpSpPr/>
        <p:nvPr/>
      </p:nvGrpSpPr>
      <p:grpSpPr>
        <a:xfrm>
          <a:off x="0" y="0"/>
          <a:ext cx="0" cy="0"/>
          <a:chOff x="0" y="0"/>
          <a:chExt cx="0" cy="0"/>
        </a:xfrm>
      </p:grpSpPr>
      <p:sp>
        <p:nvSpPr>
          <p:cNvPr id="10" name="object 13"/>
          <p:cNvSpPr/>
          <p:nvPr userDrawn="1"/>
        </p:nvSpPr>
        <p:spPr>
          <a:xfrm>
            <a:off x="1079500" y="6326188"/>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lIns="0" tIns="0" rIns="0" bIns="0"/>
          <a:lstStyle/>
          <a:p>
            <a:pPr fontAlgn="auto">
              <a:spcBef>
                <a:spcPts val="0"/>
              </a:spcBef>
              <a:spcAft>
                <a:spcPts val="0"/>
              </a:spcAft>
              <a:defRPr/>
            </a:pPr>
            <a:endParaRPr>
              <a:solidFill>
                <a:prstClr val="black"/>
              </a:solidFill>
              <a:latin typeface="+mn-lt"/>
              <a:cs typeface="+mn-cs"/>
            </a:endParaRPr>
          </a:p>
        </p:txBody>
      </p:sp>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p:nvPr>
        </p:nvSpPr>
        <p:spPr>
          <a:xfrm>
            <a:off x="223838" y="414338"/>
            <a:ext cx="591950" cy="338554"/>
          </a:xfrm>
        </p:spPr>
        <p:txBody>
          <a:bodyPr>
            <a:spAutoFit/>
          </a:bodyPr>
          <a:lstStyle>
            <a:lvl1pPr algn="ctr">
              <a:defRPr sz="2200" b="1">
                <a:solidFill>
                  <a:schemeClr val="tx1"/>
                </a:solidFill>
              </a:defRPr>
            </a:lvl1pPr>
          </a:lstStyle>
          <a:p>
            <a:pPr lvl="0"/>
            <a:r>
              <a:rPr lang="fr-FR" smtClean="0"/>
              <a:t>Modifiez les styles du texte du masque</a:t>
            </a:r>
          </a:p>
        </p:txBody>
      </p:sp>
      <p:sp>
        <p:nvSpPr>
          <p:cNvPr id="12" name="Espace réservé du texte 11"/>
          <p:cNvSpPr>
            <a:spLocks noGrp="1"/>
          </p:cNvSpPr>
          <p:nvPr>
            <p:ph type="body" sz="quarter" idx="14"/>
          </p:nvPr>
        </p:nvSpPr>
        <p:spPr>
          <a:xfrm>
            <a:off x="1079498" y="4536000"/>
            <a:ext cx="7780545" cy="1164053"/>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graphique 3"/>
          <p:cNvSpPr>
            <a:spLocks noGrp="1"/>
          </p:cNvSpPr>
          <p:nvPr>
            <p:ph type="chart" sz="quarter" idx="15"/>
          </p:nvPr>
        </p:nvSpPr>
        <p:spPr>
          <a:xfrm>
            <a:off x="3783100" y="1671583"/>
            <a:ext cx="2365200" cy="2471586"/>
          </a:xfrm>
        </p:spPr>
        <p:txBody>
          <a:bodyPr/>
          <a:lstStyle/>
          <a:p>
            <a:pPr lvl="0"/>
            <a:r>
              <a:rPr lang="fr-FR" noProof="0"/>
              <a:t>Cliquez sur l'icône pour ajouter un graphique</a:t>
            </a:r>
          </a:p>
        </p:txBody>
      </p:sp>
      <p:sp>
        <p:nvSpPr>
          <p:cNvPr id="15" name="Espace réservé du graphique 3"/>
          <p:cNvSpPr>
            <a:spLocks noGrp="1"/>
          </p:cNvSpPr>
          <p:nvPr>
            <p:ph type="chart" sz="quarter" idx="16"/>
          </p:nvPr>
        </p:nvSpPr>
        <p:spPr>
          <a:xfrm>
            <a:off x="1079497" y="1671583"/>
            <a:ext cx="2366641" cy="2471586"/>
          </a:xfrm>
        </p:spPr>
        <p:txBody>
          <a:bodyPr/>
          <a:lstStyle/>
          <a:p>
            <a:pPr lvl="0"/>
            <a:r>
              <a:rPr lang="fr-FR" noProof="0"/>
              <a:t>Cliquez sur l'icône pour ajouter un graphique</a:t>
            </a:r>
          </a:p>
        </p:txBody>
      </p:sp>
      <p:sp>
        <p:nvSpPr>
          <p:cNvPr id="16" name="Espace réservé du graphique 3"/>
          <p:cNvSpPr>
            <a:spLocks noGrp="1"/>
          </p:cNvSpPr>
          <p:nvPr>
            <p:ph type="chart" sz="quarter" idx="17"/>
          </p:nvPr>
        </p:nvSpPr>
        <p:spPr>
          <a:xfrm>
            <a:off x="6485263" y="1671583"/>
            <a:ext cx="2366641" cy="2471586"/>
          </a:xfrm>
        </p:spPr>
        <p:txBody>
          <a:bodyPr/>
          <a:lstStyle/>
          <a:p>
            <a:pPr lvl="0"/>
            <a:r>
              <a:rPr lang="fr-FR" noProof="0"/>
              <a:t>Cliquez sur l'icône pour ajouter un graphique</a:t>
            </a:r>
          </a:p>
        </p:txBody>
      </p:sp>
      <p:sp>
        <p:nvSpPr>
          <p:cNvPr id="17" name="Espace réservé du texte 11"/>
          <p:cNvSpPr>
            <a:spLocks noGrp="1"/>
          </p:cNvSpPr>
          <p:nvPr>
            <p:ph type="body" sz="quarter" idx="18"/>
          </p:nvPr>
        </p:nvSpPr>
        <p:spPr>
          <a:xfrm>
            <a:off x="1079499" y="1300163"/>
            <a:ext cx="7780543" cy="272021"/>
          </a:xfrm>
        </p:spPr>
        <p:txBody>
          <a:bodyPr/>
          <a:lstStyle>
            <a:lvl1pPr>
              <a:defRPr sz="1400" b="1" cap="all" baseline="0">
                <a:solidFill>
                  <a:schemeClr val="accent1"/>
                </a:solidFill>
              </a:defRPr>
            </a:lvl1pPr>
            <a:lvl5pPr>
              <a:defRPr/>
            </a:lvl5pPr>
          </a:lstStyle>
          <a:p>
            <a:pPr lvl="0"/>
            <a:r>
              <a:rPr lang="fr-FR" smtClean="0"/>
              <a:t>Modifiez les styles du texte du masque</a:t>
            </a:r>
          </a:p>
        </p:txBody>
      </p:sp>
      <p:sp>
        <p:nvSpPr>
          <p:cNvPr id="18" name="Espace réservé du texte 11"/>
          <p:cNvSpPr>
            <a:spLocks noGrp="1"/>
          </p:cNvSpPr>
          <p:nvPr>
            <p:ph type="body" sz="quarter" idx="19"/>
          </p:nvPr>
        </p:nvSpPr>
        <p:spPr>
          <a:xfrm>
            <a:off x="1079498" y="6089325"/>
            <a:ext cx="7780545" cy="107722"/>
          </a:xfrm>
        </p:spPr>
        <p:txBody>
          <a:bodyPr>
            <a:spAutoFit/>
          </a:bodyPr>
          <a:lstStyle>
            <a:lvl1pPr>
              <a:defRPr sz="700" i="1"/>
            </a:lvl1pPr>
            <a:lvl5pPr>
              <a:defRPr/>
            </a:lvl5pPr>
          </a:lstStyle>
          <a:p>
            <a:pPr lvl="0"/>
            <a:r>
              <a:rPr lang="fr-FR" smtClean="0"/>
              <a:t>Modifiez les styles du texte du masque</a:t>
            </a:r>
          </a:p>
        </p:txBody>
      </p:sp>
      <p:sp>
        <p:nvSpPr>
          <p:cNvPr id="11" name="Espace réservé du numéro de diapositive 18"/>
          <p:cNvSpPr>
            <a:spLocks noGrp="1"/>
          </p:cNvSpPr>
          <p:nvPr>
            <p:ph type="sldNum" sz="quarter" idx="20"/>
          </p:nvPr>
        </p:nvSpPr>
        <p:spPr/>
        <p:txBody>
          <a:bodyPr/>
          <a:lstStyle>
            <a:lvl1pPr>
              <a:defRPr/>
            </a:lvl1pPr>
          </a:lstStyle>
          <a:p>
            <a:pPr>
              <a:defRPr/>
            </a:pPr>
            <a:fld id="{A68E6A9E-25F9-4C94-AA7B-8EB322037F86}" type="slidenum">
              <a:rPr lang="fr-FR"/>
              <a:pPr>
                <a:defRPr/>
              </a:pPr>
              <a:t>‹N°›</a:t>
            </a:fld>
            <a:endParaRPr lang="fr-FR"/>
          </a:p>
        </p:txBody>
      </p:sp>
      <p:sp>
        <p:nvSpPr>
          <p:cNvPr id="13" name="Espace réservé de la date 17"/>
          <p:cNvSpPr>
            <a:spLocks noGrp="1"/>
          </p:cNvSpPr>
          <p:nvPr>
            <p:ph type="dt" sz="half" idx="21"/>
          </p:nvPr>
        </p:nvSpPr>
        <p:spPr/>
        <p:txBody>
          <a:bodyPr/>
          <a:lstStyle>
            <a:lvl1pPr>
              <a:defRPr/>
            </a:lvl1pPr>
          </a:lstStyle>
          <a:p>
            <a:pPr>
              <a:defRPr/>
            </a:pPr>
            <a:endParaRPr/>
          </a:p>
        </p:txBody>
      </p:sp>
      <p:sp>
        <p:nvSpPr>
          <p:cNvPr id="14" name="Espace réservé du pied de page 18"/>
          <p:cNvSpPr>
            <a:spLocks noGrp="1"/>
          </p:cNvSpPr>
          <p:nvPr>
            <p:ph type="ftr" sz="quarter" idx="22"/>
          </p:nvPr>
        </p:nvSpPr>
        <p:spPr/>
        <p:txBody>
          <a:bodyPr/>
          <a:lstStyle>
            <a:lvl1pPr>
              <a:defRPr/>
            </a:lvl1pPr>
          </a:lstStyle>
          <a:p>
            <a:pPr>
              <a:defRPr/>
            </a:pPr>
            <a:r>
              <a:rPr lang="fr-FR"/>
              <a:t>2018 - HDJ S37 - Action de dynamisation Auto</a:t>
            </a:r>
            <a:endParaRPr lang="fr-FR" dirty="0"/>
          </a:p>
        </p:txBody>
      </p:sp>
    </p:spTree>
    <p:extLst>
      <p:ext uri="{BB962C8B-B14F-4D97-AF65-F5344CB8AC3E}">
        <p14:creationId xmlns:p14="http://schemas.microsoft.com/office/powerpoint/2010/main" val="9971719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ableau">
    <p:spTree>
      <p:nvGrpSpPr>
        <p:cNvPr id="1" name=""/>
        <p:cNvGrpSpPr/>
        <p:nvPr/>
      </p:nvGrpSpPr>
      <p:grpSpPr>
        <a:xfrm>
          <a:off x="0" y="0"/>
          <a:ext cx="0" cy="0"/>
          <a:chOff x="0" y="0"/>
          <a:chExt cx="0" cy="0"/>
        </a:xfrm>
      </p:grpSpPr>
      <p:sp>
        <p:nvSpPr>
          <p:cNvPr id="6" name="object 13"/>
          <p:cNvSpPr/>
          <p:nvPr userDrawn="1"/>
        </p:nvSpPr>
        <p:spPr>
          <a:xfrm>
            <a:off x="1079500" y="6326188"/>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lIns="0" tIns="0" rIns="0" bIns="0"/>
          <a:lstStyle/>
          <a:p>
            <a:pPr fontAlgn="auto">
              <a:spcBef>
                <a:spcPts val="0"/>
              </a:spcBef>
              <a:spcAft>
                <a:spcPts val="0"/>
              </a:spcAft>
              <a:defRPr/>
            </a:pPr>
            <a:endParaRPr>
              <a:solidFill>
                <a:prstClr val="black"/>
              </a:solidFill>
              <a:latin typeface="+mn-lt"/>
              <a:cs typeface="+mn-cs"/>
            </a:endParaRPr>
          </a:p>
        </p:txBody>
      </p:sp>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p:nvPr>
        </p:nvSpPr>
        <p:spPr>
          <a:xfrm>
            <a:off x="223838" y="414338"/>
            <a:ext cx="591950" cy="338554"/>
          </a:xfrm>
        </p:spPr>
        <p:txBody>
          <a:bodyPr>
            <a:spAutoFit/>
          </a:bodyPr>
          <a:lstStyle>
            <a:lvl1pPr algn="ctr">
              <a:defRPr sz="2200" b="1">
                <a:solidFill>
                  <a:schemeClr val="tx1"/>
                </a:solidFill>
              </a:defRPr>
            </a:lvl1pPr>
          </a:lstStyle>
          <a:p>
            <a:pPr lvl="0"/>
            <a:r>
              <a:rPr lang="fr-FR" smtClean="0"/>
              <a:t>Modifiez les styles du texte du masque</a:t>
            </a:r>
          </a:p>
        </p:txBody>
      </p:sp>
      <p:sp>
        <p:nvSpPr>
          <p:cNvPr id="12" name="Espace réservé du texte 11"/>
          <p:cNvSpPr>
            <a:spLocks noGrp="1"/>
          </p:cNvSpPr>
          <p:nvPr>
            <p:ph type="body" sz="quarter" idx="14"/>
          </p:nvPr>
        </p:nvSpPr>
        <p:spPr>
          <a:xfrm>
            <a:off x="1079498" y="6089325"/>
            <a:ext cx="7780545" cy="107722"/>
          </a:xfrm>
        </p:spPr>
        <p:txBody>
          <a:bodyPr>
            <a:spAutoFit/>
          </a:bodyPr>
          <a:lstStyle>
            <a:lvl1pPr>
              <a:defRPr sz="700" i="1"/>
            </a:lvl1pPr>
            <a:lvl5pPr>
              <a:defRPr/>
            </a:lvl5pPr>
          </a:lstStyle>
          <a:p>
            <a:pPr lvl="0"/>
            <a:r>
              <a:rPr lang="fr-FR" smtClean="0"/>
              <a:t>Modifiez les styles du texte du masque</a:t>
            </a:r>
          </a:p>
        </p:txBody>
      </p:sp>
      <p:sp>
        <p:nvSpPr>
          <p:cNvPr id="8" name="Espace réservé du tableau 7"/>
          <p:cNvSpPr>
            <a:spLocks noGrp="1"/>
          </p:cNvSpPr>
          <p:nvPr>
            <p:ph type="tbl" sz="quarter" idx="15"/>
          </p:nvPr>
        </p:nvSpPr>
        <p:spPr>
          <a:xfrm>
            <a:off x="1080000" y="1308100"/>
            <a:ext cx="7776662" cy="4396014"/>
          </a:xfrm>
        </p:spPr>
        <p:txBody>
          <a:bodyPr/>
          <a:lstStyle/>
          <a:p>
            <a:pPr lvl="0"/>
            <a:r>
              <a:rPr lang="fr-FR" noProof="0"/>
              <a:t>Cliquez sur l'icône pour ajouter un tableau</a:t>
            </a:r>
          </a:p>
        </p:txBody>
      </p:sp>
      <p:sp>
        <p:nvSpPr>
          <p:cNvPr id="7" name="Espace réservé du numéro de diapositive 14"/>
          <p:cNvSpPr>
            <a:spLocks noGrp="1"/>
          </p:cNvSpPr>
          <p:nvPr>
            <p:ph type="sldNum" sz="quarter" idx="16"/>
          </p:nvPr>
        </p:nvSpPr>
        <p:spPr/>
        <p:txBody>
          <a:bodyPr/>
          <a:lstStyle>
            <a:lvl1pPr>
              <a:defRPr/>
            </a:lvl1pPr>
          </a:lstStyle>
          <a:p>
            <a:pPr>
              <a:defRPr/>
            </a:pPr>
            <a:fld id="{8A0025AB-039F-40BB-BC69-D38328800684}" type="slidenum">
              <a:rPr lang="fr-FR"/>
              <a:pPr>
                <a:defRPr/>
              </a:pPr>
              <a:t>‹N°›</a:t>
            </a:fld>
            <a:endParaRPr lang="fr-FR"/>
          </a:p>
        </p:txBody>
      </p:sp>
      <p:sp>
        <p:nvSpPr>
          <p:cNvPr id="10" name="Espace réservé de la date 17"/>
          <p:cNvSpPr>
            <a:spLocks noGrp="1"/>
          </p:cNvSpPr>
          <p:nvPr>
            <p:ph type="dt" sz="half" idx="17"/>
          </p:nvPr>
        </p:nvSpPr>
        <p:spPr/>
        <p:txBody>
          <a:bodyPr/>
          <a:lstStyle>
            <a:lvl1pPr>
              <a:defRPr/>
            </a:lvl1pPr>
          </a:lstStyle>
          <a:p>
            <a:pPr>
              <a:defRPr/>
            </a:pPr>
            <a:endParaRPr/>
          </a:p>
        </p:txBody>
      </p:sp>
      <p:sp>
        <p:nvSpPr>
          <p:cNvPr id="11" name="Espace réservé du pied de page 18"/>
          <p:cNvSpPr>
            <a:spLocks noGrp="1"/>
          </p:cNvSpPr>
          <p:nvPr>
            <p:ph type="ftr" sz="quarter" idx="18"/>
          </p:nvPr>
        </p:nvSpPr>
        <p:spPr/>
        <p:txBody>
          <a:bodyPr/>
          <a:lstStyle>
            <a:lvl1pPr>
              <a:defRPr/>
            </a:lvl1pPr>
          </a:lstStyle>
          <a:p>
            <a:pPr>
              <a:defRPr/>
            </a:pPr>
            <a:r>
              <a:rPr lang="fr-FR"/>
              <a:t>2018 - HDJ S37 - Action de dynamisation Auto</a:t>
            </a:r>
            <a:endParaRPr lang="fr-FR" dirty="0"/>
          </a:p>
        </p:txBody>
      </p:sp>
    </p:spTree>
    <p:extLst>
      <p:ext uri="{BB962C8B-B14F-4D97-AF65-F5344CB8AC3E}">
        <p14:creationId xmlns:p14="http://schemas.microsoft.com/office/powerpoint/2010/main" val="326377951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ableau + graphique">
    <p:spTree>
      <p:nvGrpSpPr>
        <p:cNvPr id="1" name=""/>
        <p:cNvGrpSpPr/>
        <p:nvPr/>
      </p:nvGrpSpPr>
      <p:grpSpPr>
        <a:xfrm>
          <a:off x="0" y="0"/>
          <a:ext cx="0" cy="0"/>
          <a:chOff x="0" y="0"/>
          <a:chExt cx="0" cy="0"/>
        </a:xfrm>
      </p:grpSpPr>
      <p:sp>
        <p:nvSpPr>
          <p:cNvPr id="10" name="object 13"/>
          <p:cNvSpPr/>
          <p:nvPr userDrawn="1"/>
        </p:nvSpPr>
        <p:spPr>
          <a:xfrm>
            <a:off x="1079500" y="6326188"/>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lIns="0" tIns="0" rIns="0" bIns="0"/>
          <a:lstStyle/>
          <a:p>
            <a:pPr fontAlgn="auto">
              <a:spcBef>
                <a:spcPts val="0"/>
              </a:spcBef>
              <a:spcAft>
                <a:spcPts val="0"/>
              </a:spcAft>
              <a:defRPr/>
            </a:pPr>
            <a:endParaRPr>
              <a:solidFill>
                <a:prstClr val="black"/>
              </a:solidFill>
              <a:latin typeface="+mn-lt"/>
              <a:cs typeface="+mn-cs"/>
            </a:endParaRPr>
          </a:p>
        </p:txBody>
      </p:sp>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p:nvPr>
        </p:nvSpPr>
        <p:spPr>
          <a:xfrm>
            <a:off x="223838" y="414338"/>
            <a:ext cx="591950" cy="338554"/>
          </a:xfrm>
        </p:spPr>
        <p:txBody>
          <a:bodyPr>
            <a:spAutoFit/>
          </a:bodyPr>
          <a:lstStyle>
            <a:lvl1pPr algn="ctr">
              <a:defRPr sz="2200" b="1">
                <a:solidFill>
                  <a:schemeClr val="tx1"/>
                </a:solidFill>
              </a:defRPr>
            </a:lvl1pPr>
          </a:lstStyle>
          <a:p>
            <a:pPr lvl="0"/>
            <a:r>
              <a:rPr lang="fr-FR" smtClean="0"/>
              <a:t>Modifiez les styles du texte du masque</a:t>
            </a:r>
          </a:p>
        </p:txBody>
      </p:sp>
      <p:sp>
        <p:nvSpPr>
          <p:cNvPr id="12" name="Espace réservé du texte 11"/>
          <p:cNvSpPr>
            <a:spLocks noGrp="1"/>
          </p:cNvSpPr>
          <p:nvPr>
            <p:ph type="body" sz="quarter" idx="14"/>
          </p:nvPr>
        </p:nvSpPr>
        <p:spPr>
          <a:xfrm>
            <a:off x="1079498" y="6089325"/>
            <a:ext cx="7780545" cy="107722"/>
          </a:xfrm>
        </p:spPr>
        <p:txBody>
          <a:bodyPr>
            <a:spAutoFit/>
          </a:bodyPr>
          <a:lstStyle>
            <a:lvl1pPr>
              <a:defRPr sz="700" i="1"/>
            </a:lvl1pPr>
            <a:lvl5pPr>
              <a:defRPr/>
            </a:lvl5pPr>
          </a:lstStyle>
          <a:p>
            <a:pPr lvl="0"/>
            <a:r>
              <a:rPr lang="fr-FR" smtClean="0"/>
              <a:t>Modifiez les styles du texte du masque</a:t>
            </a:r>
          </a:p>
        </p:txBody>
      </p:sp>
      <p:sp>
        <p:nvSpPr>
          <p:cNvPr id="8" name="Espace réservé du tableau 7"/>
          <p:cNvSpPr>
            <a:spLocks noGrp="1"/>
          </p:cNvSpPr>
          <p:nvPr>
            <p:ph type="tbl" sz="quarter" idx="15"/>
          </p:nvPr>
        </p:nvSpPr>
        <p:spPr>
          <a:xfrm>
            <a:off x="1080000" y="1615228"/>
            <a:ext cx="7776662" cy="1850517"/>
          </a:xfrm>
        </p:spPr>
        <p:txBody>
          <a:bodyPr/>
          <a:lstStyle/>
          <a:p>
            <a:pPr lvl="0"/>
            <a:r>
              <a:rPr lang="fr-FR" noProof="0"/>
              <a:t>Cliquez sur l'icône pour ajouter un tableau</a:t>
            </a:r>
          </a:p>
        </p:txBody>
      </p:sp>
      <p:sp>
        <p:nvSpPr>
          <p:cNvPr id="13" name="Espace réservé du graphique 3"/>
          <p:cNvSpPr>
            <a:spLocks noGrp="1"/>
          </p:cNvSpPr>
          <p:nvPr>
            <p:ph type="chart" sz="quarter" idx="16"/>
          </p:nvPr>
        </p:nvSpPr>
        <p:spPr>
          <a:xfrm>
            <a:off x="1079498" y="3892270"/>
            <a:ext cx="7777164" cy="2003706"/>
          </a:xfrm>
        </p:spPr>
        <p:txBody>
          <a:bodyPr/>
          <a:lstStyle/>
          <a:p>
            <a:pPr lvl="0"/>
            <a:r>
              <a:rPr lang="fr-FR" noProof="0"/>
              <a:t>Cliquez sur l'icône pour ajouter un graphique</a:t>
            </a:r>
            <a:endParaRPr lang="fr-FR" noProof="0" dirty="0"/>
          </a:p>
        </p:txBody>
      </p:sp>
      <p:sp>
        <p:nvSpPr>
          <p:cNvPr id="14" name="Espace réservé du texte 11"/>
          <p:cNvSpPr>
            <a:spLocks noGrp="1"/>
          </p:cNvSpPr>
          <p:nvPr>
            <p:ph type="body" sz="quarter" idx="17"/>
          </p:nvPr>
        </p:nvSpPr>
        <p:spPr>
          <a:xfrm>
            <a:off x="1079499" y="1300163"/>
            <a:ext cx="7780543" cy="272021"/>
          </a:xfrm>
        </p:spPr>
        <p:txBody>
          <a:bodyPr/>
          <a:lstStyle>
            <a:lvl1pPr>
              <a:defRPr sz="1400" b="1" cap="all" baseline="0">
                <a:solidFill>
                  <a:schemeClr val="accent1"/>
                </a:solidFill>
              </a:defRPr>
            </a:lvl1pPr>
            <a:lvl5pPr>
              <a:defRPr/>
            </a:lvl5pPr>
          </a:lstStyle>
          <a:p>
            <a:pPr lvl="0"/>
            <a:r>
              <a:rPr lang="fr-FR" smtClean="0"/>
              <a:t>Modifiez les styles du texte du masque</a:t>
            </a:r>
          </a:p>
        </p:txBody>
      </p:sp>
      <p:sp>
        <p:nvSpPr>
          <p:cNvPr id="15" name="Espace réservé du texte 11"/>
          <p:cNvSpPr>
            <a:spLocks noGrp="1"/>
          </p:cNvSpPr>
          <p:nvPr>
            <p:ph type="body" sz="quarter" idx="18"/>
          </p:nvPr>
        </p:nvSpPr>
        <p:spPr>
          <a:xfrm>
            <a:off x="1070960" y="3574552"/>
            <a:ext cx="7785702" cy="272021"/>
          </a:xfrm>
        </p:spPr>
        <p:txBody>
          <a:bodyPr/>
          <a:lstStyle>
            <a:lvl1pPr>
              <a:defRPr sz="1400" b="1" cap="all" baseline="0">
                <a:solidFill>
                  <a:schemeClr val="accent1"/>
                </a:solidFill>
              </a:defRPr>
            </a:lvl1pPr>
            <a:lvl5pPr>
              <a:defRPr/>
            </a:lvl5pPr>
          </a:lstStyle>
          <a:p>
            <a:pPr lvl="0"/>
            <a:r>
              <a:rPr lang="fr-FR" smtClean="0"/>
              <a:t>Modifiez les styles du texte du masque</a:t>
            </a:r>
          </a:p>
        </p:txBody>
      </p:sp>
      <p:sp>
        <p:nvSpPr>
          <p:cNvPr id="11" name="Espace réservé du numéro de diapositive 17"/>
          <p:cNvSpPr>
            <a:spLocks noGrp="1"/>
          </p:cNvSpPr>
          <p:nvPr>
            <p:ph type="sldNum" sz="quarter" idx="19"/>
          </p:nvPr>
        </p:nvSpPr>
        <p:spPr/>
        <p:txBody>
          <a:bodyPr/>
          <a:lstStyle>
            <a:lvl1pPr>
              <a:defRPr/>
            </a:lvl1pPr>
          </a:lstStyle>
          <a:p>
            <a:pPr>
              <a:defRPr/>
            </a:pPr>
            <a:fld id="{4FF244E8-AE44-4E01-AD07-E3538BDBB7BC}" type="slidenum">
              <a:rPr lang="fr-FR"/>
              <a:pPr>
                <a:defRPr/>
              </a:pPr>
              <a:t>‹N°›</a:t>
            </a:fld>
            <a:endParaRPr lang="fr-FR"/>
          </a:p>
        </p:txBody>
      </p:sp>
      <p:sp>
        <p:nvSpPr>
          <p:cNvPr id="16" name="Espace réservé de la date 17"/>
          <p:cNvSpPr>
            <a:spLocks noGrp="1"/>
          </p:cNvSpPr>
          <p:nvPr>
            <p:ph type="dt" sz="half" idx="20"/>
          </p:nvPr>
        </p:nvSpPr>
        <p:spPr/>
        <p:txBody>
          <a:bodyPr/>
          <a:lstStyle>
            <a:lvl1pPr>
              <a:defRPr/>
            </a:lvl1pPr>
          </a:lstStyle>
          <a:p>
            <a:pPr>
              <a:defRPr/>
            </a:pPr>
            <a:endParaRPr/>
          </a:p>
        </p:txBody>
      </p:sp>
      <p:sp>
        <p:nvSpPr>
          <p:cNvPr id="17" name="Espace réservé du pied de page 18"/>
          <p:cNvSpPr>
            <a:spLocks noGrp="1"/>
          </p:cNvSpPr>
          <p:nvPr>
            <p:ph type="ftr" sz="quarter" idx="21"/>
          </p:nvPr>
        </p:nvSpPr>
        <p:spPr/>
        <p:txBody>
          <a:bodyPr/>
          <a:lstStyle>
            <a:lvl1pPr>
              <a:defRPr/>
            </a:lvl1pPr>
          </a:lstStyle>
          <a:p>
            <a:pPr>
              <a:defRPr/>
            </a:pPr>
            <a:r>
              <a:rPr lang="fr-FR"/>
              <a:t>2018 - HDJ S37 - Action de dynamisation Auto</a:t>
            </a:r>
            <a:endParaRPr lang="fr-FR" dirty="0"/>
          </a:p>
        </p:txBody>
      </p:sp>
    </p:spTree>
    <p:extLst>
      <p:ext uri="{BB962C8B-B14F-4D97-AF65-F5344CB8AC3E}">
        <p14:creationId xmlns:p14="http://schemas.microsoft.com/office/powerpoint/2010/main" val="382196773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 encadrés ">
    <p:spTree>
      <p:nvGrpSpPr>
        <p:cNvPr id="1" name=""/>
        <p:cNvGrpSpPr/>
        <p:nvPr/>
      </p:nvGrpSpPr>
      <p:grpSpPr>
        <a:xfrm>
          <a:off x="0" y="0"/>
          <a:ext cx="0" cy="0"/>
          <a:chOff x="0" y="0"/>
          <a:chExt cx="0" cy="0"/>
        </a:xfrm>
      </p:grpSpPr>
      <p:sp>
        <p:nvSpPr>
          <p:cNvPr id="11" name="object 13"/>
          <p:cNvSpPr/>
          <p:nvPr userDrawn="1"/>
        </p:nvSpPr>
        <p:spPr>
          <a:xfrm>
            <a:off x="1079500" y="6326188"/>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lIns="0" tIns="0" rIns="0" bIns="0"/>
          <a:lstStyle/>
          <a:p>
            <a:pPr fontAlgn="auto">
              <a:spcBef>
                <a:spcPts val="0"/>
              </a:spcBef>
              <a:spcAft>
                <a:spcPts val="0"/>
              </a:spcAft>
              <a:defRPr/>
            </a:pPr>
            <a:endParaRPr>
              <a:solidFill>
                <a:prstClr val="black"/>
              </a:solidFill>
              <a:latin typeface="+mn-lt"/>
              <a:cs typeface="+mn-cs"/>
            </a:endParaRPr>
          </a:p>
        </p:txBody>
      </p:sp>
      <p:sp>
        <p:nvSpPr>
          <p:cNvPr id="23" name="Espace réservé du texte 11"/>
          <p:cNvSpPr>
            <a:spLocks noGrp="1"/>
          </p:cNvSpPr>
          <p:nvPr>
            <p:ph type="body" sz="quarter" idx="20"/>
          </p:nvPr>
        </p:nvSpPr>
        <p:spPr>
          <a:xfrm>
            <a:off x="3743365" y="2546581"/>
            <a:ext cx="2452808" cy="3329319"/>
          </a:xfrm>
          <a:solidFill>
            <a:srgbClr val="EAEAEA"/>
          </a:solidFill>
        </p:spPr>
        <p:txBody>
          <a:bodyPr lIns="180000" tIns="540000" rIns="180000"/>
          <a:lstStyle>
            <a:lvl1pPr algn="ctr">
              <a:spcBef>
                <a:spcPts val="600"/>
              </a:spcBef>
              <a:defRPr sz="1100" cap="all" baseline="0">
                <a:solidFill>
                  <a:schemeClr val="tx1"/>
                </a:solidFill>
              </a:defRPr>
            </a:lvl1pPr>
            <a:lvl5pPr>
              <a:defRPr/>
            </a:lvl5pPr>
          </a:lstStyle>
          <a:p>
            <a:pPr lvl="0"/>
            <a:r>
              <a:rPr lang="fr-FR"/>
              <a:t>Modifiez les styles du texte du masque</a:t>
            </a:r>
          </a:p>
        </p:txBody>
      </p:sp>
      <p:sp>
        <p:nvSpPr>
          <p:cNvPr id="24" name="Espace réservé du texte 11"/>
          <p:cNvSpPr>
            <a:spLocks noGrp="1"/>
          </p:cNvSpPr>
          <p:nvPr>
            <p:ph type="body" sz="quarter" idx="21"/>
          </p:nvPr>
        </p:nvSpPr>
        <p:spPr>
          <a:xfrm>
            <a:off x="6407235" y="2546581"/>
            <a:ext cx="2452808" cy="3329319"/>
          </a:xfrm>
          <a:solidFill>
            <a:srgbClr val="EAEAEA"/>
          </a:solidFill>
        </p:spPr>
        <p:txBody>
          <a:bodyPr lIns="180000" tIns="540000" rIns="180000"/>
          <a:lstStyle>
            <a:lvl1pPr algn="ctr">
              <a:spcBef>
                <a:spcPts val="600"/>
              </a:spcBef>
              <a:defRPr sz="1100" cap="all" baseline="0">
                <a:solidFill>
                  <a:schemeClr val="tx1"/>
                </a:solidFill>
              </a:defRPr>
            </a:lvl1pPr>
            <a:lvl5pPr>
              <a:defRPr/>
            </a:lvl5pPr>
          </a:lstStyle>
          <a:p>
            <a:pPr lvl="0"/>
            <a:r>
              <a:rPr lang="fr-FR"/>
              <a:t>Modifiez les styles du texte du masque</a:t>
            </a:r>
          </a:p>
        </p:txBody>
      </p:sp>
      <p:sp>
        <p:nvSpPr>
          <p:cNvPr id="15" name="Espace réservé du texte 11"/>
          <p:cNvSpPr>
            <a:spLocks noGrp="1"/>
          </p:cNvSpPr>
          <p:nvPr>
            <p:ph type="body" sz="quarter" idx="16"/>
          </p:nvPr>
        </p:nvSpPr>
        <p:spPr>
          <a:xfrm>
            <a:off x="1079499" y="2546581"/>
            <a:ext cx="2452808" cy="3329319"/>
          </a:xfrm>
          <a:solidFill>
            <a:srgbClr val="EAEAEA"/>
          </a:solidFill>
        </p:spPr>
        <p:txBody>
          <a:bodyPr lIns="180000" tIns="540000" rIns="180000"/>
          <a:lstStyle>
            <a:lvl1pPr algn="ctr">
              <a:spcBef>
                <a:spcPts val="600"/>
              </a:spcBef>
              <a:defRPr sz="1100" cap="all" baseline="0">
                <a:solidFill>
                  <a:schemeClr val="tx1"/>
                </a:solidFill>
              </a:defRPr>
            </a:lvl1pPr>
            <a:lvl5pPr>
              <a:defRPr/>
            </a:lvl5pPr>
          </a:lstStyle>
          <a:p>
            <a:pPr lvl="0"/>
            <a:r>
              <a:rPr lang="fr-FR"/>
              <a:t>Modifiez les styles du texte du masque</a:t>
            </a:r>
          </a:p>
        </p:txBody>
      </p:sp>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p:nvPr>
        </p:nvSpPr>
        <p:spPr>
          <a:xfrm>
            <a:off x="223838" y="414338"/>
            <a:ext cx="591950" cy="338554"/>
          </a:xfrm>
        </p:spPr>
        <p:txBody>
          <a:bodyPr>
            <a:spAutoFit/>
          </a:bodyPr>
          <a:lstStyle>
            <a:lvl1pPr algn="ctr">
              <a:defRPr sz="2200" b="1">
                <a:solidFill>
                  <a:schemeClr val="tx1"/>
                </a:solidFill>
              </a:defRPr>
            </a:lvl1pPr>
          </a:lstStyle>
          <a:p>
            <a:pPr lvl="0"/>
            <a:r>
              <a:rPr lang="fr-FR" smtClean="0"/>
              <a:t>Modifiez les styles du texte du masque</a:t>
            </a:r>
          </a:p>
        </p:txBody>
      </p:sp>
      <p:sp>
        <p:nvSpPr>
          <p:cNvPr id="12" name="Espace réservé du texte 11"/>
          <p:cNvSpPr>
            <a:spLocks noGrp="1"/>
          </p:cNvSpPr>
          <p:nvPr>
            <p:ph type="body" sz="quarter" idx="14"/>
          </p:nvPr>
        </p:nvSpPr>
        <p:spPr>
          <a:xfrm>
            <a:off x="1079499" y="1300163"/>
            <a:ext cx="7780543" cy="272021"/>
          </a:xfrm>
        </p:spPr>
        <p:txBody>
          <a:bodyPr/>
          <a:lstStyle>
            <a:lvl1pPr>
              <a:defRPr sz="1400" b="1" cap="all" baseline="0">
                <a:solidFill>
                  <a:schemeClr val="accent1"/>
                </a:solidFill>
              </a:defRPr>
            </a:lvl1pPr>
            <a:lvl5pPr>
              <a:defRPr/>
            </a:lvl5pPr>
          </a:lstStyle>
          <a:p>
            <a:pPr lvl="0"/>
            <a:r>
              <a:rPr lang="fr-FR" smtClean="0"/>
              <a:t>Modifiez les styles du texte du masque</a:t>
            </a:r>
          </a:p>
        </p:txBody>
      </p:sp>
      <p:sp>
        <p:nvSpPr>
          <p:cNvPr id="16" name="Espace réservé du texte 15"/>
          <p:cNvSpPr>
            <a:spLocks noGrp="1"/>
          </p:cNvSpPr>
          <p:nvPr>
            <p:ph type="body" sz="quarter" idx="15"/>
          </p:nvPr>
        </p:nvSpPr>
        <p:spPr>
          <a:xfrm>
            <a:off x="1079501" y="1684310"/>
            <a:ext cx="2452805" cy="119949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1"/>
          </a:solidFill>
        </p:spPr>
        <p:txBody>
          <a:bodyPr wrap="square" lIns="72000" tIns="108000" rIns="72000" bIns="72000"/>
          <a:lstStyle>
            <a:lvl1pPr algn="ctr">
              <a:defRPr sz="3600" b="1">
                <a:solidFill>
                  <a:schemeClr val="bg1"/>
                </a:solidFill>
              </a:defRPr>
            </a:lvl1pPr>
            <a:lvl2pPr algn="ctr">
              <a:spcBef>
                <a:spcPts val="0"/>
              </a:spcBef>
              <a:defRPr sz="1100" cap="all" baseline="0">
                <a:solidFill>
                  <a:schemeClr val="bg1"/>
                </a:solidFill>
              </a:defRPr>
            </a:lvl2pPr>
            <a:lvl5pPr>
              <a:defRPr/>
            </a:lvl5pPr>
          </a:lstStyle>
          <a:p>
            <a:pPr lvl="0"/>
            <a:r>
              <a:rPr lang="fr-FR" smtClean="0"/>
              <a:t>Modifiez les styles du texte du masque</a:t>
            </a:r>
          </a:p>
          <a:p>
            <a:pPr lvl="1"/>
            <a:r>
              <a:rPr lang="fr-FR" smtClean="0"/>
              <a:t>Deuxième niveau</a:t>
            </a:r>
          </a:p>
        </p:txBody>
      </p:sp>
      <p:sp>
        <p:nvSpPr>
          <p:cNvPr id="18" name="Espace réservé du texte 17"/>
          <p:cNvSpPr>
            <a:spLocks noGrp="1"/>
          </p:cNvSpPr>
          <p:nvPr>
            <p:ph type="body" sz="quarter" idx="17"/>
          </p:nvPr>
        </p:nvSpPr>
        <p:spPr>
          <a:xfrm>
            <a:off x="6407238" y="1684310"/>
            <a:ext cx="2452805" cy="119949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3"/>
          </a:solidFill>
        </p:spPr>
        <p:txBody>
          <a:bodyPr wrap="square" lIns="72000" tIns="108000" rIns="72000" bIns="72000"/>
          <a:lstStyle>
            <a:lvl1pPr algn="ctr">
              <a:defRPr sz="3600" b="1">
                <a:solidFill>
                  <a:schemeClr val="bg1"/>
                </a:solidFill>
              </a:defRPr>
            </a:lvl1pPr>
            <a:lvl2pPr algn="ctr">
              <a:spcBef>
                <a:spcPts val="0"/>
              </a:spcBef>
              <a:defRPr sz="1100" cap="all" baseline="0">
                <a:solidFill>
                  <a:schemeClr val="bg1"/>
                </a:solidFill>
              </a:defRPr>
            </a:lvl2pPr>
            <a:lvl5pPr>
              <a:defRPr/>
            </a:lvl5pPr>
          </a:lstStyle>
          <a:p>
            <a:pPr lvl="0"/>
            <a:r>
              <a:rPr lang="fr-FR" smtClean="0"/>
              <a:t>Modifiez les styles du texte du masque</a:t>
            </a:r>
          </a:p>
          <a:p>
            <a:pPr lvl="1"/>
            <a:r>
              <a:rPr lang="fr-FR" smtClean="0"/>
              <a:t>Deuxième niveau</a:t>
            </a:r>
          </a:p>
        </p:txBody>
      </p:sp>
      <p:sp>
        <p:nvSpPr>
          <p:cNvPr id="21" name="Espace réservé du texte 20"/>
          <p:cNvSpPr>
            <a:spLocks noGrp="1"/>
          </p:cNvSpPr>
          <p:nvPr>
            <p:ph type="body" sz="quarter" idx="19"/>
          </p:nvPr>
        </p:nvSpPr>
        <p:spPr>
          <a:xfrm>
            <a:off x="3743368" y="1684310"/>
            <a:ext cx="2452805" cy="119949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2"/>
          </a:solidFill>
        </p:spPr>
        <p:txBody>
          <a:bodyPr wrap="square" lIns="72000" tIns="108000" rIns="72000" bIns="72000"/>
          <a:lstStyle>
            <a:lvl1pPr algn="ctr">
              <a:defRPr sz="3600" b="1">
                <a:solidFill>
                  <a:schemeClr val="bg1"/>
                </a:solidFill>
              </a:defRPr>
            </a:lvl1pPr>
            <a:lvl2pPr algn="ctr">
              <a:spcBef>
                <a:spcPts val="0"/>
              </a:spcBef>
              <a:defRPr sz="1100" cap="all" baseline="0">
                <a:solidFill>
                  <a:schemeClr val="bg1"/>
                </a:solidFill>
              </a:defRPr>
            </a:lvl2pPr>
            <a:lvl5pPr>
              <a:defRPr/>
            </a:lvl5pPr>
          </a:lstStyle>
          <a:p>
            <a:pPr lvl="0"/>
            <a:r>
              <a:rPr lang="fr-FR" smtClean="0"/>
              <a:t>Modifiez les styles du texte du masque</a:t>
            </a:r>
          </a:p>
          <a:p>
            <a:pPr lvl="1"/>
            <a:r>
              <a:rPr lang="fr-FR" smtClean="0"/>
              <a:t>Deuxième niveau</a:t>
            </a:r>
          </a:p>
        </p:txBody>
      </p:sp>
      <p:sp>
        <p:nvSpPr>
          <p:cNvPr id="13" name="Espace réservé du numéro de diapositive 13"/>
          <p:cNvSpPr>
            <a:spLocks noGrp="1"/>
          </p:cNvSpPr>
          <p:nvPr>
            <p:ph type="sldNum" sz="quarter" idx="22"/>
          </p:nvPr>
        </p:nvSpPr>
        <p:spPr/>
        <p:txBody>
          <a:bodyPr/>
          <a:lstStyle>
            <a:lvl1pPr>
              <a:defRPr/>
            </a:lvl1pPr>
          </a:lstStyle>
          <a:p>
            <a:pPr>
              <a:defRPr/>
            </a:pPr>
            <a:fld id="{8D6A6807-009A-4583-B840-2FFE1AB10CD9}" type="slidenum">
              <a:rPr lang="fr-FR"/>
              <a:pPr>
                <a:defRPr/>
              </a:pPr>
              <a:t>‹N°›</a:t>
            </a:fld>
            <a:endParaRPr lang="fr-FR"/>
          </a:p>
        </p:txBody>
      </p:sp>
      <p:sp>
        <p:nvSpPr>
          <p:cNvPr id="14" name="Espace réservé de la date 17"/>
          <p:cNvSpPr>
            <a:spLocks noGrp="1"/>
          </p:cNvSpPr>
          <p:nvPr>
            <p:ph type="dt" sz="half" idx="23"/>
          </p:nvPr>
        </p:nvSpPr>
        <p:spPr/>
        <p:txBody>
          <a:bodyPr/>
          <a:lstStyle>
            <a:lvl1pPr>
              <a:defRPr/>
            </a:lvl1pPr>
          </a:lstStyle>
          <a:p>
            <a:pPr>
              <a:defRPr/>
            </a:pPr>
            <a:endParaRPr/>
          </a:p>
        </p:txBody>
      </p:sp>
      <p:sp>
        <p:nvSpPr>
          <p:cNvPr id="17" name="Espace réservé du pied de page 18"/>
          <p:cNvSpPr>
            <a:spLocks noGrp="1"/>
          </p:cNvSpPr>
          <p:nvPr>
            <p:ph type="ftr" sz="quarter" idx="24"/>
          </p:nvPr>
        </p:nvSpPr>
        <p:spPr/>
        <p:txBody>
          <a:bodyPr/>
          <a:lstStyle>
            <a:lvl1pPr>
              <a:defRPr/>
            </a:lvl1pPr>
          </a:lstStyle>
          <a:p>
            <a:pPr>
              <a:defRPr/>
            </a:pPr>
            <a:r>
              <a:rPr lang="fr-FR"/>
              <a:t>2018 - HDJ S37 - Action de dynamisation Auto</a:t>
            </a:r>
            <a:endParaRPr lang="fr-FR" dirty="0"/>
          </a:p>
        </p:txBody>
      </p:sp>
    </p:spTree>
    <p:extLst>
      <p:ext uri="{BB962C8B-B14F-4D97-AF65-F5344CB8AC3E}">
        <p14:creationId xmlns:p14="http://schemas.microsoft.com/office/powerpoint/2010/main" val="21024814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sp>
        <p:nvSpPr>
          <p:cNvPr id="8" name="object 13"/>
          <p:cNvSpPr/>
          <p:nvPr userDrawn="1"/>
        </p:nvSpPr>
        <p:spPr>
          <a:xfrm>
            <a:off x="1079500" y="6326188"/>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lIns="0" tIns="0" rIns="0" bIns="0"/>
          <a:lstStyle/>
          <a:p>
            <a:pPr fontAlgn="auto">
              <a:spcBef>
                <a:spcPts val="0"/>
              </a:spcBef>
              <a:spcAft>
                <a:spcPts val="0"/>
              </a:spcAft>
              <a:defRPr/>
            </a:pPr>
            <a:endParaRPr>
              <a:solidFill>
                <a:prstClr val="black"/>
              </a:solidFill>
              <a:latin typeface="+mn-lt"/>
              <a:cs typeface="+mn-cs"/>
            </a:endParaRPr>
          </a:p>
        </p:txBody>
      </p:sp>
      <p:sp>
        <p:nvSpPr>
          <p:cNvPr id="22" name="Espace réservé du texte 21"/>
          <p:cNvSpPr>
            <a:spLocks noGrp="1"/>
          </p:cNvSpPr>
          <p:nvPr>
            <p:ph type="body" sz="quarter" idx="18"/>
          </p:nvPr>
        </p:nvSpPr>
        <p:spPr>
          <a:xfrm>
            <a:off x="3671888" y="2581275"/>
            <a:ext cx="2013491" cy="2684036"/>
          </a:xfrm>
          <a:prstGeom prst="rect">
            <a:avLst/>
          </a:prstGeom>
          <a:solidFill>
            <a:srgbClr val="EAEAEA"/>
          </a:solidFill>
        </p:spPr>
        <p:txBody>
          <a:bodyPr wrap="square" lIns="180000" tIns="72000" rIns="180000" bIns="324000" anchor="ctr" anchorCtr="0"/>
          <a:lstStyle>
            <a:lvl1pPr algn="l">
              <a:lnSpc>
                <a:spcPct val="85000"/>
              </a:lnSpc>
              <a:spcBef>
                <a:spcPts val="0"/>
              </a:spcBef>
              <a:defRPr sz="3500" b="1">
                <a:solidFill>
                  <a:schemeClr val="accent1"/>
                </a:solidFill>
              </a:defRPr>
            </a:lvl1pPr>
            <a:lvl2pPr algn="l">
              <a:lnSpc>
                <a:spcPct val="85000"/>
              </a:lnSpc>
              <a:spcBef>
                <a:spcPts val="0"/>
              </a:spcBef>
              <a:defRPr sz="1100" b="0" cap="none" baseline="0">
                <a:solidFill>
                  <a:schemeClr val="tx1"/>
                </a:solidFill>
              </a:defRPr>
            </a:lvl2pPr>
            <a:lvl3pPr algn="l">
              <a:lnSpc>
                <a:spcPct val="85000"/>
              </a:lnSpc>
              <a:spcBef>
                <a:spcPts val="0"/>
              </a:spcBef>
              <a:defRPr sz="1000" b="0" cap="none" baseline="0">
                <a:solidFill>
                  <a:schemeClr val="tx1"/>
                </a:solidFill>
              </a:defRPr>
            </a:lvl3pPr>
            <a:lvl5pPr>
              <a:defRPr/>
            </a:lvl5pPr>
          </a:lstStyle>
          <a:p>
            <a:pPr lvl="0"/>
            <a:r>
              <a:rPr lang="fr-FR" smtClean="0"/>
              <a:t>Modifiez les styles du texte du masque</a:t>
            </a:r>
          </a:p>
          <a:p>
            <a:pPr lvl="1"/>
            <a:r>
              <a:rPr lang="fr-FR" smtClean="0"/>
              <a:t>Deuxième niveau</a:t>
            </a:r>
          </a:p>
          <a:p>
            <a:pPr lvl="2"/>
            <a:r>
              <a:rPr lang="fr-FR" smtClean="0"/>
              <a:t>Troisième niveau</a:t>
            </a:r>
          </a:p>
        </p:txBody>
      </p:sp>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p:nvPr>
        </p:nvSpPr>
        <p:spPr>
          <a:xfrm>
            <a:off x="223838" y="414338"/>
            <a:ext cx="591950" cy="338554"/>
          </a:xfrm>
        </p:spPr>
        <p:txBody>
          <a:bodyPr>
            <a:spAutoFit/>
          </a:bodyPr>
          <a:lstStyle>
            <a:lvl1pPr algn="ctr">
              <a:defRPr sz="2200" b="1">
                <a:solidFill>
                  <a:schemeClr val="tx1"/>
                </a:solidFill>
              </a:defRPr>
            </a:lvl1pPr>
          </a:lstStyle>
          <a:p>
            <a:pPr lvl="0"/>
            <a:r>
              <a:rPr lang="fr-FR" smtClean="0"/>
              <a:t>Modifiez les styles du texte du masque</a:t>
            </a:r>
          </a:p>
        </p:txBody>
      </p:sp>
      <p:sp>
        <p:nvSpPr>
          <p:cNvPr id="16" name="Espace réservé du texte 15"/>
          <p:cNvSpPr>
            <a:spLocks noGrp="1"/>
          </p:cNvSpPr>
          <p:nvPr>
            <p:ph type="body" sz="quarter" idx="15"/>
          </p:nvPr>
        </p:nvSpPr>
        <p:spPr>
          <a:xfrm>
            <a:off x="3671888" y="1300163"/>
            <a:ext cx="2013491" cy="1638484"/>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1"/>
          </a:solidFill>
        </p:spPr>
        <p:txBody>
          <a:bodyPr wrap="square" lIns="180000" tIns="72000" rIns="180000" bIns="324000" anchor="ctr" anchorCtr="0"/>
          <a:lstStyle>
            <a:lvl1pPr algn="l">
              <a:lnSpc>
                <a:spcPct val="85000"/>
              </a:lnSpc>
              <a:spcBef>
                <a:spcPts val="0"/>
              </a:spcBef>
              <a:defRPr sz="3500" b="1">
                <a:solidFill>
                  <a:schemeClr val="bg1"/>
                </a:solidFill>
              </a:defRPr>
            </a:lvl1pPr>
            <a:lvl2pPr algn="l">
              <a:lnSpc>
                <a:spcPct val="85000"/>
              </a:lnSpc>
              <a:spcBef>
                <a:spcPts val="0"/>
              </a:spcBef>
              <a:defRPr sz="1100" b="0" cap="none" baseline="0">
                <a:solidFill>
                  <a:schemeClr val="bg1"/>
                </a:solidFill>
              </a:defRPr>
            </a:lvl2pPr>
            <a:lvl3pPr algn="l">
              <a:lnSpc>
                <a:spcPct val="85000"/>
              </a:lnSpc>
              <a:spcBef>
                <a:spcPts val="0"/>
              </a:spcBef>
              <a:defRPr sz="1000" b="0" cap="none" baseline="0">
                <a:solidFill>
                  <a:schemeClr val="bg1"/>
                </a:solidFill>
              </a:defRPr>
            </a:lvl3pPr>
            <a:lvl5pPr>
              <a:defRPr/>
            </a:lvl5pPr>
          </a:lstStyle>
          <a:p>
            <a:pPr lvl="0"/>
            <a:r>
              <a:rPr lang="fr-FR" smtClean="0"/>
              <a:t>Modifiez les styles du texte du masque</a:t>
            </a:r>
          </a:p>
          <a:p>
            <a:pPr lvl="1"/>
            <a:r>
              <a:rPr lang="fr-FR" smtClean="0"/>
              <a:t>Deuxième niveau</a:t>
            </a:r>
          </a:p>
          <a:p>
            <a:pPr lvl="2"/>
            <a:r>
              <a:rPr lang="fr-FR" smtClean="0"/>
              <a:t>Troisième niveau</a:t>
            </a:r>
          </a:p>
        </p:txBody>
      </p:sp>
      <p:sp>
        <p:nvSpPr>
          <p:cNvPr id="4" name="Espace réservé du texte 3"/>
          <p:cNvSpPr>
            <a:spLocks noGrp="1"/>
          </p:cNvSpPr>
          <p:nvPr>
            <p:ph type="body" sz="quarter" idx="17"/>
          </p:nvPr>
        </p:nvSpPr>
        <p:spPr>
          <a:xfrm>
            <a:off x="1080747" y="1263710"/>
            <a:ext cx="2208163" cy="4001602"/>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7" name="Espace réservé du texte 3"/>
          <p:cNvSpPr>
            <a:spLocks noGrp="1"/>
          </p:cNvSpPr>
          <p:nvPr>
            <p:ph type="body" sz="quarter" idx="19"/>
          </p:nvPr>
        </p:nvSpPr>
        <p:spPr>
          <a:xfrm>
            <a:off x="6068357" y="1263710"/>
            <a:ext cx="2797831" cy="707886"/>
          </a:xfrm>
        </p:spPr>
        <p:txBody>
          <a:bodyPr>
            <a:spAutoFit/>
          </a:bodyPr>
          <a:lstStyle>
            <a:lvl1pPr>
              <a:spcBef>
                <a:spcPts val="2400"/>
              </a:spcBef>
              <a:defRPr sz="3600">
                <a:solidFill>
                  <a:schemeClr val="accent1"/>
                </a:solidFill>
              </a:defRPr>
            </a:lvl1pPr>
            <a:lvl2pPr>
              <a:spcBef>
                <a:spcPts val="0"/>
              </a:spcBef>
              <a:defRPr sz="1000" b="0" cap="all" baseline="0"/>
            </a:lvl2pPr>
          </a:lstStyle>
          <a:p>
            <a:pPr lvl="0"/>
            <a:r>
              <a:rPr lang="fr-FR" smtClean="0"/>
              <a:t>Modifiez les styles du texte du masque</a:t>
            </a:r>
          </a:p>
          <a:p>
            <a:pPr lvl="1"/>
            <a:r>
              <a:rPr lang="fr-FR" smtClean="0"/>
              <a:t>Deuxième niveau</a:t>
            </a:r>
          </a:p>
        </p:txBody>
      </p:sp>
      <p:sp>
        <p:nvSpPr>
          <p:cNvPr id="10" name="Espace réservé du numéro de diapositive 13"/>
          <p:cNvSpPr>
            <a:spLocks noGrp="1"/>
          </p:cNvSpPr>
          <p:nvPr>
            <p:ph type="sldNum" sz="quarter" idx="20"/>
          </p:nvPr>
        </p:nvSpPr>
        <p:spPr/>
        <p:txBody>
          <a:bodyPr/>
          <a:lstStyle>
            <a:lvl1pPr>
              <a:defRPr/>
            </a:lvl1pPr>
          </a:lstStyle>
          <a:p>
            <a:pPr>
              <a:defRPr/>
            </a:pPr>
            <a:fld id="{5734970C-7840-4B62-B7AC-57E060D0DC46}" type="slidenum">
              <a:rPr lang="fr-FR"/>
              <a:pPr>
                <a:defRPr/>
              </a:pPr>
              <a:t>‹N°›</a:t>
            </a:fld>
            <a:endParaRPr lang="fr-FR"/>
          </a:p>
        </p:txBody>
      </p:sp>
      <p:sp>
        <p:nvSpPr>
          <p:cNvPr id="11" name="Espace réservé de la date 17"/>
          <p:cNvSpPr>
            <a:spLocks noGrp="1"/>
          </p:cNvSpPr>
          <p:nvPr>
            <p:ph type="dt" sz="half" idx="21"/>
          </p:nvPr>
        </p:nvSpPr>
        <p:spPr/>
        <p:txBody>
          <a:bodyPr/>
          <a:lstStyle>
            <a:lvl1pPr>
              <a:defRPr/>
            </a:lvl1pPr>
          </a:lstStyle>
          <a:p>
            <a:pPr>
              <a:defRPr/>
            </a:pPr>
            <a:endParaRPr/>
          </a:p>
        </p:txBody>
      </p:sp>
      <p:sp>
        <p:nvSpPr>
          <p:cNvPr id="12" name="Espace réservé du pied de page 18"/>
          <p:cNvSpPr>
            <a:spLocks noGrp="1"/>
          </p:cNvSpPr>
          <p:nvPr>
            <p:ph type="ftr" sz="quarter" idx="22"/>
          </p:nvPr>
        </p:nvSpPr>
        <p:spPr/>
        <p:txBody>
          <a:bodyPr/>
          <a:lstStyle>
            <a:lvl1pPr>
              <a:defRPr/>
            </a:lvl1pPr>
          </a:lstStyle>
          <a:p>
            <a:pPr>
              <a:defRPr/>
            </a:pPr>
            <a:r>
              <a:rPr lang="fr-FR"/>
              <a:t>2018 - HDJ S37 - Action de dynamisation Auto</a:t>
            </a:r>
            <a:endParaRPr lang="fr-FR" dirty="0"/>
          </a:p>
        </p:txBody>
      </p:sp>
    </p:spTree>
    <p:extLst>
      <p:ext uri="{BB962C8B-B14F-4D97-AF65-F5344CB8AC3E}">
        <p14:creationId xmlns:p14="http://schemas.microsoft.com/office/powerpoint/2010/main" val="399267850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sclaimers">
    <p:spTree>
      <p:nvGrpSpPr>
        <p:cNvPr id="1" name=""/>
        <p:cNvGrpSpPr/>
        <p:nvPr/>
      </p:nvGrpSpPr>
      <p:grpSpPr>
        <a:xfrm>
          <a:off x="0" y="0"/>
          <a:ext cx="0" cy="0"/>
          <a:chOff x="0" y="0"/>
          <a:chExt cx="0" cy="0"/>
        </a:xfrm>
      </p:grpSpPr>
      <p:sp>
        <p:nvSpPr>
          <p:cNvPr id="3" name="bk object 16"/>
          <p:cNvSpPr>
            <a:spLocks/>
          </p:cNvSpPr>
          <p:nvPr userDrawn="1"/>
        </p:nvSpPr>
        <p:spPr bwMode="auto">
          <a:xfrm>
            <a:off x="287338" y="452438"/>
            <a:ext cx="8570912" cy="5872162"/>
          </a:xfrm>
          <a:custGeom>
            <a:avLst/>
            <a:gdLst>
              <a:gd name="T0" fmla="*/ 0 w 8571865"/>
              <a:gd name="T1" fmla="*/ 5963986 h 5781675"/>
              <a:gd name="T2" fmla="*/ 8569692 w 8571865"/>
              <a:gd name="T3" fmla="*/ 5963986 h 5781675"/>
              <a:gd name="T4" fmla="*/ 8569692 w 8571865"/>
              <a:gd name="T5" fmla="*/ 0 h 5781675"/>
              <a:gd name="T6" fmla="*/ 0 w 8571865"/>
              <a:gd name="T7" fmla="*/ 0 h 5781675"/>
              <a:gd name="T8" fmla="*/ 0 w 8571865"/>
              <a:gd name="T9" fmla="*/ 5963986 h 57816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71865" h="5781675">
                <a:moveTo>
                  <a:pt x="0" y="5781598"/>
                </a:moveTo>
                <a:lnTo>
                  <a:pt x="8571598" y="5781598"/>
                </a:lnTo>
                <a:lnTo>
                  <a:pt x="8571598" y="0"/>
                </a:lnTo>
                <a:lnTo>
                  <a:pt x="0" y="0"/>
                </a:lnTo>
                <a:lnTo>
                  <a:pt x="0" y="5781598"/>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8" name="Espace réservé du texte 7"/>
          <p:cNvSpPr>
            <a:spLocks noGrp="1"/>
          </p:cNvSpPr>
          <p:nvPr>
            <p:ph type="body" sz="quarter" idx="13"/>
          </p:nvPr>
        </p:nvSpPr>
        <p:spPr>
          <a:xfrm>
            <a:off x="1080000" y="860400"/>
            <a:ext cx="7400612" cy="4762518"/>
          </a:xfrm>
        </p:spPr>
        <p:txBody>
          <a:bodyPr/>
          <a:lstStyle>
            <a:lvl1pPr>
              <a:defRPr sz="1600" b="1" cap="all" baseline="0">
                <a:solidFill>
                  <a:schemeClr val="tx2"/>
                </a:solidFill>
              </a:defRPr>
            </a:lvl1pPr>
            <a:lvl2pPr algn="just">
              <a:lnSpc>
                <a:spcPct val="110000"/>
              </a:lnSpc>
              <a:spcBef>
                <a:spcPts val="600"/>
              </a:spcBef>
              <a:defRPr sz="1000" b="0">
                <a:solidFill>
                  <a:schemeClr val="tx1"/>
                </a:solidFill>
              </a:defRPr>
            </a:lvl2pPr>
          </a:lstStyle>
          <a:p>
            <a:pPr lvl="0"/>
            <a:r>
              <a:rPr lang="fr-FR"/>
              <a:t>Modifiez les styles du texte du masque</a:t>
            </a:r>
          </a:p>
          <a:p>
            <a:pPr lvl="1"/>
            <a:r>
              <a:rPr lang="fr-FR"/>
              <a:t>Deuxième niveau</a:t>
            </a:r>
          </a:p>
        </p:txBody>
      </p:sp>
      <p:sp>
        <p:nvSpPr>
          <p:cNvPr id="4" name="Espace réservé du numéro de diapositive 11"/>
          <p:cNvSpPr>
            <a:spLocks noGrp="1"/>
          </p:cNvSpPr>
          <p:nvPr>
            <p:ph type="sldNum" sz="quarter" idx="14"/>
          </p:nvPr>
        </p:nvSpPr>
        <p:spPr/>
        <p:txBody>
          <a:bodyPr/>
          <a:lstStyle>
            <a:lvl1pPr>
              <a:defRPr/>
            </a:lvl1pPr>
          </a:lstStyle>
          <a:p>
            <a:pPr>
              <a:defRPr/>
            </a:pPr>
            <a:fld id="{B17B9E84-3A34-4283-A72B-9DE23F84E8FD}" type="slidenum">
              <a:rPr lang="fr-FR"/>
              <a:pPr>
                <a:defRPr/>
              </a:pPr>
              <a:t>‹N°›</a:t>
            </a:fld>
            <a:endParaRPr lang="fr-FR"/>
          </a:p>
        </p:txBody>
      </p:sp>
      <p:sp>
        <p:nvSpPr>
          <p:cNvPr id="5" name="Espace réservé de la date 17"/>
          <p:cNvSpPr>
            <a:spLocks noGrp="1"/>
          </p:cNvSpPr>
          <p:nvPr>
            <p:ph type="dt" sz="half" idx="15"/>
          </p:nvPr>
        </p:nvSpPr>
        <p:spPr/>
        <p:txBody>
          <a:bodyPr/>
          <a:lstStyle>
            <a:lvl1pPr>
              <a:defRPr/>
            </a:lvl1pPr>
          </a:lstStyle>
          <a:p>
            <a:pPr>
              <a:defRPr/>
            </a:pPr>
            <a:endParaRPr/>
          </a:p>
        </p:txBody>
      </p:sp>
      <p:sp>
        <p:nvSpPr>
          <p:cNvPr id="6" name="Espace réservé du pied de page 18"/>
          <p:cNvSpPr>
            <a:spLocks noGrp="1"/>
          </p:cNvSpPr>
          <p:nvPr>
            <p:ph type="ftr" sz="quarter" idx="16"/>
          </p:nvPr>
        </p:nvSpPr>
        <p:spPr/>
        <p:txBody>
          <a:bodyPr/>
          <a:lstStyle>
            <a:lvl1pPr>
              <a:defRPr/>
            </a:lvl1pPr>
          </a:lstStyle>
          <a:p>
            <a:pPr>
              <a:defRPr/>
            </a:pPr>
            <a:r>
              <a:rPr lang="fr-FR"/>
              <a:t>2018 - HDJ S37 - Action de dynamisation Auto</a:t>
            </a:r>
            <a:endParaRPr lang="fr-FR" dirty="0"/>
          </a:p>
        </p:txBody>
      </p:sp>
    </p:spTree>
    <p:extLst>
      <p:ext uri="{BB962C8B-B14F-4D97-AF65-F5344CB8AC3E}">
        <p14:creationId xmlns:p14="http://schemas.microsoft.com/office/powerpoint/2010/main" val="76863652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Contact">
    <p:spTree>
      <p:nvGrpSpPr>
        <p:cNvPr id="1" name=""/>
        <p:cNvGrpSpPr/>
        <p:nvPr/>
      </p:nvGrpSpPr>
      <p:grpSpPr>
        <a:xfrm>
          <a:off x="0" y="0"/>
          <a:ext cx="0" cy="0"/>
          <a:chOff x="0" y="0"/>
          <a:chExt cx="0" cy="0"/>
        </a:xfrm>
      </p:grpSpPr>
      <p:sp>
        <p:nvSpPr>
          <p:cNvPr id="4" name="bk object 16"/>
          <p:cNvSpPr>
            <a:spLocks/>
          </p:cNvSpPr>
          <p:nvPr userDrawn="1"/>
        </p:nvSpPr>
        <p:spPr bwMode="auto">
          <a:xfrm>
            <a:off x="287338" y="452438"/>
            <a:ext cx="8570912" cy="5942012"/>
          </a:xfrm>
          <a:custGeom>
            <a:avLst/>
            <a:gdLst>
              <a:gd name="T0" fmla="*/ 0 w 8571865"/>
              <a:gd name="T1" fmla="*/ 6106714 h 5781675"/>
              <a:gd name="T2" fmla="*/ 8569692 w 8571865"/>
              <a:gd name="T3" fmla="*/ 6106714 h 5781675"/>
              <a:gd name="T4" fmla="*/ 8569692 w 8571865"/>
              <a:gd name="T5" fmla="*/ 0 h 5781675"/>
              <a:gd name="T6" fmla="*/ 0 w 8571865"/>
              <a:gd name="T7" fmla="*/ 0 h 5781675"/>
              <a:gd name="T8" fmla="*/ 0 w 8571865"/>
              <a:gd name="T9" fmla="*/ 6106714 h 57816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71865" h="5781675">
                <a:moveTo>
                  <a:pt x="0" y="5781598"/>
                </a:moveTo>
                <a:lnTo>
                  <a:pt x="8571598" y="5781598"/>
                </a:lnTo>
                <a:lnTo>
                  <a:pt x="8571598" y="0"/>
                </a:lnTo>
                <a:lnTo>
                  <a:pt x="0" y="0"/>
                </a:lnTo>
                <a:lnTo>
                  <a:pt x="0" y="5781598"/>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5" name="ZoneTexte 14"/>
          <p:cNvSpPr txBox="1">
            <a:spLocks noChangeArrowheads="1"/>
          </p:cNvSpPr>
          <p:nvPr userDrawn="1"/>
        </p:nvSpPr>
        <p:spPr bwMode="auto">
          <a:xfrm>
            <a:off x="1066800" y="1214438"/>
            <a:ext cx="22510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defRPr/>
            </a:pPr>
            <a:r>
              <a:rPr lang="fr-FR" altLang="fr-FR" sz="3200" b="1" smtClean="0">
                <a:solidFill>
                  <a:srgbClr val="FFFFFF"/>
                </a:solidFill>
                <a:latin typeface="Arial" pitchFamily="34" charset="0"/>
              </a:rPr>
              <a:t>CONTACT</a:t>
            </a:r>
          </a:p>
        </p:txBody>
      </p:sp>
      <p:pic>
        <p:nvPicPr>
          <p:cNvPr id="6" name="Image 1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619500" y="5903913"/>
            <a:ext cx="839788"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ce réservé du texte 2"/>
          <p:cNvSpPr>
            <a:spLocks noGrp="1"/>
          </p:cNvSpPr>
          <p:nvPr>
            <p:ph type="body" sz="quarter" idx="10"/>
          </p:nvPr>
        </p:nvSpPr>
        <p:spPr>
          <a:xfrm>
            <a:off x="3665304" y="1281446"/>
            <a:ext cx="2726690" cy="553998"/>
          </a:xfrm>
        </p:spPr>
        <p:txBody>
          <a:bodyPr>
            <a:spAutoFit/>
          </a:bodyPr>
          <a:lstStyle>
            <a:lvl1pPr>
              <a:defRPr sz="1400" b="1" cap="all" baseline="0">
                <a:solidFill>
                  <a:schemeClr val="tx2"/>
                </a:solidFill>
              </a:defRPr>
            </a:lvl1pPr>
            <a:lvl2pPr>
              <a:defRPr sz="1200" b="0" cap="none">
                <a:solidFill>
                  <a:schemeClr val="tx1"/>
                </a:solidFill>
              </a:defRPr>
            </a:lvl2pPr>
            <a:lvl3pPr>
              <a:defRPr sz="1200" b="0" cap="none">
                <a:solidFill>
                  <a:schemeClr val="tx1"/>
                </a:solidFill>
              </a:defRPr>
            </a:lvl3pPr>
          </a:lstStyle>
          <a:p>
            <a:pPr lvl="0"/>
            <a:r>
              <a:rPr lang="fr-FR"/>
              <a:t>Modifiez les styles du texte du masque</a:t>
            </a:r>
          </a:p>
          <a:p>
            <a:pPr lvl="1"/>
            <a:r>
              <a:rPr lang="fr-FR"/>
              <a:t>Deuxième niveau</a:t>
            </a:r>
          </a:p>
        </p:txBody>
      </p:sp>
      <p:sp>
        <p:nvSpPr>
          <p:cNvPr id="16" name="Espace réservé du texte 2"/>
          <p:cNvSpPr>
            <a:spLocks noGrp="1"/>
          </p:cNvSpPr>
          <p:nvPr>
            <p:ph type="body" sz="quarter" idx="11"/>
          </p:nvPr>
        </p:nvSpPr>
        <p:spPr>
          <a:xfrm>
            <a:off x="3665304" y="4589351"/>
            <a:ext cx="2726690" cy="553998"/>
          </a:xfrm>
        </p:spPr>
        <p:txBody>
          <a:bodyPr>
            <a:spAutoFit/>
          </a:bodyPr>
          <a:lstStyle>
            <a:lvl1pPr>
              <a:defRPr sz="1400" b="1" cap="all" baseline="0">
                <a:solidFill>
                  <a:schemeClr val="tx2"/>
                </a:solidFill>
              </a:defRPr>
            </a:lvl1pPr>
            <a:lvl2pPr>
              <a:defRPr sz="1200" b="0" cap="none">
                <a:solidFill>
                  <a:schemeClr val="tx1"/>
                </a:solidFill>
              </a:defRPr>
            </a:lvl2pPr>
            <a:lvl3pPr>
              <a:defRPr sz="1200" b="0" cap="none">
                <a:solidFill>
                  <a:schemeClr val="tx1"/>
                </a:solidFill>
              </a:defRPr>
            </a:lvl3pPr>
          </a:lstStyle>
          <a:p>
            <a:pPr lvl="0"/>
            <a:r>
              <a:rPr lang="fr-FR"/>
              <a:t>Modifiez les styles du texte du masque</a:t>
            </a:r>
          </a:p>
          <a:p>
            <a:pPr lvl="1"/>
            <a:r>
              <a:rPr lang="fr-FR"/>
              <a:t>Deuxième niveau</a:t>
            </a:r>
          </a:p>
        </p:txBody>
      </p:sp>
    </p:spTree>
    <p:extLst>
      <p:ext uri="{BB962C8B-B14F-4D97-AF65-F5344CB8AC3E}">
        <p14:creationId xmlns:p14="http://schemas.microsoft.com/office/powerpoint/2010/main" val="37621968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pic>
        <p:nvPicPr>
          <p:cNvPr id="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9250" y="5438775"/>
            <a:ext cx="18240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Image 1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2333625"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1"/>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288213" y="6381750"/>
            <a:ext cx="1533525"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pPr lvl="0"/>
            <a:endParaRPr lang="fr-FR" noProof="0"/>
          </a:p>
        </p:txBody>
      </p:sp>
      <p:sp>
        <p:nvSpPr>
          <p:cNvPr id="2" name="Titre 1"/>
          <p:cNvSpPr>
            <a:spLocks noGrp="1"/>
          </p:cNvSpPr>
          <p:nvPr>
            <p:ph type="ctrTitle"/>
          </p:nvPr>
        </p:nvSpPr>
        <p:spPr>
          <a:xfrm>
            <a:off x="298449" y="3174242"/>
            <a:ext cx="8575675" cy="655305"/>
          </a:xfrm>
        </p:spPr>
        <p:txBody>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smtClean="0"/>
              <a:t>Modifiez les styles du texte du masque</a:t>
            </a:r>
          </a:p>
        </p:txBody>
      </p:sp>
    </p:spTree>
    <p:extLst>
      <p:ext uri="{BB962C8B-B14F-4D97-AF65-F5344CB8AC3E}">
        <p14:creationId xmlns:p14="http://schemas.microsoft.com/office/powerpoint/2010/main" val="13859178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33866540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0244600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20773179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r>
              <a:rPr lang="fr-FR" dirty="0" smtClean="0"/>
              <a:t>Contenu</a:t>
            </a:r>
          </a:p>
          <a:p>
            <a:pPr lvl="1"/>
            <a:r>
              <a:rPr lang="fr-FR" dirty="0" smtClean="0"/>
              <a:t>Contenu</a:t>
            </a:r>
          </a:p>
          <a:p>
            <a:pPr lvl="2"/>
            <a:r>
              <a:rPr lang="fr-FR" dirty="0" smtClean="0"/>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r>
              <a:rPr lang="fr-FR" dirty="0" smtClean="0"/>
              <a:t>Contenu</a:t>
            </a:r>
          </a:p>
          <a:p>
            <a:pPr lvl="1"/>
            <a:r>
              <a:rPr lang="fr-FR" dirty="0" smtClean="0"/>
              <a:t>Contenu</a:t>
            </a:r>
          </a:p>
          <a:p>
            <a:pPr lvl="2"/>
            <a:r>
              <a:rPr lang="fr-FR" dirty="0" smtClean="0"/>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57441113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pPr lvl="0"/>
            <a:endParaRPr lang="fr-FR" noProof="0"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pPr lvl="0"/>
            <a:endParaRPr lang="fr-FR" noProof="0"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pPr lvl="0"/>
            <a:endParaRPr lang="fr-FR" noProof="0"/>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pPr lvl="0"/>
            <a:endParaRPr lang="fr-FR" noProof="0"/>
          </a:p>
        </p:txBody>
      </p:sp>
    </p:spTree>
    <p:extLst>
      <p:ext uri="{BB962C8B-B14F-4D97-AF65-F5344CB8AC3E}">
        <p14:creationId xmlns:p14="http://schemas.microsoft.com/office/powerpoint/2010/main" val="331322052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2" name="Image 10"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74838" y="2755900"/>
            <a:ext cx="5684837" cy="135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81237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Rectangle 1"/>
          <p:cNvSpPr/>
          <p:nvPr userDrawn="1"/>
        </p:nvSpPr>
        <p:spPr>
          <a:xfrm>
            <a:off x="0" y="0"/>
            <a:ext cx="9144000" cy="6121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solidFill>
                <a:prstClr val="white"/>
              </a:solidFill>
            </a:endParaRPr>
          </a:p>
        </p:txBody>
      </p:sp>
      <p:sp>
        <p:nvSpPr>
          <p:cNvPr id="3" name="Rectangle 2"/>
          <p:cNvSpPr/>
          <p:nvPr userDrawn="1"/>
        </p:nvSpPr>
        <p:spPr>
          <a:xfrm>
            <a:off x="0" y="6261100"/>
            <a:ext cx="7423150" cy="596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solidFill>
                <a:prstClr val="white"/>
              </a:solidFill>
            </a:endParaRPr>
          </a:p>
        </p:txBody>
      </p:sp>
    </p:spTree>
    <p:extLst>
      <p:ext uri="{BB962C8B-B14F-4D97-AF65-F5344CB8AC3E}">
        <p14:creationId xmlns:p14="http://schemas.microsoft.com/office/powerpoint/2010/main" val="120485702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solidFill>
                <a:prstClr val="white"/>
              </a:solidFill>
            </a:endParaRPr>
          </a:p>
        </p:txBody>
      </p:sp>
    </p:spTree>
    <p:extLst>
      <p:ext uri="{BB962C8B-B14F-4D97-AF65-F5344CB8AC3E}">
        <p14:creationId xmlns:p14="http://schemas.microsoft.com/office/powerpoint/2010/main" val="393486418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pic>
        <p:nvPicPr>
          <p:cNvPr id="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9250" y="5438775"/>
            <a:ext cx="18240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Image 1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2333625"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1"/>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288213" y="6381750"/>
            <a:ext cx="1533525"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pPr lvl="0"/>
            <a:endParaRPr lang="fr-FR" noProof="0"/>
          </a:p>
        </p:txBody>
      </p:sp>
      <p:sp>
        <p:nvSpPr>
          <p:cNvPr id="2" name="Titre 1"/>
          <p:cNvSpPr>
            <a:spLocks noGrp="1"/>
          </p:cNvSpPr>
          <p:nvPr>
            <p:ph type="ctrTitle"/>
          </p:nvPr>
        </p:nvSpPr>
        <p:spPr>
          <a:xfrm>
            <a:off x="298449" y="3174242"/>
            <a:ext cx="8575675" cy="655305"/>
          </a:xfrm>
        </p:spPr>
        <p:txBody>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smtClean="0"/>
              <a:t>Modifiez les styles du texte du masque</a:t>
            </a:r>
          </a:p>
        </p:txBody>
      </p:sp>
    </p:spTree>
    <p:extLst>
      <p:ext uri="{BB962C8B-B14F-4D97-AF65-F5344CB8AC3E}">
        <p14:creationId xmlns:p14="http://schemas.microsoft.com/office/powerpoint/2010/main" val="5730200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421396065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34042841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08729193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r>
              <a:rPr lang="fr-FR" dirty="0" smtClean="0"/>
              <a:t>Contenu</a:t>
            </a:r>
          </a:p>
          <a:p>
            <a:pPr lvl="1"/>
            <a:r>
              <a:rPr lang="fr-FR" dirty="0" smtClean="0"/>
              <a:t>Contenu</a:t>
            </a:r>
          </a:p>
          <a:p>
            <a:pPr lvl="2"/>
            <a:r>
              <a:rPr lang="fr-FR" dirty="0" smtClean="0"/>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r>
              <a:rPr lang="fr-FR" dirty="0" smtClean="0"/>
              <a:t>Contenu</a:t>
            </a:r>
          </a:p>
          <a:p>
            <a:pPr lvl="1"/>
            <a:r>
              <a:rPr lang="fr-FR" dirty="0" smtClean="0"/>
              <a:t>Contenu</a:t>
            </a:r>
          </a:p>
          <a:p>
            <a:pPr lvl="2"/>
            <a:r>
              <a:rPr lang="fr-FR" dirty="0" smtClean="0"/>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425033936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pPr lvl="0"/>
            <a:endParaRPr lang="fr-FR" noProof="0"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pPr lvl="0"/>
            <a:endParaRPr lang="fr-FR" noProof="0"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pPr lvl="0"/>
            <a:endParaRPr lang="fr-FR" noProof="0"/>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pPr lvl="0"/>
            <a:endParaRPr lang="fr-FR" noProof="0"/>
          </a:p>
        </p:txBody>
      </p:sp>
    </p:spTree>
    <p:extLst>
      <p:ext uri="{BB962C8B-B14F-4D97-AF65-F5344CB8AC3E}">
        <p14:creationId xmlns:p14="http://schemas.microsoft.com/office/powerpoint/2010/main" val="155228491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2" name="Image 10"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74838" y="2755900"/>
            <a:ext cx="5684837" cy="135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813939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Rectangle 1"/>
          <p:cNvSpPr/>
          <p:nvPr userDrawn="1"/>
        </p:nvSpPr>
        <p:spPr>
          <a:xfrm>
            <a:off x="0" y="0"/>
            <a:ext cx="9144000" cy="6121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solidFill>
                <a:prstClr val="white"/>
              </a:solidFill>
            </a:endParaRPr>
          </a:p>
        </p:txBody>
      </p:sp>
      <p:sp>
        <p:nvSpPr>
          <p:cNvPr id="3" name="Rectangle 2"/>
          <p:cNvSpPr/>
          <p:nvPr userDrawn="1"/>
        </p:nvSpPr>
        <p:spPr>
          <a:xfrm>
            <a:off x="0" y="6261100"/>
            <a:ext cx="7423150" cy="596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solidFill>
                <a:prstClr val="white"/>
              </a:solidFill>
            </a:endParaRPr>
          </a:p>
        </p:txBody>
      </p:sp>
    </p:spTree>
    <p:extLst>
      <p:ext uri="{BB962C8B-B14F-4D97-AF65-F5344CB8AC3E}">
        <p14:creationId xmlns:p14="http://schemas.microsoft.com/office/powerpoint/2010/main" val="153827613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solidFill>
                <a:prstClr val="white"/>
              </a:solidFill>
            </a:endParaRPr>
          </a:p>
        </p:txBody>
      </p:sp>
    </p:spTree>
    <p:extLst>
      <p:ext uri="{BB962C8B-B14F-4D97-AF65-F5344CB8AC3E}">
        <p14:creationId xmlns:p14="http://schemas.microsoft.com/office/powerpoint/2010/main" val="2704402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image" Target="../media/image11.jpe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theme" Target="../theme/theme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slideLayout" Target="../slideLayouts/slideLayout50.xml"/><Relationship Id="rId26" Type="http://schemas.openxmlformats.org/officeDocument/2006/relationships/slideLayout" Target="../slideLayouts/slideLayout58.xml"/><Relationship Id="rId3" Type="http://schemas.openxmlformats.org/officeDocument/2006/relationships/slideLayout" Target="../slideLayouts/slideLayout35.xml"/><Relationship Id="rId21" Type="http://schemas.openxmlformats.org/officeDocument/2006/relationships/slideLayout" Target="../slideLayouts/slideLayout53.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5" Type="http://schemas.openxmlformats.org/officeDocument/2006/relationships/slideLayout" Target="../slideLayouts/slideLayout57.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slideLayout" Target="../slideLayouts/slideLayout52.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24" Type="http://schemas.openxmlformats.org/officeDocument/2006/relationships/slideLayout" Target="../slideLayouts/slideLayout56.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23" Type="http://schemas.openxmlformats.org/officeDocument/2006/relationships/slideLayout" Target="../slideLayouts/slideLayout55.xml"/><Relationship Id="rId28" Type="http://schemas.openxmlformats.org/officeDocument/2006/relationships/image" Target="../media/image15.jpeg"/><Relationship Id="rId10" Type="http://schemas.openxmlformats.org/officeDocument/2006/relationships/slideLayout" Target="../slideLayouts/slideLayout42.xml"/><Relationship Id="rId19" Type="http://schemas.openxmlformats.org/officeDocument/2006/relationships/slideLayout" Target="../slideLayouts/slideLayout51.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 Id="rId22" Type="http://schemas.openxmlformats.org/officeDocument/2006/relationships/slideLayout" Target="../slideLayouts/slideLayout54.xml"/><Relationship Id="rId27"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image" Target="../media/image26.jpeg"/><Relationship Id="rId5" Type="http://schemas.openxmlformats.org/officeDocument/2006/relationships/slideLayout" Target="../slideLayouts/slideLayout63.xml"/><Relationship Id="rId10" Type="http://schemas.openxmlformats.org/officeDocument/2006/relationships/theme" Target="../theme/theme5.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image" Target="../media/image26.jpeg"/><Relationship Id="rId5" Type="http://schemas.openxmlformats.org/officeDocument/2006/relationships/slideLayout" Target="../slideLayouts/slideLayout72.xml"/><Relationship Id="rId10" Type="http://schemas.openxmlformats.org/officeDocument/2006/relationships/theme" Target="../theme/theme6.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349250" y="377825"/>
            <a:ext cx="8445500" cy="720725"/>
          </a:xfrm>
          <a:prstGeom prst="rect">
            <a:avLst/>
          </a:prstGeom>
        </p:spPr>
        <p:txBody>
          <a:bodyPr vert="horz" lIns="91440" tIns="45720" rIns="91440" bIns="45720" rtlCol="0" anchor="t" anchorCtr="0">
            <a:normAutofit/>
          </a:bodyPr>
          <a:lstStyle/>
          <a:p>
            <a:r>
              <a:rPr lang="fr-FR" dirty="0"/>
              <a:t>Titre principal</a:t>
            </a:r>
            <a:br>
              <a:rPr lang="fr-FR" dirty="0"/>
            </a:br>
            <a:r>
              <a:rPr lang="fr-FR" dirty="0"/>
              <a:t>de la partie sur deux lignes</a:t>
            </a:r>
          </a:p>
        </p:txBody>
      </p:sp>
      <p:sp>
        <p:nvSpPr>
          <p:cNvPr id="3" name="Espace réservé du texte 2"/>
          <p:cNvSpPr>
            <a:spLocks noGrp="1"/>
          </p:cNvSpPr>
          <p:nvPr>
            <p:ph type="body" idx="1"/>
          </p:nvPr>
        </p:nvSpPr>
        <p:spPr>
          <a:xfrm>
            <a:off x="349250" y="1600200"/>
            <a:ext cx="8445500" cy="4525963"/>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a:p>
            <a:pPr lvl="5"/>
            <a:r>
              <a:rPr lang="fr-FR" dirty="0"/>
              <a:t>Sixième niveau</a:t>
            </a:r>
          </a:p>
          <a:p>
            <a:pPr lvl="6"/>
            <a:r>
              <a:rPr lang="fr-FR" dirty="0"/>
              <a:t>Septième niveau</a:t>
            </a:r>
          </a:p>
          <a:p>
            <a:pPr lvl="7"/>
            <a:r>
              <a:rPr lang="fr-FR" dirty="0"/>
              <a:t>Huitième</a:t>
            </a:r>
          </a:p>
          <a:p>
            <a:pPr lvl="8"/>
            <a:r>
              <a:rPr lang="fr-FR" dirty="0"/>
              <a:t>Neuvième niveau</a:t>
            </a:r>
          </a:p>
        </p:txBody>
      </p:sp>
      <p:sp>
        <p:nvSpPr>
          <p:cNvPr id="6" name="Espace réservé du numéro de diapositive 5"/>
          <p:cNvSpPr>
            <a:spLocks noGrp="1"/>
          </p:cNvSpPr>
          <p:nvPr>
            <p:ph type="sldNum" sz="quarter" idx="4"/>
          </p:nvPr>
        </p:nvSpPr>
        <p:spPr>
          <a:xfrm>
            <a:off x="179388" y="6308725"/>
            <a:ext cx="585787" cy="365125"/>
          </a:xfrm>
          <a:prstGeom prst="rect">
            <a:avLst/>
          </a:prstGeom>
        </p:spPr>
        <p:txBody>
          <a:bodyPr vert="horz" lIns="91440" tIns="45720" rIns="91440" bIns="45720" rtlCol="0" anchor="ctr"/>
          <a:lstStyle>
            <a:lvl1pPr algn="r" fontAlgn="auto">
              <a:spcBef>
                <a:spcPts val="0"/>
              </a:spcBef>
              <a:spcAft>
                <a:spcPts val="0"/>
              </a:spcAft>
              <a:defRPr sz="1100" b="1">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defRPr/>
            </a:pPr>
            <a:fld id="{1FE1FE6A-FC1C-4EFF-8BF4-BAAAF29E7DDB}" type="slidenum">
              <a:rPr lang="fr-FR"/>
              <a:pPr>
                <a:defRPr/>
              </a:pPr>
              <a:t>‹N°›</a:t>
            </a:fld>
            <a:endParaRPr lang="fr-FR" dirty="0"/>
          </a:p>
        </p:txBody>
      </p:sp>
      <p:cxnSp>
        <p:nvCxnSpPr>
          <p:cNvPr id="8" name="Connecteur droit 7"/>
          <p:cNvCxnSpPr/>
          <p:nvPr userDrawn="1"/>
        </p:nvCxnSpPr>
        <p:spPr>
          <a:xfrm>
            <a:off x="442913" y="6202363"/>
            <a:ext cx="8243887"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Espace réservé du pied de page 2"/>
          <p:cNvSpPr>
            <a:spLocks noGrp="1"/>
          </p:cNvSpPr>
          <p:nvPr>
            <p:ph type="ftr" sz="quarter" idx="3"/>
          </p:nvPr>
        </p:nvSpPr>
        <p:spPr>
          <a:xfrm>
            <a:off x="2771775" y="6335713"/>
            <a:ext cx="2895600" cy="365125"/>
          </a:xfrm>
          <a:prstGeom prst="rect">
            <a:avLst/>
          </a:prstGeom>
        </p:spPr>
        <p:txBody>
          <a:bodyPr/>
          <a:lstStyle>
            <a:lvl1pPr fontAlgn="auto">
              <a:spcBef>
                <a:spcPts val="0"/>
              </a:spcBef>
              <a:spcAft>
                <a:spcPts val="0"/>
              </a:spcAft>
              <a:defRPr sz="900">
                <a:latin typeface="Verdana" panose="020B0604030504040204" pitchFamily="34" charset="0"/>
                <a:ea typeface="Verdana" panose="020B0604030504040204" pitchFamily="34" charset="0"/>
                <a:cs typeface="Verdana" panose="020B0604030504040204" pitchFamily="34" charset="0"/>
              </a:defRPr>
            </a:lvl1pPr>
          </a:lstStyle>
          <a:p>
            <a:pPr>
              <a:defRPr/>
            </a:pPr>
            <a:r>
              <a:rPr lang="fr-FR"/>
              <a:t>2018 - HDJ S37 - Action de dynamisation Auto</a:t>
            </a:r>
            <a:endParaRPr lang="fr-FR" dirty="0"/>
          </a:p>
        </p:txBody>
      </p:sp>
    </p:spTree>
  </p:cSld>
  <p:clrMap bg1="lt1" tx1="dk1" bg2="lt2" tx2="dk2" accent1="accent1" accent2="accent2" accent3="accent3" accent4="accent4" accent5="accent5" accent6="accent6" hlink="hlink" folHlink="folHlink"/>
  <p:sldLayoutIdLst>
    <p:sldLayoutId id="2147484083" r:id="rId1"/>
    <p:sldLayoutId id="2147484084" r:id="rId2"/>
    <p:sldLayoutId id="2147484085" r:id="rId3"/>
    <p:sldLayoutId id="2147484086" r:id="rId4"/>
    <p:sldLayoutId id="2147484087" r:id="rId5"/>
    <p:sldLayoutId id="2147484088" r:id="rId6"/>
    <p:sldLayoutId id="2147484089" r:id="rId7"/>
    <p:sldLayoutId id="2147484090" r:id="rId8"/>
    <p:sldLayoutId id="2147484091" r:id="rId9"/>
    <p:sldLayoutId id="2147484092" r:id="rId10"/>
    <p:sldLayoutId id="2147484093" r:id="rId11"/>
    <p:sldLayoutId id="2147484094" r:id="rId12"/>
    <p:sldLayoutId id="2147484095" r:id="rId13"/>
    <p:sldLayoutId id="2147484096" r:id="rId14"/>
    <p:sldLayoutId id="2147484097" r:id="rId15"/>
    <p:sldLayoutId id="2147484098" r:id="rId16"/>
    <p:sldLayoutId id="2147484099" r:id="rId17"/>
    <p:sldLayoutId id="2147484100" r:id="rId18"/>
    <p:sldLayoutId id="2147484101" r:id="rId19"/>
  </p:sldLayoutIdLst>
  <p:hf hdr="0" dt="0"/>
  <p:txStyles>
    <p:titleStyle>
      <a:lvl1pPr algn="l" rtl="0" eaLnBrk="0" fontAlgn="base" hangingPunct="0">
        <a:spcBef>
          <a:spcPct val="0"/>
        </a:spcBef>
        <a:spcAft>
          <a:spcPct val="0"/>
        </a:spcAft>
        <a:defRPr sz="2000" b="1" kern="1200" cap="all">
          <a:solidFill>
            <a:schemeClr val="accent1"/>
          </a:solidFill>
          <a:latin typeface="+mj-lt"/>
          <a:ea typeface="+mj-ea"/>
          <a:cs typeface="+mj-cs"/>
        </a:defRPr>
      </a:lvl1pPr>
      <a:lvl2pPr algn="l" rtl="0" eaLnBrk="0" fontAlgn="base" hangingPunct="0">
        <a:spcBef>
          <a:spcPct val="0"/>
        </a:spcBef>
        <a:spcAft>
          <a:spcPct val="0"/>
        </a:spcAft>
        <a:defRPr sz="2000" b="1">
          <a:solidFill>
            <a:schemeClr val="accent1"/>
          </a:solidFill>
          <a:latin typeface="Arial Narrow" pitchFamily="34" charset="0"/>
        </a:defRPr>
      </a:lvl2pPr>
      <a:lvl3pPr algn="l" rtl="0" eaLnBrk="0" fontAlgn="base" hangingPunct="0">
        <a:spcBef>
          <a:spcPct val="0"/>
        </a:spcBef>
        <a:spcAft>
          <a:spcPct val="0"/>
        </a:spcAft>
        <a:defRPr sz="2000" b="1">
          <a:solidFill>
            <a:schemeClr val="accent1"/>
          </a:solidFill>
          <a:latin typeface="Arial Narrow" pitchFamily="34" charset="0"/>
        </a:defRPr>
      </a:lvl3pPr>
      <a:lvl4pPr algn="l" rtl="0" eaLnBrk="0" fontAlgn="base" hangingPunct="0">
        <a:spcBef>
          <a:spcPct val="0"/>
        </a:spcBef>
        <a:spcAft>
          <a:spcPct val="0"/>
        </a:spcAft>
        <a:defRPr sz="2000" b="1">
          <a:solidFill>
            <a:schemeClr val="accent1"/>
          </a:solidFill>
          <a:latin typeface="Arial Narrow" pitchFamily="34" charset="0"/>
        </a:defRPr>
      </a:lvl4pPr>
      <a:lvl5pPr algn="l" rtl="0" eaLnBrk="0" fontAlgn="base" hangingPunct="0">
        <a:spcBef>
          <a:spcPct val="0"/>
        </a:spcBef>
        <a:spcAft>
          <a:spcPct val="0"/>
        </a:spcAft>
        <a:defRPr sz="2000" b="1">
          <a:solidFill>
            <a:schemeClr val="accent1"/>
          </a:solidFill>
          <a:latin typeface="Arial Narrow" pitchFamily="34" charset="0"/>
        </a:defRPr>
      </a:lvl5pPr>
      <a:lvl6pPr marL="457200" algn="l" rtl="0" fontAlgn="base">
        <a:spcBef>
          <a:spcPct val="0"/>
        </a:spcBef>
        <a:spcAft>
          <a:spcPct val="0"/>
        </a:spcAft>
        <a:defRPr sz="2000" b="1">
          <a:solidFill>
            <a:schemeClr val="accent1"/>
          </a:solidFill>
          <a:latin typeface="Arial Narrow" pitchFamily="34" charset="0"/>
        </a:defRPr>
      </a:lvl6pPr>
      <a:lvl7pPr marL="914400" algn="l" rtl="0" fontAlgn="base">
        <a:spcBef>
          <a:spcPct val="0"/>
        </a:spcBef>
        <a:spcAft>
          <a:spcPct val="0"/>
        </a:spcAft>
        <a:defRPr sz="2000" b="1">
          <a:solidFill>
            <a:schemeClr val="accent1"/>
          </a:solidFill>
          <a:latin typeface="Arial Narrow" pitchFamily="34" charset="0"/>
        </a:defRPr>
      </a:lvl7pPr>
      <a:lvl8pPr marL="1371600" algn="l" rtl="0" fontAlgn="base">
        <a:spcBef>
          <a:spcPct val="0"/>
        </a:spcBef>
        <a:spcAft>
          <a:spcPct val="0"/>
        </a:spcAft>
        <a:defRPr sz="2000" b="1">
          <a:solidFill>
            <a:schemeClr val="accent1"/>
          </a:solidFill>
          <a:latin typeface="Arial Narrow" pitchFamily="34" charset="0"/>
        </a:defRPr>
      </a:lvl8pPr>
      <a:lvl9pPr marL="1828800" algn="l" rtl="0" fontAlgn="base">
        <a:spcBef>
          <a:spcPct val="0"/>
        </a:spcBef>
        <a:spcAft>
          <a:spcPct val="0"/>
        </a:spcAft>
        <a:defRPr sz="2000" b="1">
          <a:solidFill>
            <a:schemeClr val="accent1"/>
          </a:solidFill>
          <a:latin typeface="Arial Narrow" pitchFamily="34" charset="0"/>
        </a:defRPr>
      </a:lvl9pPr>
    </p:titleStyle>
    <p:bodyStyle>
      <a:lvl1pPr algn="l" rtl="0" eaLnBrk="0" fontAlgn="base" hangingPunct="0">
        <a:spcBef>
          <a:spcPct val="0"/>
        </a:spcBef>
        <a:spcAft>
          <a:spcPts val="300"/>
        </a:spcAft>
        <a:defRPr sz="1300" b="1" kern="1200" cap="all">
          <a:solidFill>
            <a:schemeClr val="accent1"/>
          </a:solidFill>
          <a:latin typeface="+mn-lt"/>
          <a:ea typeface="+mn-ea"/>
          <a:cs typeface="+mn-cs"/>
        </a:defRPr>
      </a:lvl1pPr>
      <a:lvl2pPr algn="l" rtl="0" eaLnBrk="0" fontAlgn="base" hangingPunct="0">
        <a:spcBef>
          <a:spcPct val="0"/>
        </a:spcBef>
        <a:spcAft>
          <a:spcPct val="0"/>
        </a:spcAft>
        <a:defRPr sz="1300" b="1" kern="1200" cap="all">
          <a:solidFill>
            <a:schemeClr val="tx1"/>
          </a:solidFill>
          <a:latin typeface="+mn-lt"/>
          <a:ea typeface="+mn-ea"/>
          <a:cs typeface="+mn-cs"/>
        </a:defRPr>
      </a:lvl2pPr>
      <a:lvl3pPr algn="l" rtl="0" eaLnBrk="0" fontAlgn="base" hangingPunct="0">
        <a:spcBef>
          <a:spcPct val="0"/>
        </a:spcBef>
        <a:spcAft>
          <a:spcPct val="0"/>
        </a:spcAft>
        <a:defRPr sz="1300" b="1" kern="1200">
          <a:solidFill>
            <a:schemeClr val="tx1"/>
          </a:solidFill>
          <a:latin typeface="+mn-lt"/>
          <a:ea typeface="+mn-ea"/>
          <a:cs typeface="+mn-cs"/>
        </a:defRPr>
      </a:lvl3pPr>
      <a:lvl4pPr algn="just" rtl="0" eaLnBrk="0" fontAlgn="base" hangingPunct="0">
        <a:lnSpc>
          <a:spcPts val="2000"/>
        </a:lnSpc>
        <a:spcBef>
          <a:spcPct val="0"/>
        </a:spcBef>
        <a:spcAft>
          <a:spcPct val="0"/>
        </a:spcAft>
        <a:defRPr sz="1300" kern="1200">
          <a:solidFill>
            <a:schemeClr val="tx1"/>
          </a:solidFill>
          <a:latin typeface="+mn-lt"/>
          <a:ea typeface="+mn-ea"/>
          <a:cs typeface="+mn-cs"/>
        </a:defRPr>
      </a:lvl4pPr>
      <a:lvl5pPr indent="-142875" algn="just" rtl="0" eaLnBrk="0" fontAlgn="base" hangingPunct="0">
        <a:spcBef>
          <a:spcPts val="300"/>
        </a:spcBef>
        <a:spcAft>
          <a:spcPts val="300"/>
        </a:spcAft>
        <a:buClr>
          <a:schemeClr val="accent1"/>
        </a:buClr>
        <a:buFont typeface="Arial" pitchFamily="34" charset="0"/>
        <a:buChar char="&gt;"/>
        <a:defRPr sz="1300" kern="1200" cap="all">
          <a:solidFill>
            <a:schemeClr val="accent1"/>
          </a:solidFill>
          <a:latin typeface="+mn-lt"/>
          <a:ea typeface="+mn-ea"/>
          <a:cs typeface="+mn-cs"/>
        </a:defRPr>
      </a:lvl5pPr>
      <a:lvl6pPr marL="360000" indent="-144000" algn="l" defTabSz="914400" rtl="0" eaLnBrk="1" latinLnBrk="0" hangingPunct="1">
        <a:lnSpc>
          <a:spcPts val="1600"/>
        </a:lnSpc>
        <a:spcBef>
          <a:spcPts val="400"/>
        </a:spcBef>
        <a:buClr>
          <a:schemeClr val="accent1"/>
        </a:buClr>
        <a:buFont typeface="Wingdings 2" panose="05020102010507070707" pitchFamily="18" charset="2"/>
        <a:buChar char=""/>
        <a:defRPr sz="1300" i="1" kern="1200">
          <a:solidFill>
            <a:schemeClr val="tx1"/>
          </a:solidFill>
          <a:latin typeface="+mn-lt"/>
          <a:ea typeface="+mn-ea"/>
          <a:cs typeface="+mn-cs"/>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spcAft>
          <a:spcPts val="300"/>
        </a:spcAft>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spcAft>
          <a:spcPts val="770"/>
        </a:spcAft>
        <a:buClr>
          <a:schemeClr val="accent1"/>
        </a:buClr>
        <a:buFontTx/>
        <a:buNone/>
        <a:defRPr sz="1100" b="0" i="0" kern="1200" cap="all" baseline="0">
          <a:solidFill>
            <a:schemeClr val="bg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29" name="Rectangle 28"/>
          <p:cNvSpPr/>
          <p:nvPr userDrawn="1"/>
        </p:nvSpPr>
        <p:spPr bwMode="auto">
          <a:xfrm rot="10800000">
            <a:off x="-284163" y="103188"/>
            <a:ext cx="7626351" cy="795337"/>
          </a:xfrm>
          <a:prstGeom prst="rect">
            <a:avLst/>
          </a:prstGeom>
          <a:solidFill>
            <a:schemeClr val="bg1">
              <a:lumMod val="95000"/>
            </a:schemeClr>
          </a:solidFill>
          <a:ln w="9525" cap="flat" cmpd="sng" algn="ctr">
            <a:noFill/>
            <a:prstDash val="solid"/>
            <a:round/>
            <a:headEnd type="none" w="med" len="med"/>
            <a:tailEnd type="none" w="med" len="med"/>
          </a:ln>
          <a:effectLst/>
        </p:spPr>
        <p:txBody>
          <a:bodyPr wrap="none"/>
          <a:lstStyle/>
          <a:p>
            <a:pPr>
              <a:spcBef>
                <a:spcPct val="55000"/>
              </a:spcBef>
              <a:defRPr/>
            </a:pPr>
            <a:endParaRPr lang="fr-FR" sz="3200">
              <a:solidFill>
                <a:srgbClr val="000000"/>
              </a:solidFill>
              <a:latin typeface="+mn-lt"/>
              <a:cs typeface="+mn-cs"/>
            </a:endParaRPr>
          </a:p>
        </p:txBody>
      </p:sp>
      <p:sp>
        <p:nvSpPr>
          <p:cNvPr id="2051" name="Rectangle 24"/>
          <p:cNvSpPr>
            <a:spLocks noChangeArrowheads="1"/>
          </p:cNvSpPr>
          <p:nvPr userDrawn="1"/>
        </p:nvSpPr>
        <p:spPr bwMode="auto">
          <a:xfrm rot="10800000">
            <a:off x="-382588" y="103188"/>
            <a:ext cx="876301" cy="795337"/>
          </a:xfrm>
          <a:prstGeom prst="rect">
            <a:avLst/>
          </a:prstGeom>
          <a:solidFill>
            <a:srgbClr val="D63D25"/>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spcBef>
                <a:spcPct val="55000"/>
              </a:spcBef>
              <a:defRPr/>
            </a:pPr>
            <a:endParaRPr lang="fr-FR" altLang="fr-FR" sz="3200" smtClean="0">
              <a:solidFill>
                <a:srgbClr val="000000"/>
              </a:solidFill>
            </a:endParaRPr>
          </a:p>
        </p:txBody>
      </p:sp>
      <p:sp>
        <p:nvSpPr>
          <p:cNvPr id="2052" name="Rectangle 26"/>
          <p:cNvSpPr>
            <a:spLocks noChangeArrowheads="1"/>
          </p:cNvSpPr>
          <p:nvPr userDrawn="1"/>
        </p:nvSpPr>
        <p:spPr bwMode="auto">
          <a:xfrm rot="4206568">
            <a:off x="-203993" y="219868"/>
            <a:ext cx="1454150" cy="360363"/>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spcBef>
                <a:spcPct val="55000"/>
              </a:spcBef>
              <a:defRPr/>
            </a:pPr>
            <a:endParaRPr lang="fr-FR" altLang="fr-FR" sz="3200" smtClean="0">
              <a:solidFill>
                <a:srgbClr val="000000"/>
              </a:solidFill>
            </a:endParaRPr>
          </a:p>
        </p:txBody>
      </p:sp>
      <p:sp>
        <p:nvSpPr>
          <p:cNvPr id="2053" name="Rectangle 27"/>
          <p:cNvSpPr>
            <a:spLocks noChangeArrowheads="1"/>
          </p:cNvSpPr>
          <p:nvPr userDrawn="1"/>
        </p:nvSpPr>
        <p:spPr bwMode="auto">
          <a:xfrm rot="4206568" flipV="1">
            <a:off x="-573882" y="696119"/>
            <a:ext cx="1454151" cy="46038"/>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spcBef>
                <a:spcPct val="55000"/>
              </a:spcBef>
              <a:defRPr/>
            </a:pPr>
            <a:endParaRPr lang="fr-FR" altLang="fr-FR" sz="3200" smtClean="0">
              <a:solidFill>
                <a:srgbClr val="000000"/>
              </a:solidFill>
            </a:endParaRPr>
          </a:p>
        </p:txBody>
      </p:sp>
      <p:sp>
        <p:nvSpPr>
          <p:cNvPr id="2054" name="Rectangle 46"/>
          <p:cNvSpPr>
            <a:spLocks noGrp="1" noChangeArrowheads="1"/>
          </p:cNvSpPr>
          <p:nvPr>
            <p:ph type="title"/>
          </p:nvPr>
        </p:nvSpPr>
        <p:spPr bwMode="auto">
          <a:xfrm>
            <a:off x="876300" y="184150"/>
            <a:ext cx="64293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smtClean="0"/>
              <a:t>CLIQUEZ POUR MODIFIER</a:t>
            </a:r>
            <a:br>
              <a:rPr lang="fr-FR" altLang="fr-FR" smtClean="0"/>
            </a:br>
            <a:r>
              <a:rPr lang="fr-FR" altLang="fr-FR" smtClean="0"/>
              <a:t>LE STYLE DU TITRE</a:t>
            </a:r>
          </a:p>
        </p:txBody>
      </p:sp>
      <p:sp>
        <p:nvSpPr>
          <p:cNvPr id="2055" name="Rectangle 29"/>
          <p:cNvSpPr>
            <a:spLocks noChangeArrowheads="1"/>
          </p:cNvSpPr>
          <p:nvPr userDrawn="1"/>
        </p:nvSpPr>
        <p:spPr bwMode="auto">
          <a:xfrm rot="6005784">
            <a:off x="6779419" y="481807"/>
            <a:ext cx="1085850" cy="322262"/>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spcBef>
                <a:spcPct val="55000"/>
              </a:spcBef>
              <a:defRPr/>
            </a:pPr>
            <a:r>
              <a:rPr lang="fr-FR" altLang="fr-FR" sz="3200" smtClean="0">
                <a:solidFill>
                  <a:srgbClr val="000000"/>
                </a:solidFill>
              </a:rPr>
              <a:t> </a:t>
            </a:r>
          </a:p>
        </p:txBody>
      </p:sp>
      <p:sp>
        <p:nvSpPr>
          <p:cNvPr id="12" name="Rectangle 11"/>
          <p:cNvSpPr/>
          <p:nvPr userDrawn="1"/>
        </p:nvSpPr>
        <p:spPr bwMode="auto">
          <a:xfrm>
            <a:off x="7883525" y="6119813"/>
            <a:ext cx="1260475" cy="360362"/>
          </a:xfrm>
          <a:prstGeom prst="rect">
            <a:avLst/>
          </a:prstGeom>
          <a:gradFill flip="none" rotWithShape="1">
            <a:gsLst>
              <a:gs pos="0">
                <a:schemeClr val="bg1">
                  <a:lumMod val="65000"/>
                </a:schemeClr>
              </a:gs>
              <a:gs pos="0">
                <a:schemeClr val="bg1">
                  <a:lumMod val="65000"/>
                </a:schemeClr>
              </a:gs>
              <a:gs pos="100000">
                <a:srgbClr val="FFFFFF"/>
              </a:gs>
              <a:gs pos="100000">
                <a:schemeClr val="bg1"/>
              </a:gs>
            </a:gsLst>
            <a:lin ang="10800000" scaled="1"/>
            <a:tileRect/>
          </a:gradFill>
          <a:ln w="9525" cap="flat" cmpd="sng" algn="ctr">
            <a:noFill/>
            <a:prstDash val="solid"/>
            <a:round/>
            <a:headEnd type="none" w="med" len="med"/>
            <a:tailEnd type="none" w="med" len="med"/>
          </a:ln>
          <a:effectLst/>
        </p:spPr>
        <p:txBody>
          <a:bodyPr wrap="none"/>
          <a:lstStyle/>
          <a:p>
            <a:pPr>
              <a:spcBef>
                <a:spcPct val="55000"/>
              </a:spcBef>
              <a:defRPr/>
            </a:pPr>
            <a:endParaRPr lang="fr-FR" sz="3200">
              <a:solidFill>
                <a:srgbClr val="000000"/>
              </a:solidFill>
              <a:latin typeface="+mn-lt"/>
              <a:cs typeface="+mn-cs"/>
            </a:endParaRPr>
          </a:p>
        </p:txBody>
      </p:sp>
      <p:sp>
        <p:nvSpPr>
          <p:cNvPr id="2057" name="Text Box 15"/>
          <p:cNvSpPr txBox="1">
            <a:spLocks noChangeArrowheads="1"/>
          </p:cNvSpPr>
          <p:nvPr userDrawn="1"/>
        </p:nvSpPr>
        <p:spPr bwMode="auto">
          <a:xfrm>
            <a:off x="8351838" y="6119813"/>
            <a:ext cx="7207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lgn="ctr">
              <a:defRPr/>
            </a:pPr>
            <a:fld id="{B008399E-11D5-4649-979D-9577DFD4ECED}" type="slidenum">
              <a:rPr lang="fr-FR" altLang="fr-FR" sz="2000" smtClean="0">
                <a:solidFill>
                  <a:srgbClr val="FFFFFF"/>
                </a:solidFill>
                <a:latin typeface="a•space"/>
                <a:ea typeface="a•space"/>
                <a:cs typeface="a•space"/>
              </a:rPr>
              <a:pPr algn="ctr">
                <a:defRPr/>
              </a:pPr>
              <a:t>‹N°›</a:t>
            </a:fld>
            <a:r>
              <a:rPr lang="fr-FR" altLang="fr-FR" sz="1200" smtClean="0">
                <a:solidFill>
                  <a:srgbClr val="B11116"/>
                </a:solidFill>
                <a:latin typeface="Gill Sans MT" pitchFamily="34" charset="0"/>
              </a:rPr>
              <a:t> </a:t>
            </a:r>
            <a:endParaRPr lang="fr-FR" altLang="fr-FR" sz="4400" smtClean="0">
              <a:solidFill>
                <a:srgbClr val="B11116"/>
              </a:solidFill>
              <a:latin typeface="Gill Sans MT" pitchFamily="34" charset="0"/>
            </a:endParaRPr>
          </a:p>
        </p:txBody>
      </p:sp>
    </p:spTree>
  </p:cSld>
  <p:clrMap bg1="lt1" tx1="dk1" bg2="lt2" tx2="dk2" accent1="accent1" accent2="accent2" accent3="accent3" accent4="accent4" accent5="accent5" accent6="accent6" hlink="hlink" folHlink="folHlink"/>
  <p:sldLayoutIdLst>
    <p:sldLayoutId id="2147484063" r:id="rId1"/>
    <p:sldLayoutId id="2147484064" r:id="rId2"/>
    <p:sldLayoutId id="2147484065" r:id="rId3"/>
  </p:sldLayoutIdLst>
  <p:timing>
    <p:tnLst>
      <p:par>
        <p:cTn id="1" dur="indefinite" restart="never" nodeType="tmRoot"/>
      </p:par>
    </p:tnLst>
  </p:timing>
  <p:hf hdr="0" dt="0"/>
  <p:txStyles>
    <p:titleStyle>
      <a:lvl1pPr algn="l" rtl="0" eaLnBrk="0" fontAlgn="base" hangingPunct="0">
        <a:spcBef>
          <a:spcPct val="0"/>
        </a:spcBef>
        <a:spcAft>
          <a:spcPct val="0"/>
        </a:spcAft>
        <a:defRPr sz="2400">
          <a:solidFill>
            <a:srgbClr val="D63D25"/>
          </a:solidFill>
          <a:latin typeface="a•space"/>
          <a:ea typeface="a•space"/>
          <a:cs typeface="a•space"/>
        </a:defRPr>
      </a:lvl1pPr>
      <a:lvl2pPr algn="l" rtl="0" eaLnBrk="0" fontAlgn="base" hangingPunct="0">
        <a:spcBef>
          <a:spcPct val="0"/>
        </a:spcBef>
        <a:spcAft>
          <a:spcPct val="0"/>
        </a:spcAft>
        <a:defRPr sz="2400">
          <a:solidFill>
            <a:srgbClr val="D63D25"/>
          </a:solidFill>
          <a:latin typeface="a•space"/>
          <a:ea typeface="a•space"/>
          <a:cs typeface="a•space"/>
        </a:defRPr>
      </a:lvl2pPr>
      <a:lvl3pPr algn="l" rtl="0" eaLnBrk="0" fontAlgn="base" hangingPunct="0">
        <a:spcBef>
          <a:spcPct val="0"/>
        </a:spcBef>
        <a:spcAft>
          <a:spcPct val="0"/>
        </a:spcAft>
        <a:defRPr sz="2400">
          <a:solidFill>
            <a:srgbClr val="D63D25"/>
          </a:solidFill>
          <a:latin typeface="a•space"/>
          <a:ea typeface="a•space"/>
          <a:cs typeface="a•space"/>
        </a:defRPr>
      </a:lvl3pPr>
      <a:lvl4pPr algn="l" rtl="0" eaLnBrk="0" fontAlgn="base" hangingPunct="0">
        <a:spcBef>
          <a:spcPct val="0"/>
        </a:spcBef>
        <a:spcAft>
          <a:spcPct val="0"/>
        </a:spcAft>
        <a:defRPr sz="2400">
          <a:solidFill>
            <a:srgbClr val="D63D25"/>
          </a:solidFill>
          <a:latin typeface="a•space"/>
          <a:ea typeface="a•space"/>
          <a:cs typeface="a•space"/>
        </a:defRPr>
      </a:lvl4pPr>
      <a:lvl5pPr algn="l" rtl="0" eaLnBrk="0" fontAlgn="base" hangingPunct="0">
        <a:spcBef>
          <a:spcPct val="0"/>
        </a:spcBef>
        <a:spcAft>
          <a:spcPct val="0"/>
        </a:spcAft>
        <a:defRPr sz="2400">
          <a:solidFill>
            <a:srgbClr val="D63D25"/>
          </a:solidFill>
          <a:latin typeface="a•space"/>
          <a:ea typeface="a•space"/>
          <a:cs typeface="a•space"/>
        </a:defRPr>
      </a:lvl5pPr>
      <a:lvl6pPr marL="457200" algn="l" rtl="0" fontAlgn="base">
        <a:spcBef>
          <a:spcPct val="0"/>
        </a:spcBef>
        <a:spcAft>
          <a:spcPct val="0"/>
        </a:spcAft>
        <a:defRPr sz="3000" b="1">
          <a:solidFill>
            <a:schemeClr val="folHlink"/>
          </a:solidFill>
          <a:latin typeface="Arial Narrow" pitchFamily="34" charset="0"/>
        </a:defRPr>
      </a:lvl6pPr>
      <a:lvl7pPr marL="914400" algn="l" rtl="0" fontAlgn="base">
        <a:spcBef>
          <a:spcPct val="0"/>
        </a:spcBef>
        <a:spcAft>
          <a:spcPct val="0"/>
        </a:spcAft>
        <a:defRPr sz="3000" b="1">
          <a:solidFill>
            <a:schemeClr val="folHlink"/>
          </a:solidFill>
          <a:latin typeface="Arial Narrow" pitchFamily="34" charset="0"/>
        </a:defRPr>
      </a:lvl7pPr>
      <a:lvl8pPr marL="1371600" algn="l" rtl="0" fontAlgn="base">
        <a:spcBef>
          <a:spcPct val="0"/>
        </a:spcBef>
        <a:spcAft>
          <a:spcPct val="0"/>
        </a:spcAft>
        <a:defRPr sz="3000" b="1">
          <a:solidFill>
            <a:schemeClr val="folHlink"/>
          </a:solidFill>
          <a:latin typeface="Arial Narrow" pitchFamily="34" charset="0"/>
        </a:defRPr>
      </a:lvl8pPr>
      <a:lvl9pPr marL="1828800" algn="l" rtl="0" fontAlgn="base">
        <a:spcBef>
          <a:spcPct val="0"/>
        </a:spcBef>
        <a:spcAft>
          <a:spcPct val="0"/>
        </a:spcAft>
        <a:defRPr sz="3000" b="1">
          <a:solidFill>
            <a:schemeClr val="folHlink"/>
          </a:solidFill>
          <a:latin typeface="Arial Narrow" pitchFamily="34" charset="0"/>
        </a:defRPr>
      </a:lvl9pPr>
    </p:titleStyle>
    <p:bodyStyle>
      <a:lvl1pPr marL="363538" indent="-361950" algn="l" rtl="0" eaLnBrk="0" fontAlgn="base" hangingPunct="0">
        <a:spcBef>
          <a:spcPct val="20000"/>
        </a:spcBef>
        <a:spcAft>
          <a:spcPct val="0"/>
        </a:spcAft>
        <a:buClr>
          <a:schemeClr val="accent1"/>
        </a:buClr>
        <a:buSzPct val="100000"/>
        <a:buBlip>
          <a:blip r:embed="rId5"/>
        </a:buBlip>
        <a:defRPr sz="2000" b="1">
          <a:solidFill>
            <a:srgbClr val="4C4C4C"/>
          </a:solidFill>
          <a:latin typeface="Gill Sans Std"/>
          <a:ea typeface="Gill Sans Std"/>
          <a:cs typeface="Gill Sans Std"/>
        </a:defRPr>
      </a:lvl1pPr>
      <a:lvl2pPr marL="809625" indent="-266700" algn="l" rtl="0" eaLnBrk="0" fontAlgn="base" hangingPunct="0">
        <a:spcBef>
          <a:spcPct val="20000"/>
        </a:spcBef>
        <a:spcAft>
          <a:spcPct val="0"/>
        </a:spcAft>
        <a:buClr>
          <a:schemeClr val="accent1"/>
        </a:buClr>
        <a:buSzPct val="100000"/>
        <a:buBlip>
          <a:blip r:embed="rId6"/>
        </a:buBlip>
        <a:defRPr>
          <a:solidFill>
            <a:srgbClr val="4C4C4C"/>
          </a:solidFill>
          <a:latin typeface="Gill Sans Std"/>
          <a:ea typeface="Gill Sans Std"/>
          <a:cs typeface="Gill Sans Std"/>
        </a:defRPr>
      </a:lvl2pPr>
      <a:lvl3pPr marL="1169988" algn="l" rtl="0" eaLnBrk="0" fontAlgn="base" hangingPunct="0">
        <a:spcBef>
          <a:spcPct val="20000"/>
        </a:spcBef>
        <a:spcAft>
          <a:spcPct val="0"/>
        </a:spcAft>
        <a:buClr>
          <a:schemeClr val="accent1"/>
        </a:buClr>
        <a:buSzPct val="70000"/>
        <a:defRPr>
          <a:solidFill>
            <a:srgbClr val="4C4C4C"/>
          </a:solidFill>
          <a:latin typeface="Gill Sans MT" pitchFamily="34" charset="0"/>
          <a:ea typeface="Gill Sans Std"/>
          <a:cs typeface="Gill Sans Std"/>
        </a:defRPr>
      </a:lvl3pPr>
      <a:lvl4pPr marL="2066925" indent="-228600" algn="l" rtl="0" eaLnBrk="0" fontAlgn="base" hangingPunct="0">
        <a:spcBef>
          <a:spcPct val="20000"/>
        </a:spcBef>
        <a:spcAft>
          <a:spcPct val="0"/>
        </a:spcAft>
        <a:buClr>
          <a:srgbClr val="4C4C4C"/>
        </a:buClr>
        <a:buSzPct val="80000"/>
        <a:buFont typeface="Arial" pitchFamily="34" charset="0"/>
        <a:buChar char="•"/>
        <a:defRPr sz="1400">
          <a:solidFill>
            <a:srgbClr val="4C4C4C"/>
          </a:solidFill>
          <a:latin typeface="Gill Sans MT" pitchFamily="34" charset="0"/>
          <a:ea typeface="Gill Sans Std"/>
          <a:cs typeface="Gill Sans Std"/>
        </a:defRPr>
      </a:lvl4pPr>
      <a:lvl5pPr marL="2600325" indent="-196850" algn="l" rtl="0" eaLnBrk="0" fontAlgn="base" hangingPunct="0">
        <a:spcBef>
          <a:spcPct val="20000"/>
        </a:spcBef>
        <a:spcAft>
          <a:spcPct val="0"/>
        </a:spcAft>
        <a:buClr>
          <a:srgbClr val="D63D25"/>
        </a:buClr>
        <a:buSzPct val="70000"/>
        <a:buFont typeface="Arial" pitchFamily="34" charset="0"/>
        <a:buChar char="•"/>
        <a:defRPr sz="1400">
          <a:solidFill>
            <a:srgbClr val="4C4C4C"/>
          </a:solidFill>
          <a:latin typeface="Gill Sans MT" pitchFamily="34" charset="0"/>
          <a:ea typeface="Gill Sans Std"/>
          <a:cs typeface="Gill Sans Std"/>
        </a:defRPr>
      </a:lvl5pPr>
      <a:lvl6pPr marL="30575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6pPr>
      <a:lvl7pPr marL="35147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7pPr>
      <a:lvl8pPr marL="39719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8pPr>
      <a:lvl9pPr marL="44291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3074" name="Groupe 11"/>
          <p:cNvGrpSpPr>
            <a:grpSpLocks/>
          </p:cNvGrpSpPr>
          <p:nvPr userDrawn="1"/>
        </p:nvGrpSpPr>
        <p:grpSpPr bwMode="auto">
          <a:xfrm>
            <a:off x="231775" y="357188"/>
            <a:ext cx="8594725" cy="709612"/>
            <a:chOff x="231382" y="357376"/>
            <a:chExt cx="8595012" cy="709424"/>
          </a:xfrm>
        </p:grpSpPr>
        <p:sp>
          <p:nvSpPr>
            <p:cNvPr id="3081" name="Rectangle 12"/>
            <p:cNvSpPr>
              <a:spLocks noChangeArrowheads="1"/>
            </p:cNvSpPr>
            <p:nvPr userDrawn="1"/>
          </p:nvSpPr>
          <p:spPr bwMode="auto">
            <a:xfrm>
              <a:off x="298059" y="363724"/>
              <a:ext cx="8528335" cy="703076"/>
            </a:xfrm>
            <a:prstGeom prst="rect">
              <a:avLst/>
            </a:prstGeom>
            <a:solidFill>
              <a:srgbClr val="BFBFB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defRPr/>
              </a:pPr>
              <a:endParaRPr lang="fr-FR" altLang="fr-FR" smtClean="0">
                <a:solidFill>
                  <a:srgbClr val="FF0000"/>
                </a:solidFill>
                <a:latin typeface="Calibri" pitchFamily="34" charset="0"/>
              </a:endParaRPr>
            </a:p>
          </p:txBody>
        </p:sp>
        <p:sp>
          <p:nvSpPr>
            <p:cNvPr id="3082" name="Rectangle 13"/>
            <p:cNvSpPr>
              <a:spLocks noChangeArrowheads="1"/>
            </p:cNvSpPr>
            <p:nvPr userDrawn="1"/>
          </p:nvSpPr>
          <p:spPr bwMode="auto">
            <a:xfrm>
              <a:off x="231382" y="357376"/>
              <a:ext cx="535006" cy="465014"/>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lgn="ctr">
                <a:defRPr/>
              </a:pPr>
              <a:endParaRPr lang="fr-FR" altLang="fr-FR" smtClean="0">
                <a:solidFill>
                  <a:srgbClr val="000000"/>
                </a:solidFill>
                <a:latin typeface="Arial" pitchFamily="34" charset="0"/>
              </a:endParaRPr>
            </a:p>
          </p:txBody>
        </p:sp>
        <p:sp>
          <p:nvSpPr>
            <p:cNvPr id="3083" name="Rectangle 14"/>
            <p:cNvSpPr>
              <a:spLocks noChangeArrowheads="1"/>
            </p:cNvSpPr>
            <p:nvPr userDrawn="1"/>
          </p:nvSpPr>
          <p:spPr bwMode="auto">
            <a:xfrm>
              <a:off x="336160" y="398640"/>
              <a:ext cx="311160" cy="315828"/>
            </a:xfrm>
            <a:prstGeom prst="rect">
              <a:avLst/>
            </a:prstGeom>
            <a:solidFill>
              <a:srgbClr val="EA0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defRPr/>
              </a:pPr>
              <a:endParaRPr lang="fr-FR" altLang="fr-FR" smtClean="0">
                <a:solidFill>
                  <a:srgbClr val="000000"/>
                </a:solidFill>
                <a:latin typeface="Calibri" pitchFamily="34" charset="0"/>
              </a:endParaRPr>
            </a:p>
          </p:txBody>
        </p:sp>
      </p:grpSp>
      <p:sp>
        <p:nvSpPr>
          <p:cNvPr id="2" name="Espace réservé du titre 1"/>
          <p:cNvSpPr>
            <a:spLocks noGrp="1"/>
          </p:cNvSpPr>
          <p:nvPr>
            <p:ph type="title"/>
          </p:nvPr>
        </p:nvSpPr>
        <p:spPr>
          <a:xfrm>
            <a:off x="765175" y="379413"/>
            <a:ext cx="8067675" cy="709612"/>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076" name="Espace réservé du texte 2"/>
          <p:cNvSpPr>
            <a:spLocks noGrp="1"/>
          </p:cNvSpPr>
          <p:nvPr>
            <p:ph type="body" idx="1"/>
          </p:nvPr>
        </p:nvSpPr>
        <p:spPr bwMode="auto">
          <a:xfrm>
            <a:off x="298450" y="1354138"/>
            <a:ext cx="8542338" cy="451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Modifiez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p>
        </p:txBody>
      </p:sp>
      <p:cxnSp>
        <p:nvCxnSpPr>
          <p:cNvPr id="7" name="Connecteur droit 6"/>
          <p:cNvCxnSpPr/>
          <p:nvPr userDrawn="1"/>
        </p:nvCxnSpPr>
        <p:spPr bwMode="auto">
          <a:xfrm>
            <a:off x="298450" y="6205538"/>
            <a:ext cx="8528050"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078" name="Image 1"/>
          <p:cNvPicPr>
            <a:picLocks noChangeAspect="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7491413" y="6357938"/>
            <a:ext cx="1323975"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2575" y="6357938"/>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80EF5229-7E01-4FFD-A72F-77FAD9FED41B}" type="slidenum">
              <a:rPr lang="fr-FR" sz="700">
                <a:solidFill>
                  <a:prstClr val="white"/>
                </a:solidFill>
              </a:rPr>
              <a:pPr>
                <a:defRPr/>
              </a:pPr>
              <a:t>‹N°›</a:t>
            </a:fld>
            <a:endParaRPr lang="fr-FR" sz="700" dirty="0">
              <a:solidFill>
                <a:prstClr val="white"/>
              </a:solidFill>
            </a:endParaRPr>
          </a:p>
        </p:txBody>
      </p:sp>
      <p:sp>
        <p:nvSpPr>
          <p:cNvPr id="43" name="Espace réservé de la date 3"/>
          <p:cNvSpPr txBox="1">
            <a:spLocks noGrp="1"/>
          </p:cNvSpPr>
          <p:nvPr userDrawn="1"/>
        </p:nvSpPr>
        <p:spPr bwMode="auto">
          <a:xfrm>
            <a:off x="766763" y="6357938"/>
            <a:ext cx="6462712" cy="346075"/>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fontAlgn="auto">
              <a:spcBef>
                <a:spcPts val="0"/>
              </a:spcBef>
              <a:spcAft>
                <a:spcPts val="0"/>
              </a:spcAft>
              <a:defRPr/>
            </a:pPr>
            <a:r>
              <a:rPr lang="fr-FR" sz="900" dirty="0" smtClean="0">
                <a:solidFill>
                  <a:srgbClr val="000000"/>
                </a:solidFill>
                <a:cs typeface="+mn-cs"/>
              </a:rPr>
              <a:t>HDJ 15 février 2018</a:t>
            </a:r>
            <a:endParaRPr lang="fr-FR" sz="900" dirty="0">
              <a:solidFill>
                <a:srgbClr val="000000"/>
              </a:solidFill>
              <a:cs typeface="+mn-cs"/>
            </a:endParaRPr>
          </a:p>
        </p:txBody>
      </p:sp>
    </p:spTree>
  </p:cSld>
  <p:clrMap bg1="lt1" tx1="dk1" bg2="lt2" tx2="dk2" accent1="accent1" accent2="accent2" accent3="accent3" accent4="accent4" accent5="accent5" accent6="accent6" hlink="hlink" folHlink="folHlink"/>
  <p:sldLayoutIdLst>
    <p:sldLayoutId id="2147484102" r:id="rId1"/>
    <p:sldLayoutId id="2147484066" r:id="rId2"/>
    <p:sldLayoutId id="2147484067" r:id="rId3"/>
    <p:sldLayoutId id="2147484068" r:id="rId4"/>
    <p:sldLayoutId id="2147484069" r:id="rId5"/>
    <p:sldLayoutId id="2147484070" r:id="rId6"/>
    <p:sldLayoutId id="2147484103" r:id="rId7"/>
    <p:sldLayoutId id="2147484104" r:id="rId8"/>
    <p:sldLayoutId id="2147484105" r:id="rId9"/>
    <p:sldLayoutId id="2147484106" r:id="rId10"/>
  </p:sldLayoutIdLst>
  <p:timing>
    <p:tnLst>
      <p:par>
        <p:cTn id="1" dur="indefinite" restart="never" nodeType="tmRoot"/>
      </p:par>
    </p:tnLst>
  </p:timing>
  <p:hf hdr="0" dt="0"/>
  <p:txStyles>
    <p:titleStyle>
      <a:lvl1pPr algn="ctr" rtl="0" eaLnBrk="0" fontAlgn="base" hangingPunct="0">
        <a:spcBef>
          <a:spcPct val="0"/>
        </a:spcBef>
        <a:spcAft>
          <a:spcPct val="0"/>
        </a:spcAft>
        <a:defRPr sz="2800" b="1" kern="1200" cap="all">
          <a:solidFill>
            <a:schemeClr val="bg1"/>
          </a:solidFill>
          <a:latin typeface="+mj-lt"/>
          <a:ea typeface="+mj-ea"/>
          <a:cs typeface="+mj-cs"/>
        </a:defRPr>
      </a:lvl1pPr>
      <a:lvl2pPr algn="ctr" rtl="0" eaLnBrk="0" fontAlgn="base" hangingPunct="0">
        <a:spcBef>
          <a:spcPct val="0"/>
        </a:spcBef>
        <a:spcAft>
          <a:spcPct val="0"/>
        </a:spcAft>
        <a:defRPr sz="2800" b="1">
          <a:solidFill>
            <a:schemeClr val="bg1"/>
          </a:solidFill>
          <a:latin typeface="Calibri" pitchFamily="34" charset="0"/>
        </a:defRPr>
      </a:lvl2pPr>
      <a:lvl3pPr algn="ctr" rtl="0" eaLnBrk="0" fontAlgn="base" hangingPunct="0">
        <a:spcBef>
          <a:spcPct val="0"/>
        </a:spcBef>
        <a:spcAft>
          <a:spcPct val="0"/>
        </a:spcAft>
        <a:defRPr sz="2800" b="1">
          <a:solidFill>
            <a:schemeClr val="bg1"/>
          </a:solidFill>
          <a:latin typeface="Calibri" pitchFamily="34" charset="0"/>
        </a:defRPr>
      </a:lvl3pPr>
      <a:lvl4pPr algn="ctr" rtl="0" eaLnBrk="0" fontAlgn="base" hangingPunct="0">
        <a:spcBef>
          <a:spcPct val="0"/>
        </a:spcBef>
        <a:spcAft>
          <a:spcPct val="0"/>
        </a:spcAft>
        <a:defRPr sz="2800" b="1">
          <a:solidFill>
            <a:schemeClr val="bg1"/>
          </a:solidFill>
          <a:latin typeface="Calibri" pitchFamily="34" charset="0"/>
        </a:defRPr>
      </a:lvl4pPr>
      <a:lvl5pPr algn="ctr" rtl="0" eaLnBrk="0" fontAlgn="base" hangingPunct="0">
        <a:spcBef>
          <a:spcPct val="0"/>
        </a:spcBef>
        <a:spcAft>
          <a:spcPct val="0"/>
        </a:spcAft>
        <a:defRPr sz="2800" b="1">
          <a:solidFill>
            <a:schemeClr val="bg1"/>
          </a:solidFill>
          <a:latin typeface="Calibri" pitchFamily="34" charset="0"/>
        </a:defRPr>
      </a:lvl5pPr>
      <a:lvl6pPr marL="457200" algn="ctr" rtl="0" fontAlgn="base">
        <a:spcBef>
          <a:spcPct val="0"/>
        </a:spcBef>
        <a:spcAft>
          <a:spcPct val="0"/>
        </a:spcAft>
        <a:defRPr sz="2800" b="1">
          <a:solidFill>
            <a:schemeClr val="bg1"/>
          </a:solidFill>
          <a:latin typeface="Calibri" pitchFamily="34" charset="0"/>
        </a:defRPr>
      </a:lvl6pPr>
      <a:lvl7pPr marL="914400" algn="ctr" rtl="0" fontAlgn="base">
        <a:spcBef>
          <a:spcPct val="0"/>
        </a:spcBef>
        <a:spcAft>
          <a:spcPct val="0"/>
        </a:spcAft>
        <a:defRPr sz="2800" b="1">
          <a:solidFill>
            <a:schemeClr val="bg1"/>
          </a:solidFill>
          <a:latin typeface="Calibri" pitchFamily="34" charset="0"/>
        </a:defRPr>
      </a:lvl7pPr>
      <a:lvl8pPr marL="1371600" algn="ctr" rtl="0" fontAlgn="base">
        <a:spcBef>
          <a:spcPct val="0"/>
        </a:spcBef>
        <a:spcAft>
          <a:spcPct val="0"/>
        </a:spcAft>
        <a:defRPr sz="2800" b="1">
          <a:solidFill>
            <a:schemeClr val="bg1"/>
          </a:solidFill>
          <a:latin typeface="Calibri" pitchFamily="34" charset="0"/>
        </a:defRPr>
      </a:lvl8pPr>
      <a:lvl9pPr marL="1828800" algn="ctr" rtl="0" fontAlgn="base">
        <a:spcBef>
          <a:spcPct val="0"/>
        </a:spcBef>
        <a:spcAft>
          <a:spcPct val="0"/>
        </a:spcAft>
        <a:defRPr sz="2800" b="1">
          <a:solidFill>
            <a:schemeClr val="bg1"/>
          </a:solidFill>
          <a:latin typeface="Calibri" pitchFamily="34" charset="0"/>
        </a:defRPr>
      </a:lvl9pPr>
    </p:titleStyle>
    <p:bodyStyle>
      <a:lvl1pPr marL="265113" indent="-265113" algn="l" rtl="0" eaLnBrk="0" fontAlgn="base" hangingPunct="0">
        <a:spcBef>
          <a:spcPct val="20000"/>
        </a:spcBef>
        <a:spcAft>
          <a:spcPct val="0"/>
        </a:spcAft>
        <a:buClr>
          <a:schemeClr val="tx2"/>
        </a:buClr>
        <a:buFont typeface="Wingdings" pitchFamily="2" charset="2"/>
        <a:buChar char="n"/>
        <a:defRPr kern="1200">
          <a:solidFill>
            <a:schemeClr val="tx1"/>
          </a:solidFill>
          <a:latin typeface="+mn-lt"/>
          <a:ea typeface="+mn-ea"/>
          <a:cs typeface="+mn-cs"/>
        </a:defRPr>
      </a:lvl1pPr>
      <a:lvl2pPr marL="712788" indent="-255588" algn="l" rtl="0" eaLnBrk="0" fontAlgn="base" hangingPunct="0">
        <a:spcBef>
          <a:spcPct val="20000"/>
        </a:spcBef>
        <a:spcAft>
          <a:spcPct val="0"/>
        </a:spcAft>
        <a:buClr>
          <a:schemeClr val="bg2"/>
        </a:buClr>
        <a:buFont typeface="Wingdings" pitchFamily="2" charset="2"/>
        <a:buChar char="n"/>
        <a:defRPr sz="16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2"/>
        </a:buClr>
        <a:buFont typeface="Wingdings" pitchFamily="2" charset="2"/>
        <a:buChar char="n"/>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bg2"/>
        </a:buClr>
        <a:buFont typeface="Wingdings" pitchFamily="2" charset="2"/>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tx2"/>
        </a:buClr>
        <a:buFont typeface="Wingdings"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Espace réservé du titre 1"/>
          <p:cNvSpPr>
            <a:spLocks noGrp="1"/>
          </p:cNvSpPr>
          <p:nvPr>
            <p:ph type="title"/>
          </p:nvPr>
        </p:nvSpPr>
        <p:spPr bwMode="auto">
          <a:xfrm>
            <a:off x="1079500" y="414338"/>
            <a:ext cx="7780338" cy="60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fr-FR" altLang="fr-FR" smtClean="0"/>
              <a:t>Modifiez le style du titre</a:t>
            </a:r>
          </a:p>
        </p:txBody>
      </p:sp>
      <p:sp>
        <p:nvSpPr>
          <p:cNvPr id="3" name="Espace réservé du texte 2"/>
          <p:cNvSpPr>
            <a:spLocks noGrp="1"/>
          </p:cNvSpPr>
          <p:nvPr>
            <p:ph type="body" idx="1"/>
          </p:nvPr>
        </p:nvSpPr>
        <p:spPr>
          <a:xfrm>
            <a:off x="1079500" y="1306513"/>
            <a:ext cx="7780338" cy="4351337"/>
          </a:xfrm>
          <a:prstGeom prst="rect">
            <a:avLst/>
          </a:prstGeom>
        </p:spPr>
        <p:txBody>
          <a:bodyPr vert="horz" lIns="0" tIns="0" rIns="0" bIns="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a:p>
            <a:pPr lvl="5"/>
            <a:r>
              <a:rPr lang="fr-FR"/>
              <a:t>Sixième niveau</a:t>
            </a:r>
          </a:p>
        </p:txBody>
      </p:sp>
      <p:sp>
        <p:nvSpPr>
          <p:cNvPr id="11" name="object 13"/>
          <p:cNvSpPr/>
          <p:nvPr/>
        </p:nvSpPr>
        <p:spPr>
          <a:xfrm rot="16200000">
            <a:off x="817563" y="565150"/>
            <a:ext cx="525462" cy="261938"/>
          </a:xfrm>
          <a:custGeom>
            <a:avLst/>
            <a:gdLst/>
            <a:ahLst/>
            <a:cxnLst/>
            <a:rect l="l" t="t" r="r" b="b"/>
            <a:pathLst>
              <a:path w="8067675">
                <a:moveTo>
                  <a:pt x="0" y="0"/>
                </a:moveTo>
                <a:lnTo>
                  <a:pt x="8067593" y="0"/>
                </a:lnTo>
              </a:path>
            </a:pathLst>
          </a:custGeom>
          <a:ln w="6350">
            <a:solidFill>
              <a:schemeClr val="bg1">
                <a:lumMod val="50000"/>
              </a:schemeClr>
            </a:solidFill>
          </a:ln>
        </p:spPr>
        <p:txBody>
          <a:bodyPr lIns="0" tIns="0" rIns="0" bIns="0"/>
          <a:lstStyle/>
          <a:p>
            <a:pPr fontAlgn="auto">
              <a:spcBef>
                <a:spcPts val="0"/>
              </a:spcBef>
              <a:spcAft>
                <a:spcPts val="0"/>
              </a:spcAft>
              <a:defRPr/>
            </a:pPr>
            <a:endParaRPr>
              <a:solidFill>
                <a:prstClr val="black"/>
              </a:solidFill>
              <a:latin typeface="+mn-lt"/>
              <a:cs typeface="+mn-cs"/>
            </a:endParaRPr>
          </a:p>
        </p:txBody>
      </p:sp>
      <p:sp>
        <p:nvSpPr>
          <p:cNvPr id="9" name="Espace réservé du pied de page 4"/>
          <p:cNvSpPr>
            <a:spLocks noGrp="1"/>
          </p:cNvSpPr>
          <p:nvPr>
            <p:ph type="ftr" sz="quarter" idx="3"/>
          </p:nvPr>
        </p:nvSpPr>
        <p:spPr>
          <a:xfrm>
            <a:off x="2159000" y="6521450"/>
            <a:ext cx="5003800" cy="123825"/>
          </a:xfrm>
          <a:prstGeom prst="rect">
            <a:avLst/>
          </a:prstGeom>
        </p:spPr>
        <p:txBody>
          <a:bodyPr vert="horz" wrap="square" lIns="0" tIns="0" rIns="0" bIns="0" rtlCol="0" anchor="t" anchorCtr="0">
            <a:spAutoFit/>
          </a:bodyPr>
          <a:lstStyle>
            <a:lvl1pPr algn="l" fontAlgn="auto">
              <a:spcBef>
                <a:spcPts val="0"/>
              </a:spcBef>
              <a:spcAft>
                <a:spcPts val="0"/>
              </a:spcAft>
              <a:defRPr sz="800" b="0" cap="none" baseline="0">
                <a:solidFill>
                  <a:srgbClr val="7F7F7F"/>
                </a:solidFill>
                <a:latin typeface="+mn-lt"/>
                <a:cs typeface="+mn-cs"/>
              </a:defRPr>
            </a:lvl1pPr>
          </a:lstStyle>
          <a:p>
            <a:pPr>
              <a:defRPr/>
            </a:pPr>
            <a:r>
              <a:rPr lang="fr-FR"/>
              <a:t>2018 - HDJ S37 - Action de dynamisation Auto</a:t>
            </a:r>
            <a:endParaRPr lang="fr-FR" dirty="0"/>
          </a:p>
        </p:txBody>
      </p:sp>
      <p:sp>
        <p:nvSpPr>
          <p:cNvPr id="10" name="Espace réservé du numéro de diapositive 5"/>
          <p:cNvSpPr>
            <a:spLocks noGrp="1"/>
          </p:cNvSpPr>
          <p:nvPr>
            <p:ph type="sldNum" sz="quarter" idx="4"/>
          </p:nvPr>
        </p:nvSpPr>
        <p:spPr>
          <a:xfrm>
            <a:off x="1079500" y="6521450"/>
            <a:ext cx="192088" cy="123825"/>
          </a:xfrm>
          <a:prstGeom prst="rect">
            <a:avLst/>
          </a:prstGeom>
        </p:spPr>
        <p:txBody>
          <a:bodyPr vert="horz" lIns="0" tIns="0" rIns="0" bIns="0" rtlCol="0" anchor="t" anchorCtr="0">
            <a:spAutoFit/>
          </a:bodyPr>
          <a:lstStyle>
            <a:lvl1pPr algn="l" fontAlgn="auto">
              <a:spcBef>
                <a:spcPts val="0"/>
              </a:spcBef>
              <a:spcAft>
                <a:spcPts val="0"/>
              </a:spcAft>
              <a:defRPr sz="800" b="1" cap="all" baseline="0">
                <a:solidFill>
                  <a:srgbClr val="581D74"/>
                </a:solidFill>
                <a:latin typeface="+mn-lt"/>
                <a:cs typeface="+mn-cs"/>
              </a:defRPr>
            </a:lvl1pPr>
          </a:lstStyle>
          <a:p>
            <a:pPr>
              <a:defRPr/>
            </a:pPr>
            <a:fld id="{5EA9B908-7BA9-4269-99C0-D25D013903AA}" type="slidenum">
              <a:rPr lang="fr-FR"/>
              <a:pPr>
                <a:defRPr/>
              </a:pPr>
              <a:t>‹N°›</a:t>
            </a:fld>
            <a:endParaRPr lang="fr-FR"/>
          </a:p>
        </p:txBody>
      </p:sp>
      <p:sp>
        <p:nvSpPr>
          <p:cNvPr id="13" name="Espace réservé de la date 3"/>
          <p:cNvSpPr>
            <a:spLocks noGrp="1"/>
          </p:cNvSpPr>
          <p:nvPr>
            <p:ph type="dt" sz="half" idx="2"/>
          </p:nvPr>
        </p:nvSpPr>
        <p:spPr>
          <a:xfrm>
            <a:off x="1347788" y="6524625"/>
            <a:ext cx="766762" cy="123825"/>
          </a:xfrm>
          <a:prstGeom prst="rect">
            <a:avLst/>
          </a:prstGeom>
        </p:spPr>
        <p:txBody>
          <a:bodyPr vert="horz" wrap="square" lIns="0" tIns="0" rIns="0" bIns="0" rtlCol="0" anchor="t" anchorCtr="0">
            <a:spAutoFit/>
          </a:bodyPr>
          <a:lstStyle>
            <a:lvl1pPr fontAlgn="auto">
              <a:spcBef>
                <a:spcPts val="0"/>
              </a:spcBef>
              <a:spcAft>
                <a:spcPts val="0"/>
              </a:spcAft>
              <a:defRPr lang="fr-FR" sz="800" b="0" cap="all" baseline="0">
                <a:solidFill>
                  <a:srgbClr val="7F7F7F"/>
                </a:solidFill>
                <a:latin typeface="+mn-lt"/>
                <a:cs typeface="+mn-cs"/>
              </a:defRPr>
            </a:lvl1pPr>
          </a:lstStyle>
          <a:p>
            <a:pPr>
              <a:defRPr/>
            </a:pPr>
            <a:endParaRPr/>
          </a:p>
        </p:txBody>
      </p:sp>
      <p:pic>
        <p:nvPicPr>
          <p:cNvPr id="4104" name="Picture 4" descr="D:\BLOC MARQUES\JPG\BB_Q_NATIXIS_ASSURANCES_10CM.jpg"/>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7874000" y="6338888"/>
            <a:ext cx="1163638"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07" r:id="rId1"/>
    <p:sldLayoutId id="2147484108" r:id="rId2"/>
    <p:sldLayoutId id="2147484109" r:id="rId3"/>
    <p:sldLayoutId id="2147484110" r:id="rId4"/>
    <p:sldLayoutId id="2147484111" r:id="rId5"/>
    <p:sldLayoutId id="2147484112" r:id="rId6"/>
    <p:sldLayoutId id="2147484113" r:id="rId7"/>
    <p:sldLayoutId id="2147484114" r:id="rId8"/>
    <p:sldLayoutId id="2147484115" r:id="rId9"/>
    <p:sldLayoutId id="2147484116" r:id="rId10"/>
    <p:sldLayoutId id="2147484117" r:id="rId11"/>
    <p:sldLayoutId id="2147484118" r:id="rId12"/>
    <p:sldLayoutId id="2147484071" r:id="rId13"/>
    <p:sldLayoutId id="2147484072" r:id="rId14"/>
    <p:sldLayoutId id="2147484119" r:id="rId15"/>
    <p:sldLayoutId id="2147484120" r:id="rId16"/>
    <p:sldLayoutId id="2147484121" r:id="rId17"/>
    <p:sldLayoutId id="2147484122" r:id="rId18"/>
    <p:sldLayoutId id="2147484123" r:id="rId19"/>
    <p:sldLayoutId id="2147484124" r:id="rId20"/>
    <p:sldLayoutId id="2147484125" r:id="rId21"/>
    <p:sldLayoutId id="2147484126" r:id="rId22"/>
    <p:sldLayoutId id="2147484127" r:id="rId23"/>
    <p:sldLayoutId id="2147484128" r:id="rId24"/>
    <p:sldLayoutId id="2147484129" r:id="rId25"/>
    <p:sldLayoutId id="2147484130" r:id="rId26"/>
  </p:sldLayoutIdLst>
  <p:hf hdr="0" dt="0"/>
  <p:txStyles>
    <p:titleStyle>
      <a:lvl1pPr algn="l" defTabSz="685800" rtl="0" eaLnBrk="0" fontAlgn="base" hangingPunct="0">
        <a:lnSpc>
          <a:spcPct val="90000"/>
        </a:lnSpc>
        <a:spcBef>
          <a:spcPct val="0"/>
        </a:spcBef>
        <a:spcAft>
          <a:spcPct val="0"/>
        </a:spcAft>
        <a:defRPr sz="2200" b="1" kern="1200">
          <a:solidFill>
            <a:schemeClr val="tx2"/>
          </a:solidFill>
          <a:latin typeface="+mj-lt"/>
          <a:ea typeface="+mj-ea"/>
          <a:cs typeface="+mj-cs"/>
        </a:defRPr>
      </a:lvl1pPr>
      <a:lvl2pPr algn="l" defTabSz="685800" rtl="0" eaLnBrk="0" fontAlgn="base" hangingPunct="0">
        <a:lnSpc>
          <a:spcPct val="90000"/>
        </a:lnSpc>
        <a:spcBef>
          <a:spcPct val="0"/>
        </a:spcBef>
        <a:spcAft>
          <a:spcPct val="0"/>
        </a:spcAft>
        <a:defRPr sz="2200" b="1">
          <a:solidFill>
            <a:schemeClr val="tx2"/>
          </a:solidFill>
          <a:latin typeface="Arial" pitchFamily="34" charset="0"/>
        </a:defRPr>
      </a:lvl2pPr>
      <a:lvl3pPr algn="l" defTabSz="685800" rtl="0" eaLnBrk="0" fontAlgn="base" hangingPunct="0">
        <a:lnSpc>
          <a:spcPct val="90000"/>
        </a:lnSpc>
        <a:spcBef>
          <a:spcPct val="0"/>
        </a:spcBef>
        <a:spcAft>
          <a:spcPct val="0"/>
        </a:spcAft>
        <a:defRPr sz="2200" b="1">
          <a:solidFill>
            <a:schemeClr val="tx2"/>
          </a:solidFill>
          <a:latin typeface="Arial" pitchFamily="34" charset="0"/>
        </a:defRPr>
      </a:lvl3pPr>
      <a:lvl4pPr algn="l" defTabSz="685800" rtl="0" eaLnBrk="0" fontAlgn="base" hangingPunct="0">
        <a:lnSpc>
          <a:spcPct val="90000"/>
        </a:lnSpc>
        <a:spcBef>
          <a:spcPct val="0"/>
        </a:spcBef>
        <a:spcAft>
          <a:spcPct val="0"/>
        </a:spcAft>
        <a:defRPr sz="2200" b="1">
          <a:solidFill>
            <a:schemeClr val="tx2"/>
          </a:solidFill>
          <a:latin typeface="Arial" pitchFamily="34" charset="0"/>
        </a:defRPr>
      </a:lvl4pPr>
      <a:lvl5pPr algn="l" defTabSz="685800" rtl="0" eaLnBrk="0" fontAlgn="base" hangingPunct="0">
        <a:lnSpc>
          <a:spcPct val="90000"/>
        </a:lnSpc>
        <a:spcBef>
          <a:spcPct val="0"/>
        </a:spcBef>
        <a:spcAft>
          <a:spcPct val="0"/>
        </a:spcAft>
        <a:defRPr sz="2200" b="1">
          <a:solidFill>
            <a:schemeClr val="tx2"/>
          </a:solidFill>
          <a:latin typeface="Arial" pitchFamily="34" charset="0"/>
        </a:defRPr>
      </a:lvl5pPr>
      <a:lvl6pPr marL="457200" algn="l" defTabSz="685800" rtl="0" fontAlgn="base">
        <a:lnSpc>
          <a:spcPct val="90000"/>
        </a:lnSpc>
        <a:spcBef>
          <a:spcPct val="0"/>
        </a:spcBef>
        <a:spcAft>
          <a:spcPct val="0"/>
        </a:spcAft>
        <a:defRPr sz="2200" b="1">
          <a:solidFill>
            <a:schemeClr val="tx2"/>
          </a:solidFill>
          <a:latin typeface="Arial" pitchFamily="34" charset="0"/>
        </a:defRPr>
      </a:lvl6pPr>
      <a:lvl7pPr marL="914400" algn="l" defTabSz="685800" rtl="0" fontAlgn="base">
        <a:lnSpc>
          <a:spcPct val="90000"/>
        </a:lnSpc>
        <a:spcBef>
          <a:spcPct val="0"/>
        </a:spcBef>
        <a:spcAft>
          <a:spcPct val="0"/>
        </a:spcAft>
        <a:defRPr sz="2200" b="1">
          <a:solidFill>
            <a:schemeClr val="tx2"/>
          </a:solidFill>
          <a:latin typeface="Arial" pitchFamily="34" charset="0"/>
        </a:defRPr>
      </a:lvl7pPr>
      <a:lvl8pPr marL="1371600" algn="l" defTabSz="685800" rtl="0" fontAlgn="base">
        <a:lnSpc>
          <a:spcPct val="90000"/>
        </a:lnSpc>
        <a:spcBef>
          <a:spcPct val="0"/>
        </a:spcBef>
        <a:spcAft>
          <a:spcPct val="0"/>
        </a:spcAft>
        <a:defRPr sz="2200" b="1">
          <a:solidFill>
            <a:schemeClr val="tx2"/>
          </a:solidFill>
          <a:latin typeface="Arial" pitchFamily="34" charset="0"/>
        </a:defRPr>
      </a:lvl8pPr>
      <a:lvl9pPr marL="1828800" algn="l" defTabSz="685800" rtl="0" fontAlgn="base">
        <a:lnSpc>
          <a:spcPct val="90000"/>
        </a:lnSpc>
        <a:spcBef>
          <a:spcPct val="0"/>
        </a:spcBef>
        <a:spcAft>
          <a:spcPct val="0"/>
        </a:spcAft>
        <a:defRPr sz="2200" b="1">
          <a:solidFill>
            <a:schemeClr val="tx2"/>
          </a:solidFill>
          <a:latin typeface="Arial" pitchFamily="34" charset="0"/>
        </a:defRPr>
      </a:lvl9pPr>
    </p:titleStyle>
    <p:bodyStyle>
      <a:lvl1pPr algn="l" defTabSz="685800" rtl="0" eaLnBrk="0" fontAlgn="base" hangingPunct="0">
        <a:spcBef>
          <a:spcPts val="1200"/>
        </a:spcBef>
        <a:spcAft>
          <a:spcPct val="0"/>
        </a:spcAft>
        <a:buFont typeface="Arial" pitchFamily="34" charset="0"/>
        <a:defRPr sz="1600" kern="1200">
          <a:solidFill>
            <a:srgbClr val="595959"/>
          </a:solidFill>
          <a:latin typeface="+mn-lt"/>
          <a:ea typeface="+mn-ea"/>
          <a:cs typeface="+mn-cs"/>
        </a:defRPr>
      </a:lvl1pPr>
      <a:lvl2pPr algn="l" defTabSz="685800" rtl="0" eaLnBrk="0" fontAlgn="base" hangingPunct="0">
        <a:spcBef>
          <a:spcPts val="1200"/>
        </a:spcBef>
        <a:spcAft>
          <a:spcPct val="0"/>
        </a:spcAft>
        <a:buFont typeface="Arial" pitchFamily="34" charset="0"/>
        <a:defRPr sz="1700" b="1" kern="1200">
          <a:solidFill>
            <a:schemeClr val="accent1"/>
          </a:solidFill>
          <a:latin typeface="+mn-lt"/>
          <a:ea typeface="+mn-ea"/>
          <a:cs typeface="+mn-cs"/>
        </a:defRPr>
      </a:lvl2pPr>
      <a:lvl3pPr algn="l" defTabSz="685800" rtl="0" eaLnBrk="0" fontAlgn="base" hangingPunct="0">
        <a:spcBef>
          <a:spcPts val="1600"/>
        </a:spcBef>
        <a:spcAft>
          <a:spcPct val="0"/>
        </a:spcAft>
        <a:buFont typeface="Arial" pitchFamily="34" charset="0"/>
        <a:defRPr sz="1400" b="1" kern="1200" cap="all">
          <a:solidFill>
            <a:schemeClr val="tx1"/>
          </a:solidFill>
          <a:latin typeface="+mn-lt"/>
          <a:ea typeface="+mn-ea"/>
          <a:cs typeface="+mn-cs"/>
        </a:defRPr>
      </a:lvl3pPr>
      <a:lvl4pPr algn="l" defTabSz="685800" rtl="0" eaLnBrk="0" fontAlgn="base" hangingPunct="0">
        <a:spcBef>
          <a:spcPts val="900"/>
        </a:spcBef>
        <a:spcAft>
          <a:spcPct val="0"/>
        </a:spcAft>
        <a:buFont typeface="Arial" pitchFamily="34" charset="0"/>
        <a:defRPr sz="1400" kern="1200">
          <a:solidFill>
            <a:schemeClr val="tx1"/>
          </a:solidFill>
          <a:latin typeface="+mn-lt"/>
          <a:ea typeface="+mn-ea"/>
          <a:cs typeface="+mn-cs"/>
        </a:defRPr>
      </a:lvl4pPr>
      <a:lvl5pPr marL="449263" indent="-179388" algn="l" defTabSz="685800" rtl="0" eaLnBrk="0" fontAlgn="base" hangingPunct="0">
        <a:spcBef>
          <a:spcPts val="600"/>
        </a:spcBef>
        <a:spcAft>
          <a:spcPct val="0"/>
        </a:spcAft>
        <a:buClr>
          <a:schemeClr val="accent1"/>
        </a:buClr>
        <a:buSzPct val="80000"/>
        <a:buFont typeface="Wingdings 3"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5122" name="Groupe 11"/>
          <p:cNvGrpSpPr>
            <a:grpSpLocks/>
          </p:cNvGrpSpPr>
          <p:nvPr/>
        </p:nvGrpSpPr>
        <p:grpSpPr bwMode="auto">
          <a:xfrm>
            <a:off x="231775" y="115888"/>
            <a:ext cx="8594725" cy="720725"/>
            <a:chOff x="231382" y="357376"/>
            <a:chExt cx="8595012" cy="709424"/>
          </a:xfrm>
        </p:grpSpPr>
        <p:sp>
          <p:nvSpPr>
            <p:cNvPr id="5128" name="Rectangle 12"/>
            <p:cNvSpPr>
              <a:spLocks noChangeArrowheads="1"/>
            </p:cNvSpPr>
            <p:nvPr userDrawn="1"/>
          </p:nvSpPr>
          <p:spPr bwMode="auto">
            <a:xfrm>
              <a:off x="298059" y="363626"/>
              <a:ext cx="8528335" cy="703174"/>
            </a:xfrm>
            <a:prstGeom prst="rect">
              <a:avLst/>
            </a:prstGeom>
            <a:solidFill>
              <a:srgbClr val="BFBFB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defRPr/>
              </a:pPr>
              <a:endParaRPr lang="fr-FR" altLang="fr-FR" smtClean="0">
                <a:solidFill>
                  <a:srgbClr val="FF0000"/>
                </a:solidFill>
                <a:latin typeface="Calibri" pitchFamily="34" charset="0"/>
                <a:cs typeface="Calibri" pitchFamily="34" charset="0"/>
              </a:endParaRPr>
            </a:p>
          </p:txBody>
        </p:sp>
        <p:sp>
          <p:nvSpPr>
            <p:cNvPr id="5129" name="Rectangle 13"/>
            <p:cNvSpPr>
              <a:spLocks noChangeArrowheads="1"/>
            </p:cNvSpPr>
            <p:nvPr userDrawn="1"/>
          </p:nvSpPr>
          <p:spPr bwMode="auto">
            <a:xfrm>
              <a:off x="231382" y="357376"/>
              <a:ext cx="535006" cy="465657"/>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lgn="ctr">
                <a:defRPr/>
              </a:pPr>
              <a:endParaRPr lang="fr-FR" altLang="fr-FR" smtClean="0">
                <a:solidFill>
                  <a:srgbClr val="000000"/>
                </a:solidFill>
                <a:latin typeface="Calibri" pitchFamily="34" charset="0"/>
                <a:cs typeface="Calibri" pitchFamily="34" charset="0"/>
              </a:endParaRPr>
            </a:p>
          </p:txBody>
        </p:sp>
        <p:sp>
          <p:nvSpPr>
            <p:cNvPr id="5130" name="Rectangle 14"/>
            <p:cNvSpPr>
              <a:spLocks noChangeArrowheads="1"/>
            </p:cNvSpPr>
            <p:nvPr userDrawn="1"/>
          </p:nvSpPr>
          <p:spPr bwMode="auto">
            <a:xfrm>
              <a:off x="336160" y="398004"/>
              <a:ext cx="311160" cy="317209"/>
            </a:xfrm>
            <a:prstGeom prst="rect">
              <a:avLst/>
            </a:prstGeom>
            <a:solidFill>
              <a:srgbClr val="EA0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defRPr/>
              </a:pPr>
              <a:endParaRPr lang="fr-FR" altLang="fr-FR" smtClean="0">
                <a:solidFill>
                  <a:srgbClr val="000000"/>
                </a:solidFill>
                <a:latin typeface="Calibri" pitchFamily="34" charset="0"/>
                <a:cs typeface="Calibri" pitchFamily="34" charset="0"/>
              </a:endParaRPr>
            </a:p>
          </p:txBody>
        </p:sp>
      </p:grpSp>
      <p:sp>
        <p:nvSpPr>
          <p:cNvPr id="2" name="Espace réservé du titre 1"/>
          <p:cNvSpPr>
            <a:spLocks noGrp="1"/>
          </p:cNvSpPr>
          <p:nvPr>
            <p:ph type="title"/>
          </p:nvPr>
        </p:nvSpPr>
        <p:spPr>
          <a:xfrm>
            <a:off x="765175" y="115888"/>
            <a:ext cx="8067675" cy="709612"/>
          </a:xfrm>
          <a:prstGeom prst="rect">
            <a:avLst/>
          </a:prstGeom>
        </p:spPr>
        <p:txBody>
          <a:bodyPr vert="horz" lIns="91440" tIns="45720" rIns="91440" bIns="45720" rtlCol="0" anchor="ctr">
            <a:normAutofit/>
          </a:bodyPr>
          <a:lstStyle/>
          <a:p>
            <a:r>
              <a:rPr lang="fr-FR" dirty="0" smtClean="0"/>
              <a:t>Modifiez le style du titre</a:t>
            </a:r>
            <a:endParaRPr lang="fr-FR" dirty="0"/>
          </a:p>
        </p:txBody>
      </p:sp>
      <p:cxnSp>
        <p:nvCxnSpPr>
          <p:cNvPr id="7" name="Connecteur droit 6"/>
          <p:cNvCxnSpPr/>
          <p:nvPr/>
        </p:nvCxnSpPr>
        <p:spPr bwMode="auto">
          <a:xfrm>
            <a:off x="298450" y="6453188"/>
            <a:ext cx="8528050"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p:nvSpPr>
        <p:spPr bwMode="auto">
          <a:xfrm>
            <a:off x="282575" y="6524625"/>
            <a:ext cx="277813" cy="277813"/>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78331B34-2FDA-4EA3-9E23-F218297B0CD9}" type="slidenum">
              <a:rPr lang="fr-FR" sz="1100">
                <a:solidFill>
                  <a:prstClr val="white"/>
                </a:solidFill>
                <a:latin typeface="Calibri" panose="020F0502020204030204" pitchFamily="34" charset="0"/>
                <a:cs typeface="Calibri" panose="020F0502020204030204" pitchFamily="34" charset="0"/>
              </a:rPr>
              <a:pPr>
                <a:defRPr/>
              </a:pPr>
              <a:t>‹N°›</a:t>
            </a:fld>
            <a:endParaRPr lang="fr-FR" sz="1100" dirty="0">
              <a:solidFill>
                <a:prstClr val="white"/>
              </a:solidFill>
              <a:latin typeface="Calibri" panose="020F0502020204030204" pitchFamily="34" charset="0"/>
              <a:cs typeface="Calibri" panose="020F0502020204030204" pitchFamily="34" charset="0"/>
            </a:endParaRPr>
          </a:p>
        </p:txBody>
      </p:sp>
      <p:sp>
        <p:nvSpPr>
          <p:cNvPr id="16" name="Espace réservé du texte 141"/>
          <p:cNvSpPr txBox="1">
            <a:spLocks/>
          </p:cNvSpPr>
          <p:nvPr/>
        </p:nvSpPr>
        <p:spPr>
          <a:xfrm>
            <a:off x="647700" y="6569075"/>
            <a:ext cx="6604000" cy="315913"/>
          </a:xfrm>
          <a:prstGeom prst="rect">
            <a:avLst/>
          </a:prstGeom>
        </p:spPr>
        <p:txBody>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fontAlgn="auto">
              <a:spcAft>
                <a:spcPts val="0"/>
              </a:spcAft>
              <a:buClr>
                <a:srgbClr val="FF0000"/>
              </a:buClr>
              <a:buFont typeface="Wingdings" panose="05000000000000000000" pitchFamily="2" charset="2"/>
              <a:buNone/>
              <a:defRPr/>
            </a:pPr>
            <a:r>
              <a:rPr lang="fr-FR" sz="1200" i="1" dirty="0" smtClean="0">
                <a:solidFill>
                  <a:srgbClr val="000000">
                    <a:lumMod val="50000"/>
                    <a:lumOff val="50000"/>
                  </a:srgbClr>
                </a:solidFill>
                <a:latin typeface="Calibri" panose="020F0502020204030204" pitchFamily="34" charset="0"/>
                <a:cs typeface="Calibri" panose="020F0502020204030204" pitchFamily="34" charset="0"/>
              </a:rPr>
              <a:t>HEURE DU JEUDI 2017 S24 – Jeudi 15 juin 2017</a:t>
            </a:r>
            <a:endParaRPr lang="fr-FR" sz="1200" i="1" dirty="0">
              <a:solidFill>
                <a:srgbClr val="000000">
                  <a:lumMod val="50000"/>
                  <a:lumOff val="50000"/>
                </a:srgbClr>
              </a:solidFill>
              <a:latin typeface="Calibri" panose="020F0502020204030204" pitchFamily="34" charset="0"/>
              <a:cs typeface="Calibri" panose="020F0502020204030204" pitchFamily="34" charset="0"/>
            </a:endParaRPr>
          </a:p>
        </p:txBody>
      </p:sp>
      <p:pic>
        <p:nvPicPr>
          <p:cNvPr id="5127" name="Image 1"/>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7502525" y="6515100"/>
            <a:ext cx="1323975"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31" r:id="rId1"/>
    <p:sldLayoutId id="2147484073" r:id="rId2"/>
    <p:sldLayoutId id="2147484074" r:id="rId3"/>
    <p:sldLayoutId id="2147484075" r:id="rId4"/>
    <p:sldLayoutId id="2147484076" r:id="rId5"/>
    <p:sldLayoutId id="2147484077" r:id="rId6"/>
    <p:sldLayoutId id="2147484132" r:id="rId7"/>
    <p:sldLayoutId id="2147484133" r:id="rId8"/>
    <p:sldLayoutId id="2147484134" r:id="rId9"/>
  </p:sldLayoutIdLst>
  <p:timing>
    <p:tnLst>
      <p:par>
        <p:cTn id="1" dur="indefinite" restart="never" nodeType="tmRoot"/>
      </p:par>
    </p:tnLst>
  </p:timing>
  <p:hf hdr="0" dt="0"/>
  <p:txStyles>
    <p:titleStyle>
      <a:lvl1pPr algn="ctr" rtl="0" eaLnBrk="0" fontAlgn="base" hangingPunct="0">
        <a:spcBef>
          <a:spcPct val="0"/>
        </a:spcBef>
        <a:spcAft>
          <a:spcPct val="0"/>
        </a:spcAft>
        <a:defRPr sz="2800" b="1" kern="1200" cap="all">
          <a:solidFill>
            <a:schemeClr val="bg1"/>
          </a:solidFill>
          <a:latin typeface="Calibri" panose="020F0502020204030204" pitchFamily="34" charset="0"/>
          <a:ea typeface="+mj-ea"/>
          <a:cs typeface="Calibri" panose="020F0502020204030204" pitchFamily="34" charset="0"/>
        </a:defRPr>
      </a:lvl1pPr>
      <a:lvl2pPr algn="ctr" rtl="0" eaLnBrk="0" fontAlgn="base" hangingPunct="0">
        <a:spcBef>
          <a:spcPct val="0"/>
        </a:spcBef>
        <a:spcAft>
          <a:spcPct val="0"/>
        </a:spcAft>
        <a:defRPr sz="2800" b="1">
          <a:solidFill>
            <a:schemeClr val="bg1"/>
          </a:solidFill>
          <a:latin typeface="Calibri" pitchFamily="34" charset="0"/>
          <a:cs typeface="Calibri" pitchFamily="34" charset="0"/>
        </a:defRPr>
      </a:lvl2pPr>
      <a:lvl3pPr algn="ctr" rtl="0" eaLnBrk="0" fontAlgn="base" hangingPunct="0">
        <a:spcBef>
          <a:spcPct val="0"/>
        </a:spcBef>
        <a:spcAft>
          <a:spcPct val="0"/>
        </a:spcAft>
        <a:defRPr sz="2800" b="1">
          <a:solidFill>
            <a:schemeClr val="bg1"/>
          </a:solidFill>
          <a:latin typeface="Calibri" pitchFamily="34" charset="0"/>
          <a:cs typeface="Calibri" pitchFamily="34" charset="0"/>
        </a:defRPr>
      </a:lvl3pPr>
      <a:lvl4pPr algn="ctr" rtl="0" eaLnBrk="0" fontAlgn="base" hangingPunct="0">
        <a:spcBef>
          <a:spcPct val="0"/>
        </a:spcBef>
        <a:spcAft>
          <a:spcPct val="0"/>
        </a:spcAft>
        <a:defRPr sz="2800" b="1">
          <a:solidFill>
            <a:schemeClr val="bg1"/>
          </a:solidFill>
          <a:latin typeface="Calibri" pitchFamily="34" charset="0"/>
          <a:cs typeface="Calibri" pitchFamily="34" charset="0"/>
        </a:defRPr>
      </a:lvl4pPr>
      <a:lvl5pPr algn="ctr" rtl="0" eaLnBrk="0" fontAlgn="base" hangingPunct="0">
        <a:spcBef>
          <a:spcPct val="0"/>
        </a:spcBef>
        <a:spcAft>
          <a:spcPct val="0"/>
        </a:spcAft>
        <a:defRPr sz="2800" b="1">
          <a:solidFill>
            <a:schemeClr val="bg1"/>
          </a:solidFill>
          <a:latin typeface="Calibri" pitchFamily="34" charset="0"/>
          <a:cs typeface="Calibri" pitchFamily="34" charset="0"/>
        </a:defRPr>
      </a:lvl5pPr>
      <a:lvl6pPr marL="457200" algn="ctr" rtl="0" fontAlgn="base">
        <a:spcBef>
          <a:spcPct val="0"/>
        </a:spcBef>
        <a:spcAft>
          <a:spcPct val="0"/>
        </a:spcAft>
        <a:defRPr sz="2800" b="1">
          <a:solidFill>
            <a:schemeClr val="bg1"/>
          </a:solidFill>
          <a:latin typeface="Calibri" pitchFamily="34" charset="0"/>
          <a:cs typeface="Calibri" pitchFamily="34" charset="0"/>
        </a:defRPr>
      </a:lvl6pPr>
      <a:lvl7pPr marL="914400" algn="ctr" rtl="0" fontAlgn="base">
        <a:spcBef>
          <a:spcPct val="0"/>
        </a:spcBef>
        <a:spcAft>
          <a:spcPct val="0"/>
        </a:spcAft>
        <a:defRPr sz="2800" b="1">
          <a:solidFill>
            <a:schemeClr val="bg1"/>
          </a:solidFill>
          <a:latin typeface="Calibri" pitchFamily="34" charset="0"/>
          <a:cs typeface="Calibri" pitchFamily="34" charset="0"/>
        </a:defRPr>
      </a:lvl7pPr>
      <a:lvl8pPr marL="1371600" algn="ctr" rtl="0" fontAlgn="base">
        <a:spcBef>
          <a:spcPct val="0"/>
        </a:spcBef>
        <a:spcAft>
          <a:spcPct val="0"/>
        </a:spcAft>
        <a:defRPr sz="2800" b="1">
          <a:solidFill>
            <a:schemeClr val="bg1"/>
          </a:solidFill>
          <a:latin typeface="Calibri" pitchFamily="34" charset="0"/>
          <a:cs typeface="Calibri" pitchFamily="34" charset="0"/>
        </a:defRPr>
      </a:lvl8pPr>
      <a:lvl9pPr marL="1828800" algn="ctr" rtl="0" fontAlgn="base">
        <a:spcBef>
          <a:spcPct val="0"/>
        </a:spcBef>
        <a:spcAft>
          <a:spcPct val="0"/>
        </a:spcAft>
        <a:defRPr sz="2800" b="1">
          <a:solidFill>
            <a:schemeClr val="bg1"/>
          </a:solidFill>
          <a:latin typeface="Calibri" pitchFamily="34" charset="0"/>
          <a:cs typeface="Calibri" pitchFamily="34" charset="0"/>
        </a:defRPr>
      </a:lvl9pPr>
    </p:titleStyle>
    <p:bodyStyle>
      <a:lvl1pPr marL="265113" indent="-265113" algn="l" rtl="0" eaLnBrk="0" fontAlgn="base" hangingPunct="0">
        <a:spcBef>
          <a:spcPct val="20000"/>
        </a:spcBef>
        <a:spcAft>
          <a:spcPct val="0"/>
        </a:spcAft>
        <a:buClr>
          <a:schemeClr val="tx2"/>
        </a:buClr>
        <a:buFont typeface="Wingdings" pitchFamily="2" charset="2"/>
        <a:buChar char="n"/>
        <a:defRPr kern="1200">
          <a:solidFill>
            <a:schemeClr val="tx1"/>
          </a:solidFill>
          <a:latin typeface="+mn-lt"/>
          <a:ea typeface="+mn-ea"/>
          <a:cs typeface="+mn-cs"/>
        </a:defRPr>
      </a:lvl1pPr>
      <a:lvl2pPr marL="712788" indent="-255588" algn="l" rtl="0" eaLnBrk="0" fontAlgn="base" hangingPunct="0">
        <a:spcBef>
          <a:spcPct val="20000"/>
        </a:spcBef>
        <a:spcAft>
          <a:spcPct val="0"/>
        </a:spcAft>
        <a:buClr>
          <a:schemeClr val="bg2"/>
        </a:buClr>
        <a:buFont typeface="Wingdings" pitchFamily="2" charset="2"/>
        <a:buChar char="n"/>
        <a:defRPr sz="16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2"/>
        </a:buClr>
        <a:buFont typeface="Wingdings" pitchFamily="2" charset="2"/>
        <a:buChar char="n"/>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bg2"/>
        </a:buClr>
        <a:buFont typeface="Wingdings" pitchFamily="2" charset="2"/>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tx2"/>
        </a:buClr>
        <a:buFont typeface="Wingdings"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6146" name="Groupe 11"/>
          <p:cNvGrpSpPr>
            <a:grpSpLocks/>
          </p:cNvGrpSpPr>
          <p:nvPr/>
        </p:nvGrpSpPr>
        <p:grpSpPr bwMode="auto">
          <a:xfrm>
            <a:off x="231775" y="115888"/>
            <a:ext cx="8594725" cy="720725"/>
            <a:chOff x="231382" y="357376"/>
            <a:chExt cx="8595012" cy="709424"/>
          </a:xfrm>
        </p:grpSpPr>
        <p:sp>
          <p:nvSpPr>
            <p:cNvPr id="6152" name="Rectangle 12"/>
            <p:cNvSpPr>
              <a:spLocks noChangeArrowheads="1"/>
            </p:cNvSpPr>
            <p:nvPr userDrawn="1"/>
          </p:nvSpPr>
          <p:spPr bwMode="auto">
            <a:xfrm>
              <a:off x="298059" y="363626"/>
              <a:ext cx="8528335" cy="703174"/>
            </a:xfrm>
            <a:prstGeom prst="rect">
              <a:avLst/>
            </a:prstGeom>
            <a:solidFill>
              <a:srgbClr val="BFBFB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defRPr/>
              </a:pPr>
              <a:endParaRPr lang="fr-FR" altLang="fr-FR" smtClean="0">
                <a:solidFill>
                  <a:srgbClr val="FF0000"/>
                </a:solidFill>
                <a:latin typeface="Calibri" pitchFamily="34" charset="0"/>
                <a:cs typeface="Calibri" pitchFamily="34" charset="0"/>
              </a:endParaRPr>
            </a:p>
          </p:txBody>
        </p:sp>
        <p:sp>
          <p:nvSpPr>
            <p:cNvPr id="6153" name="Rectangle 13"/>
            <p:cNvSpPr>
              <a:spLocks noChangeArrowheads="1"/>
            </p:cNvSpPr>
            <p:nvPr userDrawn="1"/>
          </p:nvSpPr>
          <p:spPr bwMode="auto">
            <a:xfrm>
              <a:off x="231382" y="357376"/>
              <a:ext cx="535006" cy="465657"/>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lgn="ctr">
                <a:defRPr/>
              </a:pPr>
              <a:endParaRPr lang="fr-FR" altLang="fr-FR" smtClean="0">
                <a:solidFill>
                  <a:srgbClr val="000000"/>
                </a:solidFill>
                <a:latin typeface="Calibri" pitchFamily="34" charset="0"/>
                <a:cs typeface="Calibri" pitchFamily="34" charset="0"/>
              </a:endParaRPr>
            </a:p>
          </p:txBody>
        </p:sp>
        <p:sp>
          <p:nvSpPr>
            <p:cNvPr id="6154" name="Rectangle 14"/>
            <p:cNvSpPr>
              <a:spLocks noChangeArrowheads="1"/>
            </p:cNvSpPr>
            <p:nvPr userDrawn="1"/>
          </p:nvSpPr>
          <p:spPr bwMode="auto">
            <a:xfrm>
              <a:off x="336160" y="398004"/>
              <a:ext cx="311160" cy="317209"/>
            </a:xfrm>
            <a:prstGeom prst="rect">
              <a:avLst/>
            </a:prstGeom>
            <a:solidFill>
              <a:srgbClr val="EA0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defRPr/>
              </a:pPr>
              <a:endParaRPr lang="fr-FR" altLang="fr-FR" smtClean="0">
                <a:solidFill>
                  <a:srgbClr val="000000"/>
                </a:solidFill>
                <a:latin typeface="Calibri" pitchFamily="34" charset="0"/>
                <a:cs typeface="Calibri" pitchFamily="34" charset="0"/>
              </a:endParaRPr>
            </a:p>
          </p:txBody>
        </p:sp>
      </p:grpSp>
      <p:sp>
        <p:nvSpPr>
          <p:cNvPr id="2" name="Espace réservé du titre 1"/>
          <p:cNvSpPr>
            <a:spLocks noGrp="1"/>
          </p:cNvSpPr>
          <p:nvPr>
            <p:ph type="title"/>
          </p:nvPr>
        </p:nvSpPr>
        <p:spPr>
          <a:xfrm>
            <a:off x="765175" y="115888"/>
            <a:ext cx="8067675" cy="709612"/>
          </a:xfrm>
          <a:prstGeom prst="rect">
            <a:avLst/>
          </a:prstGeom>
        </p:spPr>
        <p:txBody>
          <a:bodyPr vert="horz" lIns="91440" tIns="45720" rIns="91440" bIns="45720" rtlCol="0" anchor="ctr">
            <a:normAutofit/>
          </a:bodyPr>
          <a:lstStyle/>
          <a:p>
            <a:r>
              <a:rPr lang="fr-FR" dirty="0" smtClean="0"/>
              <a:t>Modifiez le style du titre</a:t>
            </a:r>
            <a:endParaRPr lang="fr-FR" dirty="0"/>
          </a:p>
        </p:txBody>
      </p:sp>
      <p:cxnSp>
        <p:nvCxnSpPr>
          <p:cNvPr id="7" name="Connecteur droit 6"/>
          <p:cNvCxnSpPr/>
          <p:nvPr/>
        </p:nvCxnSpPr>
        <p:spPr bwMode="auto">
          <a:xfrm>
            <a:off x="298450" y="6453188"/>
            <a:ext cx="8528050"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p:nvSpPr>
        <p:spPr bwMode="auto">
          <a:xfrm>
            <a:off x="282575" y="6524625"/>
            <a:ext cx="277813" cy="277813"/>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E50F2B57-640A-4AA2-8CDD-21B17106AE29}" type="slidenum">
              <a:rPr lang="fr-FR" sz="1100">
                <a:solidFill>
                  <a:prstClr val="white"/>
                </a:solidFill>
                <a:latin typeface="Calibri" panose="020F0502020204030204" pitchFamily="34" charset="0"/>
                <a:cs typeface="Calibri" panose="020F0502020204030204" pitchFamily="34" charset="0"/>
              </a:rPr>
              <a:pPr>
                <a:defRPr/>
              </a:pPr>
              <a:t>‹N°›</a:t>
            </a:fld>
            <a:endParaRPr lang="fr-FR" sz="1100" dirty="0">
              <a:solidFill>
                <a:prstClr val="white"/>
              </a:solidFill>
              <a:latin typeface="Calibri" panose="020F0502020204030204" pitchFamily="34" charset="0"/>
              <a:cs typeface="Calibri" panose="020F0502020204030204" pitchFamily="34" charset="0"/>
            </a:endParaRPr>
          </a:p>
        </p:txBody>
      </p:sp>
      <p:sp>
        <p:nvSpPr>
          <p:cNvPr id="16" name="Espace réservé du texte 141"/>
          <p:cNvSpPr txBox="1">
            <a:spLocks/>
          </p:cNvSpPr>
          <p:nvPr/>
        </p:nvSpPr>
        <p:spPr>
          <a:xfrm>
            <a:off x="647700" y="6569075"/>
            <a:ext cx="6604000" cy="315913"/>
          </a:xfrm>
          <a:prstGeom prst="rect">
            <a:avLst/>
          </a:prstGeom>
        </p:spPr>
        <p:txBody>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fontAlgn="auto">
              <a:spcAft>
                <a:spcPts val="0"/>
              </a:spcAft>
              <a:buClr>
                <a:srgbClr val="FF0000"/>
              </a:buClr>
              <a:buFont typeface="Wingdings" panose="05000000000000000000" pitchFamily="2" charset="2"/>
              <a:buNone/>
              <a:defRPr/>
            </a:pPr>
            <a:r>
              <a:rPr lang="fr-FR" sz="1200" i="1" dirty="0" smtClean="0">
                <a:solidFill>
                  <a:srgbClr val="000000">
                    <a:lumMod val="50000"/>
                    <a:lumOff val="50000"/>
                  </a:srgbClr>
                </a:solidFill>
                <a:latin typeface="Calibri" panose="020F0502020204030204" pitchFamily="34" charset="0"/>
                <a:cs typeface="Calibri" panose="020F0502020204030204" pitchFamily="34" charset="0"/>
              </a:rPr>
              <a:t>HEURE DU JEUDI 2017 S35 – Jeudi 31 août 2017</a:t>
            </a:r>
            <a:endParaRPr lang="fr-FR" sz="1200" i="1" dirty="0">
              <a:solidFill>
                <a:srgbClr val="000000">
                  <a:lumMod val="50000"/>
                  <a:lumOff val="50000"/>
                </a:srgbClr>
              </a:solidFill>
              <a:latin typeface="Calibri" panose="020F0502020204030204" pitchFamily="34" charset="0"/>
              <a:cs typeface="Calibri" panose="020F0502020204030204" pitchFamily="34" charset="0"/>
            </a:endParaRPr>
          </a:p>
        </p:txBody>
      </p:sp>
      <p:pic>
        <p:nvPicPr>
          <p:cNvPr id="6151" name="Image 1"/>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7502525" y="6515100"/>
            <a:ext cx="1323975"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35" r:id="rId1"/>
    <p:sldLayoutId id="2147484078" r:id="rId2"/>
    <p:sldLayoutId id="2147484079" r:id="rId3"/>
    <p:sldLayoutId id="2147484080" r:id="rId4"/>
    <p:sldLayoutId id="2147484081" r:id="rId5"/>
    <p:sldLayoutId id="2147484082" r:id="rId6"/>
    <p:sldLayoutId id="2147484136" r:id="rId7"/>
    <p:sldLayoutId id="2147484137" r:id="rId8"/>
    <p:sldLayoutId id="2147484138" r:id="rId9"/>
  </p:sldLayoutIdLst>
  <p:timing>
    <p:tnLst>
      <p:par>
        <p:cTn id="1" dur="indefinite" restart="never" nodeType="tmRoot"/>
      </p:par>
    </p:tnLst>
  </p:timing>
  <p:hf hdr="0" dt="0"/>
  <p:txStyles>
    <p:titleStyle>
      <a:lvl1pPr algn="ctr" rtl="0" eaLnBrk="0" fontAlgn="base" hangingPunct="0">
        <a:spcBef>
          <a:spcPct val="0"/>
        </a:spcBef>
        <a:spcAft>
          <a:spcPct val="0"/>
        </a:spcAft>
        <a:defRPr sz="2800" b="1" kern="1200" cap="all">
          <a:solidFill>
            <a:schemeClr val="bg1"/>
          </a:solidFill>
          <a:latin typeface="Calibri" panose="020F0502020204030204" pitchFamily="34" charset="0"/>
          <a:ea typeface="+mj-ea"/>
          <a:cs typeface="Calibri" panose="020F0502020204030204" pitchFamily="34" charset="0"/>
        </a:defRPr>
      </a:lvl1pPr>
      <a:lvl2pPr algn="ctr" rtl="0" eaLnBrk="0" fontAlgn="base" hangingPunct="0">
        <a:spcBef>
          <a:spcPct val="0"/>
        </a:spcBef>
        <a:spcAft>
          <a:spcPct val="0"/>
        </a:spcAft>
        <a:defRPr sz="2800" b="1">
          <a:solidFill>
            <a:schemeClr val="bg1"/>
          </a:solidFill>
          <a:latin typeface="Calibri" pitchFamily="34" charset="0"/>
          <a:cs typeface="Calibri" pitchFamily="34" charset="0"/>
        </a:defRPr>
      </a:lvl2pPr>
      <a:lvl3pPr algn="ctr" rtl="0" eaLnBrk="0" fontAlgn="base" hangingPunct="0">
        <a:spcBef>
          <a:spcPct val="0"/>
        </a:spcBef>
        <a:spcAft>
          <a:spcPct val="0"/>
        </a:spcAft>
        <a:defRPr sz="2800" b="1">
          <a:solidFill>
            <a:schemeClr val="bg1"/>
          </a:solidFill>
          <a:latin typeface="Calibri" pitchFamily="34" charset="0"/>
          <a:cs typeface="Calibri" pitchFamily="34" charset="0"/>
        </a:defRPr>
      </a:lvl3pPr>
      <a:lvl4pPr algn="ctr" rtl="0" eaLnBrk="0" fontAlgn="base" hangingPunct="0">
        <a:spcBef>
          <a:spcPct val="0"/>
        </a:spcBef>
        <a:spcAft>
          <a:spcPct val="0"/>
        </a:spcAft>
        <a:defRPr sz="2800" b="1">
          <a:solidFill>
            <a:schemeClr val="bg1"/>
          </a:solidFill>
          <a:latin typeface="Calibri" pitchFamily="34" charset="0"/>
          <a:cs typeface="Calibri" pitchFamily="34" charset="0"/>
        </a:defRPr>
      </a:lvl4pPr>
      <a:lvl5pPr algn="ctr" rtl="0" eaLnBrk="0" fontAlgn="base" hangingPunct="0">
        <a:spcBef>
          <a:spcPct val="0"/>
        </a:spcBef>
        <a:spcAft>
          <a:spcPct val="0"/>
        </a:spcAft>
        <a:defRPr sz="2800" b="1">
          <a:solidFill>
            <a:schemeClr val="bg1"/>
          </a:solidFill>
          <a:latin typeface="Calibri" pitchFamily="34" charset="0"/>
          <a:cs typeface="Calibri" pitchFamily="34" charset="0"/>
        </a:defRPr>
      </a:lvl5pPr>
      <a:lvl6pPr marL="457200" algn="ctr" rtl="0" fontAlgn="base">
        <a:spcBef>
          <a:spcPct val="0"/>
        </a:spcBef>
        <a:spcAft>
          <a:spcPct val="0"/>
        </a:spcAft>
        <a:defRPr sz="2800" b="1">
          <a:solidFill>
            <a:schemeClr val="bg1"/>
          </a:solidFill>
          <a:latin typeface="Calibri" pitchFamily="34" charset="0"/>
          <a:cs typeface="Calibri" pitchFamily="34" charset="0"/>
        </a:defRPr>
      </a:lvl6pPr>
      <a:lvl7pPr marL="914400" algn="ctr" rtl="0" fontAlgn="base">
        <a:spcBef>
          <a:spcPct val="0"/>
        </a:spcBef>
        <a:spcAft>
          <a:spcPct val="0"/>
        </a:spcAft>
        <a:defRPr sz="2800" b="1">
          <a:solidFill>
            <a:schemeClr val="bg1"/>
          </a:solidFill>
          <a:latin typeface="Calibri" pitchFamily="34" charset="0"/>
          <a:cs typeface="Calibri" pitchFamily="34" charset="0"/>
        </a:defRPr>
      </a:lvl7pPr>
      <a:lvl8pPr marL="1371600" algn="ctr" rtl="0" fontAlgn="base">
        <a:spcBef>
          <a:spcPct val="0"/>
        </a:spcBef>
        <a:spcAft>
          <a:spcPct val="0"/>
        </a:spcAft>
        <a:defRPr sz="2800" b="1">
          <a:solidFill>
            <a:schemeClr val="bg1"/>
          </a:solidFill>
          <a:latin typeface="Calibri" pitchFamily="34" charset="0"/>
          <a:cs typeface="Calibri" pitchFamily="34" charset="0"/>
        </a:defRPr>
      </a:lvl8pPr>
      <a:lvl9pPr marL="1828800" algn="ctr" rtl="0" fontAlgn="base">
        <a:spcBef>
          <a:spcPct val="0"/>
        </a:spcBef>
        <a:spcAft>
          <a:spcPct val="0"/>
        </a:spcAft>
        <a:defRPr sz="2800" b="1">
          <a:solidFill>
            <a:schemeClr val="bg1"/>
          </a:solidFill>
          <a:latin typeface="Calibri" pitchFamily="34" charset="0"/>
          <a:cs typeface="Calibri" pitchFamily="34" charset="0"/>
        </a:defRPr>
      </a:lvl9pPr>
    </p:titleStyle>
    <p:bodyStyle>
      <a:lvl1pPr marL="265113" indent="-265113" algn="l" rtl="0" eaLnBrk="0" fontAlgn="base" hangingPunct="0">
        <a:spcBef>
          <a:spcPct val="20000"/>
        </a:spcBef>
        <a:spcAft>
          <a:spcPct val="0"/>
        </a:spcAft>
        <a:buClr>
          <a:schemeClr val="tx2"/>
        </a:buClr>
        <a:buFont typeface="Wingdings" pitchFamily="2" charset="2"/>
        <a:buChar char="n"/>
        <a:defRPr kern="1200">
          <a:solidFill>
            <a:schemeClr val="tx1"/>
          </a:solidFill>
          <a:latin typeface="+mn-lt"/>
          <a:ea typeface="+mn-ea"/>
          <a:cs typeface="+mn-cs"/>
        </a:defRPr>
      </a:lvl1pPr>
      <a:lvl2pPr marL="712788" indent="-255588" algn="l" rtl="0" eaLnBrk="0" fontAlgn="base" hangingPunct="0">
        <a:spcBef>
          <a:spcPct val="20000"/>
        </a:spcBef>
        <a:spcAft>
          <a:spcPct val="0"/>
        </a:spcAft>
        <a:buClr>
          <a:schemeClr val="bg2"/>
        </a:buClr>
        <a:buFont typeface="Wingdings" pitchFamily="2" charset="2"/>
        <a:buChar char="n"/>
        <a:defRPr sz="16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2"/>
        </a:buClr>
        <a:buFont typeface="Wingdings" pitchFamily="2" charset="2"/>
        <a:buChar char="n"/>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bg2"/>
        </a:buClr>
        <a:buFont typeface="Wingdings" pitchFamily="2" charset="2"/>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tx2"/>
        </a:buClr>
        <a:buFont typeface="Wingdings"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google.fr/url?sa=i&amp;rct=j&amp;q=&amp;esrc=s&amp;source=images&amp;cd=&amp;cad=rja&amp;uact=8&amp;ved=2ahUKEwjq_c-pvPzeAhXxyYUKHcQvCosQjRx6BAgBEAU&amp;url=https://www.caisse-epargne-aquitaine-poitou-charentes.fr/editorial/clients-fragiles/&amp;psig=AOvVaw2KjZ60eKd3mliIdiZbYS4j&amp;ust=1543679420911754"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29.jpeg"/><Relationship Id="rId4" Type="http://schemas.openxmlformats.org/officeDocument/2006/relationships/image" Target="../media/image28.png"/></Relationships>
</file>

<file path=ppt/slides/_rels/slide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37.png"/></Relationships>
</file>

<file path=ppt/slides/_rels/slide4.xml.rels><?xml version="1.0" encoding="UTF-8" standalone="yes"?>
<Relationships xmlns="http://schemas.openxmlformats.org/package/2006/relationships"><Relationship Id="rId3" Type="http://schemas.openxmlformats.org/officeDocument/2006/relationships/hyperlink" Target="https://www2.im.natixis.com/documents/Prospectus/PR_3619_Selectiz_01102018_FRA_.pdf" TargetMode="External"/><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38.emf"/><Relationship Id="rId5" Type="http://schemas.openxmlformats.org/officeDocument/2006/relationships/hyperlink" Target="https://www.caisse-epargne.fr/espace-opc/fonds-selectiz-fr0013196656" TargetMode="External"/><Relationship Id="rId4" Type="http://schemas.openxmlformats.org/officeDocument/2006/relationships/hyperlink" Target="https://www2.im.natixis.com/documents/KII/KID_3619_RCEUR_Selectiz_11022019_FRA_FR.PDF"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2.im.natixis.com/documents/Prospectus/PR_3612_Selectiz_Plus_01102018_FRA_.pdf" TargetMode="External"/><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38.emf"/><Relationship Id="rId5" Type="http://schemas.openxmlformats.org/officeDocument/2006/relationships/hyperlink" Target="https://www.caisse-epargne.fr/espace-opc/fonds-selectiz-plus-fr0013196680" TargetMode="External"/><Relationship Id="rId4" Type="http://schemas.openxmlformats.org/officeDocument/2006/relationships/hyperlink" Target="https://www2.im.natixis.com/documents/KII/KID_3612_RCEUR_Selectiz_Plus_11022019_FRA_FR.PDF"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caisse-epargne.fr/espace-opc/fonds-selectiz-pea-fr0013196672" TargetMode="External"/><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image" Target="../media/image39.emf"/><Relationship Id="rId4" Type="http://schemas.openxmlformats.org/officeDocument/2006/relationships/hyperlink" Target="https://www2.im.natixis.com/documents/KII/KID_3620_RCEUR_Selectiz_PEA_30092019_FRA_FR.pdf"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2.im.natixis.com/documents/Prospectus/PR_3314_Allocation_Pilot%C3%A9e_Equilibre_01102018_FRA_.pdf" TargetMode="External"/><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image" Target="../media/image40.emf"/><Relationship Id="rId5" Type="http://schemas.openxmlformats.org/officeDocument/2006/relationships/hyperlink" Target="https://www.caisse-epargne.fr/espace-opc/fonds-allocation-pilotee-equilibre-r-fr0012333201" TargetMode="External"/><Relationship Id="rId4" Type="http://schemas.openxmlformats.org/officeDocument/2006/relationships/hyperlink" Target="https://www2.im.natixis.com/documents/KII/KID_3314_RCEUR_Allocation_Pilot%C3%A9e_Equilibre_11022019_FRA_FR.PDF"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41.emf"/><Relationship Id="rId3" Type="http://schemas.openxmlformats.org/officeDocument/2006/relationships/notesSlide" Target="../notesSlides/notesSlide8.xml"/><Relationship Id="rId7" Type="http://schemas.openxmlformats.org/officeDocument/2006/relationships/oleObject" Target="../embeddings/oleObject1.bin"/><Relationship Id="rId2" Type="http://schemas.openxmlformats.org/officeDocument/2006/relationships/slideLayout" Target="../slideLayouts/slideLayout9.xml"/><Relationship Id="rId1" Type="http://schemas.openxmlformats.org/officeDocument/2006/relationships/vmlDrawing" Target="../drawings/vmlDrawing1.vml"/><Relationship Id="rId6" Type="http://schemas.openxmlformats.org/officeDocument/2006/relationships/hyperlink" Target="https://www.caisse-epargne.fr/espace-opc/fonds-dorval-convictions-pea-fr0010229187" TargetMode="External"/><Relationship Id="rId5" Type="http://schemas.openxmlformats.org/officeDocument/2006/relationships/hyperlink" Target="https://www2.im.natixis.com/documents/KII/KID_2648_RCEUR_Dorval_Convictions_PEA_11022019_FRA_FR.PDF" TargetMode="External"/><Relationship Id="rId4" Type="http://schemas.openxmlformats.org/officeDocument/2006/relationships/hyperlink" Target="https://www2.im.natixis.com/documents/Prospectus/PR_2648_Dorval_Convictions_PEA_21052019_FRA_.pdf"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caisse-epargne.fr/espace-opc/fonds-allocation-pilotee-offensive-r-fr0012333219" TargetMode="External"/><Relationship Id="rId2" Type="http://schemas.openxmlformats.org/officeDocument/2006/relationships/notesSlide" Target="../notesSlides/notesSlide9.xml"/><Relationship Id="rId1" Type="http://schemas.openxmlformats.org/officeDocument/2006/relationships/slideLayout" Target="../slideLayouts/slideLayout9.xml"/><Relationship Id="rId5" Type="http://schemas.openxmlformats.org/officeDocument/2006/relationships/image" Target="../media/image40.emf"/><Relationship Id="rId4" Type="http://schemas.openxmlformats.org/officeDocument/2006/relationships/hyperlink" Target="https://www2.im.natixis.com/documents/KII/KID_3313_RCEUR_Allocation_Pilot%C3%A9e_Offensive_11022019_FRA_FR.PDF"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commerciaux.celca.caisse-epargne.fr/download/281/selection-essentielle/16729/prospectus_croissance_diversifiee_01102018_fra_.pdf" TargetMode="External"/><Relationship Id="rId2" Type="http://schemas.openxmlformats.org/officeDocument/2006/relationships/notesSlide" Target="../notesSlides/notesSlide10.xml"/><Relationship Id="rId1" Type="http://schemas.openxmlformats.org/officeDocument/2006/relationships/slideLayout" Target="../slideLayouts/slideLayout9.xml"/><Relationship Id="rId5" Type="http://schemas.openxmlformats.org/officeDocument/2006/relationships/image" Target="../media/image40.emf"/><Relationship Id="rId4" Type="http://schemas.openxmlformats.org/officeDocument/2006/relationships/hyperlink" Target="http://commerciaux.celca.caisse-epargne.fr/download/281/selection-essentielle/16727/dici-croissance_diversifiee_01102018_fra_fr.pdf"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2.xml.rels><?xml version="1.0" encoding="UTF-8" standalone="yes"?>
<Relationships xmlns="http://schemas.openxmlformats.org/package/2006/relationships"><Relationship Id="rId3" Type="http://schemas.openxmlformats.org/officeDocument/2006/relationships/hyperlink" Target="https://www2.im.natixis.com/documents/Prospectus/PR_119_Ecureuil_Actions_Europ%C3%A9ennes_01102018_FRA_.pdf" TargetMode="External"/><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image" Target="../media/image47.png"/><Relationship Id="rId5" Type="http://schemas.openxmlformats.org/officeDocument/2006/relationships/hyperlink" Target="https://www.caisse-epargne.fr/espace-opc/fonds-ecureuil-actions-europeennes-c-fr0010075804" TargetMode="External"/><Relationship Id="rId4" Type="http://schemas.openxmlformats.org/officeDocument/2006/relationships/hyperlink" Target="https://www2.im.natixis.com/documents/KII/KID_119_NC,DEUR_Ecureuil_Actions_Europ%C3%A9ennes_11022019_FRA_FR.PDF"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2.im.natixis.com/documents/Prospectus/PR_124_Ecureuil_Investissements_01102018_FRA_.pdf" TargetMode="External"/><Relationship Id="rId2" Type="http://schemas.openxmlformats.org/officeDocument/2006/relationships/notesSlide" Target="../notesSlides/notesSlide13.xml"/><Relationship Id="rId1" Type="http://schemas.openxmlformats.org/officeDocument/2006/relationships/slideLayout" Target="../slideLayouts/slideLayout9.xml"/><Relationship Id="rId6" Type="http://schemas.openxmlformats.org/officeDocument/2006/relationships/image" Target="../media/image47.png"/><Relationship Id="rId5" Type="http://schemas.openxmlformats.org/officeDocument/2006/relationships/hyperlink" Target="https://www.caisse-epargne.fr/espace-opc/fonds-ecureuil-investissements-d-fr0010091132" TargetMode="External"/><Relationship Id="rId4" Type="http://schemas.openxmlformats.org/officeDocument/2006/relationships/hyperlink" Target="https://www2.im.natixis.com/documents/KII/KID_124_ND,CEUR_Ecureuil_Investissements_11022019_FRA_FR.PDF" TargetMode="Externa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48.emf"/><Relationship Id="rId2" Type="http://schemas.openxmlformats.org/officeDocument/2006/relationships/slideLayout" Target="../slideLayouts/slideLayout9.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hyperlink" Target="http://commerciaux.celca.caisse-epargne.fr/download/281/selection-essentielle/16688/dici-dnca-invest-beyond-semperosa-part-a-2.pdf" TargetMode="External"/><Relationship Id="rId4" Type="http://schemas.openxmlformats.org/officeDocument/2006/relationships/hyperlink" Target="http://commerciaux.celca.caisse-epargne.fr/download/281/selection-essentielle/16700/prospectus-dnca-invest-2.pdf"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commerciaux.celca.caisse-epargne.fr/download/281/selection-essentielle/16702/prospectus-mirova-global-sustainable-equity-fund-ra-2.pdf" TargetMode="External"/><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image" Target="../media/image49.png"/><Relationship Id="rId5" Type="http://schemas.openxmlformats.org/officeDocument/2006/relationships/hyperlink" Target="https://www.caisse-epargne.fr/espace-opc/fonds-mirova-global-sustainable-equity-ra-lu0914729966" TargetMode="External"/><Relationship Id="rId4" Type="http://schemas.openxmlformats.org/officeDocument/2006/relationships/hyperlink" Target="http://commerciaux.celca.caisse-epargne.fr/download/281/selection-essentielle/16690/dici-mirova-global-sustainable-equity-fund-ra-2.pdf"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commerciaux.celca.caisse-epargne.fr/download/281/selection-essentielle/16703/prospectus-thematics-meta-fund-ra-2.pdf" TargetMode="External"/><Relationship Id="rId2" Type="http://schemas.openxmlformats.org/officeDocument/2006/relationships/notesSlide" Target="../notesSlides/notesSlide16.xml"/><Relationship Id="rId1" Type="http://schemas.openxmlformats.org/officeDocument/2006/relationships/slideLayout" Target="../slideLayouts/slideLayout9.xml"/><Relationship Id="rId5" Type="http://schemas.openxmlformats.org/officeDocument/2006/relationships/image" Target="../media/image49.png"/><Relationship Id="rId4" Type="http://schemas.openxmlformats.org/officeDocument/2006/relationships/hyperlink" Target="http://commerciaux.celca.caisse-epargne.fr/download/281/selection-essentielle/16691/dici-thematics-meta-fund-ra-2.pdf"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51.png"/></Relationships>
</file>

<file path=ppt/slides/_rels/slide18.xml.rels><?xml version="1.0" encoding="UTF-8" standalone="yes"?>
<Relationships xmlns="http://schemas.openxmlformats.org/package/2006/relationships"><Relationship Id="rId3" Type="http://schemas.openxmlformats.org/officeDocument/2006/relationships/hyperlink" Target="https://www2.im.natixis.com/documents/Prospectus/PR_986_Ecureuil_Obli_Euro_01102018_FRA_.pdf" TargetMode="External"/><Relationship Id="rId2" Type="http://schemas.openxmlformats.org/officeDocument/2006/relationships/notesSlide" Target="../notesSlides/notesSlide18.xml"/><Relationship Id="rId1" Type="http://schemas.openxmlformats.org/officeDocument/2006/relationships/slideLayout" Target="../slideLayouts/slideLayout9.xml"/><Relationship Id="rId6" Type="http://schemas.openxmlformats.org/officeDocument/2006/relationships/image" Target="../media/image49.png"/><Relationship Id="rId5" Type="http://schemas.openxmlformats.org/officeDocument/2006/relationships/hyperlink" Target="https://www.caisse-epargne.fr/espace-opc/fonds-ecureuil-obli-euro-c-fr0010057075" TargetMode="External"/><Relationship Id="rId4" Type="http://schemas.openxmlformats.org/officeDocument/2006/relationships/hyperlink" Target="https://www2.im.natixis.com/documents/KII/KID_986_NN,CEUR_Ecureuil_Obli_Euro_11022019_FRA_FR.PDF"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commerciaux.celca.caisse-epargne.fr/download/281/selection-essentielle/16701/prospectus-mirova-euro-green-s-2.pdf" TargetMode="External"/><Relationship Id="rId7" Type="http://schemas.openxmlformats.org/officeDocument/2006/relationships/image" Target="../media/image49.png"/><Relationship Id="rId2" Type="http://schemas.openxmlformats.org/officeDocument/2006/relationships/notesSlide" Target="../notesSlides/notesSlide19.xml"/><Relationship Id="rId1" Type="http://schemas.openxmlformats.org/officeDocument/2006/relationships/slideLayout" Target="../slideLayouts/slideLayout9.xml"/><Relationship Id="rId6" Type="http://schemas.openxmlformats.org/officeDocument/2006/relationships/hyperlink" Target="https://www.caisse-epargne.fr/espace-opc/fonds-mirova-euro-green-and-sustainable-corporate-bond-fund-ra-lu0552643842" TargetMode="External"/><Relationship Id="rId5" Type="http://schemas.openxmlformats.org/officeDocument/2006/relationships/hyperlink" Target="http://commerciaux.celca.caisse-epargne.fr/download/281/selection-essentielle/16689/dici-mirova-euro-green-sust-c-2.pdf" TargetMode="External"/><Relationship Id="rId4" Type="http://schemas.openxmlformats.org/officeDocument/2006/relationships/hyperlink" Target="https://index.barcap.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0.xml"/><Relationship Id="rId1" Type="http://schemas.openxmlformats.org/officeDocument/2006/relationships/slideLayout" Target="../slideLayouts/slideLayout9.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1.xml.rels><?xml version="1.0" encoding="UTF-8" standalone="yes"?>
<Relationships xmlns="http://schemas.openxmlformats.org/package/2006/relationships"><Relationship Id="rId3" Type="http://schemas.openxmlformats.org/officeDocument/2006/relationships/hyperlink" Target="https://www2.im.natixis.com/documents/Prospectus/PR_2565_Mirova_Emploi_France_15022019_FRA_.pdf" TargetMode="External"/><Relationship Id="rId2" Type="http://schemas.openxmlformats.org/officeDocument/2006/relationships/notesSlide" Target="../notesSlides/notesSlide21.xml"/><Relationship Id="rId1" Type="http://schemas.openxmlformats.org/officeDocument/2006/relationships/slideLayout" Target="../slideLayouts/slideLayout9.xml"/><Relationship Id="rId6" Type="http://schemas.openxmlformats.org/officeDocument/2006/relationships/image" Target="../media/image47.png"/><Relationship Id="rId5" Type="http://schemas.openxmlformats.org/officeDocument/2006/relationships/hyperlink" Target="https://www.caisse-epargne.fr/espace-opc/fonds-mirova-emploi-france-c-fr0010609552" TargetMode="External"/><Relationship Id="rId4" Type="http://schemas.openxmlformats.org/officeDocument/2006/relationships/hyperlink" Target="https://www2.im.natixis.com/documents/KII/KID_2565_NC,DEUR_Mirova_Emploi_France_11022019_FRA_FR.pdf"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2.im.natixis.com/documents/Prospectus/PR_2486_Mirova_Europe_Environnement_21122018_FRA_.pdf" TargetMode="External"/><Relationship Id="rId2" Type="http://schemas.openxmlformats.org/officeDocument/2006/relationships/notesSlide" Target="../notesSlides/notesSlide22.xml"/><Relationship Id="rId1" Type="http://schemas.openxmlformats.org/officeDocument/2006/relationships/slideLayout" Target="../slideLayouts/slideLayout9.xml"/><Relationship Id="rId6" Type="http://schemas.openxmlformats.org/officeDocument/2006/relationships/image" Target="../media/image56.png"/><Relationship Id="rId5" Type="http://schemas.openxmlformats.org/officeDocument/2006/relationships/hyperlink" Target="https://www.caisse-epargne.fr/espace-opc/fonds-mirova-europe-environnement-c-fr0010521575" TargetMode="External"/><Relationship Id="rId4" Type="http://schemas.openxmlformats.org/officeDocument/2006/relationships/hyperlink" Target="https://www2.im.natixis.com/documents/KII/KID_2486_RD,CEUR_Mirova_Europe_Environnement_11022019_FRA_FR.PDF"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2.im.natixis.com/documents/Prospectus/Prospectus_OPCI%20Franceurope%20Immo_France_FR_30092017.pdf" TargetMode="External"/><Relationship Id="rId2" Type="http://schemas.openxmlformats.org/officeDocument/2006/relationships/notesSlide" Target="../notesSlides/notesSlide23.xml"/><Relationship Id="rId1" Type="http://schemas.openxmlformats.org/officeDocument/2006/relationships/slideLayout" Target="../slideLayouts/slideLayout9.xml"/><Relationship Id="rId6" Type="http://schemas.openxmlformats.org/officeDocument/2006/relationships/image" Target="../media/image49.png"/><Relationship Id="rId5" Type="http://schemas.openxmlformats.org/officeDocument/2006/relationships/hyperlink" Target="https://www.caisse-epargne.fr/grand-est-europe/espace-opc/fonds-opci-franceurope-immo-fr0010665661" TargetMode="External"/><Relationship Id="rId4" Type="http://schemas.openxmlformats.org/officeDocument/2006/relationships/hyperlink" Target="https://www.aewciloger.com/pdf/1-franceurope-immo-p.pdf"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2.im.natixis.com/documents/Fiche%20Produit%20CE/Fiche%20Produit%20CE_OPCI%20Immo%20Diversification_201804.pdf" TargetMode="External"/><Relationship Id="rId2" Type="http://schemas.openxmlformats.org/officeDocument/2006/relationships/notesSlide" Target="../notesSlides/notesSlide24.xml"/><Relationship Id="rId1" Type="http://schemas.openxmlformats.org/officeDocument/2006/relationships/slideLayout" Target="../slideLayouts/slideLayout9.xml"/><Relationship Id="rId6" Type="http://schemas.openxmlformats.org/officeDocument/2006/relationships/image" Target="../media/image49.png"/><Relationship Id="rId5" Type="http://schemas.openxmlformats.org/officeDocument/2006/relationships/hyperlink" Target="https://www.caisse-epargne.fr/espace-opc/fonds-immo-diversification-part-d-fr0011427723" TargetMode="External"/><Relationship Id="rId4" Type="http://schemas.openxmlformats.org/officeDocument/2006/relationships/hyperlink" Target="https://www.aewciloger.com/pdf/3-immo-diversification-d.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re 11"/>
          <p:cNvSpPr>
            <a:spLocks noGrp="1"/>
          </p:cNvSpPr>
          <p:nvPr>
            <p:ph type="ctrTitle"/>
          </p:nvPr>
        </p:nvSpPr>
        <p:spPr>
          <a:xfrm>
            <a:off x="0" y="4849522"/>
            <a:ext cx="9144000" cy="1152177"/>
          </a:xfrm>
        </p:spPr>
        <p:txBody>
          <a:bodyPr/>
          <a:lstStyle/>
          <a:p>
            <a:pPr eaLnBrk="1" fontAlgn="auto" hangingPunct="1">
              <a:spcAft>
                <a:spcPts val="0"/>
              </a:spcAft>
              <a:defRPr/>
            </a:pPr>
            <a:r>
              <a:rPr lang="fr-FR" dirty="0" smtClean="0"/>
              <a:t>LES UC DE LA GAMME ESSENTIELLE</a:t>
            </a:r>
            <a:endParaRPr lang="fr-FR" sz="3000" dirty="0">
              <a:solidFill>
                <a:schemeClr val="tx1"/>
              </a:solidFill>
            </a:endParaRPr>
          </a:p>
        </p:txBody>
      </p:sp>
      <p:sp>
        <p:nvSpPr>
          <p:cNvPr id="13" name="Sous-titre 12"/>
          <p:cNvSpPr>
            <a:spLocks noGrp="1"/>
          </p:cNvSpPr>
          <p:nvPr>
            <p:ph type="subTitle" idx="1"/>
          </p:nvPr>
        </p:nvSpPr>
        <p:spPr>
          <a:xfrm rot="16200000">
            <a:off x="-2703464" y="3177284"/>
            <a:ext cx="6359746" cy="539750"/>
          </a:xfrm>
        </p:spPr>
        <p:txBody>
          <a:bodyPr>
            <a:noAutofit/>
          </a:bodyPr>
          <a:lstStyle/>
          <a:p>
            <a:pPr eaLnBrk="1" fontAlgn="auto" hangingPunct="1">
              <a:spcBef>
                <a:spcPts val="0"/>
              </a:spcBef>
              <a:defRPr/>
            </a:pPr>
            <a:r>
              <a:rPr lang="fr-FR" sz="1000" dirty="0" smtClean="0"/>
              <a:t>Document à usage strictement interne</a:t>
            </a:r>
            <a:endParaRPr lang="fr-FR" sz="1000" dirty="0"/>
          </a:p>
        </p:txBody>
      </p:sp>
      <p:sp>
        <p:nvSpPr>
          <p:cNvPr id="64519" name="AutoShape 6" descr="Résultat de recherche d'images pour &quot;clientèle en situation de fragilité financière&quot;">
            <a:hlinkClick r:id="rId3"/>
          </p:cNvPr>
          <p:cNvSpPr>
            <a:spLocks noChangeAspect="1" noChangeArrowheads="1"/>
          </p:cNvSpPr>
          <p:nvPr/>
        </p:nvSpPr>
        <p:spPr bwMode="auto">
          <a:xfrm>
            <a:off x="109538" y="-830263"/>
            <a:ext cx="2619375" cy="1743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Aft>
                <a:spcPts val="300"/>
              </a:spcAft>
              <a:defRPr sz="1300" b="1">
                <a:solidFill>
                  <a:schemeClr val="accent1"/>
                </a:solidFill>
                <a:latin typeface="Arial Narrow" pitchFamily="34" charset="0"/>
              </a:defRPr>
            </a:lvl1pPr>
            <a:lvl2pPr marL="742950" indent="-285750" eaLnBrk="0" hangingPunct="0">
              <a:defRPr sz="1300" b="1">
                <a:solidFill>
                  <a:schemeClr val="tx1"/>
                </a:solidFill>
                <a:latin typeface="Arial Narrow" pitchFamily="34" charset="0"/>
              </a:defRPr>
            </a:lvl2pPr>
            <a:lvl3pPr marL="1143000" indent="-228600" eaLnBrk="0" hangingPunct="0">
              <a:defRPr sz="1300" b="1">
                <a:solidFill>
                  <a:schemeClr val="tx1"/>
                </a:solidFill>
                <a:latin typeface="Arial Narrow" pitchFamily="34" charset="0"/>
              </a:defRPr>
            </a:lvl3pPr>
            <a:lvl4pPr marL="1600200" indent="-228600" algn="just" eaLnBrk="0" hangingPunct="0">
              <a:lnSpc>
                <a:spcPts val="2000"/>
              </a:lnSpc>
              <a:defRPr sz="1300">
                <a:solidFill>
                  <a:schemeClr val="tx1"/>
                </a:solidFill>
                <a:latin typeface="Arial Narrow" pitchFamily="34" charset="0"/>
              </a:defRPr>
            </a:lvl4pPr>
            <a:lvl5pPr marL="2057400" indent="-228600" algn="just" eaLnBrk="0"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5pPr>
            <a:lvl6pPr marL="25146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6pPr>
            <a:lvl7pPr marL="29718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7pPr>
            <a:lvl8pPr marL="34290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8pPr>
            <a:lvl9pPr marL="38862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9pPr>
          </a:lstStyle>
          <a:p>
            <a:pPr eaLnBrk="1" hangingPunct="1">
              <a:spcAft>
                <a:spcPct val="0"/>
              </a:spcAft>
            </a:pPr>
            <a:endParaRPr lang="fr-FR" altLang="fr-FR" sz="1800" b="0" dirty="0">
              <a:solidFill>
                <a:prstClr val="black"/>
              </a:solidFill>
            </a:endParaRPr>
          </a:p>
        </p:txBody>
      </p:sp>
      <p:sp>
        <p:nvSpPr>
          <p:cNvPr id="64520" name="AutoShape 8" descr="Résultat de recherche d'images pour &quot;clientèle en situation de fragilité financière&quot;">
            <a:hlinkClick r:id="rId3"/>
          </p:cNvPr>
          <p:cNvSpPr>
            <a:spLocks noChangeAspect="1" noChangeArrowheads="1"/>
          </p:cNvSpPr>
          <p:nvPr/>
        </p:nvSpPr>
        <p:spPr bwMode="auto">
          <a:xfrm>
            <a:off x="261938" y="-677863"/>
            <a:ext cx="2619375" cy="1743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Aft>
                <a:spcPts val="300"/>
              </a:spcAft>
              <a:defRPr sz="1300" b="1">
                <a:solidFill>
                  <a:schemeClr val="accent1"/>
                </a:solidFill>
                <a:latin typeface="Arial Narrow" pitchFamily="34" charset="0"/>
              </a:defRPr>
            </a:lvl1pPr>
            <a:lvl2pPr marL="742950" indent="-285750" eaLnBrk="0" hangingPunct="0">
              <a:defRPr sz="1300" b="1">
                <a:solidFill>
                  <a:schemeClr val="tx1"/>
                </a:solidFill>
                <a:latin typeface="Arial Narrow" pitchFamily="34" charset="0"/>
              </a:defRPr>
            </a:lvl2pPr>
            <a:lvl3pPr marL="1143000" indent="-228600" eaLnBrk="0" hangingPunct="0">
              <a:defRPr sz="1300" b="1">
                <a:solidFill>
                  <a:schemeClr val="tx1"/>
                </a:solidFill>
                <a:latin typeface="Arial Narrow" pitchFamily="34" charset="0"/>
              </a:defRPr>
            </a:lvl3pPr>
            <a:lvl4pPr marL="1600200" indent="-228600" algn="just" eaLnBrk="0" hangingPunct="0">
              <a:lnSpc>
                <a:spcPts val="2000"/>
              </a:lnSpc>
              <a:defRPr sz="1300">
                <a:solidFill>
                  <a:schemeClr val="tx1"/>
                </a:solidFill>
                <a:latin typeface="Arial Narrow" pitchFamily="34" charset="0"/>
              </a:defRPr>
            </a:lvl4pPr>
            <a:lvl5pPr marL="2057400" indent="-228600" algn="just" eaLnBrk="0"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5pPr>
            <a:lvl6pPr marL="25146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6pPr>
            <a:lvl7pPr marL="29718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7pPr>
            <a:lvl8pPr marL="34290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8pPr>
            <a:lvl9pPr marL="38862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9pPr>
          </a:lstStyle>
          <a:p>
            <a:pPr eaLnBrk="1" hangingPunct="1">
              <a:spcAft>
                <a:spcPct val="0"/>
              </a:spcAft>
            </a:pPr>
            <a:endParaRPr lang="fr-FR" altLang="fr-FR" sz="1800" b="0" dirty="0">
              <a:solidFill>
                <a:prstClr val="black"/>
              </a:solidFill>
            </a:endParaRPr>
          </a:p>
        </p:txBody>
      </p:sp>
      <p:sp>
        <p:nvSpPr>
          <p:cNvPr id="64521" name="AutoShape 10" descr="Résultat de recherche d'images pour &quot;clientèle en situation de fragilité financière&quot;">
            <a:hlinkClick r:id="rId3"/>
          </p:cNvPr>
          <p:cNvSpPr>
            <a:spLocks noChangeAspect="1" noChangeArrowheads="1"/>
          </p:cNvSpPr>
          <p:nvPr/>
        </p:nvSpPr>
        <p:spPr bwMode="auto">
          <a:xfrm>
            <a:off x="414338" y="-525463"/>
            <a:ext cx="2619375" cy="1743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Aft>
                <a:spcPts val="300"/>
              </a:spcAft>
              <a:defRPr sz="1300" b="1">
                <a:solidFill>
                  <a:schemeClr val="accent1"/>
                </a:solidFill>
                <a:latin typeface="Arial Narrow" pitchFamily="34" charset="0"/>
              </a:defRPr>
            </a:lvl1pPr>
            <a:lvl2pPr marL="742950" indent="-285750" eaLnBrk="0" hangingPunct="0">
              <a:defRPr sz="1300" b="1">
                <a:solidFill>
                  <a:schemeClr val="tx1"/>
                </a:solidFill>
                <a:latin typeface="Arial Narrow" pitchFamily="34" charset="0"/>
              </a:defRPr>
            </a:lvl2pPr>
            <a:lvl3pPr marL="1143000" indent="-228600" eaLnBrk="0" hangingPunct="0">
              <a:defRPr sz="1300" b="1">
                <a:solidFill>
                  <a:schemeClr val="tx1"/>
                </a:solidFill>
                <a:latin typeface="Arial Narrow" pitchFamily="34" charset="0"/>
              </a:defRPr>
            </a:lvl3pPr>
            <a:lvl4pPr marL="1600200" indent="-228600" algn="just" eaLnBrk="0" hangingPunct="0">
              <a:lnSpc>
                <a:spcPts val="2000"/>
              </a:lnSpc>
              <a:defRPr sz="1300">
                <a:solidFill>
                  <a:schemeClr val="tx1"/>
                </a:solidFill>
                <a:latin typeface="Arial Narrow" pitchFamily="34" charset="0"/>
              </a:defRPr>
            </a:lvl4pPr>
            <a:lvl5pPr marL="2057400" indent="-228600" algn="just" eaLnBrk="0"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5pPr>
            <a:lvl6pPr marL="25146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6pPr>
            <a:lvl7pPr marL="29718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7pPr>
            <a:lvl8pPr marL="34290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8pPr>
            <a:lvl9pPr marL="38862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9pPr>
          </a:lstStyle>
          <a:p>
            <a:pPr eaLnBrk="1" hangingPunct="1">
              <a:spcAft>
                <a:spcPct val="0"/>
              </a:spcAft>
            </a:pPr>
            <a:endParaRPr lang="fr-FR" altLang="fr-FR" sz="1800" b="0" dirty="0">
              <a:solidFill>
                <a:prstClr val="black"/>
              </a:solidFill>
            </a:endParaRPr>
          </a:p>
        </p:txBody>
      </p:sp>
      <p:pic>
        <p:nvPicPr>
          <p:cNvPr id="1026" name="Picture 2" descr="Résultat de recherche d'images pour &quot;épargner&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84168" y="1432488"/>
            <a:ext cx="2471885" cy="247188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0" name="Picture 6" descr="Résultat de recherche d'images pour &quot;épargner&quot;"/>
          <p:cNvPicPr>
            <a:picLocks noChangeAspect="1" noChangeArrowheads="1"/>
          </p:cNvPicPr>
          <p:nvPr/>
        </p:nvPicPr>
        <p:blipFill rotWithShape="1">
          <a:blip r:embed="rId5">
            <a:extLst>
              <a:ext uri="{28A0092B-C50C-407E-A947-70E740481C1C}">
                <a14:useLocalDpi xmlns:a14="http://schemas.microsoft.com/office/drawing/2010/main" val="0"/>
              </a:ext>
            </a:extLst>
          </a:blip>
          <a:srcRect t="5353" b="7824"/>
          <a:stretch/>
        </p:blipFill>
        <p:spPr bwMode="auto">
          <a:xfrm>
            <a:off x="755576" y="1432488"/>
            <a:ext cx="5343725" cy="247188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1" name="Espace réservé du pied de page 5"/>
          <p:cNvSpPr txBox="1">
            <a:spLocks/>
          </p:cNvSpPr>
          <p:nvPr/>
        </p:nvSpPr>
        <p:spPr bwMode="auto">
          <a:xfrm>
            <a:off x="2728913" y="6365422"/>
            <a:ext cx="3384376" cy="26161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spAutoFit/>
          </a:bodyPr>
          <a:lstStyle>
            <a:lvl1pPr algn="ctr" rtl="0" eaLnBrk="0" fontAlgn="base" hangingPunct="0">
              <a:lnSpc>
                <a:spcPct val="100000"/>
              </a:lnSpc>
              <a:spcBef>
                <a:spcPct val="0"/>
              </a:spcBef>
              <a:spcAft>
                <a:spcPts val="0"/>
              </a:spcAft>
              <a:defRPr sz="1200" b="0" kern="1200" cap="all" baseline="0">
                <a:solidFill>
                  <a:schemeClr val="tx1"/>
                </a:solidFill>
                <a:latin typeface="Arial Narrow" pitchFamily="34" charset="0"/>
                <a:ea typeface="+mn-ea"/>
                <a:cs typeface="+mn-cs"/>
              </a:defRPr>
            </a:lvl1pPr>
            <a:lvl2pPr marL="742950" indent="-285750" algn="l" rtl="0" eaLnBrk="0" fontAlgn="base" hangingPunct="0">
              <a:lnSpc>
                <a:spcPct val="100000"/>
              </a:lnSpc>
              <a:spcBef>
                <a:spcPct val="0"/>
              </a:spcBef>
              <a:spcAft>
                <a:spcPct val="0"/>
              </a:spcAft>
              <a:defRPr sz="1000" b="0" kern="1200" cap="none" baseline="0">
                <a:solidFill>
                  <a:schemeClr val="tx1"/>
                </a:solidFill>
                <a:latin typeface="Arial Narrow" pitchFamily="34" charset="0"/>
                <a:ea typeface="+mn-ea"/>
                <a:cs typeface="+mn-cs"/>
              </a:defRPr>
            </a:lvl2pPr>
            <a:lvl3pPr marL="1143000" indent="-228600" algn="l" rtl="0" eaLnBrk="0" fontAlgn="base" hangingPunct="0">
              <a:lnSpc>
                <a:spcPct val="100000"/>
              </a:lnSpc>
              <a:spcBef>
                <a:spcPct val="0"/>
              </a:spcBef>
              <a:spcAft>
                <a:spcPct val="0"/>
              </a:spcAft>
              <a:defRPr sz="1000" b="0" kern="1200" cap="none" baseline="0">
                <a:solidFill>
                  <a:schemeClr val="tx1"/>
                </a:solidFill>
                <a:latin typeface="Arial Narrow" pitchFamily="34" charset="0"/>
                <a:ea typeface="+mn-ea"/>
                <a:cs typeface="+mn-cs"/>
              </a:defRPr>
            </a:lvl3pPr>
            <a:lvl4pPr marL="1600200" indent="-228600" algn="l" rtl="0" eaLnBrk="0" fontAlgn="base" hangingPunct="0">
              <a:lnSpc>
                <a:spcPct val="100000"/>
              </a:lnSpc>
              <a:spcBef>
                <a:spcPct val="0"/>
              </a:spcBef>
              <a:spcAft>
                <a:spcPct val="0"/>
              </a:spcAft>
              <a:defRPr sz="1000" b="0" kern="1200" cap="none" baseline="0">
                <a:solidFill>
                  <a:schemeClr val="tx1"/>
                </a:solidFill>
                <a:latin typeface="Arial Narrow" pitchFamily="34" charset="0"/>
                <a:ea typeface="+mn-ea"/>
                <a:cs typeface="+mn-cs"/>
              </a:defRPr>
            </a:lvl4pPr>
            <a:lvl5pPr marL="2057400" indent="-228600" algn="l" rtl="0" eaLnBrk="0" fontAlgn="base" hangingPunct="0">
              <a:lnSpc>
                <a:spcPct val="100000"/>
              </a:lnSpc>
              <a:spcBef>
                <a:spcPts val="0"/>
              </a:spcBef>
              <a:spcAft>
                <a:spcPts val="0"/>
              </a:spcAft>
              <a:buClr>
                <a:schemeClr val="accent1"/>
              </a:buClr>
              <a:buFont typeface="Arial" pitchFamily="34" charset="0"/>
              <a:buNone/>
              <a:defRPr sz="1000" b="0" kern="1200" cap="none" baseline="0">
                <a:solidFill>
                  <a:schemeClr val="tx1"/>
                </a:solidFill>
                <a:latin typeface="Arial Narrow" pitchFamily="34" charset="0"/>
                <a:ea typeface="+mn-ea"/>
                <a:cs typeface="+mn-cs"/>
              </a:defRPr>
            </a:lvl5pPr>
            <a:lvl6pPr marL="2514600" indent="-228600" algn="l" defTabSz="914400" rtl="0" eaLnBrk="1" fontAlgn="base" latinLnBrk="0" hangingPunct="1">
              <a:lnSpc>
                <a:spcPct val="100000"/>
              </a:lnSpc>
              <a:spcBef>
                <a:spcPct val="0"/>
              </a:spcBef>
              <a:spcAft>
                <a:spcPct val="0"/>
              </a:spcAft>
              <a:buClr>
                <a:schemeClr val="accent1"/>
              </a:buClr>
              <a:buFont typeface="Wingdings 2" panose="05020102010507070707" pitchFamily="18" charset="2"/>
              <a:buNone/>
              <a:defRPr sz="1000" b="0" i="1" kern="1200" cap="none" baseline="0">
                <a:solidFill>
                  <a:schemeClr val="tx1"/>
                </a:solidFill>
                <a:latin typeface="Arial Narrow" pitchFamily="34" charset="0"/>
                <a:ea typeface="+mn-ea"/>
                <a:cs typeface="+mn-cs"/>
              </a:defRPr>
            </a:lvl6pPr>
            <a:lvl7pPr marL="2971800" indent="-228600" algn="l" defTabSz="914400" rtl="0" eaLnBrk="1" fontAlgn="base" latinLnBrk="0" hangingPunct="1">
              <a:lnSpc>
                <a:spcPct val="100000"/>
              </a:lnSpc>
              <a:spcBef>
                <a:spcPct val="0"/>
              </a:spcBef>
              <a:spcAft>
                <a:spcPct val="0"/>
              </a:spcAft>
              <a:buClr>
                <a:schemeClr val="accent1"/>
              </a:buClr>
              <a:buFontTx/>
              <a:buNone/>
              <a:defRPr sz="1000" b="0" i="0" kern="1200" cap="none" baseline="0">
                <a:solidFill>
                  <a:schemeClr val="tx1"/>
                </a:solidFill>
                <a:latin typeface="Arial Narrow" pitchFamily="34" charset="0"/>
                <a:ea typeface="+mn-ea"/>
                <a:cs typeface="+mn-cs"/>
              </a:defRPr>
            </a:lvl7pPr>
            <a:lvl8pPr marL="3429000" indent="-228600" algn="l" defTabSz="914400" rtl="0" eaLnBrk="1" fontAlgn="base" latinLnBrk="0" hangingPunct="1">
              <a:lnSpc>
                <a:spcPct val="100000"/>
              </a:lnSpc>
              <a:spcBef>
                <a:spcPct val="0"/>
              </a:spcBef>
              <a:spcAft>
                <a:spcPct val="0"/>
              </a:spcAft>
              <a:buClr>
                <a:schemeClr val="accent1"/>
              </a:buClr>
              <a:buFontTx/>
              <a:buNone/>
              <a:defRPr sz="1000" b="0" i="0" kern="1200" cap="none" baseline="0">
                <a:solidFill>
                  <a:schemeClr val="tx1"/>
                </a:solidFill>
                <a:latin typeface="Arial Narrow" pitchFamily="34" charset="0"/>
                <a:ea typeface="+mn-ea"/>
                <a:cs typeface="+mn-cs"/>
              </a:defRPr>
            </a:lvl8pPr>
            <a:lvl9pPr marL="3886200" indent="-228600" algn="l" defTabSz="914400" rtl="0" eaLnBrk="1" fontAlgn="base" latinLnBrk="0" hangingPunct="1">
              <a:lnSpc>
                <a:spcPct val="100000"/>
              </a:lnSpc>
              <a:spcBef>
                <a:spcPct val="0"/>
              </a:spcBef>
              <a:spcAft>
                <a:spcPct val="0"/>
              </a:spcAft>
              <a:buClr>
                <a:schemeClr val="accent1"/>
              </a:buClr>
              <a:buFontTx/>
              <a:buNone/>
              <a:defRPr sz="1000" b="0" i="0" kern="1200" cap="none" baseline="0">
                <a:solidFill>
                  <a:schemeClr val="tx1"/>
                </a:solidFill>
                <a:latin typeface="Arial Narrow" pitchFamily="34" charset="0"/>
                <a:ea typeface="+mn-ea"/>
                <a:cs typeface="+mn-cs"/>
              </a:defRPr>
            </a:lvl9pPr>
          </a:lstStyle>
          <a:p>
            <a:pPr>
              <a:spcAft>
                <a:spcPct val="0"/>
              </a:spcAft>
              <a:defRPr/>
            </a:pPr>
            <a:r>
              <a:rPr lang="fr-FR" altLang="fr-FR" sz="1100" dirty="0" smtClean="0">
                <a:solidFill>
                  <a:prstClr val="black"/>
                </a:solidFill>
              </a:rPr>
              <a:t>Mise à jour le 26 février 2020</a:t>
            </a:r>
          </a:p>
        </p:txBody>
      </p:sp>
    </p:spTree>
    <p:extLst>
      <p:ext uri="{BB962C8B-B14F-4D97-AF65-F5344CB8AC3E}">
        <p14:creationId xmlns:p14="http://schemas.microsoft.com/office/powerpoint/2010/main" val="41960157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Espace réservé du numéro de diapositive 22"/>
          <p:cNvSpPr>
            <a:spLocks noGrp="1"/>
          </p:cNvSpPr>
          <p:nvPr>
            <p:ph type="sldNum" sz="quarter" idx="2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Aft>
                <a:spcPts val="300"/>
              </a:spcAft>
              <a:defRPr sz="1300" b="1">
                <a:solidFill>
                  <a:schemeClr val="accent1"/>
                </a:solidFill>
                <a:latin typeface="Arial Narrow" pitchFamily="34" charset="0"/>
              </a:defRPr>
            </a:lvl1pPr>
            <a:lvl2pPr marL="742950" indent="-285750" eaLnBrk="0" hangingPunct="0">
              <a:defRPr sz="1300" b="1">
                <a:solidFill>
                  <a:schemeClr val="tx1"/>
                </a:solidFill>
                <a:latin typeface="Arial Narrow" pitchFamily="34" charset="0"/>
              </a:defRPr>
            </a:lvl2pPr>
            <a:lvl3pPr marL="1143000" indent="-228600" eaLnBrk="0" hangingPunct="0">
              <a:defRPr sz="1300" b="1">
                <a:solidFill>
                  <a:schemeClr val="tx1"/>
                </a:solidFill>
                <a:latin typeface="Arial Narrow" pitchFamily="34" charset="0"/>
              </a:defRPr>
            </a:lvl3pPr>
            <a:lvl4pPr marL="1600200" indent="-228600" algn="just" eaLnBrk="0" hangingPunct="0">
              <a:lnSpc>
                <a:spcPts val="2000"/>
              </a:lnSpc>
              <a:defRPr sz="1300">
                <a:solidFill>
                  <a:schemeClr val="tx1"/>
                </a:solidFill>
                <a:latin typeface="Arial Narrow" pitchFamily="34" charset="0"/>
              </a:defRPr>
            </a:lvl4pPr>
            <a:lvl5pPr marL="2057400" indent="-228600" algn="just" eaLnBrk="0"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5pPr>
            <a:lvl6pPr marL="25146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6pPr>
            <a:lvl7pPr marL="29718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7pPr>
            <a:lvl8pPr marL="34290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8pPr>
            <a:lvl9pPr marL="38862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9pPr>
          </a:lstStyle>
          <a:p>
            <a:pPr eaLnBrk="1" fontAlgn="base" hangingPunct="1">
              <a:spcBef>
                <a:spcPct val="0"/>
              </a:spcBef>
              <a:spcAft>
                <a:spcPct val="0"/>
              </a:spcAft>
            </a:pPr>
            <a:fld id="{B051914B-540C-454B-99F4-FEFF50D1E02E}" type="slidenum">
              <a:rPr lang="fr-FR" altLang="fr-FR" sz="1100" smtClean="0">
                <a:solidFill>
                  <a:srgbClr val="000000"/>
                </a:solidFill>
                <a:latin typeface="Verdana" pitchFamily="34" charset="0"/>
                <a:cs typeface="Arial" pitchFamily="34" charset="0"/>
              </a:rPr>
              <a:pPr eaLnBrk="1" fontAlgn="base" hangingPunct="1">
                <a:spcBef>
                  <a:spcPct val="0"/>
                </a:spcBef>
                <a:spcAft>
                  <a:spcPct val="0"/>
                </a:spcAft>
              </a:pPr>
              <a:t>2</a:t>
            </a:fld>
            <a:endParaRPr lang="fr-FR" altLang="fr-FR" sz="1100" smtClean="0">
              <a:solidFill>
                <a:srgbClr val="000000"/>
              </a:solidFill>
              <a:latin typeface="Verdana" pitchFamily="34" charset="0"/>
              <a:cs typeface="Arial" pitchFamily="34" charset="0"/>
            </a:endParaRPr>
          </a:p>
        </p:txBody>
      </p:sp>
      <p:sp>
        <p:nvSpPr>
          <p:cNvPr id="7" name="Espace réservé du pied de page 5"/>
          <p:cNvSpPr>
            <a:spLocks noGrp="1"/>
          </p:cNvSpPr>
          <p:nvPr>
            <p:ph type="ftr" sz="quarter" idx="4294967295"/>
          </p:nvPr>
        </p:nvSpPr>
        <p:spPr bwMode="auto">
          <a:xfrm>
            <a:off x="2771775" y="6335713"/>
            <a:ext cx="3240088"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lgn="ctr" fontAlgn="base">
              <a:spcBef>
                <a:spcPct val="0"/>
              </a:spcBef>
              <a:spcAft>
                <a:spcPct val="0"/>
              </a:spcAft>
              <a:defRPr/>
            </a:pPr>
            <a:r>
              <a:rPr lang="fr-FR" altLang="fr-FR" sz="1100" dirty="0" smtClean="0">
                <a:solidFill>
                  <a:prstClr val="black"/>
                </a:solidFill>
              </a:rPr>
              <a:t>LES UC DE LA GAMME ESSENTIELLE </a:t>
            </a:r>
          </a:p>
        </p:txBody>
      </p:sp>
      <p:sp>
        <p:nvSpPr>
          <p:cNvPr id="2" name="ZoneTexte 1"/>
          <p:cNvSpPr txBox="1"/>
          <p:nvPr/>
        </p:nvSpPr>
        <p:spPr>
          <a:xfrm>
            <a:off x="472281" y="274319"/>
            <a:ext cx="9895942" cy="523220"/>
          </a:xfrm>
          <a:prstGeom prst="rect">
            <a:avLst/>
          </a:prstGeom>
          <a:noFill/>
        </p:spPr>
        <p:txBody>
          <a:bodyPr wrap="square" rtlCol="0">
            <a:spAutoFit/>
          </a:bodyPr>
          <a:lstStyle/>
          <a:p>
            <a:r>
              <a:rPr lang="fr-FR" sz="2800" dirty="0" smtClean="0">
                <a:solidFill>
                  <a:srgbClr val="FF0000"/>
                </a:solidFill>
              </a:rPr>
              <a:t>La gamme ESSENTIELLE- 4 catégories</a:t>
            </a:r>
          </a:p>
        </p:txBody>
      </p:sp>
      <p:pic>
        <p:nvPicPr>
          <p:cNvPr id="3" name="Image 2"/>
          <p:cNvPicPr>
            <a:picLocks noChangeAspect="1"/>
          </p:cNvPicPr>
          <p:nvPr/>
        </p:nvPicPr>
        <p:blipFill>
          <a:blip r:embed="rId3"/>
          <a:stretch>
            <a:fillRect/>
          </a:stretch>
        </p:blipFill>
        <p:spPr>
          <a:xfrm>
            <a:off x="765175" y="2169817"/>
            <a:ext cx="7367451" cy="3334215"/>
          </a:xfrm>
          <a:prstGeom prst="rect">
            <a:avLst/>
          </a:prstGeom>
        </p:spPr>
      </p:pic>
      <p:sp>
        <p:nvSpPr>
          <p:cNvPr id="5" name="ZoneTexte 4"/>
          <p:cNvSpPr txBox="1"/>
          <p:nvPr/>
        </p:nvSpPr>
        <p:spPr>
          <a:xfrm>
            <a:off x="472281" y="1600472"/>
            <a:ext cx="5373131" cy="338554"/>
          </a:xfrm>
          <a:prstGeom prst="rect">
            <a:avLst/>
          </a:prstGeom>
          <a:noFill/>
        </p:spPr>
        <p:txBody>
          <a:bodyPr wrap="square" rtlCol="0">
            <a:spAutoFit/>
          </a:bodyPr>
          <a:lstStyle/>
          <a:p>
            <a:r>
              <a:rPr lang="fr-FR" sz="1600" dirty="0" smtClean="0"/>
              <a:t>La  gamme ESSENTIELLE est composée de 4 catégories d’UC</a:t>
            </a:r>
          </a:p>
        </p:txBody>
      </p:sp>
    </p:spTree>
    <p:extLst>
      <p:ext uri="{BB962C8B-B14F-4D97-AF65-F5344CB8AC3E}">
        <p14:creationId xmlns:p14="http://schemas.microsoft.com/office/powerpoint/2010/main" val="38853045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Espace réservé du numéro de diapositive 22"/>
          <p:cNvSpPr>
            <a:spLocks noGrp="1"/>
          </p:cNvSpPr>
          <p:nvPr>
            <p:ph type="sldNum" sz="quarter" idx="2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Aft>
                <a:spcPts val="300"/>
              </a:spcAft>
              <a:defRPr sz="1300" b="1">
                <a:solidFill>
                  <a:schemeClr val="accent1"/>
                </a:solidFill>
                <a:latin typeface="Arial Narrow" pitchFamily="34" charset="0"/>
              </a:defRPr>
            </a:lvl1pPr>
            <a:lvl2pPr marL="742950" indent="-285750" eaLnBrk="0" hangingPunct="0">
              <a:defRPr sz="1300" b="1">
                <a:solidFill>
                  <a:schemeClr val="tx1"/>
                </a:solidFill>
                <a:latin typeface="Arial Narrow" pitchFamily="34" charset="0"/>
              </a:defRPr>
            </a:lvl2pPr>
            <a:lvl3pPr marL="1143000" indent="-228600" eaLnBrk="0" hangingPunct="0">
              <a:defRPr sz="1300" b="1">
                <a:solidFill>
                  <a:schemeClr val="tx1"/>
                </a:solidFill>
                <a:latin typeface="Arial Narrow" pitchFamily="34" charset="0"/>
              </a:defRPr>
            </a:lvl3pPr>
            <a:lvl4pPr marL="1600200" indent="-228600" algn="just" eaLnBrk="0" hangingPunct="0">
              <a:lnSpc>
                <a:spcPts val="2000"/>
              </a:lnSpc>
              <a:defRPr sz="1300">
                <a:solidFill>
                  <a:schemeClr val="tx1"/>
                </a:solidFill>
                <a:latin typeface="Arial Narrow" pitchFamily="34" charset="0"/>
              </a:defRPr>
            </a:lvl4pPr>
            <a:lvl5pPr marL="2057400" indent="-228600" algn="just" eaLnBrk="0"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5pPr>
            <a:lvl6pPr marL="25146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6pPr>
            <a:lvl7pPr marL="29718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7pPr>
            <a:lvl8pPr marL="34290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8pPr>
            <a:lvl9pPr marL="38862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9pPr>
          </a:lstStyle>
          <a:p>
            <a:pPr eaLnBrk="1" fontAlgn="base" hangingPunct="1">
              <a:spcBef>
                <a:spcPct val="0"/>
              </a:spcBef>
              <a:spcAft>
                <a:spcPct val="0"/>
              </a:spcAft>
            </a:pPr>
            <a:fld id="{B051914B-540C-454B-99F4-FEFF50D1E02E}" type="slidenum">
              <a:rPr lang="fr-FR" altLang="fr-FR" sz="1100" smtClean="0">
                <a:solidFill>
                  <a:srgbClr val="000000"/>
                </a:solidFill>
                <a:latin typeface="Verdana" pitchFamily="34" charset="0"/>
                <a:cs typeface="Arial" pitchFamily="34" charset="0"/>
              </a:rPr>
              <a:pPr eaLnBrk="1" fontAlgn="base" hangingPunct="1">
                <a:spcBef>
                  <a:spcPct val="0"/>
                </a:spcBef>
                <a:spcAft>
                  <a:spcPct val="0"/>
                </a:spcAft>
              </a:pPr>
              <a:t>3</a:t>
            </a:fld>
            <a:endParaRPr lang="fr-FR" altLang="fr-FR" sz="1100" smtClean="0">
              <a:solidFill>
                <a:srgbClr val="000000"/>
              </a:solidFill>
              <a:latin typeface="Verdana" pitchFamily="34" charset="0"/>
              <a:cs typeface="Arial" pitchFamily="34" charset="0"/>
            </a:endParaRPr>
          </a:p>
        </p:txBody>
      </p:sp>
      <p:sp>
        <p:nvSpPr>
          <p:cNvPr id="7" name="Espace réservé du pied de page 5"/>
          <p:cNvSpPr>
            <a:spLocks noGrp="1"/>
          </p:cNvSpPr>
          <p:nvPr>
            <p:ph type="ftr" sz="quarter" idx="4294967295"/>
          </p:nvPr>
        </p:nvSpPr>
        <p:spPr bwMode="auto">
          <a:xfrm>
            <a:off x="2771775" y="6335713"/>
            <a:ext cx="3240088"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lgn="ctr" fontAlgn="base">
              <a:spcBef>
                <a:spcPct val="0"/>
              </a:spcBef>
              <a:spcAft>
                <a:spcPct val="0"/>
              </a:spcAft>
              <a:defRPr/>
            </a:pPr>
            <a:r>
              <a:rPr lang="fr-FR" altLang="fr-FR" sz="1100" dirty="0" smtClean="0">
                <a:solidFill>
                  <a:prstClr val="black"/>
                </a:solidFill>
              </a:rPr>
              <a:t>LES UC DE LA GAMME ESSENTIELLE </a:t>
            </a:r>
          </a:p>
        </p:txBody>
      </p:sp>
      <p:sp>
        <p:nvSpPr>
          <p:cNvPr id="2" name="ZoneTexte 1"/>
          <p:cNvSpPr txBox="1"/>
          <p:nvPr/>
        </p:nvSpPr>
        <p:spPr>
          <a:xfrm>
            <a:off x="472281" y="274319"/>
            <a:ext cx="9895942" cy="523220"/>
          </a:xfrm>
          <a:prstGeom prst="rect">
            <a:avLst/>
          </a:prstGeom>
          <a:noFill/>
        </p:spPr>
        <p:txBody>
          <a:bodyPr wrap="square" rtlCol="0">
            <a:spAutoFit/>
          </a:bodyPr>
          <a:lstStyle/>
          <a:p>
            <a:r>
              <a:rPr lang="fr-FR" sz="2800" dirty="0" smtClean="0">
                <a:solidFill>
                  <a:srgbClr val="FF0000"/>
                </a:solidFill>
              </a:rPr>
              <a:t>La sélection ESSENTIELLE- les allocations</a:t>
            </a:r>
            <a:endParaRPr lang="fr-FR" sz="3600" dirty="0" smtClean="0">
              <a:solidFill>
                <a:srgbClr val="FF0000"/>
              </a:solidFill>
            </a:endParaRPr>
          </a:p>
        </p:txBody>
      </p:sp>
      <p:sp>
        <p:nvSpPr>
          <p:cNvPr id="6" name="ZoneTexte 5"/>
          <p:cNvSpPr txBox="1"/>
          <p:nvPr/>
        </p:nvSpPr>
        <p:spPr>
          <a:xfrm>
            <a:off x="472282" y="1554480"/>
            <a:ext cx="4588582" cy="338554"/>
          </a:xfrm>
          <a:prstGeom prst="rect">
            <a:avLst/>
          </a:prstGeom>
          <a:noFill/>
        </p:spPr>
        <p:txBody>
          <a:bodyPr wrap="square" rtlCol="0">
            <a:spAutoFit/>
          </a:bodyPr>
          <a:lstStyle/>
          <a:p>
            <a:r>
              <a:rPr lang="fr-FR" sz="1600" dirty="0" smtClean="0"/>
              <a:t>La gamme « produits d’allocation » est composée de 6 UC</a:t>
            </a:r>
          </a:p>
        </p:txBody>
      </p:sp>
      <p:pic>
        <p:nvPicPr>
          <p:cNvPr id="8" name="Image 7"/>
          <p:cNvPicPr>
            <a:picLocks noChangeAspect="1"/>
          </p:cNvPicPr>
          <p:nvPr/>
        </p:nvPicPr>
        <p:blipFill>
          <a:blip r:embed="rId3"/>
          <a:stretch>
            <a:fillRect/>
          </a:stretch>
        </p:blipFill>
        <p:spPr>
          <a:xfrm>
            <a:off x="2656106" y="4178935"/>
            <a:ext cx="1638529" cy="1295581"/>
          </a:xfrm>
          <a:prstGeom prst="rect">
            <a:avLst/>
          </a:prstGeom>
        </p:spPr>
      </p:pic>
      <p:pic>
        <p:nvPicPr>
          <p:cNvPr id="9" name="Image 8"/>
          <p:cNvPicPr>
            <a:picLocks noChangeAspect="1"/>
          </p:cNvPicPr>
          <p:nvPr/>
        </p:nvPicPr>
        <p:blipFill>
          <a:blip r:embed="rId4"/>
          <a:stretch>
            <a:fillRect/>
          </a:stretch>
        </p:blipFill>
        <p:spPr>
          <a:xfrm>
            <a:off x="765175" y="2365942"/>
            <a:ext cx="1629002" cy="1247949"/>
          </a:xfrm>
          <a:prstGeom prst="rect">
            <a:avLst/>
          </a:prstGeom>
        </p:spPr>
      </p:pic>
      <p:pic>
        <p:nvPicPr>
          <p:cNvPr id="10" name="Image 9"/>
          <p:cNvPicPr>
            <a:picLocks noChangeAspect="1"/>
          </p:cNvPicPr>
          <p:nvPr/>
        </p:nvPicPr>
        <p:blipFill>
          <a:blip r:embed="rId5"/>
          <a:stretch>
            <a:fillRect/>
          </a:stretch>
        </p:blipFill>
        <p:spPr>
          <a:xfrm>
            <a:off x="2608122" y="2627299"/>
            <a:ext cx="1619476" cy="1247949"/>
          </a:xfrm>
          <a:prstGeom prst="rect">
            <a:avLst/>
          </a:prstGeom>
        </p:spPr>
      </p:pic>
      <p:pic>
        <p:nvPicPr>
          <p:cNvPr id="12" name="Image 11"/>
          <p:cNvPicPr>
            <a:picLocks noChangeAspect="1"/>
          </p:cNvPicPr>
          <p:nvPr/>
        </p:nvPicPr>
        <p:blipFill>
          <a:blip r:embed="rId6"/>
          <a:stretch>
            <a:fillRect/>
          </a:stretch>
        </p:blipFill>
        <p:spPr>
          <a:xfrm>
            <a:off x="4496322" y="2824521"/>
            <a:ext cx="1579548" cy="1168683"/>
          </a:xfrm>
          <a:prstGeom prst="rect">
            <a:avLst/>
          </a:prstGeom>
        </p:spPr>
      </p:pic>
      <p:pic>
        <p:nvPicPr>
          <p:cNvPr id="13" name="Image 12"/>
          <p:cNvPicPr>
            <a:picLocks noChangeAspect="1"/>
          </p:cNvPicPr>
          <p:nvPr/>
        </p:nvPicPr>
        <p:blipFill>
          <a:blip r:embed="rId7"/>
          <a:stretch>
            <a:fillRect/>
          </a:stretch>
        </p:blipFill>
        <p:spPr>
          <a:xfrm>
            <a:off x="796839" y="3922915"/>
            <a:ext cx="1657581" cy="1238423"/>
          </a:xfrm>
          <a:prstGeom prst="rect">
            <a:avLst/>
          </a:prstGeom>
        </p:spPr>
      </p:pic>
      <p:pic>
        <p:nvPicPr>
          <p:cNvPr id="14" name="Image 13"/>
          <p:cNvPicPr>
            <a:picLocks noChangeAspect="1"/>
          </p:cNvPicPr>
          <p:nvPr/>
        </p:nvPicPr>
        <p:blipFill>
          <a:blip r:embed="rId8"/>
          <a:stretch>
            <a:fillRect/>
          </a:stretch>
        </p:blipFill>
        <p:spPr>
          <a:xfrm>
            <a:off x="4615277" y="4470864"/>
            <a:ext cx="1609950" cy="1257475"/>
          </a:xfrm>
          <a:prstGeom prst="rect">
            <a:avLst/>
          </a:prstGeom>
        </p:spPr>
      </p:pic>
      <p:pic>
        <p:nvPicPr>
          <p:cNvPr id="3" name="Image 2"/>
          <p:cNvPicPr>
            <a:picLocks noChangeAspect="1"/>
          </p:cNvPicPr>
          <p:nvPr/>
        </p:nvPicPr>
        <p:blipFill>
          <a:blip r:embed="rId9"/>
          <a:stretch>
            <a:fillRect/>
          </a:stretch>
        </p:blipFill>
        <p:spPr>
          <a:xfrm>
            <a:off x="6075870" y="3006856"/>
            <a:ext cx="1448002" cy="1267002"/>
          </a:xfrm>
          <a:prstGeom prst="rect">
            <a:avLst/>
          </a:prstGeom>
        </p:spPr>
      </p:pic>
    </p:spTree>
    <p:extLst>
      <p:ext uri="{BB962C8B-B14F-4D97-AF65-F5344CB8AC3E}">
        <p14:creationId xmlns:p14="http://schemas.microsoft.com/office/powerpoint/2010/main" val="24340601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Espace réservé du numéro de diapositive 22"/>
          <p:cNvSpPr>
            <a:spLocks noGrp="1"/>
          </p:cNvSpPr>
          <p:nvPr>
            <p:ph type="sldNum" sz="quarter" idx="2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Aft>
                <a:spcPts val="300"/>
              </a:spcAft>
              <a:defRPr sz="1300" b="1">
                <a:solidFill>
                  <a:schemeClr val="accent1"/>
                </a:solidFill>
                <a:latin typeface="Arial Narrow" pitchFamily="34" charset="0"/>
              </a:defRPr>
            </a:lvl1pPr>
            <a:lvl2pPr marL="742950" indent="-285750" eaLnBrk="0" hangingPunct="0">
              <a:defRPr sz="1300" b="1">
                <a:solidFill>
                  <a:schemeClr val="tx1"/>
                </a:solidFill>
                <a:latin typeface="Arial Narrow" pitchFamily="34" charset="0"/>
              </a:defRPr>
            </a:lvl2pPr>
            <a:lvl3pPr marL="1143000" indent="-228600" eaLnBrk="0" hangingPunct="0">
              <a:defRPr sz="1300" b="1">
                <a:solidFill>
                  <a:schemeClr val="tx1"/>
                </a:solidFill>
                <a:latin typeface="Arial Narrow" pitchFamily="34" charset="0"/>
              </a:defRPr>
            </a:lvl3pPr>
            <a:lvl4pPr marL="1600200" indent="-228600" algn="just" eaLnBrk="0" hangingPunct="0">
              <a:lnSpc>
                <a:spcPts val="2000"/>
              </a:lnSpc>
              <a:defRPr sz="1300">
                <a:solidFill>
                  <a:schemeClr val="tx1"/>
                </a:solidFill>
                <a:latin typeface="Arial Narrow" pitchFamily="34" charset="0"/>
              </a:defRPr>
            </a:lvl4pPr>
            <a:lvl5pPr marL="2057400" indent="-228600" algn="just" eaLnBrk="0"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5pPr>
            <a:lvl6pPr marL="25146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6pPr>
            <a:lvl7pPr marL="29718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7pPr>
            <a:lvl8pPr marL="34290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8pPr>
            <a:lvl9pPr marL="38862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9pPr>
          </a:lstStyle>
          <a:p>
            <a:pPr eaLnBrk="1" fontAlgn="base" hangingPunct="1">
              <a:spcBef>
                <a:spcPct val="0"/>
              </a:spcBef>
              <a:spcAft>
                <a:spcPct val="0"/>
              </a:spcAft>
            </a:pPr>
            <a:fld id="{B051914B-540C-454B-99F4-FEFF50D1E02E}" type="slidenum">
              <a:rPr lang="fr-FR" altLang="fr-FR" sz="1100" smtClean="0">
                <a:solidFill>
                  <a:srgbClr val="000000"/>
                </a:solidFill>
                <a:latin typeface="Verdana" pitchFamily="34" charset="0"/>
                <a:cs typeface="Arial" pitchFamily="34" charset="0"/>
              </a:rPr>
              <a:pPr eaLnBrk="1" fontAlgn="base" hangingPunct="1">
                <a:spcBef>
                  <a:spcPct val="0"/>
                </a:spcBef>
                <a:spcAft>
                  <a:spcPct val="0"/>
                </a:spcAft>
              </a:pPr>
              <a:t>4</a:t>
            </a:fld>
            <a:endParaRPr lang="fr-FR" altLang="fr-FR" sz="1100" smtClean="0">
              <a:solidFill>
                <a:srgbClr val="000000"/>
              </a:solidFill>
              <a:latin typeface="Verdana" pitchFamily="34" charset="0"/>
              <a:cs typeface="Arial" pitchFamily="34" charset="0"/>
            </a:endParaRPr>
          </a:p>
        </p:txBody>
      </p:sp>
      <p:sp>
        <p:nvSpPr>
          <p:cNvPr id="7" name="Espace réservé du pied de page 5"/>
          <p:cNvSpPr>
            <a:spLocks noGrp="1"/>
          </p:cNvSpPr>
          <p:nvPr>
            <p:ph type="ftr" sz="quarter" idx="4294967295"/>
          </p:nvPr>
        </p:nvSpPr>
        <p:spPr bwMode="auto">
          <a:xfrm>
            <a:off x="2771775" y="6335713"/>
            <a:ext cx="3240088"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lgn="ctr" fontAlgn="base">
              <a:spcBef>
                <a:spcPct val="0"/>
              </a:spcBef>
              <a:spcAft>
                <a:spcPct val="0"/>
              </a:spcAft>
              <a:defRPr/>
            </a:pPr>
            <a:r>
              <a:rPr lang="fr-FR" altLang="fr-FR" sz="1100" dirty="0" smtClean="0">
                <a:solidFill>
                  <a:prstClr val="black"/>
                </a:solidFill>
              </a:rPr>
              <a:t>LES UC DE LA GAMME ESSENTIELLE </a:t>
            </a:r>
          </a:p>
        </p:txBody>
      </p:sp>
      <p:sp>
        <p:nvSpPr>
          <p:cNvPr id="4" name="ZoneTexte 3"/>
          <p:cNvSpPr txBox="1"/>
          <p:nvPr/>
        </p:nvSpPr>
        <p:spPr>
          <a:xfrm>
            <a:off x="472281" y="191433"/>
            <a:ext cx="3433513" cy="523220"/>
          </a:xfrm>
          <a:prstGeom prst="rect">
            <a:avLst/>
          </a:prstGeom>
          <a:solidFill>
            <a:schemeClr val="bg1"/>
          </a:solidFill>
        </p:spPr>
        <p:txBody>
          <a:bodyPr wrap="square" rtlCol="0">
            <a:spAutoFit/>
          </a:bodyPr>
          <a:lstStyle/>
          <a:p>
            <a:r>
              <a:rPr lang="fr-FR" sz="2800" dirty="0" smtClean="0">
                <a:solidFill>
                  <a:srgbClr val="FF0000"/>
                </a:solidFill>
              </a:rPr>
              <a:t>SELECTIZ </a:t>
            </a:r>
            <a:endParaRPr lang="fr-FR" sz="2000" dirty="0" smtClean="0"/>
          </a:p>
        </p:txBody>
      </p:sp>
      <p:sp>
        <p:nvSpPr>
          <p:cNvPr id="8" name="Rectangle 7"/>
          <p:cNvSpPr/>
          <p:nvPr/>
        </p:nvSpPr>
        <p:spPr>
          <a:xfrm>
            <a:off x="5012575" y="1490183"/>
            <a:ext cx="3588904" cy="1446550"/>
          </a:xfrm>
          <a:prstGeom prst="rect">
            <a:avLst/>
          </a:prstGeom>
          <a:ln>
            <a:solidFill>
              <a:srgbClr val="002060"/>
            </a:solidFill>
          </a:ln>
        </p:spPr>
        <p:txBody>
          <a:bodyPr wrap="square">
            <a:spAutoFit/>
          </a:bodyPr>
          <a:lstStyle/>
          <a:p>
            <a:pPr marR="26034" algn="just">
              <a:lnSpc>
                <a:spcPct val="100000"/>
              </a:lnSpc>
              <a:spcBef>
                <a:spcPts val="240"/>
              </a:spcBef>
            </a:pPr>
            <a:r>
              <a:rPr lang="fr-FR" sz="1100" b="1" kern="0" dirty="0" smtClean="0">
                <a:solidFill>
                  <a:srgbClr val="7030A0"/>
                </a:solidFill>
                <a:latin typeface="Trebuchet MS"/>
                <a:cs typeface="Trebuchet MS"/>
              </a:rPr>
              <a:t>Avec </a:t>
            </a:r>
            <a:r>
              <a:rPr lang="fr-FR" sz="1100" b="1" kern="0" dirty="0" err="1" smtClean="0">
                <a:solidFill>
                  <a:srgbClr val="7030A0"/>
                </a:solidFill>
                <a:latin typeface="Trebuchet MS"/>
                <a:cs typeface="Trebuchet MS"/>
              </a:rPr>
              <a:t>Selectiz</a:t>
            </a:r>
            <a:r>
              <a:rPr lang="fr-FR" sz="1100" b="1" kern="0" dirty="0" smtClean="0">
                <a:solidFill>
                  <a:srgbClr val="7030A0"/>
                </a:solidFill>
                <a:latin typeface="Trebuchet MS"/>
                <a:cs typeface="Trebuchet MS"/>
              </a:rPr>
              <a:t> vous bénéficiez d’</a:t>
            </a:r>
          </a:p>
          <a:p>
            <a:pPr marL="171450" indent="-171450">
              <a:buFont typeface="Arial" panose="020B0604020202020204" pitchFamily="34" charset="0"/>
              <a:buChar char="•"/>
            </a:pPr>
            <a:r>
              <a:rPr lang="fr-FR" sz="1100" b="1" dirty="0" smtClean="0">
                <a:solidFill>
                  <a:srgbClr val="7030A0"/>
                </a:solidFill>
                <a:latin typeface="Trebuchet MS" panose="020B0603020202020204" pitchFamily="34" charset="0"/>
              </a:rPr>
              <a:t>une </a:t>
            </a:r>
            <a:r>
              <a:rPr lang="fr-FR" sz="1100" b="1" dirty="0">
                <a:solidFill>
                  <a:srgbClr val="7030A0"/>
                </a:solidFill>
                <a:latin typeface="Trebuchet MS" panose="020B0603020202020204" pitchFamily="34" charset="0"/>
              </a:rPr>
              <a:t>solution d’épargne pouvant investir sur un large éventail de marchés financiers internationaux</a:t>
            </a:r>
          </a:p>
          <a:p>
            <a:pPr marL="171450" indent="-171450">
              <a:buFont typeface="Arial" panose="020B0604020202020204" pitchFamily="34" charset="0"/>
              <a:buChar char="•"/>
            </a:pPr>
            <a:r>
              <a:rPr lang="fr-FR" sz="1100" b="1" dirty="0" smtClean="0">
                <a:solidFill>
                  <a:srgbClr val="7030A0"/>
                </a:solidFill>
                <a:latin typeface="Trebuchet MS" panose="020B0603020202020204" pitchFamily="34" charset="0"/>
              </a:rPr>
              <a:t>une </a:t>
            </a:r>
            <a:r>
              <a:rPr lang="fr-FR" sz="1100" b="1" dirty="0">
                <a:solidFill>
                  <a:srgbClr val="7030A0"/>
                </a:solidFill>
                <a:latin typeface="Trebuchet MS" panose="020B0603020202020204" pitchFamily="34" charset="0"/>
              </a:rPr>
              <a:t>gestion flexible et réactive qui vise à s’adapter aux évolutions des marchés financiers</a:t>
            </a:r>
          </a:p>
          <a:p>
            <a:pPr marL="171450" indent="-171450">
              <a:buFont typeface="Arial" panose="020B0604020202020204" pitchFamily="34" charset="0"/>
              <a:buChar char="•"/>
            </a:pPr>
            <a:r>
              <a:rPr lang="fr-FR" sz="1100" b="1" dirty="0" smtClean="0">
                <a:solidFill>
                  <a:srgbClr val="7030A0"/>
                </a:solidFill>
                <a:latin typeface="Trebuchet MS" panose="020B0603020202020204" pitchFamily="34" charset="0"/>
              </a:rPr>
              <a:t>une </a:t>
            </a:r>
            <a:r>
              <a:rPr lang="fr-FR" sz="1100" b="1" dirty="0">
                <a:solidFill>
                  <a:srgbClr val="7030A0"/>
                </a:solidFill>
                <a:latin typeface="Trebuchet MS" panose="020B0603020202020204" pitchFamily="34" charset="0"/>
              </a:rPr>
              <a:t>gestion confiée à des experts à l’écoute des marchés</a:t>
            </a:r>
          </a:p>
        </p:txBody>
      </p:sp>
      <p:sp>
        <p:nvSpPr>
          <p:cNvPr id="9" name="Rectangle 8"/>
          <p:cNvSpPr/>
          <p:nvPr/>
        </p:nvSpPr>
        <p:spPr>
          <a:xfrm>
            <a:off x="5460274" y="83254"/>
            <a:ext cx="1956946" cy="307777"/>
          </a:xfrm>
          <a:prstGeom prst="rect">
            <a:avLst/>
          </a:prstGeom>
        </p:spPr>
        <p:txBody>
          <a:bodyPr wrap="none">
            <a:spAutoFit/>
          </a:bodyPr>
          <a:lstStyle/>
          <a:p>
            <a:pPr marL="12700">
              <a:lnSpc>
                <a:spcPct val="100000"/>
              </a:lnSpc>
              <a:spcBef>
                <a:spcPts val="105"/>
              </a:spcBef>
            </a:pPr>
            <a:r>
              <a:rPr lang="fr-FR" sz="1400" b="1" spc="140" dirty="0" smtClean="0">
                <a:latin typeface="Trebuchet MS"/>
                <a:cs typeface="Trebuchet MS"/>
              </a:rPr>
              <a:t>Produits éligibles</a:t>
            </a:r>
            <a:endParaRPr lang="fr-FR" sz="1400" dirty="0">
              <a:latin typeface="Trebuchet MS"/>
              <a:cs typeface="Trebuchet MS"/>
            </a:endParaRPr>
          </a:p>
        </p:txBody>
      </p:sp>
      <p:sp>
        <p:nvSpPr>
          <p:cNvPr id="10" name="Rectangle 9"/>
          <p:cNvSpPr/>
          <p:nvPr/>
        </p:nvSpPr>
        <p:spPr>
          <a:xfrm>
            <a:off x="2114400" y="2925519"/>
            <a:ext cx="1595630" cy="307777"/>
          </a:xfrm>
          <a:prstGeom prst="rect">
            <a:avLst/>
          </a:prstGeom>
        </p:spPr>
        <p:txBody>
          <a:bodyPr wrap="square">
            <a:spAutoFit/>
          </a:bodyPr>
          <a:lstStyle/>
          <a:p>
            <a:pPr marL="12700">
              <a:lnSpc>
                <a:spcPct val="100000"/>
              </a:lnSpc>
              <a:spcBef>
                <a:spcPts val="105"/>
              </a:spcBef>
            </a:pPr>
            <a:r>
              <a:rPr lang="fr-FR" sz="1400" b="1" spc="140" dirty="0" smtClean="0">
                <a:solidFill>
                  <a:schemeClr val="accent2">
                    <a:lumMod val="50000"/>
                  </a:schemeClr>
                </a:solidFill>
                <a:latin typeface="Trebuchet MS"/>
                <a:cs typeface="Trebuchet MS"/>
              </a:rPr>
              <a:t>Les risques</a:t>
            </a:r>
            <a:endParaRPr lang="fr-FR" sz="1400" dirty="0">
              <a:solidFill>
                <a:schemeClr val="accent2">
                  <a:lumMod val="50000"/>
                </a:schemeClr>
              </a:solidFill>
              <a:latin typeface="Trebuchet MS"/>
              <a:cs typeface="Trebuchet MS"/>
            </a:endParaRPr>
          </a:p>
        </p:txBody>
      </p:sp>
      <p:sp>
        <p:nvSpPr>
          <p:cNvPr id="15" name="Rectangle 14"/>
          <p:cNvSpPr/>
          <p:nvPr/>
        </p:nvSpPr>
        <p:spPr>
          <a:xfrm>
            <a:off x="421724" y="3391910"/>
            <a:ext cx="4725042" cy="2567369"/>
          </a:xfrm>
          <a:prstGeom prst="rect">
            <a:avLst/>
          </a:prstGeom>
          <a:ln>
            <a:solidFill>
              <a:schemeClr val="accent2">
                <a:lumMod val="50000"/>
              </a:schemeClr>
            </a:solidFill>
          </a:ln>
        </p:spPr>
        <p:txBody>
          <a:bodyPr wrap="square">
            <a:spAutoFit/>
          </a:bodyPr>
          <a:lstStyle/>
          <a:p>
            <a:pPr marL="22225" lvl="0" algn="ctr" fontAlgn="auto">
              <a:spcBef>
                <a:spcPts val="300"/>
              </a:spcBef>
              <a:spcAft>
                <a:spcPts val="0"/>
              </a:spcAft>
            </a:pPr>
            <a:r>
              <a:rPr lang="fr-FR" sz="1200" b="1" spc="-5" dirty="0">
                <a:solidFill>
                  <a:schemeClr val="accent2">
                    <a:lumMod val="50000"/>
                  </a:schemeClr>
                </a:solidFill>
                <a:latin typeface="Calibri"/>
                <a:cs typeface="Calibri"/>
              </a:rPr>
              <a:t>Profil de risque et de rendement (1 à</a:t>
            </a:r>
            <a:r>
              <a:rPr lang="fr-FR" sz="1200" b="1" spc="-40" dirty="0">
                <a:solidFill>
                  <a:schemeClr val="accent2">
                    <a:lumMod val="50000"/>
                  </a:schemeClr>
                </a:solidFill>
                <a:latin typeface="Calibri"/>
                <a:cs typeface="Calibri"/>
              </a:rPr>
              <a:t> </a:t>
            </a:r>
            <a:r>
              <a:rPr lang="fr-FR" sz="1200" b="1" spc="-5" dirty="0">
                <a:solidFill>
                  <a:schemeClr val="accent2">
                    <a:lumMod val="50000"/>
                  </a:schemeClr>
                </a:solidFill>
                <a:latin typeface="Calibri"/>
                <a:cs typeface="Calibri"/>
              </a:rPr>
              <a:t>7)</a:t>
            </a:r>
            <a:endParaRPr lang="fr-FR" sz="1200" dirty="0">
              <a:solidFill>
                <a:schemeClr val="accent2">
                  <a:lumMod val="50000"/>
                </a:schemeClr>
              </a:solidFill>
              <a:latin typeface="Calibri"/>
              <a:cs typeface="Calibri"/>
            </a:endParaRPr>
          </a:p>
          <a:p>
            <a:pPr marL="25400" lvl="0" algn="ctr" fontAlgn="auto">
              <a:spcBef>
                <a:spcPts val="100"/>
              </a:spcBef>
              <a:spcAft>
                <a:spcPts val="0"/>
              </a:spcAft>
            </a:pPr>
            <a:r>
              <a:rPr lang="fr-FR" sz="2800" b="1" spc="-5" dirty="0">
                <a:solidFill>
                  <a:schemeClr val="accent2">
                    <a:lumMod val="50000"/>
                  </a:schemeClr>
                </a:solidFill>
                <a:latin typeface="Calibri"/>
                <a:cs typeface="Calibri"/>
              </a:rPr>
              <a:t>4</a:t>
            </a:r>
            <a:endParaRPr lang="fr-FR" sz="2800" dirty="0">
              <a:solidFill>
                <a:schemeClr val="accent2">
                  <a:lumMod val="50000"/>
                </a:schemeClr>
              </a:solidFill>
              <a:latin typeface="Calibri"/>
              <a:cs typeface="Calibri"/>
            </a:endParaRPr>
          </a:p>
          <a:p>
            <a:pPr marL="180000" lvl="0" fontAlgn="auto">
              <a:spcBef>
                <a:spcPts val="0"/>
              </a:spcBef>
              <a:spcAft>
                <a:spcPts val="0"/>
              </a:spcAft>
            </a:pPr>
            <a:endParaRPr lang="fr-FR" sz="1200" b="1" kern="0" dirty="0" smtClean="0">
              <a:solidFill>
                <a:schemeClr val="accent2">
                  <a:lumMod val="75000"/>
                </a:schemeClr>
              </a:solidFill>
              <a:latin typeface="Trebuchet MS" panose="020B0603020202020204" pitchFamily="34" charset="0"/>
              <a:cs typeface="+mn-cs"/>
            </a:endParaRPr>
          </a:p>
          <a:p>
            <a:pPr marL="180000" lvl="0" fontAlgn="auto">
              <a:spcBef>
                <a:spcPts val="0"/>
              </a:spcBef>
              <a:spcAft>
                <a:spcPts val="0"/>
              </a:spcAft>
            </a:pPr>
            <a:r>
              <a:rPr lang="fr-FR" sz="1200" b="1" kern="0" dirty="0" err="1" smtClean="0">
                <a:solidFill>
                  <a:schemeClr val="accent2">
                    <a:lumMod val="50000"/>
                  </a:schemeClr>
                </a:solidFill>
                <a:latin typeface="Trebuchet MS" panose="020B0603020202020204" pitchFamily="34" charset="0"/>
                <a:cs typeface="+mn-cs"/>
              </a:rPr>
              <a:t>Sélectiz</a:t>
            </a:r>
            <a:r>
              <a:rPr lang="fr-FR" sz="1200" b="1" kern="0" dirty="0" smtClean="0">
                <a:solidFill>
                  <a:schemeClr val="accent2">
                    <a:lumMod val="50000"/>
                  </a:schemeClr>
                </a:solidFill>
                <a:latin typeface="Trebuchet MS" panose="020B0603020202020204" pitchFamily="34" charset="0"/>
                <a:cs typeface="+mn-cs"/>
              </a:rPr>
              <a:t> n’est </a:t>
            </a:r>
            <a:r>
              <a:rPr lang="fr-FR" sz="1200" b="1" kern="0" dirty="0">
                <a:solidFill>
                  <a:schemeClr val="accent2">
                    <a:lumMod val="50000"/>
                  </a:schemeClr>
                </a:solidFill>
                <a:latin typeface="Trebuchet MS" panose="020B0603020202020204" pitchFamily="34" charset="0"/>
                <a:cs typeface="+mn-cs"/>
              </a:rPr>
              <a:t>pas garanti : il existe un risque de perte en capital.</a:t>
            </a:r>
            <a:r>
              <a:rPr lang="fr-FR" sz="1200" kern="0" dirty="0">
                <a:solidFill>
                  <a:schemeClr val="accent2">
                    <a:lumMod val="50000"/>
                  </a:schemeClr>
                </a:solidFill>
                <a:latin typeface="Trebuchet MS" panose="020B0603020202020204" pitchFamily="34" charset="0"/>
                <a:cs typeface="+mn-cs"/>
              </a:rPr>
              <a:t/>
            </a:r>
            <a:br>
              <a:rPr lang="fr-FR" sz="1200" kern="0" dirty="0">
                <a:solidFill>
                  <a:schemeClr val="accent2">
                    <a:lumMod val="50000"/>
                  </a:schemeClr>
                </a:solidFill>
                <a:latin typeface="Trebuchet MS" panose="020B0603020202020204" pitchFamily="34" charset="0"/>
                <a:cs typeface="+mn-cs"/>
              </a:rPr>
            </a:br>
            <a:r>
              <a:rPr lang="fr-FR" sz="1200" b="1" kern="0" dirty="0">
                <a:solidFill>
                  <a:schemeClr val="accent2">
                    <a:lumMod val="50000"/>
                  </a:schemeClr>
                </a:solidFill>
                <a:latin typeface="Trebuchet MS" panose="020B0603020202020204" pitchFamily="34" charset="0"/>
                <a:cs typeface="+mn-cs"/>
              </a:rPr>
              <a:t>Le Fonds est principalement soumis aux risques suivants : risque actions, risque de taux, risque de crédit, risque de change, risque de gestion discrétionnaire, risque de contrepartie, risque de liquidité, etc.</a:t>
            </a:r>
            <a:br>
              <a:rPr lang="fr-FR" sz="1200" b="1" kern="0" dirty="0">
                <a:solidFill>
                  <a:schemeClr val="accent2">
                    <a:lumMod val="50000"/>
                  </a:schemeClr>
                </a:solidFill>
                <a:latin typeface="Trebuchet MS" panose="020B0603020202020204" pitchFamily="34" charset="0"/>
                <a:cs typeface="+mn-cs"/>
              </a:rPr>
            </a:br>
            <a:r>
              <a:rPr lang="fr-FR" sz="1200" b="1" kern="0" dirty="0">
                <a:solidFill>
                  <a:schemeClr val="accent2">
                    <a:lumMod val="50000"/>
                  </a:schemeClr>
                </a:solidFill>
                <a:latin typeface="Trebuchet MS" panose="020B0603020202020204" pitchFamily="34" charset="0"/>
                <a:cs typeface="+mn-cs"/>
              </a:rPr>
              <a:t>Pour une description plus complète des risques, se référer au prospectus du </a:t>
            </a:r>
            <a:r>
              <a:rPr lang="fr-FR" sz="1200" b="1" kern="0" dirty="0" smtClean="0">
                <a:solidFill>
                  <a:schemeClr val="accent2">
                    <a:lumMod val="50000"/>
                  </a:schemeClr>
                </a:solidFill>
                <a:latin typeface="Trebuchet MS" panose="020B0603020202020204" pitchFamily="34" charset="0"/>
                <a:cs typeface="+mn-cs"/>
              </a:rPr>
              <a:t>Fonds</a:t>
            </a:r>
          </a:p>
          <a:p>
            <a:pPr marL="180000" lvl="0" fontAlgn="auto">
              <a:spcBef>
                <a:spcPts val="0"/>
              </a:spcBef>
              <a:spcAft>
                <a:spcPts val="0"/>
              </a:spcAft>
            </a:pPr>
            <a:r>
              <a:rPr lang="fr-FR" sz="1200" b="1" kern="0" dirty="0" smtClean="0">
                <a:solidFill>
                  <a:schemeClr val="accent2">
                    <a:lumMod val="50000"/>
                  </a:schemeClr>
                </a:solidFill>
                <a:latin typeface="Trebuchet MS" panose="020B0603020202020204" pitchFamily="34" charset="0"/>
                <a:cs typeface="+mn-cs"/>
              </a:rPr>
              <a:t>Lien vers le prospectus </a:t>
            </a:r>
            <a:r>
              <a:rPr lang="fr-FR" sz="1200" b="1" kern="0" dirty="0" smtClean="0">
                <a:solidFill>
                  <a:schemeClr val="accent2">
                    <a:lumMod val="50000"/>
                  </a:schemeClr>
                </a:solidFill>
                <a:latin typeface="Trebuchet MS" panose="020B0603020202020204" pitchFamily="34" charset="0"/>
                <a:cs typeface="+mn-cs"/>
                <a:hlinkClick r:id="rId3"/>
              </a:rPr>
              <a:t>cliquez ici</a:t>
            </a:r>
            <a:endParaRPr lang="fr-FR" sz="1200" b="1" kern="0" dirty="0">
              <a:solidFill>
                <a:schemeClr val="accent2">
                  <a:lumMod val="50000"/>
                </a:schemeClr>
              </a:solidFill>
              <a:latin typeface="Trebuchet MS" panose="020B0603020202020204" pitchFamily="34" charset="0"/>
              <a:cs typeface="+mn-cs"/>
            </a:endParaRPr>
          </a:p>
        </p:txBody>
      </p:sp>
      <p:sp>
        <p:nvSpPr>
          <p:cNvPr id="16" name="Ellipse 15"/>
          <p:cNvSpPr/>
          <p:nvPr/>
        </p:nvSpPr>
        <p:spPr>
          <a:xfrm>
            <a:off x="2419012" y="3680613"/>
            <a:ext cx="796834" cy="501181"/>
          </a:xfrm>
          <a:prstGeom prst="ellips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accent2">
                    <a:lumMod val="50000"/>
                  </a:schemeClr>
                </a:solidFill>
              </a:rPr>
              <a:t>4</a:t>
            </a:r>
            <a:endParaRPr lang="fr-FR" b="1" dirty="0">
              <a:solidFill>
                <a:schemeClr val="accent2">
                  <a:lumMod val="50000"/>
                </a:schemeClr>
              </a:solidFill>
            </a:endParaRPr>
          </a:p>
        </p:txBody>
      </p:sp>
      <p:sp>
        <p:nvSpPr>
          <p:cNvPr id="18" name="Rectangle 17"/>
          <p:cNvSpPr/>
          <p:nvPr/>
        </p:nvSpPr>
        <p:spPr>
          <a:xfrm>
            <a:off x="6438747" y="1133262"/>
            <a:ext cx="935513" cy="307777"/>
          </a:xfrm>
          <a:prstGeom prst="rect">
            <a:avLst/>
          </a:prstGeom>
        </p:spPr>
        <p:txBody>
          <a:bodyPr wrap="none">
            <a:spAutoFit/>
          </a:bodyPr>
          <a:lstStyle/>
          <a:p>
            <a:pPr marL="12700">
              <a:lnSpc>
                <a:spcPct val="100000"/>
              </a:lnSpc>
              <a:spcBef>
                <a:spcPts val="105"/>
              </a:spcBef>
            </a:pPr>
            <a:r>
              <a:rPr lang="fr-FR" sz="1400" b="1" spc="140" dirty="0" smtClean="0">
                <a:solidFill>
                  <a:srgbClr val="6F2F9F"/>
                </a:solidFill>
                <a:latin typeface="Trebuchet MS"/>
                <a:cs typeface="Trebuchet MS"/>
              </a:rPr>
              <a:t>En bref</a:t>
            </a:r>
            <a:endParaRPr lang="fr-FR" sz="1400" dirty="0">
              <a:latin typeface="Trebuchet MS"/>
              <a:cs typeface="Trebuchet MS"/>
            </a:endParaRPr>
          </a:p>
        </p:txBody>
      </p:sp>
      <p:sp>
        <p:nvSpPr>
          <p:cNvPr id="19" name="Rectangle 18"/>
          <p:cNvSpPr/>
          <p:nvPr/>
        </p:nvSpPr>
        <p:spPr>
          <a:xfrm>
            <a:off x="5210829" y="5676627"/>
            <a:ext cx="2585003" cy="536044"/>
          </a:xfrm>
          <a:prstGeom prst="rect">
            <a:avLst/>
          </a:prstGeom>
        </p:spPr>
        <p:txBody>
          <a:bodyPr wrap="none">
            <a:spAutoFit/>
          </a:bodyPr>
          <a:lstStyle/>
          <a:p>
            <a:pPr marL="12700">
              <a:lnSpc>
                <a:spcPct val="100000"/>
              </a:lnSpc>
              <a:spcBef>
                <a:spcPts val="105"/>
              </a:spcBef>
            </a:pPr>
            <a:r>
              <a:rPr lang="fr-FR" sz="1400" b="1" spc="140" dirty="0" smtClean="0">
                <a:latin typeface="Trebuchet MS"/>
                <a:cs typeface="Trebuchet MS"/>
              </a:rPr>
              <a:t>La durée de placement </a:t>
            </a:r>
          </a:p>
          <a:p>
            <a:pPr marL="12700">
              <a:lnSpc>
                <a:spcPct val="100000"/>
              </a:lnSpc>
              <a:spcBef>
                <a:spcPts val="105"/>
              </a:spcBef>
            </a:pPr>
            <a:r>
              <a:rPr lang="fr-FR" sz="1400" b="1" spc="140" dirty="0" smtClean="0">
                <a:latin typeface="Trebuchet MS"/>
                <a:cs typeface="Trebuchet MS"/>
              </a:rPr>
              <a:t>recommandée</a:t>
            </a:r>
            <a:endParaRPr lang="fr-FR" sz="1400" dirty="0">
              <a:latin typeface="Trebuchet MS"/>
              <a:cs typeface="Trebuchet MS"/>
            </a:endParaRPr>
          </a:p>
        </p:txBody>
      </p:sp>
      <p:sp>
        <p:nvSpPr>
          <p:cNvPr id="31" name="Rectangle 30"/>
          <p:cNvSpPr/>
          <p:nvPr/>
        </p:nvSpPr>
        <p:spPr>
          <a:xfrm>
            <a:off x="446813" y="1519799"/>
            <a:ext cx="3967245" cy="1015663"/>
          </a:xfrm>
          <a:prstGeom prst="rect">
            <a:avLst/>
          </a:prstGeom>
          <a:ln>
            <a:solidFill>
              <a:schemeClr val="accent6"/>
            </a:solidFill>
          </a:ln>
        </p:spPr>
        <p:txBody>
          <a:bodyPr wrap="square">
            <a:spAutoFit/>
          </a:bodyPr>
          <a:lstStyle/>
          <a:p>
            <a:pPr marL="128270" marR="109855" algn="just">
              <a:lnSpc>
                <a:spcPct val="100000"/>
              </a:lnSpc>
              <a:spcBef>
                <a:spcPts val="635"/>
              </a:spcBef>
            </a:pPr>
            <a:r>
              <a:rPr lang="fr-FR" sz="1200" b="1" kern="0" dirty="0" smtClean="0">
                <a:solidFill>
                  <a:schemeClr val="accent6">
                    <a:lumMod val="50000"/>
                  </a:schemeClr>
                </a:solidFill>
                <a:latin typeface="Trebuchet MS" panose="020B0603020202020204" pitchFamily="34" charset="0"/>
                <a:cs typeface="Trebuchet MS"/>
              </a:rPr>
              <a:t>Obtenir une performance de 3,5% par an au-delà  de l’indice </a:t>
            </a:r>
            <a:r>
              <a:rPr lang="fr-FR" sz="1200" b="1" kern="0" dirty="0" err="1" smtClean="0">
                <a:solidFill>
                  <a:schemeClr val="accent6">
                    <a:lumMod val="50000"/>
                  </a:schemeClr>
                </a:solidFill>
                <a:latin typeface="Trebuchet MS" panose="020B0603020202020204" pitchFamily="34" charset="0"/>
                <a:cs typeface="Trebuchet MS"/>
              </a:rPr>
              <a:t>Eonia</a:t>
            </a:r>
            <a:r>
              <a:rPr lang="fr-FR" sz="1200" b="1" kern="0" dirty="0" smtClean="0">
                <a:solidFill>
                  <a:schemeClr val="accent6">
                    <a:lumMod val="50000"/>
                  </a:schemeClr>
                </a:solidFill>
                <a:latin typeface="Trebuchet MS" panose="020B0603020202020204" pitchFamily="34" charset="0"/>
                <a:cs typeface="Trebuchet MS"/>
              </a:rPr>
              <a:t> capitalisé (</a:t>
            </a:r>
            <a:r>
              <a:rPr lang="fr-FR" sz="1200" b="1" kern="0" dirty="0">
                <a:solidFill>
                  <a:schemeClr val="accent6">
                    <a:lumMod val="50000"/>
                  </a:schemeClr>
                </a:solidFill>
                <a:latin typeface="Trebuchet MS" panose="020B0603020202020204" pitchFamily="34" charset="0"/>
                <a:cs typeface="Trebuchet MS"/>
              </a:rPr>
              <a:t>indice de référence du  marché monétaire euro) sur une durée minimale  de placement de 3 ans</a:t>
            </a:r>
            <a:r>
              <a:rPr lang="fr-FR" sz="1200" b="1" kern="0" dirty="0" smtClean="0">
                <a:solidFill>
                  <a:schemeClr val="accent6">
                    <a:lumMod val="50000"/>
                  </a:schemeClr>
                </a:solidFill>
                <a:latin typeface="Trebuchet MS" panose="020B0603020202020204" pitchFamily="34" charset="0"/>
                <a:cs typeface="Trebuchet MS"/>
              </a:rPr>
              <a:t>.</a:t>
            </a:r>
          </a:p>
          <a:p>
            <a:pPr marL="128270" marR="109855" algn="just">
              <a:lnSpc>
                <a:spcPct val="100000"/>
              </a:lnSpc>
              <a:spcBef>
                <a:spcPts val="0"/>
              </a:spcBef>
            </a:pPr>
            <a:r>
              <a:rPr lang="fr-FR" sz="1200" b="1" kern="0" dirty="0" smtClean="0">
                <a:solidFill>
                  <a:schemeClr val="accent6">
                    <a:lumMod val="50000"/>
                  </a:schemeClr>
                </a:solidFill>
                <a:latin typeface="Trebuchet MS" panose="020B0603020202020204" pitchFamily="34" charset="0"/>
                <a:cs typeface="Trebuchet MS"/>
              </a:rPr>
              <a:t>Lien vers le DICI </a:t>
            </a:r>
            <a:r>
              <a:rPr lang="fr-FR" sz="1200" b="1" kern="0" dirty="0" smtClean="0">
                <a:solidFill>
                  <a:schemeClr val="accent6">
                    <a:lumMod val="50000"/>
                  </a:schemeClr>
                </a:solidFill>
                <a:latin typeface="Trebuchet MS" panose="020B0603020202020204" pitchFamily="34" charset="0"/>
                <a:cs typeface="Trebuchet MS"/>
                <a:hlinkClick r:id="rId4"/>
              </a:rPr>
              <a:t>cliquez ici</a:t>
            </a:r>
            <a:endParaRPr lang="fr-FR" b="1" kern="0" dirty="0">
              <a:solidFill>
                <a:schemeClr val="accent6">
                  <a:lumMod val="50000"/>
                </a:schemeClr>
              </a:solidFill>
              <a:latin typeface="Trebuchet MS" panose="020B0603020202020204" pitchFamily="34" charset="0"/>
              <a:cs typeface="Trebuchet MS"/>
            </a:endParaRPr>
          </a:p>
        </p:txBody>
      </p:sp>
      <p:sp>
        <p:nvSpPr>
          <p:cNvPr id="33" name="Rectangle 32"/>
          <p:cNvSpPr/>
          <p:nvPr/>
        </p:nvSpPr>
        <p:spPr>
          <a:xfrm>
            <a:off x="1410939" y="1183338"/>
            <a:ext cx="2299091" cy="307777"/>
          </a:xfrm>
          <a:prstGeom prst="rect">
            <a:avLst/>
          </a:prstGeom>
        </p:spPr>
        <p:txBody>
          <a:bodyPr wrap="none">
            <a:spAutoFit/>
          </a:bodyPr>
          <a:lstStyle/>
          <a:p>
            <a:pPr marL="12700">
              <a:lnSpc>
                <a:spcPct val="100000"/>
              </a:lnSpc>
              <a:spcBef>
                <a:spcPts val="105"/>
              </a:spcBef>
            </a:pPr>
            <a:r>
              <a:rPr lang="fr-FR" sz="1400" b="1" spc="140" dirty="0" smtClean="0">
                <a:solidFill>
                  <a:schemeClr val="accent6">
                    <a:lumMod val="50000"/>
                  </a:schemeClr>
                </a:solidFill>
                <a:latin typeface="Trebuchet MS"/>
                <a:cs typeface="Trebuchet MS"/>
              </a:rPr>
              <a:t>L’objectif de gestion</a:t>
            </a:r>
            <a:endParaRPr lang="fr-FR" sz="1400" dirty="0">
              <a:solidFill>
                <a:schemeClr val="accent6">
                  <a:lumMod val="50000"/>
                </a:schemeClr>
              </a:solidFill>
              <a:latin typeface="Trebuchet MS"/>
              <a:cs typeface="Trebuchet MS"/>
            </a:endParaRPr>
          </a:p>
        </p:txBody>
      </p:sp>
      <p:sp>
        <p:nvSpPr>
          <p:cNvPr id="66560" name="ZoneTexte 66559"/>
          <p:cNvSpPr txBox="1"/>
          <p:nvPr/>
        </p:nvSpPr>
        <p:spPr>
          <a:xfrm>
            <a:off x="7759146" y="5770952"/>
            <a:ext cx="966328" cy="276999"/>
          </a:xfrm>
          <a:prstGeom prst="rect">
            <a:avLst/>
          </a:prstGeom>
          <a:noFill/>
          <a:ln>
            <a:solidFill>
              <a:schemeClr val="tx1"/>
            </a:solidFill>
          </a:ln>
        </p:spPr>
        <p:txBody>
          <a:bodyPr wrap="square" rtlCol="0">
            <a:spAutoFit/>
          </a:bodyPr>
          <a:lstStyle/>
          <a:p>
            <a:r>
              <a:rPr lang="fr-FR" sz="1200" b="1" dirty="0" smtClean="0">
                <a:latin typeface="Trebuchet MS" panose="020B0603020202020204" pitchFamily="34" charset="0"/>
              </a:rPr>
              <a:t>+ de 3 ans</a:t>
            </a:r>
          </a:p>
        </p:txBody>
      </p:sp>
      <p:sp>
        <p:nvSpPr>
          <p:cNvPr id="35" name="Rectangle 34"/>
          <p:cNvSpPr/>
          <p:nvPr/>
        </p:nvSpPr>
        <p:spPr>
          <a:xfrm>
            <a:off x="5460274" y="4325135"/>
            <a:ext cx="3493264" cy="307777"/>
          </a:xfrm>
          <a:prstGeom prst="rect">
            <a:avLst/>
          </a:prstGeom>
        </p:spPr>
        <p:txBody>
          <a:bodyPr wrap="none">
            <a:spAutoFit/>
          </a:bodyPr>
          <a:lstStyle/>
          <a:p>
            <a:pPr marL="12700">
              <a:lnSpc>
                <a:spcPct val="100000"/>
              </a:lnSpc>
              <a:spcBef>
                <a:spcPts val="105"/>
              </a:spcBef>
            </a:pPr>
            <a:r>
              <a:rPr lang="fr-FR" sz="1400" b="1" spc="140" dirty="0" smtClean="0">
                <a:solidFill>
                  <a:srgbClr val="002060"/>
                </a:solidFill>
                <a:latin typeface="Trebuchet MS"/>
                <a:cs typeface="Trebuchet MS"/>
              </a:rPr>
              <a:t>Les performances au 21/01/20*</a:t>
            </a:r>
            <a:endParaRPr lang="fr-FR" sz="1400" dirty="0">
              <a:solidFill>
                <a:srgbClr val="002060"/>
              </a:solidFill>
              <a:latin typeface="Trebuchet MS"/>
              <a:cs typeface="Trebuchet MS"/>
            </a:endParaRPr>
          </a:p>
        </p:txBody>
      </p:sp>
      <p:sp>
        <p:nvSpPr>
          <p:cNvPr id="37" name="Rectangle 36"/>
          <p:cNvSpPr/>
          <p:nvPr/>
        </p:nvSpPr>
        <p:spPr>
          <a:xfrm>
            <a:off x="7589520" y="118071"/>
            <a:ext cx="1305581" cy="461665"/>
          </a:xfrm>
          <a:prstGeom prst="rect">
            <a:avLst/>
          </a:prstGeom>
        </p:spPr>
        <p:txBody>
          <a:bodyPr wrap="square">
            <a:spAutoFit/>
          </a:bodyPr>
          <a:lstStyle/>
          <a:p>
            <a:pPr marL="12700" algn="ctr">
              <a:lnSpc>
                <a:spcPct val="100000"/>
              </a:lnSpc>
              <a:spcBef>
                <a:spcPts val="105"/>
              </a:spcBef>
            </a:pPr>
            <a:r>
              <a:rPr lang="fr-FR" sz="1200" b="1" spc="140" dirty="0" smtClean="0">
                <a:solidFill>
                  <a:srgbClr val="FF0000"/>
                </a:solidFill>
                <a:latin typeface="Trebuchet MS"/>
                <a:cs typeface="Trebuchet MS"/>
              </a:rPr>
              <a:t>Profil investisseur</a:t>
            </a:r>
            <a:endParaRPr lang="fr-FR" sz="1200" dirty="0">
              <a:solidFill>
                <a:srgbClr val="FF0000"/>
              </a:solidFill>
              <a:latin typeface="Trebuchet MS"/>
              <a:cs typeface="Trebuchet MS"/>
            </a:endParaRPr>
          </a:p>
        </p:txBody>
      </p:sp>
      <p:sp>
        <p:nvSpPr>
          <p:cNvPr id="66561" name="ZoneTexte 66560"/>
          <p:cNvSpPr txBox="1"/>
          <p:nvPr/>
        </p:nvSpPr>
        <p:spPr>
          <a:xfrm>
            <a:off x="7955279" y="579736"/>
            <a:ext cx="809897" cy="461665"/>
          </a:xfrm>
          <a:prstGeom prst="rect">
            <a:avLst/>
          </a:prstGeom>
          <a:noFill/>
        </p:spPr>
        <p:txBody>
          <a:bodyPr wrap="square" rtlCol="0">
            <a:spAutoFit/>
          </a:bodyPr>
          <a:lstStyle/>
          <a:p>
            <a:r>
              <a:rPr lang="fr-FR" sz="2400" dirty="0" smtClean="0">
                <a:solidFill>
                  <a:srgbClr val="FF0000"/>
                </a:solidFill>
                <a:latin typeface="Trebuchet MS" panose="020B0603020202020204" pitchFamily="34" charset="0"/>
              </a:rPr>
              <a:t>C2</a:t>
            </a:r>
          </a:p>
        </p:txBody>
      </p:sp>
      <p:sp>
        <p:nvSpPr>
          <p:cNvPr id="66563" name="ZoneTexte 66562"/>
          <p:cNvSpPr txBox="1"/>
          <p:nvPr/>
        </p:nvSpPr>
        <p:spPr>
          <a:xfrm>
            <a:off x="472281" y="732967"/>
            <a:ext cx="2898383" cy="369332"/>
          </a:xfrm>
          <a:prstGeom prst="rect">
            <a:avLst/>
          </a:prstGeom>
          <a:noFill/>
        </p:spPr>
        <p:txBody>
          <a:bodyPr wrap="square" rtlCol="0">
            <a:spAutoFit/>
          </a:bodyPr>
          <a:lstStyle/>
          <a:p>
            <a:r>
              <a:rPr lang="fr-FR" dirty="0" smtClean="0">
                <a:latin typeface="Trebuchet MS" panose="020B0603020202020204" pitchFamily="34" charset="0"/>
              </a:rPr>
              <a:t>FR0013196656</a:t>
            </a:r>
          </a:p>
        </p:txBody>
      </p:sp>
      <p:sp>
        <p:nvSpPr>
          <p:cNvPr id="66564" name="Rectangle 66563"/>
          <p:cNvSpPr/>
          <p:nvPr/>
        </p:nvSpPr>
        <p:spPr>
          <a:xfrm>
            <a:off x="5557181" y="4728796"/>
            <a:ext cx="3044298" cy="915635"/>
          </a:xfrm>
          <a:prstGeom prst="rect">
            <a:avLst/>
          </a:prstGeom>
          <a:ln>
            <a:solidFill>
              <a:srgbClr val="002060"/>
            </a:solidFill>
          </a:ln>
        </p:spPr>
        <p:txBody>
          <a:bodyPr wrap="square">
            <a:spAutoFit/>
          </a:bodyPr>
          <a:lstStyle/>
          <a:p>
            <a:pPr marL="208915" marR="25400" indent="-172720" algn="just">
              <a:lnSpc>
                <a:spcPct val="100000"/>
              </a:lnSpc>
              <a:spcBef>
                <a:spcPts val="325"/>
              </a:spcBef>
              <a:buFont typeface="Wingdings"/>
              <a:buChar char=""/>
              <a:tabLst>
                <a:tab pos="209550" algn="l"/>
              </a:tabLst>
            </a:pPr>
            <a:r>
              <a:rPr lang="fr-FR" sz="1200" spc="-20" dirty="0" smtClean="0">
                <a:solidFill>
                  <a:srgbClr val="002060"/>
                </a:solidFill>
                <a:latin typeface="Trebuchet MS"/>
                <a:cs typeface="Trebuchet MS"/>
              </a:rPr>
              <a:t>1 an </a:t>
            </a:r>
            <a:r>
              <a:rPr lang="fr-FR" sz="1200" spc="-20" dirty="0">
                <a:solidFill>
                  <a:srgbClr val="002060"/>
                </a:solidFill>
                <a:latin typeface="Trebuchet MS"/>
                <a:cs typeface="Trebuchet MS"/>
              </a:rPr>
              <a:t>:  </a:t>
            </a:r>
            <a:r>
              <a:rPr lang="fr-FR" sz="1200" spc="-20" dirty="0" smtClean="0">
                <a:solidFill>
                  <a:srgbClr val="002060"/>
                </a:solidFill>
                <a:latin typeface="Trebuchet MS"/>
                <a:cs typeface="Trebuchet MS"/>
              </a:rPr>
              <a:t>4,61%</a:t>
            </a:r>
            <a:endParaRPr lang="fr-FR" sz="1200" spc="-20" dirty="0">
              <a:solidFill>
                <a:srgbClr val="002060"/>
              </a:solidFill>
              <a:latin typeface="Trebuchet MS"/>
              <a:cs typeface="Trebuchet MS"/>
            </a:endParaRPr>
          </a:p>
          <a:p>
            <a:pPr marL="208915" marR="25400" indent="-172720" algn="just">
              <a:lnSpc>
                <a:spcPct val="100000"/>
              </a:lnSpc>
              <a:spcBef>
                <a:spcPts val="325"/>
              </a:spcBef>
              <a:buFont typeface="Wingdings"/>
              <a:buChar char=""/>
              <a:tabLst>
                <a:tab pos="209550" algn="l"/>
              </a:tabLst>
            </a:pPr>
            <a:r>
              <a:rPr lang="fr-FR" sz="1200" spc="-20" dirty="0">
                <a:solidFill>
                  <a:srgbClr val="002060"/>
                </a:solidFill>
                <a:latin typeface="Trebuchet MS"/>
                <a:cs typeface="Trebuchet MS"/>
              </a:rPr>
              <a:t>3 ans : </a:t>
            </a:r>
            <a:r>
              <a:rPr lang="fr-FR" sz="1200" spc="-20" dirty="0" smtClean="0">
                <a:solidFill>
                  <a:srgbClr val="002060"/>
                </a:solidFill>
                <a:latin typeface="Trebuchet MS"/>
                <a:cs typeface="Trebuchet MS"/>
              </a:rPr>
              <a:t>5,53%</a:t>
            </a:r>
          </a:p>
          <a:p>
            <a:pPr marL="36195" marR="25400" algn="just">
              <a:spcBef>
                <a:spcPts val="325"/>
              </a:spcBef>
              <a:tabLst>
                <a:tab pos="209550" algn="l"/>
              </a:tabLst>
            </a:pPr>
            <a:r>
              <a:rPr lang="fr-FR" sz="1200" spc="-20" dirty="0">
                <a:solidFill>
                  <a:srgbClr val="002060"/>
                </a:solidFill>
                <a:latin typeface="Trebuchet MS"/>
                <a:cs typeface="Trebuchet MS"/>
              </a:rPr>
              <a:t>Pour le détail des performances </a:t>
            </a:r>
            <a:r>
              <a:rPr lang="fr-FR" sz="1200" spc="-20" dirty="0" smtClean="0">
                <a:solidFill>
                  <a:srgbClr val="002060"/>
                </a:solidFill>
                <a:latin typeface="Trebuchet MS"/>
                <a:cs typeface="Trebuchet MS"/>
                <a:hlinkClick r:id="rId5"/>
              </a:rPr>
              <a:t>cliquer </a:t>
            </a:r>
            <a:r>
              <a:rPr lang="fr-FR" sz="1200" spc="-20" dirty="0">
                <a:solidFill>
                  <a:srgbClr val="002060"/>
                </a:solidFill>
                <a:latin typeface="Trebuchet MS"/>
                <a:cs typeface="Trebuchet MS"/>
                <a:hlinkClick r:id="rId5"/>
              </a:rPr>
              <a:t>i</a:t>
            </a:r>
            <a:r>
              <a:rPr lang="fr-FR" sz="1200" spc="-20" dirty="0" smtClean="0">
                <a:solidFill>
                  <a:srgbClr val="002060"/>
                </a:solidFill>
                <a:latin typeface="Trebuchet MS"/>
                <a:cs typeface="Trebuchet MS"/>
                <a:hlinkClick r:id="rId5"/>
              </a:rPr>
              <a:t>ci</a:t>
            </a:r>
            <a:endParaRPr lang="fr-FR" sz="1200" spc="-20" dirty="0" smtClean="0">
              <a:solidFill>
                <a:srgbClr val="002060"/>
              </a:solidFill>
              <a:latin typeface="Trebuchet MS"/>
              <a:cs typeface="Trebuchet MS"/>
            </a:endParaRPr>
          </a:p>
          <a:p>
            <a:pPr marL="36195" marR="25400" algn="just">
              <a:lnSpc>
                <a:spcPct val="100000"/>
              </a:lnSpc>
              <a:spcBef>
                <a:spcPts val="325"/>
              </a:spcBef>
              <a:tabLst>
                <a:tab pos="209550" algn="l"/>
              </a:tabLst>
            </a:pPr>
            <a:r>
              <a:rPr lang="fr-FR" sz="1000" spc="-20" dirty="0" smtClean="0">
                <a:solidFill>
                  <a:srgbClr val="002060"/>
                </a:solidFill>
                <a:latin typeface="Trebuchet MS"/>
                <a:cs typeface="Trebuchet MS"/>
              </a:rPr>
              <a:t>*ne préjuge pas des performances futures</a:t>
            </a:r>
          </a:p>
        </p:txBody>
      </p:sp>
      <p:sp>
        <p:nvSpPr>
          <p:cNvPr id="66566" name="Rectangle 66565"/>
          <p:cNvSpPr/>
          <p:nvPr/>
        </p:nvSpPr>
        <p:spPr>
          <a:xfrm>
            <a:off x="6279739" y="2908819"/>
            <a:ext cx="1253528" cy="307777"/>
          </a:xfrm>
          <a:prstGeom prst="rect">
            <a:avLst/>
          </a:prstGeom>
        </p:spPr>
        <p:txBody>
          <a:bodyPr wrap="square">
            <a:spAutoFit/>
          </a:bodyPr>
          <a:lstStyle/>
          <a:p>
            <a:pPr marL="36195" marR="25400" algn="just">
              <a:lnSpc>
                <a:spcPct val="100000"/>
              </a:lnSpc>
              <a:spcBef>
                <a:spcPts val="325"/>
              </a:spcBef>
              <a:tabLst>
                <a:tab pos="209550" algn="l"/>
              </a:tabLst>
            </a:pPr>
            <a:r>
              <a:rPr lang="fr-FR" sz="1400" b="1" spc="140" dirty="0" smtClean="0">
                <a:solidFill>
                  <a:srgbClr val="FF00FF"/>
                </a:solidFill>
                <a:latin typeface="Trebuchet MS"/>
                <a:cs typeface="Trebuchet MS"/>
              </a:rPr>
              <a:t>Les Frais</a:t>
            </a:r>
            <a:endParaRPr lang="fr-FR" sz="1400" spc="-20" dirty="0">
              <a:solidFill>
                <a:srgbClr val="FF00FF"/>
              </a:solidFill>
              <a:latin typeface="Trebuchet MS"/>
              <a:cs typeface="Trebuchet MS"/>
            </a:endParaRPr>
          </a:p>
        </p:txBody>
      </p:sp>
      <p:sp>
        <p:nvSpPr>
          <p:cNvPr id="66567" name="Rectangle 66566"/>
          <p:cNvSpPr/>
          <p:nvPr/>
        </p:nvSpPr>
        <p:spPr>
          <a:xfrm>
            <a:off x="5564306" y="3217139"/>
            <a:ext cx="2652425" cy="1107996"/>
          </a:xfrm>
          <a:prstGeom prst="rect">
            <a:avLst/>
          </a:prstGeom>
          <a:ln>
            <a:solidFill>
              <a:srgbClr val="FF00FF"/>
            </a:solidFill>
          </a:ln>
        </p:spPr>
        <p:txBody>
          <a:bodyPr wrap="square">
            <a:spAutoFit/>
          </a:bodyPr>
          <a:lstStyle/>
          <a:p>
            <a:pPr marL="264160" marR="81280" indent="-172720">
              <a:lnSpc>
                <a:spcPct val="100000"/>
              </a:lnSpc>
              <a:spcBef>
                <a:spcPts val="0"/>
              </a:spcBef>
              <a:buFont typeface="Wingdings"/>
              <a:buChar char=""/>
              <a:tabLst>
                <a:tab pos="264795" algn="l"/>
              </a:tabLst>
            </a:pPr>
            <a:r>
              <a:rPr lang="fr-FR" sz="1100" kern="0" dirty="0">
                <a:solidFill>
                  <a:srgbClr val="FF00FF"/>
                </a:solidFill>
                <a:latin typeface="Trebuchet MS"/>
                <a:cs typeface="Trebuchet MS"/>
              </a:rPr>
              <a:t>Frais Assurance-vie : ceux du </a:t>
            </a:r>
            <a:r>
              <a:rPr lang="fr-FR" sz="1100" kern="0" dirty="0" smtClean="0">
                <a:solidFill>
                  <a:srgbClr val="FF00FF"/>
                </a:solidFill>
                <a:latin typeface="Trebuchet MS"/>
                <a:cs typeface="Trebuchet MS"/>
              </a:rPr>
              <a:t>contrat support</a:t>
            </a:r>
            <a:endParaRPr lang="fr-FR" sz="1100" kern="0" dirty="0">
              <a:solidFill>
                <a:srgbClr val="FF00FF"/>
              </a:solidFill>
              <a:latin typeface="Trebuchet MS"/>
              <a:cs typeface="Trebuchet MS"/>
            </a:endParaRPr>
          </a:p>
          <a:p>
            <a:pPr marL="264160" indent="-172720">
              <a:lnSpc>
                <a:spcPct val="100000"/>
              </a:lnSpc>
              <a:buFont typeface="Wingdings"/>
              <a:buChar char=""/>
              <a:tabLst>
                <a:tab pos="264795" algn="l"/>
              </a:tabLst>
            </a:pPr>
            <a:r>
              <a:rPr lang="fr-FR" sz="1100" kern="0" dirty="0">
                <a:solidFill>
                  <a:srgbClr val="FF00FF"/>
                </a:solidFill>
                <a:latin typeface="Trebuchet MS"/>
                <a:cs typeface="Trebuchet MS"/>
              </a:rPr>
              <a:t>Frais CTO :</a:t>
            </a:r>
          </a:p>
          <a:p>
            <a:pPr marL="360680" lvl="1" indent="-90170">
              <a:lnSpc>
                <a:spcPct val="100000"/>
              </a:lnSpc>
              <a:buFont typeface="Arial"/>
              <a:buChar char="•"/>
              <a:tabLst>
                <a:tab pos="360680" algn="l"/>
              </a:tabLst>
            </a:pPr>
            <a:r>
              <a:rPr lang="fr-FR" sz="1100" kern="0" dirty="0">
                <a:solidFill>
                  <a:srgbClr val="FF00FF"/>
                </a:solidFill>
                <a:latin typeface="Trebuchet MS"/>
                <a:cs typeface="Trebuchet MS"/>
              </a:rPr>
              <a:t>Frais entrée maxi: </a:t>
            </a:r>
            <a:r>
              <a:rPr lang="fr-FR" sz="1100" kern="0" dirty="0" smtClean="0">
                <a:solidFill>
                  <a:srgbClr val="FF00FF"/>
                </a:solidFill>
                <a:latin typeface="Trebuchet MS"/>
                <a:cs typeface="Trebuchet MS"/>
              </a:rPr>
              <a:t>2,50%</a:t>
            </a:r>
            <a:endParaRPr lang="fr-FR" sz="1100" kern="0" dirty="0">
              <a:solidFill>
                <a:srgbClr val="FF00FF"/>
              </a:solidFill>
              <a:latin typeface="Trebuchet MS"/>
              <a:cs typeface="Trebuchet MS"/>
            </a:endParaRPr>
          </a:p>
          <a:p>
            <a:pPr marL="360680" lvl="1" indent="-90170">
              <a:lnSpc>
                <a:spcPct val="100000"/>
              </a:lnSpc>
              <a:spcBef>
                <a:spcPts val="5"/>
              </a:spcBef>
              <a:buFont typeface="Arial"/>
              <a:buChar char="•"/>
              <a:tabLst>
                <a:tab pos="360680" algn="l"/>
              </a:tabLst>
            </a:pPr>
            <a:r>
              <a:rPr lang="fr-FR" sz="1100" kern="0" dirty="0">
                <a:solidFill>
                  <a:srgbClr val="FF00FF"/>
                </a:solidFill>
                <a:latin typeface="Trebuchet MS"/>
                <a:cs typeface="Trebuchet MS"/>
              </a:rPr>
              <a:t>Frais de sortie: néant</a:t>
            </a:r>
          </a:p>
          <a:p>
            <a:pPr marL="360680" lvl="1" indent="-90170">
              <a:lnSpc>
                <a:spcPct val="100000"/>
              </a:lnSpc>
              <a:buFont typeface="Arial"/>
              <a:buChar char="•"/>
              <a:tabLst>
                <a:tab pos="360680" algn="l"/>
              </a:tabLst>
            </a:pPr>
            <a:r>
              <a:rPr lang="fr-FR" sz="1100" kern="0" dirty="0">
                <a:solidFill>
                  <a:srgbClr val="FF00FF"/>
                </a:solidFill>
                <a:latin typeface="Trebuchet MS"/>
                <a:cs typeface="Trebuchet MS"/>
              </a:rPr>
              <a:t>Frais de gestion maxi: 0,95%</a:t>
            </a:r>
          </a:p>
        </p:txBody>
      </p:sp>
      <p:pic>
        <p:nvPicPr>
          <p:cNvPr id="5" name="Image 4"/>
          <p:cNvPicPr>
            <a:picLocks noChangeAspect="1"/>
          </p:cNvPicPr>
          <p:nvPr/>
        </p:nvPicPr>
        <p:blipFill>
          <a:blip r:embed="rId6"/>
          <a:stretch>
            <a:fillRect/>
          </a:stretch>
        </p:blipFill>
        <p:spPr>
          <a:xfrm>
            <a:off x="5564306" y="441268"/>
            <a:ext cx="1785000" cy="616400"/>
          </a:xfrm>
          <a:prstGeom prst="rect">
            <a:avLst/>
          </a:prstGeom>
        </p:spPr>
      </p:pic>
    </p:spTree>
    <p:extLst>
      <p:ext uri="{BB962C8B-B14F-4D97-AF65-F5344CB8AC3E}">
        <p14:creationId xmlns:p14="http://schemas.microsoft.com/office/powerpoint/2010/main" val="29592986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Espace réservé du numéro de diapositive 22"/>
          <p:cNvSpPr>
            <a:spLocks noGrp="1"/>
          </p:cNvSpPr>
          <p:nvPr>
            <p:ph type="sldNum" sz="quarter" idx="2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Aft>
                <a:spcPts val="300"/>
              </a:spcAft>
              <a:defRPr sz="1300" b="1">
                <a:solidFill>
                  <a:schemeClr val="accent1"/>
                </a:solidFill>
                <a:latin typeface="Arial Narrow" pitchFamily="34" charset="0"/>
              </a:defRPr>
            </a:lvl1pPr>
            <a:lvl2pPr marL="742950" indent="-285750" eaLnBrk="0" hangingPunct="0">
              <a:defRPr sz="1300" b="1">
                <a:solidFill>
                  <a:schemeClr val="tx1"/>
                </a:solidFill>
                <a:latin typeface="Arial Narrow" pitchFamily="34" charset="0"/>
              </a:defRPr>
            </a:lvl2pPr>
            <a:lvl3pPr marL="1143000" indent="-228600" eaLnBrk="0" hangingPunct="0">
              <a:defRPr sz="1300" b="1">
                <a:solidFill>
                  <a:schemeClr val="tx1"/>
                </a:solidFill>
                <a:latin typeface="Arial Narrow" pitchFamily="34" charset="0"/>
              </a:defRPr>
            </a:lvl3pPr>
            <a:lvl4pPr marL="1600200" indent="-228600" algn="just" eaLnBrk="0" hangingPunct="0">
              <a:lnSpc>
                <a:spcPts val="2000"/>
              </a:lnSpc>
              <a:defRPr sz="1300">
                <a:solidFill>
                  <a:schemeClr val="tx1"/>
                </a:solidFill>
                <a:latin typeface="Arial Narrow" pitchFamily="34" charset="0"/>
              </a:defRPr>
            </a:lvl4pPr>
            <a:lvl5pPr marL="2057400" indent="-228600" algn="just" eaLnBrk="0"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5pPr>
            <a:lvl6pPr marL="25146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6pPr>
            <a:lvl7pPr marL="29718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7pPr>
            <a:lvl8pPr marL="34290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8pPr>
            <a:lvl9pPr marL="38862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9pPr>
          </a:lstStyle>
          <a:p>
            <a:pPr eaLnBrk="1" fontAlgn="base" hangingPunct="1">
              <a:spcBef>
                <a:spcPct val="0"/>
              </a:spcBef>
              <a:spcAft>
                <a:spcPct val="0"/>
              </a:spcAft>
            </a:pPr>
            <a:fld id="{B051914B-540C-454B-99F4-FEFF50D1E02E}" type="slidenum">
              <a:rPr lang="fr-FR" altLang="fr-FR" sz="1100" smtClean="0">
                <a:solidFill>
                  <a:srgbClr val="000000"/>
                </a:solidFill>
                <a:latin typeface="Verdana" pitchFamily="34" charset="0"/>
                <a:cs typeface="Arial" pitchFamily="34" charset="0"/>
              </a:rPr>
              <a:pPr eaLnBrk="1" fontAlgn="base" hangingPunct="1">
                <a:spcBef>
                  <a:spcPct val="0"/>
                </a:spcBef>
                <a:spcAft>
                  <a:spcPct val="0"/>
                </a:spcAft>
              </a:pPr>
              <a:t>5</a:t>
            </a:fld>
            <a:endParaRPr lang="fr-FR" altLang="fr-FR" sz="1100" smtClean="0">
              <a:solidFill>
                <a:srgbClr val="000000"/>
              </a:solidFill>
              <a:latin typeface="Verdana" pitchFamily="34" charset="0"/>
              <a:cs typeface="Arial" pitchFamily="34" charset="0"/>
            </a:endParaRPr>
          </a:p>
        </p:txBody>
      </p:sp>
      <p:sp>
        <p:nvSpPr>
          <p:cNvPr id="7" name="Espace réservé du pied de page 5"/>
          <p:cNvSpPr>
            <a:spLocks noGrp="1"/>
          </p:cNvSpPr>
          <p:nvPr>
            <p:ph type="ftr" sz="quarter" idx="4294967295"/>
          </p:nvPr>
        </p:nvSpPr>
        <p:spPr bwMode="auto">
          <a:xfrm>
            <a:off x="2771775" y="6335713"/>
            <a:ext cx="3240088"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lgn="ctr" fontAlgn="base">
              <a:spcBef>
                <a:spcPct val="0"/>
              </a:spcBef>
              <a:spcAft>
                <a:spcPct val="0"/>
              </a:spcAft>
              <a:defRPr/>
            </a:pPr>
            <a:r>
              <a:rPr lang="fr-FR" altLang="fr-FR" sz="1100" dirty="0" smtClean="0">
                <a:solidFill>
                  <a:prstClr val="black"/>
                </a:solidFill>
              </a:rPr>
              <a:t>LES UC DE LA GAMME ESSENTIELLE </a:t>
            </a:r>
          </a:p>
        </p:txBody>
      </p:sp>
      <p:sp>
        <p:nvSpPr>
          <p:cNvPr id="4" name="ZoneTexte 3"/>
          <p:cNvSpPr txBox="1"/>
          <p:nvPr/>
        </p:nvSpPr>
        <p:spPr>
          <a:xfrm>
            <a:off x="472281" y="191433"/>
            <a:ext cx="4738548" cy="523220"/>
          </a:xfrm>
          <a:prstGeom prst="rect">
            <a:avLst/>
          </a:prstGeom>
          <a:solidFill>
            <a:schemeClr val="bg1"/>
          </a:solidFill>
        </p:spPr>
        <p:txBody>
          <a:bodyPr wrap="square" rtlCol="0">
            <a:spAutoFit/>
          </a:bodyPr>
          <a:lstStyle/>
          <a:p>
            <a:r>
              <a:rPr lang="fr-FR" sz="2800" dirty="0" smtClean="0">
                <a:solidFill>
                  <a:srgbClr val="FF0000"/>
                </a:solidFill>
              </a:rPr>
              <a:t>SELECTIZ PLUS </a:t>
            </a:r>
            <a:endParaRPr lang="fr-FR" sz="2000" dirty="0" smtClean="0"/>
          </a:p>
        </p:txBody>
      </p:sp>
      <p:sp>
        <p:nvSpPr>
          <p:cNvPr id="8" name="Rectangle 7"/>
          <p:cNvSpPr/>
          <p:nvPr/>
        </p:nvSpPr>
        <p:spPr>
          <a:xfrm>
            <a:off x="4572000" y="1540250"/>
            <a:ext cx="4323101" cy="1200329"/>
          </a:xfrm>
          <a:prstGeom prst="rect">
            <a:avLst/>
          </a:prstGeom>
          <a:ln>
            <a:solidFill>
              <a:srgbClr val="7030A0"/>
            </a:solidFill>
          </a:ln>
        </p:spPr>
        <p:txBody>
          <a:bodyPr wrap="square">
            <a:spAutoFit/>
          </a:bodyPr>
          <a:lstStyle/>
          <a:p>
            <a:pPr marL="35560" marR="26034" algn="just">
              <a:lnSpc>
                <a:spcPct val="100000"/>
              </a:lnSpc>
              <a:spcBef>
                <a:spcPts val="240"/>
              </a:spcBef>
            </a:pPr>
            <a:r>
              <a:rPr lang="fr-FR" sz="1200" kern="0" dirty="0" smtClean="0">
                <a:solidFill>
                  <a:srgbClr val="7030A0"/>
                </a:solidFill>
                <a:latin typeface="Trebuchet MS" panose="020B0603020202020204" pitchFamily="34" charset="0"/>
                <a:cs typeface="Trebuchet MS"/>
              </a:rPr>
              <a:t>Avec </a:t>
            </a:r>
            <a:r>
              <a:rPr lang="fr-FR" sz="1200" kern="0" dirty="0" err="1" smtClean="0">
                <a:solidFill>
                  <a:srgbClr val="7030A0"/>
                </a:solidFill>
                <a:latin typeface="Trebuchet MS" panose="020B0603020202020204" pitchFamily="34" charset="0"/>
                <a:cs typeface="Trebuchet MS"/>
              </a:rPr>
              <a:t>Selectiz</a:t>
            </a:r>
            <a:r>
              <a:rPr lang="fr-FR" sz="1200" kern="0" dirty="0" smtClean="0">
                <a:solidFill>
                  <a:srgbClr val="7030A0"/>
                </a:solidFill>
                <a:latin typeface="Trebuchet MS" panose="020B0603020202020204" pitchFamily="34" charset="0"/>
                <a:cs typeface="Trebuchet MS"/>
              </a:rPr>
              <a:t> Plus vous bénéficiez d’</a:t>
            </a:r>
          </a:p>
          <a:p>
            <a:pPr marL="171450" indent="-171450">
              <a:buFont typeface="Arial" panose="020B0604020202020204" pitchFamily="34" charset="0"/>
              <a:buChar char="•"/>
            </a:pPr>
            <a:r>
              <a:rPr lang="fr-FR" sz="1200" dirty="0">
                <a:solidFill>
                  <a:srgbClr val="7030A0"/>
                </a:solidFill>
                <a:latin typeface="Trebuchet MS" panose="020B0603020202020204" pitchFamily="34" charset="0"/>
              </a:rPr>
              <a:t>Une solution d’épargne pouvant investir sur un large éventail de marchés financiers internationaux</a:t>
            </a:r>
          </a:p>
          <a:p>
            <a:pPr marL="171450" indent="-171450">
              <a:buFont typeface="Arial" panose="020B0604020202020204" pitchFamily="34" charset="0"/>
              <a:buChar char="•"/>
            </a:pPr>
            <a:r>
              <a:rPr lang="fr-FR" sz="1200" dirty="0">
                <a:solidFill>
                  <a:srgbClr val="7030A0"/>
                </a:solidFill>
                <a:latin typeface="Trebuchet MS" panose="020B0603020202020204" pitchFamily="34" charset="0"/>
              </a:rPr>
              <a:t>Une gestion flexible et réactive qui vise à s’adapter aux évolutions des marchés financiers</a:t>
            </a:r>
          </a:p>
          <a:p>
            <a:pPr marL="171450" indent="-171450">
              <a:buFont typeface="Arial" panose="020B0604020202020204" pitchFamily="34" charset="0"/>
              <a:buChar char="•"/>
            </a:pPr>
            <a:r>
              <a:rPr lang="fr-FR" sz="1200" dirty="0">
                <a:solidFill>
                  <a:srgbClr val="7030A0"/>
                </a:solidFill>
                <a:latin typeface="Trebuchet MS" panose="020B0603020202020204" pitchFamily="34" charset="0"/>
              </a:rPr>
              <a:t>Une gestion confiée à des experts à l’écoute des marchés</a:t>
            </a:r>
          </a:p>
        </p:txBody>
      </p:sp>
      <p:sp>
        <p:nvSpPr>
          <p:cNvPr id="9" name="Rectangle 8"/>
          <p:cNvSpPr/>
          <p:nvPr/>
        </p:nvSpPr>
        <p:spPr>
          <a:xfrm>
            <a:off x="5460274" y="83254"/>
            <a:ext cx="1956946" cy="307777"/>
          </a:xfrm>
          <a:prstGeom prst="rect">
            <a:avLst/>
          </a:prstGeom>
        </p:spPr>
        <p:txBody>
          <a:bodyPr wrap="none">
            <a:spAutoFit/>
          </a:bodyPr>
          <a:lstStyle/>
          <a:p>
            <a:pPr marL="12700">
              <a:lnSpc>
                <a:spcPct val="100000"/>
              </a:lnSpc>
              <a:spcBef>
                <a:spcPts val="105"/>
              </a:spcBef>
            </a:pPr>
            <a:r>
              <a:rPr lang="fr-FR" sz="1400" b="1" spc="140" dirty="0" smtClean="0">
                <a:latin typeface="Trebuchet MS"/>
                <a:cs typeface="Trebuchet MS"/>
              </a:rPr>
              <a:t>Produits éligibles</a:t>
            </a:r>
            <a:endParaRPr lang="fr-FR" sz="1400" dirty="0">
              <a:latin typeface="Trebuchet MS"/>
              <a:cs typeface="Trebuchet MS"/>
            </a:endParaRPr>
          </a:p>
        </p:txBody>
      </p:sp>
      <p:sp>
        <p:nvSpPr>
          <p:cNvPr id="10" name="Rectangle 9"/>
          <p:cNvSpPr/>
          <p:nvPr/>
        </p:nvSpPr>
        <p:spPr>
          <a:xfrm>
            <a:off x="2043898" y="3040532"/>
            <a:ext cx="1595630" cy="307777"/>
          </a:xfrm>
          <a:prstGeom prst="rect">
            <a:avLst/>
          </a:prstGeom>
        </p:spPr>
        <p:txBody>
          <a:bodyPr wrap="square">
            <a:spAutoFit/>
          </a:bodyPr>
          <a:lstStyle/>
          <a:p>
            <a:pPr marL="12700">
              <a:lnSpc>
                <a:spcPct val="100000"/>
              </a:lnSpc>
              <a:spcBef>
                <a:spcPts val="105"/>
              </a:spcBef>
            </a:pPr>
            <a:r>
              <a:rPr lang="fr-FR" sz="1400" b="1" spc="140" dirty="0" smtClean="0">
                <a:solidFill>
                  <a:schemeClr val="accent2">
                    <a:lumMod val="50000"/>
                  </a:schemeClr>
                </a:solidFill>
                <a:latin typeface="Trebuchet MS"/>
                <a:cs typeface="Trebuchet MS"/>
              </a:rPr>
              <a:t>Les risques</a:t>
            </a:r>
            <a:endParaRPr lang="fr-FR" sz="1400" dirty="0">
              <a:solidFill>
                <a:schemeClr val="accent2">
                  <a:lumMod val="50000"/>
                </a:schemeClr>
              </a:solidFill>
              <a:latin typeface="Trebuchet MS"/>
              <a:cs typeface="Trebuchet MS"/>
            </a:endParaRPr>
          </a:p>
        </p:txBody>
      </p:sp>
      <p:sp>
        <p:nvSpPr>
          <p:cNvPr id="15" name="Rectangle 14"/>
          <p:cNvSpPr/>
          <p:nvPr/>
        </p:nvSpPr>
        <p:spPr>
          <a:xfrm>
            <a:off x="421724" y="3391910"/>
            <a:ext cx="4725042" cy="2567369"/>
          </a:xfrm>
          <a:prstGeom prst="rect">
            <a:avLst/>
          </a:prstGeom>
          <a:ln>
            <a:solidFill>
              <a:schemeClr val="tx2">
                <a:lumMod val="75000"/>
              </a:schemeClr>
            </a:solidFill>
          </a:ln>
        </p:spPr>
        <p:txBody>
          <a:bodyPr wrap="square">
            <a:spAutoFit/>
          </a:bodyPr>
          <a:lstStyle/>
          <a:p>
            <a:pPr marL="22225" lvl="0" algn="ctr" fontAlgn="auto">
              <a:spcBef>
                <a:spcPts val="300"/>
              </a:spcBef>
              <a:spcAft>
                <a:spcPts val="0"/>
              </a:spcAft>
            </a:pPr>
            <a:r>
              <a:rPr lang="fr-FR" sz="1200" b="1" spc="-5" dirty="0">
                <a:solidFill>
                  <a:schemeClr val="accent2">
                    <a:lumMod val="50000"/>
                  </a:schemeClr>
                </a:solidFill>
                <a:latin typeface="Calibri"/>
                <a:cs typeface="Calibri"/>
              </a:rPr>
              <a:t>Profil de risque et de rendement (1 à</a:t>
            </a:r>
            <a:r>
              <a:rPr lang="fr-FR" sz="1200" b="1" spc="-40" dirty="0">
                <a:solidFill>
                  <a:schemeClr val="accent2">
                    <a:lumMod val="50000"/>
                  </a:schemeClr>
                </a:solidFill>
                <a:latin typeface="Calibri"/>
                <a:cs typeface="Calibri"/>
              </a:rPr>
              <a:t> </a:t>
            </a:r>
            <a:r>
              <a:rPr lang="fr-FR" sz="1200" b="1" spc="-5" dirty="0">
                <a:solidFill>
                  <a:schemeClr val="accent2">
                    <a:lumMod val="50000"/>
                  </a:schemeClr>
                </a:solidFill>
                <a:latin typeface="Calibri"/>
                <a:cs typeface="Calibri"/>
              </a:rPr>
              <a:t>7)</a:t>
            </a:r>
            <a:endParaRPr lang="fr-FR" sz="1200" dirty="0">
              <a:solidFill>
                <a:schemeClr val="accent2">
                  <a:lumMod val="50000"/>
                </a:schemeClr>
              </a:solidFill>
              <a:latin typeface="Calibri"/>
              <a:cs typeface="Calibri"/>
            </a:endParaRPr>
          </a:p>
          <a:p>
            <a:pPr marL="25400" lvl="0" algn="ctr" fontAlgn="auto">
              <a:spcBef>
                <a:spcPts val="100"/>
              </a:spcBef>
              <a:spcAft>
                <a:spcPts val="0"/>
              </a:spcAft>
            </a:pPr>
            <a:r>
              <a:rPr lang="fr-FR" sz="2800" b="1" spc="-5" dirty="0">
                <a:solidFill>
                  <a:srgbClr val="FFFFFF"/>
                </a:solidFill>
                <a:latin typeface="Calibri"/>
                <a:cs typeface="Calibri"/>
              </a:rPr>
              <a:t>4</a:t>
            </a:r>
            <a:endParaRPr lang="fr-FR" sz="2800" dirty="0">
              <a:solidFill>
                <a:prstClr val="black"/>
              </a:solidFill>
              <a:latin typeface="Calibri"/>
              <a:cs typeface="Calibri"/>
            </a:endParaRPr>
          </a:p>
          <a:p>
            <a:pPr marL="180000" lvl="0" fontAlgn="auto">
              <a:spcBef>
                <a:spcPts val="0"/>
              </a:spcBef>
              <a:spcAft>
                <a:spcPts val="0"/>
              </a:spcAft>
            </a:pPr>
            <a:endParaRPr lang="fr-FR" sz="1200" b="1" kern="0" dirty="0" smtClean="0">
              <a:solidFill>
                <a:schemeClr val="accent2">
                  <a:lumMod val="75000"/>
                </a:schemeClr>
              </a:solidFill>
              <a:latin typeface="Trebuchet MS" panose="020B0603020202020204" pitchFamily="34" charset="0"/>
              <a:cs typeface="+mn-cs"/>
            </a:endParaRPr>
          </a:p>
          <a:p>
            <a:pPr marL="180000" lvl="0" fontAlgn="auto">
              <a:spcBef>
                <a:spcPts val="0"/>
              </a:spcBef>
              <a:spcAft>
                <a:spcPts val="0"/>
              </a:spcAft>
            </a:pPr>
            <a:r>
              <a:rPr lang="fr-FR" sz="1200" b="1" kern="0" dirty="0" err="1" smtClean="0">
                <a:solidFill>
                  <a:schemeClr val="accent2">
                    <a:lumMod val="50000"/>
                  </a:schemeClr>
                </a:solidFill>
                <a:latin typeface="Trebuchet MS" panose="020B0603020202020204" pitchFamily="34" charset="0"/>
                <a:cs typeface="+mn-cs"/>
              </a:rPr>
              <a:t>Selectiz</a:t>
            </a:r>
            <a:r>
              <a:rPr lang="fr-FR" sz="1200" b="1" kern="0" dirty="0" smtClean="0">
                <a:solidFill>
                  <a:schemeClr val="accent2">
                    <a:lumMod val="50000"/>
                  </a:schemeClr>
                </a:solidFill>
                <a:latin typeface="Trebuchet MS" panose="020B0603020202020204" pitchFamily="34" charset="0"/>
                <a:cs typeface="+mn-cs"/>
              </a:rPr>
              <a:t> Plus n’est </a:t>
            </a:r>
            <a:r>
              <a:rPr lang="fr-FR" sz="1200" b="1" kern="0" dirty="0">
                <a:solidFill>
                  <a:schemeClr val="accent2">
                    <a:lumMod val="50000"/>
                  </a:schemeClr>
                </a:solidFill>
                <a:latin typeface="Trebuchet MS" panose="020B0603020202020204" pitchFamily="34" charset="0"/>
                <a:cs typeface="+mn-cs"/>
              </a:rPr>
              <a:t>pas garanti : il existe un risque de perte en capital.</a:t>
            </a:r>
            <a:br>
              <a:rPr lang="fr-FR" sz="1200" b="1" kern="0" dirty="0">
                <a:solidFill>
                  <a:schemeClr val="accent2">
                    <a:lumMod val="50000"/>
                  </a:schemeClr>
                </a:solidFill>
                <a:latin typeface="Trebuchet MS" panose="020B0603020202020204" pitchFamily="34" charset="0"/>
                <a:cs typeface="+mn-cs"/>
              </a:rPr>
            </a:br>
            <a:r>
              <a:rPr lang="fr-FR" sz="1200" b="1" dirty="0">
                <a:solidFill>
                  <a:schemeClr val="accent2">
                    <a:lumMod val="50000"/>
                  </a:schemeClr>
                </a:solidFill>
                <a:latin typeface="Trebuchet MS" panose="020B0603020202020204" pitchFamily="34" charset="0"/>
              </a:rPr>
              <a:t>Le Fonds est principalement soumis aux risques suivants : risque actions, risque de taux, risque de crédit, risque de change, risque de gestion discrétionnaire, risque de contrepartie, risque de liquidité, etc.</a:t>
            </a:r>
            <a:br>
              <a:rPr lang="fr-FR" sz="1200" b="1" dirty="0">
                <a:solidFill>
                  <a:schemeClr val="accent2">
                    <a:lumMod val="50000"/>
                  </a:schemeClr>
                </a:solidFill>
                <a:latin typeface="Trebuchet MS" panose="020B0603020202020204" pitchFamily="34" charset="0"/>
              </a:rPr>
            </a:br>
            <a:r>
              <a:rPr lang="fr-FR" sz="1200" b="1" dirty="0">
                <a:solidFill>
                  <a:schemeClr val="accent2">
                    <a:lumMod val="50000"/>
                  </a:schemeClr>
                </a:solidFill>
                <a:latin typeface="Trebuchet MS" panose="020B0603020202020204" pitchFamily="34" charset="0"/>
              </a:rPr>
              <a:t>Pour une description plus complète des risques, se référer au prospectus du Fonds</a:t>
            </a:r>
            <a:endParaRPr lang="fr-FR" sz="1200" b="1" kern="0" dirty="0" smtClean="0">
              <a:solidFill>
                <a:schemeClr val="accent2">
                  <a:lumMod val="50000"/>
                </a:schemeClr>
              </a:solidFill>
              <a:latin typeface="Trebuchet MS" panose="020B0603020202020204" pitchFamily="34" charset="0"/>
              <a:cs typeface="+mn-cs"/>
            </a:endParaRPr>
          </a:p>
          <a:p>
            <a:pPr marL="180000" lvl="0" fontAlgn="auto">
              <a:spcBef>
                <a:spcPts val="0"/>
              </a:spcBef>
              <a:spcAft>
                <a:spcPts val="0"/>
              </a:spcAft>
            </a:pPr>
            <a:r>
              <a:rPr lang="fr-FR" sz="1200" b="1" kern="0" dirty="0" smtClean="0">
                <a:solidFill>
                  <a:schemeClr val="accent2">
                    <a:lumMod val="50000"/>
                  </a:schemeClr>
                </a:solidFill>
                <a:latin typeface="Trebuchet MS" panose="020B0603020202020204" pitchFamily="34" charset="0"/>
                <a:cs typeface="+mn-cs"/>
              </a:rPr>
              <a:t>Lien vers le prospectus </a:t>
            </a:r>
            <a:r>
              <a:rPr lang="fr-FR" sz="1200" b="1" kern="0" dirty="0" smtClean="0">
                <a:solidFill>
                  <a:schemeClr val="accent2">
                    <a:lumMod val="50000"/>
                  </a:schemeClr>
                </a:solidFill>
                <a:latin typeface="Trebuchet MS" panose="020B0603020202020204" pitchFamily="34" charset="0"/>
                <a:cs typeface="+mn-cs"/>
                <a:hlinkClick r:id="rId3"/>
              </a:rPr>
              <a:t>cliquez ici</a:t>
            </a:r>
            <a:endParaRPr lang="fr-FR" sz="1200" b="1" kern="0" dirty="0">
              <a:solidFill>
                <a:schemeClr val="accent2">
                  <a:lumMod val="50000"/>
                </a:schemeClr>
              </a:solidFill>
              <a:latin typeface="Trebuchet MS" panose="020B0603020202020204" pitchFamily="34" charset="0"/>
              <a:cs typeface="+mn-cs"/>
            </a:endParaRPr>
          </a:p>
        </p:txBody>
      </p:sp>
      <p:sp>
        <p:nvSpPr>
          <p:cNvPr id="16" name="Ellipse 15"/>
          <p:cNvSpPr/>
          <p:nvPr/>
        </p:nvSpPr>
        <p:spPr>
          <a:xfrm>
            <a:off x="2419012" y="3680613"/>
            <a:ext cx="796834" cy="501181"/>
          </a:xfrm>
          <a:prstGeom prst="ellips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accent2">
                    <a:lumMod val="50000"/>
                  </a:schemeClr>
                </a:solidFill>
              </a:rPr>
              <a:t>5</a:t>
            </a:r>
            <a:endParaRPr lang="fr-FR" b="1" dirty="0">
              <a:solidFill>
                <a:schemeClr val="accent2">
                  <a:lumMod val="50000"/>
                </a:schemeClr>
              </a:solidFill>
            </a:endParaRPr>
          </a:p>
        </p:txBody>
      </p:sp>
      <p:sp>
        <p:nvSpPr>
          <p:cNvPr id="18" name="Rectangle 17"/>
          <p:cNvSpPr/>
          <p:nvPr/>
        </p:nvSpPr>
        <p:spPr>
          <a:xfrm>
            <a:off x="6311009" y="1197656"/>
            <a:ext cx="935513" cy="307777"/>
          </a:xfrm>
          <a:prstGeom prst="rect">
            <a:avLst/>
          </a:prstGeom>
        </p:spPr>
        <p:txBody>
          <a:bodyPr wrap="none">
            <a:spAutoFit/>
          </a:bodyPr>
          <a:lstStyle/>
          <a:p>
            <a:pPr marL="12700">
              <a:lnSpc>
                <a:spcPct val="100000"/>
              </a:lnSpc>
              <a:spcBef>
                <a:spcPts val="105"/>
              </a:spcBef>
            </a:pPr>
            <a:r>
              <a:rPr lang="fr-FR" sz="1400" b="1" spc="140" dirty="0" smtClean="0">
                <a:solidFill>
                  <a:srgbClr val="6F2F9F"/>
                </a:solidFill>
                <a:latin typeface="Trebuchet MS"/>
                <a:cs typeface="Trebuchet MS"/>
              </a:rPr>
              <a:t>En bref</a:t>
            </a:r>
            <a:endParaRPr lang="fr-FR" sz="1400" dirty="0">
              <a:latin typeface="Trebuchet MS"/>
              <a:cs typeface="Trebuchet MS"/>
            </a:endParaRPr>
          </a:p>
        </p:txBody>
      </p:sp>
      <p:sp>
        <p:nvSpPr>
          <p:cNvPr id="19" name="Rectangle 18"/>
          <p:cNvSpPr/>
          <p:nvPr/>
        </p:nvSpPr>
        <p:spPr>
          <a:xfrm>
            <a:off x="5210829" y="5676627"/>
            <a:ext cx="2585003" cy="536044"/>
          </a:xfrm>
          <a:prstGeom prst="rect">
            <a:avLst/>
          </a:prstGeom>
        </p:spPr>
        <p:txBody>
          <a:bodyPr wrap="none">
            <a:spAutoFit/>
          </a:bodyPr>
          <a:lstStyle/>
          <a:p>
            <a:pPr marL="12700">
              <a:lnSpc>
                <a:spcPct val="100000"/>
              </a:lnSpc>
              <a:spcBef>
                <a:spcPts val="105"/>
              </a:spcBef>
            </a:pPr>
            <a:r>
              <a:rPr lang="fr-FR" sz="1400" b="1" spc="140" dirty="0" smtClean="0">
                <a:latin typeface="Trebuchet MS"/>
                <a:cs typeface="Trebuchet MS"/>
              </a:rPr>
              <a:t>La durée de placement </a:t>
            </a:r>
          </a:p>
          <a:p>
            <a:pPr marL="12700">
              <a:lnSpc>
                <a:spcPct val="100000"/>
              </a:lnSpc>
              <a:spcBef>
                <a:spcPts val="105"/>
              </a:spcBef>
            </a:pPr>
            <a:r>
              <a:rPr lang="fr-FR" sz="1400" b="1" spc="140" dirty="0" smtClean="0">
                <a:latin typeface="Trebuchet MS"/>
                <a:cs typeface="Trebuchet MS"/>
              </a:rPr>
              <a:t>recommandée</a:t>
            </a:r>
            <a:endParaRPr lang="fr-FR" sz="1400" dirty="0">
              <a:latin typeface="Trebuchet MS"/>
              <a:cs typeface="Trebuchet MS"/>
            </a:endParaRPr>
          </a:p>
        </p:txBody>
      </p:sp>
      <p:sp>
        <p:nvSpPr>
          <p:cNvPr id="31" name="Rectangle 30"/>
          <p:cNvSpPr/>
          <p:nvPr/>
        </p:nvSpPr>
        <p:spPr>
          <a:xfrm>
            <a:off x="421724" y="1645312"/>
            <a:ext cx="3634888" cy="1092607"/>
          </a:xfrm>
          <a:prstGeom prst="rect">
            <a:avLst/>
          </a:prstGeom>
          <a:ln>
            <a:solidFill>
              <a:schemeClr val="accent6"/>
            </a:solidFill>
          </a:ln>
        </p:spPr>
        <p:txBody>
          <a:bodyPr wrap="square">
            <a:spAutoFit/>
          </a:bodyPr>
          <a:lstStyle/>
          <a:p>
            <a:pPr marL="128270" marR="109855" algn="just">
              <a:lnSpc>
                <a:spcPct val="100000"/>
              </a:lnSpc>
              <a:spcBef>
                <a:spcPts val="635"/>
              </a:spcBef>
            </a:pPr>
            <a:r>
              <a:rPr lang="fr-FR" sz="1200" b="1" dirty="0">
                <a:solidFill>
                  <a:schemeClr val="accent6">
                    <a:lumMod val="50000"/>
                  </a:schemeClr>
                </a:solidFill>
                <a:latin typeface="Trebuchet MS" panose="020B0603020202020204" pitchFamily="34" charset="0"/>
              </a:rPr>
              <a:t>Le Fonds </a:t>
            </a:r>
            <a:r>
              <a:rPr lang="fr-FR" sz="1200" b="1" dirty="0" err="1" smtClean="0">
                <a:solidFill>
                  <a:schemeClr val="accent6">
                    <a:lumMod val="50000"/>
                  </a:schemeClr>
                </a:solidFill>
                <a:latin typeface="Trebuchet MS" panose="020B0603020202020204" pitchFamily="34" charset="0"/>
              </a:rPr>
              <a:t>Selectiz</a:t>
            </a:r>
            <a:r>
              <a:rPr lang="fr-FR" sz="1200" b="1" dirty="0" smtClean="0">
                <a:solidFill>
                  <a:schemeClr val="accent6">
                    <a:lumMod val="50000"/>
                  </a:schemeClr>
                </a:solidFill>
                <a:latin typeface="Trebuchet MS" panose="020B0603020202020204" pitchFamily="34" charset="0"/>
              </a:rPr>
              <a:t> </a:t>
            </a:r>
            <a:r>
              <a:rPr lang="fr-FR" sz="1200" b="1" dirty="0">
                <a:solidFill>
                  <a:schemeClr val="accent6">
                    <a:lumMod val="50000"/>
                  </a:schemeClr>
                </a:solidFill>
                <a:latin typeface="Trebuchet MS" panose="020B0603020202020204" pitchFamily="34" charset="0"/>
              </a:rPr>
              <a:t>Plus a pour objectif d’obtenir une performance de 5 % par an au-delà de l’indice </a:t>
            </a:r>
            <a:r>
              <a:rPr lang="fr-FR" sz="1200" b="1" dirty="0" err="1">
                <a:solidFill>
                  <a:schemeClr val="accent6">
                    <a:lumMod val="50000"/>
                  </a:schemeClr>
                </a:solidFill>
                <a:latin typeface="Trebuchet MS" panose="020B0603020202020204" pitchFamily="34" charset="0"/>
              </a:rPr>
              <a:t>Eonia</a:t>
            </a:r>
            <a:r>
              <a:rPr lang="fr-FR" sz="1200" b="1" dirty="0">
                <a:solidFill>
                  <a:schemeClr val="accent6">
                    <a:lumMod val="50000"/>
                  </a:schemeClr>
                </a:solidFill>
                <a:latin typeface="Trebuchet MS" panose="020B0603020202020204" pitchFamily="34" charset="0"/>
              </a:rPr>
              <a:t> capitalisé </a:t>
            </a:r>
            <a:r>
              <a:rPr lang="fr-FR" sz="1200" b="1" dirty="0" smtClean="0">
                <a:solidFill>
                  <a:schemeClr val="accent6">
                    <a:lumMod val="50000"/>
                  </a:schemeClr>
                </a:solidFill>
                <a:latin typeface="Trebuchet MS" panose="020B0603020202020204" pitchFamily="34" charset="0"/>
              </a:rPr>
              <a:t>sur </a:t>
            </a:r>
            <a:r>
              <a:rPr lang="fr-FR" sz="1200" b="1" dirty="0">
                <a:solidFill>
                  <a:schemeClr val="accent6">
                    <a:lumMod val="50000"/>
                  </a:schemeClr>
                </a:solidFill>
                <a:latin typeface="Trebuchet MS" panose="020B0603020202020204" pitchFamily="34" charset="0"/>
              </a:rPr>
              <a:t>une durée minimale de placement de 5 </a:t>
            </a:r>
            <a:r>
              <a:rPr lang="fr-FR" sz="1200" b="1" dirty="0" smtClean="0">
                <a:solidFill>
                  <a:schemeClr val="accent6">
                    <a:lumMod val="50000"/>
                  </a:schemeClr>
                </a:solidFill>
                <a:latin typeface="Trebuchet MS" panose="020B0603020202020204" pitchFamily="34" charset="0"/>
              </a:rPr>
              <a:t>ans.</a:t>
            </a:r>
            <a:endParaRPr lang="fr-FR" sz="1200" b="1" kern="0" dirty="0">
              <a:solidFill>
                <a:schemeClr val="accent6">
                  <a:lumMod val="50000"/>
                </a:schemeClr>
              </a:solidFill>
              <a:latin typeface="Trebuchet MS" panose="020B0603020202020204" pitchFamily="34" charset="0"/>
            </a:endParaRPr>
          </a:p>
          <a:p>
            <a:pPr marL="128270" marR="109855" algn="just">
              <a:lnSpc>
                <a:spcPct val="100000"/>
              </a:lnSpc>
              <a:spcBef>
                <a:spcPts val="635"/>
              </a:spcBef>
            </a:pPr>
            <a:r>
              <a:rPr lang="fr-FR" sz="1200" b="1" kern="0" dirty="0" smtClean="0">
                <a:solidFill>
                  <a:schemeClr val="accent6">
                    <a:lumMod val="50000"/>
                  </a:schemeClr>
                </a:solidFill>
                <a:latin typeface="Trebuchet MS" panose="020B0603020202020204" pitchFamily="34" charset="0"/>
                <a:cs typeface="Trebuchet MS"/>
              </a:rPr>
              <a:t>Lien vers le DICI </a:t>
            </a:r>
            <a:r>
              <a:rPr lang="fr-FR" sz="1200" b="1" kern="0" dirty="0" smtClean="0">
                <a:solidFill>
                  <a:schemeClr val="accent6">
                    <a:lumMod val="50000"/>
                  </a:schemeClr>
                </a:solidFill>
                <a:latin typeface="Trebuchet MS" panose="020B0603020202020204" pitchFamily="34" charset="0"/>
                <a:cs typeface="Trebuchet MS"/>
                <a:hlinkClick r:id="rId4"/>
              </a:rPr>
              <a:t>cliquez ici</a:t>
            </a:r>
            <a:endParaRPr lang="fr-FR" b="1" kern="0" dirty="0">
              <a:solidFill>
                <a:schemeClr val="accent6">
                  <a:lumMod val="50000"/>
                </a:schemeClr>
              </a:solidFill>
              <a:latin typeface="Trebuchet MS" panose="020B0603020202020204" pitchFamily="34" charset="0"/>
              <a:cs typeface="Trebuchet MS"/>
            </a:endParaRPr>
          </a:p>
        </p:txBody>
      </p:sp>
      <p:sp>
        <p:nvSpPr>
          <p:cNvPr id="33" name="Rectangle 32"/>
          <p:cNvSpPr/>
          <p:nvPr/>
        </p:nvSpPr>
        <p:spPr>
          <a:xfrm>
            <a:off x="1269466" y="1214493"/>
            <a:ext cx="2299091" cy="307777"/>
          </a:xfrm>
          <a:prstGeom prst="rect">
            <a:avLst/>
          </a:prstGeom>
        </p:spPr>
        <p:txBody>
          <a:bodyPr wrap="none">
            <a:spAutoFit/>
          </a:bodyPr>
          <a:lstStyle/>
          <a:p>
            <a:pPr marL="12700">
              <a:lnSpc>
                <a:spcPct val="100000"/>
              </a:lnSpc>
              <a:spcBef>
                <a:spcPts val="105"/>
              </a:spcBef>
            </a:pPr>
            <a:r>
              <a:rPr lang="fr-FR" sz="1400" b="1" spc="140" dirty="0" smtClean="0">
                <a:solidFill>
                  <a:schemeClr val="accent6">
                    <a:lumMod val="50000"/>
                  </a:schemeClr>
                </a:solidFill>
                <a:latin typeface="Trebuchet MS"/>
                <a:cs typeface="Trebuchet MS"/>
              </a:rPr>
              <a:t>L’objectif de gestion</a:t>
            </a:r>
            <a:endParaRPr lang="fr-FR" sz="1400" dirty="0">
              <a:solidFill>
                <a:schemeClr val="accent6">
                  <a:lumMod val="50000"/>
                </a:schemeClr>
              </a:solidFill>
              <a:latin typeface="Trebuchet MS"/>
              <a:cs typeface="Trebuchet MS"/>
            </a:endParaRPr>
          </a:p>
        </p:txBody>
      </p:sp>
      <p:sp>
        <p:nvSpPr>
          <p:cNvPr id="66560" name="ZoneTexte 66559"/>
          <p:cNvSpPr txBox="1"/>
          <p:nvPr/>
        </p:nvSpPr>
        <p:spPr>
          <a:xfrm>
            <a:off x="7798848" y="5806149"/>
            <a:ext cx="966328" cy="276999"/>
          </a:xfrm>
          <a:prstGeom prst="rect">
            <a:avLst/>
          </a:prstGeom>
          <a:noFill/>
          <a:ln>
            <a:solidFill>
              <a:schemeClr val="tx1"/>
            </a:solidFill>
          </a:ln>
        </p:spPr>
        <p:txBody>
          <a:bodyPr wrap="square" rtlCol="0">
            <a:spAutoFit/>
          </a:bodyPr>
          <a:lstStyle/>
          <a:p>
            <a:r>
              <a:rPr lang="fr-FR" sz="1200" b="1" dirty="0" smtClean="0">
                <a:latin typeface="Trebuchet MS" panose="020B0603020202020204" pitchFamily="34" charset="0"/>
              </a:rPr>
              <a:t>+ de 5 ans</a:t>
            </a:r>
          </a:p>
        </p:txBody>
      </p:sp>
      <p:sp>
        <p:nvSpPr>
          <p:cNvPr id="35" name="Rectangle 34"/>
          <p:cNvSpPr/>
          <p:nvPr/>
        </p:nvSpPr>
        <p:spPr>
          <a:xfrm>
            <a:off x="5499890" y="4388823"/>
            <a:ext cx="3493264" cy="307777"/>
          </a:xfrm>
          <a:prstGeom prst="rect">
            <a:avLst/>
          </a:prstGeom>
        </p:spPr>
        <p:txBody>
          <a:bodyPr wrap="none">
            <a:spAutoFit/>
          </a:bodyPr>
          <a:lstStyle/>
          <a:p>
            <a:pPr marL="12700">
              <a:lnSpc>
                <a:spcPct val="100000"/>
              </a:lnSpc>
              <a:spcBef>
                <a:spcPts val="105"/>
              </a:spcBef>
            </a:pPr>
            <a:r>
              <a:rPr lang="fr-FR" sz="1400" b="1" spc="140" dirty="0" smtClean="0">
                <a:solidFill>
                  <a:srgbClr val="002060"/>
                </a:solidFill>
                <a:latin typeface="Trebuchet MS"/>
                <a:cs typeface="Trebuchet MS"/>
              </a:rPr>
              <a:t>Les performances au 21/01/20</a:t>
            </a:r>
            <a:r>
              <a:rPr lang="fr-FR" sz="1400" b="1" spc="140" dirty="0" smtClean="0">
                <a:solidFill>
                  <a:srgbClr val="0070C0"/>
                </a:solidFill>
                <a:latin typeface="Trebuchet MS"/>
                <a:cs typeface="Trebuchet MS"/>
              </a:rPr>
              <a:t>*</a:t>
            </a:r>
            <a:endParaRPr lang="fr-FR" sz="1400" dirty="0">
              <a:solidFill>
                <a:srgbClr val="0070C0"/>
              </a:solidFill>
              <a:latin typeface="Trebuchet MS"/>
              <a:cs typeface="Trebuchet MS"/>
            </a:endParaRPr>
          </a:p>
        </p:txBody>
      </p:sp>
      <p:sp>
        <p:nvSpPr>
          <p:cNvPr id="37" name="Rectangle 36"/>
          <p:cNvSpPr/>
          <p:nvPr/>
        </p:nvSpPr>
        <p:spPr>
          <a:xfrm>
            <a:off x="7589520" y="118071"/>
            <a:ext cx="1305581" cy="461665"/>
          </a:xfrm>
          <a:prstGeom prst="rect">
            <a:avLst/>
          </a:prstGeom>
        </p:spPr>
        <p:txBody>
          <a:bodyPr wrap="square">
            <a:spAutoFit/>
          </a:bodyPr>
          <a:lstStyle/>
          <a:p>
            <a:pPr marL="12700" algn="ctr">
              <a:lnSpc>
                <a:spcPct val="100000"/>
              </a:lnSpc>
              <a:spcBef>
                <a:spcPts val="105"/>
              </a:spcBef>
            </a:pPr>
            <a:r>
              <a:rPr lang="fr-FR" sz="1200" b="1" spc="140" dirty="0" smtClean="0">
                <a:solidFill>
                  <a:srgbClr val="FF0000"/>
                </a:solidFill>
                <a:latin typeface="Trebuchet MS"/>
                <a:cs typeface="Trebuchet MS"/>
              </a:rPr>
              <a:t>Profil investisseur</a:t>
            </a:r>
            <a:endParaRPr lang="fr-FR" sz="1200" dirty="0">
              <a:solidFill>
                <a:srgbClr val="FF0000"/>
              </a:solidFill>
              <a:latin typeface="Trebuchet MS"/>
              <a:cs typeface="Trebuchet MS"/>
            </a:endParaRPr>
          </a:p>
        </p:txBody>
      </p:sp>
      <p:sp>
        <p:nvSpPr>
          <p:cNvPr id="66561" name="ZoneTexte 66560"/>
          <p:cNvSpPr txBox="1"/>
          <p:nvPr/>
        </p:nvSpPr>
        <p:spPr>
          <a:xfrm>
            <a:off x="7955279" y="579736"/>
            <a:ext cx="809897" cy="461665"/>
          </a:xfrm>
          <a:prstGeom prst="rect">
            <a:avLst/>
          </a:prstGeom>
          <a:noFill/>
        </p:spPr>
        <p:txBody>
          <a:bodyPr wrap="square" rtlCol="0">
            <a:spAutoFit/>
          </a:bodyPr>
          <a:lstStyle/>
          <a:p>
            <a:r>
              <a:rPr lang="fr-FR" sz="2400" dirty="0" smtClean="0">
                <a:solidFill>
                  <a:srgbClr val="FF0000"/>
                </a:solidFill>
                <a:latin typeface="Trebuchet MS" panose="020B0603020202020204" pitchFamily="34" charset="0"/>
              </a:rPr>
              <a:t>C2</a:t>
            </a:r>
          </a:p>
        </p:txBody>
      </p:sp>
      <p:sp>
        <p:nvSpPr>
          <p:cNvPr id="66563" name="ZoneTexte 66562"/>
          <p:cNvSpPr txBox="1"/>
          <p:nvPr/>
        </p:nvSpPr>
        <p:spPr>
          <a:xfrm>
            <a:off x="472282" y="732967"/>
            <a:ext cx="2898382" cy="369332"/>
          </a:xfrm>
          <a:prstGeom prst="rect">
            <a:avLst/>
          </a:prstGeom>
          <a:noFill/>
        </p:spPr>
        <p:txBody>
          <a:bodyPr wrap="square" rtlCol="0">
            <a:spAutoFit/>
          </a:bodyPr>
          <a:lstStyle/>
          <a:p>
            <a:r>
              <a:rPr lang="fr-FR" dirty="0" smtClean="0">
                <a:latin typeface="Trebuchet MS" panose="020B0603020202020204" pitchFamily="34" charset="0"/>
              </a:rPr>
              <a:t>FR0013196680</a:t>
            </a:r>
          </a:p>
        </p:txBody>
      </p:sp>
      <p:sp>
        <p:nvSpPr>
          <p:cNvPr id="66564" name="Rectangle 66563"/>
          <p:cNvSpPr/>
          <p:nvPr/>
        </p:nvSpPr>
        <p:spPr>
          <a:xfrm>
            <a:off x="5557181" y="4728796"/>
            <a:ext cx="3044298" cy="915635"/>
          </a:xfrm>
          <a:prstGeom prst="rect">
            <a:avLst/>
          </a:prstGeom>
          <a:ln>
            <a:solidFill>
              <a:srgbClr val="002060"/>
            </a:solidFill>
          </a:ln>
        </p:spPr>
        <p:txBody>
          <a:bodyPr wrap="square">
            <a:spAutoFit/>
          </a:bodyPr>
          <a:lstStyle/>
          <a:p>
            <a:pPr marL="208915" marR="25400" indent="-172720" algn="just">
              <a:lnSpc>
                <a:spcPct val="100000"/>
              </a:lnSpc>
              <a:spcBef>
                <a:spcPts val="325"/>
              </a:spcBef>
              <a:buFont typeface="Wingdings"/>
              <a:buChar char=""/>
              <a:tabLst>
                <a:tab pos="209550" algn="l"/>
              </a:tabLst>
            </a:pPr>
            <a:r>
              <a:rPr lang="fr-FR" sz="1200" spc="-20" dirty="0" smtClean="0">
                <a:solidFill>
                  <a:srgbClr val="002060"/>
                </a:solidFill>
                <a:latin typeface="Trebuchet MS"/>
                <a:cs typeface="Trebuchet MS"/>
              </a:rPr>
              <a:t>1 an </a:t>
            </a:r>
            <a:r>
              <a:rPr lang="fr-FR" sz="1200" spc="-20" dirty="0">
                <a:solidFill>
                  <a:srgbClr val="002060"/>
                </a:solidFill>
                <a:latin typeface="Trebuchet MS"/>
                <a:cs typeface="Trebuchet MS"/>
              </a:rPr>
              <a:t>:  </a:t>
            </a:r>
            <a:r>
              <a:rPr lang="fr-FR" sz="1200" spc="-20" dirty="0" smtClean="0">
                <a:solidFill>
                  <a:srgbClr val="002060"/>
                </a:solidFill>
                <a:latin typeface="Trebuchet MS"/>
                <a:cs typeface="Trebuchet MS"/>
              </a:rPr>
              <a:t>7,97%</a:t>
            </a:r>
            <a:endParaRPr lang="fr-FR" sz="1200" spc="-20" dirty="0">
              <a:solidFill>
                <a:srgbClr val="002060"/>
              </a:solidFill>
              <a:latin typeface="Trebuchet MS"/>
              <a:cs typeface="Trebuchet MS"/>
            </a:endParaRPr>
          </a:p>
          <a:p>
            <a:pPr marL="208915" marR="25400" indent="-172720" algn="just">
              <a:lnSpc>
                <a:spcPct val="100000"/>
              </a:lnSpc>
              <a:spcBef>
                <a:spcPts val="325"/>
              </a:spcBef>
              <a:buFont typeface="Wingdings"/>
              <a:buChar char=""/>
              <a:tabLst>
                <a:tab pos="209550" algn="l"/>
              </a:tabLst>
            </a:pPr>
            <a:r>
              <a:rPr lang="fr-FR" sz="1200" spc="-20" dirty="0">
                <a:solidFill>
                  <a:srgbClr val="002060"/>
                </a:solidFill>
                <a:latin typeface="Trebuchet MS"/>
                <a:cs typeface="Trebuchet MS"/>
              </a:rPr>
              <a:t>3 ans : </a:t>
            </a:r>
            <a:r>
              <a:rPr lang="fr-FR" sz="1200" spc="-20" dirty="0" smtClean="0">
                <a:solidFill>
                  <a:srgbClr val="002060"/>
                </a:solidFill>
                <a:latin typeface="Trebuchet MS"/>
                <a:cs typeface="Trebuchet MS"/>
              </a:rPr>
              <a:t>9,22%</a:t>
            </a:r>
          </a:p>
          <a:p>
            <a:pPr marL="36195" marR="25400" algn="just">
              <a:spcBef>
                <a:spcPts val="325"/>
              </a:spcBef>
              <a:tabLst>
                <a:tab pos="209550" algn="l"/>
              </a:tabLst>
            </a:pPr>
            <a:r>
              <a:rPr lang="fr-FR" sz="1200" spc="-20" dirty="0">
                <a:solidFill>
                  <a:srgbClr val="002060"/>
                </a:solidFill>
                <a:latin typeface="Trebuchet MS"/>
                <a:cs typeface="Trebuchet MS"/>
              </a:rPr>
              <a:t>Pour le détail des performances </a:t>
            </a:r>
            <a:r>
              <a:rPr lang="fr-FR" sz="1200" spc="-20" dirty="0">
                <a:solidFill>
                  <a:srgbClr val="002060"/>
                </a:solidFill>
                <a:latin typeface="Trebuchet MS"/>
                <a:cs typeface="Trebuchet MS"/>
                <a:hlinkClick r:id="rId5"/>
              </a:rPr>
              <a:t>c</a:t>
            </a:r>
            <a:r>
              <a:rPr lang="fr-FR" sz="1200" spc="-20" dirty="0" smtClean="0">
                <a:solidFill>
                  <a:srgbClr val="002060"/>
                </a:solidFill>
                <a:latin typeface="Trebuchet MS"/>
                <a:cs typeface="Trebuchet MS"/>
                <a:hlinkClick r:id="rId5"/>
              </a:rPr>
              <a:t>liquer </a:t>
            </a:r>
            <a:r>
              <a:rPr lang="fr-FR" sz="1200" spc="-20" dirty="0">
                <a:solidFill>
                  <a:srgbClr val="002060"/>
                </a:solidFill>
                <a:latin typeface="Trebuchet MS"/>
                <a:cs typeface="Trebuchet MS"/>
                <a:hlinkClick r:id="rId5"/>
              </a:rPr>
              <a:t>i</a:t>
            </a:r>
            <a:r>
              <a:rPr lang="fr-FR" sz="1200" spc="-20" dirty="0" smtClean="0">
                <a:solidFill>
                  <a:srgbClr val="002060"/>
                </a:solidFill>
                <a:latin typeface="Trebuchet MS"/>
                <a:cs typeface="Trebuchet MS"/>
                <a:hlinkClick r:id="rId5"/>
              </a:rPr>
              <a:t>ci</a:t>
            </a:r>
            <a:endParaRPr lang="fr-FR" sz="1200" spc="-20" dirty="0" smtClean="0">
              <a:solidFill>
                <a:srgbClr val="002060"/>
              </a:solidFill>
              <a:latin typeface="Trebuchet MS"/>
              <a:cs typeface="Trebuchet MS"/>
            </a:endParaRPr>
          </a:p>
          <a:p>
            <a:pPr marL="36195" marR="25400" algn="just">
              <a:lnSpc>
                <a:spcPct val="100000"/>
              </a:lnSpc>
              <a:spcBef>
                <a:spcPts val="325"/>
              </a:spcBef>
              <a:tabLst>
                <a:tab pos="209550" algn="l"/>
              </a:tabLst>
            </a:pPr>
            <a:r>
              <a:rPr lang="fr-FR" sz="1000" spc="-20" dirty="0" smtClean="0">
                <a:solidFill>
                  <a:srgbClr val="002060"/>
                </a:solidFill>
                <a:latin typeface="Trebuchet MS"/>
                <a:cs typeface="Trebuchet MS"/>
              </a:rPr>
              <a:t>*ne préjuge pas des performances futures</a:t>
            </a:r>
          </a:p>
        </p:txBody>
      </p:sp>
      <p:sp>
        <p:nvSpPr>
          <p:cNvPr id="66566" name="Rectangle 66565"/>
          <p:cNvSpPr/>
          <p:nvPr/>
        </p:nvSpPr>
        <p:spPr>
          <a:xfrm>
            <a:off x="6256629" y="2805340"/>
            <a:ext cx="1253528" cy="307777"/>
          </a:xfrm>
          <a:prstGeom prst="rect">
            <a:avLst/>
          </a:prstGeom>
        </p:spPr>
        <p:txBody>
          <a:bodyPr wrap="square">
            <a:spAutoFit/>
          </a:bodyPr>
          <a:lstStyle/>
          <a:p>
            <a:pPr marL="36195" marR="25400" algn="just">
              <a:lnSpc>
                <a:spcPct val="100000"/>
              </a:lnSpc>
              <a:spcBef>
                <a:spcPts val="325"/>
              </a:spcBef>
              <a:tabLst>
                <a:tab pos="209550" algn="l"/>
              </a:tabLst>
            </a:pPr>
            <a:r>
              <a:rPr lang="fr-FR" sz="1400" b="1" spc="140" dirty="0" smtClean="0">
                <a:solidFill>
                  <a:srgbClr val="FF00FF"/>
                </a:solidFill>
                <a:latin typeface="Trebuchet MS"/>
                <a:cs typeface="Trebuchet MS"/>
              </a:rPr>
              <a:t>Les Frais</a:t>
            </a:r>
            <a:endParaRPr lang="fr-FR" sz="1400" spc="-20" dirty="0">
              <a:solidFill>
                <a:srgbClr val="FF00FF"/>
              </a:solidFill>
              <a:latin typeface="Trebuchet MS"/>
              <a:cs typeface="Trebuchet MS"/>
            </a:endParaRPr>
          </a:p>
        </p:txBody>
      </p:sp>
      <p:sp>
        <p:nvSpPr>
          <p:cNvPr id="66567" name="Rectangle 66566"/>
          <p:cNvSpPr/>
          <p:nvPr/>
        </p:nvSpPr>
        <p:spPr>
          <a:xfrm>
            <a:off x="5557181" y="3174483"/>
            <a:ext cx="2652425" cy="1107996"/>
          </a:xfrm>
          <a:prstGeom prst="rect">
            <a:avLst/>
          </a:prstGeom>
          <a:ln>
            <a:solidFill>
              <a:srgbClr val="FF00FF"/>
            </a:solidFill>
          </a:ln>
        </p:spPr>
        <p:txBody>
          <a:bodyPr wrap="square">
            <a:spAutoFit/>
          </a:bodyPr>
          <a:lstStyle/>
          <a:p>
            <a:pPr marL="264160" marR="81280" indent="-172720">
              <a:lnSpc>
                <a:spcPct val="100000"/>
              </a:lnSpc>
              <a:spcBef>
                <a:spcPts val="0"/>
              </a:spcBef>
              <a:buFont typeface="Wingdings"/>
              <a:buChar char=""/>
              <a:tabLst>
                <a:tab pos="264795" algn="l"/>
              </a:tabLst>
            </a:pPr>
            <a:r>
              <a:rPr lang="fr-FR" sz="1100" kern="0" dirty="0">
                <a:solidFill>
                  <a:srgbClr val="FF00FF"/>
                </a:solidFill>
                <a:latin typeface="Trebuchet MS"/>
                <a:cs typeface="Trebuchet MS"/>
              </a:rPr>
              <a:t>Frais Assurance-vie : ceux du </a:t>
            </a:r>
            <a:r>
              <a:rPr lang="fr-FR" sz="1100" kern="0" dirty="0" smtClean="0">
                <a:solidFill>
                  <a:srgbClr val="FF00FF"/>
                </a:solidFill>
                <a:latin typeface="Trebuchet MS"/>
                <a:cs typeface="Trebuchet MS"/>
              </a:rPr>
              <a:t>contrat support</a:t>
            </a:r>
            <a:endParaRPr lang="fr-FR" sz="1100" kern="0" dirty="0">
              <a:solidFill>
                <a:srgbClr val="FF00FF"/>
              </a:solidFill>
              <a:latin typeface="Trebuchet MS"/>
              <a:cs typeface="Trebuchet MS"/>
            </a:endParaRPr>
          </a:p>
          <a:p>
            <a:pPr marL="264160" indent="-172720">
              <a:lnSpc>
                <a:spcPct val="100000"/>
              </a:lnSpc>
              <a:buFont typeface="Wingdings"/>
              <a:buChar char=""/>
              <a:tabLst>
                <a:tab pos="264795" algn="l"/>
              </a:tabLst>
            </a:pPr>
            <a:r>
              <a:rPr lang="fr-FR" sz="1100" kern="0" dirty="0">
                <a:solidFill>
                  <a:srgbClr val="FF00FF"/>
                </a:solidFill>
                <a:latin typeface="Trebuchet MS"/>
                <a:cs typeface="Trebuchet MS"/>
              </a:rPr>
              <a:t>Frais CTO :</a:t>
            </a:r>
          </a:p>
          <a:p>
            <a:pPr marL="360680" lvl="1" indent="-90170">
              <a:lnSpc>
                <a:spcPct val="100000"/>
              </a:lnSpc>
              <a:buFont typeface="Arial"/>
              <a:buChar char="•"/>
              <a:tabLst>
                <a:tab pos="360680" algn="l"/>
              </a:tabLst>
            </a:pPr>
            <a:r>
              <a:rPr lang="fr-FR" sz="1100" kern="0" dirty="0">
                <a:solidFill>
                  <a:srgbClr val="FF00FF"/>
                </a:solidFill>
                <a:latin typeface="Trebuchet MS"/>
                <a:cs typeface="Trebuchet MS"/>
              </a:rPr>
              <a:t>Frais entrée maxi: </a:t>
            </a:r>
            <a:r>
              <a:rPr lang="fr-FR" sz="1100" kern="0" dirty="0" smtClean="0">
                <a:solidFill>
                  <a:srgbClr val="FF00FF"/>
                </a:solidFill>
                <a:latin typeface="Trebuchet MS"/>
                <a:cs typeface="Trebuchet MS"/>
              </a:rPr>
              <a:t>2,50%</a:t>
            </a:r>
            <a:endParaRPr lang="fr-FR" sz="1100" kern="0" dirty="0">
              <a:solidFill>
                <a:srgbClr val="FF00FF"/>
              </a:solidFill>
              <a:latin typeface="Trebuchet MS"/>
              <a:cs typeface="Trebuchet MS"/>
            </a:endParaRPr>
          </a:p>
          <a:p>
            <a:pPr marL="360680" lvl="1" indent="-90170">
              <a:lnSpc>
                <a:spcPct val="100000"/>
              </a:lnSpc>
              <a:spcBef>
                <a:spcPts val="5"/>
              </a:spcBef>
              <a:buFont typeface="Arial"/>
              <a:buChar char="•"/>
              <a:tabLst>
                <a:tab pos="360680" algn="l"/>
              </a:tabLst>
            </a:pPr>
            <a:r>
              <a:rPr lang="fr-FR" sz="1100" kern="0" dirty="0">
                <a:solidFill>
                  <a:srgbClr val="FF00FF"/>
                </a:solidFill>
                <a:latin typeface="Trebuchet MS"/>
                <a:cs typeface="Trebuchet MS"/>
              </a:rPr>
              <a:t>Frais de sortie: néant</a:t>
            </a:r>
          </a:p>
          <a:p>
            <a:pPr marL="360680" lvl="1" indent="-90170">
              <a:lnSpc>
                <a:spcPct val="100000"/>
              </a:lnSpc>
              <a:buFont typeface="Arial"/>
              <a:buChar char="•"/>
              <a:tabLst>
                <a:tab pos="360680" algn="l"/>
              </a:tabLst>
            </a:pPr>
            <a:r>
              <a:rPr lang="fr-FR" sz="1100" kern="0" dirty="0">
                <a:solidFill>
                  <a:srgbClr val="FF00FF"/>
                </a:solidFill>
                <a:latin typeface="Trebuchet MS"/>
                <a:cs typeface="Trebuchet MS"/>
              </a:rPr>
              <a:t>Frais de gestion maxi: </a:t>
            </a:r>
            <a:r>
              <a:rPr lang="fr-FR" sz="1100" kern="0" dirty="0" smtClean="0">
                <a:solidFill>
                  <a:srgbClr val="FF00FF"/>
                </a:solidFill>
                <a:latin typeface="Trebuchet MS"/>
                <a:cs typeface="Trebuchet MS"/>
              </a:rPr>
              <a:t>1,25%</a:t>
            </a:r>
            <a:endParaRPr lang="fr-FR" sz="1100" kern="0" dirty="0">
              <a:solidFill>
                <a:srgbClr val="FF00FF"/>
              </a:solidFill>
              <a:latin typeface="Trebuchet MS"/>
              <a:cs typeface="Trebuchet MS"/>
            </a:endParaRPr>
          </a:p>
        </p:txBody>
      </p:sp>
      <p:pic>
        <p:nvPicPr>
          <p:cNvPr id="23" name="Image 22"/>
          <p:cNvPicPr>
            <a:picLocks noChangeAspect="1"/>
          </p:cNvPicPr>
          <p:nvPr/>
        </p:nvPicPr>
        <p:blipFill>
          <a:blip r:embed="rId6"/>
          <a:stretch>
            <a:fillRect/>
          </a:stretch>
        </p:blipFill>
        <p:spPr>
          <a:xfrm>
            <a:off x="5546247" y="459265"/>
            <a:ext cx="1785000" cy="616400"/>
          </a:xfrm>
          <a:prstGeom prst="rect">
            <a:avLst/>
          </a:prstGeom>
        </p:spPr>
      </p:pic>
    </p:spTree>
    <p:extLst>
      <p:ext uri="{BB962C8B-B14F-4D97-AF65-F5344CB8AC3E}">
        <p14:creationId xmlns:p14="http://schemas.microsoft.com/office/powerpoint/2010/main" val="4633433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Espace réservé du numéro de diapositive 22"/>
          <p:cNvSpPr>
            <a:spLocks noGrp="1"/>
          </p:cNvSpPr>
          <p:nvPr>
            <p:ph type="sldNum" sz="quarter" idx="2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Aft>
                <a:spcPts val="300"/>
              </a:spcAft>
              <a:defRPr sz="1300" b="1">
                <a:solidFill>
                  <a:schemeClr val="accent1"/>
                </a:solidFill>
                <a:latin typeface="Arial Narrow" pitchFamily="34" charset="0"/>
              </a:defRPr>
            </a:lvl1pPr>
            <a:lvl2pPr marL="742950" indent="-285750" eaLnBrk="0" hangingPunct="0">
              <a:defRPr sz="1300" b="1">
                <a:solidFill>
                  <a:schemeClr val="tx1"/>
                </a:solidFill>
                <a:latin typeface="Arial Narrow" pitchFamily="34" charset="0"/>
              </a:defRPr>
            </a:lvl2pPr>
            <a:lvl3pPr marL="1143000" indent="-228600" eaLnBrk="0" hangingPunct="0">
              <a:defRPr sz="1300" b="1">
                <a:solidFill>
                  <a:schemeClr val="tx1"/>
                </a:solidFill>
                <a:latin typeface="Arial Narrow" pitchFamily="34" charset="0"/>
              </a:defRPr>
            </a:lvl3pPr>
            <a:lvl4pPr marL="1600200" indent="-228600" algn="just" eaLnBrk="0" hangingPunct="0">
              <a:lnSpc>
                <a:spcPts val="2000"/>
              </a:lnSpc>
              <a:defRPr sz="1300">
                <a:solidFill>
                  <a:schemeClr val="tx1"/>
                </a:solidFill>
                <a:latin typeface="Arial Narrow" pitchFamily="34" charset="0"/>
              </a:defRPr>
            </a:lvl4pPr>
            <a:lvl5pPr marL="2057400" indent="-228600" algn="just" eaLnBrk="0"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5pPr>
            <a:lvl6pPr marL="25146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6pPr>
            <a:lvl7pPr marL="29718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7pPr>
            <a:lvl8pPr marL="34290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8pPr>
            <a:lvl9pPr marL="38862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9pPr>
          </a:lstStyle>
          <a:p>
            <a:pPr eaLnBrk="1" fontAlgn="base" hangingPunct="1">
              <a:spcBef>
                <a:spcPct val="0"/>
              </a:spcBef>
              <a:spcAft>
                <a:spcPct val="0"/>
              </a:spcAft>
            </a:pPr>
            <a:fld id="{B051914B-540C-454B-99F4-FEFF50D1E02E}" type="slidenum">
              <a:rPr lang="fr-FR" altLang="fr-FR" sz="1100" smtClean="0">
                <a:solidFill>
                  <a:srgbClr val="000000"/>
                </a:solidFill>
                <a:latin typeface="Verdana" pitchFamily="34" charset="0"/>
                <a:cs typeface="Arial" pitchFamily="34" charset="0"/>
              </a:rPr>
              <a:pPr eaLnBrk="1" fontAlgn="base" hangingPunct="1">
                <a:spcBef>
                  <a:spcPct val="0"/>
                </a:spcBef>
                <a:spcAft>
                  <a:spcPct val="0"/>
                </a:spcAft>
              </a:pPr>
              <a:t>6</a:t>
            </a:fld>
            <a:endParaRPr lang="fr-FR" altLang="fr-FR" sz="1100" smtClean="0">
              <a:solidFill>
                <a:srgbClr val="000000"/>
              </a:solidFill>
              <a:latin typeface="Verdana" pitchFamily="34" charset="0"/>
              <a:cs typeface="Arial" pitchFamily="34" charset="0"/>
            </a:endParaRPr>
          </a:p>
        </p:txBody>
      </p:sp>
      <p:sp>
        <p:nvSpPr>
          <p:cNvPr id="7" name="Espace réservé du pied de page 5"/>
          <p:cNvSpPr>
            <a:spLocks noGrp="1"/>
          </p:cNvSpPr>
          <p:nvPr>
            <p:ph type="ftr" sz="quarter" idx="4294967295"/>
          </p:nvPr>
        </p:nvSpPr>
        <p:spPr bwMode="auto">
          <a:xfrm>
            <a:off x="2771775" y="6335713"/>
            <a:ext cx="3240088"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lgn="ctr" fontAlgn="base">
              <a:spcBef>
                <a:spcPct val="0"/>
              </a:spcBef>
              <a:spcAft>
                <a:spcPct val="0"/>
              </a:spcAft>
              <a:defRPr/>
            </a:pPr>
            <a:r>
              <a:rPr lang="fr-FR" altLang="fr-FR" sz="1100" dirty="0" smtClean="0">
                <a:solidFill>
                  <a:prstClr val="black"/>
                </a:solidFill>
              </a:rPr>
              <a:t>LES UC DE LA GAMME ESSENTIELLE </a:t>
            </a:r>
          </a:p>
        </p:txBody>
      </p:sp>
      <p:sp>
        <p:nvSpPr>
          <p:cNvPr id="4" name="ZoneTexte 3"/>
          <p:cNvSpPr txBox="1"/>
          <p:nvPr/>
        </p:nvSpPr>
        <p:spPr>
          <a:xfrm>
            <a:off x="472281" y="191433"/>
            <a:ext cx="4017832" cy="523220"/>
          </a:xfrm>
          <a:prstGeom prst="rect">
            <a:avLst/>
          </a:prstGeom>
          <a:solidFill>
            <a:schemeClr val="bg1"/>
          </a:solidFill>
        </p:spPr>
        <p:txBody>
          <a:bodyPr wrap="square" rtlCol="0">
            <a:spAutoFit/>
          </a:bodyPr>
          <a:lstStyle/>
          <a:p>
            <a:r>
              <a:rPr lang="fr-FR" sz="2800" dirty="0" smtClean="0">
                <a:solidFill>
                  <a:srgbClr val="FF0000"/>
                </a:solidFill>
              </a:rPr>
              <a:t>SELECTIZ  PEA</a:t>
            </a:r>
            <a:endParaRPr lang="fr-FR" sz="2000" dirty="0" smtClean="0"/>
          </a:p>
        </p:txBody>
      </p:sp>
      <p:sp>
        <p:nvSpPr>
          <p:cNvPr id="8" name="Rectangle 7"/>
          <p:cNvSpPr/>
          <p:nvPr/>
        </p:nvSpPr>
        <p:spPr>
          <a:xfrm>
            <a:off x="5353396" y="1475737"/>
            <a:ext cx="3541705" cy="1446550"/>
          </a:xfrm>
          <a:prstGeom prst="rect">
            <a:avLst/>
          </a:prstGeom>
          <a:ln>
            <a:solidFill>
              <a:srgbClr val="7030A0"/>
            </a:solidFill>
          </a:ln>
        </p:spPr>
        <p:txBody>
          <a:bodyPr wrap="square">
            <a:spAutoFit/>
          </a:bodyPr>
          <a:lstStyle/>
          <a:p>
            <a:pPr marL="35560" marR="26034" algn="just">
              <a:lnSpc>
                <a:spcPct val="100000"/>
              </a:lnSpc>
              <a:spcBef>
                <a:spcPts val="240"/>
              </a:spcBef>
            </a:pPr>
            <a:r>
              <a:rPr lang="fr-FR" sz="1100" b="1" kern="0" dirty="0" smtClean="0">
                <a:solidFill>
                  <a:srgbClr val="7030A0"/>
                </a:solidFill>
                <a:latin typeface="Trebuchet MS"/>
                <a:cs typeface="Trebuchet MS"/>
              </a:rPr>
              <a:t>Avec </a:t>
            </a:r>
            <a:r>
              <a:rPr lang="fr-FR" sz="1100" b="1" kern="0" dirty="0" err="1" smtClean="0">
                <a:solidFill>
                  <a:srgbClr val="7030A0"/>
                </a:solidFill>
                <a:latin typeface="Trebuchet MS"/>
                <a:cs typeface="Trebuchet MS"/>
              </a:rPr>
              <a:t>Selectiz</a:t>
            </a:r>
            <a:r>
              <a:rPr lang="fr-FR" sz="1100" b="1" kern="0" dirty="0" smtClean="0">
                <a:solidFill>
                  <a:srgbClr val="7030A0"/>
                </a:solidFill>
                <a:latin typeface="Trebuchet MS"/>
                <a:cs typeface="Trebuchet MS"/>
              </a:rPr>
              <a:t> PEA vous bénéficiez d’</a:t>
            </a:r>
          </a:p>
          <a:p>
            <a:pPr marL="171450" indent="-171450">
              <a:buFont typeface="Arial" panose="020B0604020202020204" pitchFamily="34" charset="0"/>
              <a:buChar char="•"/>
            </a:pPr>
            <a:r>
              <a:rPr lang="fr-FR" sz="1100" b="1" dirty="0" smtClean="0">
                <a:solidFill>
                  <a:srgbClr val="7030A0"/>
                </a:solidFill>
                <a:latin typeface="Trebuchet MS" panose="020B0603020202020204" pitchFamily="34" charset="0"/>
              </a:rPr>
              <a:t>une </a:t>
            </a:r>
            <a:r>
              <a:rPr lang="fr-FR" sz="1100" b="1" dirty="0">
                <a:solidFill>
                  <a:srgbClr val="7030A0"/>
                </a:solidFill>
                <a:latin typeface="Trebuchet MS" panose="020B0603020202020204" pitchFamily="34" charset="0"/>
              </a:rPr>
              <a:t>solution d’épargne pouvant investir sur un large éventail de marchés financiers internationaux</a:t>
            </a:r>
          </a:p>
          <a:p>
            <a:pPr marL="171450" indent="-171450">
              <a:buFont typeface="Arial" panose="020B0604020202020204" pitchFamily="34" charset="0"/>
              <a:buChar char="•"/>
            </a:pPr>
            <a:r>
              <a:rPr lang="fr-FR" sz="1100" b="1" dirty="0" smtClean="0">
                <a:solidFill>
                  <a:srgbClr val="7030A0"/>
                </a:solidFill>
                <a:latin typeface="Trebuchet MS" panose="020B0603020202020204" pitchFamily="34" charset="0"/>
              </a:rPr>
              <a:t>une </a:t>
            </a:r>
            <a:r>
              <a:rPr lang="fr-FR" sz="1100" b="1" dirty="0">
                <a:solidFill>
                  <a:srgbClr val="7030A0"/>
                </a:solidFill>
                <a:latin typeface="Trebuchet MS" panose="020B0603020202020204" pitchFamily="34" charset="0"/>
              </a:rPr>
              <a:t>gestion flexible et réactive qui vise à s’adapter aux évolutions des marchés financiers</a:t>
            </a:r>
          </a:p>
          <a:p>
            <a:pPr marL="171450" indent="-171450">
              <a:buFont typeface="Arial" panose="020B0604020202020204" pitchFamily="34" charset="0"/>
              <a:buChar char="•"/>
            </a:pPr>
            <a:r>
              <a:rPr lang="fr-FR" sz="1100" b="1" dirty="0" smtClean="0">
                <a:solidFill>
                  <a:srgbClr val="7030A0"/>
                </a:solidFill>
                <a:latin typeface="Trebuchet MS" panose="020B0603020202020204" pitchFamily="34" charset="0"/>
              </a:rPr>
              <a:t>une </a:t>
            </a:r>
            <a:r>
              <a:rPr lang="fr-FR" sz="1100" b="1" dirty="0">
                <a:solidFill>
                  <a:srgbClr val="7030A0"/>
                </a:solidFill>
                <a:latin typeface="Trebuchet MS" panose="020B0603020202020204" pitchFamily="34" charset="0"/>
              </a:rPr>
              <a:t>gestion confiée à des experts à l’écoute des marchés</a:t>
            </a:r>
          </a:p>
        </p:txBody>
      </p:sp>
      <p:sp>
        <p:nvSpPr>
          <p:cNvPr id="9" name="Rectangle 8"/>
          <p:cNvSpPr/>
          <p:nvPr/>
        </p:nvSpPr>
        <p:spPr>
          <a:xfrm>
            <a:off x="5460274" y="83254"/>
            <a:ext cx="1956946" cy="307777"/>
          </a:xfrm>
          <a:prstGeom prst="rect">
            <a:avLst/>
          </a:prstGeom>
        </p:spPr>
        <p:txBody>
          <a:bodyPr wrap="none">
            <a:spAutoFit/>
          </a:bodyPr>
          <a:lstStyle/>
          <a:p>
            <a:pPr marL="12700">
              <a:lnSpc>
                <a:spcPct val="100000"/>
              </a:lnSpc>
              <a:spcBef>
                <a:spcPts val="105"/>
              </a:spcBef>
            </a:pPr>
            <a:r>
              <a:rPr lang="fr-FR" sz="1400" b="1" spc="140" dirty="0" smtClean="0">
                <a:latin typeface="Trebuchet MS"/>
                <a:cs typeface="Trebuchet MS"/>
              </a:rPr>
              <a:t>Produits éligibles</a:t>
            </a:r>
            <a:endParaRPr lang="fr-FR" sz="1400" dirty="0">
              <a:latin typeface="Trebuchet MS"/>
              <a:cs typeface="Trebuchet MS"/>
            </a:endParaRPr>
          </a:p>
        </p:txBody>
      </p:sp>
      <p:sp>
        <p:nvSpPr>
          <p:cNvPr id="10" name="Rectangle 9"/>
          <p:cNvSpPr/>
          <p:nvPr/>
        </p:nvSpPr>
        <p:spPr>
          <a:xfrm>
            <a:off x="2043898" y="3040532"/>
            <a:ext cx="1595630" cy="307777"/>
          </a:xfrm>
          <a:prstGeom prst="rect">
            <a:avLst/>
          </a:prstGeom>
        </p:spPr>
        <p:txBody>
          <a:bodyPr wrap="square">
            <a:spAutoFit/>
          </a:bodyPr>
          <a:lstStyle/>
          <a:p>
            <a:pPr marL="12700">
              <a:lnSpc>
                <a:spcPct val="100000"/>
              </a:lnSpc>
              <a:spcBef>
                <a:spcPts val="105"/>
              </a:spcBef>
            </a:pPr>
            <a:r>
              <a:rPr lang="fr-FR" sz="1400" b="1" spc="140" dirty="0" smtClean="0">
                <a:solidFill>
                  <a:schemeClr val="accent2">
                    <a:lumMod val="50000"/>
                  </a:schemeClr>
                </a:solidFill>
                <a:latin typeface="Trebuchet MS"/>
                <a:cs typeface="Trebuchet MS"/>
              </a:rPr>
              <a:t>Les risques</a:t>
            </a:r>
            <a:endParaRPr lang="fr-FR" sz="1400" dirty="0">
              <a:solidFill>
                <a:schemeClr val="accent2">
                  <a:lumMod val="50000"/>
                </a:schemeClr>
              </a:solidFill>
              <a:latin typeface="Trebuchet MS"/>
              <a:cs typeface="Trebuchet MS"/>
            </a:endParaRPr>
          </a:p>
        </p:txBody>
      </p:sp>
      <p:sp>
        <p:nvSpPr>
          <p:cNvPr id="15" name="Rectangle 14"/>
          <p:cNvSpPr/>
          <p:nvPr/>
        </p:nvSpPr>
        <p:spPr>
          <a:xfrm>
            <a:off x="421724" y="3391910"/>
            <a:ext cx="4725042" cy="2752035"/>
          </a:xfrm>
          <a:prstGeom prst="rect">
            <a:avLst/>
          </a:prstGeom>
          <a:ln>
            <a:solidFill>
              <a:schemeClr val="tx2">
                <a:lumMod val="75000"/>
              </a:schemeClr>
            </a:solidFill>
          </a:ln>
        </p:spPr>
        <p:txBody>
          <a:bodyPr wrap="square">
            <a:spAutoFit/>
          </a:bodyPr>
          <a:lstStyle/>
          <a:p>
            <a:pPr marL="22225" lvl="0" algn="ctr" fontAlgn="auto">
              <a:spcBef>
                <a:spcPts val="300"/>
              </a:spcBef>
              <a:spcAft>
                <a:spcPts val="0"/>
              </a:spcAft>
            </a:pPr>
            <a:r>
              <a:rPr lang="fr-FR" sz="1200" b="1" spc="-5" dirty="0">
                <a:solidFill>
                  <a:schemeClr val="accent2">
                    <a:lumMod val="50000"/>
                  </a:schemeClr>
                </a:solidFill>
                <a:latin typeface="Trebuchet MS" panose="020B0603020202020204" pitchFamily="34" charset="0"/>
                <a:cs typeface="Calibri"/>
              </a:rPr>
              <a:t>Profil de risque et de rendement (1 à</a:t>
            </a:r>
            <a:r>
              <a:rPr lang="fr-FR" sz="1200" b="1" spc="-40" dirty="0">
                <a:solidFill>
                  <a:schemeClr val="accent2">
                    <a:lumMod val="50000"/>
                  </a:schemeClr>
                </a:solidFill>
                <a:latin typeface="Trebuchet MS" panose="020B0603020202020204" pitchFamily="34" charset="0"/>
                <a:cs typeface="Calibri"/>
              </a:rPr>
              <a:t> </a:t>
            </a:r>
            <a:r>
              <a:rPr lang="fr-FR" sz="1200" b="1" spc="-5" dirty="0">
                <a:solidFill>
                  <a:schemeClr val="accent2">
                    <a:lumMod val="50000"/>
                  </a:schemeClr>
                </a:solidFill>
                <a:latin typeface="Trebuchet MS" panose="020B0603020202020204" pitchFamily="34" charset="0"/>
                <a:cs typeface="Calibri"/>
              </a:rPr>
              <a:t>7)</a:t>
            </a:r>
            <a:endParaRPr lang="fr-FR" sz="1200" dirty="0">
              <a:solidFill>
                <a:schemeClr val="accent2">
                  <a:lumMod val="50000"/>
                </a:schemeClr>
              </a:solidFill>
              <a:latin typeface="Trebuchet MS" panose="020B0603020202020204" pitchFamily="34" charset="0"/>
              <a:cs typeface="Calibri"/>
            </a:endParaRPr>
          </a:p>
          <a:p>
            <a:pPr marL="25400" lvl="0" algn="ctr" fontAlgn="auto">
              <a:spcBef>
                <a:spcPts val="100"/>
              </a:spcBef>
              <a:spcAft>
                <a:spcPts val="0"/>
              </a:spcAft>
            </a:pPr>
            <a:r>
              <a:rPr lang="fr-FR" sz="2800" b="1" spc="-5" dirty="0">
                <a:solidFill>
                  <a:srgbClr val="FFFFFF"/>
                </a:solidFill>
                <a:latin typeface="Calibri"/>
                <a:cs typeface="Calibri"/>
              </a:rPr>
              <a:t>4</a:t>
            </a:r>
            <a:endParaRPr lang="fr-FR" sz="2800" dirty="0">
              <a:solidFill>
                <a:prstClr val="black"/>
              </a:solidFill>
              <a:latin typeface="Calibri"/>
              <a:cs typeface="Calibri"/>
            </a:endParaRPr>
          </a:p>
          <a:p>
            <a:pPr marL="180000" lvl="0" fontAlgn="auto">
              <a:spcBef>
                <a:spcPts val="0"/>
              </a:spcBef>
              <a:spcAft>
                <a:spcPts val="0"/>
              </a:spcAft>
            </a:pPr>
            <a:endParaRPr lang="fr-FR" sz="1200" b="1" kern="0" dirty="0" smtClean="0">
              <a:solidFill>
                <a:schemeClr val="accent2">
                  <a:lumMod val="75000"/>
                </a:schemeClr>
              </a:solidFill>
              <a:latin typeface="Trebuchet MS" panose="020B0603020202020204" pitchFamily="34" charset="0"/>
              <a:cs typeface="+mn-cs"/>
            </a:endParaRPr>
          </a:p>
          <a:p>
            <a:pPr marL="180000" lvl="0" fontAlgn="auto">
              <a:spcBef>
                <a:spcPts val="0"/>
              </a:spcBef>
              <a:spcAft>
                <a:spcPts val="0"/>
              </a:spcAft>
            </a:pPr>
            <a:r>
              <a:rPr lang="fr-FR" sz="1200" b="1" kern="0" dirty="0" err="1" smtClean="0">
                <a:solidFill>
                  <a:schemeClr val="accent2">
                    <a:lumMod val="50000"/>
                  </a:schemeClr>
                </a:solidFill>
                <a:latin typeface="Trebuchet MS" panose="020B0603020202020204" pitchFamily="34" charset="0"/>
                <a:cs typeface="+mn-cs"/>
              </a:rPr>
              <a:t>Selectiz</a:t>
            </a:r>
            <a:r>
              <a:rPr lang="fr-FR" sz="1200" b="1" kern="0" dirty="0" smtClean="0">
                <a:solidFill>
                  <a:schemeClr val="accent2">
                    <a:lumMod val="50000"/>
                  </a:schemeClr>
                </a:solidFill>
                <a:latin typeface="Trebuchet MS" panose="020B0603020202020204" pitchFamily="34" charset="0"/>
                <a:cs typeface="+mn-cs"/>
              </a:rPr>
              <a:t> PEA n’est </a:t>
            </a:r>
            <a:r>
              <a:rPr lang="fr-FR" sz="1200" b="1" kern="0" dirty="0">
                <a:solidFill>
                  <a:schemeClr val="accent2">
                    <a:lumMod val="50000"/>
                  </a:schemeClr>
                </a:solidFill>
                <a:latin typeface="Trebuchet MS" panose="020B0603020202020204" pitchFamily="34" charset="0"/>
                <a:cs typeface="+mn-cs"/>
              </a:rPr>
              <a:t>pas garanti : il existe un risque de perte en capital.</a:t>
            </a:r>
            <a:br>
              <a:rPr lang="fr-FR" sz="1200" b="1" kern="0" dirty="0">
                <a:solidFill>
                  <a:schemeClr val="accent2">
                    <a:lumMod val="50000"/>
                  </a:schemeClr>
                </a:solidFill>
                <a:latin typeface="Trebuchet MS" panose="020B0603020202020204" pitchFamily="34" charset="0"/>
                <a:cs typeface="+mn-cs"/>
              </a:rPr>
            </a:br>
            <a:r>
              <a:rPr lang="fr-FR" sz="1200" b="1" kern="0" dirty="0">
                <a:solidFill>
                  <a:schemeClr val="accent2">
                    <a:lumMod val="50000"/>
                  </a:schemeClr>
                </a:solidFill>
                <a:latin typeface="Trebuchet MS" panose="020B0603020202020204" pitchFamily="34" charset="0"/>
                <a:cs typeface="+mn-cs"/>
              </a:rPr>
              <a:t>Le Fonds est principalement soumis aux risques suivants : risque actions, risque de taux, risque de crédit, risque de change, risque de gestion discrétionnaire, risque de contrepartie, risque de liquidité, etc.</a:t>
            </a:r>
            <a:br>
              <a:rPr lang="fr-FR" sz="1200" b="1" kern="0" dirty="0">
                <a:solidFill>
                  <a:schemeClr val="accent2">
                    <a:lumMod val="50000"/>
                  </a:schemeClr>
                </a:solidFill>
                <a:latin typeface="Trebuchet MS" panose="020B0603020202020204" pitchFamily="34" charset="0"/>
                <a:cs typeface="+mn-cs"/>
              </a:rPr>
            </a:br>
            <a:r>
              <a:rPr lang="fr-FR" sz="1200" b="1" kern="0" dirty="0">
                <a:solidFill>
                  <a:schemeClr val="accent2">
                    <a:lumMod val="50000"/>
                  </a:schemeClr>
                </a:solidFill>
                <a:latin typeface="Trebuchet MS" panose="020B0603020202020204" pitchFamily="34" charset="0"/>
                <a:cs typeface="+mn-cs"/>
              </a:rPr>
              <a:t>Pour une description plus complète des risques, se référer au prospectus du </a:t>
            </a:r>
            <a:r>
              <a:rPr lang="fr-FR" sz="1200" b="1" kern="0" dirty="0" smtClean="0">
                <a:solidFill>
                  <a:schemeClr val="accent2">
                    <a:lumMod val="50000"/>
                  </a:schemeClr>
                </a:solidFill>
                <a:latin typeface="Trebuchet MS" panose="020B0603020202020204" pitchFamily="34" charset="0"/>
                <a:cs typeface="+mn-cs"/>
              </a:rPr>
              <a:t>Fonds</a:t>
            </a:r>
          </a:p>
          <a:p>
            <a:pPr marL="180000" lvl="0" fontAlgn="auto">
              <a:spcBef>
                <a:spcPts val="0"/>
              </a:spcBef>
              <a:spcAft>
                <a:spcPts val="0"/>
              </a:spcAft>
            </a:pPr>
            <a:endParaRPr lang="fr-FR" sz="1200" b="1" kern="0" dirty="0" smtClean="0">
              <a:solidFill>
                <a:schemeClr val="accent2">
                  <a:lumMod val="50000"/>
                </a:schemeClr>
              </a:solidFill>
              <a:latin typeface="Trebuchet MS" panose="020B0603020202020204" pitchFamily="34" charset="0"/>
              <a:cs typeface="+mn-cs"/>
            </a:endParaRPr>
          </a:p>
          <a:p>
            <a:pPr marL="180000" lvl="0" fontAlgn="auto">
              <a:spcBef>
                <a:spcPts val="0"/>
              </a:spcBef>
              <a:spcAft>
                <a:spcPts val="0"/>
              </a:spcAft>
            </a:pPr>
            <a:r>
              <a:rPr lang="fr-FR" sz="1200" b="1" kern="0" dirty="0" smtClean="0">
                <a:solidFill>
                  <a:schemeClr val="accent2">
                    <a:lumMod val="50000"/>
                  </a:schemeClr>
                </a:solidFill>
                <a:latin typeface="Trebuchet MS" panose="020B0603020202020204" pitchFamily="34" charset="0"/>
                <a:cs typeface="+mn-cs"/>
              </a:rPr>
              <a:t>Pour consulter le DICI </a:t>
            </a:r>
            <a:r>
              <a:rPr lang="fr-FR" sz="1200" b="1" kern="0" dirty="0" smtClean="0">
                <a:solidFill>
                  <a:schemeClr val="accent2">
                    <a:lumMod val="50000"/>
                  </a:schemeClr>
                </a:solidFill>
                <a:latin typeface="Trebuchet MS" panose="020B0603020202020204" pitchFamily="34" charset="0"/>
                <a:cs typeface="+mn-cs"/>
                <a:hlinkClick r:id="rId3"/>
              </a:rPr>
              <a:t>cliquez ici</a:t>
            </a:r>
            <a:endParaRPr lang="fr-FR" sz="1200" b="1" kern="0" dirty="0">
              <a:solidFill>
                <a:schemeClr val="accent2">
                  <a:lumMod val="50000"/>
                </a:schemeClr>
              </a:solidFill>
              <a:latin typeface="Trebuchet MS" panose="020B0603020202020204" pitchFamily="34" charset="0"/>
              <a:cs typeface="+mn-cs"/>
            </a:endParaRPr>
          </a:p>
        </p:txBody>
      </p:sp>
      <p:sp>
        <p:nvSpPr>
          <p:cNvPr id="16" name="Ellipse 15"/>
          <p:cNvSpPr/>
          <p:nvPr/>
        </p:nvSpPr>
        <p:spPr>
          <a:xfrm>
            <a:off x="2419012" y="3680613"/>
            <a:ext cx="781388" cy="475751"/>
          </a:xfrm>
          <a:prstGeom prst="ellips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accent2">
                    <a:lumMod val="50000"/>
                  </a:schemeClr>
                </a:solidFill>
              </a:rPr>
              <a:t>4</a:t>
            </a:r>
            <a:endParaRPr lang="fr-FR" b="1" dirty="0">
              <a:solidFill>
                <a:schemeClr val="accent2">
                  <a:lumMod val="50000"/>
                </a:schemeClr>
              </a:solidFill>
            </a:endParaRPr>
          </a:p>
        </p:txBody>
      </p:sp>
      <p:sp>
        <p:nvSpPr>
          <p:cNvPr id="18" name="Rectangle 17"/>
          <p:cNvSpPr/>
          <p:nvPr/>
        </p:nvSpPr>
        <p:spPr>
          <a:xfrm>
            <a:off x="6143817" y="1184962"/>
            <a:ext cx="935513" cy="307777"/>
          </a:xfrm>
          <a:prstGeom prst="rect">
            <a:avLst/>
          </a:prstGeom>
        </p:spPr>
        <p:txBody>
          <a:bodyPr wrap="none">
            <a:spAutoFit/>
          </a:bodyPr>
          <a:lstStyle/>
          <a:p>
            <a:pPr marL="12700">
              <a:lnSpc>
                <a:spcPct val="100000"/>
              </a:lnSpc>
              <a:spcBef>
                <a:spcPts val="105"/>
              </a:spcBef>
            </a:pPr>
            <a:r>
              <a:rPr lang="fr-FR" sz="1400" b="1" spc="140" dirty="0" smtClean="0">
                <a:solidFill>
                  <a:srgbClr val="6F2F9F"/>
                </a:solidFill>
                <a:latin typeface="Trebuchet MS"/>
                <a:cs typeface="Trebuchet MS"/>
              </a:rPr>
              <a:t>En bref</a:t>
            </a:r>
            <a:endParaRPr lang="fr-FR" sz="1400" dirty="0">
              <a:latin typeface="Trebuchet MS"/>
              <a:cs typeface="Trebuchet MS"/>
            </a:endParaRPr>
          </a:p>
        </p:txBody>
      </p:sp>
      <p:sp>
        <p:nvSpPr>
          <p:cNvPr id="19" name="Rectangle 18"/>
          <p:cNvSpPr/>
          <p:nvPr/>
        </p:nvSpPr>
        <p:spPr>
          <a:xfrm>
            <a:off x="5210829" y="5676627"/>
            <a:ext cx="2585003" cy="536044"/>
          </a:xfrm>
          <a:prstGeom prst="rect">
            <a:avLst/>
          </a:prstGeom>
        </p:spPr>
        <p:txBody>
          <a:bodyPr wrap="none">
            <a:spAutoFit/>
          </a:bodyPr>
          <a:lstStyle/>
          <a:p>
            <a:pPr marL="12700">
              <a:lnSpc>
                <a:spcPct val="100000"/>
              </a:lnSpc>
              <a:spcBef>
                <a:spcPts val="105"/>
              </a:spcBef>
            </a:pPr>
            <a:r>
              <a:rPr lang="fr-FR" sz="1400" b="1" spc="140" dirty="0" smtClean="0">
                <a:latin typeface="Trebuchet MS"/>
                <a:cs typeface="Trebuchet MS"/>
              </a:rPr>
              <a:t>La durée de placement </a:t>
            </a:r>
          </a:p>
          <a:p>
            <a:pPr marL="12700">
              <a:lnSpc>
                <a:spcPct val="100000"/>
              </a:lnSpc>
              <a:spcBef>
                <a:spcPts val="105"/>
              </a:spcBef>
            </a:pPr>
            <a:r>
              <a:rPr lang="fr-FR" sz="1400" b="1" spc="140" dirty="0" smtClean="0">
                <a:latin typeface="Trebuchet MS"/>
                <a:cs typeface="Trebuchet MS"/>
              </a:rPr>
              <a:t>recommandée</a:t>
            </a:r>
            <a:endParaRPr lang="fr-FR" sz="1400" dirty="0">
              <a:latin typeface="Trebuchet MS"/>
              <a:cs typeface="Trebuchet MS"/>
            </a:endParaRPr>
          </a:p>
        </p:txBody>
      </p:sp>
      <p:sp>
        <p:nvSpPr>
          <p:cNvPr id="31" name="Rectangle 30"/>
          <p:cNvSpPr/>
          <p:nvPr/>
        </p:nvSpPr>
        <p:spPr>
          <a:xfrm>
            <a:off x="472281" y="1412326"/>
            <a:ext cx="4265974" cy="1569660"/>
          </a:xfrm>
          <a:prstGeom prst="rect">
            <a:avLst/>
          </a:prstGeom>
          <a:ln>
            <a:solidFill>
              <a:schemeClr val="accent6"/>
            </a:solidFill>
          </a:ln>
        </p:spPr>
        <p:txBody>
          <a:bodyPr wrap="square">
            <a:spAutoFit/>
          </a:bodyPr>
          <a:lstStyle/>
          <a:p>
            <a:pPr marL="128270" marR="109855">
              <a:lnSpc>
                <a:spcPct val="100000"/>
              </a:lnSpc>
              <a:spcBef>
                <a:spcPts val="635"/>
              </a:spcBef>
            </a:pPr>
            <a:r>
              <a:rPr lang="fr-FR" sz="1200" b="1" dirty="0">
                <a:solidFill>
                  <a:schemeClr val="accent6">
                    <a:lumMod val="50000"/>
                  </a:schemeClr>
                </a:solidFill>
                <a:latin typeface="Trebuchet MS" panose="020B0603020202020204" pitchFamily="34" charset="0"/>
              </a:rPr>
              <a:t>Le Fonds </a:t>
            </a:r>
            <a:r>
              <a:rPr lang="fr-FR" sz="1200" b="1" dirty="0" err="1" smtClean="0">
                <a:solidFill>
                  <a:schemeClr val="accent6">
                    <a:lumMod val="50000"/>
                  </a:schemeClr>
                </a:solidFill>
                <a:latin typeface="Trebuchet MS" panose="020B0603020202020204" pitchFamily="34" charset="0"/>
              </a:rPr>
              <a:t>Selectiz</a:t>
            </a:r>
            <a:r>
              <a:rPr lang="fr-FR" sz="1200" b="1" dirty="0" smtClean="0">
                <a:solidFill>
                  <a:schemeClr val="accent6">
                    <a:lumMod val="50000"/>
                  </a:schemeClr>
                </a:solidFill>
                <a:latin typeface="Trebuchet MS" panose="020B0603020202020204" pitchFamily="34" charset="0"/>
              </a:rPr>
              <a:t> </a:t>
            </a:r>
            <a:r>
              <a:rPr lang="fr-FR" sz="1200" b="1" dirty="0">
                <a:solidFill>
                  <a:schemeClr val="accent6">
                    <a:lumMod val="50000"/>
                  </a:schemeClr>
                </a:solidFill>
                <a:latin typeface="Trebuchet MS" panose="020B0603020202020204" pitchFamily="34" charset="0"/>
              </a:rPr>
              <a:t>PEA a pour objectif d’obtenir une performance la plus proche possible de celle des marchés actions sur une durée minimale de </a:t>
            </a:r>
            <a:r>
              <a:rPr lang="fr-FR" sz="1200" b="1" dirty="0" smtClean="0">
                <a:solidFill>
                  <a:schemeClr val="accent6">
                    <a:lumMod val="50000"/>
                  </a:schemeClr>
                </a:solidFill>
                <a:latin typeface="Trebuchet MS" panose="020B0603020202020204" pitchFamily="34" charset="0"/>
              </a:rPr>
              <a:t>placement de </a:t>
            </a:r>
            <a:r>
              <a:rPr lang="fr-FR" sz="1200" b="1" dirty="0">
                <a:solidFill>
                  <a:schemeClr val="accent6">
                    <a:lumMod val="50000"/>
                  </a:schemeClr>
                </a:solidFill>
                <a:latin typeface="Trebuchet MS" panose="020B0603020202020204" pitchFamily="34" charset="0"/>
              </a:rPr>
              <a:t>5 ans</a:t>
            </a:r>
            <a:r>
              <a:rPr lang="fr-FR" sz="1200" b="1" dirty="0" smtClean="0">
                <a:solidFill>
                  <a:schemeClr val="accent6">
                    <a:lumMod val="50000"/>
                  </a:schemeClr>
                </a:solidFill>
                <a:latin typeface="Trebuchet MS" panose="020B0603020202020204" pitchFamily="34" charset="0"/>
              </a:rPr>
              <a:t>.</a:t>
            </a:r>
            <a:r>
              <a:rPr lang="fr-FR" sz="1200" b="1" dirty="0">
                <a:solidFill>
                  <a:schemeClr val="accent6">
                    <a:lumMod val="50000"/>
                  </a:schemeClr>
                </a:solidFill>
                <a:latin typeface="Trebuchet MS" panose="020B0603020202020204" pitchFamily="34" charset="0"/>
              </a:rPr>
              <a:t/>
            </a:r>
            <a:br>
              <a:rPr lang="fr-FR" sz="1200" b="1" dirty="0">
                <a:solidFill>
                  <a:schemeClr val="accent6">
                    <a:lumMod val="50000"/>
                  </a:schemeClr>
                </a:solidFill>
                <a:latin typeface="Trebuchet MS" panose="020B0603020202020204" pitchFamily="34" charset="0"/>
              </a:rPr>
            </a:br>
            <a:r>
              <a:rPr lang="fr-FR" sz="1200" b="1" dirty="0">
                <a:solidFill>
                  <a:schemeClr val="accent6">
                    <a:lumMod val="50000"/>
                  </a:schemeClr>
                </a:solidFill>
                <a:latin typeface="Trebuchet MS" panose="020B0603020202020204" pitchFamily="34" charset="0"/>
              </a:rPr>
              <a:t>Pour ce faire, </a:t>
            </a:r>
            <a:r>
              <a:rPr lang="fr-FR" sz="1200" b="1" dirty="0" err="1">
                <a:solidFill>
                  <a:schemeClr val="accent6">
                    <a:lumMod val="50000"/>
                  </a:schemeClr>
                </a:solidFill>
                <a:latin typeface="Trebuchet MS" panose="020B0603020202020204" pitchFamily="34" charset="0"/>
              </a:rPr>
              <a:t>Sélectiz</a:t>
            </a:r>
            <a:r>
              <a:rPr lang="fr-FR" sz="1200" b="1" dirty="0">
                <a:solidFill>
                  <a:schemeClr val="accent6">
                    <a:lumMod val="50000"/>
                  </a:schemeClr>
                </a:solidFill>
                <a:latin typeface="Trebuchet MS" panose="020B0603020202020204" pitchFamily="34" charset="0"/>
              </a:rPr>
              <a:t> PEA sélectionne différents fonds dont l’association se traduit par une exposition globale aux actions pouvant osciller entre 40% et 100%.</a:t>
            </a:r>
            <a:r>
              <a:rPr lang="fr-FR" sz="1200" b="1" dirty="0" smtClean="0">
                <a:solidFill>
                  <a:schemeClr val="accent6">
                    <a:lumMod val="50000"/>
                  </a:schemeClr>
                </a:solidFill>
                <a:latin typeface="Trebuchet MS" panose="020B0603020202020204" pitchFamily="34" charset="0"/>
              </a:rPr>
              <a:t> </a:t>
            </a:r>
            <a:r>
              <a:rPr lang="fr-FR" sz="1200" b="1" kern="0" dirty="0" smtClean="0">
                <a:solidFill>
                  <a:schemeClr val="accent6">
                    <a:lumMod val="50000"/>
                  </a:schemeClr>
                </a:solidFill>
                <a:latin typeface="Trebuchet MS" panose="020B0603020202020204" pitchFamily="34" charset="0"/>
                <a:cs typeface="Trebuchet MS"/>
              </a:rPr>
              <a:t>Lien vers le DICI </a:t>
            </a:r>
            <a:r>
              <a:rPr lang="fr-FR" sz="1200" b="1" kern="0" dirty="0" smtClean="0">
                <a:solidFill>
                  <a:schemeClr val="accent6">
                    <a:lumMod val="50000"/>
                  </a:schemeClr>
                </a:solidFill>
                <a:latin typeface="Trebuchet MS" panose="020B0603020202020204" pitchFamily="34" charset="0"/>
                <a:cs typeface="Trebuchet MS"/>
                <a:hlinkClick r:id="rId4"/>
              </a:rPr>
              <a:t>cliquez ici</a:t>
            </a:r>
            <a:endParaRPr lang="fr-FR" sz="1200" b="1" kern="0" dirty="0">
              <a:solidFill>
                <a:schemeClr val="accent6">
                  <a:lumMod val="50000"/>
                </a:schemeClr>
              </a:solidFill>
              <a:latin typeface="Trebuchet MS" panose="020B0603020202020204" pitchFamily="34" charset="0"/>
              <a:cs typeface="Trebuchet MS"/>
            </a:endParaRPr>
          </a:p>
        </p:txBody>
      </p:sp>
      <p:sp>
        <p:nvSpPr>
          <p:cNvPr id="33" name="Rectangle 32"/>
          <p:cNvSpPr/>
          <p:nvPr/>
        </p:nvSpPr>
        <p:spPr>
          <a:xfrm>
            <a:off x="1692167" y="1145900"/>
            <a:ext cx="2299091" cy="307777"/>
          </a:xfrm>
          <a:prstGeom prst="rect">
            <a:avLst/>
          </a:prstGeom>
        </p:spPr>
        <p:txBody>
          <a:bodyPr wrap="none">
            <a:spAutoFit/>
          </a:bodyPr>
          <a:lstStyle/>
          <a:p>
            <a:pPr marL="12700">
              <a:lnSpc>
                <a:spcPct val="100000"/>
              </a:lnSpc>
              <a:spcBef>
                <a:spcPts val="105"/>
              </a:spcBef>
            </a:pPr>
            <a:r>
              <a:rPr lang="fr-FR" sz="1400" b="1" spc="140" dirty="0" smtClean="0">
                <a:solidFill>
                  <a:schemeClr val="accent6">
                    <a:lumMod val="50000"/>
                  </a:schemeClr>
                </a:solidFill>
                <a:latin typeface="Trebuchet MS"/>
                <a:cs typeface="Trebuchet MS"/>
              </a:rPr>
              <a:t>L’objectif de gestion</a:t>
            </a:r>
            <a:endParaRPr lang="fr-FR" sz="1400" dirty="0">
              <a:solidFill>
                <a:schemeClr val="accent6">
                  <a:lumMod val="50000"/>
                </a:schemeClr>
              </a:solidFill>
              <a:latin typeface="Trebuchet MS"/>
              <a:cs typeface="Trebuchet MS"/>
            </a:endParaRPr>
          </a:p>
        </p:txBody>
      </p:sp>
      <p:sp>
        <p:nvSpPr>
          <p:cNvPr id="66560" name="ZoneTexte 66559"/>
          <p:cNvSpPr txBox="1"/>
          <p:nvPr/>
        </p:nvSpPr>
        <p:spPr>
          <a:xfrm>
            <a:off x="7759146" y="5770952"/>
            <a:ext cx="966328" cy="276999"/>
          </a:xfrm>
          <a:prstGeom prst="rect">
            <a:avLst/>
          </a:prstGeom>
          <a:noFill/>
          <a:ln>
            <a:solidFill>
              <a:schemeClr val="tx1"/>
            </a:solidFill>
          </a:ln>
        </p:spPr>
        <p:txBody>
          <a:bodyPr wrap="square" rtlCol="0">
            <a:spAutoFit/>
          </a:bodyPr>
          <a:lstStyle/>
          <a:p>
            <a:r>
              <a:rPr lang="fr-FR" sz="1200" b="1" dirty="0" smtClean="0">
                <a:latin typeface="Trebuchet MS" panose="020B0603020202020204" pitchFamily="34" charset="0"/>
              </a:rPr>
              <a:t>+ de 5 ans</a:t>
            </a:r>
          </a:p>
        </p:txBody>
      </p:sp>
      <p:sp>
        <p:nvSpPr>
          <p:cNvPr id="35" name="Rectangle 34"/>
          <p:cNvSpPr/>
          <p:nvPr/>
        </p:nvSpPr>
        <p:spPr>
          <a:xfrm>
            <a:off x="5525589" y="4357758"/>
            <a:ext cx="3369512" cy="307777"/>
          </a:xfrm>
          <a:prstGeom prst="rect">
            <a:avLst/>
          </a:prstGeom>
        </p:spPr>
        <p:txBody>
          <a:bodyPr wrap="none">
            <a:spAutoFit/>
          </a:bodyPr>
          <a:lstStyle/>
          <a:p>
            <a:pPr marL="12700">
              <a:lnSpc>
                <a:spcPct val="100000"/>
              </a:lnSpc>
              <a:spcBef>
                <a:spcPts val="105"/>
              </a:spcBef>
            </a:pPr>
            <a:r>
              <a:rPr lang="fr-FR" sz="1400" b="1" spc="140" dirty="0" smtClean="0">
                <a:solidFill>
                  <a:srgbClr val="002060"/>
                </a:solidFill>
                <a:latin typeface="Trebuchet MS"/>
                <a:cs typeface="Trebuchet MS"/>
              </a:rPr>
              <a:t>Les performances au 21/01/20*</a:t>
            </a:r>
            <a:endParaRPr lang="fr-FR" sz="1400" dirty="0">
              <a:solidFill>
                <a:srgbClr val="002060"/>
              </a:solidFill>
              <a:latin typeface="Trebuchet MS"/>
              <a:cs typeface="Trebuchet MS"/>
            </a:endParaRPr>
          </a:p>
        </p:txBody>
      </p:sp>
      <p:sp>
        <p:nvSpPr>
          <p:cNvPr id="37" name="Rectangle 36"/>
          <p:cNvSpPr/>
          <p:nvPr/>
        </p:nvSpPr>
        <p:spPr>
          <a:xfrm>
            <a:off x="7589520" y="118071"/>
            <a:ext cx="1305581" cy="461665"/>
          </a:xfrm>
          <a:prstGeom prst="rect">
            <a:avLst/>
          </a:prstGeom>
        </p:spPr>
        <p:txBody>
          <a:bodyPr wrap="square">
            <a:spAutoFit/>
          </a:bodyPr>
          <a:lstStyle/>
          <a:p>
            <a:pPr marL="12700" algn="ctr">
              <a:lnSpc>
                <a:spcPct val="100000"/>
              </a:lnSpc>
              <a:spcBef>
                <a:spcPts val="105"/>
              </a:spcBef>
            </a:pPr>
            <a:r>
              <a:rPr lang="fr-FR" sz="1200" b="1" spc="140" dirty="0" smtClean="0">
                <a:solidFill>
                  <a:srgbClr val="FF0000"/>
                </a:solidFill>
                <a:latin typeface="Trebuchet MS"/>
                <a:cs typeface="Trebuchet MS"/>
              </a:rPr>
              <a:t>Profil investisseur</a:t>
            </a:r>
            <a:endParaRPr lang="fr-FR" sz="1200" dirty="0">
              <a:solidFill>
                <a:srgbClr val="FF0000"/>
              </a:solidFill>
              <a:latin typeface="Trebuchet MS"/>
              <a:cs typeface="Trebuchet MS"/>
            </a:endParaRPr>
          </a:p>
        </p:txBody>
      </p:sp>
      <p:sp>
        <p:nvSpPr>
          <p:cNvPr id="66561" name="ZoneTexte 66560"/>
          <p:cNvSpPr txBox="1"/>
          <p:nvPr/>
        </p:nvSpPr>
        <p:spPr>
          <a:xfrm>
            <a:off x="8002340" y="440374"/>
            <a:ext cx="809897" cy="461665"/>
          </a:xfrm>
          <a:prstGeom prst="rect">
            <a:avLst/>
          </a:prstGeom>
          <a:noFill/>
        </p:spPr>
        <p:txBody>
          <a:bodyPr wrap="square" rtlCol="0">
            <a:spAutoFit/>
          </a:bodyPr>
          <a:lstStyle/>
          <a:p>
            <a:r>
              <a:rPr lang="fr-FR" sz="2400" dirty="0" smtClean="0">
                <a:solidFill>
                  <a:srgbClr val="FF0000"/>
                </a:solidFill>
                <a:latin typeface="Trebuchet MS" panose="020B0603020202020204" pitchFamily="34" charset="0"/>
              </a:rPr>
              <a:t>C2</a:t>
            </a:r>
          </a:p>
        </p:txBody>
      </p:sp>
      <p:sp>
        <p:nvSpPr>
          <p:cNvPr id="66563" name="ZoneTexte 66562"/>
          <p:cNvSpPr txBox="1"/>
          <p:nvPr/>
        </p:nvSpPr>
        <p:spPr>
          <a:xfrm>
            <a:off x="472282" y="732967"/>
            <a:ext cx="2898382" cy="369332"/>
          </a:xfrm>
          <a:prstGeom prst="rect">
            <a:avLst/>
          </a:prstGeom>
          <a:noFill/>
        </p:spPr>
        <p:txBody>
          <a:bodyPr wrap="square" rtlCol="0">
            <a:spAutoFit/>
          </a:bodyPr>
          <a:lstStyle/>
          <a:p>
            <a:r>
              <a:rPr lang="fr-FR" dirty="0" smtClean="0">
                <a:latin typeface="Trebuchet MS" panose="020B0603020202020204" pitchFamily="34" charset="0"/>
              </a:rPr>
              <a:t>FR0013196672</a:t>
            </a:r>
          </a:p>
        </p:txBody>
      </p:sp>
      <p:sp>
        <p:nvSpPr>
          <p:cNvPr id="66564" name="Rectangle 66563"/>
          <p:cNvSpPr/>
          <p:nvPr/>
        </p:nvSpPr>
        <p:spPr>
          <a:xfrm>
            <a:off x="5557181" y="4728796"/>
            <a:ext cx="3044298" cy="915635"/>
          </a:xfrm>
          <a:prstGeom prst="rect">
            <a:avLst/>
          </a:prstGeom>
          <a:ln>
            <a:solidFill>
              <a:srgbClr val="002060"/>
            </a:solidFill>
          </a:ln>
        </p:spPr>
        <p:txBody>
          <a:bodyPr wrap="square">
            <a:spAutoFit/>
          </a:bodyPr>
          <a:lstStyle/>
          <a:p>
            <a:pPr marL="208915" marR="25400" indent="-172720" algn="just">
              <a:lnSpc>
                <a:spcPct val="100000"/>
              </a:lnSpc>
              <a:spcBef>
                <a:spcPts val="325"/>
              </a:spcBef>
              <a:buFont typeface="Wingdings"/>
              <a:buChar char=""/>
              <a:tabLst>
                <a:tab pos="209550" algn="l"/>
              </a:tabLst>
            </a:pPr>
            <a:r>
              <a:rPr lang="fr-FR" sz="1200" spc="-20" dirty="0" smtClean="0">
                <a:solidFill>
                  <a:srgbClr val="002060"/>
                </a:solidFill>
                <a:latin typeface="Trebuchet MS"/>
                <a:cs typeface="Trebuchet MS"/>
              </a:rPr>
              <a:t>1 an </a:t>
            </a:r>
            <a:r>
              <a:rPr lang="fr-FR" sz="1200" spc="-20" dirty="0">
                <a:solidFill>
                  <a:srgbClr val="002060"/>
                </a:solidFill>
                <a:latin typeface="Trebuchet MS"/>
                <a:cs typeface="Trebuchet MS"/>
              </a:rPr>
              <a:t>:  </a:t>
            </a:r>
            <a:r>
              <a:rPr lang="fr-FR" sz="1200" spc="-20" dirty="0" smtClean="0">
                <a:solidFill>
                  <a:srgbClr val="002060"/>
                </a:solidFill>
                <a:latin typeface="Trebuchet MS"/>
                <a:cs typeface="Trebuchet MS"/>
              </a:rPr>
              <a:t>13,60%</a:t>
            </a:r>
            <a:endParaRPr lang="fr-FR" sz="1200" spc="-20" dirty="0">
              <a:solidFill>
                <a:srgbClr val="002060"/>
              </a:solidFill>
              <a:latin typeface="Trebuchet MS"/>
              <a:cs typeface="Trebuchet MS"/>
            </a:endParaRPr>
          </a:p>
          <a:p>
            <a:pPr marL="208915" marR="25400" indent="-172720" algn="just">
              <a:lnSpc>
                <a:spcPct val="100000"/>
              </a:lnSpc>
              <a:spcBef>
                <a:spcPts val="325"/>
              </a:spcBef>
              <a:buFont typeface="Wingdings"/>
              <a:buChar char=""/>
              <a:tabLst>
                <a:tab pos="209550" algn="l"/>
              </a:tabLst>
            </a:pPr>
            <a:r>
              <a:rPr lang="fr-FR" sz="1200" spc="-20" dirty="0">
                <a:solidFill>
                  <a:srgbClr val="002060"/>
                </a:solidFill>
                <a:latin typeface="Trebuchet MS"/>
                <a:cs typeface="Trebuchet MS"/>
              </a:rPr>
              <a:t>3 ans : </a:t>
            </a:r>
            <a:r>
              <a:rPr lang="fr-FR" sz="1200" spc="-20" dirty="0" smtClean="0">
                <a:solidFill>
                  <a:srgbClr val="002060"/>
                </a:solidFill>
                <a:latin typeface="Trebuchet MS"/>
                <a:cs typeface="Trebuchet MS"/>
              </a:rPr>
              <a:t>12,03%</a:t>
            </a:r>
          </a:p>
          <a:p>
            <a:pPr marL="36195" marR="25400" algn="just">
              <a:spcBef>
                <a:spcPts val="325"/>
              </a:spcBef>
              <a:tabLst>
                <a:tab pos="209550" algn="l"/>
              </a:tabLst>
            </a:pPr>
            <a:r>
              <a:rPr lang="fr-FR" sz="1200" spc="-20" dirty="0">
                <a:solidFill>
                  <a:srgbClr val="002060"/>
                </a:solidFill>
                <a:latin typeface="Trebuchet MS"/>
                <a:cs typeface="Trebuchet MS"/>
              </a:rPr>
              <a:t>Pour le détail des performances </a:t>
            </a:r>
            <a:r>
              <a:rPr lang="fr-FR" sz="1200" spc="-20" dirty="0">
                <a:solidFill>
                  <a:srgbClr val="002060"/>
                </a:solidFill>
                <a:latin typeface="Trebuchet MS"/>
                <a:cs typeface="Trebuchet MS"/>
                <a:hlinkClick r:id="rId3"/>
              </a:rPr>
              <a:t>c</a:t>
            </a:r>
            <a:r>
              <a:rPr lang="fr-FR" sz="1200" spc="-20" dirty="0" smtClean="0">
                <a:solidFill>
                  <a:srgbClr val="002060"/>
                </a:solidFill>
                <a:latin typeface="Trebuchet MS"/>
                <a:cs typeface="Trebuchet MS"/>
                <a:hlinkClick r:id="rId3"/>
              </a:rPr>
              <a:t>liquer </a:t>
            </a:r>
            <a:r>
              <a:rPr lang="fr-FR" sz="1200" spc="-20" dirty="0">
                <a:solidFill>
                  <a:srgbClr val="002060"/>
                </a:solidFill>
                <a:latin typeface="Trebuchet MS"/>
                <a:cs typeface="Trebuchet MS"/>
                <a:hlinkClick r:id="rId3"/>
              </a:rPr>
              <a:t>i</a:t>
            </a:r>
            <a:r>
              <a:rPr lang="fr-FR" sz="1200" spc="-20" dirty="0" smtClean="0">
                <a:solidFill>
                  <a:srgbClr val="002060"/>
                </a:solidFill>
                <a:latin typeface="Trebuchet MS"/>
                <a:cs typeface="Trebuchet MS"/>
                <a:hlinkClick r:id="rId3"/>
              </a:rPr>
              <a:t>ci</a:t>
            </a:r>
            <a:endParaRPr lang="fr-FR" sz="1200" spc="-20" dirty="0" smtClean="0">
              <a:solidFill>
                <a:srgbClr val="002060"/>
              </a:solidFill>
              <a:latin typeface="Trebuchet MS"/>
              <a:cs typeface="Trebuchet MS"/>
            </a:endParaRPr>
          </a:p>
          <a:p>
            <a:pPr marL="36195" marR="25400" algn="just">
              <a:lnSpc>
                <a:spcPct val="100000"/>
              </a:lnSpc>
              <a:spcBef>
                <a:spcPts val="325"/>
              </a:spcBef>
              <a:tabLst>
                <a:tab pos="209550" algn="l"/>
              </a:tabLst>
            </a:pPr>
            <a:r>
              <a:rPr lang="fr-FR" sz="1000" spc="-20" dirty="0" smtClean="0">
                <a:solidFill>
                  <a:srgbClr val="002060"/>
                </a:solidFill>
                <a:latin typeface="Trebuchet MS"/>
                <a:cs typeface="Trebuchet MS"/>
              </a:rPr>
              <a:t>*ne préjuge pas des performances futures</a:t>
            </a:r>
          </a:p>
        </p:txBody>
      </p:sp>
      <p:sp>
        <p:nvSpPr>
          <p:cNvPr id="66566" name="Rectangle 66565"/>
          <p:cNvSpPr/>
          <p:nvPr/>
        </p:nvSpPr>
        <p:spPr>
          <a:xfrm>
            <a:off x="6256629" y="2897201"/>
            <a:ext cx="1253528" cy="307777"/>
          </a:xfrm>
          <a:prstGeom prst="rect">
            <a:avLst/>
          </a:prstGeom>
        </p:spPr>
        <p:txBody>
          <a:bodyPr wrap="square">
            <a:spAutoFit/>
          </a:bodyPr>
          <a:lstStyle/>
          <a:p>
            <a:pPr marL="36195" marR="25400" algn="just">
              <a:lnSpc>
                <a:spcPct val="100000"/>
              </a:lnSpc>
              <a:spcBef>
                <a:spcPts val="325"/>
              </a:spcBef>
              <a:tabLst>
                <a:tab pos="209550" algn="l"/>
              </a:tabLst>
            </a:pPr>
            <a:r>
              <a:rPr lang="fr-FR" sz="1400" b="1" spc="140" dirty="0" smtClean="0">
                <a:solidFill>
                  <a:srgbClr val="FF00FF"/>
                </a:solidFill>
                <a:latin typeface="Trebuchet MS"/>
                <a:cs typeface="Trebuchet MS"/>
              </a:rPr>
              <a:t>Les Frais</a:t>
            </a:r>
            <a:endParaRPr lang="fr-FR" sz="1400" spc="-20" dirty="0">
              <a:solidFill>
                <a:srgbClr val="FF00FF"/>
              </a:solidFill>
              <a:latin typeface="Trebuchet MS"/>
              <a:cs typeface="Trebuchet MS"/>
            </a:endParaRPr>
          </a:p>
        </p:txBody>
      </p:sp>
      <p:sp>
        <p:nvSpPr>
          <p:cNvPr id="66567" name="Rectangle 66566"/>
          <p:cNvSpPr/>
          <p:nvPr/>
        </p:nvSpPr>
        <p:spPr>
          <a:xfrm>
            <a:off x="5557181" y="3179892"/>
            <a:ext cx="2652425" cy="1107996"/>
          </a:xfrm>
          <a:prstGeom prst="rect">
            <a:avLst/>
          </a:prstGeom>
          <a:ln>
            <a:solidFill>
              <a:srgbClr val="FF00FF"/>
            </a:solidFill>
          </a:ln>
        </p:spPr>
        <p:txBody>
          <a:bodyPr wrap="square">
            <a:spAutoFit/>
          </a:bodyPr>
          <a:lstStyle/>
          <a:p>
            <a:pPr marL="264160" marR="81280" indent="-172720">
              <a:lnSpc>
                <a:spcPct val="100000"/>
              </a:lnSpc>
              <a:spcBef>
                <a:spcPts val="0"/>
              </a:spcBef>
              <a:buFont typeface="Wingdings"/>
              <a:buChar char=""/>
              <a:tabLst>
                <a:tab pos="264795" algn="l"/>
              </a:tabLst>
            </a:pPr>
            <a:r>
              <a:rPr lang="fr-FR" sz="1100" kern="0" dirty="0">
                <a:solidFill>
                  <a:srgbClr val="FF00FF"/>
                </a:solidFill>
                <a:latin typeface="Trebuchet MS"/>
                <a:cs typeface="Trebuchet MS"/>
              </a:rPr>
              <a:t>Frais Assurance-vie : ceux du </a:t>
            </a:r>
            <a:r>
              <a:rPr lang="fr-FR" sz="1100" kern="0" dirty="0" smtClean="0">
                <a:solidFill>
                  <a:srgbClr val="FF00FF"/>
                </a:solidFill>
                <a:latin typeface="Trebuchet MS"/>
                <a:cs typeface="Trebuchet MS"/>
              </a:rPr>
              <a:t>contrat </a:t>
            </a:r>
            <a:r>
              <a:rPr lang="fr-FR" sz="1100" kern="0" dirty="0">
                <a:solidFill>
                  <a:srgbClr val="FF00FF"/>
                </a:solidFill>
                <a:latin typeface="Trebuchet MS"/>
                <a:cs typeface="Trebuchet MS"/>
              </a:rPr>
              <a:t>support</a:t>
            </a:r>
          </a:p>
          <a:p>
            <a:pPr marL="264160" indent="-172720">
              <a:lnSpc>
                <a:spcPct val="100000"/>
              </a:lnSpc>
              <a:buFont typeface="Wingdings"/>
              <a:buChar char=""/>
              <a:tabLst>
                <a:tab pos="264795" algn="l"/>
              </a:tabLst>
            </a:pPr>
            <a:r>
              <a:rPr lang="fr-FR" sz="1100" kern="0" dirty="0">
                <a:solidFill>
                  <a:srgbClr val="FF00FF"/>
                </a:solidFill>
                <a:latin typeface="Trebuchet MS"/>
                <a:cs typeface="Trebuchet MS"/>
              </a:rPr>
              <a:t>Frais </a:t>
            </a:r>
            <a:r>
              <a:rPr lang="fr-FR" sz="1100" kern="0" dirty="0" smtClean="0">
                <a:solidFill>
                  <a:srgbClr val="FF00FF"/>
                </a:solidFill>
                <a:latin typeface="Trebuchet MS"/>
                <a:cs typeface="Trebuchet MS"/>
              </a:rPr>
              <a:t>CTO / PEA </a:t>
            </a:r>
            <a:r>
              <a:rPr lang="fr-FR" sz="1100" kern="0" dirty="0">
                <a:solidFill>
                  <a:srgbClr val="FF00FF"/>
                </a:solidFill>
                <a:latin typeface="Trebuchet MS"/>
                <a:cs typeface="Trebuchet MS"/>
              </a:rPr>
              <a:t>:</a:t>
            </a:r>
          </a:p>
          <a:p>
            <a:pPr marL="360680" lvl="1" indent="-90170">
              <a:lnSpc>
                <a:spcPct val="100000"/>
              </a:lnSpc>
              <a:buFont typeface="Arial"/>
              <a:buChar char="•"/>
              <a:tabLst>
                <a:tab pos="360680" algn="l"/>
              </a:tabLst>
            </a:pPr>
            <a:r>
              <a:rPr lang="fr-FR" sz="1100" kern="0" dirty="0">
                <a:solidFill>
                  <a:srgbClr val="FF00FF"/>
                </a:solidFill>
                <a:latin typeface="Trebuchet MS"/>
                <a:cs typeface="Trebuchet MS"/>
              </a:rPr>
              <a:t>Frais entrée maxi: </a:t>
            </a:r>
            <a:r>
              <a:rPr lang="fr-FR" sz="1100" kern="0" dirty="0" smtClean="0">
                <a:solidFill>
                  <a:srgbClr val="FF00FF"/>
                </a:solidFill>
                <a:latin typeface="Trebuchet MS"/>
                <a:cs typeface="Trebuchet MS"/>
              </a:rPr>
              <a:t>2,50%</a:t>
            </a:r>
            <a:endParaRPr lang="fr-FR" sz="1100" kern="0" dirty="0">
              <a:solidFill>
                <a:srgbClr val="FF00FF"/>
              </a:solidFill>
              <a:latin typeface="Trebuchet MS"/>
              <a:cs typeface="Trebuchet MS"/>
            </a:endParaRPr>
          </a:p>
          <a:p>
            <a:pPr marL="360680" lvl="1" indent="-90170">
              <a:lnSpc>
                <a:spcPct val="100000"/>
              </a:lnSpc>
              <a:spcBef>
                <a:spcPts val="5"/>
              </a:spcBef>
              <a:buFont typeface="Arial"/>
              <a:buChar char="•"/>
              <a:tabLst>
                <a:tab pos="360680" algn="l"/>
              </a:tabLst>
            </a:pPr>
            <a:r>
              <a:rPr lang="fr-FR" sz="1100" kern="0" dirty="0">
                <a:solidFill>
                  <a:srgbClr val="FF00FF"/>
                </a:solidFill>
                <a:latin typeface="Trebuchet MS"/>
                <a:cs typeface="Trebuchet MS"/>
              </a:rPr>
              <a:t>Frais de sortie: néant</a:t>
            </a:r>
          </a:p>
          <a:p>
            <a:pPr marL="360680" lvl="1" indent="-90170">
              <a:lnSpc>
                <a:spcPct val="100000"/>
              </a:lnSpc>
              <a:buFont typeface="Arial"/>
              <a:buChar char="•"/>
              <a:tabLst>
                <a:tab pos="360680" algn="l"/>
              </a:tabLst>
            </a:pPr>
            <a:r>
              <a:rPr lang="fr-FR" sz="1100" kern="0" dirty="0">
                <a:solidFill>
                  <a:srgbClr val="FF00FF"/>
                </a:solidFill>
                <a:latin typeface="Trebuchet MS"/>
                <a:cs typeface="Trebuchet MS"/>
              </a:rPr>
              <a:t>Frais de gestion maxi: </a:t>
            </a:r>
            <a:r>
              <a:rPr lang="fr-FR" sz="1100" kern="0" dirty="0" smtClean="0">
                <a:solidFill>
                  <a:srgbClr val="FF00FF"/>
                </a:solidFill>
                <a:latin typeface="Trebuchet MS"/>
                <a:cs typeface="Trebuchet MS"/>
              </a:rPr>
              <a:t>1,55%</a:t>
            </a:r>
            <a:endParaRPr lang="fr-FR" sz="1100" kern="0" dirty="0">
              <a:solidFill>
                <a:srgbClr val="FF00FF"/>
              </a:solidFill>
              <a:latin typeface="Trebuchet MS"/>
              <a:cs typeface="Trebuchet MS"/>
            </a:endParaRPr>
          </a:p>
        </p:txBody>
      </p:sp>
      <p:pic>
        <p:nvPicPr>
          <p:cNvPr id="2" name="Image 1"/>
          <p:cNvPicPr>
            <a:picLocks noChangeAspect="1"/>
          </p:cNvPicPr>
          <p:nvPr/>
        </p:nvPicPr>
        <p:blipFill>
          <a:blip r:embed="rId5"/>
          <a:stretch>
            <a:fillRect/>
          </a:stretch>
        </p:blipFill>
        <p:spPr>
          <a:xfrm>
            <a:off x="5545887" y="450535"/>
            <a:ext cx="1785000" cy="616400"/>
          </a:xfrm>
          <a:prstGeom prst="rect">
            <a:avLst/>
          </a:prstGeom>
        </p:spPr>
      </p:pic>
    </p:spTree>
    <p:extLst>
      <p:ext uri="{BB962C8B-B14F-4D97-AF65-F5344CB8AC3E}">
        <p14:creationId xmlns:p14="http://schemas.microsoft.com/office/powerpoint/2010/main" val="11931748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Espace réservé du numéro de diapositive 22"/>
          <p:cNvSpPr>
            <a:spLocks noGrp="1"/>
          </p:cNvSpPr>
          <p:nvPr>
            <p:ph type="sldNum" sz="quarter" idx="2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Aft>
                <a:spcPts val="300"/>
              </a:spcAft>
              <a:defRPr sz="1300" b="1">
                <a:solidFill>
                  <a:schemeClr val="accent1"/>
                </a:solidFill>
                <a:latin typeface="Arial Narrow" pitchFamily="34" charset="0"/>
              </a:defRPr>
            </a:lvl1pPr>
            <a:lvl2pPr marL="742950" indent="-285750" eaLnBrk="0" hangingPunct="0">
              <a:defRPr sz="1300" b="1">
                <a:solidFill>
                  <a:schemeClr val="tx1"/>
                </a:solidFill>
                <a:latin typeface="Arial Narrow" pitchFamily="34" charset="0"/>
              </a:defRPr>
            </a:lvl2pPr>
            <a:lvl3pPr marL="1143000" indent="-228600" eaLnBrk="0" hangingPunct="0">
              <a:defRPr sz="1300" b="1">
                <a:solidFill>
                  <a:schemeClr val="tx1"/>
                </a:solidFill>
                <a:latin typeface="Arial Narrow" pitchFamily="34" charset="0"/>
              </a:defRPr>
            </a:lvl3pPr>
            <a:lvl4pPr marL="1600200" indent="-228600" algn="just" eaLnBrk="0" hangingPunct="0">
              <a:lnSpc>
                <a:spcPts val="2000"/>
              </a:lnSpc>
              <a:defRPr sz="1300">
                <a:solidFill>
                  <a:schemeClr val="tx1"/>
                </a:solidFill>
                <a:latin typeface="Arial Narrow" pitchFamily="34" charset="0"/>
              </a:defRPr>
            </a:lvl4pPr>
            <a:lvl5pPr marL="2057400" indent="-228600" algn="just" eaLnBrk="0"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5pPr>
            <a:lvl6pPr marL="25146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6pPr>
            <a:lvl7pPr marL="29718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7pPr>
            <a:lvl8pPr marL="34290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8pPr>
            <a:lvl9pPr marL="38862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9pPr>
          </a:lstStyle>
          <a:p>
            <a:pPr eaLnBrk="1" fontAlgn="base" hangingPunct="1">
              <a:spcBef>
                <a:spcPct val="0"/>
              </a:spcBef>
              <a:spcAft>
                <a:spcPct val="0"/>
              </a:spcAft>
            </a:pPr>
            <a:fld id="{B051914B-540C-454B-99F4-FEFF50D1E02E}" type="slidenum">
              <a:rPr lang="fr-FR" altLang="fr-FR" sz="1100" smtClean="0">
                <a:solidFill>
                  <a:srgbClr val="000000"/>
                </a:solidFill>
                <a:latin typeface="Verdana" pitchFamily="34" charset="0"/>
                <a:cs typeface="Arial" pitchFamily="34" charset="0"/>
              </a:rPr>
              <a:pPr eaLnBrk="1" fontAlgn="base" hangingPunct="1">
                <a:spcBef>
                  <a:spcPct val="0"/>
                </a:spcBef>
                <a:spcAft>
                  <a:spcPct val="0"/>
                </a:spcAft>
              </a:pPr>
              <a:t>7</a:t>
            </a:fld>
            <a:endParaRPr lang="fr-FR" altLang="fr-FR" sz="1100" smtClean="0">
              <a:solidFill>
                <a:srgbClr val="000000"/>
              </a:solidFill>
              <a:latin typeface="Verdana" pitchFamily="34" charset="0"/>
              <a:cs typeface="Arial" pitchFamily="34" charset="0"/>
            </a:endParaRPr>
          </a:p>
        </p:txBody>
      </p:sp>
      <p:sp>
        <p:nvSpPr>
          <p:cNvPr id="7" name="Espace réservé du pied de page 5"/>
          <p:cNvSpPr>
            <a:spLocks noGrp="1"/>
          </p:cNvSpPr>
          <p:nvPr>
            <p:ph type="ftr" sz="quarter" idx="4294967295"/>
          </p:nvPr>
        </p:nvSpPr>
        <p:spPr bwMode="auto">
          <a:xfrm>
            <a:off x="2771775" y="6335713"/>
            <a:ext cx="3240088"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lgn="ctr" fontAlgn="base">
              <a:spcBef>
                <a:spcPct val="0"/>
              </a:spcBef>
              <a:spcAft>
                <a:spcPct val="0"/>
              </a:spcAft>
              <a:defRPr/>
            </a:pPr>
            <a:r>
              <a:rPr lang="fr-FR" altLang="fr-FR" sz="1100" dirty="0" smtClean="0">
                <a:solidFill>
                  <a:prstClr val="black"/>
                </a:solidFill>
              </a:rPr>
              <a:t>LES UC DE LA GAMME ESSENTIELLE </a:t>
            </a:r>
          </a:p>
        </p:txBody>
      </p:sp>
      <p:sp>
        <p:nvSpPr>
          <p:cNvPr id="4" name="ZoneTexte 3"/>
          <p:cNvSpPr txBox="1"/>
          <p:nvPr/>
        </p:nvSpPr>
        <p:spPr>
          <a:xfrm>
            <a:off x="179388" y="191433"/>
            <a:ext cx="5332158" cy="523220"/>
          </a:xfrm>
          <a:prstGeom prst="rect">
            <a:avLst/>
          </a:prstGeom>
          <a:solidFill>
            <a:schemeClr val="bg1"/>
          </a:solidFill>
        </p:spPr>
        <p:txBody>
          <a:bodyPr wrap="square" rtlCol="0">
            <a:spAutoFit/>
          </a:bodyPr>
          <a:lstStyle/>
          <a:p>
            <a:r>
              <a:rPr lang="fr-FR" sz="2800" dirty="0" smtClean="0">
                <a:solidFill>
                  <a:srgbClr val="FF0000"/>
                </a:solidFill>
              </a:rPr>
              <a:t> ALLOCATION PILOTEEE EQUILIBRE </a:t>
            </a:r>
            <a:endParaRPr lang="fr-FR" sz="2000" dirty="0" smtClean="0"/>
          </a:p>
        </p:txBody>
      </p:sp>
      <p:sp>
        <p:nvSpPr>
          <p:cNvPr id="8" name="Rectangle 7"/>
          <p:cNvSpPr/>
          <p:nvPr/>
        </p:nvSpPr>
        <p:spPr>
          <a:xfrm>
            <a:off x="4391819" y="1454109"/>
            <a:ext cx="4426485" cy="1154162"/>
          </a:xfrm>
          <a:prstGeom prst="rect">
            <a:avLst/>
          </a:prstGeom>
          <a:ln>
            <a:solidFill>
              <a:srgbClr val="7030A0"/>
            </a:solidFill>
          </a:ln>
        </p:spPr>
        <p:txBody>
          <a:bodyPr wrap="square">
            <a:spAutoFit/>
          </a:bodyPr>
          <a:lstStyle/>
          <a:p>
            <a:pPr marL="35560" marR="26034" algn="just">
              <a:lnSpc>
                <a:spcPct val="100000"/>
              </a:lnSpc>
              <a:spcBef>
                <a:spcPts val="240"/>
              </a:spcBef>
            </a:pPr>
            <a:r>
              <a:rPr lang="fr-FR" sz="1150" kern="0" dirty="0" smtClean="0">
                <a:solidFill>
                  <a:srgbClr val="7030A0"/>
                </a:solidFill>
                <a:latin typeface="Trebuchet MS"/>
                <a:cs typeface="Trebuchet MS"/>
              </a:rPr>
              <a:t>Avec Allocation pilotée Equilibre vous bénéficiez d’</a:t>
            </a:r>
          </a:p>
          <a:p>
            <a:pPr marL="171450" indent="-171450">
              <a:buFont typeface="Arial" panose="020B0604020202020204" pitchFamily="34" charset="0"/>
              <a:buChar char="•"/>
            </a:pPr>
            <a:r>
              <a:rPr lang="fr-FR" sz="1150" b="1" dirty="0">
                <a:solidFill>
                  <a:srgbClr val="7030A0"/>
                </a:solidFill>
                <a:latin typeface="Trebuchet MS" panose="020B0603020202020204" pitchFamily="34" charset="0"/>
              </a:rPr>
              <a:t>Une solution d’épargne pouvant investir sur un large éventail de marchés financiers</a:t>
            </a:r>
          </a:p>
          <a:p>
            <a:pPr marL="171450" indent="-171450">
              <a:buFont typeface="Arial" panose="020B0604020202020204" pitchFamily="34" charset="0"/>
              <a:buChar char="•"/>
            </a:pPr>
            <a:r>
              <a:rPr lang="fr-FR" sz="1150" b="1" dirty="0">
                <a:solidFill>
                  <a:srgbClr val="7030A0"/>
                </a:solidFill>
                <a:latin typeface="Trebuchet MS" panose="020B0603020202020204" pitchFamily="34" charset="0"/>
              </a:rPr>
              <a:t>Une allocation pilotée au quotidien par des gérants experts</a:t>
            </a:r>
          </a:p>
          <a:p>
            <a:pPr marL="171450" indent="-171450">
              <a:buFont typeface="Arial" panose="020B0604020202020204" pitchFamily="34" charset="0"/>
              <a:buChar char="•"/>
            </a:pPr>
            <a:r>
              <a:rPr lang="fr-FR" sz="1150" b="1" dirty="0">
                <a:solidFill>
                  <a:srgbClr val="7030A0"/>
                </a:solidFill>
                <a:latin typeface="Trebuchet MS" panose="020B0603020202020204" pitchFamily="34" charset="0"/>
              </a:rPr>
              <a:t>La mise à disposition d’un suivi mensuel détaillé de la composition et du comportement de votre investissement</a:t>
            </a:r>
          </a:p>
        </p:txBody>
      </p:sp>
      <p:sp>
        <p:nvSpPr>
          <p:cNvPr id="9" name="Rectangle 8"/>
          <p:cNvSpPr/>
          <p:nvPr/>
        </p:nvSpPr>
        <p:spPr>
          <a:xfrm>
            <a:off x="5460274" y="83254"/>
            <a:ext cx="1956946" cy="307777"/>
          </a:xfrm>
          <a:prstGeom prst="rect">
            <a:avLst/>
          </a:prstGeom>
        </p:spPr>
        <p:txBody>
          <a:bodyPr wrap="none">
            <a:spAutoFit/>
          </a:bodyPr>
          <a:lstStyle/>
          <a:p>
            <a:pPr marL="12700">
              <a:lnSpc>
                <a:spcPct val="100000"/>
              </a:lnSpc>
              <a:spcBef>
                <a:spcPts val="105"/>
              </a:spcBef>
            </a:pPr>
            <a:r>
              <a:rPr lang="fr-FR" sz="1400" b="1" spc="140" dirty="0" smtClean="0">
                <a:latin typeface="Trebuchet MS"/>
                <a:cs typeface="Trebuchet MS"/>
              </a:rPr>
              <a:t>Produits éligibles</a:t>
            </a:r>
            <a:endParaRPr lang="fr-FR" sz="1400" dirty="0">
              <a:latin typeface="Trebuchet MS"/>
              <a:cs typeface="Trebuchet MS"/>
            </a:endParaRPr>
          </a:p>
        </p:txBody>
      </p:sp>
      <p:sp>
        <p:nvSpPr>
          <p:cNvPr id="10" name="Rectangle 9"/>
          <p:cNvSpPr/>
          <p:nvPr/>
        </p:nvSpPr>
        <p:spPr>
          <a:xfrm>
            <a:off x="2127025" y="3165732"/>
            <a:ext cx="1595630" cy="307777"/>
          </a:xfrm>
          <a:prstGeom prst="rect">
            <a:avLst/>
          </a:prstGeom>
        </p:spPr>
        <p:txBody>
          <a:bodyPr wrap="square">
            <a:spAutoFit/>
          </a:bodyPr>
          <a:lstStyle/>
          <a:p>
            <a:pPr marL="12700">
              <a:lnSpc>
                <a:spcPct val="100000"/>
              </a:lnSpc>
              <a:spcBef>
                <a:spcPts val="105"/>
              </a:spcBef>
            </a:pPr>
            <a:r>
              <a:rPr lang="fr-FR" sz="1400" b="1" spc="140" dirty="0" smtClean="0">
                <a:solidFill>
                  <a:schemeClr val="accent2">
                    <a:lumMod val="50000"/>
                  </a:schemeClr>
                </a:solidFill>
                <a:latin typeface="Trebuchet MS"/>
                <a:cs typeface="Trebuchet MS"/>
              </a:rPr>
              <a:t>Les risques</a:t>
            </a:r>
            <a:endParaRPr lang="fr-FR" sz="1400" dirty="0">
              <a:solidFill>
                <a:schemeClr val="accent2">
                  <a:lumMod val="50000"/>
                </a:schemeClr>
              </a:solidFill>
              <a:latin typeface="Trebuchet MS"/>
              <a:cs typeface="Trebuchet MS"/>
            </a:endParaRPr>
          </a:p>
        </p:txBody>
      </p:sp>
      <p:sp>
        <p:nvSpPr>
          <p:cNvPr id="15" name="Rectangle 14"/>
          <p:cNvSpPr/>
          <p:nvPr/>
        </p:nvSpPr>
        <p:spPr>
          <a:xfrm>
            <a:off x="421723" y="3509862"/>
            <a:ext cx="4789105" cy="2767424"/>
          </a:xfrm>
          <a:prstGeom prst="rect">
            <a:avLst/>
          </a:prstGeom>
          <a:ln>
            <a:solidFill>
              <a:schemeClr val="accent2">
                <a:lumMod val="50000"/>
              </a:schemeClr>
            </a:solidFill>
          </a:ln>
        </p:spPr>
        <p:txBody>
          <a:bodyPr wrap="square">
            <a:spAutoFit/>
          </a:bodyPr>
          <a:lstStyle/>
          <a:p>
            <a:pPr marL="22225" lvl="0" algn="ctr" fontAlgn="auto">
              <a:spcBef>
                <a:spcPts val="300"/>
              </a:spcBef>
              <a:spcAft>
                <a:spcPts val="0"/>
              </a:spcAft>
            </a:pPr>
            <a:r>
              <a:rPr lang="fr-FR" sz="1200" b="1" spc="-5" dirty="0" smtClean="0">
                <a:solidFill>
                  <a:schemeClr val="accent2">
                    <a:lumMod val="50000"/>
                  </a:schemeClr>
                </a:solidFill>
                <a:latin typeface="Trebuchet MS" panose="020B0603020202020204" pitchFamily="34" charset="0"/>
                <a:cs typeface="Calibri"/>
              </a:rPr>
              <a:t>Profil </a:t>
            </a:r>
            <a:r>
              <a:rPr lang="fr-FR" sz="1200" b="1" spc="-5" dirty="0">
                <a:solidFill>
                  <a:schemeClr val="accent2">
                    <a:lumMod val="50000"/>
                  </a:schemeClr>
                </a:solidFill>
                <a:latin typeface="Trebuchet MS" panose="020B0603020202020204" pitchFamily="34" charset="0"/>
                <a:cs typeface="Calibri"/>
              </a:rPr>
              <a:t>de risque et de rendement (1 à</a:t>
            </a:r>
            <a:r>
              <a:rPr lang="fr-FR" sz="1200" b="1" spc="-40" dirty="0">
                <a:solidFill>
                  <a:schemeClr val="accent2">
                    <a:lumMod val="50000"/>
                  </a:schemeClr>
                </a:solidFill>
                <a:latin typeface="Trebuchet MS" panose="020B0603020202020204" pitchFamily="34" charset="0"/>
                <a:cs typeface="Calibri"/>
              </a:rPr>
              <a:t> </a:t>
            </a:r>
            <a:r>
              <a:rPr lang="fr-FR" sz="1200" b="1" spc="-5" dirty="0">
                <a:solidFill>
                  <a:schemeClr val="accent2">
                    <a:lumMod val="50000"/>
                  </a:schemeClr>
                </a:solidFill>
                <a:latin typeface="Trebuchet MS" panose="020B0603020202020204" pitchFamily="34" charset="0"/>
                <a:cs typeface="Calibri"/>
              </a:rPr>
              <a:t>7)</a:t>
            </a:r>
            <a:endParaRPr lang="fr-FR" sz="1200" dirty="0">
              <a:solidFill>
                <a:schemeClr val="accent2">
                  <a:lumMod val="50000"/>
                </a:schemeClr>
              </a:solidFill>
              <a:latin typeface="Trebuchet MS" panose="020B0603020202020204" pitchFamily="34" charset="0"/>
              <a:cs typeface="Calibri"/>
            </a:endParaRPr>
          </a:p>
          <a:p>
            <a:pPr marL="25400" lvl="0" algn="ctr" fontAlgn="auto">
              <a:spcBef>
                <a:spcPts val="100"/>
              </a:spcBef>
              <a:spcAft>
                <a:spcPts val="0"/>
              </a:spcAft>
            </a:pPr>
            <a:r>
              <a:rPr lang="fr-FR" sz="2800" b="1" spc="-5" dirty="0">
                <a:solidFill>
                  <a:srgbClr val="FFFFFF"/>
                </a:solidFill>
                <a:latin typeface="Trebuchet MS" panose="020B0603020202020204" pitchFamily="34" charset="0"/>
                <a:cs typeface="Calibri"/>
              </a:rPr>
              <a:t>4</a:t>
            </a:r>
            <a:endParaRPr lang="fr-FR" sz="2800" dirty="0">
              <a:solidFill>
                <a:prstClr val="black"/>
              </a:solidFill>
              <a:latin typeface="Trebuchet MS" panose="020B0603020202020204" pitchFamily="34" charset="0"/>
              <a:cs typeface="Calibri"/>
            </a:endParaRPr>
          </a:p>
          <a:p>
            <a:pPr marL="180000" lvl="0" fontAlgn="auto">
              <a:spcBef>
                <a:spcPts val="0"/>
              </a:spcBef>
              <a:spcAft>
                <a:spcPts val="0"/>
              </a:spcAft>
            </a:pPr>
            <a:endParaRPr lang="fr-FR" sz="1200" b="1" kern="0" dirty="0" smtClean="0">
              <a:solidFill>
                <a:schemeClr val="accent2">
                  <a:lumMod val="75000"/>
                </a:schemeClr>
              </a:solidFill>
              <a:latin typeface="Trebuchet MS" panose="020B0603020202020204" pitchFamily="34" charset="0"/>
              <a:cs typeface="+mn-cs"/>
            </a:endParaRPr>
          </a:p>
          <a:p>
            <a:pPr marL="180000" lvl="0" fontAlgn="auto">
              <a:spcBef>
                <a:spcPts val="0"/>
              </a:spcBef>
              <a:spcAft>
                <a:spcPts val="0"/>
              </a:spcAft>
            </a:pPr>
            <a:r>
              <a:rPr lang="fr-FR" sz="1100" b="1" kern="0" dirty="0" smtClean="0">
                <a:solidFill>
                  <a:schemeClr val="accent2">
                    <a:lumMod val="50000"/>
                  </a:schemeClr>
                </a:solidFill>
                <a:latin typeface="Trebuchet MS" panose="020B0603020202020204" pitchFamily="34" charset="0"/>
                <a:cs typeface="+mn-cs"/>
              </a:rPr>
              <a:t>Allocation Pilotée Equilibre n’est </a:t>
            </a:r>
            <a:r>
              <a:rPr lang="fr-FR" sz="1100" b="1" kern="0" dirty="0">
                <a:solidFill>
                  <a:schemeClr val="accent2">
                    <a:lumMod val="50000"/>
                  </a:schemeClr>
                </a:solidFill>
                <a:latin typeface="Trebuchet MS" panose="020B0603020202020204" pitchFamily="34" charset="0"/>
                <a:cs typeface="+mn-cs"/>
              </a:rPr>
              <a:t>pas garanti : il existe un risque de perte en capital.</a:t>
            </a:r>
            <a:br>
              <a:rPr lang="fr-FR" sz="1100" b="1" kern="0" dirty="0">
                <a:solidFill>
                  <a:schemeClr val="accent2">
                    <a:lumMod val="50000"/>
                  </a:schemeClr>
                </a:solidFill>
                <a:latin typeface="Trebuchet MS" panose="020B0603020202020204" pitchFamily="34" charset="0"/>
                <a:cs typeface="+mn-cs"/>
              </a:rPr>
            </a:br>
            <a:r>
              <a:rPr lang="fr-FR" sz="1100" b="1" kern="0" dirty="0">
                <a:solidFill>
                  <a:schemeClr val="accent2">
                    <a:lumMod val="50000"/>
                  </a:schemeClr>
                </a:solidFill>
                <a:latin typeface="Trebuchet MS" panose="020B0603020202020204" pitchFamily="34" charset="0"/>
                <a:cs typeface="+mn-cs"/>
              </a:rPr>
              <a:t>Le Fonds est principalement soumis aux risques suivants : </a:t>
            </a:r>
            <a:r>
              <a:rPr lang="fr-FR" sz="1100" b="1" dirty="0">
                <a:solidFill>
                  <a:schemeClr val="accent2">
                    <a:lumMod val="50000"/>
                  </a:schemeClr>
                </a:solidFill>
                <a:latin typeface="Trebuchet MS" panose="020B0603020202020204" pitchFamily="34" charset="0"/>
              </a:rPr>
              <a:t>risque de gestion discrétionnaire, risque de taux, risque actions, risque lié aux sociétés de petites et moyennes capitalisations, risque lié aux obligations convertibles, risque de crédit, risque lié à la surexposition, risque de change, risqué lié aux marchés émergents, risque de contrepartie, risque de liquidité, risque lié aux matières </a:t>
            </a:r>
            <a:r>
              <a:rPr lang="fr-FR" sz="1100" b="1" dirty="0" smtClean="0">
                <a:solidFill>
                  <a:schemeClr val="accent2">
                    <a:lumMod val="50000"/>
                  </a:schemeClr>
                </a:solidFill>
                <a:latin typeface="Trebuchet MS" panose="020B0603020202020204" pitchFamily="34" charset="0"/>
              </a:rPr>
              <a:t>premières. </a:t>
            </a:r>
            <a:r>
              <a:rPr lang="fr-FR" sz="1100" b="1" kern="0" dirty="0" smtClean="0">
                <a:solidFill>
                  <a:schemeClr val="accent2">
                    <a:lumMod val="50000"/>
                  </a:schemeClr>
                </a:solidFill>
                <a:latin typeface="Trebuchet MS" panose="020B0603020202020204" pitchFamily="34" charset="0"/>
                <a:cs typeface="+mn-cs"/>
              </a:rPr>
              <a:t>Pour </a:t>
            </a:r>
            <a:r>
              <a:rPr lang="fr-FR" sz="1100" b="1" kern="0" dirty="0">
                <a:solidFill>
                  <a:schemeClr val="accent2">
                    <a:lumMod val="50000"/>
                  </a:schemeClr>
                </a:solidFill>
                <a:latin typeface="Trebuchet MS" panose="020B0603020202020204" pitchFamily="34" charset="0"/>
                <a:cs typeface="+mn-cs"/>
              </a:rPr>
              <a:t>une description plus complète des risques, se référer au prospectus du </a:t>
            </a:r>
            <a:r>
              <a:rPr lang="fr-FR" sz="1100" b="1" kern="0" dirty="0" smtClean="0">
                <a:solidFill>
                  <a:schemeClr val="accent2">
                    <a:lumMod val="50000"/>
                  </a:schemeClr>
                </a:solidFill>
                <a:latin typeface="Trebuchet MS" panose="020B0603020202020204" pitchFamily="34" charset="0"/>
                <a:cs typeface="+mn-cs"/>
              </a:rPr>
              <a:t>Fonds</a:t>
            </a:r>
          </a:p>
          <a:p>
            <a:pPr marL="180000" lvl="0" fontAlgn="auto">
              <a:spcBef>
                <a:spcPts val="0"/>
              </a:spcBef>
              <a:spcAft>
                <a:spcPts val="0"/>
              </a:spcAft>
            </a:pPr>
            <a:r>
              <a:rPr lang="fr-FR" sz="1100" b="1" kern="0" dirty="0" smtClean="0">
                <a:solidFill>
                  <a:schemeClr val="accent2">
                    <a:lumMod val="50000"/>
                  </a:schemeClr>
                </a:solidFill>
                <a:latin typeface="Trebuchet MS" panose="020B0603020202020204" pitchFamily="34" charset="0"/>
                <a:cs typeface="+mn-cs"/>
              </a:rPr>
              <a:t>Pour consulter le prospectus </a:t>
            </a:r>
            <a:r>
              <a:rPr lang="fr-FR" sz="1100" b="1" kern="0" dirty="0" smtClean="0">
                <a:solidFill>
                  <a:schemeClr val="accent2">
                    <a:lumMod val="50000"/>
                  </a:schemeClr>
                </a:solidFill>
                <a:latin typeface="Trebuchet MS" panose="020B0603020202020204" pitchFamily="34" charset="0"/>
                <a:cs typeface="+mn-cs"/>
                <a:hlinkClick r:id="rId3"/>
              </a:rPr>
              <a:t>cliquez ici</a:t>
            </a:r>
            <a:endParaRPr lang="fr-FR" sz="1100" b="1" kern="0" dirty="0">
              <a:solidFill>
                <a:schemeClr val="accent2">
                  <a:lumMod val="50000"/>
                </a:schemeClr>
              </a:solidFill>
              <a:latin typeface="Trebuchet MS" panose="020B0603020202020204" pitchFamily="34" charset="0"/>
              <a:cs typeface="+mn-cs"/>
            </a:endParaRPr>
          </a:p>
        </p:txBody>
      </p:sp>
      <p:sp>
        <p:nvSpPr>
          <p:cNvPr id="16" name="Ellipse 15"/>
          <p:cNvSpPr/>
          <p:nvPr/>
        </p:nvSpPr>
        <p:spPr>
          <a:xfrm>
            <a:off x="2271617" y="3779556"/>
            <a:ext cx="796834" cy="467438"/>
          </a:xfrm>
          <a:prstGeom prst="ellips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accent2">
                    <a:lumMod val="50000"/>
                  </a:schemeClr>
                </a:solidFill>
              </a:rPr>
              <a:t>4</a:t>
            </a:r>
            <a:endParaRPr lang="fr-FR" b="1" dirty="0">
              <a:solidFill>
                <a:schemeClr val="accent2">
                  <a:lumMod val="50000"/>
                </a:schemeClr>
              </a:solidFill>
            </a:endParaRPr>
          </a:p>
        </p:txBody>
      </p:sp>
      <p:sp>
        <p:nvSpPr>
          <p:cNvPr id="18" name="Rectangle 17"/>
          <p:cNvSpPr/>
          <p:nvPr/>
        </p:nvSpPr>
        <p:spPr>
          <a:xfrm>
            <a:off x="6245334" y="1114136"/>
            <a:ext cx="935513" cy="307777"/>
          </a:xfrm>
          <a:prstGeom prst="rect">
            <a:avLst/>
          </a:prstGeom>
        </p:spPr>
        <p:txBody>
          <a:bodyPr wrap="none">
            <a:spAutoFit/>
          </a:bodyPr>
          <a:lstStyle/>
          <a:p>
            <a:pPr marL="12700">
              <a:lnSpc>
                <a:spcPct val="100000"/>
              </a:lnSpc>
              <a:spcBef>
                <a:spcPts val="105"/>
              </a:spcBef>
            </a:pPr>
            <a:r>
              <a:rPr lang="fr-FR" sz="1400" b="1" spc="140" dirty="0" smtClean="0">
                <a:solidFill>
                  <a:srgbClr val="6F2F9F"/>
                </a:solidFill>
                <a:latin typeface="Trebuchet MS"/>
                <a:cs typeface="Trebuchet MS"/>
              </a:rPr>
              <a:t>En bref</a:t>
            </a:r>
            <a:endParaRPr lang="fr-FR" sz="1400" dirty="0">
              <a:latin typeface="Trebuchet MS"/>
              <a:cs typeface="Trebuchet MS"/>
            </a:endParaRPr>
          </a:p>
        </p:txBody>
      </p:sp>
      <p:sp>
        <p:nvSpPr>
          <p:cNvPr id="19" name="Rectangle 18"/>
          <p:cNvSpPr/>
          <p:nvPr/>
        </p:nvSpPr>
        <p:spPr>
          <a:xfrm>
            <a:off x="5210829" y="5676627"/>
            <a:ext cx="2585003" cy="536044"/>
          </a:xfrm>
          <a:prstGeom prst="rect">
            <a:avLst/>
          </a:prstGeom>
        </p:spPr>
        <p:txBody>
          <a:bodyPr wrap="none">
            <a:spAutoFit/>
          </a:bodyPr>
          <a:lstStyle/>
          <a:p>
            <a:pPr marL="12700">
              <a:lnSpc>
                <a:spcPct val="100000"/>
              </a:lnSpc>
              <a:spcBef>
                <a:spcPts val="105"/>
              </a:spcBef>
            </a:pPr>
            <a:r>
              <a:rPr lang="fr-FR" sz="1400" b="1" spc="140" dirty="0" smtClean="0">
                <a:latin typeface="Trebuchet MS"/>
                <a:cs typeface="Trebuchet MS"/>
              </a:rPr>
              <a:t>La durée de placement </a:t>
            </a:r>
          </a:p>
          <a:p>
            <a:pPr marL="12700">
              <a:lnSpc>
                <a:spcPct val="100000"/>
              </a:lnSpc>
              <a:spcBef>
                <a:spcPts val="105"/>
              </a:spcBef>
            </a:pPr>
            <a:r>
              <a:rPr lang="fr-FR" sz="1400" b="1" spc="140" dirty="0" smtClean="0">
                <a:latin typeface="Trebuchet MS"/>
                <a:cs typeface="Trebuchet MS"/>
              </a:rPr>
              <a:t>recommandée</a:t>
            </a:r>
            <a:endParaRPr lang="fr-FR" sz="1400" dirty="0">
              <a:latin typeface="Trebuchet MS"/>
              <a:cs typeface="Trebuchet MS"/>
            </a:endParaRPr>
          </a:p>
        </p:txBody>
      </p:sp>
      <p:sp>
        <p:nvSpPr>
          <p:cNvPr id="31" name="Rectangle 30"/>
          <p:cNvSpPr/>
          <p:nvPr/>
        </p:nvSpPr>
        <p:spPr>
          <a:xfrm>
            <a:off x="300252" y="1380628"/>
            <a:ext cx="3942731" cy="1785104"/>
          </a:xfrm>
          <a:prstGeom prst="rect">
            <a:avLst/>
          </a:prstGeom>
          <a:ln>
            <a:solidFill>
              <a:schemeClr val="accent6"/>
            </a:solidFill>
          </a:ln>
        </p:spPr>
        <p:txBody>
          <a:bodyPr wrap="square">
            <a:spAutoFit/>
          </a:bodyPr>
          <a:lstStyle/>
          <a:p>
            <a:pPr marL="128270" marR="109855" algn="just">
              <a:lnSpc>
                <a:spcPct val="100000"/>
              </a:lnSpc>
              <a:spcBef>
                <a:spcPts val="635"/>
              </a:spcBef>
            </a:pPr>
            <a:r>
              <a:rPr lang="fr-FR" sz="1000" b="1" dirty="0">
                <a:solidFill>
                  <a:schemeClr val="accent6">
                    <a:lumMod val="50000"/>
                  </a:schemeClr>
                </a:solidFill>
                <a:latin typeface="Trebuchet MS" panose="020B0603020202020204" pitchFamily="34" charset="0"/>
              </a:rPr>
              <a:t>Allocation Pilotée Équilibre a pour objectif de réaliser une performance nette de frais de gestion supérieure à l’indicateur de référence composite suivant : 50 % Barclays Euro </a:t>
            </a:r>
            <a:r>
              <a:rPr lang="fr-FR" sz="1000" b="1" dirty="0" err="1">
                <a:solidFill>
                  <a:schemeClr val="accent6">
                    <a:lumMod val="50000"/>
                  </a:schemeClr>
                </a:solidFill>
                <a:latin typeface="Trebuchet MS" panose="020B0603020202020204" pitchFamily="34" charset="0"/>
              </a:rPr>
              <a:t>Aggregate</a:t>
            </a:r>
            <a:r>
              <a:rPr lang="fr-FR" sz="1000" b="1" dirty="0">
                <a:solidFill>
                  <a:schemeClr val="accent6">
                    <a:lumMod val="50000"/>
                  </a:schemeClr>
                </a:solidFill>
                <a:latin typeface="Trebuchet MS" panose="020B0603020202020204" pitchFamily="34" charset="0"/>
              </a:rPr>
              <a:t> et 50 % MSCI World sur sa durée de placement recommandée supérieure à 3 ans. L’indice Barclays Euro </a:t>
            </a:r>
            <a:r>
              <a:rPr lang="fr-FR" sz="1000" b="1" dirty="0" err="1">
                <a:solidFill>
                  <a:schemeClr val="accent6">
                    <a:lumMod val="50000"/>
                  </a:schemeClr>
                </a:solidFill>
                <a:latin typeface="Trebuchet MS" panose="020B0603020202020204" pitchFamily="34" charset="0"/>
              </a:rPr>
              <a:t>Aggregate</a:t>
            </a:r>
            <a:r>
              <a:rPr lang="fr-FR" sz="1000" b="1" dirty="0">
                <a:solidFill>
                  <a:schemeClr val="accent6">
                    <a:lumMod val="50000"/>
                  </a:schemeClr>
                </a:solidFill>
                <a:latin typeface="Trebuchet MS" panose="020B0603020202020204" pitchFamily="34" charset="0"/>
              </a:rPr>
              <a:t> (coupons réinvestis) est représentatif de la performance des obligations à revenus fixes libellées en euro.. L’indice MSCI World (dividendes réinvestis, cours de clôture) est représentatif de la performance des grandes et moyennes capitalisations des marchés </a:t>
            </a:r>
            <a:r>
              <a:rPr lang="fr-FR" sz="1000" b="1" dirty="0" smtClean="0">
                <a:solidFill>
                  <a:schemeClr val="accent6">
                    <a:lumMod val="50000"/>
                  </a:schemeClr>
                </a:solidFill>
                <a:latin typeface="Trebuchet MS" panose="020B0603020202020204" pitchFamily="34" charset="0"/>
              </a:rPr>
              <a:t>développés. </a:t>
            </a:r>
            <a:r>
              <a:rPr lang="fr-FR" sz="1000" b="1" kern="0" dirty="0" smtClean="0">
                <a:solidFill>
                  <a:schemeClr val="accent6">
                    <a:lumMod val="50000"/>
                  </a:schemeClr>
                </a:solidFill>
                <a:latin typeface="Trebuchet MS" panose="020B0603020202020204" pitchFamily="34" charset="0"/>
                <a:cs typeface="Trebuchet MS"/>
              </a:rPr>
              <a:t>Lien vers le DICI </a:t>
            </a:r>
            <a:r>
              <a:rPr lang="fr-FR" sz="1000" b="1" kern="0" dirty="0" smtClean="0">
                <a:solidFill>
                  <a:schemeClr val="accent6">
                    <a:lumMod val="50000"/>
                  </a:schemeClr>
                </a:solidFill>
                <a:latin typeface="Trebuchet MS" panose="020B0603020202020204" pitchFamily="34" charset="0"/>
                <a:cs typeface="Trebuchet MS"/>
                <a:hlinkClick r:id="rId4"/>
              </a:rPr>
              <a:t>cliquez ici</a:t>
            </a:r>
            <a:endParaRPr lang="fr-FR" sz="1000" b="1" kern="0" dirty="0">
              <a:solidFill>
                <a:schemeClr val="accent6">
                  <a:lumMod val="50000"/>
                </a:schemeClr>
              </a:solidFill>
              <a:latin typeface="Trebuchet MS" panose="020B0603020202020204" pitchFamily="34" charset="0"/>
              <a:cs typeface="Trebuchet MS"/>
            </a:endParaRPr>
          </a:p>
        </p:txBody>
      </p:sp>
      <p:sp>
        <p:nvSpPr>
          <p:cNvPr id="33" name="Rectangle 32"/>
          <p:cNvSpPr/>
          <p:nvPr/>
        </p:nvSpPr>
        <p:spPr>
          <a:xfrm>
            <a:off x="1122071" y="1087575"/>
            <a:ext cx="2299091" cy="307777"/>
          </a:xfrm>
          <a:prstGeom prst="rect">
            <a:avLst/>
          </a:prstGeom>
        </p:spPr>
        <p:txBody>
          <a:bodyPr wrap="none">
            <a:spAutoFit/>
          </a:bodyPr>
          <a:lstStyle/>
          <a:p>
            <a:pPr marL="12700">
              <a:lnSpc>
                <a:spcPct val="100000"/>
              </a:lnSpc>
              <a:spcBef>
                <a:spcPts val="105"/>
              </a:spcBef>
            </a:pPr>
            <a:r>
              <a:rPr lang="fr-FR" sz="1400" b="1" spc="140" dirty="0" smtClean="0">
                <a:solidFill>
                  <a:schemeClr val="accent6">
                    <a:lumMod val="50000"/>
                  </a:schemeClr>
                </a:solidFill>
                <a:latin typeface="Trebuchet MS"/>
                <a:cs typeface="Trebuchet MS"/>
              </a:rPr>
              <a:t>L’objectif de gestion</a:t>
            </a:r>
            <a:endParaRPr lang="fr-FR" sz="1400" dirty="0">
              <a:solidFill>
                <a:schemeClr val="accent6">
                  <a:lumMod val="50000"/>
                </a:schemeClr>
              </a:solidFill>
              <a:latin typeface="Trebuchet MS"/>
              <a:cs typeface="Trebuchet MS"/>
            </a:endParaRPr>
          </a:p>
        </p:txBody>
      </p:sp>
      <p:sp>
        <p:nvSpPr>
          <p:cNvPr id="66560" name="ZoneTexte 66559"/>
          <p:cNvSpPr txBox="1"/>
          <p:nvPr/>
        </p:nvSpPr>
        <p:spPr>
          <a:xfrm>
            <a:off x="7759146" y="5770952"/>
            <a:ext cx="966328" cy="276999"/>
          </a:xfrm>
          <a:prstGeom prst="rect">
            <a:avLst/>
          </a:prstGeom>
          <a:noFill/>
          <a:ln>
            <a:solidFill>
              <a:schemeClr val="tx1"/>
            </a:solidFill>
          </a:ln>
        </p:spPr>
        <p:txBody>
          <a:bodyPr wrap="square" rtlCol="0">
            <a:spAutoFit/>
          </a:bodyPr>
          <a:lstStyle/>
          <a:p>
            <a:r>
              <a:rPr lang="fr-FR" sz="1200" dirty="0" smtClean="0">
                <a:latin typeface="Trebuchet MS" panose="020B0603020202020204" pitchFamily="34" charset="0"/>
              </a:rPr>
              <a:t>+ de 3 ans</a:t>
            </a:r>
          </a:p>
        </p:txBody>
      </p:sp>
      <p:sp>
        <p:nvSpPr>
          <p:cNvPr id="35" name="Rectangle 34"/>
          <p:cNvSpPr/>
          <p:nvPr/>
        </p:nvSpPr>
        <p:spPr>
          <a:xfrm>
            <a:off x="5511546" y="4346510"/>
            <a:ext cx="3369512" cy="307777"/>
          </a:xfrm>
          <a:prstGeom prst="rect">
            <a:avLst/>
          </a:prstGeom>
        </p:spPr>
        <p:txBody>
          <a:bodyPr wrap="none">
            <a:spAutoFit/>
          </a:bodyPr>
          <a:lstStyle/>
          <a:p>
            <a:pPr marL="12700">
              <a:lnSpc>
                <a:spcPct val="100000"/>
              </a:lnSpc>
              <a:spcBef>
                <a:spcPts val="105"/>
              </a:spcBef>
            </a:pPr>
            <a:r>
              <a:rPr lang="fr-FR" sz="1400" b="1" spc="140" dirty="0" smtClean="0">
                <a:solidFill>
                  <a:srgbClr val="002060"/>
                </a:solidFill>
                <a:latin typeface="Trebuchet MS"/>
                <a:cs typeface="Trebuchet MS"/>
              </a:rPr>
              <a:t>Les performances au 21/01/20*</a:t>
            </a:r>
            <a:endParaRPr lang="fr-FR" sz="1400" dirty="0">
              <a:solidFill>
                <a:srgbClr val="002060"/>
              </a:solidFill>
              <a:latin typeface="Trebuchet MS"/>
              <a:cs typeface="Trebuchet MS"/>
            </a:endParaRPr>
          </a:p>
        </p:txBody>
      </p:sp>
      <p:sp>
        <p:nvSpPr>
          <p:cNvPr id="37" name="Rectangle 36"/>
          <p:cNvSpPr/>
          <p:nvPr/>
        </p:nvSpPr>
        <p:spPr>
          <a:xfrm>
            <a:off x="7589520" y="118071"/>
            <a:ext cx="1305581" cy="461665"/>
          </a:xfrm>
          <a:prstGeom prst="rect">
            <a:avLst/>
          </a:prstGeom>
        </p:spPr>
        <p:txBody>
          <a:bodyPr wrap="square">
            <a:spAutoFit/>
          </a:bodyPr>
          <a:lstStyle/>
          <a:p>
            <a:pPr marL="12700" algn="ctr">
              <a:lnSpc>
                <a:spcPct val="100000"/>
              </a:lnSpc>
              <a:spcBef>
                <a:spcPts val="105"/>
              </a:spcBef>
            </a:pPr>
            <a:r>
              <a:rPr lang="fr-FR" sz="1200" b="1" spc="140" dirty="0" smtClean="0">
                <a:solidFill>
                  <a:srgbClr val="FF0000"/>
                </a:solidFill>
                <a:latin typeface="Trebuchet MS"/>
                <a:cs typeface="Trebuchet MS"/>
              </a:rPr>
              <a:t>Profil investisseur</a:t>
            </a:r>
            <a:endParaRPr lang="fr-FR" sz="1200" dirty="0">
              <a:solidFill>
                <a:srgbClr val="FF0000"/>
              </a:solidFill>
              <a:latin typeface="Trebuchet MS"/>
              <a:cs typeface="Trebuchet MS"/>
            </a:endParaRPr>
          </a:p>
        </p:txBody>
      </p:sp>
      <p:sp>
        <p:nvSpPr>
          <p:cNvPr id="66561" name="ZoneTexte 66560"/>
          <p:cNvSpPr txBox="1"/>
          <p:nvPr/>
        </p:nvSpPr>
        <p:spPr>
          <a:xfrm>
            <a:off x="7955279" y="579736"/>
            <a:ext cx="809897" cy="461665"/>
          </a:xfrm>
          <a:prstGeom prst="rect">
            <a:avLst/>
          </a:prstGeom>
          <a:noFill/>
        </p:spPr>
        <p:txBody>
          <a:bodyPr wrap="square" rtlCol="0">
            <a:spAutoFit/>
          </a:bodyPr>
          <a:lstStyle/>
          <a:p>
            <a:r>
              <a:rPr lang="fr-FR" sz="2400" dirty="0" smtClean="0">
                <a:solidFill>
                  <a:srgbClr val="FF0000"/>
                </a:solidFill>
                <a:latin typeface="Trebuchet MS" panose="020B0603020202020204" pitchFamily="34" charset="0"/>
              </a:rPr>
              <a:t>C2</a:t>
            </a:r>
          </a:p>
        </p:txBody>
      </p:sp>
      <p:sp>
        <p:nvSpPr>
          <p:cNvPr id="66563" name="ZoneTexte 66562"/>
          <p:cNvSpPr txBox="1"/>
          <p:nvPr/>
        </p:nvSpPr>
        <p:spPr>
          <a:xfrm>
            <a:off x="421724" y="732967"/>
            <a:ext cx="2948939" cy="369332"/>
          </a:xfrm>
          <a:prstGeom prst="rect">
            <a:avLst/>
          </a:prstGeom>
          <a:noFill/>
        </p:spPr>
        <p:txBody>
          <a:bodyPr wrap="square" rtlCol="0">
            <a:spAutoFit/>
          </a:bodyPr>
          <a:lstStyle/>
          <a:p>
            <a:r>
              <a:rPr lang="fr-FR" dirty="0" smtClean="0">
                <a:latin typeface="Trebuchet MS" panose="020B0603020202020204" pitchFamily="34" charset="0"/>
              </a:rPr>
              <a:t>FR0012333201</a:t>
            </a:r>
          </a:p>
        </p:txBody>
      </p:sp>
      <p:sp>
        <p:nvSpPr>
          <p:cNvPr id="66564" name="Rectangle 66563"/>
          <p:cNvSpPr/>
          <p:nvPr/>
        </p:nvSpPr>
        <p:spPr>
          <a:xfrm>
            <a:off x="5557181" y="4728796"/>
            <a:ext cx="3044298" cy="915635"/>
          </a:xfrm>
          <a:prstGeom prst="rect">
            <a:avLst/>
          </a:prstGeom>
          <a:ln>
            <a:solidFill>
              <a:srgbClr val="002060"/>
            </a:solidFill>
          </a:ln>
        </p:spPr>
        <p:txBody>
          <a:bodyPr wrap="square">
            <a:spAutoFit/>
          </a:bodyPr>
          <a:lstStyle/>
          <a:p>
            <a:pPr marL="208915" marR="25400" indent="-172720" algn="just">
              <a:lnSpc>
                <a:spcPct val="100000"/>
              </a:lnSpc>
              <a:spcBef>
                <a:spcPts val="325"/>
              </a:spcBef>
              <a:buFont typeface="Wingdings"/>
              <a:buChar char=""/>
              <a:tabLst>
                <a:tab pos="209550" algn="l"/>
              </a:tabLst>
            </a:pPr>
            <a:r>
              <a:rPr lang="fr-FR" sz="1200" spc="-20" dirty="0" smtClean="0">
                <a:solidFill>
                  <a:srgbClr val="002060"/>
                </a:solidFill>
                <a:latin typeface="Trebuchet MS"/>
                <a:cs typeface="Trebuchet MS"/>
              </a:rPr>
              <a:t>1 an </a:t>
            </a:r>
            <a:r>
              <a:rPr lang="fr-FR" sz="1200" spc="-20" dirty="0">
                <a:solidFill>
                  <a:srgbClr val="002060"/>
                </a:solidFill>
                <a:latin typeface="Trebuchet MS"/>
                <a:cs typeface="Trebuchet MS"/>
              </a:rPr>
              <a:t>:  </a:t>
            </a:r>
            <a:r>
              <a:rPr lang="fr-FR" sz="1200" spc="-20" dirty="0" smtClean="0">
                <a:solidFill>
                  <a:srgbClr val="002060"/>
                </a:solidFill>
                <a:latin typeface="Trebuchet MS"/>
                <a:cs typeface="Trebuchet MS"/>
              </a:rPr>
              <a:t>13,87%</a:t>
            </a:r>
            <a:endParaRPr lang="fr-FR" sz="1200" spc="-20" dirty="0">
              <a:solidFill>
                <a:srgbClr val="002060"/>
              </a:solidFill>
              <a:latin typeface="Trebuchet MS"/>
              <a:cs typeface="Trebuchet MS"/>
            </a:endParaRPr>
          </a:p>
          <a:p>
            <a:pPr marL="208915" marR="25400" indent="-172720" algn="just">
              <a:lnSpc>
                <a:spcPct val="100000"/>
              </a:lnSpc>
              <a:spcBef>
                <a:spcPts val="325"/>
              </a:spcBef>
              <a:buFont typeface="Wingdings"/>
              <a:buChar char=""/>
              <a:tabLst>
                <a:tab pos="209550" algn="l"/>
              </a:tabLst>
            </a:pPr>
            <a:r>
              <a:rPr lang="fr-FR" sz="1200" spc="-20" dirty="0">
                <a:solidFill>
                  <a:srgbClr val="002060"/>
                </a:solidFill>
                <a:latin typeface="Trebuchet MS"/>
                <a:cs typeface="Trebuchet MS"/>
              </a:rPr>
              <a:t>3 ans : </a:t>
            </a:r>
            <a:r>
              <a:rPr lang="fr-FR" sz="1200" spc="-20" dirty="0" smtClean="0">
                <a:solidFill>
                  <a:srgbClr val="002060"/>
                </a:solidFill>
                <a:latin typeface="Trebuchet MS"/>
                <a:cs typeface="Trebuchet MS"/>
              </a:rPr>
              <a:t>16,24%</a:t>
            </a:r>
          </a:p>
          <a:p>
            <a:pPr marL="36195" marR="25400" algn="just">
              <a:spcBef>
                <a:spcPts val="325"/>
              </a:spcBef>
              <a:tabLst>
                <a:tab pos="209550" algn="l"/>
              </a:tabLst>
            </a:pPr>
            <a:r>
              <a:rPr lang="fr-FR" sz="1200" spc="-20" dirty="0">
                <a:solidFill>
                  <a:srgbClr val="002060"/>
                </a:solidFill>
                <a:latin typeface="Trebuchet MS"/>
                <a:cs typeface="Trebuchet MS"/>
              </a:rPr>
              <a:t>Pour le détail des performances </a:t>
            </a:r>
            <a:r>
              <a:rPr lang="fr-FR" sz="1200" spc="-20" dirty="0">
                <a:solidFill>
                  <a:srgbClr val="002060"/>
                </a:solidFill>
                <a:latin typeface="Trebuchet MS"/>
                <a:cs typeface="Trebuchet MS"/>
                <a:hlinkClick r:id="rId5"/>
              </a:rPr>
              <a:t>c</a:t>
            </a:r>
            <a:r>
              <a:rPr lang="fr-FR" sz="1200" spc="-20" dirty="0" smtClean="0">
                <a:solidFill>
                  <a:srgbClr val="002060"/>
                </a:solidFill>
                <a:latin typeface="Trebuchet MS"/>
                <a:cs typeface="Trebuchet MS"/>
                <a:hlinkClick r:id="rId5"/>
              </a:rPr>
              <a:t>liquer </a:t>
            </a:r>
            <a:r>
              <a:rPr lang="fr-FR" sz="1200" spc="-20" dirty="0">
                <a:solidFill>
                  <a:srgbClr val="002060"/>
                </a:solidFill>
                <a:latin typeface="Trebuchet MS"/>
                <a:cs typeface="Trebuchet MS"/>
                <a:hlinkClick r:id="rId5"/>
              </a:rPr>
              <a:t>i</a:t>
            </a:r>
            <a:r>
              <a:rPr lang="fr-FR" sz="1200" spc="-20" dirty="0" smtClean="0">
                <a:solidFill>
                  <a:srgbClr val="002060"/>
                </a:solidFill>
                <a:latin typeface="Trebuchet MS"/>
                <a:cs typeface="Trebuchet MS"/>
                <a:hlinkClick r:id="rId5"/>
              </a:rPr>
              <a:t>ci</a:t>
            </a:r>
            <a:endParaRPr lang="fr-FR" sz="1200" spc="-20" dirty="0" smtClean="0">
              <a:solidFill>
                <a:srgbClr val="002060"/>
              </a:solidFill>
              <a:latin typeface="Trebuchet MS"/>
              <a:cs typeface="Trebuchet MS"/>
            </a:endParaRPr>
          </a:p>
          <a:p>
            <a:pPr marL="36195" marR="25400" algn="just">
              <a:lnSpc>
                <a:spcPct val="100000"/>
              </a:lnSpc>
              <a:spcBef>
                <a:spcPts val="325"/>
              </a:spcBef>
              <a:tabLst>
                <a:tab pos="209550" algn="l"/>
              </a:tabLst>
            </a:pPr>
            <a:r>
              <a:rPr lang="fr-FR" sz="1000" spc="-20" dirty="0" smtClean="0">
                <a:solidFill>
                  <a:srgbClr val="002060"/>
                </a:solidFill>
                <a:latin typeface="Trebuchet MS"/>
                <a:cs typeface="Trebuchet MS"/>
              </a:rPr>
              <a:t>*ne préjuge pas des performances futures</a:t>
            </a:r>
          </a:p>
        </p:txBody>
      </p:sp>
      <p:sp>
        <p:nvSpPr>
          <p:cNvPr id="66566" name="Rectangle 66565"/>
          <p:cNvSpPr/>
          <p:nvPr/>
        </p:nvSpPr>
        <p:spPr>
          <a:xfrm>
            <a:off x="6245334" y="2724409"/>
            <a:ext cx="1253528" cy="307777"/>
          </a:xfrm>
          <a:prstGeom prst="rect">
            <a:avLst/>
          </a:prstGeom>
        </p:spPr>
        <p:txBody>
          <a:bodyPr wrap="square">
            <a:spAutoFit/>
          </a:bodyPr>
          <a:lstStyle/>
          <a:p>
            <a:pPr marL="36195" marR="25400" algn="just">
              <a:lnSpc>
                <a:spcPct val="100000"/>
              </a:lnSpc>
              <a:spcBef>
                <a:spcPts val="325"/>
              </a:spcBef>
              <a:tabLst>
                <a:tab pos="209550" algn="l"/>
              </a:tabLst>
            </a:pPr>
            <a:r>
              <a:rPr lang="fr-FR" sz="1400" b="1" spc="140" dirty="0" smtClean="0">
                <a:solidFill>
                  <a:srgbClr val="FF00FF"/>
                </a:solidFill>
                <a:latin typeface="Trebuchet MS"/>
                <a:cs typeface="Trebuchet MS"/>
              </a:rPr>
              <a:t>Les Frais</a:t>
            </a:r>
            <a:endParaRPr lang="fr-FR" sz="1400" spc="-20" dirty="0">
              <a:solidFill>
                <a:srgbClr val="FF00FF"/>
              </a:solidFill>
              <a:latin typeface="Trebuchet MS"/>
              <a:cs typeface="Trebuchet MS"/>
            </a:endParaRPr>
          </a:p>
        </p:txBody>
      </p:sp>
      <p:sp>
        <p:nvSpPr>
          <p:cNvPr id="66567" name="Rectangle 66566"/>
          <p:cNvSpPr/>
          <p:nvPr/>
        </p:nvSpPr>
        <p:spPr>
          <a:xfrm>
            <a:off x="5557181" y="3120107"/>
            <a:ext cx="2652425" cy="1107996"/>
          </a:xfrm>
          <a:prstGeom prst="rect">
            <a:avLst/>
          </a:prstGeom>
          <a:ln>
            <a:solidFill>
              <a:srgbClr val="FF00FF"/>
            </a:solidFill>
          </a:ln>
        </p:spPr>
        <p:txBody>
          <a:bodyPr wrap="square">
            <a:spAutoFit/>
          </a:bodyPr>
          <a:lstStyle/>
          <a:p>
            <a:pPr marL="264160" marR="81280" indent="-172720">
              <a:lnSpc>
                <a:spcPct val="100000"/>
              </a:lnSpc>
              <a:spcBef>
                <a:spcPts val="0"/>
              </a:spcBef>
              <a:buFont typeface="Wingdings"/>
              <a:buChar char=""/>
              <a:tabLst>
                <a:tab pos="264795" algn="l"/>
              </a:tabLst>
            </a:pPr>
            <a:r>
              <a:rPr lang="fr-FR" sz="1100" kern="0" dirty="0">
                <a:solidFill>
                  <a:srgbClr val="FF00FF"/>
                </a:solidFill>
                <a:latin typeface="Trebuchet MS"/>
                <a:cs typeface="Trebuchet MS"/>
              </a:rPr>
              <a:t>Frais Assurance-vie : ceux du </a:t>
            </a:r>
            <a:r>
              <a:rPr lang="fr-FR" sz="1100" kern="0" dirty="0" smtClean="0">
                <a:solidFill>
                  <a:srgbClr val="FF00FF"/>
                </a:solidFill>
                <a:latin typeface="Trebuchet MS"/>
                <a:cs typeface="Trebuchet MS"/>
              </a:rPr>
              <a:t>contrat support</a:t>
            </a:r>
            <a:endParaRPr lang="fr-FR" sz="1100" kern="0" dirty="0">
              <a:solidFill>
                <a:srgbClr val="FF00FF"/>
              </a:solidFill>
              <a:latin typeface="Trebuchet MS"/>
              <a:cs typeface="Trebuchet MS"/>
            </a:endParaRPr>
          </a:p>
          <a:p>
            <a:pPr marL="264160" indent="-172720">
              <a:lnSpc>
                <a:spcPct val="100000"/>
              </a:lnSpc>
              <a:buFont typeface="Wingdings"/>
              <a:buChar char=""/>
              <a:tabLst>
                <a:tab pos="264795" algn="l"/>
              </a:tabLst>
            </a:pPr>
            <a:r>
              <a:rPr lang="fr-FR" sz="1100" kern="0" dirty="0">
                <a:solidFill>
                  <a:srgbClr val="FF00FF"/>
                </a:solidFill>
                <a:latin typeface="Trebuchet MS"/>
                <a:cs typeface="Trebuchet MS"/>
              </a:rPr>
              <a:t>Frais CTO :</a:t>
            </a:r>
          </a:p>
          <a:p>
            <a:pPr marL="360680" lvl="1" indent="-90170">
              <a:lnSpc>
                <a:spcPct val="100000"/>
              </a:lnSpc>
              <a:buFont typeface="Arial"/>
              <a:buChar char="•"/>
              <a:tabLst>
                <a:tab pos="360680" algn="l"/>
              </a:tabLst>
            </a:pPr>
            <a:r>
              <a:rPr lang="fr-FR" sz="1100" kern="0" dirty="0">
                <a:solidFill>
                  <a:srgbClr val="FF00FF"/>
                </a:solidFill>
                <a:latin typeface="Trebuchet MS"/>
                <a:cs typeface="Trebuchet MS"/>
              </a:rPr>
              <a:t>Frais entrée maxi: </a:t>
            </a:r>
            <a:r>
              <a:rPr lang="fr-FR" sz="1100" kern="0" dirty="0" smtClean="0">
                <a:solidFill>
                  <a:srgbClr val="FF00FF"/>
                </a:solidFill>
                <a:latin typeface="Trebuchet MS"/>
                <a:cs typeface="Trebuchet MS"/>
              </a:rPr>
              <a:t>2%</a:t>
            </a:r>
            <a:endParaRPr lang="fr-FR" sz="1100" kern="0" dirty="0">
              <a:solidFill>
                <a:srgbClr val="FF00FF"/>
              </a:solidFill>
              <a:latin typeface="Trebuchet MS"/>
              <a:cs typeface="Trebuchet MS"/>
            </a:endParaRPr>
          </a:p>
          <a:p>
            <a:pPr marL="360680" lvl="1" indent="-90170">
              <a:lnSpc>
                <a:spcPct val="100000"/>
              </a:lnSpc>
              <a:spcBef>
                <a:spcPts val="5"/>
              </a:spcBef>
              <a:buFont typeface="Arial"/>
              <a:buChar char="•"/>
              <a:tabLst>
                <a:tab pos="360680" algn="l"/>
              </a:tabLst>
            </a:pPr>
            <a:r>
              <a:rPr lang="fr-FR" sz="1100" kern="0" dirty="0">
                <a:solidFill>
                  <a:srgbClr val="FF00FF"/>
                </a:solidFill>
                <a:latin typeface="Trebuchet MS"/>
                <a:cs typeface="Trebuchet MS"/>
              </a:rPr>
              <a:t>Frais de sortie: néant</a:t>
            </a:r>
          </a:p>
          <a:p>
            <a:pPr marL="360680" lvl="1" indent="-90170">
              <a:lnSpc>
                <a:spcPct val="100000"/>
              </a:lnSpc>
              <a:buFont typeface="Arial"/>
              <a:buChar char="•"/>
              <a:tabLst>
                <a:tab pos="360680" algn="l"/>
              </a:tabLst>
            </a:pPr>
            <a:r>
              <a:rPr lang="fr-FR" sz="1100" kern="0" dirty="0">
                <a:solidFill>
                  <a:srgbClr val="FF00FF"/>
                </a:solidFill>
                <a:latin typeface="Trebuchet MS"/>
                <a:cs typeface="Trebuchet MS"/>
              </a:rPr>
              <a:t>Frais de gestion maxi: </a:t>
            </a:r>
            <a:r>
              <a:rPr lang="fr-FR" sz="1100" kern="0" dirty="0" smtClean="0">
                <a:solidFill>
                  <a:srgbClr val="FF00FF"/>
                </a:solidFill>
                <a:latin typeface="Trebuchet MS"/>
                <a:cs typeface="Trebuchet MS"/>
              </a:rPr>
              <a:t>1%</a:t>
            </a:r>
            <a:endParaRPr lang="fr-FR" sz="1100" kern="0" dirty="0">
              <a:solidFill>
                <a:srgbClr val="FF00FF"/>
              </a:solidFill>
              <a:latin typeface="Trebuchet MS"/>
              <a:cs typeface="Trebuchet MS"/>
            </a:endParaRPr>
          </a:p>
        </p:txBody>
      </p:sp>
      <p:pic>
        <p:nvPicPr>
          <p:cNvPr id="3" name="Image 2"/>
          <p:cNvPicPr>
            <a:picLocks noChangeAspect="1"/>
          </p:cNvPicPr>
          <p:nvPr/>
        </p:nvPicPr>
        <p:blipFill>
          <a:blip r:embed="rId6"/>
          <a:stretch>
            <a:fillRect/>
          </a:stretch>
        </p:blipFill>
        <p:spPr>
          <a:xfrm>
            <a:off x="5571883" y="423227"/>
            <a:ext cx="1785000" cy="616400"/>
          </a:xfrm>
          <a:prstGeom prst="rect">
            <a:avLst/>
          </a:prstGeom>
        </p:spPr>
      </p:pic>
    </p:spTree>
    <p:extLst>
      <p:ext uri="{BB962C8B-B14F-4D97-AF65-F5344CB8AC3E}">
        <p14:creationId xmlns:p14="http://schemas.microsoft.com/office/powerpoint/2010/main" val="12419734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Espace réservé du numéro de diapositive 22"/>
          <p:cNvSpPr>
            <a:spLocks noGrp="1"/>
          </p:cNvSpPr>
          <p:nvPr>
            <p:ph type="sldNum" sz="quarter" idx="2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Aft>
                <a:spcPts val="300"/>
              </a:spcAft>
              <a:defRPr sz="1300" b="1">
                <a:solidFill>
                  <a:schemeClr val="accent1"/>
                </a:solidFill>
                <a:latin typeface="Arial Narrow" pitchFamily="34" charset="0"/>
              </a:defRPr>
            </a:lvl1pPr>
            <a:lvl2pPr marL="742950" indent="-285750" eaLnBrk="0" hangingPunct="0">
              <a:defRPr sz="1300" b="1">
                <a:solidFill>
                  <a:schemeClr val="tx1"/>
                </a:solidFill>
                <a:latin typeface="Arial Narrow" pitchFamily="34" charset="0"/>
              </a:defRPr>
            </a:lvl2pPr>
            <a:lvl3pPr marL="1143000" indent="-228600" eaLnBrk="0" hangingPunct="0">
              <a:defRPr sz="1300" b="1">
                <a:solidFill>
                  <a:schemeClr val="tx1"/>
                </a:solidFill>
                <a:latin typeface="Arial Narrow" pitchFamily="34" charset="0"/>
              </a:defRPr>
            </a:lvl3pPr>
            <a:lvl4pPr marL="1600200" indent="-228600" algn="just" eaLnBrk="0" hangingPunct="0">
              <a:lnSpc>
                <a:spcPts val="2000"/>
              </a:lnSpc>
              <a:defRPr sz="1300">
                <a:solidFill>
                  <a:schemeClr val="tx1"/>
                </a:solidFill>
                <a:latin typeface="Arial Narrow" pitchFamily="34" charset="0"/>
              </a:defRPr>
            </a:lvl4pPr>
            <a:lvl5pPr marL="2057400" indent="-228600" algn="just" eaLnBrk="0"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5pPr>
            <a:lvl6pPr marL="25146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6pPr>
            <a:lvl7pPr marL="29718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7pPr>
            <a:lvl8pPr marL="34290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8pPr>
            <a:lvl9pPr marL="38862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9pPr>
          </a:lstStyle>
          <a:p>
            <a:pPr eaLnBrk="1" fontAlgn="base" hangingPunct="1">
              <a:spcBef>
                <a:spcPct val="0"/>
              </a:spcBef>
              <a:spcAft>
                <a:spcPct val="0"/>
              </a:spcAft>
            </a:pPr>
            <a:fld id="{B051914B-540C-454B-99F4-FEFF50D1E02E}" type="slidenum">
              <a:rPr lang="fr-FR" altLang="fr-FR" sz="1100" smtClean="0">
                <a:solidFill>
                  <a:srgbClr val="000000"/>
                </a:solidFill>
                <a:latin typeface="Verdana" pitchFamily="34" charset="0"/>
                <a:cs typeface="Arial" pitchFamily="34" charset="0"/>
              </a:rPr>
              <a:pPr eaLnBrk="1" fontAlgn="base" hangingPunct="1">
                <a:spcBef>
                  <a:spcPct val="0"/>
                </a:spcBef>
                <a:spcAft>
                  <a:spcPct val="0"/>
                </a:spcAft>
              </a:pPr>
              <a:t>8</a:t>
            </a:fld>
            <a:endParaRPr lang="fr-FR" altLang="fr-FR" sz="1100" dirty="0" smtClean="0">
              <a:solidFill>
                <a:srgbClr val="000000"/>
              </a:solidFill>
              <a:latin typeface="Verdana" pitchFamily="34" charset="0"/>
              <a:cs typeface="Arial" pitchFamily="34" charset="0"/>
            </a:endParaRPr>
          </a:p>
        </p:txBody>
      </p:sp>
      <p:sp>
        <p:nvSpPr>
          <p:cNvPr id="7" name="Espace réservé du pied de page 5"/>
          <p:cNvSpPr>
            <a:spLocks noGrp="1"/>
          </p:cNvSpPr>
          <p:nvPr>
            <p:ph type="ftr" sz="quarter" idx="4294967295"/>
          </p:nvPr>
        </p:nvSpPr>
        <p:spPr bwMode="auto">
          <a:xfrm>
            <a:off x="2771775" y="6335713"/>
            <a:ext cx="3240088"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lgn="ctr" fontAlgn="base">
              <a:spcBef>
                <a:spcPct val="0"/>
              </a:spcBef>
              <a:spcAft>
                <a:spcPct val="0"/>
              </a:spcAft>
              <a:defRPr/>
            </a:pPr>
            <a:r>
              <a:rPr lang="fr-FR" altLang="fr-FR" sz="1100" dirty="0" smtClean="0">
                <a:solidFill>
                  <a:prstClr val="black"/>
                </a:solidFill>
              </a:rPr>
              <a:t>LES UC DE LA GAMME ESSENTIELLE </a:t>
            </a:r>
          </a:p>
        </p:txBody>
      </p:sp>
      <p:sp>
        <p:nvSpPr>
          <p:cNvPr id="4" name="ZoneTexte 3"/>
          <p:cNvSpPr txBox="1"/>
          <p:nvPr/>
        </p:nvSpPr>
        <p:spPr>
          <a:xfrm>
            <a:off x="472281" y="191433"/>
            <a:ext cx="4579102" cy="523220"/>
          </a:xfrm>
          <a:prstGeom prst="rect">
            <a:avLst/>
          </a:prstGeom>
          <a:solidFill>
            <a:schemeClr val="bg1"/>
          </a:solidFill>
        </p:spPr>
        <p:txBody>
          <a:bodyPr wrap="square" rtlCol="0">
            <a:spAutoFit/>
          </a:bodyPr>
          <a:lstStyle/>
          <a:p>
            <a:r>
              <a:rPr lang="fr-FR" sz="2800" dirty="0" smtClean="0">
                <a:solidFill>
                  <a:srgbClr val="FF0000"/>
                </a:solidFill>
              </a:rPr>
              <a:t>DORVAL CONVICTIONS PEA</a:t>
            </a:r>
            <a:endParaRPr lang="fr-FR" sz="2000" dirty="0" smtClean="0"/>
          </a:p>
        </p:txBody>
      </p:sp>
      <p:sp>
        <p:nvSpPr>
          <p:cNvPr id="8" name="Rectangle 7"/>
          <p:cNvSpPr/>
          <p:nvPr/>
        </p:nvSpPr>
        <p:spPr>
          <a:xfrm>
            <a:off x="4492402" y="1488293"/>
            <a:ext cx="4109077" cy="1446550"/>
          </a:xfrm>
          <a:prstGeom prst="rect">
            <a:avLst/>
          </a:prstGeom>
          <a:ln>
            <a:solidFill>
              <a:srgbClr val="7030A0"/>
            </a:solidFill>
          </a:ln>
        </p:spPr>
        <p:txBody>
          <a:bodyPr wrap="square">
            <a:spAutoFit/>
          </a:bodyPr>
          <a:lstStyle/>
          <a:p>
            <a:r>
              <a:rPr lang="fr-FR" sz="1100" b="1" kern="0" dirty="0" smtClean="0">
                <a:solidFill>
                  <a:srgbClr val="7030A0"/>
                </a:solidFill>
                <a:latin typeface="Trebuchet MS" panose="020B0603020202020204" pitchFamily="34" charset="0"/>
                <a:cs typeface="Trebuchet MS"/>
              </a:rPr>
              <a:t>Avec Dorval Convictions PEA vous bénéficiez d’</a:t>
            </a:r>
          </a:p>
          <a:p>
            <a:pPr marL="171450" indent="-171450">
              <a:buFont typeface="Arial" panose="020B0604020202020204" pitchFamily="34" charset="0"/>
              <a:buChar char="•"/>
            </a:pPr>
            <a:r>
              <a:rPr lang="fr-FR" sz="1100" b="1" kern="0" dirty="0" smtClean="0">
                <a:solidFill>
                  <a:srgbClr val="7030A0"/>
                </a:solidFill>
                <a:latin typeface="Trebuchet MS" panose="020B0603020202020204" pitchFamily="34" charset="0"/>
                <a:cs typeface="Trebuchet MS"/>
              </a:rPr>
              <a:t>u</a:t>
            </a:r>
            <a:r>
              <a:rPr lang="fr-FR" sz="1100" b="1" dirty="0" smtClean="0">
                <a:solidFill>
                  <a:srgbClr val="7030A0"/>
                </a:solidFill>
                <a:latin typeface="Trebuchet MS" panose="020B0603020202020204" pitchFamily="34" charset="0"/>
              </a:rPr>
              <a:t>ne </a:t>
            </a:r>
            <a:r>
              <a:rPr lang="fr-FR" sz="1100" b="1" dirty="0">
                <a:solidFill>
                  <a:srgbClr val="7030A0"/>
                </a:solidFill>
                <a:latin typeface="Trebuchet MS" panose="020B0603020202020204" pitchFamily="34" charset="0"/>
              </a:rPr>
              <a:t>allocation pilotée au quotidien pour privilégier le dynamisme des actions de la première zone économique mondiale</a:t>
            </a:r>
          </a:p>
          <a:p>
            <a:pPr marL="171450" indent="-171450">
              <a:buFont typeface="Arial" panose="020B0604020202020204" pitchFamily="34" charset="0"/>
              <a:buChar char="•"/>
            </a:pPr>
            <a:r>
              <a:rPr lang="fr-FR" sz="1100" b="1" dirty="0" smtClean="0">
                <a:solidFill>
                  <a:srgbClr val="7030A0"/>
                </a:solidFill>
                <a:latin typeface="Trebuchet MS" panose="020B0603020202020204" pitchFamily="34" charset="0"/>
              </a:rPr>
              <a:t>une </a:t>
            </a:r>
            <a:r>
              <a:rPr lang="fr-FR" sz="1100" b="1" dirty="0">
                <a:solidFill>
                  <a:srgbClr val="7030A0"/>
                </a:solidFill>
                <a:latin typeface="Trebuchet MS" panose="020B0603020202020204" pitchFamily="34" charset="0"/>
              </a:rPr>
              <a:t>approche flexible qui vise à s’adapter aux évolutions des marchés financiers, à la hausse comme à la baisse</a:t>
            </a:r>
          </a:p>
          <a:p>
            <a:pPr marL="171450" indent="-171450">
              <a:buFont typeface="Arial" panose="020B0604020202020204" pitchFamily="34" charset="0"/>
              <a:buChar char="•"/>
            </a:pPr>
            <a:r>
              <a:rPr lang="fr-FR" sz="1100" b="1" dirty="0" smtClean="0">
                <a:solidFill>
                  <a:srgbClr val="7030A0"/>
                </a:solidFill>
                <a:latin typeface="Trebuchet MS" panose="020B0603020202020204" pitchFamily="34" charset="0"/>
              </a:rPr>
              <a:t>un </a:t>
            </a:r>
            <a:r>
              <a:rPr lang="fr-FR" sz="1100" b="1" dirty="0">
                <a:solidFill>
                  <a:srgbClr val="7030A0"/>
                </a:solidFill>
                <a:latin typeface="Trebuchet MS" panose="020B0603020202020204" pitchFamily="34" charset="0"/>
              </a:rPr>
              <a:t>Fonds éligible au cadre fiscal avantageux du </a:t>
            </a:r>
            <a:r>
              <a:rPr lang="fr-FR" sz="1100" b="1" dirty="0" smtClean="0">
                <a:solidFill>
                  <a:srgbClr val="7030A0"/>
                </a:solidFill>
                <a:latin typeface="Trebuchet MS" panose="020B0603020202020204" pitchFamily="34" charset="0"/>
              </a:rPr>
              <a:t>PEA</a:t>
            </a:r>
            <a:endParaRPr lang="fr-FR" sz="1100" b="1" dirty="0">
              <a:solidFill>
                <a:srgbClr val="7030A0"/>
              </a:solidFill>
              <a:latin typeface="Trebuchet MS" panose="020B0603020202020204" pitchFamily="34" charset="0"/>
            </a:endParaRPr>
          </a:p>
        </p:txBody>
      </p:sp>
      <p:sp>
        <p:nvSpPr>
          <p:cNvPr id="9" name="Rectangle 8"/>
          <p:cNvSpPr/>
          <p:nvPr/>
        </p:nvSpPr>
        <p:spPr>
          <a:xfrm>
            <a:off x="5460274" y="83254"/>
            <a:ext cx="1956946" cy="307777"/>
          </a:xfrm>
          <a:prstGeom prst="rect">
            <a:avLst/>
          </a:prstGeom>
        </p:spPr>
        <p:txBody>
          <a:bodyPr wrap="none">
            <a:spAutoFit/>
          </a:bodyPr>
          <a:lstStyle/>
          <a:p>
            <a:pPr marL="12700">
              <a:lnSpc>
                <a:spcPct val="100000"/>
              </a:lnSpc>
              <a:spcBef>
                <a:spcPts val="105"/>
              </a:spcBef>
            </a:pPr>
            <a:r>
              <a:rPr lang="fr-FR" sz="1400" b="1" spc="140" dirty="0" smtClean="0">
                <a:latin typeface="Trebuchet MS"/>
                <a:cs typeface="Trebuchet MS"/>
              </a:rPr>
              <a:t>Produits éligibles</a:t>
            </a:r>
            <a:endParaRPr lang="fr-FR" sz="1400" dirty="0">
              <a:latin typeface="Trebuchet MS"/>
              <a:cs typeface="Trebuchet MS"/>
            </a:endParaRPr>
          </a:p>
        </p:txBody>
      </p:sp>
      <p:sp>
        <p:nvSpPr>
          <p:cNvPr id="10" name="Rectangle 9"/>
          <p:cNvSpPr/>
          <p:nvPr/>
        </p:nvSpPr>
        <p:spPr>
          <a:xfrm>
            <a:off x="2160276" y="3146509"/>
            <a:ext cx="1595630" cy="307777"/>
          </a:xfrm>
          <a:prstGeom prst="rect">
            <a:avLst/>
          </a:prstGeom>
        </p:spPr>
        <p:txBody>
          <a:bodyPr wrap="square">
            <a:spAutoFit/>
          </a:bodyPr>
          <a:lstStyle/>
          <a:p>
            <a:pPr marL="12700">
              <a:lnSpc>
                <a:spcPct val="100000"/>
              </a:lnSpc>
              <a:spcBef>
                <a:spcPts val="105"/>
              </a:spcBef>
            </a:pPr>
            <a:r>
              <a:rPr lang="fr-FR" sz="1400" b="1" spc="140" dirty="0" smtClean="0">
                <a:solidFill>
                  <a:schemeClr val="accent2">
                    <a:lumMod val="50000"/>
                  </a:schemeClr>
                </a:solidFill>
                <a:latin typeface="Trebuchet MS"/>
                <a:cs typeface="Trebuchet MS"/>
              </a:rPr>
              <a:t>Les risques</a:t>
            </a:r>
            <a:endParaRPr lang="fr-FR" sz="1400" dirty="0">
              <a:solidFill>
                <a:schemeClr val="accent2">
                  <a:lumMod val="50000"/>
                </a:schemeClr>
              </a:solidFill>
              <a:latin typeface="Trebuchet MS"/>
              <a:cs typeface="Trebuchet MS"/>
            </a:endParaRPr>
          </a:p>
        </p:txBody>
      </p:sp>
      <p:sp>
        <p:nvSpPr>
          <p:cNvPr id="15" name="Rectangle 14"/>
          <p:cNvSpPr/>
          <p:nvPr/>
        </p:nvSpPr>
        <p:spPr>
          <a:xfrm>
            <a:off x="461946" y="3422742"/>
            <a:ext cx="4719280" cy="2736647"/>
          </a:xfrm>
          <a:prstGeom prst="rect">
            <a:avLst/>
          </a:prstGeom>
          <a:ln>
            <a:solidFill>
              <a:schemeClr val="accent2">
                <a:lumMod val="50000"/>
              </a:schemeClr>
            </a:solidFill>
          </a:ln>
        </p:spPr>
        <p:txBody>
          <a:bodyPr wrap="square">
            <a:spAutoFit/>
          </a:bodyPr>
          <a:lstStyle/>
          <a:p>
            <a:pPr marL="22225" lvl="0" algn="ctr" fontAlgn="auto">
              <a:spcBef>
                <a:spcPts val="300"/>
              </a:spcBef>
              <a:spcAft>
                <a:spcPts val="0"/>
              </a:spcAft>
            </a:pPr>
            <a:r>
              <a:rPr lang="fr-FR" sz="1100" b="1" spc="-5" dirty="0" smtClean="0">
                <a:solidFill>
                  <a:schemeClr val="accent2">
                    <a:lumMod val="50000"/>
                  </a:schemeClr>
                </a:solidFill>
                <a:latin typeface="Trebuchet MS" panose="020B0603020202020204" pitchFamily="34" charset="0"/>
                <a:cs typeface="Calibri"/>
              </a:rPr>
              <a:t>Profil </a:t>
            </a:r>
            <a:r>
              <a:rPr lang="fr-FR" sz="1100" b="1" spc="-5" dirty="0">
                <a:solidFill>
                  <a:schemeClr val="accent2">
                    <a:lumMod val="50000"/>
                  </a:schemeClr>
                </a:solidFill>
                <a:latin typeface="Trebuchet MS" panose="020B0603020202020204" pitchFamily="34" charset="0"/>
                <a:cs typeface="Calibri"/>
              </a:rPr>
              <a:t>de risque et de rendement (1 à</a:t>
            </a:r>
            <a:r>
              <a:rPr lang="fr-FR" sz="1100" b="1" spc="-40" dirty="0">
                <a:solidFill>
                  <a:schemeClr val="accent2">
                    <a:lumMod val="50000"/>
                  </a:schemeClr>
                </a:solidFill>
                <a:latin typeface="Trebuchet MS" panose="020B0603020202020204" pitchFamily="34" charset="0"/>
                <a:cs typeface="Calibri"/>
              </a:rPr>
              <a:t> </a:t>
            </a:r>
            <a:r>
              <a:rPr lang="fr-FR" sz="1100" b="1" spc="-5" dirty="0">
                <a:solidFill>
                  <a:schemeClr val="accent2">
                    <a:lumMod val="50000"/>
                  </a:schemeClr>
                </a:solidFill>
                <a:latin typeface="Trebuchet MS" panose="020B0603020202020204" pitchFamily="34" charset="0"/>
                <a:cs typeface="Calibri"/>
              </a:rPr>
              <a:t>7)</a:t>
            </a:r>
            <a:endParaRPr lang="fr-FR" sz="1100" dirty="0">
              <a:solidFill>
                <a:schemeClr val="accent2">
                  <a:lumMod val="50000"/>
                </a:schemeClr>
              </a:solidFill>
              <a:latin typeface="Trebuchet MS" panose="020B0603020202020204" pitchFamily="34" charset="0"/>
              <a:cs typeface="Calibri"/>
            </a:endParaRPr>
          </a:p>
          <a:p>
            <a:pPr marL="25400" lvl="0" algn="ctr" fontAlgn="auto">
              <a:spcBef>
                <a:spcPts val="100"/>
              </a:spcBef>
              <a:spcAft>
                <a:spcPts val="0"/>
              </a:spcAft>
            </a:pPr>
            <a:r>
              <a:rPr lang="fr-FR" sz="2800" b="1" spc="-5" dirty="0">
                <a:solidFill>
                  <a:schemeClr val="accent2">
                    <a:lumMod val="50000"/>
                  </a:schemeClr>
                </a:solidFill>
                <a:latin typeface="Calibri"/>
                <a:cs typeface="Calibri"/>
              </a:rPr>
              <a:t>4</a:t>
            </a:r>
            <a:endParaRPr lang="fr-FR" sz="2800" dirty="0">
              <a:solidFill>
                <a:schemeClr val="accent2">
                  <a:lumMod val="50000"/>
                </a:schemeClr>
              </a:solidFill>
              <a:latin typeface="Calibri"/>
              <a:cs typeface="Calibri"/>
            </a:endParaRPr>
          </a:p>
          <a:p>
            <a:pPr marL="180000" lvl="0" fontAlgn="auto">
              <a:spcBef>
                <a:spcPts val="0"/>
              </a:spcBef>
              <a:spcAft>
                <a:spcPts val="0"/>
              </a:spcAft>
            </a:pPr>
            <a:endParaRPr lang="fr-FR" sz="1200" b="1" kern="0" dirty="0" smtClean="0">
              <a:solidFill>
                <a:schemeClr val="accent2">
                  <a:lumMod val="75000"/>
                </a:schemeClr>
              </a:solidFill>
              <a:latin typeface="Trebuchet MS" panose="020B0603020202020204" pitchFamily="34" charset="0"/>
              <a:cs typeface="+mn-cs"/>
            </a:endParaRPr>
          </a:p>
          <a:p>
            <a:pPr marL="180000" lvl="0" fontAlgn="auto">
              <a:spcBef>
                <a:spcPts val="0"/>
              </a:spcBef>
              <a:spcAft>
                <a:spcPts val="0"/>
              </a:spcAft>
            </a:pPr>
            <a:r>
              <a:rPr lang="fr-FR" sz="1200" b="1" kern="0" dirty="0" smtClean="0">
                <a:solidFill>
                  <a:schemeClr val="accent2">
                    <a:lumMod val="50000"/>
                  </a:schemeClr>
                </a:solidFill>
                <a:latin typeface="Trebuchet MS" panose="020B0603020202020204" pitchFamily="34" charset="0"/>
                <a:cs typeface="+mn-cs"/>
              </a:rPr>
              <a:t>Dorval Convictions PEA n’est </a:t>
            </a:r>
            <a:r>
              <a:rPr lang="fr-FR" sz="1200" b="1" kern="0" dirty="0">
                <a:solidFill>
                  <a:schemeClr val="accent2">
                    <a:lumMod val="50000"/>
                  </a:schemeClr>
                </a:solidFill>
                <a:latin typeface="Trebuchet MS" panose="020B0603020202020204" pitchFamily="34" charset="0"/>
                <a:cs typeface="+mn-cs"/>
              </a:rPr>
              <a:t>pas garanti : il existe un risque de perte en capital.</a:t>
            </a:r>
            <a:br>
              <a:rPr lang="fr-FR" sz="1200" b="1" kern="0" dirty="0">
                <a:solidFill>
                  <a:schemeClr val="accent2">
                    <a:lumMod val="50000"/>
                  </a:schemeClr>
                </a:solidFill>
                <a:latin typeface="Trebuchet MS" panose="020B0603020202020204" pitchFamily="34" charset="0"/>
                <a:cs typeface="+mn-cs"/>
              </a:rPr>
            </a:br>
            <a:r>
              <a:rPr lang="fr-FR" sz="1200" b="1" kern="0" dirty="0" smtClean="0">
                <a:solidFill>
                  <a:schemeClr val="accent2">
                    <a:lumMod val="50000"/>
                  </a:schemeClr>
                </a:solidFill>
                <a:latin typeface="Trebuchet MS" panose="020B0603020202020204" pitchFamily="34" charset="0"/>
                <a:cs typeface="+mn-cs"/>
              </a:rPr>
              <a:t>Le Fonds est principalement soumis aux risques suivants : </a:t>
            </a:r>
            <a:r>
              <a:rPr lang="fr-FR" sz="1200" b="1" dirty="0">
                <a:solidFill>
                  <a:schemeClr val="accent2">
                    <a:lumMod val="50000"/>
                  </a:schemeClr>
                </a:solidFill>
                <a:latin typeface="Trebuchet MS" panose="020B0603020202020204" pitchFamily="34" charset="0"/>
              </a:rPr>
              <a:t>risque lié à la gestion discrétionnaire, risque actions et de marché, risque actions de petites valeurs, risque de taux, risque de crédit, risque de change et risque lié à l’investissement en titres haut rendement</a:t>
            </a:r>
            <a:r>
              <a:rPr lang="fr-FR" sz="1200" b="1" dirty="0" smtClean="0">
                <a:solidFill>
                  <a:schemeClr val="accent2">
                    <a:lumMod val="50000"/>
                  </a:schemeClr>
                </a:solidFill>
                <a:latin typeface="Trebuchet MS" panose="020B0603020202020204" pitchFamily="34" charset="0"/>
              </a:rPr>
              <a:t>.</a:t>
            </a:r>
          </a:p>
          <a:p>
            <a:pPr marL="180000" lvl="0" fontAlgn="auto">
              <a:spcBef>
                <a:spcPts val="0"/>
              </a:spcBef>
              <a:spcAft>
                <a:spcPts val="0"/>
              </a:spcAft>
            </a:pPr>
            <a:r>
              <a:rPr lang="fr-FR" sz="1200" b="1" kern="0" dirty="0" smtClean="0">
                <a:solidFill>
                  <a:schemeClr val="accent2">
                    <a:lumMod val="50000"/>
                  </a:schemeClr>
                </a:solidFill>
                <a:latin typeface="Trebuchet MS" panose="020B0603020202020204" pitchFamily="34" charset="0"/>
                <a:cs typeface="+mn-cs"/>
              </a:rPr>
              <a:t>Pour </a:t>
            </a:r>
            <a:r>
              <a:rPr lang="fr-FR" sz="1200" b="1" kern="0" dirty="0">
                <a:solidFill>
                  <a:schemeClr val="accent2">
                    <a:lumMod val="50000"/>
                  </a:schemeClr>
                </a:solidFill>
                <a:latin typeface="Trebuchet MS" panose="020B0603020202020204" pitchFamily="34" charset="0"/>
                <a:cs typeface="+mn-cs"/>
              </a:rPr>
              <a:t>une description plus complète des risques, se référer au prospectus du </a:t>
            </a:r>
            <a:r>
              <a:rPr lang="fr-FR" sz="1200" b="1" kern="0" dirty="0" smtClean="0">
                <a:solidFill>
                  <a:schemeClr val="accent2">
                    <a:lumMod val="50000"/>
                  </a:schemeClr>
                </a:solidFill>
                <a:latin typeface="Trebuchet MS" panose="020B0603020202020204" pitchFamily="34" charset="0"/>
                <a:cs typeface="+mn-cs"/>
              </a:rPr>
              <a:t>Fonds.</a:t>
            </a:r>
          </a:p>
          <a:p>
            <a:pPr marL="180000" lvl="0" fontAlgn="auto">
              <a:spcBef>
                <a:spcPts val="0"/>
              </a:spcBef>
              <a:spcAft>
                <a:spcPts val="0"/>
              </a:spcAft>
            </a:pPr>
            <a:r>
              <a:rPr lang="fr-FR" sz="1200" b="1" kern="0" dirty="0" smtClean="0">
                <a:solidFill>
                  <a:schemeClr val="accent2">
                    <a:lumMod val="50000"/>
                  </a:schemeClr>
                </a:solidFill>
                <a:latin typeface="Trebuchet MS" panose="020B0603020202020204" pitchFamily="34" charset="0"/>
                <a:cs typeface="+mn-cs"/>
              </a:rPr>
              <a:t>Pour consulter le prospectus </a:t>
            </a:r>
            <a:r>
              <a:rPr lang="fr-FR" sz="1200" b="1" kern="0" dirty="0" smtClean="0">
                <a:solidFill>
                  <a:schemeClr val="accent2">
                    <a:lumMod val="50000"/>
                  </a:schemeClr>
                </a:solidFill>
                <a:latin typeface="Trebuchet MS" panose="020B0603020202020204" pitchFamily="34" charset="0"/>
                <a:cs typeface="+mn-cs"/>
                <a:hlinkClick r:id="rId4"/>
              </a:rPr>
              <a:t>cliquez ici</a:t>
            </a:r>
            <a:endParaRPr lang="fr-FR" sz="1200" b="1" kern="0" dirty="0">
              <a:solidFill>
                <a:schemeClr val="accent2">
                  <a:lumMod val="50000"/>
                </a:schemeClr>
              </a:solidFill>
              <a:latin typeface="Trebuchet MS" panose="020B0603020202020204" pitchFamily="34" charset="0"/>
              <a:cs typeface="+mn-cs"/>
            </a:endParaRPr>
          </a:p>
        </p:txBody>
      </p:sp>
      <p:sp>
        <p:nvSpPr>
          <p:cNvPr id="16" name="Ellipse 15"/>
          <p:cNvSpPr/>
          <p:nvPr/>
        </p:nvSpPr>
        <p:spPr>
          <a:xfrm>
            <a:off x="2443949" y="3730519"/>
            <a:ext cx="796834" cy="501181"/>
          </a:xfrm>
          <a:prstGeom prst="ellips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accent2">
                    <a:lumMod val="50000"/>
                  </a:schemeClr>
                </a:solidFill>
              </a:rPr>
              <a:t>5</a:t>
            </a:r>
            <a:endParaRPr lang="fr-FR" b="1" dirty="0">
              <a:solidFill>
                <a:schemeClr val="accent2">
                  <a:lumMod val="50000"/>
                </a:schemeClr>
              </a:solidFill>
            </a:endParaRPr>
          </a:p>
        </p:txBody>
      </p:sp>
      <p:sp>
        <p:nvSpPr>
          <p:cNvPr id="18" name="Rectangle 17"/>
          <p:cNvSpPr/>
          <p:nvPr/>
        </p:nvSpPr>
        <p:spPr>
          <a:xfrm>
            <a:off x="6245335" y="1190141"/>
            <a:ext cx="935513" cy="307777"/>
          </a:xfrm>
          <a:prstGeom prst="rect">
            <a:avLst/>
          </a:prstGeom>
        </p:spPr>
        <p:txBody>
          <a:bodyPr wrap="none">
            <a:spAutoFit/>
          </a:bodyPr>
          <a:lstStyle/>
          <a:p>
            <a:pPr marL="12700">
              <a:lnSpc>
                <a:spcPct val="100000"/>
              </a:lnSpc>
              <a:spcBef>
                <a:spcPts val="105"/>
              </a:spcBef>
            </a:pPr>
            <a:r>
              <a:rPr lang="fr-FR" sz="1400" b="1" spc="140" dirty="0" smtClean="0">
                <a:solidFill>
                  <a:srgbClr val="6F2F9F"/>
                </a:solidFill>
                <a:latin typeface="Trebuchet MS"/>
                <a:cs typeface="Trebuchet MS"/>
              </a:rPr>
              <a:t>En bref</a:t>
            </a:r>
            <a:endParaRPr lang="fr-FR" sz="1400" dirty="0">
              <a:latin typeface="Trebuchet MS"/>
              <a:cs typeface="Trebuchet MS"/>
            </a:endParaRPr>
          </a:p>
        </p:txBody>
      </p:sp>
      <p:sp>
        <p:nvSpPr>
          <p:cNvPr id="19" name="Rectangle 18"/>
          <p:cNvSpPr/>
          <p:nvPr/>
        </p:nvSpPr>
        <p:spPr>
          <a:xfrm>
            <a:off x="5210829" y="5676627"/>
            <a:ext cx="2585003" cy="536044"/>
          </a:xfrm>
          <a:prstGeom prst="rect">
            <a:avLst/>
          </a:prstGeom>
        </p:spPr>
        <p:txBody>
          <a:bodyPr wrap="none">
            <a:spAutoFit/>
          </a:bodyPr>
          <a:lstStyle/>
          <a:p>
            <a:pPr marL="12700">
              <a:lnSpc>
                <a:spcPct val="100000"/>
              </a:lnSpc>
              <a:spcBef>
                <a:spcPts val="105"/>
              </a:spcBef>
            </a:pPr>
            <a:r>
              <a:rPr lang="fr-FR" sz="1400" b="1" spc="140" dirty="0" smtClean="0">
                <a:latin typeface="Trebuchet MS"/>
                <a:cs typeface="Trebuchet MS"/>
              </a:rPr>
              <a:t>La durée de placement </a:t>
            </a:r>
          </a:p>
          <a:p>
            <a:pPr marL="12700">
              <a:lnSpc>
                <a:spcPct val="100000"/>
              </a:lnSpc>
              <a:spcBef>
                <a:spcPts val="105"/>
              </a:spcBef>
            </a:pPr>
            <a:r>
              <a:rPr lang="fr-FR" sz="1400" b="1" spc="140" dirty="0" smtClean="0">
                <a:latin typeface="Trebuchet MS"/>
                <a:cs typeface="Trebuchet MS"/>
              </a:rPr>
              <a:t>recommandée</a:t>
            </a:r>
            <a:endParaRPr lang="fr-FR" sz="1400" dirty="0">
              <a:latin typeface="Trebuchet MS"/>
              <a:cs typeface="Trebuchet MS"/>
            </a:endParaRPr>
          </a:p>
        </p:txBody>
      </p:sp>
      <p:sp>
        <p:nvSpPr>
          <p:cNvPr id="31" name="Rectangle 30"/>
          <p:cNvSpPr/>
          <p:nvPr/>
        </p:nvSpPr>
        <p:spPr>
          <a:xfrm>
            <a:off x="426298" y="1437236"/>
            <a:ext cx="3821506" cy="1708160"/>
          </a:xfrm>
          <a:prstGeom prst="rect">
            <a:avLst/>
          </a:prstGeom>
          <a:ln>
            <a:solidFill>
              <a:schemeClr val="accent6"/>
            </a:solidFill>
          </a:ln>
        </p:spPr>
        <p:txBody>
          <a:bodyPr wrap="square">
            <a:spAutoFit/>
          </a:bodyPr>
          <a:lstStyle/>
          <a:p>
            <a:pPr marL="128270" marR="109855" algn="just">
              <a:lnSpc>
                <a:spcPct val="100000"/>
              </a:lnSpc>
              <a:spcBef>
                <a:spcPts val="635"/>
              </a:spcBef>
            </a:pPr>
            <a:r>
              <a:rPr lang="fr-FR" sz="1050" b="1" dirty="0">
                <a:solidFill>
                  <a:schemeClr val="accent6">
                    <a:lumMod val="50000"/>
                  </a:schemeClr>
                </a:solidFill>
                <a:latin typeface="Trebuchet MS" panose="020B0603020202020204" pitchFamily="34" charset="0"/>
              </a:rPr>
              <a:t>L’univers d’investissement de Dorval Convictions PEA regroupe essentiellement les actions de l’Union européenne et les produits de taux. L’objectif de gestion du Fonds est de surperformer l’indicateur de référence constitué de 50 % de l’indice </a:t>
            </a:r>
            <a:r>
              <a:rPr lang="fr-FR" sz="1050" b="1" dirty="0" err="1">
                <a:solidFill>
                  <a:schemeClr val="accent6">
                    <a:lumMod val="50000"/>
                  </a:schemeClr>
                </a:solidFill>
                <a:latin typeface="Trebuchet MS" panose="020B0603020202020204" pitchFamily="34" charset="0"/>
              </a:rPr>
              <a:t>Eonia</a:t>
            </a:r>
            <a:r>
              <a:rPr lang="fr-FR" sz="1050" b="1" dirty="0">
                <a:solidFill>
                  <a:schemeClr val="accent6">
                    <a:lumMod val="50000"/>
                  </a:schemeClr>
                </a:solidFill>
                <a:latin typeface="Trebuchet MS" panose="020B0603020202020204" pitchFamily="34" charset="0"/>
              </a:rPr>
              <a:t> </a:t>
            </a:r>
            <a:r>
              <a:rPr lang="fr-FR" sz="1050" b="1" dirty="0" err="1">
                <a:solidFill>
                  <a:schemeClr val="accent6">
                    <a:lumMod val="50000"/>
                  </a:schemeClr>
                </a:solidFill>
                <a:latin typeface="Trebuchet MS" panose="020B0603020202020204" pitchFamily="34" charset="0"/>
              </a:rPr>
              <a:t>Capitalization</a:t>
            </a:r>
            <a:r>
              <a:rPr lang="fr-FR" sz="1050" b="1" dirty="0">
                <a:solidFill>
                  <a:schemeClr val="accent6">
                    <a:lumMod val="50000"/>
                  </a:schemeClr>
                </a:solidFill>
                <a:latin typeface="Trebuchet MS" panose="020B0603020202020204" pitchFamily="34" charset="0"/>
              </a:rPr>
              <a:t> Index 7 D et 50 % de l’indice Euro </a:t>
            </a:r>
            <a:r>
              <a:rPr lang="fr-FR" sz="1050" b="1" dirty="0" err="1">
                <a:solidFill>
                  <a:schemeClr val="accent6">
                    <a:lumMod val="50000"/>
                  </a:schemeClr>
                </a:solidFill>
                <a:latin typeface="Trebuchet MS" panose="020B0603020202020204" pitchFamily="34" charset="0"/>
              </a:rPr>
              <a:t>Stoxx</a:t>
            </a:r>
            <a:r>
              <a:rPr lang="fr-FR" sz="1050" b="1" dirty="0">
                <a:solidFill>
                  <a:schemeClr val="accent6">
                    <a:lumMod val="50000"/>
                  </a:schemeClr>
                </a:solidFill>
                <a:latin typeface="Trebuchet MS" panose="020B0603020202020204" pitchFamily="34" charset="0"/>
              </a:rPr>
              <a:t> 50 DNR (Dividendes Nets Réinvestis). Le Fonds peut être totalement couvert contre le risque « action ». La durée de placement recommandée minimale est de 5 </a:t>
            </a:r>
            <a:r>
              <a:rPr lang="fr-FR" sz="1050" b="1" dirty="0" smtClean="0">
                <a:solidFill>
                  <a:schemeClr val="accent6">
                    <a:lumMod val="50000"/>
                  </a:schemeClr>
                </a:solidFill>
                <a:latin typeface="Trebuchet MS" panose="020B0603020202020204" pitchFamily="34" charset="0"/>
              </a:rPr>
              <a:t>ans. </a:t>
            </a:r>
            <a:r>
              <a:rPr lang="fr-FR" sz="1050" b="1" kern="0" dirty="0" smtClean="0">
                <a:solidFill>
                  <a:schemeClr val="accent6">
                    <a:lumMod val="50000"/>
                  </a:schemeClr>
                </a:solidFill>
                <a:latin typeface="Trebuchet MS" panose="020B0603020202020204" pitchFamily="34" charset="0"/>
                <a:cs typeface="Trebuchet MS"/>
              </a:rPr>
              <a:t>Lien vers le DICI </a:t>
            </a:r>
            <a:r>
              <a:rPr lang="fr-FR" sz="1050" b="1" kern="0" dirty="0" smtClean="0">
                <a:solidFill>
                  <a:schemeClr val="accent6">
                    <a:lumMod val="50000"/>
                  </a:schemeClr>
                </a:solidFill>
                <a:latin typeface="Trebuchet MS" panose="020B0603020202020204" pitchFamily="34" charset="0"/>
                <a:cs typeface="Trebuchet MS"/>
                <a:hlinkClick r:id="rId5"/>
              </a:rPr>
              <a:t>cliquez ici</a:t>
            </a:r>
            <a:endParaRPr lang="fr-FR" sz="1050" b="1" kern="0" dirty="0">
              <a:solidFill>
                <a:schemeClr val="accent6">
                  <a:lumMod val="50000"/>
                </a:schemeClr>
              </a:solidFill>
              <a:latin typeface="Trebuchet MS" panose="020B0603020202020204" pitchFamily="34" charset="0"/>
              <a:cs typeface="Trebuchet MS"/>
            </a:endParaRPr>
          </a:p>
        </p:txBody>
      </p:sp>
      <p:sp>
        <p:nvSpPr>
          <p:cNvPr id="33" name="Rectangle 32"/>
          <p:cNvSpPr/>
          <p:nvPr/>
        </p:nvSpPr>
        <p:spPr>
          <a:xfrm>
            <a:off x="1294404" y="1159890"/>
            <a:ext cx="2299091" cy="307777"/>
          </a:xfrm>
          <a:prstGeom prst="rect">
            <a:avLst/>
          </a:prstGeom>
        </p:spPr>
        <p:txBody>
          <a:bodyPr wrap="none">
            <a:spAutoFit/>
          </a:bodyPr>
          <a:lstStyle/>
          <a:p>
            <a:pPr marL="12700">
              <a:lnSpc>
                <a:spcPct val="100000"/>
              </a:lnSpc>
              <a:spcBef>
                <a:spcPts val="105"/>
              </a:spcBef>
            </a:pPr>
            <a:r>
              <a:rPr lang="fr-FR" sz="1400" b="1" spc="140" dirty="0" smtClean="0">
                <a:solidFill>
                  <a:schemeClr val="accent6">
                    <a:lumMod val="50000"/>
                  </a:schemeClr>
                </a:solidFill>
                <a:latin typeface="Trebuchet MS"/>
                <a:cs typeface="Trebuchet MS"/>
              </a:rPr>
              <a:t>L’objectif de gestion</a:t>
            </a:r>
            <a:endParaRPr lang="fr-FR" sz="1400" dirty="0">
              <a:solidFill>
                <a:schemeClr val="accent6">
                  <a:lumMod val="50000"/>
                </a:schemeClr>
              </a:solidFill>
              <a:latin typeface="Trebuchet MS"/>
              <a:cs typeface="Trebuchet MS"/>
            </a:endParaRPr>
          </a:p>
        </p:txBody>
      </p:sp>
      <p:sp>
        <p:nvSpPr>
          <p:cNvPr id="66560" name="ZoneTexte 66559"/>
          <p:cNvSpPr txBox="1"/>
          <p:nvPr/>
        </p:nvSpPr>
        <p:spPr>
          <a:xfrm>
            <a:off x="7759146" y="5770952"/>
            <a:ext cx="966328" cy="276999"/>
          </a:xfrm>
          <a:prstGeom prst="rect">
            <a:avLst/>
          </a:prstGeom>
          <a:noFill/>
          <a:ln>
            <a:solidFill>
              <a:schemeClr val="tx1"/>
            </a:solidFill>
          </a:ln>
        </p:spPr>
        <p:txBody>
          <a:bodyPr wrap="square" rtlCol="0">
            <a:spAutoFit/>
          </a:bodyPr>
          <a:lstStyle/>
          <a:p>
            <a:r>
              <a:rPr lang="fr-FR" sz="1200" b="1" dirty="0" smtClean="0">
                <a:latin typeface="Trebuchet MS" panose="020B0603020202020204" pitchFamily="34" charset="0"/>
              </a:rPr>
              <a:t>+ de 5 ans</a:t>
            </a:r>
          </a:p>
        </p:txBody>
      </p:sp>
      <p:sp>
        <p:nvSpPr>
          <p:cNvPr id="35" name="Rectangle 34"/>
          <p:cNvSpPr/>
          <p:nvPr/>
        </p:nvSpPr>
        <p:spPr>
          <a:xfrm>
            <a:off x="5460274" y="4393052"/>
            <a:ext cx="3369512" cy="307777"/>
          </a:xfrm>
          <a:prstGeom prst="rect">
            <a:avLst/>
          </a:prstGeom>
        </p:spPr>
        <p:txBody>
          <a:bodyPr wrap="none">
            <a:spAutoFit/>
          </a:bodyPr>
          <a:lstStyle/>
          <a:p>
            <a:pPr marL="12700">
              <a:lnSpc>
                <a:spcPct val="100000"/>
              </a:lnSpc>
              <a:spcBef>
                <a:spcPts val="105"/>
              </a:spcBef>
            </a:pPr>
            <a:r>
              <a:rPr lang="fr-FR" sz="1400" b="1" spc="140" dirty="0" smtClean="0">
                <a:solidFill>
                  <a:srgbClr val="002060"/>
                </a:solidFill>
                <a:latin typeface="Trebuchet MS"/>
                <a:cs typeface="Trebuchet MS"/>
              </a:rPr>
              <a:t>Les performances au 21/01/20*</a:t>
            </a:r>
            <a:endParaRPr lang="fr-FR" sz="1400" dirty="0">
              <a:solidFill>
                <a:srgbClr val="002060"/>
              </a:solidFill>
              <a:latin typeface="Trebuchet MS"/>
              <a:cs typeface="Trebuchet MS"/>
            </a:endParaRPr>
          </a:p>
        </p:txBody>
      </p:sp>
      <p:sp>
        <p:nvSpPr>
          <p:cNvPr id="37" name="Rectangle 36"/>
          <p:cNvSpPr/>
          <p:nvPr/>
        </p:nvSpPr>
        <p:spPr>
          <a:xfrm>
            <a:off x="7589520" y="118071"/>
            <a:ext cx="1305581" cy="461665"/>
          </a:xfrm>
          <a:prstGeom prst="rect">
            <a:avLst/>
          </a:prstGeom>
        </p:spPr>
        <p:txBody>
          <a:bodyPr wrap="square">
            <a:spAutoFit/>
          </a:bodyPr>
          <a:lstStyle/>
          <a:p>
            <a:pPr marL="12700" algn="ctr">
              <a:lnSpc>
                <a:spcPct val="100000"/>
              </a:lnSpc>
              <a:spcBef>
                <a:spcPts val="105"/>
              </a:spcBef>
            </a:pPr>
            <a:r>
              <a:rPr lang="fr-FR" sz="1200" b="1" spc="140" dirty="0" smtClean="0">
                <a:solidFill>
                  <a:srgbClr val="FF0000"/>
                </a:solidFill>
                <a:latin typeface="Trebuchet MS"/>
                <a:cs typeface="Trebuchet MS"/>
              </a:rPr>
              <a:t>Profil investisseur</a:t>
            </a:r>
            <a:endParaRPr lang="fr-FR" sz="1200" dirty="0">
              <a:solidFill>
                <a:srgbClr val="FF0000"/>
              </a:solidFill>
              <a:latin typeface="Trebuchet MS"/>
              <a:cs typeface="Trebuchet MS"/>
            </a:endParaRPr>
          </a:p>
        </p:txBody>
      </p:sp>
      <p:sp>
        <p:nvSpPr>
          <p:cNvPr id="66561" name="ZoneTexte 66560"/>
          <p:cNvSpPr txBox="1"/>
          <p:nvPr/>
        </p:nvSpPr>
        <p:spPr>
          <a:xfrm>
            <a:off x="7955279" y="579736"/>
            <a:ext cx="809897" cy="461665"/>
          </a:xfrm>
          <a:prstGeom prst="rect">
            <a:avLst/>
          </a:prstGeom>
          <a:noFill/>
        </p:spPr>
        <p:txBody>
          <a:bodyPr wrap="square" rtlCol="0">
            <a:spAutoFit/>
          </a:bodyPr>
          <a:lstStyle/>
          <a:p>
            <a:r>
              <a:rPr lang="fr-FR" sz="2400" dirty="0" smtClean="0">
                <a:solidFill>
                  <a:srgbClr val="FF0000"/>
                </a:solidFill>
                <a:latin typeface="Trebuchet MS" panose="020B0603020202020204" pitchFamily="34" charset="0"/>
              </a:rPr>
              <a:t>C2</a:t>
            </a:r>
          </a:p>
        </p:txBody>
      </p:sp>
      <p:sp>
        <p:nvSpPr>
          <p:cNvPr id="66563" name="ZoneTexte 66562"/>
          <p:cNvSpPr txBox="1"/>
          <p:nvPr/>
        </p:nvSpPr>
        <p:spPr>
          <a:xfrm>
            <a:off x="472282" y="732967"/>
            <a:ext cx="2898382" cy="369332"/>
          </a:xfrm>
          <a:prstGeom prst="rect">
            <a:avLst/>
          </a:prstGeom>
          <a:noFill/>
        </p:spPr>
        <p:txBody>
          <a:bodyPr wrap="square" rtlCol="0">
            <a:spAutoFit/>
          </a:bodyPr>
          <a:lstStyle/>
          <a:p>
            <a:r>
              <a:rPr lang="fr-FR" dirty="0" smtClean="0">
                <a:latin typeface="Trebuchet MS" panose="020B0603020202020204" pitchFamily="34" charset="0"/>
              </a:rPr>
              <a:t>FR0010229187</a:t>
            </a:r>
          </a:p>
        </p:txBody>
      </p:sp>
      <p:sp>
        <p:nvSpPr>
          <p:cNvPr id="66564" name="Rectangle 66563"/>
          <p:cNvSpPr/>
          <p:nvPr/>
        </p:nvSpPr>
        <p:spPr>
          <a:xfrm>
            <a:off x="5557181" y="4728796"/>
            <a:ext cx="3044298" cy="915635"/>
          </a:xfrm>
          <a:prstGeom prst="rect">
            <a:avLst/>
          </a:prstGeom>
          <a:ln>
            <a:solidFill>
              <a:srgbClr val="002060"/>
            </a:solidFill>
          </a:ln>
        </p:spPr>
        <p:txBody>
          <a:bodyPr wrap="square">
            <a:spAutoFit/>
          </a:bodyPr>
          <a:lstStyle/>
          <a:p>
            <a:pPr marL="208915" marR="25400" indent="-172720" algn="just">
              <a:lnSpc>
                <a:spcPct val="100000"/>
              </a:lnSpc>
              <a:spcBef>
                <a:spcPts val="325"/>
              </a:spcBef>
              <a:buFont typeface="Wingdings"/>
              <a:buChar char=""/>
              <a:tabLst>
                <a:tab pos="209550" algn="l"/>
              </a:tabLst>
            </a:pPr>
            <a:r>
              <a:rPr lang="fr-FR" sz="1200" spc="-20" dirty="0" smtClean="0">
                <a:solidFill>
                  <a:srgbClr val="002060"/>
                </a:solidFill>
                <a:latin typeface="Trebuchet MS"/>
                <a:cs typeface="Trebuchet MS"/>
              </a:rPr>
              <a:t>1 an </a:t>
            </a:r>
            <a:r>
              <a:rPr lang="fr-FR" sz="1200" spc="-20" dirty="0">
                <a:solidFill>
                  <a:srgbClr val="002060"/>
                </a:solidFill>
                <a:latin typeface="Trebuchet MS"/>
                <a:cs typeface="Trebuchet MS"/>
              </a:rPr>
              <a:t>:</a:t>
            </a:r>
            <a:r>
              <a:rPr lang="fr-FR" sz="1200" spc="-20" dirty="0">
                <a:solidFill>
                  <a:srgbClr val="C00000"/>
                </a:solidFill>
                <a:latin typeface="Trebuchet MS"/>
                <a:cs typeface="Trebuchet MS"/>
              </a:rPr>
              <a:t>  </a:t>
            </a:r>
            <a:r>
              <a:rPr lang="fr-FR" sz="1200" spc="-20" dirty="0" smtClean="0">
                <a:solidFill>
                  <a:srgbClr val="C00000"/>
                </a:solidFill>
                <a:latin typeface="Trebuchet MS"/>
                <a:cs typeface="Trebuchet MS"/>
              </a:rPr>
              <a:t>- 0,99%</a:t>
            </a:r>
            <a:endParaRPr lang="fr-FR" sz="1200" spc="-20" dirty="0">
              <a:solidFill>
                <a:srgbClr val="C00000"/>
              </a:solidFill>
              <a:latin typeface="Trebuchet MS"/>
              <a:cs typeface="Trebuchet MS"/>
            </a:endParaRPr>
          </a:p>
          <a:p>
            <a:pPr marL="208915" marR="25400" indent="-172720" algn="just">
              <a:lnSpc>
                <a:spcPct val="100000"/>
              </a:lnSpc>
              <a:spcBef>
                <a:spcPts val="325"/>
              </a:spcBef>
              <a:buFont typeface="Wingdings"/>
              <a:buChar char=""/>
              <a:tabLst>
                <a:tab pos="209550" algn="l"/>
              </a:tabLst>
            </a:pPr>
            <a:r>
              <a:rPr lang="fr-FR" sz="1200" spc="-20" dirty="0">
                <a:solidFill>
                  <a:srgbClr val="002060"/>
                </a:solidFill>
                <a:latin typeface="Trebuchet MS"/>
                <a:cs typeface="Trebuchet MS"/>
              </a:rPr>
              <a:t>3 ans : </a:t>
            </a:r>
            <a:r>
              <a:rPr lang="fr-FR" sz="1200" spc="-20" dirty="0" smtClean="0">
                <a:solidFill>
                  <a:srgbClr val="C00000"/>
                </a:solidFill>
                <a:latin typeface="Trebuchet MS"/>
                <a:cs typeface="Trebuchet MS"/>
              </a:rPr>
              <a:t>- 4,71%</a:t>
            </a:r>
          </a:p>
          <a:p>
            <a:pPr marL="36195" marR="25400" algn="just">
              <a:spcBef>
                <a:spcPts val="325"/>
              </a:spcBef>
              <a:tabLst>
                <a:tab pos="209550" algn="l"/>
              </a:tabLst>
            </a:pPr>
            <a:r>
              <a:rPr lang="fr-FR" sz="1200" spc="-20" dirty="0">
                <a:solidFill>
                  <a:srgbClr val="002060"/>
                </a:solidFill>
                <a:latin typeface="Trebuchet MS"/>
                <a:cs typeface="Trebuchet MS"/>
              </a:rPr>
              <a:t>Pour le détail des performances </a:t>
            </a:r>
            <a:r>
              <a:rPr lang="fr-FR" sz="1200" spc="-20" dirty="0" smtClean="0">
                <a:solidFill>
                  <a:srgbClr val="002060"/>
                </a:solidFill>
                <a:latin typeface="Trebuchet MS"/>
                <a:cs typeface="Trebuchet MS"/>
                <a:hlinkClick r:id="rId6"/>
              </a:rPr>
              <a:t>cliquer </a:t>
            </a:r>
            <a:r>
              <a:rPr lang="fr-FR" sz="1200" spc="-20" dirty="0">
                <a:solidFill>
                  <a:srgbClr val="002060"/>
                </a:solidFill>
                <a:latin typeface="Trebuchet MS"/>
                <a:cs typeface="Trebuchet MS"/>
                <a:hlinkClick r:id="rId6"/>
              </a:rPr>
              <a:t>i</a:t>
            </a:r>
            <a:r>
              <a:rPr lang="fr-FR" sz="1200" spc="-20" dirty="0" smtClean="0">
                <a:solidFill>
                  <a:srgbClr val="002060"/>
                </a:solidFill>
                <a:latin typeface="Trebuchet MS"/>
                <a:cs typeface="Trebuchet MS"/>
                <a:hlinkClick r:id="rId6"/>
              </a:rPr>
              <a:t>ci</a:t>
            </a:r>
            <a:endParaRPr lang="fr-FR" sz="1200" spc="-20" dirty="0" smtClean="0">
              <a:solidFill>
                <a:srgbClr val="002060"/>
              </a:solidFill>
              <a:latin typeface="Trebuchet MS"/>
              <a:cs typeface="Trebuchet MS"/>
            </a:endParaRPr>
          </a:p>
          <a:p>
            <a:pPr marL="36195" marR="25400" algn="just">
              <a:lnSpc>
                <a:spcPct val="100000"/>
              </a:lnSpc>
              <a:spcBef>
                <a:spcPts val="325"/>
              </a:spcBef>
              <a:tabLst>
                <a:tab pos="209550" algn="l"/>
              </a:tabLst>
            </a:pPr>
            <a:r>
              <a:rPr lang="fr-FR" sz="1000" spc="-20" dirty="0" smtClean="0">
                <a:solidFill>
                  <a:srgbClr val="002060"/>
                </a:solidFill>
                <a:latin typeface="Trebuchet MS"/>
                <a:cs typeface="Trebuchet MS"/>
              </a:rPr>
              <a:t>*ne préjuge pas des performances futures</a:t>
            </a:r>
          </a:p>
        </p:txBody>
      </p:sp>
      <p:sp>
        <p:nvSpPr>
          <p:cNvPr id="66566" name="Rectangle 66565"/>
          <p:cNvSpPr/>
          <p:nvPr/>
        </p:nvSpPr>
        <p:spPr>
          <a:xfrm>
            <a:off x="6245335" y="2900031"/>
            <a:ext cx="1253528" cy="307777"/>
          </a:xfrm>
          <a:prstGeom prst="rect">
            <a:avLst/>
          </a:prstGeom>
        </p:spPr>
        <p:txBody>
          <a:bodyPr wrap="square">
            <a:spAutoFit/>
          </a:bodyPr>
          <a:lstStyle/>
          <a:p>
            <a:pPr marL="36195" marR="25400" algn="just">
              <a:lnSpc>
                <a:spcPct val="100000"/>
              </a:lnSpc>
              <a:spcBef>
                <a:spcPts val="325"/>
              </a:spcBef>
              <a:tabLst>
                <a:tab pos="209550" algn="l"/>
              </a:tabLst>
            </a:pPr>
            <a:r>
              <a:rPr lang="fr-FR" sz="1400" b="1" spc="140" dirty="0" smtClean="0">
                <a:solidFill>
                  <a:srgbClr val="FF00FF"/>
                </a:solidFill>
                <a:latin typeface="Trebuchet MS"/>
                <a:cs typeface="Trebuchet MS"/>
              </a:rPr>
              <a:t>Les Frais</a:t>
            </a:r>
            <a:endParaRPr lang="fr-FR" sz="1400" spc="-20" dirty="0">
              <a:solidFill>
                <a:srgbClr val="FF00FF"/>
              </a:solidFill>
              <a:latin typeface="Trebuchet MS"/>
              <a:cs typeface="Trebuchet MS"/>
            </a:endParaRPr>
          </a:p>
        </p:txBody>
      </p:sp>
      <p:sp>
        <p:nvSpPr>
          <p:cNvPr id="66567" name="Rectangle 66566"/>
          <p:cNvSpPr/>
          <p:nvPr/>
        </p:nvSpPr>
        <p:spPr>
          <a:xfrm>
            <a:off x="5558334" y="3223906"/>
            <a:ext cx="2652425" cy="1107996"/>
          </a:xfrm>
          <a:prstGeom prst="rect">
            <a:avLst/>
          </a:prstGeom>
          <a:ln>
            <a:solidFill>
              <a:srgbClr val="FF00FF"/>
            </a:solidFill>
          </a:ln>
        </p:spPr>
        <p:txBody>
          <a:bodyPr wrap="square">
            <a:spAutoFit/>
          </a:bodyPr>
          <a:lstStyle/>
          <a:p>
            <a:pPr marL="264160" marR="81280" indent="-172720">
              <a:lnSpc>
                <a:spcPct val="100000"/>
              </a:lnSpc>
              <a:spcBef>
                <a:spcPts val="0"/>
              </a:spcBef>
              <a:buFont typeface="Wingdings"/>
              <a:buChar char=""/>
              <a:tabLst>
                <a:tab pos="264795" algn="l"/>
              </a:tabLst>
            </a:pPr>
            <a:r>
              <a:rPr lang="fr-FR" sz="1100" kern="0" dirty="0">
                <a:solidFill>
                  <a:srgbClr val="FF00FF"/>
                </a:solidFill>
                <a:latin typeface="Trebuchet MS"/>
                <a:cs typeface="Trebuchet MS"/>
              </a:rPr>
              <a:t>Frais Assurance-vie : ceux du </a:t>
            </a:r>
            <a:r>
              <a:rPr lang="fr-FR" sz="1100" kern="0" dirty="0" smtClean="0">
                <a:solidFill>
                  <a:srgbClr val="FF00FF"/>
                </a:solidFill>
                <a:latin typeface="Trebuchet MS"/>
                <a:cs typeface="Trebuchet MS"/>
              </a:rPr>
              <a:t>contrat support</a:t>
            </a:r>
            <a:endParaRPr lang="fr-FR" sz="1100" kern="0" dirty="0">
              <a:solidFill>
                <a:srgbClr val="FF00FF"/>
              </a:solidFill>
              <a:latin typeface="Trebuchet MS"/>
              <a:cs typeface="Trebuchet MS"/>
            </a:endParaRPr>
          </a:p>
          <a:p>
            <a:pPr marL="264160" indent="-172720">
              <a:lnSpc>
                <a:spcPct val="100000"/>
              </a:lnSpc>
              <a:buFont typeface="Wingdings"/>
              <a:buChar char=""/>
              <a:tabLst>
                <a:tab pos="264795" algn="l"/>
              </a:tabLst>
            </a:pPr>
            <a:r>
              <a:rPr lang="fr-FR" sz="1100" kern="0" dirty="0">
                <a:solidFill>
                  <a:srgbClr val="FF00FF"/>
                </a:solidFill>
                <a:latin typeface="Trebuchet MS"/>
                <a:cs typeface="Trebuchet MS"/>
              </a:rPr>
              <a:t>Frais </a:t>
            </a:r>
            <a:r>
              <a:rPr lang="fr-FR" sz="1100" kern="0" dirty="0" smtClean="0">
                <a:solidFill>
                  <a:srgbClr val="FF00FF"/>
                </a:solidFill>
                <a:latin typeface="Trebuchet MS"/>
                <a:cs typeface="Trebuchet MS"/>
              </a:rPr>
              <a:t>CTO /PEA </a:t>
            </a:r>
            <a:r>
              <a:rPr lang="fr-FR" sz="1100" kern="0" dirty="0">
                <a:solidFill>
                  <a:srgbClr val="FF00FF"/>
                </a:solidFill>
                <a:latin typeface="Trebuchet MS"/>
                <a:cs typeface="Trebuchet MS"/>
              </a:rPr>
              <a:t>:</a:t>
            </a:r>
          </a:p>
          <a:p>
            <a:pPr marL="360680" lvl="1" indent="-90170">
              <a:lnSpc>
                <a:spcPct val="100000"/>
              </a:lnSpc>
              <a:buFont typeface="Arial"/>
              <a:buChar char="•"/>
              <a:tabLst>
                <a:tab pos="360680" algn="l"/>
              </a:tabLst>
            </a:pPr>
            <a:r>
              <a:rPr lang="fr-FR" sz="1100" kern="0" dirty="0">
                <a:solidFill>
                  <a:srgbClr val="FF00FF"/>
                </a:solidFill>
                <a:latin typeface="Trebuchet MS"/>
                <a:cs typeface="Trebuchet MS"/>
              </a:rPr>
              <a:t>Frais entrée maxi: </a:t>
            </a:r>
            <a:r>
              <a:rPr lang="fr-FR" sz="1100" kern="0" dirty="0" smtClean="0">
                <a:solidFill>
                  <a:srgbClr val="FF00FF"/>
                </a:solidFill>
                <a:latin typeface="Trebuchet MS"/>
                <a:cs typeface="Trebuchet MS"/>
              </a:rPr>
              <a:t>2%</a:t>
            </a:r>
            <a:endParaRPr lang="fr-FR" sz="1100" kern="0" dirty="0">
              <a:solidFill>
                <a:srgbClr val="FF00FF"/>
              </a:solidFill>
              <a:latin typeface="Trebuchet MS"/>
              <a:cs typeface="Trebuchet MS"/>
            </a:endParaRPr>
          </a:p>
          <a:p>
            <a:pPr marL="360680" lvl="1" indent="-90170">
              <a:lnSpc>
                <a:spcPct val="100000"/>
              </a:lnSpc>
              <a:spcBef>
                <a:spcPts val="5"/>
              </a:spcBef>
              <a:buFont typeface="Arial"/>
              <a:buChar char="•"/>
              <a:tabLst>
                <a:tab pos="360680" algn="l"/>
              </a:tabLst>
            </a:pPr>
            <a:r>
              <a:rPr lang="fr-FR" sz="1100" kern="0" dirty="0">
                <a:solidFill>
                  <a:srgbClr val="FF00FF"/>
                </a:solidFill>
                <a:latin typeface="Trebuchet MS"/>
                <a:cs typeface="Trebuchet MS"/>
              </a:rPr>
              <a:t>Frais de sortie: néant</a:t>
            </a:r>
          </a:p>
          <a:p>
            <a:pPr marL="360680" lvl="1" indent="-90170">
              <a:lnSpc>
                <a:spcPct val="100000"/>
              </a:lnSpc>
              <a:buFont typeface="Arial"/>
              <a:buChar char="•"/>
              <a:tabLst>
                <a:tab pos="360680" algn="l"/>
              </a:tabLst>
            </a:pPr>
            <a:r>
              <a:rPr lang="fr-FR" sz="1100" kern="0" dirty="0">
                <a:solidFill>
                  <a:srgbClr val="FF00FF"/>
                </a:solidFill>
                <a:latin typeface="Trebuchet MS"/>
                <a:cs typeface="Trebuchet MS"/>
              </a:rPr>
              <a:t>Frais de gestion maxi: </a:t>
            </a:r>
            <a:r>
              <a:rPr lang="fr-FR" sz="1100" kern="0" dirty="0" smtClean="0">
                <a:solidFill>
                  <a:srgbClr val="FF00FF"/>
                </a:solidFill>
                <a:latin typeface="Trebuchet MS"/>
                <a:cs typeface="Trebuchet MS"/>
              </a:rPr>
              <a:t>1,60%</a:t>
            </a:r>
            <a:endParaRPr lang="fr-FR" sz="1100" kern="0" dirty="0">
              <a:solidFill>
                <a:srgbClr val="FF00FF"/>
              </a:solidFill>
              <a:latin typeface="Trebuchet MS"/>
              <a:cs typeface="Trebuchet MS"/>
            </a:endParaRPr>
          </a:p>
        </p:txBody>
      </p:sp>
      <p:graphicFrame>
        <p:nvGraphicFramePr>
          <p:cNvPr id="5" name="Objet 4"/>
          <p:cNvGraphicFramePr>
            <a:graphicFrameLocks noChangeAspect="1"/>
          </p:cNvGraphicFramePr>
          <p:nvPr>
            <p:extLst>
              <p:ext uri="{D42A27DB-BD31-4B8C-83A1-F6EECF244321}">
                <p14:modId xmlns:p14="http://schemas.microsoft.com/office/powerpoint/2010/main" val="1160079554"/>
              </p:ext>
            </p:extLst>
          </p:nvPr>
        </p:nvGraphicFramePr>
        <p:xfrm>
          <a:off x="5603388" y="403527"/>
          <a:ext cx="1895475" cy="647700"/>
        </p:xfrm>
        <a:graphic>
          <a:graphicData uri="http://schemas.openxmlformats.org/presentationml/2006/ole">
            <mc:AlternateContent xmlns:mc="http://schemas.openxmlformats.org/markup-compatibility/2006">
              <mc:Choice xmlns:v="urn:schemas-microsoft-com:vml" Requires="v">
                <p:oleObj spid="_x0000_s1210" name="Feuille de calcul" r:id="rId7" imgW="1895651" imgH="647544" progId="Excel.Sheet.12">
                  <p:embed/>
                </p:oleObj>
              </mc:Choice>
              <mc:Fallback>
                <p:oleObj name="Feuille de calcul" r:id="rId7" imgW="1895651" imgH="647544" progId="Excel.Sheet.12">
                  <p:embed/>
                  <p:pic>
                    <p:nvPicPr>
                      <p:cNvPr id="0" name=""/>
                      <p:cNvPicPr/>
                      <p:nvPr/>
                    </p:nvPicPr>
                    <p:blipFill>
                      <a:blip r:embed="rId8"/>
                      <a:stretch>
                        <a:fillRect/>
                      </a:stretch>
                    </p:blipFill>
                    <p:spPr>
                      <a:xfrm>
                        <a:off x="5603388" y="403527"/>
                        <a:ext cx="1895475" cy="647700"/>
                      </a:xfrm>
                      <a:prstGeom prst="rect">
                        <a:avLst/>
                      </a:prstGeom>
                    </p:spPr>
                  </p:pic>
                </p:oleObj>
              </mc:Fallback>
            </mc:AlternateContent>
          </a:graphicData>
        </a:graphic>
      </p:graphicFrame>
    </p:spTree>
    <p:extLst>
      <p:ext uri="{BB962C8B-B14F-4D97-AF65-F5344CB8AC3E}">
        <p14:creationId xmlns:p14="http://schemas.microsoft.com/office/powerpoint/2010/main" val="22734024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Espace réservé du numéro de diapositive 22"/>
          <p:cNvSpPr>
            <a:spLocks noGrp="1"/>
          </p:cNvSpPr>
          <p:nvPr>
            <p:ph type="sldNum" sz="quarter" idx="2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Aft>
                <a:spcPts val="300"/>
              </a:spcAft>
              <a:defRPr sz="1300" b="1">
                <a:solidFill>
                  <a:schemeClr val="accent1"/>
                </a:solidFill>
                <a:latin typeface="Arial Narrow" pitchFamily="34" charset="0"/>
              </a:defRPr>
            </a:lvl1pPr>
            <a:lvl2pPr marL="742950" indent="-285750" eaLnBrk="0" hangingPunct="0">
              <a:defRPr sz="1300" b="1">
                <a:solidFill>
                  <a:schemeClr val="tx1"/>
                </a:solidFill>
                <a:latin typeface="Arial Narrow" pitchFamily="34" charset="0"/>
              </a:defRPr>
            </a:lvl2pPr>
            <a:lvl3pPr marL="1143000" indent="-228600" eaLnBrk="0" hangingPunct="0">
              <a:defRPr sz="1300" b="1">
                <a:solidFill>
                  <a:schemeClr val="tx1"/>
                </a:solidFill>
                <a:latin typeface="Arial Narrow" pitchFamily="34" charset="0"/>
              </a:defRPr>
            </a:lvl3pPr>
            <a:lvl4pPr marL="1600200" indent="-228600" algn="just" eaLnBrk="0" hangingPunct="0">
              <a:lnSpc>
                <a:spcPts val="2000"/>
              </a:lnSpc>
              <a:defRPr sz="1300">
                <a:solidFill>
                  <a:schemeClr val="tx1"/>
                </a:solidFill>
                <a:latin typeface="Arial Narrow" pitchFamily="34" charset="0"/>
              </a:defRPr>
            </a:lvl4pPr>
            <a:lvl5pPr marL="2057400" indent="-228600" algn="just" eaLnBrk="0"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5pPr>
            <a:lvl6pPr marL="25146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6pPr>
            <a:lvl7pPr marL="29718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7pPr>
            <a:lvl8pPr marL="34290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8pPr>
            <a:lvl9pPr marL="38862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9pPr>
          </a:lstStyle>
          <a:p>
            <a:pPr eaLnBrk="1" fontAlgn="base" hangingPunct="1">
              <a:spcBef>
                <a:spcPct val="0"/>
              </a:spcBef>
              <a:spcAft>
                <a:spcPct val="0"/>
              </a:spcAft>
            </a:pPr>
            <a:fld id="{B051914B-540C-454B-99F4-FEFF50D1E02E}" type="slidenum">
              <a:rPr lang="fr-FR" altLang="fr-FR" sz="1100" smtClean="0">
                <a:solidFill>
                  <a:srgbClr val="000000"/>
                </a:solidFill>
                <a:latin typeface="Verdana" pitchFamily="34" charset="0"/>
                <a:cs typeface="Arial" pitchFamily="34" charset="0"/>
              </a:rPr>
              <a:pPr eaLnBrk="1" fontAlgn="base" hangingPunct="1">
                <a:spcBef>
                  <a:spcPct val="0"/>
                </a:spcBef>
                <a:spcAft>
                  <a:spcPct val="0"/>
                </a:spcAft>
              </a:pPr>
              <a:t>9</a:t>
            </a:fld>
            <a:endParaRPr lang="fr-FR" altLang="fr-FR" sz="1100" smtClean="0">
              <a:solidFill>
                <a:srgbClr val="000000"/>
              </a:solidFill>
              <a:latin typeface="Verdana" pitchFamily="34" charset="0"/>
              <a:cs typeface="Arial" pitchFamily="34" charset="0"/>
            </a:endParaRPr>
          </a:p>
        </p:txBody>
      </p:sp>
      <p:sp>
        <p:nvSpPr>
          <p:cNvPr id="7" name="Espace réservé du pied de page 5"/>
          <p:cNvSpPr>
            <a:spLocks noGrp="1"/>
          </p:cNvSpPr>
          <p:nvPr>
            <p:ph type="ftr" sz="quarter" idx="4294967295"/>
          </p:nvPr>
        </p:nvSpPr>
        <p:spPr bwMode="auto">
          <a:xfrm>
            <a:off x="2771775" y="6335713"/>
            <a:ext cx="3240088"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lgn="ctr" fontAlgn="base">
              <a:spcBef>
                <a:spcPct val="0"/>
              </a:spcBef>
              <a:spcAft>
                <a:spcPct val="0"/>
              </a:spcAft>
              <a:defRPr/>
            </a:pPr>
            <a:r>
              <a:rPr lang="fr-FR" altLang="fr-FR" sz="1100" dirty="0" smtClean="0">
                <a:solidFill>
                  <a:prstClr val="black"/>
                </a:solidFill>
              </a:rPr>
              <a:t>LES UC DE LA GAMME ESSENTIELLE </a:t>
            </a:r>
          </a:p>
        </p:txBody>
      </p:sp>
      <p:sp>
        <p:nvSpPr>
          <p:cNvPr id="4" name="ZoneTexte 3"/>
          <p:cNvSpPr txBox="1"/>
          <p:nvPr/>
        </p:nvSpPr>
        <p:spPr>
          <a:xfrm>
            <a:off x="313900" y="191433"/>
            <a:ext cx="5197646" cy="523220"/>
          </a:xfrm>
          <a:prstGeom prst="rect">
            <a:avLst/>
          </a:prstGeom>
          <a:solidFill>
            <a:schemeClr val="bg1"/>
          </a:solidFill>
        </p:spPr>
        <p:txBody>
          <a:bodyPr wrap="square" rtlCol="0">
            <a:spAutoFit/>
          </a:bodyPr>
          <a:lstStyle/>
          <a:p>
            <a:r>
              <a:rPr lang="fr-FR" sz="2800" dirty="0" smtClean="0">
                <a:solidFill>
                  <a:srgbClr val="FF0000"/>
                </a:solidFill>
              </a:rPr>
              <a:t>ALLOCATION PILOTEE OFFENSIVE</a:t>
            </a:r>
            <a:endParaRPr lang="fr-FR" sz="2000" dirty="0" smtClean="0"/>
          </a:p>
        </p:txBody>
      </p:sp>
      <p:sp>
        <p:nvSpPr>
          <p:cNvPr id="8" name="Rectangle 7"/>
          <p:cNvSpPr/>
          <p:nvPr/>
        </p:nvSpPr>
        <p:spPr>
          <a:xfrm>
            <a:off x="4540086" y="1504487"/>
            <a:ext cx="4061393" cy="1384995"/>
          </a:xfrm>
          <a:prstGeom prst="rect">
            <a:avLst/>
          </a:prstGeom>
          <a:ln>
            <a:solidFill>
              <a:srgbClr val="7030A0"/>
            </a:solidFill>
          </a:ln>
        </p:spPr>
        <p:txBody>
          <a:bodyPr wrap="square">
            <a:spAutoFit/>
          </a:bodyPr>
          <a:lstStyle/>
          <a:p>
            <a:pPr marL="35560" marR="26034" algn="just">
              <a:lnSpc>
                <a:spcPct val="100000"/>
              </a:lnSpc>
              <a:spcBef>
                <a:spcPts val="240"/>
              </a:spcBef>
            </a:pPr>
            <a:r>
              <a:rPr lang="fr-FR" sz="1050" b="1" kern="0" dirty="0" smtClean="0">
                <a:solidFill>
                  <a:srgbClr val="7030A0"/>
                </a:solidFill>
                <a:latin typeface="Trebuchet MS" panose="020B0603020202020204" pitchFamily="34" charset="0"/>
                <a:cs typeface="Trebuchet MS"/>
              </a:rPr>
              <a:t>Avec Allocation Pilotée offensive vous bénéficiez d’</a:t>
            </a:r>
          </a:p>
          <a:p>
            <a:pPr marL="171450" indent="-171450">
              <a:buFont typeface="Arial" panose="020B0604020202020204" pitchFamily="34" charset="0"/>
              <a:buChar char="•"/>
            </a:pPr>
            <a:r>
              <a:rPr lang="fr-FR" sz="1050" b="1" dirty="0" smtClean="0">
                <a:solidFill>
                  <a:srgbClr val="7030A0"/>
                </a:solidFill>
                <a:latin typeface="Trebuchet MS" panose="020B0603020202020204" pitchFamily="34" charset="0"/>
              </a:rPr>
              <a:t>une </a:t>
            </a:r>
            <a:r>
              <a:rPr lang="fr-FR" sz="1050" b="1" dirty="0">
                <a:solidFill>
                  <a:srgbClr val="7030A0"/>
                </a:solidFill>
                <a:latin typeface="Trebuchet MS" panose="020B0603020202020204" pitchFamily="34" charset="0"/>
              </a:rPr>
              <a:t>solution d’épargne pouvant investir sur un large éventail de marchés financiers</a:t>
            </a:r>
          </a:p>
          <a:p>
            <a:pPr marL="171450" indent="-171450">
              <a:buFont typeface="Arial" panose="020B0604020202020204" pitchFamily="34" charset="0"/>
              <a:buChar char="•"/>
            </a:pPr>
            <a:r>
              <a:rPr lang="fr-FR" sz="1050" b="1" dirty="0" smtClean="0">
                <a:solidFill>
                  <a:srgbClr val="7030A0"/>
                </a:solidFill>
                <a:latin typeface="Trebuchet MS" panose="020B0603020202020204" pitchFamily="34" charset="0"/>
              </a:rPr>
              <a:t>une </a:t>
            </a:r>
            <a:r>
              <a:rPr lang="fr-FR" sz="1050" b="1" dirty="0">
                <a:solidFill>
                  <a:srgbClr val="7030A0"/>
                </a:solidFill>
                <a:latin typeface="Trebuchet MS" panose="020B0603020202020204" pitchFamily="34" charset="0"/>
              </a:rPr>
              <a:t>allocation pilotée au quotidien par des gérants experts disposant de réelles marges de manœuvre pour privilégier le dynamisme des actions</a:t>
            </a:r>
          </a:p>
          <a:p>
            <a:pPr marL="171450" indent="-171450">
              <a:buFont typeface="Arial" panose="020B0604020202020204" pitchFamily="34" charset="0"/>
              <a:buChar char="•"/>
            </a:pPr>
            <a:r>
              <a:rPr lang="fr-FR" sz="1050" b="1" dirty="0" smtClean="0">
                <a:solidFill>
                  <a:srgbClr val="7030A0"/>
                </a:solidFill>
                <a:latin typeface="Trebuchet MS" panose="020B0603020202020204" pitchFamily="34" charset="0"/>
              </a:rPr>
              <a:t>une mise </a:t>
            </a:r>
            <a:r>
              <a:rPr lang="fr-FR" sz="1050" b="1" dirty="0">
                <a:solidFill>
                  <a:srgbClr val="7030A0"/>
                </a:solidFill>
                <a:latin typeface="Trebuchet MS" panose="020B0603020202020204" pitchFamily="34" charset="0"/>
              </a:rPr>
              <a:t>à disposition d’un suivi mensuel détaillé de la composition et du comportement de votre investissement</a:t>
            </a:r>
          </a:p>
        </p:txBody>
      </p:sp>
      <p:sp>
        <p:nvSpPr>
          <p:cNvPr id="9" name="Rectangle 8"/>
          <p:cNvSpPr/>
          <p:nvPr/>
        </p:nvSpPr>
        <p:spPr>
          <a:xfrm>
            <a:off x="5460274" y="83254"/>
            <a:ext cx="1956946" cy="307777"/>
          </a:xfrm>
          <a:prstGeom prst="rect">
            <a:avLst/>
          </a:prstGeom>
        </p:spPr>
        <p:txBody>
          <a:bodyPr wrap="none">
            <a:spAutoFit/>
          </a:bodyPr>
          <a:lstStyle/>
          <a:p>
            <a:pPr marL="12700">
              <a:lnSpc>
                <a:spcPct val="100000"/>
              </a:lnSpc>
              <a:spcBef>
                <a:spcPts val="105"/>
              </a:spcBef>
            </a:pPr>
            <a:r>
              <a:rPr lang="fr-FR" sz="1400" b="1" spc="140" dirty="0" smtClean="0">
                <a:latin typeface="Trebuchet MS"/>
                <a:cs typeface="Trebuchet MS"/>
              </a:rPr>
              <a:t>Produits éligibles</a:t>
            </a:r>
            <a:endParaRPr lang="fr-FR" sz="1400" dirty="0">
              <a:latin typeface="Trebuchet MS"/>
              <a:cs typeface="Trebuchet MS"/>
            </a:endParaRPr>
          </a:p>
        </p:txBody>
      </p:sp>
      <p:sp>
        <p:nvSpPr>
          <p:cNvPr id="10" name="Rectangle 9"/>
          <p:cNvSpPr/>
          <p:nvPr/>
        </p:nvSpPr>
        <p:spPr>
          <a:xfrm>
            <a:off x="2043898" y="3040532"/>
            <a:ext cx="1595630" cy="307777"/>
          </a:xfrm>
          <a:prstGeom prst="rect">
            <a:avLst/>
          </a:prstGeom>
        </p:spPr>
        <p:txBody>
          <a:bodyPr wrap="square">
            <a:spAutoFit/>
          </a:bodyPr>
          <a:lstStyle/>
          <a:p>
            <a:pPr marL="12700">
              <a:lnSpc>
                <a:spcPct val="100000"/>
              </a:lnSpc>
              <a:spcBef>
                <a:spcPts val="105"/>
              </a:spcBef>
            </a:pPr>
            <a:r>
              <a:rPr lang="fr-FR" sz="1400" b="1" spc="140" dirty="0" smtClean="0">
                <a:solidFill>
                  <a:schemeClr val="accent2">
                    <a:lumMod val="50000"/>
                  </a:schemeClr>
                </a:solidFill>
                <a:latin typeface="Trebuchet MS"/>
                <a:cs typeface="Trebuchet MS"/>
              </a:rPr>
              <a:t>Les risques</a:t>
            </a:r>
            <a:endParaRPr lang="fr-FR" sz="1400" dirty="0">
              <a:solidFill>
                <a:schemeClr val="accent2">
                  <a:lumMod val="50000"/>
                </a:schemeClr>
              </a:solidFill>
              <a:latin typeface="Trebuchet MS"/>
              <a:cs typeface="Trebuchet MS"/>
            </a:endParaRPr>
          </a:p>
        </p:txBody>
      </p:sp>
      <p:sp>
        <p:nvSpPr>
          <p:cNvPr id="15" name="Rectangle 14"/>
          <p:cNvSpPr/>
          <p:nvPr/>
        </p:nvSpPr>
        <p:spPr>
          <a:xfrm>
            <a:off x="430628" y="3419755"/>
            <a:ext cx="4682291" cy="2659702"/>
          </a:xfrm>
          <a:prstGeom prst="rect">
            <a:avLst/>
          </a:prstGeom>
          <a:ln>
            <a:solidFill>
              <a:schemeClr val="tx2">
                <a:lumMod val="75000"/>
              </a:schemeClr>
            </a:solidFill>
          </a:ln>
        </p:spPr>
        <p:txBody>
          <a:bodyPr wrap="square">
            <a:spAutoFit/>
          </a:bodyPr>
          <a:lstStyle/>
          <a:p>
            <a:pPr marL="22225" lvl="0" algn="ctr" fontAlgn="auto">
              <a:spcBef>
                <a:spcPts val="300"/>
              </a:spcBef>
              <a:spcAft>
                <a:spcPts val="0"/>
              </a:spcAft>
            </a:pPr>
            <a:r>
              <a:rPr lang="fr-FR" sz="1100" b="1" spc="-5" dirty="0">
                <a:solidFill>
                  <a:schemeClr val="accent2">
                    <a:lumMod val="50000"/>
                  </a:schemeClr>
                </a:solidFill>
                <a:latin typeface="Trebuchet MS" panose="020B0603020202020204" pitchFamily="34" charset="0"/>
                <a:cs typeface="Calibri"/>
              </a:rPr>
              <a:t>Profil de risque et de rendement </a:t>
            </a:r>
            <a:r>
              <a:rPr lang="fr-FR" sz="1100" b="1" spc="-5" dirty="0" smtClean="0">
                <a:solidFill>
                  <a:schemeClr val="accent2">
                    <a:lumMod val="50000"/>
                  </a:schemeClr>
                </a:solidFill>
                <a:latin typeface="Trebuchet MS" panose="020B0603020202020204" pitchFamily="34" charset="0"/>
                <a:cs typeface="Calibri"/>
              </a:rPr>
              <a:t>(1 à</a:t>
            </a:r>
            <a:r>
              <a:rPr lang="fr-FR" sz="1100" b="1" spc="-40" dirty="0" smtClean="0">
                <a:solidFill>
                  <a:schemeClr val="accent2">
                    <a:lumMod val="50000"/>
                  </a:schemeClr>
                </a:solidFill>
                <a:latin typeface="Trebuchet MS" panose="020B0603020202020204" pitchFamily="34" charset="0"/>
                <a:cs typeface="Calibri"/>
              </a:rPr>
              <a:t> </a:t>
            </a:r>
            <a:r>
              <a:rPr lang="fr-FR" sz="1100" b="1" spc="-5" dirty="0" smtClean="0">
                <a:solidFill>
                  <a:schemeClr val="accent2">
                    <a:lumMod val="50000"/>
                  </a:schemeClr>
                </a:solidFill>
                <a:latin typeface="Trebuchet MS" panose="020B0603020202020204" pitchFamily="34" charset="0"/>
                <a:cs typeface="Calibri"/>
              </a:rPr>
              <a:t>7)</a:t>
            </a:r>
            <a:endParaRPr lang="fr-FR" sz="1100" dirty="0" smtClean="0">
              <a:solidFill>
                <a:schemeClr val="accent2">
                  <a:lumMod val="50000"/>
                </a:schemeClr>
              </a:solidFill>
              <a:latin typeface="Trebuchet MS" panose="020B0603020202020204" pitchFamily="34" charset="0"/>
              <a:cs typeface="Calibri"/>
            </a:endParaRPr>
          </a:p>
          <a:p>
            <a:pPr marL="25400" lvl="0" algn="ctr" fontAlgn="auto">
              <a:spcBef>
                <a:spcPts val="100"/>
              </a:spcBef>
              <a:spcAft>
                <a:spcPts val="0"/>
              </a:spcAft>
            </a:pPr>
            <a:r>
              <a:rPr lang="fr-FR" sz="1100" b="1" spc="-5" dirty="0" smtClean="0">
                <a:solidFill>
                  <a:schemeClr val="accent2">
                    <a:lumMod val="50000"/>
                  </a:schemeClr>
                </a:solidFill>
                <a:latin typeface="Trebuchet MS" panose="020B0603020202020204" pitchFamily="34" charset="0"/>
                <a:cs typeface="Calibri"/>
              </a:rPr>
              <a:t>4</a:t>
            </a:r>
            <a:endParaRPr lang="fr-FR" sz="1100" dirty="0" smtClean="0">
              <a:solidFill>
                <a:schemeClr val="accent2">
                  <a:lumMod val="50000"/>
                </a:schemeClr>
              </a:solidFill>
              <a:latin typeface="Trebuchet MS" panose="020B0603020202020204" pitchFamily="34" charset="0"/>
              <a:cs typeface="Calibri"/>
            </a:endParaRPr>
          </a:p>
          <a:p>
            <a:pPr marL="180000" lvl="0" fontAlgn="auto">
              <a:spcBef>
                <a:spcPts val="0"/>
              </a:spcBef>
              <a:spcAft>
                <a:spcPts val="0"/>
              </a:spcAft>
            </a:pPr>
            <a:endParaRPr lang="fr-FR" sz="1200" b="1" kern="0" dirty="0" smtClean="0">
              <a:solidFill>
                <a:schemeClr val="accent2">
                  <a:lumMod val="75000"/>
                </a:schemeClr>
              </a:solidFill>
              <a:latin typeface="Trebuchet MS" panose="020B0603020202020204" pitchFamily="34" charset="0"/>
              <a:cs typeface="+mn-cs"/>
            </a:endParaRPr>
          </a:p>
          <a:p>
            <a:pPr marL="180000" lvl="0" fontAlgn="auto">
              <a:spcBef>
                <a:spcPts val="0"/>
              </a:spcBef>
              <a:spcAft>
                <a:spcPts val="0"/>
              </a:spcAft>
            </a:pPr>
            <a:endParaRPr lang="fr-FR" sz="1100" b="1" kern="0" dirty="0" smtClean="0">
              <a:solidFill>
                <a:schemeClr val="accent2">
                  <a:lumMod val="75000"/>
                </a:schemeClr>
              </a:solidFill>
              <a:latin typeface="Trebuchet MS" panose="020B0603020202020204" pitchFamily="34" charset="0"/>
              <a:cs typeface="+mn-cs"/>
            </a:endParaRPr>
          </a:p>
          <a:p>
            <a:pPr marL="180000" lvl="0" fontAlgn="auto">
              <a:spcBef>
                <a:spcPts val="0"/>
              </a:spcBef>
              <a:spcAft>
                <a:spcPts val="0"/>
              </a:spcAft>
            </a:pPr>
            <a:r>
              <a:rPr lang="fr-FR" sz="1100" b="1" kern="0" dirty="0" smtClean="0">
                <a:solidFill>
                  <a:schemeClr val="accent2">
                    <a:lumMod val="50000"/>
                  </a:schemeClr>
                </a:solidFill>
                <a:latin typeface="Trebuchet MS" panose="020B0603020202020204" pitchFamily="34" charset="0"/>
                <a:cs typeface="+mn-cs"/>
              </a:rPr>
              <a:t>Allocation Pilotée Offensive n’est </a:t>
            </a:r>
            <a:r>
              <a:rPr lang="fr-FR" sz="1100" b="1" kern="0" dirty="0">
                <a:solidFill>
                  <a:schemeClr val="accent2">
                    <a:lumMod val="50000"/>
                  </a:schemeClr>
                </a:solidFill>
                <a:latin typeface="Trebuchet MS" panose="020B0603020202020204" pitchFamily="34" charset="0"/>
                <a:cs typeface="+mn-cs"/>
              </a:rPr>
              <a:t>pas garanti : il existe un risque de perte en capital.</a:t>
            </a:r>
            <a:r>
              <a:rPr lang="fr-FR" sz="1100" kern="0" dirty="0">
                <a:solidFill>
                  <a:schemeClr val="accent2">
                    <a:lumMod val="50000"/>
                  </a:schemeClr>
                </a:solidFill>
                <a:latin typeface="Trebuchet MS" panose="020B0603020202020204" pitchFamily="34" charset="0"/>
                <a:cs typeface="+mn-cs"/>
              </a:rPr>
              <a:t/>
            </a:r>
            <a:br>
              <a:rPr lang="fr-FR" sz="1100" kern="0" dirty="0">
                <a:solidFill>
                  <a:schemeClr val="accent2">
                    <a:lumMod val="50000"/>
                  </a:schemeClr>
                </a:solidFill>
                <a:latin typeface="Trebuchet MS" panose="020B0603020202020204" pitchFamily="34" charset="0"/>
                <a:cs typeface="+mn-cs"/>
              </a:rPr>
            </a:br>
            <a:r>
              <a:rPr lang="fr-FR" sz="1100" kern="0" dirty="0">
                <a:solidFill>
                  <a:schemeClr val="accent2">
                    <a:lumMod val="50000"/>
                  </a:schemeClr>
                </a:solidFill>
                <a:latin typeface="Trebuchet MS" panose="020B0603020202020204" pitchFamily="34" charset="0"/>
                <a:cs typeface="+mn-cs"/>
              </a:rPr>
              <a:t>Le Fonds est principalement soumis aux risques suivants : </a:t>
            </a:r>
            <a:r>
              <a:rPr lang="fr-FR" sz="1100" b="1" dirty="0">
                <a:solidFill>
                  <a:schemeClr val="accent2">
                    <a:lumMod val="50000"/>
                  </a:schemeClr>
                </a:solidFill>
                <a:latin typeface="Trebuchet MS" panose="020B0603020202020204" pitchFamily="34" charset="0"/>
              </a:rPr>
              <a:t>risque de gestion discrétionnaire, risque de taux, risque actions, risque lié aux sociétés de petites et moyennes capitalisations, risque lié aux obligations convertibles, risque de crédit, risque lié à la surexposition, risque de change, risqué lié aux marchés émergents, risque de contrepartie, risque de liquidité, risque lié aux matières </a:t>
            </a:r>
            <a:r>
              <a:rPr lang="fr-FR" sz="1100" b="1" dirty="0" err="1">
                <a:solidFill>
                  <a:schemeClr val="accent2">
                    <a:lumMod val="50000"/>
                  </a:schemeClr>
                </a:solidFill>
                <a:latin typeface="Trebuchet MS" panose="020B0603020202020204" pitchFamily="34" charset="0"/>
              </a:rPr>
              <a:t>premières</a:t>
            </a:r>
            <a:r>
              <a:rPr lang="fr-FR" sz="1100" dirty="0" err="1">
                <a:solidFill>
                  <a:schemeClr val="accent2">
                    <a:lumMod val="50000"/>
                  </a:schemeClr>
                </a:solidFill>
                <a:latin typeface="Trebuchet MS" panose="020B0603020202020204" pitchFamily="34" charset="0"/>
              </a:rPr>
              <a:t>.</a:t>
            </a:r>
            <a:r>
              <a:rPr lang="fr-FR" sz="1100" kern="0" dirty="0" err="1" smtClean="0">
                <a:solidFill>
                  <a:schemeClr val="accent2">
                    <a:lumMod val="50000"/>
                  </a:schemeClr>
                </a:solidFill>
                <a:latin typeface="Trebuchet MS" panose="020B0603020202020204" pitchFamily="34" charset="0"/>
                <a:cs typeface="+mn-cs"/>
              </a:rPr>
              <a:t>Pour</a:t>
            </a:r>
            <a:r>
              <a:rPr lang="fr-FR" sz="1100" kern="0" dirty="0" smtClean="0">
                <a:solidFill>
                  <a:schemeClr val="accent2">
                    <a:lumMod val="50000"/>
                  </a:schemeClr>
                </a:solidFill>
                <a:latin typeface="Trebuchet MS" panose="020B0603020202020204" pitchFamily="34" charset="0"/>
                <a:cs typeface="+mn-cs"/>
              </a:rPr>
              <a:t> </a:t>
            </a:r>
            <a:r>
              <a:rPr lang="fr-FR" sz="1100" kern="0" dirty="0">
                <a:solidFill>
                  <a:schemeClr val="accent2">
                    <a:lumMod val="50000"/>
                  </a:schemeClr>
                </a:solidFill>
                <a:latin typeface="Trebuchet MS" panose="020B0603020202020204" pitchFamily="34" charset="0"/>
                <a:cs typeface="+mn-cs"/>
              </a:rPr>
              <a:t>une description plus complète des risques, se référer au prospectus du </a:t>
            </a:r>
            <a:r>
              <a:rPr lang="fr-FR" sz="1100" kern="0" dirty="0" smtClean="0">
                <a:solidFill>
                  <a:schemeClr val="accent2">
                    <a:lumMod val="50000"/>
                  </a:schemeClr>
                </a:solidFill>
                <a:latin typeface="Trebuchet MS" panose="020B0603020202020204" pitchFamily="34" charset="0"/>
                <a:cs typeface="+mn-cs"/>
              </a:rPr>
              <a:t>Fonds</a:t>
            </a:r>
          </a:p>
          <a:p>
            <a:pPr marL="180000" lvl="0" fontAlgn="auto">
              <a:spcBef>
                <a:spcPts val="0"/>
              </a:spcBef>
              <a:spcAft>
                <a:spcPts val="0"/>
              </a:spcAft>
            </a:pPr>
            <a:r>
              <a:rPr lang="fr-FR" sz="1100" kern="0" dirty="0" smtClean="0">
                <a:solidFill>
                  <a:schemeClr val="accent2">
                    <a:lumMod val="50000"/>
                  </a:schemeClr>
                </a:solidFill>
                <a:latin typeface="Trebuchet MS" panose="020B0603020202020204" pitchFamily="34" charset="0"/>
                <a:cs typeface="+mn-cs"/>
              </a:rPr>
              <a:t>Pour consulter le prospectus </a:t>
            </a:r>
            <a:r>
              <a:rPr lang="fr-FR" sz="1100" kern="0" dirty="0" smtClean="0">
                <a:solidFill>
                  <a:schemeClr val="accent2">
                    <a:lumMod val="50000"/>
                  </a:schemeClr>
                </a:solidFill>
                <a:latin typeface="Trebuchet MS" panose="020B0603020202020204" pitchFamily="34" charset="0"/>
                <a:cs typeface="+mn-cs"/>
                <a:hlinkClick r:id="rId3"/>
              </a:rPr>
              <a:t>cliquez ici</a:t>
            </a:r>
            <a:endParaRPr lang="fr-FR" sz="1100" kern="0" dirty="0">
              <a:solidFill>
                <a:schemeClr val="accent2">
                  <a:lumMod val="50000"/>
                </a:schemeClr>
              </a:solidFill>
              <a:latin typeface="Trebuchet MS" panose="020B0603020202020204" pitchFamily="34" charset="0"/>
              <a:cs typeface="+mn-cs"/>
            </a:endParaRPr>
          </a:p>
        </p:txBody>
      </p:sp>
      <p:sp>
        <p:nvSpPr>
          <p:cNvPr id="16" name="Ellipse 15"/>
          <p:cNvSpPr/>
          <p:nvPr/>
        </p:nvSpPr>
        <p:spPr>
          <a:xfrm>
            <a:off x="2410171" y="3691546"/>
            <a:ext cx="723207" cy="391349"/>
          </a:xfrm>
          <a:prstGeom prst="ellips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accent2">
                    <a:lumMod val="50000"/>
                  </a:schemeClr>
                </a:solidFill>
              </a:rPr>
              <a:t>5</a:t>
            </a:r>
            <a:endParaRPr lang="fr-FR" b="1" dirty="0">
              <a:solidFill>
                <a:schemeClr val="accent2">
                  <a:lumMod val="50000"/>
                </a:schemeClr>
              </a:solidFill>
            </a:endParaRPr>
          </a:p>
        </p:txBody>
      </p:sp>
      <p:sp>
        <p:nvSpPr>
          <p:cNvPr id="18" name="Rectangle 17"/>
          <p:cNvSpPr/>
          <p:nvPr/>
        </p:nvSpPr>
        <p:spPr>
          <a:xfrm>
            <a:off x="6317856" y="1140882"/>
            <a:ext cx="935513" cy="307777"/>
          </a:xfrm>
          <a:prstGeom prst="rect">
            <a:avLst/>
          </a:prstGeom>
        </p:spPr>
        <p:txBody>
          <a:bodyPr wrap="none">
            <a:spAutoFit/>
          </a:bodyPr>
          <a:lstStyle/>
          <a:p>
            <a:pPr marL="12700">
              <a:lnSpc>
                <a:spcPct val="100000"/>
              </a:lnSpc>
              <a:spcBef>
                <a:spcPts val="105"/>
              </a:spcBef>
            </a:pPr>
            <a:r>
              <a:rPr lang="fr-FR" sz="1400" b="1" spc="140" dirty="0" smtClean="0">
                <a:solidFill>
                  <a:srgbClr val="6F2F9F"/>
                </a:solidFill>
                <a:latin typeface="Trebuchet MS"/>
                <a:cs typeface="Trebuchet MS"/>
              </a:rPr>
              <a:t>En bref</a:t>
            </a:r>
            <a:endParaRPr lang="fr-FR" sz="1400" dirty="0">
              <a:latin typeface="Trebuchet MS"/>
              <a:cs typeface="Trebuchet MS"/>
            </a:endParaRPr>
          </a:p>
        </p:txBody>
      </p:sp>
      <p:sp>
        <p:nvSpPr>
          <p:cNvPr id="19" name="Rectangle 18"/>
          <p:cNvSpPr/>
          <p:nvPr/>
        </p:nvSpPr>
        <p:spPr>
          <a:xfrm>
            <a:off x="5210829" y="5676627"/>
            <a:ext cx="2585003" cy="536044"/>
          </a:xfrm>
          <a:prstGeom prst="rect">
            <a:avLst/>
          </a:prstGeom>
        </p:spPr>
        <p:txBody>
          <a:bodyPr wrap="none">
            <a:spAutoFit/>
          </a:bodyPr>
          <a:lstStyle/>
          <a:p>
            <a:pPr marL="12700">
              <a:lnSpc>
                <a:spcPct val="100000"/>
              </a:lnSpc>
              <a:spcBef>
                <a:spcPts val="105"/>
              </a:spcBef>
            </a:pPr>
            <a:r>
              <a:rPr lang="fr-FR" sz="1400" b="1" spc="140" dirty="0" smtClean="0">
                <a:latin typeface="Trebuchet MS"/>
                <a:cs typeface="Trebuchet MS"/>
              </a:rPr>
              <a:t>La durée de placement </a:t>
            </a:r>
          </a:p>
          <a:p>
            <a:pPr marL="12700">
              <a:lnSpc>
                <a:spcPct val="100000"/>
              </a:lnSpc>
              <a:spcBef>
                <a:spcPts val="105"/>
              </a:spcBef>
            </a:pPr>
            <a:r>
              <a:rPr lang="fr-FR" sz="1400" b="1" spc="140" dirty="0" smtClean="0">
                <a:latin typeface="Trebuchet MS"/>
                <a:cs typeface="Trebuchet MS"/>
              </a:rPr>
              <a:t>recommandée</a:t>
            </a:r>
            <a:endParaRPr lang="fr-FR" sz="1400" dirty="0">
              <a:latin typeface="Trebuchet MS"/>
              <a:cs typeface="Trebuchet MS"/>
            </a:endParaRPr>
          </a:p>
        </p:txBody>
      </p:sp>
      <p:sp>
        <p:nvSpPr>
          <p:cNvPr id="31" name="Rectangle 30"/>
          <p:cNvSpPr/>
          <p:nvPr/>
        </p:nvSpPr>
        <p:spPr>
          <a:xfrm>
            <a:off x="430628" y="1424705"/>
            <a:ext cx="3908616" cy="1477328"/>
          </a:xfrm>
          <a:prstGeom prst="rect">
            <a:avLst/>
          </a:prstGeom>
          <a:ln>
            <a:solidFill>
              <a:schemeClr val="accent6"/>
            </a:solidFill>
          </a:ln>
        </p:spPr>
        <p:txBody>
          <a:bodyPr wrap="square">
            <a:spAutoFit/>
          </a:bodyPr>
          <a:lstStyle/>
          <a:p>
            <a:pPr marL="128270" marR="109855">
              <a:lnSpc>
                <a:spcPct val="100000"/>
              </a:lnSpc>
              <a:spcBef>
                <a:spcPts val="635"/>
              </a:spcBef>
            </a:pPr>
            <a:r>
              <a:rPr lang="fr-FR" sz="900" b="1" dirty="0">
                <a:solidFill>
                  <a:schemeClr val="accent6">
                    <a:lumMod val="50000"/>
                  </a:schemeClr>
                </a:solidFill>
                <a:latin typeface="Trebuchet MS" panose="020B0603020202020204" pitchFamily="34" charset="0"/>
              </a:rPr>
              <a:t>Allocation Pilotée Offensive a pour objectif de réaliser une performance nette de frais de gestion supérieure à l’indicateur de réfé­rence composite suivant : 75 % MSCI World et 25 % Barclays Euro </a:t>
            </a:r>
            <a:r>
              <a:rPr lang="fr-FR" sz="900" b="1" dirty="0" err="1">
                <a:solidFill>
                  <a:schemeClr val="accent6">
                    <a:lumMod val="50000"/>
                  </a:schemeClr>
                </a:solidFill>
                <a:latin typeface="Trebuchet MS" panose="020B0603020202020204" pitchFamily="34" charset="0"/>
              </a:rPr>
              <a:t>Aggregate</a:t>
            </a:r>
            <a:r>
              <a:rPr lang="fr-FR" sz="900" b="1" dirty="0">
                <a:solidFill>
                  <a:schemeClr val="accent6">
                    <a:lumMod val="50000"/>
                  </a:schemeClr>
                </a:solidFill>
                <a:latin typeface="Trebuchet MS" panose="020B0603020202020204" pitchFamily="34" charset="0"/>
              </a:rPr>
              <a:t> sur sa durée de placement recommandée supéri­eure à 5 ans. L’indice Barclays Euro </a:t>
            </a:r>
            <a:r>
              <a:rPr lang="fr-FR" sz="900" b="1" dirty="0" err="1">
                <a:solidFill>
                  <a:schemeClr val="accent6">
                    <a:lumMod val="50000"/>
                  </a:schemeClr>
                </a:solidFill>
                <a:latin typeface="Trebuchet MS" panose="020B0603020202020204" pitchFamily="34" charset="0"/>
              </a:rPr>
              <a:t>Aggre­gate</a:t>
            </a:r>
            <a:r>
              <a:rPr lang="fr-FR" sz="900" b="1" dirty="0">
                <a:solidFill>
                  <a:schemeClr val="accent6">
                    <a:lumMod val="50000"/>
                  </a:schemeClr>
                </a:solidFill>
                <a:latin typeface="Trebuchet MS" panose="020B0603020202020204" pitchFamily="34" charset="0"/>
              </a:rPr>
              <a:t> (coupons réinvestis) est représentatif de la performance des obligations à revenus fixes libellées en euro. L’indice MSCI World (dividendes réinvestis, cours de clôture) est représentatif de la performance des grandes et moyennes capitalisations des marchés développés</a:t>
            </a:r>
            <a:r>
              <a:rPr lang="fr-FR" sz="900" dirty="0"/>
              <a:t>. </a:t>
            </a:r>
            <a:r>
              <a:rPr lang="fr-FR" sz="900" b="1" kern="0" dirty="0" smtClean="0">
                <a:solidFill>
                  <a:schemeClr val="accent6">
                    <a:lumMod val="50000"/>
                  </a:schemeClr>
                </a:solidFill>
                <a:latin typeface="Trebuchet MS" panose="020B0603020202020204" pitchFamily="34" charset="0"/>
                <a:cs typeface="Trebuchet MS"/>
              </a:rPr>
              <a:t>Lien vers le DICI </a:t>
            </a:r>
            <a:r>
              <a:rPr lang="fr-FR" sz="900" b="1" kern="0" dirty="0" smtClean="0">
                <a:solidFill>
                  <a:schemeClr val="accent6">
                    <a:lumMod val="50000"/>
                  </a:schemeClr>
                </a:solidFill>
                <a:latin typeface="Trebuchet MS" panose="020B0603020202020204" pitchFamily="34" charset="0"/>
                <a:cs typeface="Trebuchet MS"/>
                <a:hlinkClick r:id="rId4"/>
              </a:rPr>
              <a:t>cliquez ici</a:t>
            </a:r>
            <a:endParaRPr lang="fr-FR" sz="900" b="1" kern="0" dirty="0">
              <a:solidFill>
                <a:schemeClr val="accent6">
                  <a:lumMod val="50000"/>
                </a:schemeClr>
              </a:solidFill>
              <a:latin typeface="Trebuchet MS" panose="020B0603020202020204" pitchFamily="34" charset="0"/>
              <a:cs typeface="Trebuchet MS"/>
            </a:endParaRPr>
          </a:p>
        </p:txBody>
      </p:sp>
      <p:sp>
        <p:nvSpPr>
          <p:cNvPr id="33" name="Rectangle 32"/>
          <p:cNvSpPr/>
          <p:nvPr/>
        </p:nvSpPr>
        <p:spPr>
          <a:xfrm>
            <a:off x="1340437" y="1120606"/>
            <a:ext cx="2299091" cy="307777"/>
          </a:xfrm>
          <a:prstGeom prst="rect">
            <a:avLst/>
          </a:prstGeom>
        </p:spPr>
        <p:txBody>
          <a:bodyPr wrap="none">
            <a:spAutoFit/>
          </a:bodyPr>
          <a:lstStyle/>
          <a:p>
            <a:pPr marL="12700">
              <a:lnSpc>
                <a:spcPct val="100000"/>
              </a:lnSpc>
              <a:spcBef>
                <a:spcPts val="105"/>
              </a:spcBef>
            </a:pPr>
            <a:r>
              <a:rPr lang="fr-FR" sz="1400" b="1" spc="140" dirty="0" smtClean="0">
                <a:solidFill>
                  <a:schemeClr val="accent6">
                    <a:lumMod val="50000"/>
                  </a:schemeClr>
                </a:solidFill>
                <a:latin typeface="Trebuchet MS"/>
                <a:cs typeface="Trebuchet MS"/>
              </a:rPr>
              <a:t>L’objectif de gestion</a:t>
            </a:r>
            <a:endParaRPr lang="fr-FR" sz="1400" dirty="0">
              <a:solidFill>
                <a:schemeClr val="accent6">
                  <a:lumMod val="50000"/>
                </a:schemeClr>
              </a:solidFill>
              <a:latin typeface="Trebuchet MS"/>
              <a:cs typeface="Trebuchet MS"/>
            </a:endParaRPr>
          </a:p>
        </p:txBody>
      </p:sp>
      <p:sp>
        <p:nvSpPr>
          <p:cNvPr id="66560" name="ZoneTexte 66559"/>
          <p:cNvSpPr txBox="1"/>
          <p:nvPr/>
        </p:nvSpPr>
        <p:spPr>
          <a:xfrm>
            <a:off x="7759146" y="5770952"/>
            <a:ext cx="966328" cy="276999"/>
          </a:xfrm>
          <a:prstGeom prst="rect">
            <a:avLst/>
          </a:prstGeom>
          <a:noFill/>
          <a:ln>
            <a:solidFill>
              <a:schemeClr val="tx1"/>
            </a:solidFill>
          </a:ln>
        </p:spPr>
        <p:txBody>
          <a:bodyPr wrap="square" rtlCol="0">
            <a:spAutoFit/>
          </a:bodyPr>
          <a:lstStyle/>
          <a:p>
            <a:r>
              <a:rPr lang="fr-FR" sz="1200" b="1" dirty="0" smtClean="0">
                <a:latin typeface="Trebuchet MS" panose="020B0603020202020204" pitchFamily="34" charset="0"/>
              </a:rPr>
              <a:t>+ de 5 ans</a:t>
            </a:r>
          </a:p>
        </p:txBody>
      </p:sp>
      <p:sp>
        <p:nvSpPr>
          <p:cNvPr id="35" name="Rectangle 34"/>
          <p:cNvSpPr/>
          <p:nvPr/>
        </p:nvSpPr>
        <p:spPr>
          <a:xfrm>
            <a:off x="5511546" y="4388823"/>
            <a:ext cx="3369512" cy="307777"/>
          </a:xfrm>
          <a:prstGeom prst="rect">
            <a:avLst/>
          </a:prstGeom>
        </p:spPr>
        <p:txBody>
          <a:bodyPr wrap="none">
            <a:spAutoFit/>
          </a:bodyPr>
          <a:lstStyle/>
          <a:p>
            <a:pPr marL="12700">
              <a:lnSpc>
                <a:spcPct val="100000"/>
              </a:lnSpc>
              <a:spcBef>
                <a:spcPts val="105"/>
              </a:spcBef>
            </a:pPr>
            <a:r>
              <a:rPr lang="fr-FR" sz="1400" b="1" spc="140" dirty="0" smtClean="0">
                <a:solidFill>
                  <a:srgbClr val="002060"/>
                </a:solidFill>
                <a:latin typeface="Trebuchet MS"/>
                <a:cs typeface="Trebuchet MS"/>
              </a:rPr>
              <a:t>Les performances au 21/01/20*</a:t>
            </a:r>
            <a:endParaRPr lang="fr-FR" sz="1400" dirty="0">
              <a:solidFill>
                <a:srgbClr val="002060"/>
              </a:solidFill>
              <a:latin typeface="Trebuchet MS"/>
              <a:cs typeface="Trebuchet MS"/>
            </a:endParaRPr>
          </a:p>
        </p:txBody>
      </p:sp>
      <p:sp>
        <p:nvSpPr>
          <p:cNvPr id="37" name="Rectangle 36"/>
          <p:cNvSpPr/>
          <p:nvPr/>
        </p:nvSpPr>
        <p:spPr>
          <a:xfrm>
            <a:off x="7589520" y="118071"/>
            <a:ext cx="1305581" cy="461665"/>
          </a:xfrm>
          <a:prstGeom prst="rect">
            <a:avLst/>
          </a:prstGeom>
        </p:spPr>
        <p:txBody>
          <a:bodyPr wrap="square">
            <a:spAutoFit/>
          </a:bodyPr>
          <a:lstStyle/>
          <a:p>
            <a:pPr marL="12700" algn="ctr">
              <a:lnSpc>
                <a:spcPct val="100000"/>
              </a:lnSpc>
              <a:spcBef>
                <a:spcPts val="105"/>
              </a:spcBef>
            </a:pPr>
            <a:r>
              <a:rPr lang="fr-FR" sz="1200" b="1" spc="140" dirty="0" smtClean="0">
                <a:solidFill>
                  <a:srgbClr val="FF0000"/>
                </a:solidFill>
                <a:latin typeface="Trebuchet MS"/>
                <a:cs typeface="Trebuchet MS"/>
              </a:rPr>
              <a:t>Profil investisseur</a:t>
            </a:r>
            <a:endParaRPr lang="fr-FR" sz="1200" dirty="0">
              <a:solidFill>
                <a:srgbClr val="FF0000"/>
              </a:solidFill>
              <a:latin typeface="Trebuchet MS"/>
              <a:cs typeface="Trebuchet MS"/>
            </a:endParaRPr>
          </a:p>
        </p:txBody>
      </p:sp>
      <p:sp>
        <p:nvSpPr>
          <p:cNvPr id="66561" name="ZoneTexte 66560"/>
          <p:cNvSpPr txBox="1"/>
          <p:nvPr/>
        </p:nvSpPr>
        <p:spPr>
          <a:xfrm>
            <a:off x="7955279" y="579736"/>
            <a:ext cx="809897" cy="461665"/>
          </a:xfrm>
          <a:prstGeom prst="rect">
            <a:avLst/>
          </a:prstGeom>
          <a:noFill/>
        </p:spPr>
        <p:txBody>
          <a:bodyPr wrap="square" rtlCol="0">
            <a:spAutoFit/>
          </a:bodyPr>
          <a:lstStyle/>
          <a:p>
            <a:r>
              <a:rPr lang="fr-FR" sz="2400" dirty="0" smtClean="0">
                <a:solidFill>
                  <a:srgbClr val="FF0000"/>
                </a:solidFill>
                <a:latin typeface="Trebuchet MS" panose="020B0603020202020204" pitchFamily="34" charset="0"/>
              </a:rPr>
              <a:t>C2</a:t>
            </a:r>
          </a:p>
        </p:txBody>
      </p:sp>
      <p:sp>
        <p:nvSpPr>
          <p:cNvPr id="66563" name="ZoneTexte 66562"/>
          <p:cNvSpPr txBox="1"/>
          <p:nvPr/>
        </p:nvSpPr>
        <p:spPr>
          <a:xfrm>
            <a:off x="421724" y="732967"/>
            <a:ext cx="2948939" cy="369332"/>
          </a:xfrm>
          <a:prstGeom prst="rect">
            <a:avLst/>
          </a:prstGeom>
          <a:noFill/>
        </p:spPr>
        <p:txBody>
          <a:bodyPr wrap="square" rtlCol="0">
            <a:spAutoFit/>
          </a:bodyPr>
          <a:lstStyle/>
          <a:p>
            <a:r>
              <a:rPr lang="fr-FR" dirty="0" smtClean="0">
                <a:latin typeface="Trebuchet MS" panose="020B0603020202020204" pitchFamily="34" charset="0"/>
              </a:rPr>
              <a:t>FR0012333219</a:t>
            </a:r>
          </a:p>
        </p:txBody>
      </p:sp>
      <p:sp>
        <p:nvSpPr>
          <p:cNvPr id="66564" name="Rectangle 66563"/>
          <p:cNvSpPr/>
          <p:nvPr/>
        </p:nvSpPr>
        <p:spPr>
          <a:xfrm>
            <a:off x="5557181" y="4728796"/>
            <a:ext cx="3044298" cy="915635"/>
          </a:xfrm>
          <a:prstGeom prst="rect">
            <a:avLst/>
          </a:prstGeom>
          <a:ln>
            <a:solidFill>
              <a:srgbClr val="002060"/>
            </a:solidFill>
          </a:ln>
        </p:spPr>
        <p:txBody>
          <a:bodyPr wrap="square">
            <a:spAutoFit/>
          </a:bodyPr>
          <a:lstStyle/>
          <a:p>
            <a:pPr marL="208915" marR="25400" indent="-172720" algn="just">
              <a:lnSpc>
                <a:spcPct val="100000"/>
              </a:lnSpc>
              <a:spcBef>
                <a:spcPts val="325"/>
              </a:spcBef>
              <a:buFont typeface="Wingdings"/>
              <a:buChar char=""/>
              <a:tabLst>
                <a:tab pos="209550" algn="l"/>
              </a:tabLst>
            </a:pPr>
            <a:r>
              <a:rPr lang="fr-FR" sz="1200" spc="-20" dirty="0" smtClean="0">
                <a:solidFill>
                  <a:srgbClr val="002060"/>
                </a:solidFill>
                <a:latin typeface="Trebuchet MS"/>
                <a:cs typeface="Trebuchet MS"/>
              </a:rPr>
              <a:t>1 an </a:t>
            </a:r>
            <a:r>
              <a:rPr lang="fr-FR" sz="1200" spc="-20" dirty="0">
                <a:solidFill>
                  <a:srgbClr val="002060"/>
                </a:solidFill>
                <a:latin typeface="Trebuchet MS"/>
                <a:cs typeface="Trebuchet MS"/>
              </a:rPr>
              <a:t>: </a:t>
            </a:r>
            <a:r>
              <a:rPr lang="fr-FR" sz="1200" spc="-20" dirty="0" smtClean="0">
                <a:solidFill>
                  <a:srgbClr val="002060"/>
                </a:solidFill>
                <a:latin typeface="Trebuchet MS"/>
                <a:cs typeface="Trebuchet MS"/>
              </a:rPr>
              <a:t>17,38%</a:t>
            </a:r>
            <a:endParaRPr lang="fr-FR" sz="1200" spc="-20" dirty="0">
              <a:solidFill>
                <a:srgbClr val="002060"/>
              </a:solidFill>
              <a:latin typeface="Trebuchet MS"/>
              <a:cs typeface="Trebuchet MS"/>
            </a:endParaRPr>
          </a:p>
          <a:p>
            <a:pPr marL="208915" marR="25400" indent="-172720" algn="just">
              <a:lnSpc>
                <a:spcPct val="100000"/>
              </a:lnSpc>
              <a:spcBef>
                <a:spcPts val="325"/>
              </a:spcBef>
              <a:buFont typeface="Wingdings"/>
              <a:buChar char=""/>
              <a:tabLst>
                <a:tab pos="209550" algn="l"/>
              </a:tabLst>
            </a:pPr>
            <a:r>
              <a:rPr lang="fr-FR" sz="1200" spc="-20" dirty="0">
                <a:solidFill>
                  <a:srgbClr val="002060"/>
                </a:solidFill>
                <a:latin typeface="Trebuchet MS"/>
                <a:cs typeface="Trebuchet MS"/>
              </a:rPr>
              <a:t>3 ans </a:t>
            </a:r>
            <a:r>
              <a:rPr lang="fr-FR" sz="1200" spc="-20" dirty="0" smtClean="0">
                <a:solidFill>
                  <a:srgbClr val="002060"/>
                </a:solidFill>
                <a:latin typeface="Trebuchet MS"/>
                <a:cs typeface="Trebuchet MS"/>
              </a:rPr>
              <a:t>: 19,25%</a:t>
            </a:r>
          </a:p>
          <a:p>
            <a:pPr marL="36195" marR="25400" algn="just">
              <a:spcBef>
                <a:spcPts val="325"/>
              </a:spcBef>
              <a:tabLst>
                <a:tab pos="209550" algn="l"/>
              </a:tabLst>
            </a:pPr>
            <a:r>
              <a:rPr lang="fr-FR" sz="1200" spc="-20" dirty="0">
                <a:solidFill>
                  <a:srgbClr val="002060"/>
                </a:solidFill>
                <a:latin typeface="Trebuchet MS"/>
                <a:cs typeface="Trebuchet MS"/>
              </a:rPr>
              <a:t>Pour le détail des performances </a:t>
            </a:r>
            <a:r>
              <a:rPr lang="fr-FR" sz="1200" spc="-20" dirty="0">
                <a:solidFill>
                  <a:srgbClr val="002060"/>
                </a:solidFill>
                <a:latin typeface="Trebuchet MS"/>
                <a:cs typeface="Trebuchet MS"/>
                <a:hlinkClick r:id="rId3"/>
              </a:rPr>
              <a:t>c</a:t>
            </a:r>
            <a:r>
              <a:rPr lang="fr-FR" sz="1200" spc="-20" dirty="0" smtClean="0">
                <a:solidFill>
                  <a:srgbClr val="002060"/>
                </a:solidFill>
                <a:latin typeface="Trebuchet MS"/>
                <a:cs typeface="Trebuchet MS"/>
                <a:hlinkClick r:id="rId3"/>
              </a:rPr>
              <a:t>liquer </a:t>
            </a:r>
            <a:r>
              <a:rPr lang="fr-FR" sz="1200" spc="-20" dirty="0">
                <a:solidFill>
                  <a:srgbClr val="002060"/>
                </a:solidFill>
                <a:latin typeface="Trebuchet MS"/>
                <a:cs typeface="Trebuchet MS"/>
                <a:hlinkClick r:id="rId3"/>
              </a:rPr>
              <a:t>i</a:t>
            </a:r>
            <a:r>
              <a:rPr lang="fr-FR" sz="1200" spc="-20" dirty="0" smtClean="0">
                <a:solidFill>
                  <a:srgbClr val="002060"/>
                </a:solidFill>
                <a:latin typeface="Trebuchet MS"/>
                <a:cs typeface="Trebuchet MS"/>
                <a:hlinkClick r:id="rId3"/>
              </a:rPr>
              <a:t>ci</a:t>
            </a:r>
            <a:endParaRPr lang="fr-FR" sz="1200" spc="-20" dirty="0" smtClean="0">
              <a:solidFill>
                <a:srgbClr val="002060"/>
              </a:solidFill>
              <a:latin typeface="Trebuchet MS"/>
              <a:cs typeface="Trebuchet MS"/>
            </a:endParaRPr>
          </a:p>
          <a:p>
            <a:pPr marL="36195" marR="25400" algn="just">
              <a:lnSpc>
                <a:spcPct val="100000"/>
              </a:lnSpc>
              <a:spcBef>
                <a:spcPts val="325"/>
              </a:spcBef>
              <a:tabLst>
                <a:tab pos="209550" algn="l"/>
              </a:tabLst>
            </a:pPr>
            <a:r>
              <a:rPr lang="fr-FR" sz="1000" spc="-20" dirty="0" smtClean="0">
                <a:solidFill>
                  <a:srgbClr val="002060"/>
                </a:solidFill>
                <a:latin typeface="Trebuchet MS"/>
                <a:cs typeface="Trebuchet MS"/>
              </a:rPr>
              <a:t>*ne préjuge pas des performances futures</a:t>
            </a:r>
          </a:p>
        </p:txBody>
      </p:sp>
      <p:sp>
        <p:nvSpPr>
          <p:cNvPr id="66566" name="Rectangle 66565"/>
          <p:cNvSpPr/>
          <p:nvPr/>
        </p:nvSpPr>
        <p:spPr>
          <a:xfrm>
            <a:off x="6245335" y="2970352"/>
            <a:ext cx="1253528" cy="307777"/>
          </a:xfrm>
          <a:prstGeom prst="rect">
            <a:avLst/>
          </a:prstGeom>
        </p:spPr>
        <p:txBody>
          <a:bodyPr wrap="square">
            <a:spAutoFit/>
          </a:bodyPr>
          <a:lstStyle/>
          <a:p>
            <a:pPr marL="36195" marR="25400" algn="just">
              <a:lnSpc>
                <a:spcPct val="100000"/>
              </a:lnSpc>
              <a:spcBef>
                <a:spcPts val="325"/>
              </a:spcBef>
              <a:tabLst>
                <a:tab pos="209550" algn="l"/>
              </a:tabLst>
            </a:pPr>
            <a:r>
              <a:rPr lang="fr-FR" sz="1400" b="1" spc="140" dirty="0" smtClean="0">
                <a:solidFill>
                  <a:srgbClr val="FF00FF"/>
                </a:solidFill>
                <a:latin typeface="Trebuchet MS"/>
                <a:cs typeface="Trebuchet MS"/>
              </a:rPr>
              <a:t>Les Frais</a:t>
            </a:r>
            <a:endParaRPr lang="fr-FR" sz="1400" spc="-20" dirty="0">
              <a:solidFill>
                <a:srgbClr val="FF00FF"/>
              </a:solidFill>
              <a:latin typeface="Trebuchet MS"/>
              <a:cs typeface="Trebuchet MS"/>
            </a:endParaRPr>
          </a:p>
        </p:txBody>
      </p:sp>
      <p:sp>
        <p:nvSpPr>
          <p:cNvPr id="66567" name="Rectangle 66566"/>
          <p:cNvSpPr/>
          <p:nvPr/>
        </p:nvSpPr>
        <p:spPr>
          <a:xfrm>
            <a:off x="5627975" y="3297805"/>
            <a:ext cx="2652425" cy="1107996"/>
          </a:xfrm>
          <a:prstGeom prst="rect">
            <a:avLst/>
          </a:prstGeom>
          <a:ln>
            <a:solidFill>
              <a:srgbClr val="FF00FF"/>
            </a:solidFill>
          </a:ln>
        </p:spPr>
        <p:txBody>
          <a:bodyPr wrap="square">
            <a:spAutoFit/>
          </a:bodyPr>
          <a:lstStyle/>
          <a:p>
            <a:pPr marL="264160" marR="81280" indent="-172720">
              <a:lnSpc>
                <a:spcPct val="100000"/>
              </a:lnSpc>
              <a:spcBef>
                <a:spcPts val="0"/>
              </a:spcBef>
              <a:buFont typeface="Wingdings"/>
              <a:buChar char=""/>
              <a:tabLst>
                <a:tab pos="264795" algn="l"/>
              </a:tabLst>
            </a:pPr>
            <a:r>
              <a:rPr lang="fr-FR" sz="1100" kern="0" dirty="0">
                <a:solidFill>
                  <a:srgbClr val="FF00FF"/>
                </a:solidFill>
                <a:latin typeface="Trebuchet MS"/>
                <a:cs typeface="Trebuchet MS"/>
              </a:rPr>
              <a:t>Frais Assurance-vie : ceux du </a:t>
            </a:r>
            <a:r>
              <a:rPr lang="fr-FR" sz="1100" kern="0" dirty="0" smtClean="0">
                <a:solidFill>
                  <a:srgbClr val="FF00FF"/>
                </a:solidFill>
                <a:latin typeface="Trebuchet MS"/>
                <a:cs typeface="Trebuchet MS"/>
              </a:rPr>
              <a:t>contrat  support</a:t>
            </a:r>
            <a:endParaRPr lang="fr-FR" sz="1100" kern="0" dirty="0">
              <a:solidFill>
                <a:srgbClr val="FF00FF"/>
              </a:solidFill>
              <a:latin typeface="Trebuchet MS"/>
              <a:cs typeface="Trebuchet MS"/>
            </a:endParaRPr>
          </a:p>
          <a:p>
            <a:pPr marL="264160" indent="-172720">
              <a:lnSpc>
                <a:spcPct val="100000"/>
              </a:lnSpc>
              <a:buFont typeface="Wingdings"/>
              <a:buChar char=""/>
              <a:tabLst>
                <a:tab pos="264795" algn="l"/>
              </a:tabLst>
            </a:pPr>
            <a:r>
              <a:rPr lang="fr-FR" sz="1100" kern="0" dirty="0">
                <a:solidFill>
                  <a:srgbClr val="FF00FF"/>
                </a:solidFill>
                <a:latin typeface="Trebuchet MS"/>
                <a:cs typeface="Trebuchet MS"/>
              </a:rPr>
              <a:t>Frais CTO :</a:t>
            </a:r>
          </a:p>
          <a:p>
            <a:pPr marL="360680" lvl="1" indent="-90170">
              <a:lnSpc>
                <a:spcPct val="100000"/>
              </a:lnSpc>
              <a:buFont typeface="Arial"/>
              <a:buChar char="•"/>
              <a:tabLst>
                <a:tab pos="360680" algn="l"/>
              </a:tabLst>
            </a:pPr>
            <a:r>
              <a:rPr lang="fr-FR" sz="1100" kern="0" dirty="0">
                <a:solidFill>
                  <a:srgbClr val="FF00FF"/>
                </a:solidFill>
                <a:latin typeface="Trebuchet MS"/>
                <a:cs typeface="Trebuchet MS"/>
              </a:rPr>
              <a:t>Frais entrée maxi: </a:t>
            </a:r>
            <a:r>
              <a:rPr lang="fr-FR" sz="1100" kern="0" dirty="0" smtClean="0">
                <a:solidFill>
                  <a:srgbClr val="FF00FF"/>
                </a:solidFill>
                <a:latin typeface="Trebuchet MS"/>
                <a:cs typeface="Trebuchet MS"/>
              </a:rPr>
              <a:t>2%</a:t>
            </a:r>
            <a:endParaRPr lang="fr-FR" sz="1100" kern="0" dirty="0">
              <a:solidFill>
                <a:srgbClr val="FF00FF"/>
              </a:solidFill>
              <a:latin typeface="Trebuchet MS"/>
              <a:cs typeface="Trebuchet MS"/>
            </a:endParaRPr>
          </a:p>
          <a:p>
            <a:pPr marL="360680" lvl="1" indent="-90170">
              <a:lnSpc>
                <a:spcPct val="100000"/>
              </a:lnSpc>
              <a:spcBef>
                <a:spcPts val="5"/>
              </a:spcBef>
              <a:buFont typeface="Arial"/>
              <a:buChar char="•"/>
              <a:tabLst>
                <a:tab pos="360680" algn="l"/>
              </a:tabLst>
            </a:pPr>
            <a:r>
              <a:rPr lang="fr-FR" sz="1100" kern="0" dirty="0">
                <a:solidFill>
                  <a:srgbClr val="FF00FF"/>
                </a:solidFill>
                <a:latin typeface="Trebuchet MS"/>
                <a:cs typeface="Trebuchet MS"/>
              </a:rPr>
              <a:t>Frais de sortie: néant</a:t>
            </a:r>
          </a:p>
          <a:p>
            <a:pPr marL="360680" lvl="1" indent="-90170">
              <a:lnSpc>
                <a:spcPct val="100000"/>
              </a:lnSpc>
              <a:buFont typeface="Arial"/>
              <a:buChar char="•"/>
              <a:tabLst>
                <a:tab pos="360680" algn="l"/>
              </a:tabLst>
            </a:pPr>
            <a:r>
              <a:rPr lang="fr-FR" sz="1100" kern="0" dirty="0">
                <a:solidFill>
                  <a:srgbClr val="FF00FF"/>
                </a:solidFill>
                <a:latin typeface="Trebuchet MS"/>
                <a:cs typeface="Trebuchet MS"/>
              </a:rPr>
              <a:t>Frais de gestion maxi: </a:t>
            </a:r>
            <a:r>
              <a:rPr lang="fr-FR" sz="1100" kern="0" dirty="0" smtClean="0">
                <a:solidFill>
                  <a:srgbClr val="FF00FF"/>
                </a:solidFill>
                <a:latin typeface="Trebuchet MS"/>
                <a:cs typeface="Trebuchet MS"/>
              </a:rPr>
              <a:t>1%</a:t>
            </a:r>
            <a:endParaRPr lang="fr-FR" sz="1100" kern="0" dirty="0">
              <a:solidFill>
                <a:srgbClr val="FF00FF"/>
              </a:solidFill>
              <a:latin typeface="Trebuchet MS"/>
              <a:cs typeface="Trebuchet MS"/>
            </a:endParaRPr>
          </a:p>
        </p:txBody>
      </p:sp>
      <p:pic>
        <p:nvPicPr>
          <p:cNvPr id="2" name="Image 1"/>
          <p:cNvPicPr>
            <a:picLocks noChangeAspect="1"/>
          </p:cNvPicPr>
          <p:nvPr/>
        </p:nvPicPr>
        <p:blipFill>
          <a:blip r:embed="rId5"/>
          <a:stretch>
            <a:fillRect/>
          </a:stretch>
        </p:blipFill>
        <p:spPr>
          <a:xfrm>
            <a:off x="5571883" y="415680"/>
            <a:ext cx="1785000" cy="616400"/>
          </a:xfrm>
          <a:prstGeom prst="rect">
            <a:avLst/>
          </a:prstGeom>
        </p:spPr>
      </p:pic>
    </p:spTree>
    <p:extLst>
      <p:ext uri="{BB962C8B-B14F-4D97-AF65-F5344CB8AC3E}">
        <p14:creationId xmlns:p14="http://schemas.microsoft.com/office/powerpoint/2010/main" val="931381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Espace réservé du numéro de diapositive 22"/>
          <p:cNvSpPr>
            <a:spLocks noGrp="1"/>
          </p:cNvSpPr>
          <p:nvPr>
            <p:ph type="sldNum" sz="quarter" idx="2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Aft>
                <a:spcPts val="300"/>
              </a:spcAft>
              <a:defRPr sz="1300" b="1">
                <a:solidFill>
                  <a:schemeClr val="accent1"/>
                </a:solidFill>
                <a:latin typeface="Arial Narrow" pitchFamily="34" charset="0"/>
              </a:defRPr>
            </a:lvl1pPr>
            <a:lvl2pPr marL="742950" indent="-285750" eaLnBrk="0" hangingPunct="0">
              <a:defRPr sz="1300" b="1">
                <a:solidFill>
                  <a:schemeClr val="tx1"/>
                </a:solidFill>
                <a:latin typeface="Arial Narrow" pitchFamily="34" charset="0"/>
              </a:defRPr>
            </a:lvl2pPr>
            <a:lvl3pPr marL="1143000" indent="-228600" eaLnBrk="0" hangingPunct="0">
              <a:defRPr sz="1300" b="1">
                <a:solidFill>
                  <a:schemeClr val="tx1"/>
                </a:solidFill>
                <a:latin typeface="Arial Narrow" pitchFamily="34" charset="0"/>
              </a:defRPr>
            </a:lvl3pPr>
            <a:lvl4pPr marL="1600200" indent="-228600" algn="just" eaLnBrk="0" hangingPunct="0">
              <a:lnSpc>
                <a:spcPts val="2000"/>
              </a:lnSpc>
              <a:defRPr sz="1300">
                <a:solidFill>
                  <a:schemeClr val="tx1"/>
                </a:solidFill>
                <a:latin typeface="Arial Narrow" pitchFamily="34" charset="0"/>
              </a:defRPr>
            </a:lvl4pPr>
            <a:lvl5pPr marL="2057400" indent="-228600" algn="just" eaLnBrk="0"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5pPr>
            <a:lvl6pPr marL="25146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6pPr>
            <a:lvl7pPr marL="29718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7pPr>
            <a:lvl8pPr marL="34290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8pPr>
            <a:lvl9pPr marL="38862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9pPr>
          </a:lstStyle>
          <a:p>
            <a:pPr eaLnBrk="1" fontAlgn="base" hangingPunct="1">
              <a:spcBef>
                <a:spcPct val="0"/>
              </a:spcBef>
              <a:spcAft>
                <a:spcPct val="0"/>
              </a:spcAft>
            </a:pPr>
            <a:fld id="{B051914B-540C-454B-99F4-FEFF50D1E02E}" type="slidenum">
              <a:rPr lang="fr-FR" altLang="fr-FR" sz="1100" smtClean="0">
                <a:solidFill>
                  <a:srgbClr val="000000"/>
                </a:solidFill>
                <a:latin typeface="Verdana" pitchFamily="34" charset="0"/>
                <a:cs typeface="Arial" pitchFamily="34" charset="0"/>
              </a:rPr>
              <a:pPr eaLnBrk="1" fontAlgn="base" hangingPunct="1">
                <a:spcBef>
                  <a:spcPct val="0"/>
                </a:spcBef>
                <a:spcAft>
                  <a:spcPct val="0"/>
                </a:spcAft>
              </a:pPr>
              <a:t>10</a:t>
            </a:fld>
            <a:endParaRPr lang="fr-FR" altLang="fr-FR" sz="1100" smtClean="0">
              <a:solidFill>
                <a:srgbClr val="000000"/>
              </a:solidFill>
              <a:latin typeface="Verdana" pitchFamily="34" charset="0"/>
              <a:cs typeface="Arial" pitchFamily="34" charset="0"/>
            </a:endParaRPr>
          </a:p>
        </p:txBody>
      </p:sp>
      <p:sp>
        <p:nvSpPr>
          <p:cNvPr id="7" name="Espace réservé du pied de page 5"/>
          <p:cNvSpPr>
            <a:spLocks noGrp="1"/>
          </p:cNvSpPr>
          <p:nvPr>
            <p:ph type="ftr" sz="quarter" idx="4294967295"/>
          </p:nvPr>
        </p:nvSpPr>
        <p:spPr bwMode="auto">
          <a:xfrm>
            <a:off x="2771775" y="6335713"/>
            <a:ext cx="3240088"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lgn="ctr" fontAlgn="base">
              <a:spcBef>
                <a:spcPct val="0"/>
              </a:spcBef>
              <a:spcAft>
                <a:spcPct val="0"/>
              </a:spcAft>
              <a:defRPr/>
            </a:pPr>
            <a:r>
              <a:rPr lang="fr-FR" altLang="fr-FR" sz="1100" dirty="0" smtClean="0">
                <a:solidFill>
                  <a:prstClr val="black"/>
                </a:solidFill>
              </a:rPr>
              <a:t>LES UC DE LA GAMME ESSENTIELLE </a:t>
            </a:r>
          </a:p>
        </p:txBody>
      </p:sp>
      <p:sp>
        <p:nvSpPr>
          <p:cNvPr id="4" name="ZoneTexte 3"/>
          <p:cNvSpPr txBox="1"/>
          <p:nvPr/>
        </p:nvSpPr>
        <p:spPr>
          <a:xfrm>
            <a:off x="313900" y="191433"/>
            <a:ext cx="5197646" cy="523220"/>
          </a:xfrm>
          <a:prstGeom prst="rect">
            <a:avLst/>
          </a:prstGeom>
          <a:solidFill>
            <a:schemeClr val="bg1"/>
          </a:solidFill>
        </p:spPr>
        <p:txBody>
          <a:bodyPr wrap="square" rtlCol="0">
            <a:spAutoFit/>
          </a:bodyPr>
          <a:lstStyle/>
          <a:p>
            <a:r>
              <a:rPr lang="fr-FR" sz="2800" dirty="0" smtClean="0">
                <a:solidFill>
                  <a:srgbClr val="FF0000"/>
                </a:solidFill>
              </a:rPr>
              <a:t>CROISSANCE DIVERSIFIEE</a:t>
            </a:r>
            <a:endParaRPr lang="fr-FR" sz="2000" dirty="0" smtClean="0"/>
          </a:p>
        </p:txBody>
      </p:sp>
      <p:sp>
        <p:nvSpPr>
          <p:cNvPr id="8" name="Rectangle 7"/>
          <p:cNvSpPr/>
          <p:nvPr/>
        </p:nvSpPr>
        <p:spPr>
          <a:xfrm>
            <a:off x="4540086" y="1504487"/>
            <a:ext cx="4061393" cy="869469"/>
          </a:xfrm>
          <a:prstGeom prst="rect">
            <a:avLst/>
          </a:prstGeom>
          <a:ln>
            <a:solidFill>
              <a:srgbClr val="7030A0"/>
            </a:solidFill>
          </a:ln>
        </p:spPr>
        <p:txBody>
          <a:bodyPr wrap="square">
            <a:spAutoFit/>
          </a:bodyPr>
          <a:lstStyle/>
          <a:p>
            <a:pPr marR="26034" algn="just">
              <a:lnSpc>
                <a:spcPct val="100000"/>
              </a:lnSpc>
              <a:spcBef>
                <a:spcPts val="240"/>
              </a:spcBef>
            </a:pPr>
            <a:r>
              <a:rPr lang="fr-FR" sz="1050" b="1" kern="0" dirty="0" smtClean="0">
                <a:solidFill>
                  <a:srgbClr val="7030A0"/>
                </a:solidFill>
                <a:latin typeface="Trebuchet MS" panose="020B0603020202020204" pitchFamily="34" charset="0"/>
                <a:cs typeface="Trebuchet MS"/>
              </a:rPr>
              <a:t>Avec Allocation Pilotée offensive vous bénéficiez d’</a:t>
            </a:r>
          </a:p>
          <a:p>
            <a:r>
              <a:rPr lang="fr-FR" sz="1000" b="1" dirty="0">
                <a:solidFill>
                  <a:srgbClr val="7030A0"/>
                </a:solidFill>
                <a:latin typeface="Trebuchet MS" panose="020B0603020202020204" pitchFamily="34" charset="0"/>
              </a:rPr>
              <a:t>Une solution clé en main pour diversifier vos investissements, en particulier dans un contexte de baisse générale de la rémunération des solutions d’épargne à risque modéré traditionnelles </a:t>
            </a:r>
          </a:p>
        </p:txBody>
      </p:sp>
      <p:sp>
        <p:nvSpPr>
          <p:cNvPr id="9" name="Rectangle 8"/>
          <p:cNvSpPr/>
          <p:nvPr/>
        </p:nvSpPr>
        <p:spPr>
          <a:xfrm>
            <a:off x="5460274" y="83254"/>
            <a:ext cx="1956946" cy="307777"/>
          </a:xfrm>
          <a:prstGeom prst="rect">
            <a:avLst/>
          </a:prstGeom>
        </p:spPr>
        <p:txBody>
          <a:bodyPr wrap="none">
            <a:spAutoFit/>
          </a:bodyPr>
          <a:lstStyle/>
          <a:p>
            <a:pPr marL="12700">
              <a:lnSpc>
                <a:spcPct val="100000"/>
              </a:lnSpc>
              <a:spcBef>
                <a:spcPts val="105"/>
              </a:spcBef>
            </a:pPr>
            <a:r>
              <a:rPr lang="fr-FR" sz="1400" b="1" spc="140" dirty="0" smtClean="0">
                <a:latin typeface="Trebuchet MS"/>
                <a:cs typeface="Trebuchet MS"/>
              </a:rPr>
              <a:t>Produits éligibles</a:t>
            </a:r>
            <a:endParaRPr lang="fr-FR" sz="1400" dirty="0">
              <a:latin typeface="Trebuchet MS"/>
              <a:cs typeface="Trebuchet MS"/>
            </a:endParaRPr>
          </a:p>
        </p:txBody>
      </p:sp>
      <p:sp>
        <p:nvSpPr>
          <p:cNvPr id="10" name="Rectangle 9"/>
          <p:cNvSpPr/>
          <p:nvPr/>
        </p:nvSpPr>
        <p:spPr>
          <a:xfrm>
            <a:off x="2043898" y="3040532"/>
            <a:ext cx="1595630" cy="307777"/>
          </a:xfrm>
          <a:prstGeom prst="rect">
            <a:avLst/>
          </a:prstGeom>
        </p:spPr>
        <p:txBody>
          <a:bodyPr wrap="square">
            <a:spAutoFit/>
          </a:bodyPr>
          <a:lstStyle/>
          <a:p>
            <a:pPr marL="12700">
              <a:lnSpc>
                <a:spcPct val="100000"/>
              </a:lnSpc>
              <a:spcBef>
                <a:spcPts val="105"/>
              </a:spcBef>
            </a:pPr>
            <a:r>
              <a:rPr lang="fr-FR" sz="1400" b="1" spc="140" dirty="0" smtClean="0">
                <a:solidFill>
                  <a:schemeClr val="accent2">
                    <a:lumMod val="50000"/>
                  </a:schemeClr>
                </a:solidFill>
                <a:latin typeface="Trebuchet MS"/>
                <a:cs typeface="Trebuchet MS"/>
              </a:rPr>
              <a:t>Les risques</a:t>
            </a:r>
            <a:endParaRPr lang="fr-FR" sz="1400" dirty="0">
              <a:solidFill>
                <a:schemeClr val="accent2">
                  <a:lumMod val="50000"/>
                </a:schemeClr>
              </a:solidFill>
              <a:latin typeface="Trebuchet MS"/>
              <a:cs typeface="Trebuchet MS"/>
            </a:endParaRPr>
          </a:p>
        </p:txBody>
      </p:sp>
      <p:sp>
        <p:nvSpPr>
          <p:cNvPr id="15" name="Rectangle 14"/>
          <p:cNvSpPr/>
          <p:nvPr/>
        </p:nvSpPr>
        <p:spPr>
          <a:xfrm>
            <a:off x="430628" y="3419755"/>
            <a:ext cx="4682291" cy="2659702"/>
          </a:xfrm>
          <a:prstGeom prst="rect">
            <a:avLst/>
          </a:prstGeom>
          <a:ln>
            <a:solidFill>
              <a:schemeClr val="tx2">
                <a:lumMod val="75000"/>
              </a:schemeClr>
            </a:solidFill>
          </a:ln>
        </p:spPr>
        <p:txBody>
          <a:bodyPr wrap="square">
            <a:spAutoFit/>
          </a:bodyPr>
          <a:lstStyle/>
          <a:p>
            <a:pPr marL="22225" lvl="0" algn="ctr" fontAlgn="auto">
              <a:spcBef>
                <a:spcPts val="300"/>
              </a:spcBef>
              <a:spcAft>
                <a:spcPts val="0"/>
              </a:spcAft>
            </a:pPr>
            <a:r>
              <a:rPr lang="fr-FR" sz="1100" b="1" spc="-5" dirty="0">
                <a:solidFill>
                  <a:schemeClr val="accent2">
                    <a:lumMod val="50000"/>
                  </a:schemeClr>
                </a:solidFill>
                <a:latin typeface="Trebuchet MS" panose="020B0603020202020204" pitchFamily="34" charset="0"/>
                <a:cs typeface="Calibri"/>
              </a:rPr>
              <a:t>Profil de risque et de rendement </a:t>
            </a:r>
            <a:r>
              <a:rPr lang="fr-FR" sz="1100" b="1" spc="-5" dirty="0" smtClean="0">
                <a:solidFill>
                  <a:schemeClr val="accent2">
                    <a:lumMod val="50000"/>
                  </a:schemeClr>
                </a:solidFill>
                <a:latin typeface="Trebuchet MS" panose="020B0603020202020204" pitchFamily="34" charset="0"/>
                <a:cs typeface="Calibri"/>
              </a:rPr>
              <a:t>(1 à</a:t>
            </a:r>
            <a:r>
              <a:rPr lang="fr-FR" sz="1100" b="1" spc="-40" dirty="0" smtClean="0">
                <a:solidFill>
                  <a:schemeClr val="accent2">
                    <a:lumMod val="50000"/>
                  </a:schemeClr>
                </a:solidFill>
                <a:latin typeface="Trebuchet MS" panose="020B0603020202020204" pitchFamily="34" charset="0"/>
                <a:cs typeface="Calibri"/>
              </a:rPr>
              <a:t> </a:t>
            </a:r>
            <a:r>
              <a:rPr lang="fr-FR" sz="1100" b="1" spc="-5" dirty="0" smtClean="0">
                <a:solidFill>
                  <a:schemeClr val="accent2">
                    <a:lumMod val="50000"/>
                  </a:schemeClr>
                </a:solidFill>
                <a:latin typeface="Trebuchet MS" panose="020B0603020202020204" pitchFamily="34" charset="0"/>
                <a:cs typeface="Calibri"/>
              </a:rPr>
              <a:t>7)</a:t>
            </a:r>
            <a:endParaRPr lang="fr-FR" sz="1100" dirty="0" smtClean="0">
              <a:solidFill>
                <a:schemeClr val="accent2">
                  <a:lumMod val="50000"/>
                </a:schemeClr>
              </a:solidFill>
              <a:latin typeface="Trebuchet MS" panose="020B0603020202020204" pitchFamily="34" charset="0"/>
              <a:cs typeface="Calibri"/>
            </a:endParaRPr>
          </a:p>
          <a:p>
            <a:pPr marL="25400" lvl="0" algn="ctr" fontAlgn="auto">
              <a:spcBef>
                <a:spcPts val="100"/>
              </a:spcBef>
              <a:spcAft>
                <a:spcPts val="0"/>
              </a:spcAft>
            </a:pPr>
            <a:r>
              <a:rPr lang="fr-FR" sz="1100" b="1" spc="-5" dirty="0" smtClean="0">
                <a:solidFill>
                  <a:schemeClr val="accent2">
                    <a:lumMod val="50000"/>
                  </a:schemeClr>
                </a:solidFill>
                <a:latin typeface="Trebuchet MS" panose="020B0603020202020204" pitchFamily="34" charset="0"/>
                <a:cs typeface="Calibri"/>
              </a:rPr>
              <a:t>4</a:t>
            </a:r>
            <a:endParaRPr lang="fr-FR" sz="1100" dirty="0" smtClean="0">
              <a:solidFill>
                <a:schemeClr val="accent2">
                  <a:lumMod val="50000"/>
                </a:schemeClr>
              </a:solidFill>
              <a:latin typeface="Trebuchet MS" panose="020B0603020202020204" pitchFamily="34" charset="0"/>
              <a:cs typeface="Calibri"/>
            </a:endParaRPr>
          </a:p>
          <a:p>
            <a:pPr marL="180000" lvl="0" fontAlgn="auto">
              <a:spcBef>
                <a:spcPts val="0"/>
              </a:spcBef>
              <a:spcAft>
                <a:spcPts val="0"/>
              </a:spcAft>
            </a:pPr>
            <a:endParaRPr lang="fr-FR" sz="1200" b="1" kern="0" dirty="0" smtClean="0">
              <a:solidFill>
                <a:schemeClr val="accent2">
                  <a:lumMod val="75000"/>
                </a:schemeClr>
              </a:solidFill>
              <a:latin typeface="Trebuchet MS" panose="020B0603020202020204" pitchFamily="34" charset="0"/>
              <a:cs typeface="+mn-cs"/>
            </a:endParaRPr>
          </a:p>
          <a:p>
            <a:pPr marL="180000" lvl="0" fontAlgn="auto">
              <a:spcBef>
                <a:spcPts val="0"/>
              </a:spcBef>
              <a:spcAft>
                <a:spcPts val="0"/>
              </a:spcAft>
            </a:pPr>
            <a:endParaRPr lang="fr-FR" sz="1100" b="1" kern="0" dirty="0" smtClean="0">
              <a:solidFill>
                <a:schemeClr val="accent2">
                  <a:lumMod val="75000"/>
                </a:schemeClr>
              </a:solidFill>
              <a:latin typeface="Trebuchet MS" panose="020B0603020202020204" pitchFamily="34" charset="0"/>
              <a:cs typeface="+mn-cs"/>
            </a:endParaRPr>
          </a:p>
          <a:p>
            <a:pPr marL="180000" lvl="0" fontAlgn="auto">
              <a:spcBef>
                <a:spcPts val="0"/>
              </a:spcBef>
              <a:spcAft>
                <a:spcPts val="0"/>
              </a:spcAft>
            </a:pPr>
            <a:r>
              <a:rPr lang="fr-FR" sz="1000" b="1" dirty="0" smtClean="0">
                <a:solidFill>
                  <a:schemeClr val="accent2">
                    <a:lumMod val="50000"/>
                  </a:schemeClr>
                </a:solidFill>
                <a:latin typeface="Trebuchet MS" panose="020B0603020202020204" pitchFamily="34" charset="0"/>
              </a:rPr>
              <a:t>Croissance </a:t>
            </a:r>
            <a:r>
              <a:rPr lang="fr-FR" sz="1000" b="1" dirty="0">
                <a:solidFill>
                  <a:schemeClr val="accent2">
                    <a:lumMod val="50000"/>
                  </a:schemeClr>
                </a:solidFill>
                <a:latin typeface="Trebuchet MS" panose="020B0603020202020204" pitchFamily="34" charset="0"/>
              </a:rPr>
              <a:t>Diversifiée n’est pas garanti : il existe un risque de perte en capital. Le Fonds est soumis au risque lié aux frais d’acquisition et de cession temporaire de titres et à la gestion des garanties financières, au risque lié à une gestion discrétionnaire, au risque de taux, au risque actions, au risque lié aux sociétés de petites et moyennes capitalisations, au risque de change, au risque lié à une surexposition, au risque de crédit, au risque de contrepartie, au risque lié à la titrisation, au risque pays émergents, aux risques liés aux investissements en obligations convertibles </a:t>
            </a:r>
            <a:r>
              <a:rPr lang="fr-FR" sz="1000" b="1" dirty="0" smtClean="0">
                <a:solidFill>
                  <a:schemeClr val="accent2">
                    <a:lumMod val="50000"/>
                  </a:schemeClr>
                </a:solidFill>
                <a:latin typeface="Trebuchet MS" panose="020B0603020202020204" pitchFamily="34" charset="0"/>
              </a:rPr>
              <a:t>contingentes. Pour </a:t>
            </a:r>
            <a:r>
              <a:rPr lang="fr-FR" sz="1000" b="1" dirty="0">
                <a:solidFill>
                  <a:schemeClr val="accent2">
                    <a:lumMod val="50000"/>
                  </a:schemeClr>
                </a:solidFill>
                <a:latin typeface="Trebuchet MS" panose="020B0603020202020204" pitchFamily="34" charset="0"/>
              </a:rPr>
              <a:t>une description plus complète des risques, se référer au prospectus du Fonds, disponible auprès de </a:t>
            </a:r>
            <a:r>
              <a:rPr lang="fr-FR" sz="1000" b="1" dirty="0" err="1">
                <a:solidFill>
                  <a:schemeClr val="accent2">
                    <a:lumMod val="50000"/>
                  </a:schemeClr>
                </a:solidFill>
                <a:latin typeface="Trebuchet MS" panose="020B0603020202020204" pitchFamily="34" charset="0"/>
              </a:rPr>
              <a:t>Natixis</a:t>
            </a:r>
            <a:r>
              <a:rPr lang="fr-FR" sz="1000" b="1" dirty="0">
                <a:solidFill>
                  <a:schemeClr val="accent2">
                    <a:lumMod val="50000"/>
                  </a:schemeClr>
                </a:solidFill>
                <a:latin typeface="Trebuchet MS" panose="020B0603020202020204" pitchFamily="34" charset="0"/>
              </a:rPr>
              <a:t> Investment Managers International sur simple demande. </a:t>
            </a:r>
            <a:r>
              <a:rPr lang="fr-FR" sz="1000" b="1" kern="0" dirty="0" smtClean="0">
                <a:solidFill>
                  <a:schemeClr val="accent2">
                    <a:lumMod val="50000"/>
                  </a:schemeClr>
                </a:solidFill>
                <a:latin typeface="Trebuchet MS" panose="020B0603020202020204" pitchFamily="34" charset="0"/>
                <a:cs typeface="+mn-cs"/>
              </a:rPr>
              <a:t>Pour consulter le prospectus </a:t>
            </a:r>
            <a:r>
              <a:rPr lang="fr-FR" sz="1000" b="1" kern="0" dirty="0" smtClean="0">
                <a:solidFill>
                  <a:schemeClr val="accent2">
                    <a:lumMod val="50000"/>
                  </a:schemeClr>
                </a:solidFill>
                <a:latin typeface="Trebuchet MS" panose="020B0603020202020204" pitchFamily="34" charset="0"/>
                <a:cs typeface="+mn-cs"/>
                <a:hlinkClick r:id="rId3"/>
              </a:rPr>
              <a:t>cliquez ici</a:t>
            </a:r>
            <a:endParaRPr lang="fr-FR" sz="1000" b="1" kern="0" dirty="0">
              <a:solidFill>
                <a:schemeClr val="accent2">
                  <a:lumMod val="50000"/>
                </a:schemeClr>
              </a:solidFill>
              <a:latin typeface="Trebuchet MS" panose="020B0603020202020204" pitchFamily="34" charset="0"/>
              <a:cs typeface="+mn-cs"/>
            </a:endParaRPr>
          </a:p>
        </p:txBody>
      </p:sp>
      <p:sp>
        <p:nvSpPr>
          <p:cNvPr id="16" name="Ellipse 15"/>
          <p:cNvSpPr/>
          <p:nvPr/>
        </p:nvSpPr>
        <p:spPr>
          <a:xfrm>
            <a:off x="2410171" y="3691546"/>
            <a:ext cx="723207" cy="391349"/>
          </a:xfrm>
          <a:prstGeom prst="ellips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accent2">
                    <a:lumMod val="50000"/>
                  </a:schemeClr>
                </a:solidFill>
              </a:rPr>
              <a:t>3</a:t>
            </a:r>
            <a:endParaRPr lang="fr-FR" b="1" dirty="0">
              <a:solidFill>
                <a:schemeClr val="accent2">
                  <a:lumMod val="50000"/>
                </a:schemeClr>
              </a:solidFill>
            </a:endParaRPr>
          </a:p>
        </p:txBody>
      </p:sp>
      <p:sp>
        <p:nvSpPr>
          <p:cNvPr id="18" name="Rectangle 17"/>
          <p:cNvSpPr/>
          <p:nvPr/>
        </p:nvSpPr>
        <p:spPr>
          <a:xfrm>
            <a:off x="6317856" y="1140882"/>
            <a:ext cx="935513" cy="307777"/>
          </a:xfrm>
          <a:prstGeom prst="rect">
            <a:avLst/>
          </a:prstGeom>
        </p:spPr>
        <p:txBody>
          <a:bodyPr wrap="none">
            <a:spAutoFit/>
          </a:bodyPr>
          <a:lstStyle/>
          <a:p>
            <a:pPr marL="12700">
              <a:lnSpc>
                <a:spcPct val="100000"/>
              </a:lnSpc>
              <a:spcBef>
                <a:spcPts val="105"/>
              </a:spcBef>
            </a:pPr>
            <a:r>
              <a:rPr lang="fr-FR" sz="1400" b="1" spc="140" dirty="0" smtClean="0">
                <a:solidFill>
                  <a:srgbClr val="6F2F9F"/>
                </a:solidFill>
                <a:latin typeface="Trebuchet MS"/>
                <a:cs typeface="Trebuchet MS"/>
              </a:rPr>
              <a:t>En bref</a:t>
            </a:r>
            <a:endParaRPr lang="fr-FR" sz="1400" dirty="0">
              <a:latin typeface="Trebuchet MS"/>
              <a:cs typeface="Trebuchet MS"/>
            </a:endParaRPr>
          </a:p>
        </p:txBody>
      </p:sp>
      <p:sp>
        <p:nvSpPr>
          <p:cNvPr id="19" name="Rectangle 18"/>
          <p:cNvSpPr/>
          <p:nvPr/>
        </p:nvSpPr>
        <p:spPr>
          <a:xfrm>
            <a:off x="5210829" y="5676627"/>
            <a:ext cx="2585003" cy="536044"/>
          </a:xfrm>
          <a:prstGeom prst="rect">
            <a:avLst/>
          </a:prstGeom>
        </p:spPr>
        <p:txBody>
          <a:bodyPr wrap="none">
            <a:spAutoFit/>
          </a:bodyPr>
          <a:lstStyle/>
          <a:p>
            <a:pPr marL="12700">
              <a:lnSpc>
                <a:spcPct val="100000"/>
              </a:lnSpc>
              <a:spcBef>
                <a:spcPts val="105"/>
              </a:spcBef>
            </a:pPr>
            <a:r>
              <a:rPr lang="fr-FR" sz="1400" b="1" spc="140" dirty="0" smtClean="0">
                <a:latin typeface="Trebuchet MS"/>
                <a:cs typeface="Trebuchet MS"/>
              </a:rPr>
              <a:t>La durée de placement </a:t>
            </a:r>
          </a:p>
          <a:p>
            <a:pPr marL="12700">
              <a:lnSpc>
                <a:spcPct val="100000"/>
              </a:lnSpc>
              <a:spcBef>
                <a:spcPts val="105"/>
              </a:spcBef>
            </a:pPr>
            <a:r>
              <a:rPr lang="fr-FR" sz="1400" b="1" spc="140" dirty="0" smtClean="0">
                <a:latin typeface="Trebuchet MS"/>
                <a:cs typeface="Trebuchet MS"/>
              </a:rPr>
              <a:t>recommandée</a:t>
            </a:r>
            <a:endParaRPr lang="fr-FR" sz="1400" dirty="0">
              <a:latin typeface="Trebuchet MS"/>
              <a:cs typeface="Trebuchet MS"/>
            </a:endParaRPr>
          </a:p>
        </p:txBody>
      </p:sp>
      <p:sp>
        <p:nvSpPr>
          <p:cNvPr id="31" name="Rectangle 30"/>
          <p:cNvSpPr/>
          <p:nvPr/>
        </p:nvSpPr>
        <p:spPr>
          <a:xfrm>
            <a:off x="430628" y="1424705"/>
            <a:ext cx="3908616" cy="1615827"/>
          </a:xfrm>
          <a:prstGeom prst="rect">
            <a:avLst/>
          </a:prstGeom>
          <a:ln>
            <a:solidFill>
              <a:schemeClr val="accent6"/>
            </a:solidFill>
          </a:ln>
        </p:spPr>
        <p:txBody>
          <a:bodyPr wrap="square">
            <a:spAutoFit/>
          </a:bodyPr>
          <a:lstStyle/>
          <a:p>
            <a:r>
              <a:rPr lang="fr-FR" sz="1000" b="1" dirty="0">
                <a:solidFill>
                  <a:schemeClr val="accent6">
                    <a:lumMod val="50000"/>
                  </a:schemeClr>
                </a:solidFill>
                <a:latin typeface="Trebuchet MS" panose="020B0603020202020204" pitchFamily="34" charset="0"/>
              </a:rPr>
              <a:t>L’objectif de gestion du FCP vise à surperformer sur l’horizon de placement recommandé son indicateur de référence composite décrit </a:t>
            </a:r>
            <a:r>
              <a:rPr lang="fr-FR" sz="1000" b="1" dirty="0" smtClean="0">
                <a:solidFill>
                  <a:schemeClr val="accent6">
                    <a:lumMod val="50000"/>
                  </a:schemeClr>
                </a:solidFill>
                <a:latin typeface="Trebuchet MS" panose="020B0603020202020204" pitchFamily="34" charset="0"/>
              </a:rPr>
              <a:t>ci-dessous</a:t>
            </a:r>
            <a:r>
              <a:rPr lang="fr-FR" sz="1000" b="1" dirty="0">
                <a:solidFill>
                  <a:schemeClr val="accent6">
                    <a:lumMod val="50000"/>
                  </a:schemeClr>
                </a:solidFill>
                <a:latin typeface="Trebuchet MS" panose="020B0603020202020204" pitchFamily="34" charset="0"/>
              </a:rPr>
              <a:t>, en profitant des éventuelles opportunités de marché</a:t>
            </a:r>
            <a:r>
              <a:rPr lang="fr-FR" sz="900" b="1" i="1" dirty="0">
                <a:solidFill>
                  <a:schemeClr val="accent6">
                    <a:lumMod val="50000"/>
                  </a:schemeClr>
                </a:solidFill>
                <a:latin typeface="Trebuchet MS" panose="020B0603020202020204" pitchFamily="34" charset="0"/>
              </a:rPr>
              <a:t>. </a:t>
            </a:r>
            <a:endParaRPr lang="fr-FR" sz="900" b="1" dirty="0">
              <a:solidFill>
                <a:schemeClr val="accent6">
                  <a:lumMod val="50000"/>
                </a:schemeClr>
              </a:solidFill>
              <a:latin typeface="Trebuchet MS" panose="020B0603020202020204" pitchFamily="34" charset="0"/>
            </a:endParaRPr>
          </a:p>
          <a:p>
            <a:r>
              <a:rPr lang="fr-FR" sz="1000" b="1" dirty="0" smtClean="0">
                <a:solidFill>
                  <a:schemeClr val="accent6">
                    <a:lumMod val="50000"/>
                  </a:schemeClr>
                </a:solidFill>
                <a:latin typeface="Trebuchet MS" panose="020B0603020202020204" pitchFamily="34" charset="0"/>
              </a:rPr>
              <a:t>L’indicateur </a:t>
            </a:r>
            <a:r>
              <a:rPr lang="fr-FR" sz="1000" b="1" dirty="0">
                <a:solidFill>
                  <a:schemeClr val="accent6">
                    <a:lumMod val="50000"/>
                  </a:schemeClr>
                </a:solidFill>
                <a:latin typeface="Trebuchet MS" panose="020B0603020202020204" pitchFamily="34" charset="0"/>
              </a:rPr>
              <a:t>de référence est un indicateur de référence composite, c'est-à-dire composé de plusieurs indices comme suit : 80% Bloomberg Barclays Capital Euro </a:t>
            </a:r>
            <a:r>
              <a:rPr lang="fr-FR" sz="1000" b="1" dirty="0" err="1">
                <a:solidFill>
                  <a:schemeClr val="accent6">
                    <a:lumMod val="50000"/>
                  </a:schemeClr>
                </a:solidFill>
                <a:latin typeface="Trebuchet MS" panose="020B0603020202020204" pitchFamily="34" charset="0"/>
              </a:rPr>
              <a:t>Aggregate</a:t>
            </a:r>
            <a:r>
              <a:rPr lang="fr-FR" sz="1000" b="1" dirty="0">
                <a:solidFill>
                  <a:schemeClr val="accent6">
                    <a:lumMod val="50000"/>
                  </a:schemeClr>
                </a:solidFill>
                <a:latin typeface="Trebuchet MS" panose="020B0603020202020204" pitchFamily="34" charset="0"/>
              </a:rPr>
              <a:t> 500MM + 10% MSCI Europe DNR (dividendes nets réinvestis) + 10% MSCI World ex-Europe DNR (dividendes nets réinvestis). </a:t>
            </a:r>
            <a:r>
              <a:rPr lang="fr-FR" sz="900" b="1" kern="0" dirty="0" smtClean="0">
                <a:solidFill>
                  <a:schemeClr val="accent6">
                    <a:lumMod val="50000"/>
                  </a:schemeClr>
                </a:solidFill>
                <a:latin typeface="Trebuchet MS" panose="020B0603020202020204" pitchFamily="34" charset="0"/>
                <a:cs typeface="Trebuchet MS"/>
              </a:rPr>
              <a:t>Lien vers le DICI </a:t>
            </a:r>
            <a:r>
              <a:rPr lang="fr-FR" sz="900" b="1" kern="0" dirty="0" smtClean="0">
                <a:solidFill>
                  <a:schemeClr val="accent6">
                    <a:lumMod val="50000"/>
                  </a:schemeClr>
                </a:solidFill>
                <a:latin typeface="Trebuchet MS" panose="020B0603020202020204" pitchFamily="34" charset="0"/>
                <a:cs typeface="Trebuchet MS"/>
                <a:hlinkClick r:id="rId4"/>
              </a:rPr>
              <a:t>cliquez ici</a:t>
            </a:r>
            <a:endParaRPr lang="fr-FR" sz="900" b="1" kern="0" dirty="0">
              <a:solidFill>
                <a:schemeClr val="accent6">
                  <a:lumMod val="50000"/>
                </a:schemeClr>
              </a:solidFill>
              <a:latin typeface="Trebuchet MS" panose="020B0603020202020204" pitchFamily="34" charset="0"/>
              <a:cs typeface="Trebuchet MS"/>
            </a:endParaRPr>
          </a:p>
        </p:txBody>
      </p:sp>
      <p:sp>
        <p:nvSpPr>
          <p:cNvPr id="33" name="Rectangle 32"/>
          <p:cNvSpPr/>
          <p:nvPr/>
        </p:nvSpPr>
        <p:spPr>
          <a:xfrm>
            <a:off x="1340437" y="1120606"/>
            <a:ext cx="2299091" cy="307777"/>
          </a:xfrm>
          <a:prstGeom prst="rect">
            <a:avLst/>
          </a:prstGeom>
        </p:spPr>
        <p:txBody>
          <a:bodyPr wrap="none">
            <a:spAutoFit/>
          </a:bodyPr>
          <a:lstStyle/>
          <a:p>
            <a:pPr marL="12700">
              <a:lnSpc>
                <a:spcPct val="100000"/>
              </a:lnSpc>
              <a:spcBef>
                <a:spcPts val="105"/>
              </a:spcBef>
            </a:pPr>
            <a:r>
              <a:rPr lang="fr-FR" sz="1400" b="1" spc="140" dirty="0" smtClean="0">
                <a:solidFill>
                  <a:schemeClr val="accent6">
                    <a:lumMod val="50000"/>
                  </a:schemeClr>
                </a:solidFill>
                <a:latin typeface="Trebuchet MS"/>
                <a:cs typeface="Trebuchet MS"/>
              </a:rPr>
              <a:t>L’objectif de gestion</a:t>
            </a:r>
            <a:endParaRPr lang="fr-FR" sz="1400" dirty="0">
              <a:solidFill>
                <a:schemeClr val="accent6">
                  <a:lumMod val="50000"/>
                </a:schemeClr>
              </a:solidFill>
              <a:latin typeface="Trebuchet MS"/>
              <a:cs typeface="Trebuchet MS"/>
            </a:endParaRPr>
          </a:p>
        </p:txBody>
      </p:sp>
      <p:sp>
        <p:nvSpPr>
          <p:cNvPr id="66560" name="ZoneTexte 66559"/>
          <p:cNvSpPr txBox="1"/>
          <p:nvPr/>
        </p:nvSpPr>
        <p:spPr>
          <a:xfrm>
            <a:off x="7759146" y="5770952"/>
            <a:ext cx="966328" cy="276999"/>
          </a:xfrm>
          <a:prstGeom prst="rect">
            <a:avLst/>
          </a:prstGeom>
          <a:noFill/>
          <a:ln>
            <a:solidFill>
              <a:schemeClr val="tx1"/>
            </a:solidFill>
          </a:ln>
        </p:spPr>
        <p:txBody>
          <a:bodyPr wrap="square" rtlCol="0">
            <a:spAutoFit/>
          </a:bodyPr>
          <a:lstStyle/>
          <a:p>
            <a:r>
              <a:rPr lang="fr-FR" sz="1200" b="1" dirty="0" smtClean="0">
                <a:latin typeface="Trebuchet MS" panose="020B0603020202020204" pitchFamily="34" charset="0"/>
              </a:rPr>
              <a:t>+ de 3 ans</a:t>
            </a:r>
          </a:p>
        </p:txBody>
      </p:sp>
      <p:sp>
        <p:nvSpPr>
          <p:cNvPr id="35" name="Rectangle 34"/>
          <p:cNvSpPr/>
          <p:nvPr/>
        </p:nvSpPr>
        <p:spPr>
          <a:xfrm>
            <a:off x="5511546" y="4388823"/>
            <a:ext cx="2139688" cy="307777"/>
          </a:xfrm>
          <a:prstGeom prst="rect">
            <a:avLst/>
          </a:prstGeom>
        </p:spPr>
        <p:txBody>
          <a:bodyPr wrap="none">
            <a:spAutoFit/>
          </a:bodyPr>
          <a:lstStyle/>
          <a:p>
            <a:pPr marL="12700">
              <a:lnSpc>
                <a:spcPct val="100000"/>
              </a:lnSpc>
              <a:spcBef>
                <a:spcPts val="105"/>
              </a:spcBef>
            </a:pPr>
            <a:r>
              <a:rPr lang="fr-FR" sz="1400" b="1" spc="140" dirty="0" smtClean="0">
                <a:solidFill>
                  <a:srgbClr val="002060"/>
                </a:solidFill>
                <a:latin typeface="Trebuchet MS"/>
                <a:cs typeface="Trebuchet MS"/>
              </a:rPr>
              <a:t>Les performances *</a:t>
            </a:r>
            <a:endParaRPr lang="fr-FR" sz="1400" dirty="0">
              <a:solidFill>
                <a:srgbClr val="002060"/>
              </a:solidFill>
              <a:latin typeface="Trebuchet MS"/>
              <a:cs typeface="Trebuchet MS"/>
            </a:endParaRPr>
          </a:p>
        </p:txBody>
      </p:sp>
      <p:sp>
        <p:nvSpPr>
          <p:cNvPr id="37" name="Rectangle 36"/>
          <p:cNvSpPr/>
          <p:nvPr/>
        </p:nvSpPr>
        <p:spPr>
          <a:xfrm>
            <a:off x="7589520" y="118071"/>
            <a:ext cx="1305581" cy="461665"/>
          </a:xfrm>
          <a:prstGeom prst="rect">
            <a:avLst/>
          </a:prstGeom>
        </p:spPr>
        <p:txBody>
          <a:bodyPr wrap="square">
            <a:spAutoFit/>
          </a:bodyPr>
          <a:lstStyle/>
          <a:p>
            <a:pPr marL="12700" algn="ctr">
              <a:lnSpc>
                <a:spcPct val="100000"/>
              </a:lnSpc>
              <a:spcBef>
                <a:spcPts val="105"/>
              </a:spcBef>
            </a:pPr>
            <a:r>
              <a:rPr lang="fr-FR" sz="1200" b="1" spc="140" dirty="0" smtClean="0">
                <a:solidFill>
                  <a:srgbClr val="FF0000"/>
                </a:solidFill>
                <a:latin typeface="Trebuchet MS"/>
                <a:cs typeface="Trebuchet MS"/>
              </a:rPr>
              <a:t>Profil investisseur</a:t>
            </a:r>
            <a:endParaRPr lang="fr-FR" sz="1200" dirty="0">
              <a:solidFill>
                <a:srgbClr val="FF0000"/>
              </a:solidFill>
              <a:latin typeface="Trebuchet MS"/>
              <a:cs typeface="Trebuchet MS"/>
            </a:endParaRPr>
          </a:p>
        </p:txBody>
      </p:sp>
      <p:sp>
        <p:nvSpPr>
          <p:cNvPr id="66561" name="ZoneTexte 66560"/>
          <p:cNvSpPr txBox="1"/>
          <p:nvPr/>
        </p:nvSpPr>
        <p:spPr>
          <a:xfrm>
            <a:off x="7955279" y="579736"/>
            <a:ext cx="809897" cy="461665"/>
          </a:xfrm>
          <a:prstGeom prst="rect">
            <a:avLst/>
          </a:prstGeom>
          <a:noFill/>
        </p:spPr>
        <p:txBody>
          <a:bodyPr wrap="square" rtlCol="0">
            <a:spAutoFit/>
          </a:bodyPr>
          <a:lstStyle/>
          <a:p>
            <a:r>
              <a:rPr lang="fr-FR" sz="2400" dirty="0" smtClean="0">
                <a:solidFill>
                  <a:srgbClr val="FF0000"/>
                </a:solidFill>
                <a:latin typeface="Trebuchet MS" panose="020B0603020202020204" pitchFamily="34" charset="0"/>
              </a:rPr>
              <a:t>C1</a:t>
            </a:r>
          </a:p>
        </p:txBody>
      </p:sp>
      <p:sp>
        <p:nvSpPr>
          <p:cNvPr id="66563" name="ZoneTexte 66562"/>
          <p:cNvSpPr txBox="1"/>
          <p:nvPr/>
        </p:nvSpPr>
        <p:spPr>
          <a:xfrm>
            <a:off x="371056" y="679828"/>
            <a:ext cx="2948939" cy="369332"/>
          </a:xfrm>
          <a:prstGeom prst="rect">
            <a:avLst/>
          </a:prstGeom>
          <a:noFill/>
        </p:spPr>
        <p:txBody>
          <a:bodyPr wrap="square" rtlCol="0">
            <a:spAutoFit/>
          </a:bodyPr>
          <a:lstStyle/>
          <a:p>
            <a:r>
              <a:rPr lang="fr-FR" dirty="0" smtClean="0">
                <a:latin typeface="Trebuchet MS" panose="020B0603020202020204" pitchFamily="34" charset="0"/>
              </a:rPr>
              <a:t>FR0013300910</a:t>
            </a:r>
          </a:p>
        </p:txBody>
      </p:sp>
      <p:sp>
        <p:nvSpPr>
          <p:cNvPr id="66564" name="Rectangle 66563"/>
          <p:cNvSpPr/>
          <p:nvPr/>
        </p:nvSpPr>
        <p:spPr>
          <a:xfrm>
            <a:off x="5557181" y="4728796"/>
            <a:ext cx="3044298" cy="869469"/>
          </a:xfrm>
          <a:prstGeom prst="rect">
            <a:avLst/>
          </a:prstGeom>
          <a:ln>
            <a:solidFill>
              <a:srgbClr val="002060"/>
            </a:solidFill>
          </a:ln>
        </p:spPr>
        <p:txBody>
          <a:bodyPr wrap="square">
            <a:spAutoFit/>
          </a:bodyPr>
          <a:lstStyle/>
          <a:p>
            <a:pPr marL="36195" marR="25400" algn="just">
              <a:lnSpc>
                <a:spcPct val="100000"/>
              </a:lnSpc>
              <a:spcBef>
                <a:spcPts val="325"/>
              </a:spcBef>
              <a:tabLst>
                <a:tab pos="209550" algn="l"/>
              </a:tabLst>
            </a:pPr>
            <a:r>
              <a:rPr lang="fr-FR" sz="1200" spc="-20" dirty="0">
                <a:solidFill>
                  <a:srgbClr val="002060"/>
                </a:solidFill>
                <a:latin typeface="Trebuchet MS"/>
                <a:cs typeface="Trebuchet MS"/>
              </a:rPr>
              <a:t>Il existe trop peu de données pour fournir des indications utiles sur les performances passées,</a:t>
            </a:r>
          </a:p>
          <a:p>
            <a:pPr marL="36195" marR="25400" algn="just">
              <a:lnSpc>
                <a:spcPct val="100000"/>
              </a:lnSpc>
              <a:spcBef>
                <a:spcPts val="325"/>
              </a:spcBef>
              <a:tabLst>
                <a:tab pos="209550" algn="l"/>
              </a:tabLst>
            </a:pPr>
            <a:r>
              <a:rPr lang="fr-FR" sz="1200" spc="-20" dirty="0">
                <a:solidFill>
                  <a:srgbClr val="002060"/>
                </a:solidFill>
                <a:latin typeface="Trebuchet MS"/>
                <a:cs typeface="Trebuchet MS"/>
              </a:rPr>
              <a:t> </a:t>
            </a:r>
            <a:r>
              <a:rPr lang="fr-FR" sz="1000" spc="-20" dirty="0">
                <a:solidFill>
                  <a:srgbClr val="002060"/>
                </a:solidFill>
                <a:latin typeface="Trebuchet MS"/>
                <a:cs typeface="Trebuchet MS"/>
              </a:rPr>
              <a:t>*ne préjuge pas des performances futures</a:t>
            </a:r>
          </a:p>
        </p:txBody>
      </p:sp>
      <p:sp>
        <p:nvSpPr>
          <p:cNvPr id="66566" name="Rectangle 66565"/>
          <p:cNvSpPr/>
          <p:nvPr/>
        </p:nvSpPr>
        <p:spPr>
          <a:xfrm>
            <a:off x="6104547" y="2638329"/>
            <a:ext cx="1253528" cy="307777"/>
          </a:xfrm>
          <a:prstGeom prst="rect">
            <a:avLst/>
          </a:prstGeom>
        </p:spPr>
        <p:txBody>
          <a:bodyPr wrap="square">
            <a:spAutoFit/>
          </a:bodyPr>
          <a:lstStyle/>
          <a:p>
            <a:pPr marL="36195" marR="25400" algn="just">
              <a:lnSpc>
                <a:spcPct val="100000"/>
              </a:lnSpc>
              <a:spcBef>
                <a:spcPts val="325"/>
              </a:spcBef>
              <a:tabLst>
                <a:tab pos="209550" algn="l"/>
              </a:tabLst>
            </a:pPr>
            <a:r>
              <a:rPr lang="fr-FR" sz="1400" b="1" spc="140" dirty="0" smtClean="0">
                <a:solidFill>
                  <a:srgbClr val="FF00FF"/>
                </a:solidFill>
                <a:latin typeface="Trebuchet MS"/>
                <a:cs typeface="Trebuchet MS"/>
              </a:rPr>
              <a:t>Les Frais</a:t>
            </a:r>
            <a:endParaRPr lang="fr-FR" sz="1400" spc="-20" dirty="0">
              <a:solidFill>
                <a:srgbClr val="FF00FF"/>
              </a:solidFill>
              <a:latin typeface="Trebuchet MS"/>
              <a:cs typeface="Trebuchet MS"/>
            </a:endParaRPr>
          </a:p>
        </p:txBody>
      </p:sp>
      <p:sp>
        <p:nvSpPr>
          <p:cNvPr id="66567" name="Rectangle 66566"/>
          <p:cNvSpPr/>
          <p:nvPr/>
        </p:nvSpPr>
        <p:spPr>
          <a:xfrm>
            <a:off x="5302854" y="3002697"/>
            <a:ext cx="2652425" cy="1107996"/>
          </a:xfrm>
          <a:prstGeom prst="rect">
            <a:avLst/>
          </a:prstGeom>
          <a:ln>
            <a:solidFill>
              <a:srgbClr val="FF00FF"/>
            </a:solidFill>
          </a:ln>
        </p:spPr>
        <p:txBody>
          <a:bodyPr wrap="square">
            <a:spAutoFit/>
          </a:bodyPr>
          <a:lstStyle/>
          <a:p>
            <a:pPr marL="264160" marR="81280" indent="-172720">
              <a:lnSpc>
                <a:spcPct val="100000"/>
              </a:lnSpc>
              <a:spcBef>
                <a:spcPts val="0"/>
              </a:spcBef>
              <a:buFont typeface="Wingdings"/>
              <a:buChar char=""/>
              <a:tabLst>
                <a:tab pos="264795" algn="l"/>
              </a:tabLst>
            </a:pPr>
            <a:r>
              <a:rPr lang="fr-FR" sz="1100" kern="0" dirty="0">
                <a:solidFill>
                  <a:srgbClr val="FF00FF"/>
                </a:solidFill>
                <a:latin typeface="Trebuchet MS"/>
                <a:cs typeface="Trebuchet MS"/>
              </a:rPr>
              <a:t>Frais Assurance-vie : ceux du </a:t>
            </a:r>
            <a:r>
              <a:rPr lang="fr-FR" sz="1100" kern="0" dirty="0" smtClean="0">
                <a:solidFill>
                  <a:srgbClr val="FF00FF"/>
                </a:solidFill>
                <a:latin typeface="Trebuchet MS"/>
                <a:cs typeface="Trebuchet MS"/>
              </a:rPr>
              <a:t>contrat  support</a:t>
            </a:r>
            <a:endParaRPr lang="fr-FR" sz="1100" kern="0" dirty="0">
              <a:solidFill>
                <a:srgbClr val="FF00FF"/>
              </a:solidFill>
              <a:latin typeface="Trebuchet MS"/>
              <a:cs typeface="Trebuchet MS"/>
            </a:endParaRPr>
          </a:p>
          <a:p>
            <a:pPr marL="264160" indent="-172720">
              <a:lnSpc>
                <a:spcPct val="100000"/>
              </a:lnSpc>
              <a:buFont typeface="Wingdings"/>
              <a:buChar char=""/>
              <a:tabLst>
                <a:tab pos="264795" algn="l"/>
              </a:tabLst>
            </a:pPr>
            <a:r>
              <a:rPr lang="fr-FR" sz="1100" kern="0" dirty="0">
                <a:solidFill>
                  <a:srgbClr val="FF00FF"/>
                </a:solidFill>
                <a:latin typeface="Trebuchet MS"/>
                <a:cs typeface="Trebuchet MS"/>
              </a:rPr>
              <a:t>Frais CTO :</a:t>
            </a:r>
          </a:p>
          <a:p>
            <a:pPr marL="360680" lvl="1" indent="-90170">
              <a:lnSpc>
                <a:spcPct val="100000"/>
              </a:lnSpc>
              <a:buFont typeface="Arial"/>
              <a:buChar char="•"/>
              <a:tabLst>
                <a:tab pos="360680" algn="l"/>
              </a:tabLst>
            </a:pPr>
            <a:r>
              <a:rPr lang="fr-FR" sz="1100" kern="0" dirty="0">
                <a:solidFill>
                  <a:srgbClr val="FF00FF"/>
                </a:solidFill>
                <a:latin typeface="Trebuchet MS"/>
                <a:cs typeface="Trebuchet MS"/>
              </a:rPr>
              <a:t>Frais entrée maxi: </a:t>
            </a:r>
            <a:r>
              <a:rPr lang="fr-FR" sz="1100" kern="0" dirty="0" smtClean="0">
                <a:solidFill>
                  <a:srgbClr val="FF00FF"/>
                </a:solidFill>
                <a:latin typeface="Trebuchet MS"/>
                <a:cs typeface="Trebuchet MS"/>
              </a:rPr>
              <a:t>2%</a:t>
            </a:r>
            <a:endParaRPr lang="fr-FR" sz="1100" kern="0" dirty="0">
              <a:solidFill>
                <a:srgbClr val="FF00FF"/>
              </a:solidFill>
              <a:latin typeface="Trebuchet MS"/>
              <a:cs typeface="Trebuchet MS"/>
            </a:endParaRPr>
          </a:p>
          <a:p>
            <a:pPr marL="360680" lvl="1" indent="-90170">
              <a:lnSpc>
                <a:spcPct val="100000"/>
              </a:lnSpc>
              <a:spcBef>
                <a:spcPts val="5"/>
              </a:spcBef>
              <a:buFont typeface="Arial"/>
              <a:buChar char="•"/>
              <a:tabLst>
                <a:tab pos="360680" algn="l"/>
              </a:tabLst>
            </a:pPr>
            <a:r>
              <a:rPr lang="fr-FR" sz="1100" kern="0" dirty="0">
                <a:solidFill>
                  <a:srgbClr val="FF00FF"/>
                </a:solidFill>
                <a:latin typeface="Trebuchet MS"/>
                <a:cs typeface="Trebuchet MS"/>
              </a:rPr>
              <a:t>Frais de sortie: néant</a:t>
            </a:r>
          </a:p>
          <a:p>
            <a:pPr marL="360680" lvl="1" indent="-90170">
              <a:lnSpc>
                <a:spcPct val="100000"/>
              </a:lnSpc>
              <a:buFont typeface="Arial"/>
              <a:buChar char="•"/>
              <a:tabLst>
                <a:tab pos="360680" algn="l"/>
              </a:tabLst>
            </a:pPr>
            <a:r>
              <a:rPr lang="fr-FR" sz="1100" kern="0" dirty="0">
                <a:solidFill>
                  <a:srgbClr val="FF00FF"/>
                </a:solidFill>
                <a:latin typeface="Trebuchet MS"/>
                <a:cs typeface="Trebuchet MS"/>
              </a:rPr>
              <a:t>Frais de gestion maxi: </a:t>
            </a:r>
            <a:r>
              <a:rPr lang="fr-FR" sz="1100" kern="0" dirty="0" smtClean="0">
                <a:solidFill>
                  <a:srgbClr val="FF00FF"/>
                </a:solidFill>
                <a:latin typeface="Trebuchet MS"/>
                <a:cs typeface="Trebuchet MS"/>
              </a:rPr>
              <a:t>1,10%</a:t>
            </a:r>
            <a:endParaRPr lang="fr-FR" sz="1100" kern="0" dirty="0">
              <a:solidFill>
                <a:srgbClr val="FF00FF"/>
              </a:solidFill>
              <a:latin typeface="Trebuchet MS"/>
              <a:cs typeface="Trebuchet MS"/>
            </a:endParaRPr>
          </a:p>
        </p:txBody>
      </p:sp>
      <p:pic>
        <p:nvPicPr>
          <p:cNvPr id="2" name="Image 1"/>
          <p:cNvPicPr>
            <a:picLocks noChangeAspect="1"/>
          </p:cNvPicPr>
          <p:nvPr/>
        </p:nvPicPr>
        <p:blipFill>
          <a:blip r:embed="rId5"/>
          <a:stretch>
            <a:fillRect/>
          </a:stretch>
        </p:blipFill>
        <p:spPr>
          <a:xfrm>
            <a:off x="5571883" y="415680"/>
            <a:ext cx="1785000" cy="616400"/>
          </a:xfrm>
          <a:prstGeom prst="rect">
            <a:avLst/>
          </a:prstGeom>
        </p:spPr>
      </p:pic>
    </p:spTree>
    <p:extLst>
      <p:ext uri="{BB962C8B-B14F-4D97-AF65-F5344CB8AC3E}">
        <p14:creationId xmlns:p14="http://schemas.microsoft.com/office/powerpoint/2010/main" val="25946559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Espace réservé du numéro de diapositive 22"/>
          <p:cNvSpPr>
            <a:spLocks noGrp="1"/>
          </p:cNvSpPr>
          <p:nvPr>
            <p:ph type="sldNum" sz="quarter" idx="2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Aft>
                <a:spcPts val="300"/>
              </a:spcAft>
              <a:defRPr sz="1300" b="1">
                <a:solidFill>
                  <a:schemeClr val="accent1"/>
                </a:solidFill>
                <a:latin typeface="Arial Narrow" pitchFamily="34" charset="0"/>
              </a:defRPr>
            </a:lvl1pPr>
            <a:lvl2pPr marL="742950" indent="-285750" eaLnBrk="0" hangingPunct="0">
              <a:defRPr sz="1300" b="1">
                <a:solidFill>
                  <a:schemeClr val="tx1"/>
                </a:solidFill>
                <a:latin typeface="Arial Narrow" pitchFamily="34" charset="0"/>
              </a:defRPr>
            </a:lvl2pPr>
            <a:lvl3pPr marL="1143000" indent="-228600" eaLnBrk="0" hangingPunct="0">
              <a:defRPr sz="1300" b="1">
                <a:solidFill>
                  <a:schemeClr val="tx1"/>
                </a:solidFill>
                <a:latin typeface="Arial Narrow" pitchFamily="34" charset="0"/>
              </a:defRPr>
            </a:lvl3pPr>
            <a:lvl4pPr marL="1600200" indent="-228600" algn="just" eaLnBrk="0" hangingPunct="0">
              <a:lnSpc>
                <a:spcPts val="2000"/>
              </a:lnSpc>
              <a:defRPr sz="1300">
                <a:solidFill>
                  <a:schemeClr val="tx1"/>
                </a:solidFill>
                <a:latin typeface="Arial Narrow" pitchFamily="34" charset="0"/>
              </a:defRPr>
            </a:lvl4pPr>
            <a:lvl5pPr marL="2057400" indent="-228600" algn="just" eaLnBrk="0"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5pPr>
            <a:lvl6pPr marL="25146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6pPr>
            <a:lvl7pPr marL="29718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7pPr>
            <a:lvl8pPr marL="34290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8pPr>
            <a:lvl9pPr marL="38862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9pPr>
          </a:lstStyle>
          <a:p>
            <a:pPr eaLnBrk="1" fontAlgn="base" hangingPunct="1">
              <a:spcBef>
                <a:spcPct val="0"/>
              </a:spcBef>
              <a:spcAft>
                <a:spcPct val="0"/>
              </a:spcAft>
            </a:pPr>
            <a:fld id="{B051914B-540C-454B-99F4-FEFF50D1E02E}" type="slidenum">
              <a:rPr lang="fr-FR" altLang="fr-FR" sz="1100" smtClean="0">
                <a:solidFill>
                  <a:srgbClr val="000000"/>
                </a:solidFill>
                <a:latin typeface="Verdana" pitchFamily="34" charset="0"/>
                <a:cs typeface="Arial" pitchFamily="34" charset="0"/>
              </a:rPr>
              <a:pPr eaLnBrk="1" fontAlgn="base" hangingPunct="1">
                <a:spcBef>
                  <a:spcPct val="0"/>
                </a:spcBef>
                <a:spcAft>
                  <a:spcPct val="0"/>
                </a:spcAft>
              </a:pPr>
              <a:t>11</a:t>
            </a:fld>
            <a:endParaRPr lang="fr-FR" altLang="fr-FR" sz="1100" smtClean="0">
              <a:solidFill>
                <a:srgbClr val="000000"/>
              </a:solidFill>
              <a:latin typeface="Verdana" pitchFamily="34" charset="0"/>
              <a:cs typeface="Arial" pitchFamily="34" charset="0"/>
            </a:endParaRPr>
          </a:p>
        </p:txBody>
      </p:sp>
      <p:sp>
        <p:nvSpPr>
          <p:cNvPr id="7" name="Espace réservé du pied de page 5"/>
          <p:cNvSpPr>
            <a:spLocks noGrp="1"/>
          </p:cNvSpPr>
          <p:nvPr>
            <p:ph type="ftr" sz="quarter" idx="4294967295"/>
          </p:nvPr>
        </p:nvSpPr>
        <p:spPr bwMode="auto">
          <a:xfrm>
            <a:off x="2771775" y="6335713"/>
            <a:ext cx="3240088"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lgn="ctr" fontAlgn="base">
              <a:spcBef>
                <a:spcPct val="0"/>
              </a:spcBef>
              <a:spcAft>
                <a:spcPct val="0"/>
              </a:spcAft>
              <a:defRPr/>
            </a:pPr>
            <a:r>
              <a:rPr lang="fr-FR" altLang="fr-FR" sz="1100" dirty="0" smtClean="0">
                <a:solidFill>
                  <a:prstClr val="black"/>
                </a:solidFill>
              </a:rPr>
              <a:t>LES UC DE LA GAMME ESSENTIELLE </a:t>
            </a:r>
          </a:p>
        </p:txBody>
      </p:sp>
      <p:sp>
        <p:nvSpPr>
          <p:cNvPr id="2" name="ZoneTexte 1"/>
          <p:cNvSpPr txBox="1"/>
          <p:nvPr/>
        </p:nvSpPr>
        <p:spPr>
          <a:xfrm>
            <a:off x="463201" y="273142"/>
            <a:ext cx="9895942" cy="523220"/>
          </a:xfrm>
          <a:prstGeom prst="rect">
            <a:avLst/>
          </a:prstGeom>
          <a:noFill/>
        </p:spPr>
        <p:txBody>
          <a:bodyPr wrap="square" rtlCol="0">
            <a:spAutoFit/>
          </a:bodyPr>
          <a:lstStyle/>
          <a:p>
            <a:r>
              <a:rPr lang="fr-FR" sz="2800" dirty="0" smtClean="0">
                <a:solidFill>
                  <a:srgbClr val="FF0000"/>
                </a:solidFill>
              </a:rPr>
              <a:t>La sélection ESSENTIELLE- les actions géographiques</a:t>
            </a:r>
            <a:endParaRPr lang="fr-FR" sz="3600" dirty="0" smtClean="0">
              <a:solidFill>
                <a:srgbClr val="FF0000"/>
              </a:solidFill>
            </a:endParaRPr>
          </a:p>
        </p:txBody>
      </p:sp>
      <p:sp>
        <p:nvSpPr>
          <p:cNvPr id="6" name="ZoneTexte 5"/>
          <p:cNvSpPr txBox="1"/>
          <p:nvPr/>
        </p:nvSpPr>
        <p:spPr>
          <a:xfrm>
            <a:off x="472281" y="1554480"/>
            <a:ext cx="5539581" cy="338554"/>
          </a:xfrm>
          <a:prstGeom prst="rect">
            <a:avLst/>
          </a:prstGeom>
          <a:noFill/>
        </p:spPr>
        <p:txBody>
          <a:bodyPr wrap="square" rtlCol="0">
            <a:spAutoFit/>
          </a:bodyPr>
          <a:lstStyle/>
          <a:p>
            <a:r>
              <a:rPr lang="fr-FR" sz="1600" dirty="0" smtClean="0"/>
              <a:t>La gamme « Actions géographiques » est composée de 2UC</a:t>
            </a:r>
          </a:p>
        </p:txBody>
      </p:sp>
      <p:pic>
        <p:nvPicPr>
          <p:cNvPr id="3" name="Image 2"/>
          <p:cNvPicPr>
            <a:picLocks noChangeAspect="1"/>
          </p:cNvPicPr>
          <p:nvPr/>
        </p:nvPicPr>
        <p:blipFill>
          <a:blip r:embed="rId3"/>
          <a:stretch>
            <a:fillRect/>
          </a:stretch>
        </p:blipFill>
        <p:spPr>
          <a:xfrm>
            <a:off x="1340906" y="2651152"/>
            <a:ext cx="1571844" cy="1267002"/>
          </a:xfrm>
          <a:prstGeom prst="rect">
            <a:avLst/>
          </a:prstGeom>
        </p:spPr>
      </p:pic>
      <p:pic>
        <p:nvPicPr>
          <p:cNvPr id="4" name="Image 3"/>
          <p:cNvPicPr>
            <a:picLocks noChangeAspect="1"/>
          </p:cNvPicPr>
          <p:nvPr/>
        </p:nvPicPr>
        <p:blipFill>
          <a:blip r:embed="rId4"/>
          <a:stretch>
            <a:fillRect/>
          </a:stretch>
        </p:blipFill>
        <p:spPr>
          <a:xfrm>
            <a:off x="3161631" y="2937300"/>
            <a:ext cx="1428949" cy="1257475"/>
          </a:xfrm>
          <a:prstGeom prst="rect">
            <a:avLst/>
          </a:prstGeom>
        </p:spPr>
      </p:pic>
      <p:pic>
        <p:nvPicPr>
          <p:cNvPr id="5" name="Image 4"/>
          <p:cNvPicPr>
            <a:picLocks noChangeAspect="1"/>
          </p:cNvPicPr>
          <p:nvPr/>
        </p:nvPicPr>
        <p:blipFill>
          <a:blip r:embed="rId5"/>
          <a:stretch>
            <a:fillRect/>
          </a:stretch>
        </p:blipFill>
        <p:spPr>
          <a:xfrm>
            <a:off x="5038781" y="3284653"/>
            <a:ext cx="1676634" cy="1219370"/>
          </a:xfrm>
          <a:prstGeom prst="rect">
            <a:avLst/>
          </a:prstGeom>
        </p:spPr>
      </p:pic>
      <p:pic>
        <p:nvPicPr>
          <p:cNvPr id="8" name="Image 7"/>
          <p:cNvPicPr>
            <a:picLocks noChangeAspect="1"/>
          </p:cNvPicPr>
          <p:nvPr/>
        </p:nvPicPr>
        <p:blipFill>
          <a:blip r:embed="rId6"/>
          <a:stretch>
            <a:fillRect/>
          </a:stretch>
        </p:blipFill>
        <p:spPr>
          <a:xfrm>
            <a:off x="1402569" y="4229077"/>
            <a:ext cx="1667108" cy="1190791"/>
          </a:xfrm>
          <a:prstGeom prst="rect">
            <a:avLst/>
          </a:prstGeom>
        </p:spPr>
      </p:pic>
      <p:pic>
        <p:nvPicPr>
          <p:cNvPr id="9" name="Image 8"/>
          <p:cNvPicPr>
            <a:picLocks noChangeAspect="1"/>
          </p:cNvPicPr>
          <p:nvPr/>
        </p:nvPicPr>
        <p:blipFill>
          <a:blip r:embed="rId7"/>
          <a:stretch>
            <a:fillRect/>
          </a:stretch>
        </p:blipFill>
        <p:spPr>
          <a:xfrm>
            <a:off x="3242071" y="4504023"/>
            <a:ext cx="1600423" cy="1247949"/>
          </a:xfrm>
          <a:prstGeom prst="rect">
            <a:avLst/>
          </a:prstGeom>
        </p:spPr>
      </p:pic>
      <p:sp>
        <p:nvSpPr>
          <p:cNvPr id="10" name="Rectangle 9"/>
          <p:cNvSpPr/>
          <p:nvPr/>
        </p:nvSpPr>
        <p:spPr>
          <a:xfrm>
            <a:off x="4509985" y="4543909"/>
            <a:ext cx="332509" cy="3325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7633855" y="1947949"/>
            <a:ext cx="332509" cy="3325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p:nvSpPr>
        <p:spPr>
          <a:xfrm>
            <a:off x="2580241" y="4211400"/>
            <a:ext cx="332509" cy="3325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p:nvSpPr>
        <p:spPr>
          <a:xfrm>
            <a:off x="6404513" y="3285779"/>
            <a:ext cx="310341" cy="3674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668767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Espace réservé du numéro de diapositive 22"/>
          <p:cNvSpPr>
            <a:spLocks noGrp="1"/>
          </p:cNvSpPr>
          <p:nvPr>
            <p:ph type="sldNum" sz="quarter" idx="2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Aft>
                <a:spcPts val="300"/>
              </a:spcAft>
              <a:defRPr sz="1300" b="1">
                <a:solidFill>
                  <a:schemeClr val="accent1"/>
                </a:solidFill>
                <a:latin typeface="Arial Narrow" pitchFamily="34" charset="0"/>
              </a:defRPr>
            </a:lvl1pPr>
            <a:lvl2pPr marL="742950" indent="-285750" eaLnBrk="0" hangingPunct="0">
              <a:defRPr sz="1300" b="1">
                <a:solidFill>
                  <a:schemeClr val="tx1"/>
                </a:solidFill>
                <a:latin typeface="Arial Narrow" pitchFamily="34" charset="0"/>
              </a:defRPr>
            </a:lvl2pPr>
            <a:lvl3pPr marL="1143000" indent="-228600" eaLnBrk="0" hangingPunct="0">
              <a:defRPr sz="1300" b="1">
                <a:solidFill>
                  <a:schemeClr val="tx1"/>
                </a:solidFill>
                <a:latin typeface="Arial Narrow" pitchFamily="34" charset="0"/>
              </a:defRPr>
            </a:lvl3pPr>
            <a:lvl4pPr marL="1600200" indent="-228600" algn="just" eaLnBrk="0" hangingPunct="0">
              <a:lnSpc>
                <a:spcPts val="2000"/>
              </a:lnSpc>
              <a:defRPr sz="1300">
                <a:solidFill>
                  <a:schemeClr val="tx1"/>
                </a:solidFill>
                <a:latin typeface="Arial Narrow" pitchFamily="34" charset="0"/>
              </a:defRPr>
            </a:lvl4pPr>
            <a:lvl5pPr marL="2057400" indent="-228600" algn="just" eaLnBrk="0"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5pPr>
            <a:lvl6pPr marL="25146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6pPr>
            <a:lvl7pPr marL="29718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7pPr>
            <a:lvl8pPr marL="34290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8pPr>
            <a:lvl9pPr marL="38862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9pPr>
          </a:lstStyle>
          <a:p>
            <a:pPr eaLnBrk="1" fontAlgn="base" hangingPunct="1">
              <a:spcBef>
                <a:spcPct val="0"/>
              </a:spcBef>
              <a:spcAft>
                <a:spcPct val="0"/>
              </a:spcAft>
            </a:pPr>
            <a:fld id="{B051914B-540C-454B-99F4-FEFF50D1E02E}" type="slidenum">
              <a:rPr lang="fr-FR" altLang="fr-FR" sz="1100" smtClean="0">
                <a:solidFill>
                  <a:srgbClr val="000000"/>
                </a:solidFill>
                <a:latin typeface="Verdana" pitchFamily="34" charset="0"/>
                <a:cs typeface="Arial" pitchFamily="34" charset="0"/>
              </a:rPr>
              <a:pPr eaLnBrk="1" fontAlgn="base" hangingPunct="1">
                <a:spcBef>
                  <a:spcPct val="0"/>
                </a:spcBef>
                <a:spcAft>
                  <a:spcPct val="0"/>
                </a:spcAft>
              </a:pPr>
              <a:t>12</a:t>
            </a:fld>
            <a:endParaRPr lang="fr-FR" altLang="fr-FR" sz="1100" smtClean="0">
              <a:solidFill>
                <a:srgbClr val="000000"/>
              </a:solidFill>
              <a:latin typeface="Verdana" pitchFamily="34" charset="0"/>
              <a:cs typeface="Arial" pitchFamily="34" charset="0"/>
            </a:endParaRPr>
          </a:p>
        </p:txBody>
      </p:sp>
      <p:sp>
        <p:nvSpPr>
          <p:cNvPr id="7" name="Espace réservé du pied de page 5"/>
          <p:cNvSpPr>
            <a:spLocks noGrp="1"/>
          </p:cNvSpPr>
          <p:nvPr>
            <p:ph type="ftr" sz="quarter" idx="4294967295"/>
          </p:nvPr>
        </p:nvSpPr>
        <p:spPr bwMode="auto">
          <a:xfrm>
            <a:off x="2771775" y="6335713"/>
            <a:ext cx="3240088"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lgn="ctr" fontAlgn="base">
              <a:spcBef>
                <a:spcPct val="0"/>
              </a:spcBef>
              <a:spcAft>
                <a:spcPct val="0"/>
              </a:spcAft>
              <a:defRPr/>
            </a:pPr>
            <a:r>
              <a:rPr lang="fr-FR" altLang="fr-FR" sz="1100" dirty="0" smtClean="0">
                <a:solidFill>
                  <a:prstClr val="black"/>
                </a:solidFill>
              </a:rPr>
              <a:t>LES UC DE LA GAMME ESSENTIELLE </a:t>
            </a:r>
          </a:p>
        </p:txBody>
      </p:sp>
      <p:sp>
        <p:nvSpPr>
          <p:cNvPr id="4" name="ZoneTexte 3"/>
          <p:cNvSpPr txBox="1"/>
          <p:nvPr/>
        </p:nvSpPr>
        <p:spPr>
          <a:xfrm>
            <a:off x="179388" y="191433"/>
            <a:ext cx="5377792" cy="523220"/>
          </a:xfrm>
          <a:prstGeom prst="rect">
            <a:avLst/>
          </a:prstGeom>
          <a:solidFill>
            <a:schemeClr val="bg1"/>
          </a:solidFill>
        </p:spPr>
        <p:txBody>
          <a:bodyPr wrap="square" rtlCol="0">
            <a:spAutoFit/>
          </a:bodyPr>
          <a:lstStyle/>
          <a:p>
            <a:r>
              <a:rPr lang="fr-FR" sz="2800" dirty="0" smtClean="0">
                <a:solidFill>
                  <a:srgbClr val="FF0000"/>
                </a:solidFill>
              </a:rPr>
              <a:t>ECUREUIL ACTIONS EUROPEENNES</a:t>
            </a:r>
            <a:endParaRPr lang="fr-FR" sz="2000" dirty="0" smtClean="0"/>
          </a:p>
        </p:txBody>
      </p:sp>
      <p:sp>
        <p:nvSpPr>
          <p:cNvPr id="8" name="Rectangle 7"/>
          <p:cNvSpPr/>
          <p:nvPr/>
        </p:nvSpPr>
        <p:spPr>
          <a:xfrm>
            <a:off x="5175419" y="1488017"/>
            <a:ext cx="3589758" cy="1384995"/>
          </a:xfrm>
          <a:prstGeom prst="rect">
            <a:avLst/>
          </a:prstGeom>
          <a:ln>
            <a:solidFill>
              <a:srgbClr val="7030A0"/>
            </a:solidFill>
          </a:ln>
        </p:spPr>
        <p:txBody>
          <a:bodyPr wrap="square">
            <a:spAutoFit/>
          </a:bodyPr>
          <a:lstStyle/>
          <a:p>
            <a:r>
              <a:rPr lang="fr-FR" sz="1050" b="1" kern="0" dirty="0" smtClean="0">
                <a:solidFill>
                  <a:srgbClr val="7030A0"/>
                </a:solidFill>
                <a:latin typeface="Trebuchet MS" panose="020B0603020202020204" pitchFamily="34" charset="0"/>
                <a:cs typeface="Trebuchet MS"/>
              </a:rPr>
              <a:t>Avec Ecureuil Actions Européennes vous bénéficiez d’</a:t>
            </a:r>
          </a:p>
          <a:p>
            <a:pPr marL="171450" indent="-171450">
              <a:buFont typeface="Arial" panose="020B0604020202020204" pitchFamily="34" charset="0"/>
              <a:buChar char="•"/>
            </a:pPr>
            <a:r>
              <a:rPr lang="fr-FR" sz="1050" b="1" kern="0" dirty="0" smtClean="0">
                <a:solidFill>
                  <a:srgbClr val="7030A0"/>
                </a:solidFill>
                <a:latin typeface="Trebuchet MS" panose="020B0603020202020204" pitchFamily="34" charset="0"/>
                <a:cs typeface="Trebuchet MS"/>
              </a:rPr>
              <a:t>u</a:t>
            </a:r>
            <a:r>
              <a:rPr lang="fr-FR" sz="1050" b="1" dirty="0" smtClean="0">
                <a:solidFill>
                  <a:srgbClr val="7030A0"/>
                </a:solidFill>
                <a:latin typeface="Trebuchet MS" panose="020B0603020202020204" pitchFamily="34" charset="0"/>
              </a:rPr>
              <a:t>ne </a:t>
            </a:r>
            <a:r>
              <a:rPr lang="fr-FR" sz="1050" b="1" dirty="0">
                <a:solidFill>
                  <a:srgbClr val="7030A0"/>
                </a:solidFill>
                <a:latin typeface="Trebuchet MS" panose="020B0603020202020204" pitchFamily="34" charset="0"/>
              </a:rPr>
              <a:t>solution d’épargne pour accéder au potentiel de la première zone économique </a:t>
            </a:r>
            <a:r>
              <a:rPr lang="fr-FR" sz="1050" b="1" dirty="0" smtClean="0">
                <a:solidFill>
                  <a:srgbClr val="7030A0"/>
                </a:solidFill>
                <a:latin typeface="Trebuchet MS" panose="020B0603020202020204" pitchFamily="34" charset="0"/>
              </a:rPr>
              <a:t>mondiale</a:t>
            </a:r>
            <a:endParaRPr lang="fr-FR" sz="1050" b="1" dirty="0">
              <a:solidFill>
                <a:srgbClr val="7030A0"/>
              </a:solidFill>
              <a:latin typeface="Trebuchet MS" panose="020B0603020202020204" pitchFamily="34" charset="0"/>
            </a:endParaRPr>
          </a:p>
          <a:p>
            <a:pPr marL="171450" indent="-171450">
              <a:buFont typeface="Arial" panose="020B0604020202020204" pitchFamily="34" charset="0"/>
              <a:buChar char="•"/>
            </a:pPr>
            <a:r>
              <a:rPr lang="fr-FR" sz="1050" b="1" dirty="0" smtClean="0">
                <a:solidFill>
                  <a:srgbClr val="7030A0"/>
                </a:solidFill>
                <a:latin typeface="Trebuchet MS" panose="020B0603020202020204" pitchFamily="34" charset="0"/>
              </a:rPr>
              <a:t>un </a:t>
            </a:r>
            <a:r>
              <a:rPr lang="fr-FR" sz="1050" b="1" dirty="0">
                <a:solidFill>
                  <a:srgbClr val="7030A0"/>
                </a:solidFill>
                <a:latin typeface="Trebuchet MS" panose="020B0603020202020204" pitchFamily="34" charset="0"/>
              </a:rPr>
              <a:t>investissement dans de grandes entreprises européennes comptant parmi les leaders mondiaux </a:t>
            </a:r>
          </a:p>
          <a:p>
            <a:pPr marL="171450" indent="-171450">
              <a:buFont typeface="Arial" panose="020B0604020202020204" pitchFamily="34" charset="0"/>
              <a:buChar char="•"/>
            </a:pPr>
            <a:r>
              <a:rPr lang="fr-FR" sz="1050" b="1" dirty="0" smtClean="0">
                <a:solidFill>
                  <a:srgbClr val="7030A0"/>
                </a:solidFill>
                <a:latin typeface="Trebuchet MS" panose="020B0603020202020204" pitchFamily="34" charset="0"/>
              </a:rPr>
              <a:t>un </a:t>
            </a:r>
            <a:r>
              <a:rPr lang="fr-FR" sz="1050" b="1" dirty="0">
                <a:solidFill>
                  <a:srgbClr val="7030A0"/>
                </a:solidFill>
                <a:latin typeface="Trebuchet MS" panose="020B0603020202020204" pitchFamily="34" charset="0"/>
              </a:rPr>
              <a:t>Fonds actions éligible au cadre fiscal avantageux du PEA</a:t>
            </a:r>
          </a:p>
        </p:txBody>
      </p:sp>
      <p:sp>
        <p:nvSpPr>
          <p:cNvPr id="9" name="Rectangle 8"/>
          <p:cNvSpPr/>
          <p:nvPr/>
        </p:nvSpPr>
        <p:spPr>
          <a:xfrm>
            <a:off x="5460274" y="83254"/>
            <a:ext cx="1956946" cy="307777"/>
          </a:xfrm>
          <a:prstGeom prst="rect">
            <a:avLst/>
          </a:prstGeom>
        </p:spPr>
        <p:txBody>
          <a:bodyPr wrap="none">
            <a:spAutoFit/>
          </a:bodyPr>
          <a:lstStyle/>
          <a:p>
            <a:pPr marL="12700">
              <a:lnSpc>
                <a:spcPct val="100000"/>
              </a:lnSpc>
              <a:spcBef>
                <a:spcPts val="105"/>
              </a:spcBef>
            </a:pPr>
            <a:r>
              <a:rPr lang="fr-FR" sz="1400" b="1" spc="140" dirty="0" smtClean="0">
                <a:latin typeface="Trebuchet MS"/>
                <a:cs typeface="Trebuchet MS"/>
              </a:rPr>
              <a:t>Produits éligibles</a:t>
            </a:r>
            <a:endParaRPr lang="fr-FR" sz="1400" dirty="0">
              <a:latin typeface="Trebuchet MS"/>
              <a:cs typeface="Trebuchet MS"/>
            </a:endParaRPr>
          </a:p>
        </p:txBody>
      </p:sp>
      <p:sp>
        <p:nvSpPr>
          <p:cNvPr id="10" name="Rectangle 9"/>
          <p:cNvSpPr/>
          <p:nvPr/>
        </p:nvSpPr>
        <p:spPr>
          <a:xfrm>
            <a:off x="2053989" y="3317854"/>
            <a:ext cx="1595630" cy="307777"/>
          </a:xfrm>
          <a:prstGeom prst="rect">
            <a:avLst/>
          </a:prstGeom>
        </p:spPr>
        <p:txBody>
          <a:bodyPr wrap="square">
            <a:spAutoFit/>
          </a:bodyPr>
          <a:lstStyle/>
          <a:p>
            <a:pPr marL="12700">
              <a:lnSpc>
                <a:spcPct val="100000"/>
              </a:lnSpc>
              <a:spcBef>
                <a:spcPts val="105"/>
              </a:spcBef>
            </a:pPr>
            <a:r>
              <a:rPr lang="fr-FR" sz="1400" b="1" spc="140" dirty="0" smtClean="0">
                <a:solidFill>
                  <a:schemeClr val="accent2">
                    <a:lumMod val="50000"/>
                  </a:schemeClr>
                </a:solidFill>
                <a:latin typeface="Trebuchet MS"/>
                <a:cs typeface="Trebuchet MS"/>
              </a:rPr>
              <a:t>Les risques</a:t>
            </a:r>
            <a:endParaRPr lang="fr-FR" sz="1400" dirty="0">
              <a:solidFill>
                <a:schemeClr val="accent2">
                  <a:lumMod val="50000"/>
                </a:schemeClr>
              </a:solidFill>
              <a:latin typeface="Trebuchet MS"/>
              <a:cs typeface="Trebuchet MS"/>
            </a:endParaRPr>
          </a:p>
        </p:txBody>
      </p:sp>
      <p:sp>
        <p:nvSpPr>
          <p:cNvPr id="15" name="Rectangle 14"/>
          <p:cNvSpPr/>
          <p:nvPr/>
        </p:nvSpPr>
        <p:spPr>
          <a:xfrm>
            <a:off x="450377" y="3791215"/>
            <a:ext cx="4725042" cy="2382704"/>
          </a:xfrm>
          <a:prstGeom prst="rect">
            <a:avLst/>
          </a:prstGeom>
          <a:ln>
            <a:solidFill>
              <a:schemeClr val="accent2">
                <a:lumMod val="50000"/>
              </a:schemeClr>
            </a:solidFill>
          </a:ln>
        </p:spPr>
        <p:txBody>
          <a:bodyPr wrap="square">
            <a:spAutoFit/>
          </a:bodyPr>
          <a:lstStyle/>
          <a:p>
            <a:pPr marL="22225" lvl="0" algn="ctr" fontAlgn="auto">
              <a:spcBef>
                <a:spcPts val="300"/>
              </a:spcBef>
              <a:spcAft>
                <a:spcPts val="0"/>
              </a:spcAft>
            </a:pPr>
            <a:r>
              <a:rPr lang="fr-FR" sz="1200" b="1" spc="-5" dirty="0">
                <a:solidFill>
                  <a:schemeClr val="accent2">
                    <a:lumMod val="50000"/>
                  </a:schemeClr>
                </a:solidFill>
                <a:latin typeface="Calibri"/>
                <a:cs typeface="Calibri"/>
              </a:rPr>
              <a:t>Profil de risque et de rendement (1 à</a:t>
            </a:r>
            <a:r>
              <a:rPr lang="fr-FR" sz="1200" b="1" spc="-40" dirty="0">
                <a:solidFill>
                  <a:schemeClr val="accent2">
                    <a:lumMod val="50000"/>
                  </a:schemeClr>
                </a:solidFill>
                <a:latin typeface="Calibri"/>
                <a:cs typeface="Calibri"/>
              </a:rPr>
              <a:t> </a:t>
            </a:r>
            <a:r>
              <a:rPr lang="fr-FR" sz="1200" b="1" spc="-5" dirty="0">
                <a:solidFill>
                  <a:schemeClr val="accent2">
                    <a:lumMod val="50000"/>
                  </a:schemeClr>
                </a:solidFill>
                <a:latin typeface="Calibri"/>
                <a:cs typeface="Calibri"/>
              </a:rPr>
              <a:t>7)</a:t>
            </a:r>
            <a:endParaRPr lang="fr-FR" sz="1200" dirty="0">
              <a:solidFill>
                <a:schemeClr val="accent2">
                  <a:lumMod val="50000"/>
                </a:schemeClr>
              </a:solidFill>
              <a:latin typeface="Calibri"/>
              <a:cs typeface="Calibri"/>
            </a:endParaRPr>
          </a:p>
          <a:p>
            <a:pPr marL="25400" lvl="0" algn="ctr" fontAlgn="auto">
              <a:spcBef>
                <a:spcPts val="100"/>
              </a:spcBef>
              <a:spcAft>
                <a:spcPts val="0"/>
              </a:spcAft>
            </a:pPr>
            <a:r>
              <a:rPr lang="fr-FR" sz="2800" b="1" spc="-5" dirty="0">
                <a:solidFill>
                  <a:srgbClr val="FFFFFF"/>
                </a:solidFill>
                <a:latin typeface="Calibri"/>
                <a:cs typeface="Calibri"/>
              </a:rPr>
              <a:t>4</a:t>
            </a:r>
            <a:endParaRPr lang="fr-FR" sz="2800" dirty="0">
              <a:solidFill>
                <a:prstClr val="black"/>
              </a:solidFill>
              <a:latin typeface="Calibri"/>
              <a:cs typeface="Calibri"/>
            </a:endParaRPr>
          </a:p>
          <a:p>
            <a:pPr marL="180000" lvl="0" fontAlgn="auto">
              <a:spcBef>
                <a:spcPts val="0"/>
              </a:spcBef>
              <a:spcAft>
                <a:spcPts val="0"/>
              </a:spcAft>
            </a:pPr>
            <a:endParaRPr lang="fr-FR" sz="1200" b="1" kern="0" dirty="0" smtClean="0">
              <a:solidFill>
                <a:schemeClr val="accent2">
                  <a:lumMod val="75000"/>
                </a:schemeClr>
              </a:solidFill>
              <a:latin typeface="Trebuchet MS" panose="020B0603020202020204" pitchFamily="34" charset="0"/>
              <a:cs typeface="+mn-cs"/>
            </a:endParaRPr>
          </a:p>
          <a:p>
            <a:pPr marL="180000" lvl="0" fontAlgn="auto">
              <a:spcBef>
                <a:spcPts val="0"/>
              </a:spcBef>
              <a:spcAft>
                <a:spcPts val="0"/>
              </a:spcAft>
            </a:pPr>
            <a:r>
              <a:rPr lang="fr-FR" sz="1200" b="1" dirty="0">
                <a:solidFill>
                  <a:schemeClr val="accent2">
                    <a:lumMod val="50000"/>
                  </a:schemeClr>
                </a:solidFill>
                <a:latin typeface="Trebuchet MS" panose="020B0603020202020204" pitchFamily="34" charset="0"/>
              </a:rPr>
              <a:t>Ecureuil Actions Européennes n’est pas garanti : il existe un risque de perte en capital. Le Fonds est principalement soumis aux risques suivants : risque lié aux actions, risque de change, risque de taux, risque de crédit, risque de contrepartie</a:t>
            </a:r>
            <a:r>
              <a:rPr lang="fr-FR" sz="1200" b="1" dirty="0" smtClean="0">
                <a:solidFill>
                  <a:schemeClr val="accent2">
                    <a:lumMod val="50000"/>
                  </a:schemeClr>
                </a:solidFill>
                <a:latin typeface="Trebuchet MS" panose="020B0603020202020204" pitchFamily="34" charset="0"/>
              </a:rPr>
              <a:t>.</a:t>
            </a:r>
          </a:p>
          <a:p>
            <a:pPr marL="180000" lvl="0" fontAlgn="auto">
              <a:spcBef>
                <a:spcPts val="0"/>
              </a:spcBef>
              <a:spcAft>
                <a:spcPts val="0"/>
              </a:spcAft>
            </a:pPr>
            <a:r>
              <a:rPr lang="fr-FR" sz="1200" b="1" kern="0" dirty="0" smtClean="0">
                <a:solidFill>
                  <a:schemeClr val="accent2">
                    <a:lumMod val="50000"/>
                  </a:schemeClr>
                </a:solidFill>
                <a:latin typeface="Trebuchet MS" panose="020B0603020202020204" pitchFamily="34" charset="0"/>
                <a:cs typeface="+mn-cs"/>
              </a:rPr>
              <a:t>Pour </a:t>
            </a:r>
            <a:r>
              <a:rPr lang="fr-FR" sz="1200" b="1" kern="0" dirty="0">
                <a:solidFill>
                  <a:schemeClr val="accent2">
                    <a:lumMod val="50000"/>
                  </a:schemeClr>
                </a:solidFill>
                <a:latin typeface="Trebuchet MS" panose="020B0603020202020204" pitchFamily="34" charset="0"/>
                <a:cs typeface="+mn-cs"/>
              </a:rPr>
              <a:t>une description plus complète des risques, se référer au prospectus du </a:t>
            </a:r>
            <a:r>
              <a:rPr lang="fr-FR" sz="1200" b="1" kern="0" dirty="0" smtClean="0">
                <a:solidFill>
                  <a:schemeClr val="accent2">
                    <a:lumMod val="50000"/>
                  </a:schemeClr>
                </a:solidFill>
                <a:latin typeface="Trebuchet MS" panose="020B0603020202020204" pitchFamily="34" charset="0"/>
                <a:cs typeface="+mn-cs"/>
              </a:rPr>
              <a:t>Fonds</a:t>
            </a:r>
          </a:p>
          <a:p>
            <a:pPr marL="180000" lvl="0" fontAlgn="auto">
              <a:spcBef>
                <a:spcPts val="0"/>
              </a:spcBef>
              <a:spcAft>
                <a:spcPts val="0"/>
              </a:spcAft>
            </a:pPr>
            <a:r>
              <a:rPr lang="fr-FR" sz="1200" b="1" kern="0" dirty="0" smtClean="0">
                <a:solidFill>
                  <a:schemeClr val="accent2">
                    <a:lumMod val="50000"/>
                  </a:schemeClr>
                </a:solidFill>
                <a:latin typeface="Trebuchet MS" panose="020B0603020202020204" pitchFamily="34" charset="0"/>
                <a:cs typeface="+mn-cs"/>
              </a:rPr>
              <a:t>Pour consulter le prospectus </a:t>
            </a:r>
            <a:r>
              <a:rPr lang="fr-FR" sz="1200" b="1" kern="0" dirty="0" smtClean="0">
                <a:solidFill>
                  <a:schemeClr val="accent2">
                    <a:lumMod val="50000"/>
                  </a:schemeClr>
                </a:solidFill>
                <a:latin typeface="Trebuchet MS" panose="020B0603020202020204" pitchFamily="34" charset="0"/>
                <a:cs typeface="+mn-cs"/>
                <a:hlinkClick r:id="rId3"/>
              </a:rPr>
              <a:t>cliquez ici</a:t>
            </a:r>
            <a:endParaRPr lang="fr-FR" sz="1200" b="1" kern="0" dirty="0">
              <a:solidFill>
                <a:schemeClr val="accent2">
                  <a:lumMod val="50000"/>
                </a:schemeClr>
              </a:solidFill>
              <a:latin typeface="Trebuchet MS" panose="020B0603020202020204" pitchFamily="34" charset="0"/>
              <a:cs typeface="+mn-cs"/>
            </a:endParaRPr>
          </a:p>
        </p:txBody>
      </p:sp>
      <p:sp>
        <p:nvSpPr>
          <p:cNvPr id="16" name="Ellipse 15"/>
          <p:cNvSpPr/>
          <p:nvPr/>
        </p:nvSpPr>
        <p:spPr>
          <a:xfrm>
            <a:off x="2373358" y="4116390"/>
            <a:ext cx="796834" cy="501181"/>
          </a:xfrm>
          <a:prstGeom prst="ellips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accent2">
                    <a:lumMod val="50000"/>
                  </a:schemeClr>
                </a:solidFill>
              </a:rPr>
              <a:t>5</a:t>
            </a:r>
            <a:endParaRPr lang="fr-FR" b="1" dirty="0">
              <a:solidFill>
                <a:schemeClr val="accent2">
                  <a:lumMod val="50000"/>
                </a:schemeClr>
              </a:solidFill>
            </a:endParaRPr>
          </a:p>
        </p:txBody>
      </p:sp>
      <p:sp>
        <p:nvSpPr>
          <p:cNvPr id="18" name="Rectangle 17"/>
          <p:cNvSpPr/>
          <p:nvPr/>
        </p:nvSpPr>
        <p:spPr>
          <a:xfrm>
            <a:off x="6503330" y="1177390"/>
            <a:ext cx="935513" cy="307777"/>
          </a:xfrm>
          <a:prstGeom prst="rect">
            <a:avLst/>
          </a:prstGeom>
        </p:spPr>
        <p:txBody>
          <a:bodyPr wrap="none">
            <a:spAutoFit/>
          </a:bodyPr>
          <a:lstStyle/>
          <a:p>
            <a:pPr marL="12700">
              <a:lnSpc>
                <a:spcPct val="100000"/>
              </a:lnSpc>
              <a:spcBef>
                <a:spcPts val="105"/>
              </a:spcBef>
            </a:pPr>
            <a:r>
              <a:rPr lang="fr-FR" sz="1400" b="1" spc="140" dirty="0" smtClean="0">
                <a:solidFill>
                  <a:srgbClr val="6F2F9F"/>
                </a:solidFill>
                <a:latin typeface="Trebuchet MS"/>
                <a:cs typeface="Trebuchet MS"/>
              </a:rPr>
              <a:t>En bref</a:t>
            </a:r>
            <a:endParaRPr lang="fr-FR" sz="1400" dirty="0">
              <a:latin typeface="Trebuchet MS"/>
              <a:cs typeface="Trebuchet MS"/>
            </a:endParaRPr>
          </a:p>
        </p:txBody>
      </p:sp>
      <p:sp>
        <p:nvSpPr>
          <p:cNvPr id="19" name="Rectangle 18"/>
          <p:cNvSpPr/>
          <p:nvPr/>
        </p:nvSpPr>
        <p:spPr>
          <a:xfrm>
            <a:off x="5210829" y="5676627"/>
            <a:ext cx="2585003" cy="536044"/>
          </a:xfrm>
          <a:prstGeom prst="rect">
            <a:avLst/>
          </a:prstGeom>
        </p:spPr>
        <p:txBody>
          <a:bodyPr wrap="none">
            <a:spAutoFit/>
          </a:bodyPr>
          <a:lstStyle/>
          <a:p>
            <a:pPr marL="12700">
              <a:lnSpc>
                <a:spcPct val="100000"/>
              </a:lnSpc>
              <a:spcBef>
                <a:spcPts val="105"/>
              </a:spcBef>
            </a:pPr>
            <a:r>
              <a:rPr lang="fr-FR" sz="1400" b="1" spc="140" dirty="0" smtClean="0">
                <a:latin typeface="Trebuchet MS"/>
                <a:cs typeface="Trebuchet MS"/>
              </a:rPr>
              <a:t>La durée de placement </a:t>
            </a:r>
          </a:p>
          <a:p>
            <a:pPr marL="12700">
              <a:lnSpc>
                <a:spcPct val="100000"/>
              </a:lnSpc>
              <a:spcBef>
                <a:spcPts val="105"/>
              </a:spcBef>
            </a:pPr>
            <a:r>
              <a:rPr lang="fr-FR" sz="1400" b="1" spc="140" dirty="0" smtClean="0">
                <a:latin typeface="Trebuchet MS"/>
                <a:cs typeface="Trebuchet MS"/>
              </a:rPr>
              <a:t>recommandée</a:t>
            </a:r>
            <a:endParaRPr lang="fr-FR" sz="1400" dirty="0">
              <a:latin typeface="Trebuchet MS"/>
              <a:cs typeface="Trebuchet MS"/>
            </a:endParaRPr>
          </a:p>
        </p:txBody>
      </p:sp>
      <p:sp>
        <p:nvSpPr>
          <p:cNvPr id="31" name="Rectangle 30"/>
          <p:cNvSpPr/>
          <p:nvPr/>
        </p:nvSpPr>
        <p:spPr>
          <a:xfrm>
            <a:off x="435821" y="1469842"/>
            <a:ext cx="4518563" cy="1754326"/>
          </a:xfrm>
          <a:prstGeom prst="rect">
            <a:avLst/>
          </a:prstGeom>
          <a:ln>
            <a:solidFill>
              <a:schemeClr val="accent6"/>
            </a:solidFill>
          </a:ln>
        </p:spPr>
        <p:txBody>
          <a:bodyPr wrap="square">
            <a:spAutoFit/>
          </a:bodyPr>
          <a:lstStyle/>
          <a:p>
            <a:pPr marL="128270" marR="109855">
              <a:lnSpc>
                <a:spcPct val="100000"/>
              </a:lnSpc>
              <a:spcBef>
                <a:spcPts val="635"/>
              </a:spcBef>
            </a:pPr>
            <a:r>
              <a:rPr lang="fr-FR" sz="900" b="1" dirty="0">
                <a:solidFill>
                  <a:schemeClr val="accent6">
                    <a:lumMod val="50000"/>
                  </a:schemeClr>
                </a:solidFill>
                <a:latin typeface="Trebuchet MS" panose="020B0603020202020204" pitchFamily="34" charset="0"/>
              </a:rPr>
              <a:t>L’objectif de gestion d’Ecureuil Actions Européennes est le même que celui de son maître, diminué des frais de gestion du nourricier</a:t>
            </a:r>
            <a:r>
              <a:rPr lang="fr-FR" sz="900" b="1" dirty="0" smtClean="0">
                <a:solidFill>
                  <a:schemeClr val="accent6">
                    <a:lumMod val="50000"/>
                  </a:schemeClr>
                </a:solidFill>
                <a:latin typeface="Trebuchet MS" panose="020B0603020202020204" pitchFamily="34" charset="0"/>
              </a:rPr>
              <a:t>.</a:t>
            </a:r>
            <a:r>
              <a:rPr lang="fr-FR" sz="900" b="1" dirty="0">
                <a:solidFill>
                  <a:schemeClr val="accent6">
                    <a:lumMod val="50000"/>
                  </a:schemeClr>
                </a:solidFill>
                <a:latin typeface="Trebuchet MS" panose="020B0603020202020204" pitchFamily="34" charset="0"/>
              </a:rPr>
              <a:t/>
            </a:r>
            <a:br>
              <a:rPr lang="fr-FR" sz="900" b="1" dirty="0">
                <a:solidFill>
                  <a:schemeClr val="accent6">
                    <a:lumMod val="50000"/>
                  </a:schemeClr>
                </a:solidFill>
                <a:latin typeface="Trebuchet MS" panose="020B0603020202020204" pitchFamily="34" charset="0"/>
              </a:rPr>
            </a:br>
            <a:r>
              <a:rPr lang="fr-FR" sz="900" b="1" dirty="0">
                <a:solidFill>
                  <a:schemeClr val="accent6">
                    <a:lumMod val="50000"/>
                  </a:schemeClr>
                </a:solidFill>
                <a:latin typeface="Trebuchet MS" panose="020B0603020202020204" pitchFamily="34" charset="0"/>
              </a:rPr>
              <a:t>Rappel de l’objectif de gestion du Fonds maître : </a:t>
            </a:r>
            <a:r>
              <a:rPr lang="fr-FR" sz="900" b="1" dirty="0" err="1">
                <a:solidFill>
                  <a:schemeClr val="accent6">
                    <a:lumMod val="50000"/>
                  </a:schemeClr>
                </a:solidFill>
                <a:latin typeface="Trebuchet MS" panose="020B0603020202020204" pitchFamily="34" charset="0"/>
              </a:rPr>
              <a:t>Ostrum</a:t>
            </a:r>
            <a:r>
              <a:rPr lang="fr-FR" sz="900" b="1" dirty="0">
                <a:solidFill>
                  <a:schemeClr val="accent6">
                    <a:lumMod val="50000"/>
                  </a:schemeClr>
                </a:solidFill>
                <a:latin typeface="Trebuchet MS" panose="020B0603020202020204" pitchFamily="34" charset="0"/>
              </a:rPr>
              <a:t> Actions Européennes a pour objectif de gestion de réaliser une performance supérieure à l’indice MSCI Europe dividendes nets réinvestis en euro, sur une durée minimum de placement recommandée de 5 ans. Cet indice est représentatif des principales capitalisations boursières au sein des pays européens développés</a:t>
            </a:r>
            <a:r>
              <a:rPr lang="fr-FR" sz="900" b="1" dirty="0" smtClean="0">
                <a:solidFill>
                  <a:schemeClr val="accent6">
                    <a:lumMod val="50000"/>
                  </a:schemeClr>
                </a:solidFill>
                <a:latin typeface="Trebuchet MS" panose="020B0603020202020204" pitchFamily="34" charset="0"/>
              </a:rPr>
              <a:t>.</a:t>
            </a:r>
            <a:r>
              <a:rPr lang="fr-FR" sz="900" b="1" dirty="0">
                <a:solidFill>
                  <a:schemeClr val="accent6">
                    <a:lumMod val="50000"/>
                  </a:schemeClr>
                </a:solidFill>
                <a:latin typeface="Trebuchet MS" panose="020B0603020202020204" pitchFamily="34" charset="0"/>
              </a:rPr>
              <a:t/>
            </a:r>
            <a:br>
              <a:rPr lang="fr-FR" sz="900" b="1" dirty="0">
                <a:solidFill>
                  <a:schemeClr val="accent6">
                    <a:lumMod val="50000"/>
                  </a:schemeClr>
                </a:solidFill>
                <a:latin typeface="Trebuchet MS" panose="020B0603020202020204" pitchFamily="34" charset="0"/>
              </a:rPr>
            </a:br>
            <a:r>
              <a:rPr lang="fr-FR" sz="900" b="1" dirty="0">
                <a:solidFill>
                  <a:schemeClr val="accent6">
                    <a:lumMod val="50000"/>
                  </a:schemeClr>
                </a:solidFill>
                <a:latin typeface="Trebuchet MS" panose="020B0603020202020204" pitchFamily="34" charset="0"/>
              </a:rPr>
              <a:t>Pour rappel, un Fonds nourricier est un Fonds investi au minimum à 85 % dans un seul autre Fonds qui prend alors la qualification de maître. Sa performance sera inférieure à celle de son Fonds maître en raison de ses propres frais de gestion</a:t>
            </a:r>
            <a:r>
              <a:rPr lang="fr-FR" sz="900" b="1" dirty="0" smtClean="0">
                <a:solidFill>
                  <a:schemeClr val="accent6">
                    <a:lumMod val="50000"/>
                  </a:schemeClr>
                </a:solidFill>
                <a:latin typeface="Trebuchet MS" panose="020B0603020202020204" pitchFamily="34" charset="0"/>
              </a:rPr>
              <a:t>. </a:t>
            </a:r>
            <a:r>
              <a:rPr lang="fr-FR" sz="900" b="1" kern="0" dirty="0" smtClean="0">
                <a:solidFill>
                  <a:schemeClr val="accent6">
                    <a:lumMod val="50000"/>
                  </a:schemeClr>
                </a:solidFill>
                <a:latin typeface="Trebuchet MS" panose="020B0603020202020204" pitchFamily="34" charset="0"/>
                <a:cs typeface="Trebuchet MS"/>
              </a:rPr>
              <a:t>Lien </a:t>
            </a:r>
            <a:r>
              <a:rPr lang="fr-FR" sz="900" b="1" kern="0" dirty="0">
                <a:solidFill>
                  <a:schemeClr val="accent6">
                    <a:lumMod val="50000"/>
                  </a:schemeClr>
                </a:solidFill>
                <a:latin typeface="Trebuchet MS" panose="020B0603020202020204" pitchFamily="34" charset="0"/>
                <a:cs typeface="Trebuchet MS"/>
              </a:rPr>
              <a:t>vers le  </a:t>
            </a:r>
            <a:r>
              <a:rPr lang="fr-FR" sz="900" b="1" kern="0" dirty="0" smtClean="0">
                <a:solidFill>
                  <a:schemeClr val="accent6">
                    <a:lumMod val="50000"/>
                  </a:schemeClr>
                </a:solidFill>
                <a:latin typeface="Trebuchet MS" panose="020B0603020202020204" pitchFamily="34" charset="0"/>
                <a:cs typeface="Trebuchet MS"/>
              </a:rPr>
              <a:t>DICI </a:t>
            </a:r>
            <a:r>
              <a:rPr lang="fr-FR" sz="900" b="1" kern="0" dirty="0">
                <a:solidFill>
                  <a:schemeClr val="accent6">
                    <a:lumMod val="50000"/>
                  </a:schemeClr>
                </a:solidFill>
                <a:latin typeface="Trebuchet MS" panose="020B0603020202020204" pitchFamily="34" charset="0"/>
                <a:cs typeface="Trebuchet MS"/>
                <a:hlinkClick r:id="rId4"/>
              </a:rPr>
              <a:t>cliquez ici</a:t>
            </a:r>
            <a:endParaRPr lang="fr-FR" sz="900" b="1" kern="0" dirty="0">
              <a:solidFill>
                <a:schemeClr val="accent6">
                  <a:lumMod val="50000"/>
                </a:schemeClr>
              </a:solidFill>
              <a:latin typeface="Trebuchet MS" panose="020B0603020202020204" pitchFamily="34" charset="0"/>
              <a:cs typeface="Trebuchet MS"/>
            </a:endParaRPr>
          </a:p>
        </p:txBody>
      </p:sp>
      <p:sp>
        <p:nvSpPr>
          <p:cNvPr id="33" name="Rectangle 32"/>
          <p:cNvSpPr/>
          <p:nvPr/>
        </p:nvSpPr>
        <p:spPr>
          <a:xfrm>
            <a:off x="1340437" y="1145900"/>
            <a:ext cx="2299091" cy="307777"/>
          </a:xfrm>
          <a:prstGeom prst="rect">
            <a:avLst/>
          </a:prstGeom>
        </p:spPr>
        <p:txBody>
          <a:bodyPr wrap="none">
            <a:spAutoFit/>
          </a:bodyPr>
          <a:lstStyle/>
          <a:p>
            <a:pPr marL="12700">
              <a:lnSpc>
                <a:spcPct val="100000"/>
              </a:lnSpc>
              <a:spcBef>
                <a:spcPts val="105"/>
              </a:spcBef>
            </a:pPr>
            <a:r>
              <a:rPr lang="fr-FR" sz="1400" b="1" spc="140" dirty="0" smtClean="0">
                <a:solidFill>
                  <a:schemeClr val="accent6">
                    <a:lumMod val="50000"/>
                  </a:schemeClr>
                </a:solidFill>
                <a:latin typeface="Trebuchet MS"/>
                <a:cs typeface="Trebuchet MS"/>
              </a:rPr>
              <a:t>L’objectif de gestion</a:t>
            </a:r>
            <a:endParaRPr lang="fr-FR" sz="1400" dirty="0">
              <a:solidFill>
                <a:schemeClr val="accent6">
                  <a:lumMod val="50000"/>
                </a:schemeClr>
              </a:solidFill>
              <a:latin typeface="Trebuchet MS"/>
              <a:cs typeface="Trebuchet MS"/>
            </a:endParaRPr>
          </a:p>
        </p:txBody>
      </p:sp>
      <p:sp>
        <p:nvSpPr>
          <p:cNvPr id="66560" name="ZoneTexte 66559"/>
          <p:cNvSpPr txBox="1"/>
          <p:nvPr/>
        </p:nvSpPr>
        <p:spPr>
          <a:xfrm>
            <a:off x="7759146" y="5770952"/>
            <a:ext cx="966328" cy="276999"/>
          </a:xfrm>
          <a:prstGeom prst="rect">
            <a:avLst/>
          </a:prstGeom>
          <a:noFill/>
          <a:ln>
            <a:solidFill>
              <a:schemeClr val="bg2">
                <a:lumMod val="75000"/>
              </a:schemeClr>
            </a:solidFill>
          </a:ln>
        </p:spPr>
        <p:txBody>
          <a:bodyPr wrap="square" rtlCol="0">
            <a:spAutoFit/>
          </a:bodyPr>
          <a:lstStyle/>
          <a:p>
            <a:r>
              <a:rPr lang="fr-FR" sz="1200" b="1" dirty="0" smtClean="0">
                <a:latin typeface="Trebuchet MS" panose="020B0603020202020204" pitchFamily="34" charset="0"/>
              </a:rPr>
              <a:t>+ de 5 ans</a:t>
            </a:r>
          </a:p>
        </p:txBody>
      </p:sp>
      <p:sp>
        <p:nvSpPr>
          <p:cNvPr id="35" name="Rectangle 34"/>
          <p:cNvSpPr/>
          <p:nvPr/>
        </p:nvSpPr>
        <p:spPr>
          <a:xfrm>
            <a:off x="5460274" y="4409841"/>
            <a:ext cx="3493264" cy="307777"/>
          </a:xfrm>
          <a:prstGeom prst="rect">
            <a:avLst/>
          </a:prstGeom>
        </p:spPr>
        <p:txBody>
          <a:bodyPr wrap="none">
            <a:spAutoFit/>
          </a:bodyPr>
          <a:lstStyle/>
          <a:p>
            <a:pPr marL="12700">
              <a:lnSpc>
                <a:spcPct val="100000"/>
              </a:lnSpc>
              <a:spcBef>
                <a:spcPts val="105"/>
              </a:spcBef>
            </a:pPr>
            <a:r>
              <a:rPr lang="fr-FR" sz="1400" b="1" spc="140" dirty="0" smtClean="0">
                <a:solidFill>
                  <a:srgbClr val="002060"/>
                </a:solidFill>
                <a:latin typeface="Trebuchet MS"/>
                <a:cs typeface="Trebuchet MS"/>
              </a:rPr>
              <a:t>Les performances au 21/01/20*</a:t>
            </a:r>
            <a:endParaRPr lang="fr-FR" sz="1400" dirty="0">
              <a:solidFill>
                <a:srgbClr val="002060"/>
              </a:solidFill>
              <a:latin typeface="Trebuchet MS"/>
              <a:cs typeface="Trebuchet MS"/>
            </a:endParaRPr>
          </a:p>
        </p:txBody>
      </p:sp>
      <p:sp>
        <p:nvSpPr>
          <p:cNvPr id="37" name="Rectangle 36"/>
          <p:cNvSpPr/>
          <p:nvPr/>
        </p:nvSpPr>
        <p:spPr>
          <a:xfrm>
            <a:off x="7589520" y="118071"/>
            <a:ext cx="1305581" cy="461665"/>
          </a:xfrm>
          <a:prstGeom prst="rect">
            <a:avLst/>
          </a:prstGeom>
        </p:spPr>
        <p:txBody>
          <a:bodyPr wrap="square">
            <a:spAutoFit/>
          </a:bodyPr>
          <a:lstStyle/>
          <a:p>
            <a:pPr marL="12700" algn="ctr">
              <a:lnSpc>
                <a:spcPct val="100000"/>
              </a:lnSpc>
              <a:spcBef>
                <a:spcPts val="105"/>
              </a:spcBef>
            </a:pPr>
            <a:r>
              <a:rPr lang="fr-FR" sz="1200" b="1" spc="140" dirty="0" smtClean="0">
                <a:solidFill>
                  <a:srgbClr val="FF0000"/>
                </a:solidFill>
                <a:latin typeface="Trebuchet MS"/>
                <a:cs typeface="Trebuchet MS"/>
              </a:rPr>
              <a:t>Profil investisseur</a:t>
            </a:r>
            <a:endParaRPr lang="fr-FR" sz="1200" dirty="0">
              <a:solidFill>
                <a:srgbClr val="FF0000"/>
              </a:solidFill>
              <a:latin typeface="Trebuchet MS"/>
              <a:cs typeface="Trebuchet MS"/>
            </a:endParaRPr>
          </a:p>
        </p:txBody>
      </p:sp>
      <p:sp>
        <p:nvSpPr>
          <p:cNvPr id="66561" name="ZoneTexte 66560"/>
          <p:cNvSpPr txBox="1"/>
          <p:nvPr/>
        </p:nvSpPr>
        <p:spPr>
          <a:xfrm>
            <a:off x="7955279" y="579736"/>
            <a:ext cx="809897" cy="461665"/>
          </a:xfrm>
          <a:prstGeom prst="rect">
            <a:avLst/>
          </a:prstGeom>
          <a:noFill/>
        </p:spPr>
        <p:txBody>
          <a:bodyPr wrap="square" rtlCol="0">
            <a:spAutoFit/>
          </a:bodyPr>
          <a:lstStyle/>
          <a:p>
            <a:r>
              <a:rPr lang="fr-FR" sz="2400" dirty="0" smtClean="0">
                <a:solidFill>
                  <a:srgbClr val="FF0000"/>
                </a:solidFill>
                <a:latin typeface="Trebuchet MS" panose="020B0603020202020204" pitchFamily="34" charset="0"/>
              </a:rPr>
              <a:t>C2</a:t>
            </a:r>
          </a:p>
        </p:txBody>
      </p:sp>
      <p:sp>
        <p:nvSpPr>
          <p:cNvPr id="66563" name="ZoneTexte 66562"/>
          <p:cNvSpPr txBox="1"/>
          <p:nvPr/>
        </p:nvSpPr>
        <p:spPr>
          <a:xfrm>
            <a:off x="286604" y="732967"/>
            <a:ext cx="3084060" cy="369332"/>
          </a:xfrm>
          <a:prstGeom prst="rect">
            <a:avLst/>
          </a:prstGeom>
          <a:noFill/>
        </p:spPr>
        <p:txBody>
          <a:bodyPr wrap="square" rtlCol="0">
            <a:spAutoFit/>
          </a:bodyPr>
          <a:lstStyle/>
          <a:p>
            <a:r>
              <a:rPr lang="fr-FR" dirty="0" smtClean="0">
                <a:latin typeface="Trebuchet MS" panose="020B0603020202020204" pitchFamily="34" charset="0"/>
              </a:rPr>
              <a:t>FR0010075804</a:t>
            </a:r>
          </a:p>
        </p:txBody>
      </p:sp>
      <p:sp>
        <p:nvSpPr>
          <p:cNvPr id="66564" name="Rectangle 66563"/>
          <p:cNvSpPr/>
          <p:nvPr/>
        </p:nvSpPr>
        <p:spPr>
          <a:xfrm>
            <a:off x="5557181" y="4728796"/>
            <a:ext cx="3044298" cy="915635"/>
          </a:xfrm>
          <a:prstGeom prst="rect">
            <a:avLst/>
          </a:prstGeom>
          <a:ln>
            <a:solidFill>
              <a:srgbClr val="002060"/>
            </a:solidFill>
          </a:ln>
        </p:spPr>
        <p:txBody>
          <a:bodyPr wrap="square">
            <a:spAutoFit/>
          </a:bodyPr>
          <a:lstStyle/>
          <a:p>
            <a:pPr marL="208915" marR="25400" indent="-172720" algn="just">
              <a:lnSpc>
                <a:spcPct val="100000"/>
              </a:lnSpc>
              <a:spcBef>
                <a:spcPts val="325"/>
              </a:spcBef>
              <a:buFont typeface="Wingdings"/>
              <a:buChar char=""/>
              <a:tabLst>
                <a:tab pos="209550" algn="l"/>
              </a:tabLst>
            </a:pPr>
            <a:r>
              <a:rPr lang="fr-FR" sz="1200" spc="-20" dirty="0" smtClean="0">
                <a:solidFill>
                  <a:srgbClr val="002060"/>
                </a:solidFill>
                <a:latin typeface="Trebuchet MS"/>
                <a:cs typeface="Trebuchet MS"/>
              </a:rPr>
              <a:t>1 an </a:t>
            </a:r>
            <a:r>
              <a:rPr lang="fr-FR" sz="1200" spc="-20" dirty="0">
                <a:solidFill>
                  <a:srgbClr val="002060"/>
                </a:solidFill>
                <a:latin typeface="Trebuchet MS"/>
                <a:cs typeface="Trebuchet MS"/>
              </a:rPr>
              <a:t>:  </a:t>
            </a:r>
            <a:r>
              <a:rPr lang="fr-FR" sz="1200" spc="-20" dirty="0" smtClean="0">
                <a:solidFill>
                  <a:srgbClr val="002060"/>
                </a:solidFill>
                <a:latin typeface="Trebuchet MS"/>
                <a:cs typeface="Trebuchet MS"/>
              </a:rPr>
              <a:t>25,37%</a:t>
            </a:r>
            <a:endParaRPr lang="fr-FR" sz="1200" spc="-20" dirty="0">
              <a:solidFill>
                <a:srgbClr val="002060"/>
              </a:solidFill>
              <a:latin typeface="Trebuchet MS"/>
              <a:cs typeface="Trebuchet MS"/>
            </a:endParaRPr>
          </a:p>
          <a:p>
            <a:pPr marL="208915" marR="25400" indent="-172720" algn="just">
              <a:lnSpc>
                <a:spcPct val="100000"/>
              </a:lnSpc>
              <a:spcBef>
                <a:spcPts val="325"/>
              </a:spcBef>
              <a:buFont typeface="Wingdings"/>
              <a:buChar char=""/>
              <a:tabLst>
                <a:tab pos="209550" algn="l"/>
              </a:tabLst>
            </a:pPr>
            <a:r>
              <a:rPr lang="fr-FR" sz="1200" spc="-20" dirty="0">
                <a:solidFill>
                  <a:srgbClr val="002060"/>
                </a:solidFill>
                <a:latin typeface="Trebuchet MS"/>
                <a:cs typeface="Trebuchet MS"/>
              </a:rPr>
              <a:t>3 ans : </a:t>
            </a:r>
            <a:r>
              <a:rPr lang="fr-FR" sz="1200" spc="-20" dirty="0" smtClean="0">
                <a:solidFill>
                  <a:srgbClr val="002060"/>
                </a:solidFill>
                <a:latin typeface="Trebuchet MS"/>
                <a:cs typeface="Trebuchet MS"/>
              </a:rPr>
              <a:t>23,65%</a:t>
            </a:r>
          </a:p>
          <a:p>
            <a:pPr marL="36195" marR="25400" algn="just">
              <a:spcBef>
                <a:spcPts val="325"/>
              </a:spcBef>
              <a:tabLst>
                <a:tab pos="209550" algn="l"/>
              </a:tabLst>
            </a:pPr>
            <a:r>
              <a:rPr lang="fr-FR" sz="1200" spc="-20" dirty="0">
                <a:solidFill>
                  <a:srgbClr val="002060"/>
                </a:solidFill>
                <a:latin typeface="Trebuchet MS"/>
                <a:cs typeface="Trebuchet MS"/>
              </a:rPr>
              <a:t>Pour le détail des performances </a:t>
            </a:r>
            <a:r>
              <a:rPr lang="fr-FR" sz="1200" spc="-20" dirty="0" smtClean="0">
                <a:solidFill>
                  <a:srgbClr val="002060"/>
                </a:solidFill>
                <a:latin typeface="Trebuchet MS"/>
                <a:cs typeface="Trebuchet MS"/>
                <a:hlinkClick r:id="rId5"/>
              </a:rPr>
              <a:t>cliquer </a:t>
            </a:r>
            <a:r>
              <a:rPr lang="fr-FR" sz="1200" spc="-20" dirty="0">
                <a:solidFill>
                  <a:srgbClr val="002060"/>
                </a:solidFill>
                <a:latin typeface="Trebuchet MS"/>
                <a:cs typeface="Trebuchet MS"/>
                <a:hlinkClick r:id="rId5"/>
              </a:rPr>
              <a:t>i</a:t>
            </a:r>
            <a:r>
              <a:rPr lang="fr-FR" sz="1200" spc="-20" dirty="0" smtClean="0">
                <a:solidFill>
                  <a:srgbClr val="002060"/>
                </a:solidFill>
                <a:latin typeface="Trebuchet MS"/>
                <a:cs typeface="Trebuchet MS"/>
                <a:hlinkClick r:id="rId5"/>
              </a:rPr>
              <a:t>ci</a:t>
            </a:r>
            <a:endParaRPr lang="fr-FR" sz="1200" spc="-20" dirty="0" smtClean="0">
              <a:solidFill>
                <a:srgbClr val="002060"/>
              </a:solidFill>
              <a:latin typeface="Trebuchet MS"/>
              <a:cs typeface="Trebuchet MS"/>
            </a:endParaRPr>
          </a:p>
          <a:p>
            <a:pPr marL="36195" marR="25400" algn="just">
              <a:lnSpc>
                <a:spcPct val="100000"/>
              </a:lnSpc>
              <a:spcBef>
                <a:spcPts val="325"/>
              </a:spcBef>
              <a:tabLst>
                <a:tab pos="209550" algn="l"/>
              </a:tabLst>
            </a:pPr>
            <a:r>
              <a:rPr lang="fr-FR" sz="1000" spc="-20" dirty="0" smtClean="0">
                <a:solidFill>
                  <a:srgbClr val="002060"/>
                </a:solidFill>
                <a:latin typeface="Trebuchet MS"/>
                <a:cs typeface="Trebuchet MS"/>
              </a:rPr>
              <a:t>*ne préjuge pas des performances futures</a:t>
            </a:r>
          </a:p>
        </p:txBody>
      </p:sp>
      <p:sp>
        <p:nvSpPr>
          <p:cNvPr id="66566" name="Rectangle 66565"/>
          <p:cNvSpPr/>
          <p:nvPr/>
        </p:nvSpPr>
        <p:spPr>
          <a:xfrm>
            <a:off x="6335992" y="2938013"/>
            <a:ext cx="1253528" cy="307777"/>
          </a:xfrm>
          <a:prstGeom prst="rect">
            <a:avLst/>
          </a:prstGeom>
        </p:spPr>
        <p:txBody>
          <a:bodyPr wrap="square">
            <a:spAutoFit/>
          </a:bodyPr>
          <a:lstStyle/>
          <a:p>
            <a:pPr marL="36195" marR="25400" algn="just">
              <a:lnSpc>
                <a:spcPct val="100000"/>
              </a:lnSpc>
              <a:spcBef>
                <a:spcPts val="325"/>
              </a:spcBef>
              <a:tabLst>
                <a:tab pos="209550" algn="l"/>
              </a:tabLst>
            </a:pPr>
            <a:r>
              <a:rPr lang="fr-FR" sz="1400" b="1" spc="140" dirty="0" smtClean="0">
                <a:solidFill>
                  <a:srgbClr val="FF00FF"/>
                </a:solidFill>
                <a:latin typeface="Trebuchet MS"/>
                <a:cs typeface="Trebuchet MS"/>
              </a:rPr>
              <a:t>Les Frais</a:t>
            </a:r>
            <a:endParaRPr lang="fr-FR" sz="1400" spc="-20" dirty="0">
              <a:solidFill>
                <a:srgbClr val="FF00FF"/>
              </a:solidFill>
              <a:latin typeface="Trebuchet MS"/>
              <a:cs typeface="Trebuchet MS"/>
            </a:endParaRPr>
          </a:p>
        </p:txBody>
      </p:sp>
      <p:sp>
        <p:nvSpPr>
          <p:cNvPr id="66567" name="Rectangle 66566"/>
          <p:cNvSpPr/>
          <p:nvPr/>
        </p:nvSpPr>
        <p:spPr>
          <a:xfrm>
            <a:off x="5545886" y="3301845"/>
            <a:ext cx="2652425" cy="1107996"/>
          </a:xfrm>
          <a:prstGeom prst="rect">
            <a:avLst/>
          </a:prstGeom>
          <a:ln>
            <a:solidFill>
              <a:srgbClr val="FF00FF"/>
            </a:solidFill>
          </a:ln>
        </p:spPr>
        <p:txBody>
          <a:bodyPr wrap="square">
            <a:spAutoFit/>
          </a:bodyPr>
          <a:lstStyle/>
          <a:p>
            <a:pPr marL="264160" marR="81280" indent="-172720">
              <a:lnSpc>
                <a:spcPct val="100000"/>
              </a:lnSpc>
              <a:spcBef>
                <a:spcPts val="0"/>
              </a:spcBef>
              <a:buFont typeface="Wingdings"/>
              <a:buChar char=""/>
              <a:tabLst>
                <a:tab pos="264795" algn="l"/>
              </a:tabLst>
            </a:pPr>
            <a:r>
              <a:rPr lang="fr-FR" sz="1100" kern="0" dirty="0">
                <a:solidFill>
                  <a:srgbClr val="FF00FF"/>
                </a:solidFill>
                <a:latin typeface="Trebuchet MS"/>
                <a:cs typeface="Trebuchet MS"/>
              </a:rPr>
              <a:t>Frais Assurance-vie : ceux du </a:t>
            </a:r>
            <a:r>
              <a:rPr lang="fr-FR" sz="1100" kern="0" dirty="0" smtClean="0">
                <a:solidFill>
                  <a:srgbClr val="FF00FF"/>
                </a:solidFill>
                <a:latin typeface="Trebuchet MS"/>
                <a:cs typeface="Trebuchet MS"/>
              </a:rPr>
              <a:t>contrat </a:t>
            </a:r>
            <a:r>
              <a:rPr lang="fr-FR" sz="1100" kern="0" dirty="0">
                <a:solidFill>
                  <a:srgbClr val="FF00FF"/>
                </a:solidFill>
                <a:latin typeface="Trebuchet MS"/>
                <a:cs typeface="Trebuchet MS"/>
              </a:rPr>
              <a:t>support</a:t>
            </a:r>
          </a:p>
          <a:p>
            <a:pPr marL="264160" indent="-172720">
              <a:lnSpc>
                <a:spcPct val="100000"/>
              </a:lnSpc>
              <a:buFont typeface="Wingdings"/>
              <a:buChar char=""/>
              <a:tabLst>
                <a:tab pos="264795" algn="l"/>
              </a:tabLst>
            </a:pPr>
            <a:r>
              <a:rPr lang="fr-FR" sz="1100" kern="0" dirty="0">
                <a:solidFill>
                  <a:srgbClr val="FF00FF"/>
                </a:solidFill>
                <a:latin typeface="Trebuchet MS"/>
                <a:cs typeface="Trebuchet MS"/>
              </a:rPr>
              <a:t>Frais </a:t>
            </a:r>
            <a:r>
              <a:rPr lang="fr-FR" sz="1100" kern="0" dirty="0" smtClean="0">
                <a:solidFill>
                  <a:srgbClr val="FF00FF"/>
                </a:solidFill>
                <a:latin typeface="Trebuchet MS"/>
                <a:cs typeface="Trebuchet MS"/>
              </a:rPr>
              <a:t>CTO /PEA </a:t>
            </a:r>
            <a:r>
              <a:rPr lang="fr-FR" sz="1100" kern="0" dirty="0">
                <a:solidFill>
                  <a:srgbClr val="FF00FF"/>
                </a:solidFill>
                <a:latin typeface="Trebuchet MS"/>
                <a:cs typeface="Trebuchet MS"/>
              </a:rPr>
              <a:t>:</a:t>
            </a:r>
          </a:p>
          <a:p>
            <a:pPr marL="360680" lvl="1" indent="-90170">
              <a:lnSpc>
                <a:spcPct val="100000"/>
              </a:lnSpc>
              <a:buFont typeface="Arial"/>
              <a:buChar char="•"/>
              <a:tabLst>
                <a:tab pos="360680" algn="l"/>
              </a:tabLst>
            </a:pPr>
            <a:r>
              <a:rPr lang="fr-FR" sz="1100" kern="0" dirty="0">
                <a:solidFill>
                  <a:srgbClr val="FF00FF"/>
                </a:solidFill>
                <a:latin typeface="Trebuchet MS"/>
                <a:cs typeface="Trebuchet MS"/>
              </a:rPr>
              <a:t>Frais entrée maxi: </a:t>
            </a:r>
            <a:r>
              <a:rPr lang="fr-FR" sz="1100" kern="0" dirty="0" smtClean="0">
                <a:solidFill>
                  <a:srgbClr val="FF00FF"/>
                </a:solidFill>
                <a:latin typeface="Trebuchet MS"/>
                <a:cs typeface="Trebuchet MS"/>
              </a:rPr>
              <a:t>2%</a:t>
            </a:r>
            <a:endParaRPr lang="fr-FR" sz="1100" kern="0" dirty="0">
              <a:solidFill>
                <a:srgbClr val="FF00FF"/>
              </a:solidFill>
              <a:latin typeface="Trebuchet MS"/>
              <a:cs typeface="Trebuchet MS"/>
            </a:endParaRPr>
          </a:p>
          <a:p>
            <a:pPr marL="360680" lvl="1" indent="-90170">
              <a:lnSpc>
                <a:spcPct val="100000"/>
              </a:lnSpc>
              <a:spcBef>
                <a:spcPts val="5"/>
              </a:spcBef>
              <a:buFont typeface="Arial"/>
              <a:buChar char="•"/>
              <a:tabLst>
                <a:tab pos="360680" algn="l"/>
              </a:tabLst>
            </a:pPr>
            <a:r>
              <a:rPr lang="fr-FR" sz="1100" kern="0" dirty="0">
                <a:solidFill>
                  <a:srgbClr val="FF00FF"/>
                </a:solidFill>
                <a:latin typeface="Trebuchet MS"/>
                <a:cs typeface="Trebuchet MS"/>
              </a:rPr>
              <a:t>Frais de sortie: néant</a:t>
            </a:r>
          </a:p>
          <a:p>
            <a:pPr marL="360680" lvl="1" indent="-90170">
              <a:lnSpc>
                <a:spcPct val="100000"/>
              </a:lnSpc>
              <a:buFont typeface="Arial"/>
              <a:buChar char="•"/>
              <a:tabLst>
                <a:tab pos="360680" algn="l"/>
              </a:tabLst>
            </a:pPr>
            <a:r>
              <a:rPr lang="fr-FR" sz="1100" kern="0" dirty="0">
                <a:solidFill>
                  <a:srgbClr val="FF00FF"/>
                </a:solidFill>
                <a:latin typeface="Trebuchet MS"/>
                <a:cs typeface="Trebuchet MS"/>
              </a:rPr>
              <a:t>Frais de gestion maxi: </a:t>
            </a:r>
            <a:r>
              <a:rPr lang="fr-FR" sz="1100" kern="0" dirty="0" smtClean="0">
                <a:solidFill>
                  <a:srgbClr val="FF00FF"/>
                </a:solidFill>
                <a:latin typeface="Trebuchet MS"/>
                <a:cs typeface="Trebuchet MS"/>
              </a:rPr>
              <a:t>1,20%</a:t>
            </a:r>
            <a:endParaRPr lang="fr-FR" sz="1100" kern="0" dirty="0">
              <a:solidFill>
                <a:srgbClr val="FF00FF"/>
              </a:solidFill>
              <a:latin typeface="Trebuchet MS"/>
              <a:cs typeface="Trebuchet MS"/>
            </a:endParaRPr>
          </a:p>
        </p:txBody>
      </p:sp>
      <p:pic>
        <p:nvPicPr>
          <p:cNvPr id="2" name="Image 1"/>
          <p:cNvPicPr>
            <a:picLocks noChangeAspect="1"/>
          </p:cNvPicPr>
          <p:nvPr/>
        </p:nvPicPr>
        <p:blipFill>
          <a:blip r:embed="rId6"/>
          <a:stretch>
            <a:fillRect/>
          </a:stretch>
        </p:blipFill>
        <p:spPr>
          <a:xfrm>
            <a:off x="5557180" y="435478"/>
            <a:ext cx="1786283" cy="615749"/>
          </a:xfrm>
          <a:prstGeom prst="rect">
            <a:avLst/>
          </a:prstGeom>
        </p:spPr>
      </p:pic>
    </p:spTree>
    <p:extLst>
      <p:ext uri="{BB962C8B-B14F-4D97-AF65-F5344CB8AC3E}">
        <p14:creationId xmlns:p14="http://schemas.microsoft.com/office/powerpoint/2010/main" val="36473897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Espace réservé du numéro de diapositive 22"/>
          <p:cNvSpPr>
            <a:spLocks noGrp="1"/>
          </p:cNvSpPr>
          <p:nvPr>
            <p:ph type="sldNum" sz="quarter" idx="2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Aft>
                <a:spcPts val="300"/>
              </a:spcAft>
              <a:defRPr sz="1300" b="1">
                <a:solidFill>
                  <a:schemeClr val="accent1"/>
                </a:solidFill>
                <a:latin typeface="Arial Narrow" pitchFamily="34" charset="0"/>
              </a:defRPr>
            </a:lvl1pPr>
            <a:lvl2pPr marL="742950" indent="-285750" eaLnBrk="0" hangingPunct="0">
              <a:defRPr sz="1300" b="1">
                <a:solidFill>
                  <a:schemeClr val="tx1"/>
                </a:solidFill>
                <a:latin typeface="Arial Narrow" pitchFamily="34" charset="0"/>
              </a:defRPr>
            </a:lvl2pPr>
            <a:lvl3pPr marL="1143000" indent="-228600" eaLnBrk="0" hangingPunct="0">
              <a:defRPr sz="1300" b="1">
                <a:solidFill>
                  <a:schemeClr val="tx1"/>
                </a:solidFill>
                <a:latin typeface="Arial Narrow" pitchFamily="34" charset="0"/>
              </a:defRPr>
            </a:lvl3pPr>
            <a:lvl4pPr marL="1600200" indent="-228600" algn="just" eaLnBrk="0" hangingPunct="0">
              <a:lnSpc>
                <a:spcPts val="2000"/>
              </a:lnSpc>
              <a:defRPr sz="1300">
                <a:solidFill>
                  <a:schemeClr val="tx1"/>
                </a:solidFill>
                <a:latin typeface="Arial Narrow" pitchFamily="34" charset="0"/>
              </a:defRPr>
            </a:lvl4pPr>
            <a:lvl5pPr marL="2057400" indent="-228600" algn="just" eaLnBrk="0"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5pPr>
            <a:lvl6pPr marL="25146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6pPr>
            <a:lvl7pPr marL="29718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7pPr>
            <a:lvl8pPr marL="34290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8pPr>
            <a:lvl9pPr marL="38862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9pPr>
          </a:lstStyle>
          <a:p>
            <a:pPr eaLnBrk="1" fontAlgn="base" hangingPunct="1">
              <a:spcBef>
                <a:spcPct val="0"/>
              </a:spcBef>
              <a:spcAft>
                <a:spcPct val="0"/>
              </a:spcAft>
            </a:pPr>
            <a:fld id="{B051914B-540C-454B-99F4-FEFF50D1E02E}" type="slidenum">
              <a:rPr lang="fr-FR" altLang="fr-FR" sz="1100" smtClean="0">
                <a:solidFill>
                  <a:srgbClr val="000000"/>
                </a:solidFill>
                <a:latin typeface="Verdana" pitchFamily="34" charset="0"/>
                <a:cs typeface="Arial" pitchFamily="34" charset="0"/>
              </a:rPr>
              <a:pPr eaLnBrk="1" fontAlgn="base" hangingPunct="1">
                <a:spcBef>
                  <a:spcPct val="0"/>
                </a:spcBef>
                <a:spcAft>
                  <a:spcPct val="0"/>
                </a:spcAft>
              </a:pPr>
              <a:t>13</a:t>
            </a:fld>
            <a:endParaRPr lang="fr-FR" altLang="fr-FR" sz="1100" smtClean="0">
              <a:solidFill>
                <a:srgbClr val="000000"/>
              </a:solidFill>
              <a:latin typeface="Verdana" pitchFamily="34" charset="0"/>
              <a:cs typeface="Arial" pitchFamily="34" charset="0"/>
            </a:endParaRPr>
          </a:p>
        </p:txBody>
      </p:sp>
      <p:sp>
        <p:nvSpPr>
          <p:cNvPr id="7" name="Espace réservé du pied de page 5"/>
          <p:cNvSpPr>
            <a:spLocks noGrp="1"/>
          </p:cNvSpPr>
          <p:nvPr>
            <p:ph type="ftr" sz="quarter" idx="4294967295"/>
          </p:nvPr>
        </p:nvSpPr>
        <p:spPr bwMode="auto">
          <a:xfrm>
            <a:off x="2771775" y="6335713"/>
            <a:ext cx="3240088"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lgn="ctr" fontAlgn="base">
              <a:spcBef>
                <a:spcPct val="0"/>
              </a:spcBef>
              <a:spcAft>
                <a:spcPct val="0"/>
              </a:spcAft>
              <a:defRPr/>
            </a:pPr>
            <a:r>
              <a:rPr lang="fr-FR" altLang="fr-FR" sz="1100" dirty="0" smtClean="0">
                <a:solidFill>
                  <a:prstClr val="black"/>
                </a:solidFill>
              </a:rPr>
              <a:t>LES UC DE LA GAMME ESSENTIELLE </a:t>
            </a:r>
          </a:p>
        </p:txBody>
      </p:sp>
      <p:sp>
        <p:nvSpPr>
          <p:cNvPr id="4" name="ZoneTexte 3"/>
          <p:cNvSpPr txBox="1"/>
          <p:nvPr/>
        </p:nvSpPr>
        <p:spPr>
          <a:xfrm>
            <a:off x="472281" y="191433"/>
            <a:ext cx="4815693" cy="523220"/>
          </a:xfrm>
          <a:prstGeom prst="rect">
            <a:avLst/>
          </a:prstGeom>
          <a:solidFill>
            <a:schemeClr val="bg1"/>
          </a:solidFill>
        </p:spPr>
        <p:txBody>
          <a:bodyPr wrap="square" rtlCol="0">
            <a:spAutoFit/>
          </a:bodyPr>
          <a:lstStyle/>
          <a:p>
            <a:r>
              <a:rPr lang="fr-FR" sz="2800" dirty="0" smtClean="0">
                <a:solidFill>
                  <a:srgbClr val="FF0000"/>
                </a:solidFill>
              </a:rPr>
              <a:t>ECUREUIL INVESTISSEMENTS </a:t>
            </a:r>
            <a:endParaRPr lang="fr-FR" sz="2000" dirty="0" smtClean="0"/>
          </a:p>
        </p:txBody>
      </p:sp>
      <p:sp>
        <p:nvSpPr>
          <p:cNvPr id="8" name="Rectangle 7"/>
          <p:cNvSpPr/>
          <p:nvPr/>
        </p:nvSpPr>
        <p:spPr>
          <a:xfrm>
            <a:off x="5545886" y="1400600"/>
            <a:ext cx="2966347" cy="1569660"/>
          </a:xfrm>
          <a:prstGeom prst="rect">
            <a:avLst/>
          </a:prstGeom>
          <a:ln>
            <a:solidFill>
              <a:srgbClr val="7030A0"/>
            </a:solidFill>
          </a:ln>
        </p:spPr>
        <p:txBody>
          <a:bodyPr wrap="square">
            <a:spAutoFit/>
          </a:bodyPr>
          <a:lstStyle/>
          <a:p>
            <a:r>
              <a:rPr lang="fr-FR" sz="1200" b="1" dirty="0" smtClean="0">
                <a:solidFill>
                  <a:srgbClr val="7030A0"/>
                </a:solidFill>
              </a:rPr>
              <a:t>Avec Ecureuil Investissements vous bénéficiez d’</a:t>
            </a:r>
          </a:p>
          <a:p>
            <a:pPr marL="171450" indent="-171450">
              <a:buFont typeface="Arial" panose="020B0604020202020204" pitchFamily="34" charset="0"/>
              <a:buChar char="•"/>
            </a:pPr>
            <a:r>
              <a:rPr lang="fr-FR" sz="1200" b="1" dirty="0" smtClean="0">
                <a:solidFill>
                  <a:srgbClr val="7030A0"/>
                </a:solidFill>
              </a:rPr>
              <a:t>une </a:t>
            </a:r>
            <a:r>
              <a:rPr lang="fr-FR" sz="1200" b="1" dirty="0">
                <a:solidFill>
                  <a:srgbClr val="7030A0"/>
                </a:solidFill>
              </a:rPr>
              <a:t>solution d’épargne liée aux grandes entreprises françaises</a:t>
            </a:r>
          </a:p>
          <a:p>
            <a:pPr marL="171450" indent="-171450">
              <a:buFont typeface="Arial" panose="020B0604020202020204" pitchFamily="34" charset="0"/>
              <a:buChar char="•"/>
            </a:pPr>
            <a:r>
              <a:rPr lang="fr-FR" sz="1200" b="1" dirty="0" smtClean="0">
                <a:solidFill>
                  <a:srgbClr val="7030A0"/>
                </a:solidFill>
              </a:rPr>
              <a:t>un </a:t>
            </a:r>
            <a:r>
              <a:rPr lang="fr-FR" sz="1200" b="1" dirty="0">
                <a:solidFill>
                  <a:srgbClr val="7030A0"/>
                </a:solidFill>
              </a:rPr>
              <a:t>placement de conviction centré sur la sélection des secteurs et des sociétés</a:t>
            </a:r>
          </a:p>
          <a:p>
            <a:pPr marL="171450" indent="-171450">
              <a:buFont typeface="Arial" panose="020B0604020202020204" pitchFamily="34" charset="0"/>
              <a:buChar char="•"/>
            </a:pPr>
            <a:r>
              <a:rPr lang="fr-FR" sz="1200" b="1" dirty="0">
                <a:solidFill>
                  <a:srgbClr val="7030A0"/>
                </a:solidFill>
              </a:rPr>
              <a:t>Un Fonds actions éligible au cadre fiscal avantageux du </a:t>
            </a:r>
            <a:r>
              <a:rPr lang="fr-FR" sz="1200" b="1" dirty="0" smtClean="0">
                <a:solidFill>
                  <a:srgbClr val="7030A0"/>
                </a:solidFill>
              </a:rPr>
              <a:t>PEA</a:t>
            </a:r>
            <a:endParaRPr lang="fr-FR" sz="1200" b="1" dirty="0">
              <a:solidFill>
                <a:srgbClr val="7030A0"/>
              </a:solidFill>
            </a:endParaRPr>
          </a:p>
        </p:txBody>
      </p:sp>
      <p:sp>
        <p:nvSpPr>
          <p:cNvPr id="9" name="Rectangle 8"/>
          <p:cNvSpPr/>
          <p:nvPr/>
        </p:nvSpPr>
        <p:spPr>
          <a:xfrm>
            <a:off x="5460274" y="83254"/>
            <a:ext cx="1956946" cy="307777"/>
          </a:xfrm>
          <a:prstGeom prst="rect">
            <a:avLst/>
          </a:prstGeom>
        </p:spPr>
        <p:txBody>
          <a:bodyPr wrap="none">
            <a:spAutoFit/>
          </a:bodyPr>
          <a:lstStyle/>
          <a:p>
            <a:pPr marL="12700">
              <a:lnSpc>
                <a:spcPct val="100000"/>
              </a:lnSpc>
              <a:spcBef>
                <a:spcPts val="105"/>
              </a:spcBef>
            </a:pPr>
            <a:r>
              <a:rPr lang="fr-FR" sz="1400" b="1" spc="140" dirty="0" smtClean="0">
                <a:latin typeface="Trebuchet MS"/>
                <a:cs typeface="Trebuchet MS"/>
              </a:rPr>
              <a:t>Produits éligibles</a:t>
            </a:r>
            <a:endParaRPr lang="fr-FR" sz="1400" dirty="0">
              <a:latin typeface="Trebuchet MS"/>
              <a:cs typeface="Trebuchet MS"/>
            </a:endParaRPr>
          </a:p>
        </p:txBody>
      </p:sp>
      <p:sp>
        <p:nvSpPr>
          <p:cNvPr id="10" name="Rectangle 9"/>
          <p:cNvSpPr/>
          <p:nvPr/>
        </p:nvSpPr>
        <p:spPr>
          <a:xfrm>
            <a:off x="1973960" y="2893264"/>
            <a:ext cx="1595630" cy="307777"/>
          </a:xfrm>
          <a:prstGeom prst="rect">
            <a:avLst/>
          </a:prstGeom>
        </p:spPr>
        <p:txBody>
          <a:bodyPr wrap="square">
            <a:spAutoFit/>
          </a:bodyPr>
          <a:lstStyle/>
          <a:p>
            <a:pPr marL="12700">
              <a:lnSpc>
                <a:spcPct val="100000"/>
              </a:lnSpc>
              <a:spcBef>
                <a:spcPts val="105"/>
              </a:spcBef>
            </a:pPr>
            <a:r>
              <a:rPr lang="fr-FR" sz="1400" b="1" spc="140" dirty="0" smtClean="0">
                <a:solidFill>
                  <a:schemeClr val="accent2">
                    <a:lumMod val="50000"/>
                  </a:schemeClr>
                </a:solidFill>
                <a:latin typeface="Trebuchet MS"/>
                <a:cs typeface="Trebuchet MS"/>
              </a:rPr>
              <a:t>Les risques</a:t>
            </a:r>
            <a:endParaRPr lang="fr-FR" sz="1400" dirty="0">
              <a:solidFill>
                <a:schemeClr val="accent2">
                  <a:lumMod val="50000"/>
                </a:schemeClr>
              </a:solidFill>
              <a:latin typeface="Trebuchet MS"/>
              <a:cs typeface="Trebuchet MS"/>
            </a:endParaRPr>
          </a:p>
        </p:txBody>
      </p:sp>
      <p:sp>
        <p:nvSpPr>
          <p:cNvPr id="15" name="Rectangle 14"/>
          <p:cNvSpPr/>
          <p:nvPr/>
        </p:nvSpPr>
        <p:spPr>
          <a:xfrm>
            <a:off x="421724" y="3391910"/>
            <a:ext cx="4725042" cy="2198038"/>
          </a:xfrm>
          <a:prstGeom prst="rect">
            <a:avLst/>
          </a:prstGeom>
          <a:ln>
            <a:solidFill>
              <a:schemeClr val="accent2">
                <a:lumMod val="50000"/>
              </a:schemeClr>
            </a:solidFill>
          </a:ln>
        </p:spPr>
        <p:txBody>
          <a:bodyPr wrap="square">
            <a:spAutoFit/>
          </a:bodyPr>
          <a:lstStyle/>
          <a:p>
            <a:pPr marL="22225" lvl="0" algn="ctr" fontAlgn="auto">
              <a:spcBef>
                <a:spcPts val="300"/>
              </a:spcBef>
              <a:spcAft>
                <a:spcPts val="0"/>
              </a:spcAft>
            </a:pPr>
            <a:r>
              <a:rPr lang="fr-FR" sz="1200" b="1" spc="-5" dirty="0">
                <a:solidFill>
                  <a:schemeClr val="accent2">
                    <a:lumMod val="50000"/>
                  </a:schemeClr>
                </a:solidFill>
                <a:latin typeface="Calibri"/>
                <a:cs typeface="Calibri"/>
              </a:rPr>
              <a:t>Profil de risque et de rendement (1 à</a:t>
            </a:r>
            <a:r>
              <a:rPr lang="fr-FR" sz="1200" b="1" spc="-40" dirty="0">
                <a:solidFill>
                  <a:schemeClr val="accent2">
                    <a:lumMod val="50000"/>
                  </a:schemeClr>
                </a:solidFill>
                <a:latin typeface="Calibri"/>
                <a:cs typeface="Calibri"/>
              </a:rPr>
              <a:t> </a:t>
            </a:r>
            <a:r>
              <a:rPr lang="fr-FR" sz="1200" b="1" spc="-5" dirty="0">
                <a:solidFill>
                  <a:schemeClr val="accent2">
                    <a:lumMod val="50000"/>
                  </a:schemeClr>
                </a:solidFill>
                <a:latin typeface="Calibri"/>
                <a:cs typeface="Calibri"/>
              </a:rPr>
              <a:t>7)</a:t>
            </a:r>
            <a:endParaRPr lang="fr-FR" sz="1200" dirty="0">
              <a:solidFill>
                <a:schemeClr val="accent2">
                  <a:lumMod val="50000"/>
                </a:schemeClr>
              </a:solidFill>
              <a:latin typeface="Calibri"/>
              <a:cs typeface="Calibri"/>
            </a:endParaRPr>
          </a:p>
          <a:p>
            <a:pPr marL="25400" lvl="0" algn="ctr" fontAlgn="auto">
              <a:spcBef>
                <a:spcPts val="100"/>
              </a:spcBef>
              <a:spcAft>
                <a:spcPts val="0"/>
              </a:spcAft>
            </a:pPr>
            <a:r>
              <a:rPr lang="fr-FR" sz="2800" b="1" spc="-5" dirty="0">
                <a:solidFill>
                  <a:schemeClr val="accent2">
                    <a:lumMod val="50000"/>
                  </a:schemeClr>
                </a:solidFill>
                <a:latin typeface="Calibri"/>
                <a:cs typeface="Calibri"/>
              </a:rPr>
              <a:t>4</a:t>
            </a:r>
            <a:endParaRPr lang="fr-FR" sz="2800" dirty="0">
              <a:solidFill>
                <a:schemeClr val="accent2">
                  <a:lumMod val="50000"/>
                </a:schemeClr>
              </a:solidFill>
              <a:latin typeface="Calibri"/>
              <a:cs typeface="Calibri"/>
            </a:endParaRPr>
          </a:p>
          <a:p>
            <a:pPr marL="180000" lvl="0" fontAlgn="auto">
              <a:spcBef>
                <a:spcPts val="0"/>
              </a:spcBef>
              <a:spcAft>
                <a:spcPts val="0"/>
              </a:spcAft>
            </a:pPr>
            <a:endParaRPr lang="fr-FR" sz="1200" b="1" kern="0" dirty="0" smtClean="0">
              <a:solidFill>
                <a:schemeClr val="accent2">
                  <a:lumMod val="75000"/>
                </a:schemeClr>
              </a:solidFill>
              <a:latin typeface="Trebuchet MS" panose="020B0603020202020204" pitchFamily="34" charset="0"/>
              <a:cs typeface="+mn-cs"/>
            </a:endParaRPr>
          </a:p>
          <a:p>
            <a:pPr marL="180000" lvl="0" fontAlgn="auto">
              <a:spcBef>
                <a:spcPts val="0"/>
              </a:spcBef>
              <a:spcAft>
                <a:spcPts val="0"/>
              </a:spcAft>
            </a:pPr>
            <a:r>
              <a:rPr lang="fr-FR" sz="1200" b="1" dirty="0">
                <a:solidFill>
                  <a:schemeClr val="accent2">
                    <a:lumMod val="50000"/>
                  </a:schemeClr>
                </a:solidFill>
                <a:latin typeface="Trebuchet MS" panose="020B0603020202020204" pitchFamily="34" charset="0"/>
              </a:rPr>
              <a:t>Ecureuil Investissements n’est pas garanti ; il existe un risque de perte en capital. Le Fonds est principalement soumis aux risques suivants : risque action, risque de contrepartie</a:t>
            </a:r>
            <a:r>
              <a:rPr lang="fr-FR" sz="1200" dirty="0" smtClean="0"/>
              <a:t>. </a:t>
            </a:r>
            <a:r>
              <a:rPr lang="fr-FR" sz="1200" b="1" kern="0" dirty="0" smtClean="0">
                <a:solidFill>
                  <a:schemeClr val="accent2">
                    <a:lumMod val="50000"/>
                  </a:schemeClr>
                </a:solidFill>
                <a:latin typeface="Trebuchet MS" panose="020B0603020202020204" pitchFamily="34" charset="0"/>
                <a:cs typeface="+mn-cs"/>
              </a:rPr>
              <a:t>Pour </a:t>
            </a:r>
            <a:r>
              <a:rPr lang="fr-FR" sz="1200" b="1" kern="0" dirty="0">
                <a:solidFill>
                  <a:schemeClr val="accent2">
                    <a:lumMod val="50000"/>
                  </a:schemeClr>
                </a:solidFill>
                <a:latin typeface="Trebuchet MS" panose="020B0603020202020204" pitchFamily="34" charset="0"/>
                <a:cs typeface="+mn-cs"/>
              </a:rPr>
              <a:t>une description plus complète des risques, se référer au prospectus du </a:t>
            </a:r>
            <a:r>
              <a:rPr lang="fr-FR" sz="1200" b="1" kern="0" dirty="0" smtClean="0">
                <a:solidFill>
                  <a:schemeClr val="accent2">
                    <a:lumMod val="50000"/>
                  </a:schemeClr>
                </a:solidFill>
                <a:latin typeface="Trebuchet MS" panose="020B0603020202020204" pitchFamily="34" charset="0"/>
                <a:cs typeface="+mn-cs"/>
              </a:rPr>
              <a:t>Fonds</a:t>
            </a:r>
          </a:p>
          <a:p>
            <a:pPr marL="180000" lvl="0" fontAlgn="auto">
              <a:spcBef>
                <a:spcPts val="0"/>
              </a:spcBef>
              <a:spcAft>
                <a:spcPts val="0"/>
              </a:spcAft>
            </a:pPr>
            <a:endParaRPr lang="fr-FR" sz="1200" b="1" kern="0" dirty="0" smtClean="0">
              <a:solidFill>
                <a:schemeClr val="accent2">
                  <a:lumMod val="50000"/>
                </a:schemeClr>
              </a:solidFill>
              <a:latin typeface="Trebuchet MS" panose="020B0603020202020204" pitchFamily="34" charset="0"/>
              <a:cs typeface="+mn-cs"/>
            </a:endParaRPr>
          </a:p>
          <a:p>
            <a:pPr marL="180000" lvl="0" fontAlgn="auto">
              <a:spcBef>
                <a:spcPts val="0"/>
              </a:spcBef>
              <a:spcAft>
                <a:spcPts val="0"/>
              </a:spcAft>
            </a:pPr>
            <a:r>
              <a:rPr lang="fr-FR" sz="1200" b="1" kern="0" dirty="0" smtClean="0">
                <a:solidFill>
                  <a:schemeClr val="accent2">
                    <a:lumMod val="50000"/>
                  </a:schemeClr>
                </a:solidFill>
                <a:latin typeface="Trebuchet MS" panose="020B0603020202020204" pitchFamily="34" charset="0"/>
                <a:cs typeface="+mn-cs"/>
              </a:rPr>
              <a:t>Pour consulter le prospectus </a:t>
            </a:r>
            <a:r>
              <a:rPr lang="fr-FR" sz="1200" b="1" kern="0" dirty="0" smtClean="0">
                <a:solidFill>
                  <a:schemeClr val="accent2">
                    <a:lumMod val="50000"/>
                  </a:schemeClr>
                </a:solidFill>
                <a:latin typeface="Trebuchet MS" panose="020B0603020202020204" pitchFamily="34" charset="0"/>
                <a:cs typeface="+mn-cs"/>
                <a:hlinkClick r:id="rId3"/>
              </a:rPr>
              <a:t>cliquez ici</a:t>
            </a:r>
            <a:endParaRPr lang="fr-FR" sz="1200" b="1" kern="0" dirty="0">
              <a:solidFill>
                <a:schemeClr val="accent2">
                  <a:lumMod val="50000"/>
                </a:schemeClr>
              </a:solidFill>
              <a:latin typeface="Trebuchet MS" panose="020B0603020202020204" pitchFamily="34" charset="0"/>
              <a:cs typeface="+mn-cs"/>
            </a:endParaRPr>
          </a:p>
        </p:txBody>
      </p:sp>
      <p:sp>
        <p:nvSpPr>
          <p:cNvPr id="16" name="Ellipse 15"/>
          <p:cNvSpPr/>
          <p:nvPr/>
        </p:nvSpPr>
        <p:spPr>
          <a:xfrm>
            <a:off x="2373358" y="3643000"/>
            <a:ext cx="796834" cy="501181"/>
          </a:xfrm>
          <a:prstGeom prst="ellips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accent2">
                    <a:lumMod val="50000"/>
                  </a:schemeClr>
                </a:solidFill>
              </a:rPr>
              <a:t>6</a:t>
            </a:r>
            <a:endParaRPr lang="fr-FR" b="1" dirty="0">
              <a:solidFill>
                <a:schemeClr val="accent2">
                  <a:lumMod val="50000"/>
                </a:schemeClr>
              </a:solidFill>
            </a:endParaRPr>
          </a:p>
        </p:txBody>
      </p:sp>
      <p:sp>
        <p:nvSpPr>
          <p:cNvPr id="18" name="Rectangle 17"/>
          <p:cNvSpPr/>
          <p:nvPr/>
        </p:nvSpPr>
        <p:spPr>
          <a:xfrm>
            <a:off x="6611573" y="1120015"/>
            <a:ext cx="935513" cy="307777"/>
          </a:xfrm>
          <a:prstGeom prst="rect">
            <a:avLst/>
          </a:prstGeom>
        </p:spPr>
        <p:txBody>
          <a:bodyPr wrap="none">
            <a:spAutoFit/>
          </a:bodyPr>
          <a:lstStyle/>
          <a:p>
            <a:pPr marL="12700">
              <a:lnSpc>
                <a:spcPct val="100000"/>
              </a:lnSpc>
              <a:spcBef>
                <a:spcPts val="105"/>
              </a:spcBef>
            </a:pPr>
            <a:r>
              <a:rPr lang="fr-FR" sz="1400" b="1" spc="140" dirty="0" smtClean="0">
                <a:solidFill>
                  <a:srgbClr val="6F2F9F"/>
                </a:solidFill>
                <a:latin typeface="Trebuchet MS"/>
                <a:cs typeface="Trebuchet MS"/>
              </a:rPr>
              <a:t>En bref</a:t>
            </a:r>
            <a:endParaRPr lang="fr-FR" sz="1400" dirty="0">
              <a:latin typeface="Trebuchet MS"/>
              <a:cs typeface="Trebuchet MS"/>
            </a:endParaRPr>
          </a:p>
        </p:txBody>
      </p:sp>
      <p:sp>
        <p:nvSpPr>
          <p:cNvPr id="19" name="Rectangle 18"/>
          <p:cNvSpPr/>
          <p:nvPr/>
        </p:nvSpPr>
        <p:spPr>
          <a:xfrm>
            <a:off x="5210829" y="5676627"/>
            <a:ext cx="2585003" cy="536044"/>
          </a:xfrm>
          <a:prstGeom prst="rect">
            <a:avLst/>
          </a:prstGeom>
        </p:spPr>
        <p:txBody>
          <a:bodyPr wrap="none">
            <a:spAutoFit/>
          </a:bodyPr>
          <a:lstStyle/>
          <a:p>
            <a:pPr marL="12700">
              <a:lnSpc>
                <a:spcPct val="100000"/>
              </a:lnSpc>
              <a:spcBef>
                <a:spcPts val="105"/>
              </a:spcBef>
            </a:pPr>
            <a:r>
              <a:rPr lang="fr-FR" sz="1400" b="1" spc="140" dirty="0" smtClean="0">
                <a:latin typeface="Trebuchet MS"/>
                <a:cs typeface="Trebuchet MS"/>
              </a:rPr>
              <a:t>La durée de placement </a:t>
            </a:r>
          </a:p>
          <a:p>
            <a:pPr marL="12700">
              <a:lnSpc>
                <a:spcPct val="100000"/>
              </a:lnSpc>
              <a:spcBef>
                <a:spcPts val="105"/>
              </a:spcBef>
            </a:pPr>
            <a:r>
              <a:rPr lang="fr-FR" sz="1400" b="1" spc="140" dirty="0" smtClean="0">
                <a:latin typeface="Trebuchet MS"/>
                <a:cs typeface="Trebuchet MS"/>
              </a:rPr>
              <a:t>recommandée</a:t>
            </a:r>
            <a:endParaRPr lang="fr-FR" sz="1400" dirty="0">
              <a:latin typeface="Trebuchet MS"/>
              <a:cs typeface="Trebuchet MS"/>
            </a:endParaRPr>
          </a:p>
        </p:txBody>
      </p:sp>
      <p:sp>
        <p:nvSpPr>
          <p:cNvPr id="31" name="Rectangle 30"/>
          <p:cNvSpPr/>
          <p:nvPr/>
        </p:nvSpPr>
        <p:spPr>
          <a:xfrm>
            <a:off x="472701" y="1547850"/>
            <a:ext cx="4531561" cy="1092607"/>
          </a:xfrm>
          <a:prstGeom prst="rect">
            <a:avLst/>
          </a:prstGeom>
          <a:ln>
            <a:solidFill>
              <a:schemeClr val="accent6"/>
            </a:solidFill>
          </a:ln>
        </p:spPr>
        <p:txBody>
          <a:bodyPr wrap="square">
            <a:spAutoFit/>
          </a:bodyPr>
          <a:lstStyle/>
          <a:p>
            <a:pPr marL="128270" marR="109855" algn="just">
              <a:lnSpc>
                <a:spcPct val="100000"/>
              </a:lnSpc>
              <a:spcBef>
                <a:spcPts val="635"/>
              </a:spcBef>
            </a:pPr>
            <a:r>
              <a:rPr lang="fr-FR" sz="1000" b="1" dirty="0" smtClean="0">
                <a:solidFill>
                  <a:schemeClr val="accent6">
                    <a:lumMod val="50000"/>
                  </a:schemeClr>
                </a:solidFill>
                <a:latin typeface="Trebuchet MS" panose="020B0603020202020204" pitchFamily="34" charset="0"/>
              </a:rPr>
              <a:t>Ecureuil Investissements a pour objectif d’obtenir une performance supérieure à l’indice CAC 40 sur une durée minimale de placement recommandée de 5 ans. Le CAC 40 est représentatif des 40 plus grandes capitalisations françaises et est calculé dividendes nets réinvestis par Euronext Paris</a:t>
            </a:r>
            <a:r>
              <a:rPr lang="fr-FR" sz="1000" dirty="0" smtClean="0">
                <a:latin typeface="Trebuchet MS" panose="020B0603020202020204" pitchFamily="34" charset="0"/>
              </a:rPr>
              <a:t>.</a:t>
            </a:r>
          </a:p>
          <a:p>
            <a:pPr marL="128270" marR="109855" algn="just">
              <a:lnSpc>
                <a:spcPct val="100000"/>
              </a:lnSpc>
              <a:spcBef>
                <a:spcPts val="635"/>
              </a:spcBef>
            </a:pPr>
            <a:r>
              <a:rPr lang="fr-FR" sz="1000" b="1" kern="0" dirty="0" smtClean="0">
                <a:solidFill>
                  <a:schemeClr val="accent6">
                    <a:lumMod val="50000"/>
                  </a:schemeClr>
                </a:solidFill>
                <a:latin typeface="Trebuchet MS" panose="020B0603020202020204" pitchFamily="34" charset="0"/>
                <a:cs typeface="Trebuchet MS"/>
              </a:rPr>
              <a:t>Lien vers le DICI </a:t>
            </a:r>
            <a:r>
              <a:rPr lang="fr-FR" sz="1000" b="1" kern="0" dirty="0" smtClean="0">
                <a:solidFill>
                  <a:schemeClr val="accent6">
                    <a:lumMod val="50000"/>
                  </a:schemeClr>
                </a:solidFill>
                <a:latin typeface="Trebuchet MS" panose="020B0603020202020204" pitchFamily="34" charset="0"/>
                <a:cs typeface="Trebuchet MS"/>
                <a:hlinkClick r:id="rId4"/>
              </a:rPr>
              <a:t>cliquez ici</a:t>
            </a:r>
            <a:endParaRPr lang="fr-FR" sz="1000" b="1" kern="0" dirty="0">
              <a:solidFill>
                <a:schemeClr val="accent6">
                  <a:lumMod val="50000"/>
                </a:schemeClr>
              </a:solidFill>
              <a:latin typeface="Trebuchet MS" panose="020B0603020202020204" pitchFamily="34" charset="0"/>
              <a:cs typeface="Trebuchet MS"/>
            </a:endParaRPr>
          </a:p>
        </p:txBody>
      </p:sp>
      <p:sp>
        <p:nvSpPr>
          <p:cNvPr id="33" name="Rectangle 32"/>
          <p:cNvSpPr/>
          <p:nvPr/>
        </p:nvSpPr>
        <p:spPr>
          <a:xfrm>
            <a:off x="1730581" y="1148586"/>
            <a:ext cx="2299091" cy="307777"/>
          </a:xfrm>
          <a:prstGeom prst="rect">
            <a:avLst/>
          </a:prstGeom>
        </p:spPr>
        <p:txBody>
          <a:bodyPr wrap="none">
            <a:spAutoFit/>
          </a:bodyPr>
          <a:lstStyle/>
          <a:p>
            <a:pPr marL="12700">
              <a:lnSpc>
                <a:spcPct val="100000"/>
              </a:lnSpc>
              <a:spcBef>
                <a:spcPts val="105"/>
              </a:spcBef>
            </a:pPr>
            <a:r>
              <a:rPr lang="fr-FR" sz="1400" b="1" spc="140" dirty="0" smtClean="0">
                <a:solidFill>
                  <a:schemeClr val="accent6">
                    <a:lumMod val="50000"/>
                  </a:schemeClr>
                </a:solidFill>
                <a:latin typeface="Trebuchet MS"/>
                <a:cs typeface="Trebuchet MS"/>
              </a:rPr>
              <a:t>L’objectif de gestion</a:t>
            </a:r>
            <a:endParaRPr lang="fr-FR" sz="1400" dirty="0">
              <a:solidFill>
                <a:schemeClr val="accent6">
                  <a:lumMod val="50000"/>
                </a:schemeClr>
              </a:solidFill>
              <a:latin typeface="Trebuchet MS"/>
              <a:cs typeface="Trebuchet MS"/>
            </a:endParaRPr>
          </a:p>
        </p:txBody>
      </p:sp>
      <p:sp>
        <p:nvSpPr>
          <p:cNvPr id="66560" name="ZoneTexte 66559"/>
          <p:cNvSpPr txBox="1"/>
          <p:nvPr/>
        </p:nvSpPr>
        <p:spPr>
          <a:xfrm>
            <a:off x="7759146" y="5770952"/>
            <a:ext cx="966328" cy="276999"/>
          </a:xfrm>
          <a:prstGeom prst="rect">
            <a:avLst/>
          </a:prstGeom>
          <a:noFill/>
          <a:ln>
            <a:solidFill>
              <a:schemeClr val="bg2">
                <a:lumMod val="75000"/>
              </a:schemeClr>
            </a:solidFill>
          </a:ln>
        </p:spPr>
        <p:txBody>
          <a:bodyPr wrap="square" rtlCol="0">
            <a:spAutoFit/>
          </a:bodyPr>
          <a:lstStyle/>
          <a:p>
            <a:r>
              <a:rPr lang="fr-FR" sz="1200" b="1" dirty="0" smtClean="0">
                <a:latin typeface="Trebuchet MS" panose="020B0603020202020204" pitchFamily="34" charset="0"/>
              </a:rPr>
              <a:t>+ de 5 ans</a:t>
            </a:r>
          </a:p>
        </p:txBody>
      </p:sp>
      <p:sp>
        <p:nvSpPr>
          <p:cNvPr id="35" name="Rectangle 34"/>
          <p:cNvSpPr/>
          <p:nvPr/>
        </p:nvSpPr>
        <p:spPr>
          <a:xfrm>
            <a:off x="5512503" y="4374539"/>
            <a:ext cx="3369512" cy="307777"/>
          </a:xfrm>
          <a:prstGeom prst="rect">
            <a:avLst/>
          </a:prstGeom>
        </p:spPr>
        <p:txBody>
          <a:bodyPr wrap="none">
            <a:spAutoFit/>
          </a:bodyPr>
          <a:lstStyle/>
          <a:p>
            <a:pPr marL="12700">
              <a:lnSpc>
                <a:spcPct val="100000"/>
              </a:lnSpc>
              <a:spcBef>
                <a:spcPts val="105"/>
              </a:spcBef>
            </a:pPr>
            <a:r>
              <a:rPr lang="fr-FR" sz="1400" b="1" spc="140" dirty="0" smtClean="0">
                <a:solidFill>
                  <a:srgbClr val="002060"/>
                </a:solidFill>
                <a:latin typeface="Trebuchet MS"/>
                <a:cs typeface="Trebuchet MS"/>
              </a:rPr>
              <a:t>Les performances au 21/01/20*</a:t>
            </a:r>
            <a:endParaRPr lang="fr-FR" sz="1400" dirty="0">
              <a:solidFill>
                <a:srgbClr val="002060"/>
              </a:solidFill>
              <a:latin typeface="Trebuchet MS"/>
              <a:cs typeface="Trebuchet MS"/>
            </a:endParaRPr>
          </a:p>
        </p:txBody>
      </p:sp>
      <p:sp>
        <p:nvSpPr>
          <p:cNvPr id="37" name="Rectangle 36"/>
          <p:cNvSpPr/>
          <p:nvPr/>
        </p:nvSpPr>
        <p:spPr>
          <a:xfrm>
            <a:off x="7589520" y="118071"/>
            <a:ext cx="1305581" cy="461665"/>
          </a:xfrm>
          <a:prstGeom prst="rect">
            <a:avLst/>
          </a:prstGeom>
        </p:spPr>
        <p:txBody>
          <a:bodyPr wrap="square">
            <a:spAutoFit/>
          </a:bodyPr>
          <a:lstStyle/>
          <a:p>
            <a:pPr marL="12700" algn="ctr">
              <a:lnSpc>
                <a:spcPct val="100000"/>
              </a:lnSpc>
              <a:spcBef>
                <a:spcPts val="105"/>
              </a:spcBef>
            </a:pPr>
            <a:r>
              <a:rPr lang="fr-FR" sz="1200" b="1" spc="140" dirty="0" smtClean="0">
                <a:solidFill>
                  <a:srgbClr val="FF0000"/>
                </a:solidFill>
                <a:latin typeface="Trebuchet MS"/>
                <a:cs typeface="Trebuchet MS"/>
              </a:rPr>
              <a:t>Profil investisseur</a:t>
            </a:r>
            <a:endParaRPr lang="fr-FR" sz="1200" dirty="0">
              <a:solidFill>
                <a:srgbClr val="FF0000"/>
              </a:solidFill>
              <a:latin typeface="Trebuchet MS"/>
              <a:cs typeface="Trebuchet MS"/>
            </a:endParaRPr>
          </a:p>
        </p:txBody>
      </p:sp>
      <p:sp>
        <p:nvSpPr>
          <p:cNvPr id="66561" name="ZoneTexte 66560"/>
          <p:cNvSpPr txBox="1"/>
          <p:nvPr/>
        </p:nvSpPr>
        <p:spPr>
          <a:xfrm>
            <a:off x="7955279" y="579736"/>
            <a:ext cx="809897" cy="461665"/>
          </a:xfrm>
          <a:prstGeom prst="rect">
            <a:avLst/>
          </a:prstGeom>
          <a:noFill/>
        </p:spPr>
        <p:txBody>
          <a:bodyPr wrap="square" rtlCol="0">
            <a:spAutoFit/>
          </a:bodyPr>
          <a:lstStyle/>
          <a:p>
            <a:r>
              <a:rPr lang="fr-FR" sz="2400" dirty="0" smtClean="0">
                <a:solidFill>
                  <a:srgbClr val="FF0000"/>
                </a:solidFill>
                <a:latin typeface="Trebuchet MS" panose="020B0603020202020204" pitchFamily="34" charset="0"/>
              </a:rPr>
              <a:t>C2</a:t>
            </a:r>
          </a:p>
        </p:txBody>
      </p:sp>
      <p:sp>
        <p:nvSpPr>
          <p:cNvPr id="66563" name="ZoneTexte 66562"/>
          <p:cNvSpPr txBox="1"/>
          <p:nvPr/>
        </p:nvSpPr>
        <p:spPr>
          <a:xfrm>
            <a:off x="472282" y="732967"/>
            <a:ext cx="2898382" cy="369332"/>
          </a:xfrm>
          <a:prstGeom prst="rect">
            <a:avLst/>
          </a:prstGeom>
          <a:noFill/>
        </p:spPr>
        <p:txBody>
          <a:bodyPr wrap="square" rtlCol="0">
            <a:spAutoFit/>
          </a:bodyPr>
          <a:lstStyle/>
          <a:p>
            <a:r>
              <a:rPr lang="fr-FR" dirty="0" smtClean="0">
                <a:latin typeface="Trebuchet MS" panose="020B0603020202020204" pitchFamily="34" charset="0"/>
              </a:rPr>
              <a:t>FR0010091132</a:t>
            </a:r>
          </a:p>
        </p:txBody>
      </p:sp>
      <p:sp>
        <p:nvSpPr>
          <p:cNvPr id="66564" name="Rectangle 66563"/>
          <p:cNvSpPr/>
          <p:nvPr/>
        </p:nvSpPr>
        <p:spPr>
          <a:xfrm>
            <a:off x="5557181" y="4728796"/>
            <a:ext cx="3044298" cy="915635"/>
          </a:xfrm>
          <a:prstGeom prst="rect">
            <a:avLst/>
          </a:prstGeom>
          <a:ln>
            <a:solidFill>
              <a:srgbClr val="002060"/>
            </a:solidFill>
          </a:ln>
        </p:spPr>
        <p:txBody>
          <a:bodyPr wrap="square">
            <a:spAutoFit/>
          </a:bodyPr>
          <a:lstStyle/>
          <a:p>
            <a:pPr marL="208915" marR="25400" indent="-172720" algn="just">
              <a:lnSpc>
                <a:spcPct val="100000"/>
              </a:lnSpc>
              <a:spcBef>
                <a:spcPts val="325"/>
              </a:spcBef>
              <a:buFont typeface="Wingdings"/>
              <a:buChar char=""/>
              <a:tabLst>
                <a:tab pos="209550" algn="l"/>
              </a:tabLst>
            </a:pPr>
            <a:r>
              <a:rPr lang="fr-FR" sz="1200" spc="-20" dirty="0" smtClean="0">
                <a:solidFill>
                  <a:srgbClr val="002060"/>
                </a:solidFill>
                <a:latin typeface="Trebuchet MS"/>
                <a:cs typeface="Trebuchet MS"/>
              </a:rPr>
              <a:t>1 an </a:t>
            </a:r>
            <a:r>
              <a:rPr lang="fr-FR" sz="1200" spc="-20" dirty="0">
                <a:solidFill>
                  <a:srgbClr val="002060"/>
                </a:solidFill>
                <a:latin typeface="Trebuchet MS"/>
                <a:cs typeface="Trebuchet MS"/>
              </a:rPr>
              <a:t>:  </a:t>
            </a:r>
            <a:r>
              <a:rPr lang="fr-FR" sz="1200" spc="-20" dirty="0" smtClean="0">
                <a:solidFill>
                  <a:srgbClr val="002060"/>
                </a:solidFill>
                <a:latin typeface="Trebuchet MS"/>
                <a:cs typeface="Trebuchet MS"/>
              </a:rPr>
              <a:t>28,67%</a:t>
            </a:r>
            <a:endParaRPr lang="fr-FR" sz="1200" spc="-20" dirty="0">
              <a:solidFill>
                <a:srgbClr val="002060"/>
              </a:solidFill>
              <a:latin typeface="Trebuchet MS"/>
              <a:cs typeface="Trebuchet MS"/>
            </a:endParaRPr>
          </a:p>
          <a:p>
            <a:pPr marL="208915" marR="25400" indent="-172720" algn="just">
              <a:lnSpc>
                <a:spcPct val="100000"/>
              </a:lnSpc>
              <a:spcBef>
                <a:spcPts val="325"/>
              </a:spcBef>
              <a:buFont typeface="Wingdings"/>
              <a:buChar char=""/>
              <a:tabLst>
                <a:tab pos="209550" algn="l"/>
              </a:tabLst>
            </a:pPr>
            <a:r>
              <a:rPr lang="fr-FR" sz="1200" spc="-20" dirty="0">
                <a:solidFill>
                  <a:srgbClr val="002060"/>
                </a:solidFill>
                <a:latin typeface="Trebuchet MS"/>
                <a:cs typeface="Trebuchet MS"/>
              </a:rPr>
              <a:t>3 ans : </a:t>
            </a:r>
            <a:r>
              <a:rPr lang="fr-FR" sz="1200" spc="-20" dirty="0" smtClean="0">
                <a:solidFill>
                  <a:srgbClr val="002060"/>
                </a:solidFill>
                <a:latin typeface="Trebuchet MS"/>
                <a:cs typeface="Trebuchet MS"/>
              </a:rPr>
              <a:t>24,14%</a:t>
            </a:r>
          </a:p>
          <a:p>
            <a:pPr marL="36195" marR="25400" algn="just">
              <a:spcBef>
                <a:spcPts val="325"/>
              </a:spcBef>
              <a:tabLst>
                <a:tab pos="209550" algn="l"/>
              </a:tabLst>
            </a:pPr>
            <a:r>
              <a:rPr lang="fr-FR" sz="1200" spc="-20" dirty="0">
                <a:solidFill>
                  <a:srgbClr val="002060"/>
                </a:solidFill>
                <a:latin typeface="Trebuchet MS"/>
                <a:cs typeface="Trebuchet MS"/>
              </a:rPr>
              <a:t>Pour le détail des performances </a:t>
            </a:r>
            <a:r>
              <a:rPr lang="fr-FR" sz="1200" spc="-20" dirty="0" smtClean="0">
                <a:solidFill>
                  <a:srgbClr val="002060"/>
                </a:solidFill>
                <a:latin typeface="Trebuchet MS"/>
                <a:cs typeface="Trebuchet MS"/>
                <a:hlinkClick r:id="rId5"/>
              </a:rPr>
              <a:t>cliquer ici</a:t>
            </a:r>
            <a:endParaRPr lang="fr-FR" sz="1200" spc="-20" dirty="0" smtClean="0">
              <a:solidFill>
                <a:srgbClr val="002060"/>
              </a:solidFill>
              <a:latin typeface="Trebuchet MS"/>
              <a:cs typeface="Trebuchet MS"/>
            </a:endParaRPr>
          </a:p>
          <a:p>
            <a:pPr marL="36195" marR="25400" algn="just">
              <a:lnSpc>
                <a:spcPct val="100000"/>
              </a:lnSpc>
              <a:spcBef>
                <a:spcPts val="325"/>
              </a:spcBef>
              <a:tabLst>
                <a:tab pos="209550" algn="l"/>
              </a:tabLst>
            </a:pPr>
            <a:r>
              <a:rPr lang="fr-FR" sz="1000" spc="-20" dirty="0" smtClean="0">
                <a:solidFill>
                  <a:srgbClr val="002060"/>
                </a:solidFill>
                <a:latin typeface="Trebuchet MS"/>
                <a:cs typeface="Trebuchet MS"/>
              </a:rPr>
              <a:t>*ne préjuge pas des performances futures</a:t>
            </a:r>
          </a:p>
        </p:txBody>
      </p:sp>
      <p:sp>
        <p:nvSpPr>
          <p:cNvPr id="66566" name="Rectangle 66565"/>
          <p:cNvSpPr/>
          <p:nvPr/>
        </p:nvSpPr>
        <p:spPr>
          <a:xfrm>
            <a:off x="6341190" y="2936729"/>
            <a:ext cx="1253528" cy="307777"/>
          </a:xfrm>
          <a:prstGeom prst="rect">
            <a:avLst/>
          </a:prstGeom>
        </p:spPr>
        <p:txBody>
          <a:bodyPr wrap="square">
            <a:spAutoFit/>
          </a:bodyPr>
          <a:lstStyle/>
          <a:p>
            <a:pPr marL="36195" marR="25400" algn="just">
              <a:lnSpc>
                <a:spcPct val="100000"/>
              </a:lnSpc>
              <a:spcBef>
                <a:spcPts val="325"/>
              </a:spcBef>
              <a:tabLst>
                <a:tab pos="209550" algn="l"/>
              </a:tabLst>
            </a:pPr>
            <a:r>
              <a:rPr lang="fr-FR" sz="1400" b="1" spc="140" dirty="0" smtClean="0">
                <a:solidFill>
                  <a:srgbClr val="FF00FF"/>
                </a:solidFill>
                <a:latin typeface="Trebuchet MS"/>
                <a:cs typeface="Trebuchet MS"/>
              </a:rPr>
              <a:t>Les Frais</a:t>
            </a:r>
            <a:endParaRPr lang="fr-FR" sz="1400" spc="-20" dirty="0">
              <a:solidFill>
                <a:srgbClr val="FF00FF"/>
              </a:solidFill>
              <a:latin typeface="Trebuchet MS"/>
              <a:cs typeface="Trebuchet MS"/>
            </a:endParaRPr>
          </a:p>
        </p:txBody>
      </p:sp>
      <p:sp>
        <p:nvSpPr>
          <p:cNvPr id="66567" name="Rectangle 66566"/>
          <p:cNvSpPr/>
          <p:nvPr/>
        </p:nvSpPr>
        <p:spPr>
          <a:xfrm>
            <a:off x="5545886" y="3217139"/>
            <a:ext cx="2652425" cy="1107996"/>
          </a:xfrm>
          <a:prstGeom prst="rect">
            <a:avLst/>
          </a:prstGeom>
          <a:ln>
            <a:solidFill>
              <a:srgbClr val="FF00FF"/>
            </a:solidFill>
          </a:ln>
        </p:spPr>
        <p:txBody>
          <a:bodyPr wrap="square">
            <a:spAutoFit/>
          </a:bodyPr>
          <a:lstStyle/>
          <a:p>
            <a:pPr marL="264160" marR="81280" indent="-172720">
              <a:lnSpc>
                <a:spcPct val="100000"/>
              </a:lnSpc>
              <a:spcBef>
                <a:spcPts val="0"/>
              </a:spcBef>
              <a:buFont typeface="Wingdings"/>
              <a:buChar char=""/>
              <a:tabLst>
                <a:tab pos="264795" algn="l"/>
              </a:tabLst>
            </a:pPr>
            <a:r>
              <a:rPr lang="fr-FR" sz="1100" kern="0" dirty="0">
                <a:solidFill>
                  <a:srgbClr val="FF00FF"/>
                </a:solidFill>
                <a:latin typeface="Trebuchet MS"/>
                <a:cs typeface="Trebuchet MS"/>
              </a:rPr>
              <a:t>Frais Assurance-vie : ceux du </a:t>
            </a:r>
            <a:r>
              <a:rPr lang="fr-FR" sz="1100" kern="0" dirty="0" smtClean="0">
                <a:solidFill>
                  <a:srgbClr val="FF00FF"/>
                </a:solidFill>
                <a:latin typeface="Trebuchet MS"/>
                <a:cs typeface="Trebuchet MS"/>
              </a:rPr>
              <a:t>contrat support</a:t>
            </a:r>
            <a:endParaRPr lang="fr-FR" sz="1100" kern="0" dirty="0">
              <a:solidFill>
                <a:srgbClr val="FF00FF"/>
              </a:solidFill>
              <a:latin typeface="Trebuchet MS"/>
              <a:cs typeface="Trebuchet MS"/>
            </a:endParaRPr>
          </a:p>
          <a:p>
            <a:pPr marL="264160" indent="-172720">
              <a:lnSpc>
                <a:spcPct val="100000"/>
              </a:lnSpc>
              <a:buFont typeface="Wingdings"/>
              <a:buChar char=""/>
              <a:tabLst>
                <a:tab pos="264795" algn="l"/>
              </a:tabLst>
            </a:pPr>
            <a:r>
              <a:rPr lang="fr-FR" sz="1100" kern="0" dirty="0">
                <a:solidFill>
                  <a:srgbClr val="FF00FF"/>
                </a:solidFill>
                <a:latin typeface="Trebuchet MS"/>
                <a:cs typeface="Trebuchet MS"/>
              </a:rPr>
              <a:t>Frais </a:t>
            </a:r>
            <a:r>
              <a:rPr lang="fr-FR" sz="1100" kern="0" dirty="0" smtClean="0">
                <a:solidFill>
                  <a:srgbClr val="FF00FF"/>
                </a:solidFill>
                <a:latin typeface="Trebuchet MS"/>
                <a:cs typeface="Trebuchet MS"/>
              </a:rPr>
              <a:t>CTO/PEA </a:t>
            </a:r>
            <a:r>
              <a:rPr lang="fr-FR" sz="1100" kern="0" dirty="0">
                <a:solidFill>
                  <a:srgbClr val="FF00FF"/>
                </a:solidFill>
                <a:latin typeface="Trebuchet MS"/>
                <a:cs typeface="Trebuchet MS"/>
              </a:rPr>
              <a:t>:</a:t>
            </a:r>
          </a:p>
          <a:p>
            <a:pPr marL="360680" lvl="1" indent="-90170">
              <a:lnSpc>
                <a:spcPct val="100000"/>
              </a:lnSpc>
              <a:buFont typeface="Arial"/>
              <a:buChar char="•"/>
              <a:tabLst>
                <a:tab pos="360680" algn="l"/>
              </a:tabLst>
            </a:pPr>
            <a:r>
              <a:rPr lang="fr-FR" sz="1100" kern="0" dirty="0">
                <a:solidFill>
                  <a:srgbClr val="FF00FF"/>
                </a:solidFill>
                <a:latin typeface="Trebuchet MS"/>
                <a:cs typeface="Trebuchet MS"/>
              </a:rPr>
              <a:t>Frais entrée maxi: </a:t>
            </a:r>
            <a:r>
              <a:rPr lang="fr-FR" sz="1100" kern="0" dirty="0" smtClean="0">
                <a:solidFill>
                  <a:srgbClr val="FF00FF"/>
                </a:solidFill>
                <a:latin typeface="Trebuchet MS"/>
                <a:cs typeface="Trebuchet MS"/>
              </a:rPr>
              <a:t>2%</a:t>
            </a:r>
            <a:endParaRPr lang="fr-FR" sz="1100" kern="0" dirty="0">
              <a:solidFill>
                <a:srgbClr val="FF00FF"/>
              </a:solidFill>
              <a:latin typeface="Trebuchet MS"/>
              <a:cs typeface="Trebuchet MS"/>
            </a:endParaRPr>
          </a:p>
          <a:p>
            <a:pPr marL="360680" lvl="1" indent="-90170">
              <a:lnSpc>
                <a:spcPct val="100000"/>
              </a:lnSpc>
              <a:spcBef>
                <a:spcPts val="5"/>
              </a:spcBef>
              <a:buFont typeface="Arial"/>
              <a:buChar char="•"/>
              <a:tabLst>
                <a:tab pos="360680" algn="l"/>
              </a:tabLst>
            </a:pPr>
            <a:r>
              <a:rPr lang="fr-FR" sz="1100" kern="0" dirty="0">
                <a:solidFill>
                  <a:srgbClr val="FF00FF"/>
                </a:solidFill>
                <a:latin typeface="Trebuchet MS"/>
                <a:cs typeface="Trebuchet MS"/>
              </a:rPr>
              <a:t>Frais de sortie: néant</a:t>
            </a:r>
          </a:p>
          <a:p>
            <a:pPr marL="360680" lvl="1" indent="-90170">
              <a:lnSpc>
                <a:spcPct val="100000"/>
              </a:lnSpc>
              <a:buFont typeface="Arial"/>
              <a:buChar char="•"/>
              <a:tabLst>
                <a:tab pos="360680" algn="l"/>
              </a:tabLst>
            </a:pPr>
            <a:r>
              <a:rPr lang="fr-FR" sz="1100" kern="0" dirty="0">
                <a:solidFill>
                  <a:srgbClr val="FF00FF"/>
                </a:solidFill>
                <a:latin typeface="Trebuchet MS"/>
                <a:cs typeface="Trebuchet MS"/>
              </a:rPr>
              <a:t>Frais de gestion maxi: </a:t>
            </a:r>
            <a:r>
              <a:rPr lang="fr-FR" sz="1100" kern="0" dirty="0" smtClean="0">
                <a:solidFill>
                  <a:srgbClr val="FF00FF"/>
                </a:solidFill>
                <a:latin typeface="Trebuchet MS"/>
                <a:cs typeface="Trebuchet MS"/>
              </a:rPr>
              <a:t>1,20</a:t>
            </a:r>
            <a:endParaRPr lang="fr-FR" sz="1100" kern="0" dirty="0">
              <a:solidFill>
                <a:srgbClr val="FF00FF"/>
              </a:solidFill>
              <a:latin typeface="Trebuchet MS"/>
              <a:cs typeface="Trebuchet MS"/>
            </a:endParaRPr>
          </a:p>
        </p:txBody>
      </p:sp>
      <p:pic>
        <p:nvPicPr>
          <p:cNvPr id="3" name="Image 2"/>
          <p:cNvPicPr>
            <a:picLocks noChangeAspect="1"/>
          </p:cNvPicPr>
          <p:nvPr/>
        </p:nvPicPr>
        <p:blipFill>
          <a:blip r:embed="rId6"/>
          <a:stretch>
            <a:fillRect/>
          </a:stretch>
        </p:blipFill>
        <p:spPr>
          <a:xfrm>
            <a:off x="5557181" y="411883"/>
            <a:ext cx="1786283" cy="615749"/>
          </a:xfrm>
          <a:prstGeom prst="rect">
            <a:avLst/>
          </a:prstGeom>
        </p:spPr>
      </p:pic>
    </p:spTree>
    <p:extLst>
      <p:ext uri="{BB962C8B-B14F-4D97-AF65-F5344CB8AC3E}">
        <p14:creationId xmlns:p14="http://schemas.microsoft.com/office/powerpoint/2010/main" val="41965392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Espace réservé du numéro de diapositive 22"/>
          <p:cNvSpPr>
            <a:spLocks noGrp="1"/>
          </p:cNvSpPr>
          <p:nvPr>
            <p:ph type="sldNum" sz="quarter" idx="2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Aft>
                <a:spcPts val="300"/>
              </a:spcAft>
              <a:defRPr sz="1300" b="1">
                <a:solidFill>
                  <a:schemeClr val="accent1"/>
                </a:solidFill>
                <a:latin typeface="Arial Narrow" pitchFamily="34" charset="0"/>
              </a:defRPr>
            </a:lvl1pPr>
            <a:lvl2pPr marL="742950" indent="-285750" eaLnBrk="0" hangingPunct="0">
              <a:defRPr sz="1300" b="1">
                <a:solidFill>
                  <a:schemeClr val="tx1"/>
                </a:solidFill>
                <a:latin typeface="Arial Narrow" pitchFamily="34" charset="0"/>
              </a:defRPr>
            </a:lvl2pPr>
            <a:lvl3pPr marL="1143000" indent="-228600" eaLnBrk="0" hangingPunct="0">
              <a:defRPr sz="1300" b="1">
                <a:solidFill>
                  <a:schemeClr val="tx1"/>
                </a:solidFill>
                <a:latin typeface="Arial Narrow" pitchFamily="34" charset="0"/>
              </a:defRPr>
            </a:lvl3pPr>
            <a:lvl4pPr marL="1600200" indent="-228600" algn="just" eaLnBrk="0" hangingPunct="0">
              <a:lnSpc>
                <a:spcPts val="2000"/>
              </a:lnSpc>
              <a:defRPr sz="1300">
                <a:solidFill>
                  <a:schemeClr val="tx1"/>
                </a:solidFill>
                <a:latin typeface="Arial Narrow" pitchFamily="34" charset="0"/>
              </a:defRPr>
            </a:lvl4pPr>
            <a:lvl5pPr marL="2057400" indent="-228600" algn="just" eaLnBrk="0"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5pPr>
            <a:lvl6pPr marL="25146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6pPr>
            <a:lvl7pPr marL="29718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7pPr>
            <a:lvl8pPr marL="34290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8pPr>
            <a:lvl9pPr marL="38862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9pPr>
          </a:lstStyle>
          <a:p>
            <a:pPr eaLnBrk="1" fontAlgn="base" hangingPunct="1">
              <a:spcBef>
                <a:spcPct val="0"/>
              </a:spcBef>
              <a:spcAft>
                <a:spcPct val="0"/>
              </a:spcAft>
            </a:pPr>
            <a:fld id="{B051914B-540C-454B-99F4-FEFF50D1E02E}" type="slidenum">
              <a:rPr lang="fr-FR" altLang="fr-FR" sz="1100" smtClean="0">
                <a:solidFill>
                  <a:srgbClr val="000000"/>
                </a:solidFill>
                <a:latin typeface="Verdana" pitchFamily="34" charset="0"/>
                <a:cs typeface="Arial" pitchFamily="34" charset="0"/>
              </a:rPr>
              <a:pPr eaLnBrk="1" fontAlgn="base" hangingPunct="1">
                <a:spcBef>
                  <a:spcPct val="0"/>
                </a:spcBef>
                <a:spcAft>
                  <a:spcPct val="0"/>
                </a:spcAft>
              </a:pPr>
              <a:t>14</a:t>
            </a:fld>
            <a:endParaRPr lang="fr-FR" altLang="fr-FR" sz="1100" smtClean="0">
              <a:solidFill>
                <a:srgbClr val="000000"/>
              </a:solidFill>
              <a:latin typeface="Verdana" pitchFamily="34" charset="0"/>
              <a:cs typeface="Arial" pitchFamily="34" charset="0"/>
            </a:endParaRPr>
          </a:p>
        </p:txBody>
      </p:sp>
      <p:sp>
        <p:nvSpPr>
          <p:cNvPr id="7" name="Espace réservé du pied de page 5"/>
          <p:cNvSpPr>
            <a:spLocks noGrp="1"/>
          </p:cNvSpPr>
          <p:nvPr>
            <p:ph type="ftr" sz="quarter" idx="4294967295"/>
          </p:nvPr>
        </p:nvSpPr>
        <p:spPr bwMode="auto">
          <a:xfrm>
            <a:off x="2771775" y="6335713"/>
            <a:ext cx="3240088"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lgn="ctr" fontAlgn="base">
              <a:spcBef>
                <a:spcPct val="0"/>
              </a:spcBef>
              <a:spcAft>
                <a:spcPct val="0"/>
              </a:spcAft>
              <a:defRPr/>
            </a:pPr>
            <a:r>
              <a:rPr lang="fr-FR" altLang="fr-FR" sz="1100" dirty="0" smtClean="0">
                <a:solidFill>
                  <a:prstClr val="black"/>
                </a:solidFill>
              </a:rPr>
              <a:t>LES UC DE LA GAMME ESSENTIELLE </a:t>
            </a:r>
          </a:p>
        </p:txBody>
      </p:sp>
      <p:sp>
        <p:nvSpPr>
          <p:cNvPr id="4" name="ZoneTexte 3"/>
          <p:cNvSpPr txBox="1"/>
          <p:nvPr/>
        </p:nvSpPr>
        <p:spPr>
          <a:xfrm>
            <a:off x="472281" y="191433"/>
            <a:ext cx="4674485" cy="461665"/>
          </a:xfrm>
          <a:prstGeom prst="rect">
            <a:avLst/>
          </a:prstGeom>
          <a:solidFill>
            <a:schemeClr val="bg1"/>
          </a:solidFill>
        </p:spPr>
        <p:txBody>
          <a:bodyPr wrap="square" rtlCol="0">
            <a:spAutoFit/>
          </a:bodyPr>
          <a:lstStyle/>
          <a:p>
            <a:r>
              <a:rPr lang="fr-FR" sz="2400" dirty="0" smtClean="0">
                <a:solidFill>
                  <a:srgbClr val="FF0000"/>
                </a:solidFill>
              </a:rPr>
              <a:t>DNCA INVEST BEYOND SEMPEROSA </a:t>
            </a:r>
            <a:endParaRPr lang="fr-FR" sz="2400" dirty="0" smtClean="0"/>
          </a:p>
        </p:txBody>
      </p:sp>
      <p:sp>
        <p:nvSpPr>
          <p:cNvPr id="8" name="Rectangle 7"/>
          <p:cNvSpPr/>
          <p:nvPr/>
        </p:nvSpPr>
        <p:spPr>
          <a:xfrm>
            <a:off x="5545886" y="1400600"/>
            <a:ext cx="2966347" cy="1615827"/>
          </a:xfrm>
          <a:prstGeom prst="rect">
            <a:avLst/>
          </a:prstGeom>
          <a:ln>
            <a:solidFill>
              <a:srgbClr val="7030A0"/>
            </a:solidFill>
          </a:ln>
        </p:spPr>
        <p:txBody>
          <a:bodyPr wrap="square">
            <a:spAutoFit/>
          </a:bodyPr>
          <a:lstStyle/>
          <a:p>
            <a:r>
              <a:rPr lang="fr-FR" sz="1100" b="1" dirty="0" smtClean="0">
                <a:solidFill>
                  <a:srgbClr val="7030A0"/>
                </a:solidFill>
              </a:rPr>
              <a:t>Avec DNCA </a:t>
            </a:r>
            <a:r>
              <a:rPr lang="fr-FR" sz="1100" b="1" dirty="0">
                <a:solidFill>
                  <a:srgbClr val="7030A0"/>
                </a:solidFill>
              </a:rPr>
              <a:t>I</a:t>
            </a:r>
            <a:r>
              <a:rPr lang="fr-FR" sz="1100" b="1" dirty="0" smtClean="0">
                <a:solidFill>
                  <a:srgbClr val="7030A0"/>
                </a:solidFill>
              </a:rPr>
              <a:t>nvest </a:t>
            </a:r>
            <a:r>
              <a:rPr lang="fr-FR" sz="1100" b="1" dirty="0">
                <a:solidFill>
                  <a:srgbClr val="7030A0"/>
                </a:solidFill>
              </a:rPr>
              <a:t>B</a:t>
            </a:r>
            <a:r>
              <a:rPr lang="fr-FR" sz="1100" b="1" dirty="0" smtClean="0">
                <a:solidFill>
                  <a:srgbClr val="7030A0"/>
                </a:solidFill>
              </a:rPr>
              <a:t>eyond </a:t>
            </a:r>
            <a:r>
              <a:rPr lang="fr-FR" sz="1100" b="1" dirty="0" err="1" smtClean="0">
                <a:solidFill>
                  <a:srgbClr val="7030A0"/>
                </a:solidFill>
              </a:rPr>
              <a:t>Semperosa</a:t>
            </a:r>
            <a:r>
              <a:rPr lang="fr-FR" sz="1100" b="1" dirty="0" smtClean="0">
                <a:solidFill>
                  <a:srgbClr val="7030A0"/>
                </a:solidFill>
              </a:rPr>
              <a:t> vous bénéficiez d’</a:t>
            </a:r>
          </a:p>
          <a:p>
            <a:pPr marL="171450" indent="-171450">
              <a:buFont typeface="Arial" panose="020B0604020202020204" pitchFamily="34" charset="0"/>
              <a:buChar char="•"/>
            </a:pPr>
            <a:r>
              <a:rPr lang="fr-FR" sz="1100" b="1" dirty="0">
                <a:solidFill>
                  <a:srgbClr val="7030A0"/>
                </a:solidFill>
              </a:rPr>
              <a:t>u</a:t>
            </a:r>
            <a:r>
              <a:rPr lang="fr-FR" sz="1100" b="1" dirty="0" smtClean="0">
                <a:solidFill>
                  <a:srgbClr val="7030A0"/>
                </a:solidFill>
              </a:rPr>
              <a:t>n fonds qui investit dans des entreprises générant des impacts environnementaux et sociaux positifs et mesurables</a:t>
            </a:r>
          </a:p>
          <a:p>
            <a:pPr marL="171450" indent="-171450">
              <a:buFont typeface="Arial" panose="020B0604020202020204" pitchFamily="34" charset="0"/>
              <a:buChar char="•"/>
            </a:pPr>
            <a:r>
              <a:rPr lang="fr-FR" sz="1100" b="1" dirty="0">
                <a:solidFill>
                  <a:srgbClr val="7030A0"/>
                </a:solidFill>
              </a:rPr>
              <a:t>u</a:t>
            </a:r>
            <a:r>
              <a:rPr lang="fr-FR" sz="1100" b="1" dirty="0" smtClean="0">
                <a:solidFill>
                  <a:srgbClr val="7030A0"/>
                </a:solidFill>
              </a:rPr>
              <a:t>ne gestion de conviction</a:t>
            </a:r>
          </a:p>
          <a:p>
            <a:pPr marL="171450" indent="-171450">
              <a:buFont typeface="Arial" panose="020B0604020202020204" pitchFamily="34" charset="0"/>
              <a:buChar char="•"/>
            </a:pPr>
            <a:r>
              <a:rPr lang="fr-FR" sz="1100" b="1" dirty="0">
                <a:solidFill>
                  <a:srgbClr val="7030A0"/>
                </a:solidFill>
              </a:rPr>
              <a:t>u</a:t>
            </a:r>
            <a:r>
              <a:rPr lang="fr-FR" sz="1100" b="1" dirty="0" smtClean="0">
                <a:solidFill>
                  <a:srgbClr val="7030A0"/>
                </a:solidFill>
              </a:rPr>
              <a:t>n univers d’investissement répondant aux exigences ISR et aux enjeux de la transition durable</a:t>
            </a:r>
            <a:endParaRPr lang="fr-FR" sz="1100" b="1" dirty="0">
              <a:solidFill>
                <a:srgbClr val="7030A0"/>
              </a:solidFill>
            </a:endParaRPr>
          </a:p>
        </p:txBody>
      </p:sp>
      <p:sp>
        <p:nvSpPr>
          <p:cNvPr id="9" name="Rectangle 8"/>
          <p:cNvSpPr/>
          <p:nvPr/>
        </p:nvSpPr>
        <p:spPr>
          <a:xfrm>
            <a:off x="5460275" y="41126"/>
            <a:ext cx="1956946" cy="307777"/>
          </a:xfrm>
          <a:prstGeom prst="rect">
            <a:avLst/>
          </a:prstGeom>
        </p:spPr>
        <p:txBody>
          <a:bodyPr wrap="none">
            <a:spAutoFit/>
          </a:bodyPr>
          <a:lstStyle/>
          <a:p>
            <a:pPr marL="12700">
              <a:lnSpc>
                <a:spcPct val="100000"/>
              </a:lnSpc>
              <a:spcBef>
                <a:spcPts val="105"/>
              </a:spcBef>
            </a:pPr>
            <a:r>
              <a:rPr lang="fr-FR" sz="1400" b="1" spc="140" dirty="0" smtClean="0">
                <a:latin typeface="Trebuchet MS"/>
                <a:cs typeface="Trebuchet MS"/>
              </a:rPr>
              <a:t>Produits éligibles</a:t>
            </a:r>
            <a:endParaRPr lang="fr-FR" sz="1400" dirty="0">
              <a:latin typeface="Trebuchet MS"/>
              <a:cs typeface="Trebuchet MS"/>
            </a:endParaRPr>
          </a:p>
        </p:txBody>
      </p:sp>
      <p:sp>
        <p:nvSpPr>
          <p:cNvPr id="10" name="Rectangle 9"/>
          <p:cNvSpPr/>
          <p:nvPr/>
        </p:nvSpPr>
        <p:spPr>
          <a:xfrm>
            <a:off x="1973960" y="2893264"/>
            <a:ext cx="1595630" cy="307777"/>
          </a:xfrm>
          <a:prstGeom prst="rect">
            <a:avLst/>
          </a:prstGeom>
        </p:spPr>
        <p:txBody>
          <a:bodyPr wrap="square">
            <a:spAutoFit/>
          </a:bodyPr>
          <a:lstStyle/>
          <a:p>
            <a:pPr marL="12700">
              <a:lnSpc>
                <a:spcPct val="100000"/>
              </a:lnSpc>
              <a:spcBef>
                <a:spcPts val="105"/>
              </a:spcBef>
            </a:pPr>
            <a:r>
              <a:rPr lang="fr-FR" sz="1400" b="1" spc="140" dirty="0" smtClean="0">
                <a:solidFill>
                  <a:schemeClr val="accent2">
                    <a:lumMod val="50000"/>
                  </a:schemeClr>
                </a:solidFill>
                <a:latin typeface="Trebuchet MS"/>
                <a:cs typeface="Trebuchet MS"/>
              </a:rPr>
              <a:t>Les risques</a:t>
            </a:r>
            <a:endParaRPr lang="fr-FR" sz="1400" dirty="0">
              <a:solidFill>
                <a:schemeClr val="accent2">
                  <a:lumMod val="50000"/>
                </a:schemeClr>
              </a:solidFill>
              <a:latin typeface="Trebuchet MS"/>
              <a:cs typeface="Trebuchet MS"/>
            </a:endParaRPr>
          </a:p>
        </p:txBody>
      </p:sp>
      <p:sp>
        <p:nvSpPr>
          <p:cNvPr id="15" name="Rectangle 14"/>
          <p:cNvSpPr/>
          <p:nvPr/>
        </p:nvSpPr>
        <p:spPr>
          <a:xfrm>
            <a:off x="485787" y="3212095"/>
            <a:ext cx="4725042" cy="2752035"/>
          </a:xfrm>
          <a:prstGeom prst="rect">
            <a:avLst/>
          </a:prstGeom>
          <a:ln>
            <a:solidFill>
              <a:schemeClr val="accent2">
                <a:lumMod val="50000"/>
              </a:schemeClr>
            </a:solidFill>
          </a:ln>
        </p:spPr>
        <p:txBody>
          <a:bodyPr wrap="square">
            <a:spAutoFit/>
          </a:bodyPr>
          <a:lstStyle/>
          <a:p>
            <a:pPr marL="22225" lvl="0" algn="ctr" fontAlgn="auto">
              <a:spcBef>
                <a:spcPts val="300"/>
              </a:spcBef>
              <a:spcAft>
                <a:spcPts val="0"/>
              </a:spcAft>
            </a:pPr>
            <a:r>
              <a:rPr lang="fr-FR" sz="1200" b="1" spc="-5" dirty="0">
                <a:solidFill>
                  <a:schemeClr val="accent2">
                    <a:lumMod val="50000"/>
                  </a:schemeClr>
                </a:solidFill>
                <a:latin typeface="Calibri"/>
                <a:cs typeface="Calibri"/>
              </a:rPr>
              <a:t>Profil de risque et de rendement (1 à</a:t>
            </a:r>
            <a:r>
              <a:rPr lang="fr-FR" sz="1200" b="1" spc="-40" dirty="0">
                <a:solidFill>
                  <a:schemeClr val="accent2">
                    <a:lumMod val="50000"/>
                  </a:schemeClr>
                </a:solidFill>
                <a:latin typeface="Calibri"/>
                <a:cs typeface="Calibri"/>
              </a:rPr>
              <a:t> </a:t>
            </a:r>
            <a:r>
              <a:rPr lang="fr-FR" sz="1200" b="1" spc="-5" dirty="0">
                <a:solidFill>
                  <a:schemeClr val="accent2">
                    <a:lumMod val="50000"/>
                  </a:schemeClr>
                </a:solidFill>
                <a:latin typeface="Calibri"/>
                <a:cs typeface="Calibri"/>
              </a:rPr>
              <a:t>7)</a:t>
            </a:r>
            <a:endParaRPr lang="fr-FR" sz="1200" dirty="0">
              <a:solidFill>
                <a:schemeClr val="accent2">
                  <a:lumMod val="50000"/>
                </a:schemeClr>
              </a:solidFill>
              <a:latin typeface="Calibri"/>
              <a:cs typeface="Calibri"/>
            </a:endParaRPr>
          </a:p>
          <a:p>
            <a:pPr marL="25400" lvl="0" algn="ctr" fontAlgn="auto">
              <a:spcBef>
                <a:spcPts val="100"/>
              </a:spcBef>
              <a:spcAft>
                <a:spcPts val="0"/>
              </a:spcAft>
            </a:pPr>
            <a:r>
              <a:rPr lang="fr-FR" sz="2800" b="1" spc="-5" dirty="0">
                <a:solidFill>
                  <a:schemeClr val="accent2">
                    <a:lumMod val="50000"/>
                  </a:schemeClr>
                </a:solidFill>
                <a:latin typeface="Calibri"/>
                <a:cs typeface="Calibri"/>
              </a:rPr>
              <a:t>4</a:t>
            </a:r>
            <a:endParaRPr lang="fr-FR" sz="2800" dirty="0">
              <a:solidFill>
                <a:schemeClr val="accent2">
                  <a:lumMod val="50000"/>
                </a:schemeClr>
              </a:solidFill>
              <a:latin typeface="Calibri"/>
              <a:cs typeface="Calibri"/>
            </a:endParaRPr>
          </a:p>
          <a:p>
            <a:pPr marL="180000" lvl="0" fontAlgn="auto">
              <a:spcBef>
                <a:spcPts val="0"/>
              </a:spcBef>
              <a:spcAft>
                <a:spcPts val="0"/>
              </a:spcAft>
            </a:pPr>
            <a:endParaRPr lang="fr-FR" sz="1200" b="1" kern="0" dirty="0" smtClean="0">
              <a:solidFill>
                <a:schemeClr val="accent2">
                  <a:lumMod val="75000"/>
                </a:schemeClr>
              </a:solidFill>
              <a:latin typeface="Trebuchet MS" panose="020B0603020202020204" pitchFamily="34" charset="0"/>
              <a:cs typeface="+mn-cs"/>
            </a:endParaRPr>
          </a:p>
          <a:p>
            <a:pPr marL="180000" lvl="1"/>
            <a:r>
              <a:rPr lang="fr-FR" sz="1200" b="1" dirty="0" smtClean="0">
                <a:solidFill>
                  <a:schemeClr val="accent2">
                    <a:lumMod val="50000"/>
                  </a:schemeClr>
                </a:solidFill>
                <a:latin typeface="Trebuchet MS" panose="020B0603020202020204" pitchFamily="34" charset="0"/>
              </a:rPr>
              <a:t>DNCA </a:t>
            </a:r>
            <a:r>
              <a:rPr lang="fr-FR" sz="1200" b="1" dirty="0">
                <a:solidFill>
                  <a:schemeClr val="accent2">
                    <a:lumMod val="50000"/>
                  </a:schemeClr>
                </a:solidFill>
                <a:latin typeface="Trebuchet MS" panose="020B0603020202020204" pitchFamily="34" charset="0"/>
              </a:rPr>
              <a:t>Invest Beyond </a:t>
            </a:r>
            <a:r>
              <a:rPr lang="fr-FR" sz="1200" b="1" dirty="0" err="1">
                <a:solidFill>
                  <a:schemeClr val="accent2">
                    <a:lumMod val="50000"/>
                  </a:schemeClr>
                </a:solidFill>
                <a:latin typeface="Trebuchet MS" panose="020B0603020202020204" pitchFamily="34" charset="0"/>
              </a:rPr>
              <a:t>Semperosa</a:t>
            </a:r>
            <a:r>
              <a:rPr lang="fr-FR" sz="1200" b="1" dirty="0">
                <a:solidFill>
                  <a:schemeClr val="accent2">
                    <a:lumMod val="50000"/>
                  </a:schemeClr>
                </a:solidFill>
                <a:latin typeface="Trebuchet MS" panose="020B0603020202020204" pitchFamily="34" charset="0"/>
              </a:rPr>
              <a:t> n’est pas garanti :</a:t>
            </a:r>
          </a:p>
          <a:p>
            <a:pPr marL="180000" lvl="1"/>
            <a:r>
              <a:rPr lang="fr-FR" sz="1200" b="1" dirty="0">
                <a:solidFill>
                  <a:schemeClr val="accent2">
                    <a:lumMod val="50000"/>
                  </a:schemeClr>
                </a:solidFill>
                <a:latin typeface="Trebuchet MS" panose="020B0603020202020204" pitchFamily="34" charset="0"/>
              </a:rPr>
              <a:t>il existe un risque de perte en capital</a:t>
            </a:r>
            <a:r>
              <a:rPr lang="fr-FR" sz="1200" dirty="0">
                <a:solidFill>
                  <a:schemeClr val="accent2">
                    <a:lumMod val="50000"/>
                  </a:schemeClr>
                </a:solidFill>
                <a:latin typeface="Trebuchet MS" panose="020B0603020202020204" pitchFamily="34" charset="0"/>
              </a:rPr>
              <a:t>. </a:t>
            </a:r>
            <a:r>
              <a:rPr lang="fr-FR" sz="1200" b="1" dirty="0">
                <a:solidFill>
                  <a:schemeClr val="accent2">
                    <a:lumMod val="50000"/>
                  </a:schemeClr>
                </a:solidFill>
                <a:latin typeface="Trebuchet MS" panose="020B0603020202020204" pitchFamily="34" charset="0"/>
              </a:rPr>
              <a:t>Le Fonds est</a:t>
            </a:r>
          </a:p>
          <a:p>
            <a:pPr marL="180000" lvl="1"/>
            <a:r>
              <a:rPr lang="fr-FR" sz="1200" b="1" dirty="0">
                <a:solidFill>
                  <a:schemeClr val="accent2">
                    <a:lumMod val="50000"/>
                  </a:schemeClr>
                </a:solidFill>
                <a:latin typeface="Trebuchet MS" panose="020B0603020202020204" pitchFamily="34" charset="0"/>
              </a:rPr>
              <a:t>soumis aux risques suivants : risque lié aux actions,</a:t>
            </a:r>
          </a:p>
          <a:p>
            <a:pPr marL="180000" lvl="1"/>
            <a:r>
              <a:rPr lang="fr-FR" sz="1200" b="1" dirty="0">
                <a:solidFill>
                  <a:schemeClr val="accent2">
                    <a:lumMod val="50000"/>
                  </a:schemeClr>
                </a:solidFill>
                <a:latin typeface="Trebuchet MS" panose="020B0603020202020204" pitchFamily="34" charset="0"/>
              </a:rPr>
              <a:t>risque lié à la gestion discrétionnaire, risque de liquidité,</a:t>
            </a:r>
          </a:p>
          <a:p>
            <a:pPr marL="180000" lvl="1"/>
            <a:r>
              <a:rPr lang="fr-FR" sz="1200" b="1" dirty="0">
                <a:solidFill>
                  <a:schemeClr val="accent2">
                    <a:lumMod val="50000"/>
                  </a:schemeClr>
                </a:solidFill>
                <a:latin typeface="Trebuchet MS" panose="020B0603020202020204" pitchFamily="34" charset="0"/>
              </a:rPr>
              <a:t>risque de perte en capital, risque de taux, risque de</a:t>
            </a:r>
          </a:p>
          <a:p>
            <a:pPr marL="180000" lvl="1"/>
            <a:r>
              <a:rPr lang="fr-FR" sz="1200" b="1" dirty="0">
                <a:solidFill>
                  <a:schemeClr val="accent2">
                    <a:lumMod val="50000"/>
                  </a:schemeClr>
                </a:solidFill>
                <a:latin typeface="Trebuchet MS" panose="020B0603020202020204" pitchFamily="34" charset="0"/>
              </a:rPr>
              <a:t>change, risque de crédit, risque de contrepartie. Pour</a:t>
            </a:r>
          </a:p>
          <a:p>
            <a:pPr marL="180000" lvl="1"/>
            <a:r>
              <a:rPr lang="fr-FR" sz="1200" b="1" dirty="0">
                <a:solidFill>
                  <a:schemeClr val="accent2">
                    <a:lumMod val="50000"/>
                  </a:schemeClr>
                </a:solidFill>
                <a:latin typeface="Trebuchet MS" panose="020B0603020202020204" pitchFamily="34" charset="0"/>
              </a:rPr>
              <a:t>une description plus complète des risques, se référer</a:t>
            </a:r>
          </a:p>
          <a:p>
            <a:pPr marL="180000" lvl="1"/>
            <a:r>
              <a:rPr lang="fr-FR" sz="1200" b="1" dirty="0">
                <a:solidFill>
                  <a:schemeClr val="accent2">
                    <a:lumMod val="50000"/>
                  </a:schemeClr>
                </a:solidFill>
                <a:latin typeface="Trebuchet MS" panose="020B0603020202020204" pitchFamily="34" charset="0"/>
              </a:rPr>
              <a:t>au prospectus du fonds, disponible auprès de DNCA</a:t>
            </a:r>
          </a:p>
          <a:p>
            <a:pPr marL="180000" lvl="1"/>
            <a:r>
              <a:rPr lang="fr-FR" sz="1200" b="1" dirty="0">
                <a:solidFill>
                  <a:schemeClr val="accent2">
                    <a:lumMod val="50000"/>
                  </a:schemeClr>
                </a:solidFill>
                <a:latin typeface="Trebuchet MS" panose="020B0603020202020204" pitchFamily="34" charset="0"/>
              </a:rPr>
              <a:t>Finance sur simple demande.</a:t>
            </a:r>
          </a:p>
          <a:p>
            <a:pPr marL="180000" lvl="0" fontAlgn="auto">
              <a:spcBef>
                <a:spcPts val="0"/>
              </a:spcBef>
              <a:spcAft>
                <a:spcPts val="0"/>
              </a:spcAft>
            </a:pPr>
            <a:r>
              <a:rPr lang="fr-FR" sz="1200" b="1" kern="0" dirty="0" smtClean="0">
                <a:solidFill>
                  <a:schemeClr val="accent2">
                    <a:lumMod val="50000"/>
                  </a:schemeClr>
                </a:solidFill>
                <a:latin typeface="Trebuchet MS" panose="020B0603020202020204" pitchFamily="34" charset="0"/>
                <a:cs typeface="+mn-cs"/>
              </a:rPr>
              <a:t>Pour consulter le prospectus </a:t>
            </a:r>
            <a:r>
              <a:rPr lang="fr-FR" sz="1200" b="1" kern="0" dirty="0" smtClean="0">
                <a:solidFill>
                  <a:schemeClr val="accent2">
                    <a:lumMod val="50000"/>
                  </a:schemeClr>
                </a:solidFill>
                <a:latin typeface="Trebuchet MS" panose="020B0603020202020204" pitchFamily="34" charset="0"/>
                <a:cs typeface="+mn-cs"/>
                <a:hlinkClick r:id="rId4"/>
              </a:rPr>
              <a:t>cliquez ici</a:t>
            </a:r>
            <a:endParaRPr lang="fr-FR" sz="1200" b="1" kern="0" dirty="0">
              <a:solidFill>
                <a:schemeClr val="accent2">
                  <a:lumMod val="50000"/>
                </a:schemeClr>
              </a:solidFill>
              <a:latin typeface="Trebuchet MS" panose="020B0603020202020204" pitchFamily="34" charset="0"/>
              <a:cs typeface="+mn-cs"/>
            </a:endParaRPr>
          </a:p>
        </p:txBody>
      </p:sp>
      <p:sp>
        <p:nvSpPr>
          <p:cNvPr id="16" name="Ellipse 15"/>
          <p:cNvSpPr/>
          <p:nvPr/>
        </p:nvSpPr>
        <p:spPr>
          <a:xfrm>
            <a:off x="2411106" y="3552569"/>
            <a:ext cx="796834" cy="501181"/>
          </a:xfrm>
          <a:prstGeom prst="ellips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accent2">
                    <a:lumMod val="50000"/>
                  </a:schemeClr>
                </a:solidFill>
              </a:rPr>
              <a:t>6</a:t>
            </a:r>
            <a:endParaRPr lang="fr-FR" b="1" dirty="0">
              <a:solidFill>
                <a:schemeClr val="accent2">
                  <a:lumMod val="50000"/>
                </a:schemeClr>
              </a:solidFill>
            </a:endParaRPr>
          </a:p>
        </p:txBody>
      </p:sp>
      <p:sp>
        <p:nvSpPr>
          <p:cNvPr id="18" name="Rectangle 17"/>
          <p:cNvSpPr/>
          <p:nvPr/>
        </p:nvSpPr>
        <p:spPr>
          <a:xfrm>
            <a:off x="6611573" y="1120015"/>
            <a:ext cx="935513" cy="307777"/>
          </a:xfrm>
          <a:prstGeom prst="rect">
            <a:avLst/>
          </a:prstGeom>
        </p:spPr>
        <p:txBody>
          <a:bodyPr wrap="none">
            <a:spAutoFit/>
          </a:bodyPr>
          <a:lstStyle/>
          <a:p>
            <a:pPr marL="12700">
              <a:lnSpc>
                <a:spcPct val="100000"/>
              </a:lnSpc>
              <a:spcBef>
                <a:spcPts val="105"/>
              </a:spcBef>
            </a:pPr>
            <a:r>
              <a:rPr lang="fr-FR" sz="1400" b="1" spc="140" dirty="0" smtClean="0">
                <a:solidFill>
                  <a:srgbClr val="6F2F9F"/>
                </a:solidFill>
                <a:latin typeface="Trebuchet MS"/>
                <a:cs typeface="Trebuchet MS"/>
              </a:rPr>
              <a:t>En bref</a:t>
            </a:r>
            <a:endParaRPr lang="fr-FR" sz="1400" dirty="0">
              <a:latin typeface="Trebuchet MS"/>
              <a:cs typeface="Trebuchet MS"/>
            </a:endParaRPr>
          </a:p>
        </p:txBody>
      </p:sp>
      <p:sp>
        <p:nvSpPr>
          <p:cNvPr id="19" name="Rectangle 18"/>
          <p:cNvSpPr/>
          <p:nvPr/>
        </p:nvSpPr>
        <p:spPr>
          <a:xfrm>
            <a:off x="5210829" y="5676627"/>
            <a:ext cx="2585003" cy="536044"/>
          </a:xfrm>
          <a:prstGeom prst="rect">
            <a:avLst/>
          </a:prstGeom>
        </p:spPr>
        <p:txBody>
          <a:bodyPr wrap="none">
            <a:spAutoFit/>
          </a:bodyPr>
          <a:lstStyle/>
          <a:p>
            <a:pPr marL="12700">
              <a:lnSpc>
                <a:spcPct val="100000"/>
              </a:lnSpc>
              <a:spcBef>
                <a:spcPts val="105"/>
              </a:spcBef>
            </a:pPr>
            <a:r>
              <a:rPr lang="fr-FR" sz="1400" b="1" spc="140" dirty="0" smtClean="0">
                <a:latin typeface="Trebuchet MS"/>
                <a:cs typeface="Trebuchet MS"/>
              </a:rPr>
              <a:t>La durée de placement </a:t>
            </a:r>
          </a:p>
          <a:p>
            <a:pPr marL="12700">
              <a:lnSpc>
                <a:spcPct val="100000"/>
              </a:lnSpc>
              <a:spcBef>
                <a:spcPts val="105"/>
              </a:spcBef>
            </a:pPr>
            <a:r>
              <a:rPr lang="fr-FR" sz="1400" b="1" spc="140" dirty="0" smtClean="0">
                <a:latin typeface="Trebuchet MS"/>
                <a:cs typeface="Trebuchet MS"/>
              </a:rPr>
              <a:t>recommandée</a:t>
            </a:r>
            <a:endParaRPr lang="fr-FR" sz="1400" dirty="0">
              <a:solidFill>
                <a:schemeClr val="bg2">
                  <a:lumMod val="60000"/>
                  <a:lumOff val="40000"/>
                </a:schemeClr>
              </a:solidFill>
              <a:latin typeface="Trebuchet MS"/>
              <a:cs typeface="Trebuchet MS"/>
            </a:endParaRPr>
          </a:p>
        </p:txBody>
      </p:sp>
      <p:sp>
        <p:nvSpPr>
          <p:cNvPr id="31" name="Rectangle 30"/>
          <p:cNvSpPr/>
          <p:nvPr/>
        </p:nvSpPr>
        <p:spPr>
          <a:xfrm>
            <a:off x="472701" y="1547850"/>
            <a:ext cx="4531561" cy="1292662"/>
          </a:xfrm>
          <a:prstGeom prst="rect">
            <a:avLst/>
          </a:prstGeom>
          <a:ln>
            <a:solidFill>
              <a:schemeClr val="accent6"/>
            </a:solidFill>
          </a:ln>
        </p:spPr>
        <p:txBody>
          <a:bodyPr wrap="square">
            <a:spAutoFit/>
          </a:bodyPr>
          <a:lstStyle/>
          <a:p>
            <a:r>
              <a:rPr lang="fr-FR" sz="1000" b="1" dirty="0" smtClean="0">
                <a:solidFill>
                  <a:schemeClr val="accent6">
                    <a:lumMod val="50000"/>
                  </a:schemeClr>
                </a:solidFill>
                <a:latin typeface="Trebuchet MS" panose="020B0603020202020204" pitchFamily="34" charset="0"/>
              </a:rPr>
              <a:t>L’objectif </a:t>
            </a:r>
            <a:r>
              <a:rPr lang="fr-FR" sz="1000" b="1" dirty="0">
                <a:solidFill>
                  <a:schemeClr val="accent6">
                    <a:lumMod val="50000"/>
                  </a:schemeClr>
                </a:solidFill>
                <a:latin typeface="Trebuchet MS" panose="020B0603020202020204" pitchFamily="34" charset="0"/>
              </a:rPr>
              <a:t>de gestion est la recherche </a:t>
            </a:r>
            <a:r>
              <a:rPr lang="fr-FR" sz="1000" b="1" dirty="0" smtClean="0">
                <a:solidFill>
                  <a:schemeClr val="accent6">
                    <a:lumMod val="50000"/>
                  </a:schemeClr>
                </a:solidFill>
                <a:latin typeface="Trebuchet MS" panose="020B0603020202020204" pitchFamily="34" charset="0"/>
              </a:rPr>
              <a:t>d’une performance </a:t>
            </a:r>
            <a:r>
              <a:rPr lang="fr-FR" sz="1000" b="1" dirty="0">
                <a:solidFill>
                  <a:schemeClr val="accent6">
                    <a:lumMod val="50000"/>
                  </a:schemeClr>
                </a:solidFill>
                <a:latin typeface="Trebuchet MS" panose="020B0603020202020204" pitchFamily="34" charset="0"/>
              </a:rPr>
              <a:t>supérieure à </a:t>
            </a:r>
            <a:r>
              <a:rPr lang="fr-FR" sz="1000" b="1" dirty="0" smtClean="0">
                <a:solidFill>
                  <a:schemeClr val="accent6">
                    <a:lumMod val="50000"/>
                  </a:schemeClr>
                </a:solidFill>
                <a:latin typeface="Trebuchet MS" panose="020B0603020202020204" pitchFamily="34" charset="0"/>
              </a:rPr>
              <a:t>l’évolution de </a:t>
            </a:r>
            <a:r>
              <a:rPr lang="fr-FR" sz="1000" b="1" dirty="0">
                <a:solidFill>
                  <a:schemeClr val="accent6">
                    <a:lumMod val="50000"/>
                  </a:schemeClr>
                </a:solidFill>
                <a:latin typeface="Trebuchet MS" panose="020B0603020202020204" pitchFamily="34" charset="0"/>
              </a:rPr>
              <a:t>l’indice Euro STOXX 50 NR* </a:t>
            </a:r>
            <a:r>
              <a:rPr lang="fr-FR" sz="1000" b="1" dirty="0" smtClean="0">
                <a:solidFill>
                  <a:schemeClr val="accent6">
                    <a:lumMod val="50000"/>
                  </a:schemeClr>
                </a:solidFill>
                <a:latin typeface="Trebuchet MS" panose="020B0603020202020204" pitchFamily="34" charset="0"/>
              </a:rPr>
              <a:t>calculé dividendes </a:t>
            </a:r>
            <a:r>
              <a:rPr lang="fr-FR" sz="1000" b="1" dirty="0">
                <a:solidFill>
                  <a:schemeClr val="accent6">
                    <a:lumMod val="50000"/>
                  </a:schemeClr>
                </a:solidFill>
                <a:latin typeface="Trebuchet MS" panose="020B0603020202020204" pitchFamily="34" charset="0"/>
              </a:rPr>
              <a:t>réinvestis, sur la durée </a:t>
            </a:r>
            <a:r>
              <a:rPr lang="fr-FR" sz="1000" b="1" dirty="0" smtClean="0">
                <a:solidFill>
                  <a:schemeClr val="accent6">
                    <a:lumMod val="50000"/>
                  </a:schemeClr>
                </a:solidFill>
                <a:latin typeface="Trebuchet MS" panose="020B0603020202020204" pitchFamily="34" charset="0"/>
              </a:rPr>
              <a:t>de placement </a:t>
            </a:r>
            <a:r>
              <a:rPr lang="fr-FR" sz="1000" b="1" dirty="0">
                <a:solidFill>
                  <a:schemeClr val="accent6">
                    <a:lumMod val="50000"/>
                  </a:schemeClr>
                </a:solidFill>
                <a:latin typeface="Trebuchet MS" panose="020B0603020202020204" pitchFamily="34" charset="0"/>
              </a:rPr>
              <a:t>recommandée de minimum </a:t>
            </a:r>
            <a:r>
              <a:rPr lang="fr-FR" sz="1000" b="1" dirty="0" smtClean="0">
                <a:solidFill>
                  <a:schemeClr val="accent6">
                    <a:lumMod val="50000"/>
                  </a:schemeClr>
                </a:solidFill>
                <a:latin typeface="Trebuchet MS" panose="020B0603020202020204" pitchFamily="34" charset="0"/>
              </a:rPr>
              <a:t>5 ans </a:t>
            </a:r>
            <a:r>
              <a:rPr lang="fr-FR" sz="1000" b="1" dirty="0">
                <a:solidFill>
                  <a:schemeClr val="accent6">
                    <a:lumMod val="50000"/>
                  </a:schemeClr>
                </a:solidFill>
                <a:latin typeface="Trebuchet MS" panose="020B0603020202020204" pitchFamily="34" charset="0"/>
              </a:rPr>
              <a:t>au moyen d’une sélection des </a:t>
            </a:r>
            <a:r>
              <a:rPr lang="fr-FR" sz="1000" b="1" dirty="0" smtClean="0">
                <a:solidFill>
                  <a:schemeClr val="accent6">
                    <a:lumMod val="50000"/>
                  </a:schemeClr>
                </a:solidFill>
                <a:latin typeface="Trebuchet MS" panose="020B0603020202020204" pitchFamily="34" charset="0"/>
              </a:rPr>
              <a:t>valeurs en </a:t>
            </a:r>
            <a:r>
              <a:rPr lang="fr-FR" sz="1000" b="1" dirty="0">
                <a:solidFill>
                  <a:schemeClr val="accent6">
                    <a:lumMod val="50000"/>
                  </a:schemeClr>
                </a:solidFill>
                <a:latin typeface="Trebuchet MS" panose="020B0603020202020204" pitchFamily="34" charset="0"/>
              </a:rPr>
              <a:t>portefeuille établie, notamment, sur </a:t>
            </a:r>
            <a:r>
              <a:rPr lang="fr-FR" sz="1000" b="1" dirty="0" smtClean="0">
                <a:solidFill>
                  <a:schemeClr val="accent6">
                    <a:lumMod val="50000"/>
                  </a:schemeClr>
                </a:solidFill>
                <a:latin typeface="Trebuchet MS" panose="020B0603020202020204" pitchFamily="34" charset="0"/>
              </a:rPr>
              <a:t>la base </a:t>
            </a:r>
            <a:r>
              <a:rPr lang="fr-FR" sz="1000" b="1" dirty="0">
                <a:solidFill>
                  <a:schemeClr val="accent6">
                    <a:lumMod val="50000"/>
                  </a:schemeClr>
                </a:solidFill>
                <a:latin typeface="Trebuchet MS" panose="020B0603020202020204" pitchFamily="34" charset="0"/>
              </a:rPr>
              <a:t>de critères d’analyse </a:t>
            </a:r>
            <a:r>
              <a:rPr lang="fr-FR" sz="1000" b="1" dirty="0" smtClean="0">
                <a:solidFill>
                  <a:schemeClr val="accent6">
                    <a:lumMod val="50000"/>
                  </a:schemeClr>
                </a:solidFill>
                <a:latin typeface="Trebuchet MS" panose="020B0603020202020204" pitchFamily="34" charset="0"/>
              </a:rPr>
              <a:t>extra-financière relatifs </a:t>
            </a:r>
            <a:r>
              <a:rPr lang="fr-FR" sz="1000" b="1" dirty="0">
                <a:solidFill>
                  <a:schemeClr val="accent6">
                    <a:lumMod val="50000"/>
                  </a:schemeClr>
                </a:solidFill>
                <a:latin typeface="Trebuchet MS" panose="020B0603020202020204" pitchFamily="34" charset="0"/>
              </a:rPr>
              <a:t>à la responsabilité d’entreprise et </a:t>
            </a:r>
            <a:r>
              <a:rPr lang="fr-FR" sz="1000" b="1" dirty="0" smtClean="0">
                <a:solidFill>
                  <a:schemeClr val="accent6">
                    <a:lumMod val="50000"/>
                  </a:schemeClr>
                </a:solidFill>
                <a:latin typeface="Trebuchet MS" panose="020B0603020202020204" pitchFamily="34" charset="0"/>
              </a:rPr>
              <a:t>à la </a:t>
            </a:r>
            <a:r>
              <a:rPr lang="fr-FR" sz="1000" b="1" dirty="0">
                <a:solidFill>
                  <a:schemeClr val="accent6">
                    <a:lumMod val="50000"/>
                  </a:schemeClr>
                </a:solidFill>
                <a:latin typeface="Trebuchet MS" panose="020B0603020202020204" pitchFamily="34" charset="0"/>
              </a:rPr>
              <a:t>contribution à la transition durable.</a:t>
            </a:r>
          </a:p>
          <a:p>
            <a:r>
              <a:rPr lang="fr-FR" sz="800" b="1" dirty="0">
                <a:solidFill>
                  <a:schemeClr val="accent6">
                    <a:lumMod val="50000"/>
                  </a:schemeClr>
                </a:solidFill>
                <a:latin typeface="Trebuchet MS" panose="020B0603020202020204" pitchFamily="34" charset="0"/>
              </a:rPr>
              <a:t>* Indice de référence regroupant </a:t>
            </a:r>
            <a:r>
              <a:rPr lang="fr-FR" sz="800" b="1" dirty="0" smtClean="0">
                <a:solidFill>
                  <a:schemeClr val="accent6">
                    <a:lumMod val="50000"/>
                  </a:schemeClr>
                </a:solidFill>
                <a:latin typeface="Trebuchet MS" panose="020B0603020202020204" pitchFamily="34" charset="0"/>
              </a:rPr>
              <a:t>les cinquante </a:t>
            </a:r>
            <a:r>
              <a:rPr lang="fr-FR" sz="800" b="1" dirty="0">
                <a:solidFill>
                  <a:schemeClr val="accent6">
                    <a:lumMod val="50000"/>
                  </a:schemeClr>
                </a:solidFill>
                <a:latin typeface="Trebuchet MS" panose="020B0603020202020204" pitchFamily="34" charset="0"/>
              </a:rPr>
              <a:t>plus importantes capitalisations</a:t>
            </a:r>
          </a:p>
          <a:p>
            <a:r>
              <a:rPr lang="fr-FR" sz="800" b="1" dirty="0">
                <a:solidFill>
                  <a:schemeClr val="accent6">
                    <a:lumMod val="50000"/>
                  </a:schemeClr>
                </a:solidFill>
                <a:latin typeface="Trebuchet MS" panose="020B0603020202020204" pitchFamily="34" charset="0"/>
              </a:rPr>
              <a:t>boursières de la zone Euro. </a:t>
            </a:r>
            <a:r>
              <a:rPr lang="fr-FR" sz="1000" b="1" kern="0" dirty="0" smtClean="0">
                <a:solidFill>
                  <a:schemeClr val="accent6">
                    <a:lumMod val="50000"/>
                  </a:schemeClr>
                </a:solidFill>
                <a:latin typeface="Trebuchet MS" panose="020B0603020202020204" pitchFamily="34" charset="0"/>
                <a:cs typeface="Trebuchet MS"/>
              </a:rPr>
              <a:t>Lien vers le DICI </a:t>
            </a:r>
            <a:r>
              <a:rPr lang="fr-FR" sz="1000" b="1" kern="0" dirty="0" smtClean="0">
                <a:solidFill>
                  <a:schemeClr val="accent6">
                    <a:lumMod val="50000"/>
                  </a:schemeClr>
                </a:solidFill>
                <a:latin typeface="Trebuchet MS" panose="020B0603020202020204" pitchFamily="34" charset="0"/>
                <a:cs typeface="Trebuchet MS"/>
                <a:hlinkClick r:id="rId5"/>
              </a:rPr>
              <a:t>cliquez ici</a:t>
            </a:r>
            <a:endParaRPr lang="fr-FR" sz="1000" b="1" kern="0" dirty="0">
              <a:solidFill>
                <a:schemeClr val="accent6">
                  <a:lumMod val="50000"/>
                </a:schemeClr>
              </a:solidFill>
              <a:latin typeface="Trebuchet MS" panose="020B0603020202020204" pitchFamily="34" charset="0"/>
              <a:cs typeface="Trebuchet MS"/>
            </a:endParaRPr>
          </a:p>
        </p:txBody>
      </p:sp>
      <p:sp>
        <p:nvSpPr>
          <p:cNvPr id="33" name="Rectangle 32"/>
          <p:cNvSpPr/>
          <p:nvPr/>
        </p:nvSpPr>
        <p:spPr>
          <a:xfrm>
            <a:off x="1730581" y="1148586"/>
            <a:ext cx="2299091" cy="307777"/>
          </a:xfrm>
          <a:prstGeom prst="rect">
            <a:avLst/>
          </a:prstGeom>
        </p:spPr>
        <p:txBody>
          <a:bodyPr wrap="none">
            <a:spAutoFit/>
          </a:bodyPr>
          <a:lstStyle/>
          <a:p>
            <a:pPr marL="12700">
              <a:lnSpc>
                <a:spcPct val="100000"/>
              </a:lnSpc>
              <a:spcBef>
                <a:spcPts val="105"/>
              </a:spcBef>
            </a:pPr>
            <a:r>
              <a:rPr lang="fr-FR" sz="1400" b="1" spc="140" dirty="0" smtClean="0">
                <a:solidFill>
                  <a:schemeClr val="accent6">
                    <a:lumMod val="50000"/>
                  </a:schemeClr>
                </a:solidFill>
                <a:latin typeface="Trebuchet MS"/>
                <a:cs typeface="Trebuchet MS"/>
              </a:rPr>
              <a:t>L’objectif de gestion</a:t>
            </a:r>
            <a:endParaRPr lang="fr-FR" sz="1400" dirty="0">
              <a:solidFill>
                <a:schemeClr val="accent6">
                  <a:lumMod val="50000"/>
                </a:schemeClr>
              </a:solidFill>
              <a:latin typeface="Trebuchet MS"/>
              <a:cs typeface="Trebuchet MS"/>
            </a:endParaRPr>
          </a:p>
        </p:txBody>
      </p:sp>
      <p:sp>
        <p:nvSpPr>
          <p:cNvPr id="66560" name="ZoneTexte 66559"/>
          <p:cNvSpPr txBox="1"/>
          <p:nvPr/>
        </p:nvSpPr>
        <p:spPr>
          <a:xfrm>
            <a:off x="7759146" y="5770952"/>
            <a:ext cx="966328" cy="276999"/>
          </a:xfrm>
          <a:prstGeom prst="rect">
            <a:avLst/>
          </a:prstGeom>
          <a:noFill/>
          <a:ln>
            <a:solidFill>
              <a:schemeClr val="bg2">
                <a:lumMod val="75000"/>
              </a:schemeClr>
            </a:solidFill>
          </a:ln>
        </p:spPr>
        <p:txBody>
          <a:bodyPr wrap="square" rtlCol="0">
            <a:spAutoFit/>
          </a:bodyPr>
          <a:lstStyle/>
          <a:p>
            <a:r>
              <a:rPr lang="fr-FR" sz="1200" b="1" dirty="0" smtClean="0">
                <a:latin typeface="Trebuchet MS" panose="020B0603020202020204" pitchFamily="34" charset="0"/>
              </a:rPr>
              <a:t>+ de 5 ans</a:t>
            </a:r>
          </a:p>
        </p:txBody>
      </p:sp>
      <p:sp>
        <p:nvSpPr>
          <p:cNvPr id="35" name="Rectangle 34"/>
          <p:cNvSpPr/>
          <p:nvPr/>
        </p:nvSpPr>
        <p:spPr>
          <a:xfrm>
            <a:off x="6102622" y="4434223"/>
            <a:ext cx="2139688" cy="307777"/>
          </a:xfrm>
          <a:prstGeom prst="rect">
            <a:avLst/>
          </a:prstGeom>
        </p:spPr>
        <p:txBody>
          <a:bodyPr wrap="none">
            <a:spAutoFit/>
          </a:bodyPr>
          <a:lstStyle/>
          <a:p>
            <a:pPr marL="12700">
              <a:lnSpc>
                <a:spcPct val="100000"/>
              </a:lnSpc>
              <a:spcBef>
                <a:spcPts val="105"/>
              </a:spcBef>
            </a:pPr>
            <a:r>
              <a:rPr lang="fr-FR" sz="1400" b="1" spc="140" dirty="0" smtClean="0">
                <a:solidFill>
                  <a:srgbClr val="002060"/>
                </a:solidFill>
                <a:latin typeface="Trebuchet MS"/>
                <a:cs typeface="Trebuchet MS"/>
              </a:rPr>
              <a:t>Les performances *</a:t>
            </a:r>
            <a:endParaRPr lang="fr-FR" sz="1400" dirty="0">
              <a:solidFill>
                <a:srgbClr val="002060"/>
              </a:solidFill>
              <a:latin typeface="Trebuchet MS"/>
              <a:cs typeface="Trebuchet MS"/>
            </a:endParaRPr>
          </a:p>
        </p:txBody>
      </p:sp>
      <p:sp>
        <p:nvSpPr>
          <p:cNvPr id="37" name="Rectangle 36"/>
          <p:cNvSpPr/>
          <p:nvPr/>
        </p:nvSpPr>
        <p:spPr>
          <a:xfrm>
            <a:off x="7589520" y="118071"/>
            <a:ext cx="1305581" cy="461665"/>
          </a:xfrm>
          <a:prstGeom prst="rect">
            <a:avLst/>
          </a:prstGeom>
        </p:spPr>
        <p:txBody>
          <a:bodyPr wrap="square">
            <a:spAutoFit/>
          </a:bodyPr>
          <a:lstStyle/>
          <a:p>
            <a:pPr marL="12700" algn="ctr">
              <a:lnSpc>
                <a:spcPct val="100000"/>
              </a:lnSpc>
              <a:spcBef>
                <a:spcPts val="105"/>
              </a:spcBef>
            </a:pPr>
            <a:r>
              <a:rPr lang="fr-FR" sz="1200" b="1" spc="140" dirty="0" smtClean="0">
                <a:solidFill>
                  <a:srgbClr val="FF0000"/>
                </a:solidFill>
                <a:latin typeface="Trebuchet MS"/>
                <a:cs typeface="Trebuchet MS"/>
              </a:rPr>
              <a:t>Profil investisseur</a:t>
            </a:r>
            <a:endParaRPr lang="fr-FR" sz="1200" dirty="0">
              <a:solidFill>
                <a:srgbClr val="FF0000"/>
              </a:solidFill>
              <a:latin typeface="Trebuchet MS"/>
              <a:cs typeface="Trebuchet MS"/>
            </a:endParaRPr>
          </a:p>
        </p:txBody>
      </p:sp>
      <p:sp>
        <p:nvSpPr>
          <p:cNvPr id="66561" name="ZoneTexte 66560"/>
          <p:cNvSpPr txBox="1"/>
          <p:nvPr/>
        </p:nvSpPr>
        <p:spPr>
          <a:xfrm>
            <a:off x="7955279" y="579736"/>
            <a:ext cx="809897" cy="461665"/>
          </a:xfrm>
          <a:prstGeom prst="rect">
            <a:avLst/>
          </a:prstGeom>
          <a:noFill/>
        </p:spPr>
        <p:txBody>
          <a:bodyPr wrap="square" rtlCol="0">
            <a:spAutoFit/>
          </a:bodyPr>
          <a:lstStyle/>
          <a:p>
            <a:r>
              <a:rPr lang="fr-FR" sz="2400" dirty="0" smtClean="0">
                <a:solidFill>
                  <a:srgbClr val="FF0000"/>
                </a:solidFill>
                <a:latin typeface="Trebuchet MS" panose="020B0603020202020204" pitchFamily="34" charset="0"/>
              </a:rPr>
              <a:t>C1</a:t>
            </a:r>
          </a:p>
        </p:txBody>
      </p:sp>
      <p:sp>
        <p:nvSpPr>
          <p:cNvPr id="66563" name="ZoneTexte 66562"/>
          <p:cNvSpPr txBox="1"/>
          <p:nvPr/>
        </p:nvSpPr>
        <p:spPr>
          <a:xfrm>
            <a:off x="472282" y="732967"/>
            <a:ext cx="2898382" cy="369332"/>
          </a:xfrm>
          <a:prstGeom prst="rect">
            <a:avLst/>
          </a:prstGeom>
          <a:noFill/>
        </p:spPr>
        <p:txBody>
          <a:bodyPr wrap="square" rtlCol="0">
            <a:spAutoFit/>
          </a:bodyPr>
          <a:lstStyle/>
          <a:p>
            <a:r>
              <a:rPr lang="fr-FR" dirty="0" smtClean="0">
                <a:latin typeface="Trebuchet MS" panose="020B0603020202020204" pitchFamily="34" charset="0"/>
              </a:rPr>
              <a:t>LU1907595398</a:t>
            </a:r>
          </a:p>
        </p:txBody>
      </p:sp>
      <p:sp>
        <p:nvSpPr>
          <p:cNvPr id="66564" name="Rectangle 66563"/>
          <p:cNvSpPr/>
          <p:nvPr/>
        </p:nvSpPr>
        <p:spPr>
          <a:xfrm>
            <a:off x="5557181" y="4728796"/>
            <a:ext cx="3044298" cy="869469"/>
          </a:xfrm>
          <a:prstGeom prst="rect">
            <a:avLst/>
          </a:prstGeom>
          <a:ln>
            <a:solidFill>
              <a:srgbClr val="002060"/>
            </a:solidFill>
          </a:ln>
        </p:spPr>
        <p:txBody>
          <a:bodyPr wrap="square">
            <a:spAutoFit/>
          </a:bodyPr>
          <a:lstStyle/>
          <a:p>
            <a:pPr marL="36195" marR="25400" algn="just">
              <a:lnSpc>
                <a:spcPct val="100000"/>
              </a:lnSpc>
              <a:spcBef>
                <a:spcPts val="325"/>
              </a:spcBef>
              <a:tabLst>
                <a:tab pos="209550" algn="l"/>
              </a:tabLst>
            </a:pPr>
            <a:r>
              <a:rPr lang="fr-FR" sz="1200" spc="-20" dirty="0" smtClean="0">
                <a:solidFill>
                  <a:srgbClr val="002060"/>
                </a:solidFill>
                <a:latin typeface="Trebuchet MS"/>
                <a:cs typeface="Trebuchet MS"/>
              </a:rPr>
              <a:t>Il existe trop peu de données pour fournir des indications utiles sur les performances passées,</a:t>
            </a:r>
          </a:p>
          <a:p>
            <a:pPr marL="36195" marR="25400" algn="just">
              <a:lnSpc>
                <a:spcPct val="100000"/>
              </a:lnSpc>
              <a:spcBef>
                <a:spcPts val="325"/>
              </a:spcBef>
              <a:tabLst>
                <a:tab pos="209550" algn="l"/>
              </a:tabLst>
            </a:pPr>
            <a:r>
              <a:rPr lang="fr-FR" sz="1200" spc="-20" dirty="0" smtClean="0">
                <a:solidFill>
                  <a:srgbClr val="002060"/>
                </a:solidFill>
                <a:latin typeface="Trebuchet MS"/>
                <a:cs typeface="Trebuchet MS"/>
              </a:rPr>
              <a:t> </a:t>
            </a:r>
            <a:r>
              <a:rPr lang="fr-FR" sz="1000" spc="-20" dirty="0" smtClean="0">
                <a:solidFill>
                  <a:srgbClr val="002060"/>
                </a:solidFill>
                <a:latin typeface="Trebuchet MS"/>
                <a:cs typeface="Trebuchet MS"/>
              </a:rPr>
              <a:t>*ne préjuge pas des performances futures</a:t>
            </a:r>
          </a:p>
        </p:txBody>
      </p:sp>
      <p:sp>
        <p:nvSpPr>
          <p:cNvPr id="66566" name="Rectangle 66565"/>
          <p:cNvSpPr/>
          <p:nvPr/>
        </p:nvSpPr>
        <p:spPr>
          <a:xfrm>
            <a:off x="6335992" y="2988385"/>
            <a:ext cx="1253528" cy="307777"/>
          </a:xfrm>
          <a:prstGeom prst="rect">
            <a:avLst/>
          </a:prstGeom>
        </p:spPr>
        <p:txBody>
          <a:bodyPr wrap="square">
            <a:spAutoFit/>
          </a:bodyPr>
          <a:lstStyle/>
          <a:p>
            <a:pPr marL="36195" marR="25400" algn="just">
              <a:lnSpc>
                <a:spcPct val="100000"/>
              </a:lnSpc>
              <a:spcBef>
                <a:spcPts val="325"/>
              </a:spcBef>
              <a:tabLst>
                <a:tab pos="209550" algn="l"/>
              </a:tabLst>
            </a:pPr>
            <a:r>
              <a:rPr lang="fr-FR" sz="1400" b="1" spc="140" dirty="0" smtClean="0">
                <a:solidFill>
                  <a:srgbClr val="FF00FF"/>
                </a:solidFill>
                <a:latin typeface="Trebuchet MS"/>
                <a:cs typeface="Trebuchet MS"/>
              </a:rPr>
              <a:t>Les Frais</a:t>
            </a:r>
            <a:endParaRPr lang="fr-FR" sz="1400" spc="-20" dirty="0">
              <a:solidFill>
                <a:srgbClr val="FF00FF"/>
              </a:solidFill>
              <a:latin typeface="Trebuchet MS"/>
              <a:cs typeface="Trebuchet MS"/>
            </a:endParaRPr>
          </a:p>
        </p:txBody>
      </p:sp>
      <p:sp>
        <p:nvSpPr>
          <p:cNvPr id="66567" name="Rectangle 66566"/>
          <p:cNvSpPr/>
          <p:nvPr/>
        </p:nvSpPr>
        <p:spPr>
          <a:xfrm>
            <a:off x="5557181" y="3313683"/>
            <a:ext cx="2652425" cy="1107996"/>
          </a:xfrm>
          <a:prstGeom prst="rect">
            <a:avLst/>
          </a:prstGeom>
          <a:ln>
            <a:solidFill>
              <a:srgbClr val="FF00FF"/>
            </a:solidFill>
          </a:ln>
        </p:spPr>
        <p:txBody>
          <a:bodyPr wrap="square">
            <a:spAutoFit/>
          </a:bodyPr>
          <a:lstStyle/>
          <a:p>
            <a:pPr marL="360680" lvl="1" indent="-90170">
              <a:lnSpc>
                <a:spcPct val="100000"/>
              </a:lnSpc>
              <a:buFont typeface="Arial"/>
              <a:buChar char="•"/>
              <a:tabLst>
                <a:tab pos="360680" algn="l"/>
              </a:tabLst>
            </a:pPr>
            <a:r>
              <a:rPr lang="fr-FR" sz="1100" kern="0" dirty="0" smtClean="0">
                <a:solidFill>
                  <a:srgbClr val="FF00FF"/>
                </a:solidFill>
                <a:latin typeface="Trebuchet MS"/>
                <a:cs typeface="Trebuchet MS"/>
              </a:rPr>
              <a:t>Frais de gestion maxi: 2%</a:t>
            </a:r>
          </a:p>
          <a:p>
            <a:pPr marL="264160" marR="81280" indent="-172720">
              <a:lnSpc>
                <a:spcPct val="100000"/>
              </a:lnSpc>
              <a:spcBef>
                <a:spcPts val="0"/>
              </a:spcBef>
              <a:buFont typeface="Wingdings"/>
              <a:buChar char=""/>
              <a:tabLst>
                <a:tab pos="264795" algn="l"/>
              </a:tabLst>
            </a:pPr>
            <a:r>
              <a:rPr lang="fr-FR" sz="1100" kern="0" dirty="0" smtClean="0">
                <a:solidFill>
                  <a:srgbClr val="FF00FF"/>
                </a:solidFill>
                <a:latin typeface="Trebuchet MS"/>
                <a:cs typeface="Trebuchet MS"/>
              </a:rPr>
              <a:t>Frais </a:t>
            </a:r>
            <a:r>
              <a:rPr lang="fr-FR" sz="1100" kern="0" dirty="0">
                <a:solidFill>
                  <a:srgbClr val="FF00FF"/>
                </a:solidFill>
                <a:latin typeface="Trebuchet MS"/>
                <a:cs typeface="Trebuchet MS"/>
              </a:rPr>
              <a:t>Assurance-vie : ceux du </a:t>
            </a:r>
            <a:r>
              <a:rPr lang="fr-FR" sz="1100" kern="0" dirty="0" smtClean="0">
                <a:solidFill>
                  <a:srgbClr val="FF00FF"/>
                </a:solidFill>
                <a:latin typeface="Trebuchet MS"/>
                <a:cs typeface="Trebuchet MS"/>
              </a:rPr>
              <a:t>contrat support</a:t>
            </a:r>
            <a:endParaRPr lang="fr-FR" sz="1100" kern="0" dirty="0">
              <a:solidFill>
                <a:srgbClr val="FF00FF"/>
              </a:solidFill>
              <a:latin typeface="Trebuchet MS"/>
              <a:cs typeface="Trebuchet MS"/>
            </a:endParaRPr>
          </a:p>
          <a:p>
            <a:pPr marL="264160" indent="-172720">
              <a:lnSpc>
                <a:spcPct val="100000"/>
              </a:lnSpc>
              <a:buFont typeface="Wingdings"/>
              <a:buChar char=""/>
              <a:tabLst>
                <a:tab pos="264795" algn="l"/>
              </a:tabLst>
            </a:pPr>
            <a:r>
              <a:rPr lang="fr-FR" sz="1100" kern="0" dirty="0">
                <a:solidFill>
                  <a:srgbClr val="FF00FF"/>
                </a:solidFill>
                <a:latin typeface="Trebuchet MS"/>
                <a:cs typeface="Trebuchet MS"/>
              </a:rPr>
              <a:t>Frais </a:t>
            </a:r>
            <a:r>
              <a:rPr lang="fr-FR" sz="1100" kern="0" dirty="0" smtClean="0">
                <a:solidFill>
                  <a:srgbClr val="FF00FF"/>
                </a:solidFill>
                <a:latin typeface="Trebuchet MS"/>
                <a:cs typeface="Trebuchet MS"/>
              </a:rPr>
              <a:t>CTO/PEA </a:t>
            </a:r>
            <a:r>
              <a:rPr lang="fr-FR" sz="1100" kern="0" dirty="0">
                <a:solidFill>
                  <a:srgbClr val="FF00FF"/>
                </a:solidFill>
                <a:latin typeface="Trebuchet MS"/>
                <a:cs typeface="Trebuchet MS"/>
              </a:rPr>
              <a:t>:</a:t>
            </a:r>
          </a:p>
          <a:p>
            <a:pPr marL="360680" lvl="1" indent="-90170">
              <a:lnSpc>
                <a:spcPct val="100000"/>
              </a:lnSpc>
              <a:buFont typeface="Arial"/>
              <a:buChar char="•"/>
              <a:tabLst>
                <a:tab pos="360680" algn="l"/>
              </a:tabLst>
            </a:pPr>
            <a:r>
              <a:rPr lang="fr-FR" sz="1100" kern="0" dirty="0">
                <a:solidFill>
                  <a:srgbClr val="FF00FF"/>
                </a:solidFill>
                <a:latin typeface="Trebuchet MS"/>
                <a:cs typeface="Trebuchet MS"/>
              </a:rPr>
              <a:t>Frais entrée maxi: </a:t>
            </a:r>
            <a:r>
              <a:rPr lang="fr-FR" sz="1100" kern="0" dirty="0" smtClean="0">
                <a:solidFill>
                  <a:srgbClr val="FF00FF"/>
                </a:solidFill>
                <a:latin typeface="Trebuchet MS"/>
                <a:cs typeface="Trebuchet MS"/>
              </a:rPr>
              <a:t>2,20% </a:t>
            </a:r>
            <a:endParaRPr lang="fr-FR" sz="1100" kern="0" dirty="0">
              <a:solidFill>
                <a:srgbClr val="FF00FF"/>
              </a:solidFill>
              <a:latin typeface="Trebuchet MS"/>
              <a:cs typeface="Trebuchet MS"/>
            </a:endParaRPr>
          </a:p>
          <a:p>
            <a:pPr marL="360680" lvl="1" indent="-90170">
              <a:lnSpc>
                <a:spcPct val="100000"/>
              </a:lnSpc>
              <a:spcBef>
                <a:spcPts val="5"/>
              </a:spcBef>
              <a:buFont typeface="Arial"/>
              <a:buChar char="•"/>
              <a:tabLst>
                <a:tab pos="360680" algn="l"/>
              </a:tabLst>
            </a:pPr>
            <a:r>
              <a:rPr lang="fr-FR" sz="1100" kern="0" dirty="0">
                <a:solidFill>
                  <a:srgbClr val="FF00FF"/>
                </a:solidFill>
                <a:latin typeface="Trebuchet MS"/>
                <a:cs typeface="Trebuchet MS"/>
              </a:rPr>
              <a:t>Frais de sortie: </a:t>
            </a:r>
            <a:r>
              <a:rPr lang="fr-FR" sz="1100" kern="0" dirty="0" smtClean="0">
                <a:solidFill>
                  <a:srgbClr val="FF00FF"/>
                </a:solidFill>
                <a:latin typeface="Trebuchet MS"/>
                <a:cs typeface="Trebuchet MS"/>
              </a:rPr>
              <a:t>néant</a:t>
            </a:r>
            <a:endParaRPr lang="fr-FR" sz="1100" kern="0" dirty="0">
              <a:solidFill>
                <a:srgbClr val="FF00FF"/>
              </a:solidFill>
              <a:latin typeface="Trebuchet MS"/>
              <a:cs typeface="Trebuchet MS"/>
            </a:endParaRPr>
          </a:p>
        </p:txBody>
      </p:sp>
      <p:graphicFrame>
        <p:nvGraphicFramePr>
          <p:cNvPr id="2" name="Objet 1"/>
          <p:cNvGraphicFramePr>
            <a:graphicFrameLocks noChangeAspect="1"/>
          </p:cNvGraphicFramePr>
          <p:nvPr>
            <p:extLst>
              <p:ext uri="{D42A27DB-BD31-4B8C-83A1-F6EECF244321}">
                <p14:modId xmlns:p14="http://schemas.microsoft.com/office/powerpoint/2010/main" val="1132836383"/>
              </p:ext>
            </p:extLst>
          </p:nvPr>
        </p:nvGraphicFramePr>
        <p:xfrm>
          <a:off x="5557181" y="394669"/>
          <a:ext cx="1844490" cy="679580"/>
        </p:xfrm>
        <a:graphic>
          <a:graphicData uri="http://schemas.openxmlformats.org/presentationml/2006/ole">
            <mc:AlternateContent xmlns:mc="http://schemas.openxmlformats.org/markup-compatibility/2006">
              <mc:Choice xmlns:v="urn:schemas-microsoft-com:vml" Requires="v">
                <p:oleObj spid="_x0000_s2105" name="Feuille de calcul" r:id="rId6" imgW="1895651" imgH="828718" progId="Excel.Sheet.12">
                  <p:embed/>
                </p:oleObj>
              </mc:Choice>
              <mc:Fallback>
                <p:oleObj name="Feuille de calcul" r:id="rId6" imgW="1895651" imgH="828718" progId="Excel.Sheet.12">
                  <p:embed/>
                  <p:pic>
                    <p:nvPicPr>
                      <p:cNvPr id="0" name=""/>
                      <p:cNvPicPr/>
                      <p:nvPr/>
                    </p:nvPicPr>
                    <p:blipFill>
                      <a:blip r:embed="rId7"/>
                      <a:stretch>
                        <a:fillRect/>
                      </a:stretch>
                    </p:blipFill>
                    <p:spPr>
                      <a:xfrm>
                        <a:off x="5557181" y="394669"/>
                        <a:ext cx="1844490" cy="679580"/>
                      </a:xfrm>
                      <a:prstGeom prst="rect">
                        <a:avLst/>
                      </a:prstGeom>
                    </p:spPr>
                  </p:pic>
                </p:oleObj>
              </mc:Fallback>
            </mc:AlternateContent>
          </a:graphicData>
        </a:graphic>
      </p:graphicFrame>
    </p:spTree>
    <p:extLst>
      <p:ext uri="{BB962C8B-B14F-4D97-AF65-F5344CB8AC3E}">
        <p14:creationId xmlns:p14="http://schemas.microsoft.com/office/powerpoint/2010/main" val="12633979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Espace réservé du numéro de diapositive 22"/>
          <p:cNvSpPr>
            <a:spLocks noGrp="1"/>
          </p:cNvSpPr>
          <p:nvPr>
            <p:ph type="sldNum" sz="quarter" idx="2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Aft>
                <a:spcPts val="300"/>
              </a:spcAft>
              <a:defRPr sz="1300" b="1">
                <a:solidFill>
                  <a:schemeClr val="accent1"/>
                </a:solidFill>
                <a:latin typeface="Arial Narrow" pitchFamily="34" charset="0"/>
              </a:defRPr>
            </a:lvl1pPr>
            <a:lvl2pPr marL="742950" indent="-285750" eaLnBrk="0" hangingPunct="0">
              <a:defRPr sz="1300" b="1">
                <a:solidFill>
                  <a:schemeClr val="tx1"/>
                </a:solidFill>
                <a:latin typeface="Arial Narrow" pitchFamily="34" charset="0"/>
              </a:defRPr>
            </a:lvl2pPr>
            <a:lvl3pPr marL="1143000" indent="-228600" eaLnBrk="0" hangingPunct="0">
              <a:defRPr sz="1300" b="1">
                <a:solidFill>
                  <a:schemeClr val="tx1"/>
                </a:solidFill>
                <a:latin typeface="Arial Narrow" pitchFamily="34" charset="0"/>
              </a:defRPr>
            </a:lvl3pPr>
            <a:lvl4pPr marL="1600200" indent="-228600" algn="just" eaLnBrk="0" hangingPunct="0">
              <a:lnSpc>
                <a:spcPts val="2000"/>
              </a:lnSpc>
              <a:defRPr sz="1300">
                <a:solidFill>
                  <a:schemeClr val="tx1"/>
                </a:solidFill>
                <a:latin typeface="Arial Narrow" pitchFamily="34" charset="0"/>
              </a:defRPr>
            </a:lvl4pPr>
            <a:lvl5pPr marL="2057400" indent="-228600" algn="just" eaLnBrk="0"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5pPr>
            <a:lvl6pPr marL="25146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6pPr>
            <a:lvl7pPr marL="29718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7pPr>
            <a:lvl8pPr marL="34290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8pPr>
            <a:lvl9pPr marL="38862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9pPr>
          </a:lstStyle>
          <a:p>
            <a:pPr eaLnBrk="1" fontAlgn="base" hangingPunct="1">
              <a:spcBef>
                <a:spcPct val="0"/>
              </a:spcBef>
              <a:spcAft>
                <a:spcPct val="0"/>
              </a:spcAft>
            </a:pPr>
            <a:fld id="{B051914B-540C-454B-99F4-FEFF50D1E02E}" type="slidenum">
              <a:rPr lang="fr-FR" altLang="fr-FR" sz="1100" smtClean="0">
                <a:solidFill>
                  <a:srgbClr val="000000"/>
                </a:solidFill>
                <a:latin typeface="Verdana" pitchFamily="34" charset="0"/>
                <a:cs typeface="Arial" pitchFamily="34" charset="0"/>
              </a:rPr>
              <a:pPr eaLnBrk="1" fontAlgn="base" hangingPunct="1">
                <a:spcBef>
                  <a:spcPct val="0"/>
                </a:spcBef>
                <a:spcAft>
                  <a:spcPct val="0"/>
                </a:spcAft>
              </a:pPr>
              <a:t>15</a:t>
            </a:fld>
            <a:endParaRPr lang="fr-FR" altLang="fr-FR" sz="1100" smtClean="0">
              <a:solidFill>
                <a:srgbClr val="000000"/>
              </a:solidFill>
              <a:latin typeface="Verdana" pitchFamily="34" charset="0"/>
              <a:cs typeface="Arial" pitchFamily="34" charset="0"/>
            </a:endParaRPr>
          </a:p>
        </p:txBody>
      </p:sp>
      <p:sp>
        <p:nvSpPr>
          <p:cNvPr id="7" name="Espace réservé du pied de page 5"/>
          <p:cNvSpPr>
            <a:spLocks noGrp="1"/>
          </p:cNvSpPr>
          <p:nvPr>
            <p:ph type="ftr" sz="quarter" idx="4294967295"/>
          </p:nvPr>
        </p:nvSpPr>
        <p:spPr bwMode="auto">
          <a:xfrm>
            <a:off x="2771775" y="6335713"/>
            <a:ext cx="3240088"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lgn="ctr" fontAlgn="base">
              <a:spcBef>
                <a:spcPct val="0"/>
              </a:spcBef>
              <a:spcAft>
                <a:spcPct val="0"/>
              </a:spcAft>
              <a:defRPr/>
            </a:pPr>
            <a:r>
              <a:rPr lang="fr-FR" altLang="fr-FR" sz="1100" dirty="0" smtClean="0">
                <a:solidFill>
                  <a:prstClr val="black"/>
                </a:solidFill>
              </a:rPr>
              <a:t>LES UC DE LA GAMME ESSENTIELLE </a:t>
            </a:r>
          </a:p>
        </p:txBody>
      </p:sp>
      <p:sp>
        <p:nvSpPr>
          <p:cNvPr id="4" name="ZoneTexte 3"/>
          <p:cNvSpPr txBox="1"/>
          <p:nvPr/>
        </p:nvSpPr>
        <p:spPr>
          <a:xfrm>
            <a:off x="461701" y="102083"/>
            <a:ext cx="4815693" cy="769441"/>
          </a:xfrm>
          <a:prstGeom prst="rect">
            <a:avLst/>
          </a:prstGeom>
          <a:solidFill>
            <a:schemeClr val="bg1"/>
          </a:solidFill>
        </p:spPr>
        <p:txBody>
          <a:bodyPr wrap="square" rtlCol="0">
            <a:spAutoFit/>
          </a:bodyPr>
          <a:lstStyle/>
          <a:p>
            <a:r>
              <a:rPr lang="fr-FR" sz="2200" dirty="0" smtClean="0">
                <a:solidFill>
                  <a:srgbClr val="FF0000"/>
                </a:solidFill>
              </a:rPr>
              <a:t>MIROVA GLOBAL SUSTAINABLE EQUITY FUND</a:t>
            </a:r>
            <a:endParaRPr lang="fr-FR" sz="2200" dirty="0" smtClean="0"/>
          </a:p>
        </p:txBody>
      </p:sp>
      <p:sp>
        <p:nvSpPr>
          <p:cNvPr id="8" name="Rectangle 7"/>
          <p:cNvSpPr/>
          <p:nvPr/>
        </p:nvSpPr>
        <p:spPr>
          <a:xfrm>
            <a:off x="5570298" y="1400547"/>
            <a:ext cx="2966347" cy="1646605"/>
          </a:xfrm>
          <a:prstGeom prst="rect">
            <a:avLst/>
          </a:prstGeom>
          <a:ln>
            <a:solidFill>
              <a:srgbClr val="7030A0"/>
            </a:solidFill>
          </a:ln>
        </p:spPr>
        <p:txBody>
          <a:bodyPr wrap="square">
            <a:spAutoFit/>
          </a:bodyPr>
          <a:lstStyle/>
          <a:p>
            <a:r>
              <a:rPr lang="fr-FR" sz="1200" b="1" dirty="0" smtClean="0">
                <a:solidFill>
                  <a:srgbClr val="7030A0"/>
                </a:solidFill>
                <a:latin typeface="Trebuchet MS" panose="020B0603020202020204" pitchFamily="34" charset="0"/>
              </a:rPr>
              <a:t>Avec </a:t>
            </a:r>
            <a:r>
              <a:rPr lang="fr-FR" sz="1200" b="1" dirty="0" err="1" smtClean="0">
                <a:solidFill>
                  <a:srgbClr val="7030A0"/>
                </a:solidFill>
                <a:latin typeface="Trebuchet MS" panose="020B0603020202020204" pitchFamily="34" charset="0"/>
              </a:rPr>
              <a:t>Mirova</a:t>
            </a:r>
            <a:r>
              <a:rPr lang="fr-FR" sz="1200" b="1" dirty="0" smtClean="0">
                <a:solidFill>
                  <a:srgbClr val="7030A0"/>
                </a:solidFill>
                <a:latin typeface="Trebuchet MS" panose="020B0603020202020204" pitchFamily="34" charset="0"/>
              </a:rPr>
              <a:t> Global </a:t>
            </a:r>
            <a:r>
              <a:rPr lang="fr-FR" sz="1200" b="1" dirty="0" err="1" smtClean="0">
                <a:solidFill>
                  <a:srgbClr val="7030A0"/>
                </a:solidFill>
                <a:latin typeface="Trebuchet MS" panose="020B0603020202020204" pitchFamily="34" charset="0"/>
              </a:rPr>
              <a:t>Sustainable</a:t>
            </a:r>
            <a:r>
              <a:rPr lang="fr-FR" sz="1200" b="1" dirty="0" smtClean="0">
                <a:solidFill>
                  <a:srgbClr val="7030A0"/>
                </a:solidFill>
                <a:latin typeface="Trebuchet MS" panose="020B0603020202020204" pitchFamily="34" charset="0"/>
              </a:rPr>
              <a:t> </a:t>
            </a:r>
            <a:r>
              <a:rPr lang="fr-FR" sz="1200" b="1" dirty="0" err="1" smtClean="0">
                <a:solidFill>
                  <a:srgbClr val="7030A0"/>
                </a:solidFill>
                <a:latin typeface="Trebuchet MS" panose="020B0603020202020204" pitchFamily="34" charset="0"/>
              </a:rPr>
              <a:t>Equity</a:t>
            </a:r>
            <a:r>
              <a:rPr lang="fr-FR" sz="1200" b="1" dirty="0" smtClean="0">
                <a:solidFill>
                  <a:srgbClr val="7030A0"/>
                </a:solidFill>
                <a:latin typeface="Trebuchet MS" panose="020B0603020202020204" pitchFamily="34" charset="0"/>
              </a:rPr>
              <a:t> </a:t>
            </a:r>
            <a:r>
              <a:rPr lang="fr-FR" sz="1200" b="1" dirty="0" err="1" smtClean="0">
                <a:solidFill>
                  <a:srgbClr val="7030A0"/>
                </a:solidFill>
                <a:latin typeface="Trebuchet MS" panose="020B0603020202020204" pitchFamily="34" charset="0"/>
              </a:rPr>
              <a:t>Fund</a:t>
            </a:r>
            <a:r>
              <a:rPr lang="fr-FR" sz="1200" b="1" dirty="0" smtClean="0">
                <a:solidFill>
                  <a:srgbClr val="7030A0"/>
                </a:solidFill>
                <a:latin typeface="Trebuchet MS" panose="020B0603020202020204" pitchFamily="34" charset="0"/>
              </a:rPr>
              <a:t> vous bénéficiez d’</a:t>
            </a:r>
          </a:p>
          <a:p>
            <a:pPr marL="171450" indent="-171450">
              <a:buFont typeface="Arial" panose="020B0604020202020204" pitchFamily="34" charset="0"/>
              <a:buChar char="•"/>
            </a:pPr>
            <a:r>
              <a:rPr lang="fr-FR" sz="1100" b="1" dirty="0" smtClean="0">
                <a:solidFill>
                  <a:srgbClr val="7030A0"/>
                </a:solidFill>
                <a:latin typeface="Trebuchet MS" panose="020B0603020202020204" pitchFamily="34" charset="0"/>
              </a:rPr>
              <a:t>une </a:t>
            </a:r>
            <a:r>
              <a:rPr lang="fr-FR" sz="1100" b="1" dirty="0">
                <a:solidFill>
                  <a:srgbClr val="7030A0"/>
                </a:solidFill>
                <a:latin typeface="Trebuchet MS" panose="020B0603020202020204" pitchFamily="34" charset="0"/>
              </a:rPr>
              <a:t>solution d’épargne </a:t>
            </a:r>
            <a:r>
              <a:rPr lang="fr-FR" sz="1100" b="1" dirty="0" smtClean="0">
                <a:solidFill>
                  <a:srgbClr val="7030A0"/>
                </a:solidFill>
                <a:latin typeface="Trebuchet MS" panose="020B0603020202020204" pitchFamily="34" charset="0"/>
              </a:rPr>
              <a:t>pour répondre aux enjeux de demain</a:t>
            </a:r>
          </a:p>
          <a:p>
            <a:pPr marL="171450" indent="-171450">
              <a:buFont typeface="Arial" panose="020B0604020202020204" pitchFamily="34" charset="0"/>
              <a:buChar char="•"/>
            </a:pPr>
            <a:r>
              <a:rPr lang="fr-FR" sz="1100" b="1" dirty="0" smtClean="0">
                <a:solidFill>
                  <a:srgbClr val="7030A0"/>
                </a:solidFill>
                <a:latin typeface="Trebuchet MS" panose="020B0603020202020204" pitchFamily="34" charset="0"/>
              </a:rPr>
              <a:t>D’un</a:t>
            </a:r>
            <a:r>
              <a:rPr lang="fr-FR" sz="1100" dirty="0" smtClean="0">
                <a:solidFill>
                  <a:srgbClr val="7030A0"/>
                </a:solidFill>
                <a:latin typeface="Trebuchet MS" panose="020B0603020202020204" pitchFamily="34" charset="0"/>
              </a:rPr>
              <a:t> </a:t>
            </a:r>
            <a:r>
              <a:rPr lang="fr-FR" sz="1100" b="1" dirty="0">
                <a:solidFill>
                  <a:srgbClr val="7030A0"/>
                </a:solidFill>
                <a:latin typeface="Trebuchet MS" panose="020B0603020202020204" pitchFamily="34" charset="0"/>
              </a:rPr>
              <a:t>fonds actions qui répond aux problématiques de développement </a:t>
            </a:r>
            <a:r>
              <a:rPr lang="fr-FR" sz="1100" b="1" dirty="0" smtClean="0">
                <a:solidFill>
                  <a:srgbClr val="7030A0"/>
                </a:solidFill>
                <a:latin typeface="Trebuchet MS" panose="020B0603020202020204" pitchFamily="34" charset="0"/>
              </a:rPr>
              <a:t>durable</a:t>
            </a:r>
          </a:p>
          <a:p>
            <a:pPr marL="171450" indent="-171450">
              <a:buFont typeface="Arial" panose="020B0604020202020204" pitchFamily="34" charset="0"/>
              <a:buChar char="•"/>
            </a:pPr>
            <a:r>
              <a:rPr lang="fr-FR" sz="1100" b="1" dirty="0" smtClean="0">
                <a:solidFill>
                  <a:srgbClr val="7030A0"/>
                </a:solidFill>
                <a:latin typeface="Trebuchet MS" panose="020B0603020202020204" pitchFamily="34" charset="0"/>
              </a:rPr>
              <a:t>Une  </a:t>
            </a:r>
            <a:r>
              <a:rPr lang="fr-FR" sz="1100" b="1" dirty="0">
                <a:solidFill>
                  <a:srgbClr val="7030A0"/>
                </a:solidFill>
                <a:latin typeface="Trebuchet MS" panose="020B0603020202020204" pitchFamily="34" charset="0"/>
              </a:rPr>
              <a:t>approche thématique originale basée sur les tendances de long </a:t>
            </a:r>
            <a:r>
              <a:rPr lang="fr-FR" sz="1100" b="1" dirty="0" smtClean="0">
                <a:solidFill>
                  <a:srgbClr val="7030A0"/>
                </a:solidFill>
                <a:latin typeface="Trebuchet MS" panose="020B0603020202020204" pitchFamily="34" charset="0"/>
              </a:rPr>
              <a:t>terme</a:t>
            </a:r>
            <a:endParaRPr lang="fr-FR" sz="1100" b="1" dirty="0">
              <a:solidFill>
                <a:srgbClr val="7030A0"/>
              </a:solidFill>
              <a:latin typeface="Trebuchet MS" panose="020B0603020202020204" pitchFamily="34" charset="0"/>
            </a:endParaRPr>
          </a:p>
        </p:txBody>
      </p:sp>
      <p:sp>
        <p:nvSpPr>
          <p:cNvPr id="9" name="Rectangle 8"/>
          <p:cNvSpPr/>
          <p:nvPr/>
        </p:nvSpPr>
        <p:spPr>
          <a:xfrm>
            <a:off x="5460274" y="83254"/>
            <a:ext cx="1956946" cy="307777"/>
          </a:xfrm>
          <a:prstGeom prst="rect">
            <a:avLst/>
          </a:prstGeom>
        </p:spPr>
        <p:txBody>
          <a:bodyPr wrap="none">
            <a:spAutoFit/>
          </a:bodyPr>
          <a:lstStyle/>
          <a:p>
            <a:pPr marL="12700">
              <a:lnSpc>
                <a:spcPct val="100000"/>
              </a:lnSpc>
              <a:spcBef>
                <a:spcPts val="105"/>
              </a:spcBef>
            </a:pPr>
            <a:r>
              <a:rPr lang="fr-FR" sz="1400" b="1" spc="140" dirty="0" smtClean="0">
                <a:latin typeface="Trebuchet MS"/>
                <a:cs typeface="Trebuchet MS"/>
              </a:rPr>
              <a:t>Produits éligibles</a:t>
            </a:r>
            <a:endParaRPr lang="fr-FR" sz="1400" dirty="0">
              <a:latin typeface="Trebuchet MS"/>
              <a:cs typeface="Trebuchet MS"/>
            </a:endParaRPr>
          </a:p>
        </p:txBody>
      </p:sp>
      <p:sp>
        <p:nvSpPr>
          <p:cNvPr id="10" name="Rectangle 9"/>
          <p:cNvSpPr/>
          <p:nvPr/>
        </p:nvSpPr>
        <p:spPr>
          <a:xfrm>
            <a:off x="2071732" y="3055790"/>
            <a:ext cx="1595630" cy="307777"/>
          </a:xfrm>
          <a:prstGeom prst="rect">
            <a:avLst/>
          </a:prstGeom>
        </p:spPr>
        <p:txBody>
          <a:bodyPr wrap="square">
            <a:spAutoFit/>
          </a:bodyPr>
          <a:lstStyle/>
          <a:p>
            <a:pPr marL="12700">
              <a:lnSpc>
                <a:spcPct val="100000"/>
              </a:lnSpc>
              <a:spcBef>
                <a:spcPts val="105"/>
              </a:spcBef>
            </a:pPr>
            <a:r>
              <a:rPr lang="fr-FR" sz="1400" b="1" spc="140" dirty="0" smtClean="0">
                <a:solidFill>
                  <a:schemeClr val="accent2">
                    <a:lumMod val="50000"/>
                  </a:schemeClr>
                </a:solidFill>
                <a:latin typeface="Trebuchet MS"/>
                <a:cs typeface="Trebuchet MS"/>
              </a:rPr>
              <a:t>Les risques</a:t>
            </a:r>
            <a:endParaRPr lang="fr-FR" sz="1400" dirty="0">
              <a:solidFill>
                <a:schemeClr val="accent2">
                  <a:lumMod val="50000"/>
                </a:schemeClr>
              </a:solidFill>
              <a:latin typeface="Trebuchet MS"/>
              <a:cs typeface="Trebuchet MS"/>
            </a:endParaRPr>
          </a:p>
        </p:txBody>
      </p:sp>
      <p:sp>
        <p:nvSpPr>
          <p:cNvPr id="15" name="Rectangle 14"/>
          <p:cNvSpPr/>
          <p:nvPr/>
        </p:nvSpPr>
        <p:spPr>
          <a:xfrm>
            <a:off x="421724" y="3391910"/>
            <a:ext cx="4725042" cy="2752035"/>
          </a:xfrm>
          <a:prstGeom prst="rect">
            <a:avLst/>
          </a:prstGeom>
          <a:ln>
            <a:solidFill>
              <a:schemeClr val="accent2">
                <a:lumMod val="50000"/>
              </a:schemeClr>
            </a:solidFill>
          </a:ln>
        </p:spPr>
        <p:txBody>
          <a:bodyPr wrap="square">
            <a:spAutoFit/>
          </a:bodyPr>
          <a:lstStyle/>
          <a:p>
            <a:pPr marL="22225" lvl="0" algn="ctr" fontAlgn="auto">
              <a:spcBef>
                <a:spcPts val="300"/>
              </a:spcBef>
              <a:spcAft>
                <a:spcPts val="0"/>
              </a:spcAft>
            </a:pPr>
            <a:r>
              <a:rPr lang="fr-FR" sz="1200" b="1" spc="-5" dirty="0">
                <a:solidFill>
                  <a:schemeClr val="accent2">
                    <a:lumMod val="50000"/>
                  </a:schemeClr>
                </a:solidFill>
                <a:latin typeface="Calibri"/>
                <a:cs typeface="Calibri"/>
              </a:rPr>
              <a:t>Profil de risque et de rendement (1 à</a:t>
            </a:r>
            <a:r>
              <a:rPr lang="fr-FR" sz="1200" b="1" spc="-40" dirty="0">
                <a:solidFill>
                  <a:schemeClr val="accent2">
                    <a:lumMod val="50000"/>
                  </a:schemeClr>
                </a:solidFill>
                <a:latin typeface="Calibri"/>
                <a:cs typeface="Calibri"/>
              </a:rPr>
              <a:t> </a:t>
            </a:r>
            <a:r>
              <a:rPr lang="fr-FR" sz="1200" b="1" spc="-5" dirty="0">
                <a:solidFill>
                  <a:schemeClr val="accent2">
                    <a:lumMod val="50000"/>
                  </a:schemeClr>
                </a:solidFill>
                <a:latin typeface="Calibri"/>
                <a:cs typeface="Calibri"/>
              </a:rPr>
              <a:t>7)</a:t>
            </a:r>
            <a:endParaRPr lang="fr-FR" sz="1200" dirty="0">
              <a:solidFill>
                <a:schemeClr val="accent2">
                  <a:lumMod val="50000"/>
                </a:schemeClr>
              </a:solidFill>
              <a:latin typeface="Calibri"/>
              <a:cs typeface="Calibri"/>
            </a:endParaRPr>
          </a:p>
          <a:p>
            <a:pPr marL="25400" lvl="0" algn="ctr" fontAlgn="auto">
              <a:spcBef>
                <a:spcPts val="100"/>
              </a:spcBef>
              <a:spcAft>
                <a:spcPts val="0"/>
              </a:spcAft>
            </a:pPr>
            <a:r>
              <a:rPr lang="fr-FR" sz="2800" b="1" spc="-5" dirty="0">
                <a:solidFill>
                  <a:schemeClr val="accent2">
                    <a:lumMod val="50000"/>
                  </a:schemeClr>
                </a:solidFill>
                <a:latin typeface="Calibri"/>
                <a:cs typeface="Calibri"/>
              </a:rPr>
              <a:t>4</a:t>
            </a:r>
            <a:endParaRPr lang="fr-FR" sz="2800" dirty="0">
              <a:solidFill>
                <a:schemeClr val="accent2">
                  <a:lumMod val="50000"/>
                </a:schemeClr>
              </a:solidFill>
              <a:latin typeface="Calibri"/>
              <a:cs typeface="Calibri"/>
            </a:endParaRPr>
          </a:p>
          <a:p>
            <a:pPr marL="180000" lvl="0" fontAlgn="auto">
              <a:spcBef>
                <a:spcPts val="0"/>
              </a:spcBef>
              <a:spcAft>
                <a:spcPts val="0"/>
              </a:spcAft>
            </a:pPr>
            <a:endParaRPr lang="fr-FR" sz="1200" b="1" kern="0" dirty="0" smtClean="0">
              <a:solidFill>
                <a:schemeClr val="accent2">
                  <a:lumMod val="75000"/>
                </a:schemeClr>
              </a:solidFill>
              <a:latin typeface="Trebuchet MS" panose="020B0603020202020204" pitchFamily="34" charset="0"/>
              <a:cs typeface="+mn-cs"/>
            </a:endParaRPr>
          </a:p>
          <a:p>
            <a:r>
              <a:rPr lang="fr-FR" sz="1200" b="1" dirty="0" err="1">
                <a:solidFill>
                  <a:schemeClr val="accent2">
                    <a:lumMod val="50000"/>
                  </a:schemeClr>
                </a:solidFill>
                <a:latin typeface="Trebuchet MS" panose="020B0603020202020204" pitchFamily="34" charset="0"/>
              </a:rPr>
              <a:t>Mirova</a:t>
            </a:r>
            <a:r>
              <a:rPr lang="fr-FR" sz="1200" b="1" dirty="0">
                <a:solidFill>
                  <a:schemeClr val="accent2">
                    <a:lumMod val="50000"/>
                  </a:schemeClr>
                </a:solidFill>
                <a:latin typeface="Trebuchet MS" panose="020B0603020202020204" pitchFamily="34" charset="0"/>
              </a:rPr>
              <a:t> Global </a:t>
            </a:r>
            <a:r>
              <a:rPr lang="fr-FR" sz="1200" b="1" dirty="0" err="1">
                <a:solidFill>
                  <a:schemeClr val="accent2">
                    <a:lumMod val="50000"/>
                  </a:schemeClr>
                </a:solidFill>
                <a:latin typeface="Trebuchet MS" panose="020B0603020202020204" pitchFamily="34" charset="0"/>
              </a:rPr>
              <a:t>Sustainable</a:t>
            </a:r>
            <a:r>
              <a:rPr lang="fr-FR" sz="1200" b="1" dirty="0">
                <a:solidFill>
                  <a:schemeClr val="accent2">
                    <a:lumMod val="50000"/>
                  </a:schemeClr>
                </a:solidFill>
                <a:latin typeface="Trebuchet MS" panose="020B0603020202020204" pitchFamily="34" charset="0"/>
              </a:rPr>
              <a:t> </a:t>
            </a:r>
            <a:r>
              <a:rPr lang="fr-FR" sz="1200" b="1" dirty="0" err="1">
                <a:solidFill>
                  <a:schemeClr val="accent2">
                    <a:lumMod val="50000"/>
                  </a:schemeClr>
                </a:solidFill>
                <a:latin typeface="Trebuchet MS" panose="020B0603020202020204" pitchFamily="34" charset="0"/>
              </a:rPr>
              <a:t>Equity</a:t>
            </a:r>
            <a:r>
              <a:rPr lang="fr-FR" sz="1200" b="1" dirty="0">
                <a:solidFill>
                  <a:schemeClr val="accent2">
                    <a:lumMod val="50000"/>
                  </a:schemeClr>
                </a:solidFill>
                <a:latin typeface="Trebuchet MS" panose="020B0603020202020204" pitchFamily="34" charset="0"/>
              </a:rPr>
              <a:t> </a:t>
            </a:r>
            <a:r>
              <a:rPr lang="fr-FR" sz="1200" b="1" dirty="0" err="1">
                <a:solidFill>
                  <a:schemeClr val="accent2">
                    <a:lumMod val="50000"/>
                  </a:schemeClr>
                </a:solidFill>
                <a:latin typeface="Trebuchet MS" panose="020B0603020202020204" pitchFamily="34" charset="0"/>
              </a:rPr>
              <a:t>Fund</a:t>
            </a:r>
            <a:r>
              <a:rPr lang="fr-FR" sz="1200" b="1" dirty="0">
                <a:solidFill>
                  <a:schemeClr val="accent2">
                    <a:lumMod val="50000"/>
                  </a:schemeClr>
                </a:solidFill>
                <a:latin typeface="Trebuchet MS" panose="020B0603020202020204" pitchFamily="34" charset="0"/>
              </a:rPr>
              <a:t> n’est pas garanti, il existe </a:t>
            </a:r>
            <a:r>
              <a:rPr lang="fr-FR" sz="1200" b="1" dirty="0" smtClean="0">
                <a:solidFill>
                  <a:schemeClr val="accent2">
                    <a:lumMod val="50000"/>
                  </a:schemeClr>
                </a:solidFill>
                <a:latin typeface="Trebuchet MS" panose="020B0603020202020204" pitchFamily="34" charset="0"/>
              </a:rPr>
              <a:t>un risque </a:t>
            </a:r>
            <a:r>
              <a:rPr lang="fr-FR" sz="1200" b="1" dirty="0">
                <a:solidFill>
                  <a:schemeClr val="accent2">
                    <a:lumMod val="50000"/>
                  </a:schemeClr>
                </a:solidFill>
                <a:latin typeface="Trebuchet MS" panose="020B0603020202020204" pitchFamily="34" charset="0"/>
              </a:rPr>
              <a:t>de perte en capital. Le Fonds est principalement soumis aux </a:t>
            </a:r>
            <a:r>
              <a:rPr lang="fr-FR" sz="1200" b="1" dirty="0" smtClean="0">
                <a:solidFill>
                  <a:schemeClr val="accent2">
                    <a:lumMod val="50000"/>
                  </a:schemeClr>
                </a:solidFill>
                <a:latin typeface="Trebuchet MS" panose="020B0603020202020204" pitchFamily="34" charset="0"/>
              </a:rPr>
              <a:t>risques suivants </a:t>
            </a:r>
            <a:r>
              <a:rPr lang="fr-FR" sz="1200" b="1" dirty="0">
                <a:solidFill>
                  <a:schemeClr val="accent2">
                    <a:lumMod val="50000"/>
                  </a:schemeClr>
                </a:solidFill>
                <a:latin typeface="Trebuchet MS" panose="020B0603020202020204" pitchFamily="34" charset="0"/>
              </a:rPr>
              <a:t>: actions, investissement mondial, taux de change, </a:t>
            </a:r>
            <a:r>
              <a:rPr lang="fr-FR" sz="1200" b="1" dirty="0" smtClean="0">
                <a:solidFill>
                  <a:schemeClr val="accent2">
                    <a:lumMod val="50000"/>
                  </a:schemeClr>
                </a:solidFill>
                <a:latin typeface="Trebuchet MS" panose="020B0603020202020204" pitchFamily="34" charset="0"/>
              </a:rPr>
              <a:t>modifications des </a:t>
            </a:r>
            <a:r>
              <a:rPr lang="fr-FR" sz="1200" b="1" dirty="0">
                <a:solidFill>
                  <a:schemeClr val="accent2">
                    <a:lumMod val="50000"/>
                  </a:schemeClr>
                </a:solidFill>
                <a:latin typeface="Trebuchet MS" panose="020B0603020202020204" pitchFamily="34" charset="0"/>
              </a:rPr>
              <a:t>lois et/ou des régimes fiscaux, </a:t>
            </a:r>
            <a:r>
              <a:rPr lang="fr-FR" sz="1200" b="1" dirty="0" smtClean="0">
                <a:solidFill>
                  <a:schemeClr val="accent2">
                    <a:lumMod val="50000"/>
                  </a:schemeClr>
                </a:solidFill>
                <a:latin typeface="Trebuchet MS" panose="020B0603020202020204" pitchFamily="34" charset="0"/>
              </a:rPr>
              <a:t>concentration </a:t>
            </a:r>
            <a:r>
              <a:rPr lang="fr-FR" sz="1200" b="1" dirty="0">
                <a:solidFill>
                  <a:schemeClr val="accent2">
                    <a:lumMod val="50000"/>
                  </a:schemeClr>
                </a:solidFill>
                <a:latin typeface="Trebuchet MS" panose="020B0603020202020204" pitchFamily="34" charset="0"/>
              </a:rPr>
              <a:t>du portefeuille, </a:t>
            </a:r>
            <a:r>
              <a:rPr lang="fr-FR" sz="1200" b="1" dirty="0" smtClean="0">
                <a:solidFill>
                  <a:schemeClr val="accent2">
                    <a:lumMod val="50000"/>
                  </a:schemeClr>
                </a:solidFill>
                <a:latin typeface="Trebuchet MS" panose="020B0603020202020204" pitchFamily="34" charset="0"/>
              </a:rPr>
              <a:t>sociétés à </a:t>
            </a:r>
            <a:r>
              <a:rPr lang="fr-FR" sz="1200" b="1" dirty="0">
                <a:solidFill>
                  <a:schemeClr val="accent2">
                    <a:lumMod val="50000"/>
                  </a:schemeClr>
                </a:solidFill>
                <a:latin typeface="Trebuchet MS" panose="020B0603020202020204" pitchFamily="34" charset="0"/>
              </a:rPr>
              <a:t>petite, moyenne et grande capitalisation, marchés émergents. Pour une</a:t>
            </a:r>
          </a:p>
          <a:p>
            <a:r>
              <a:rPr lang="fr-FR" sz="1200" b="1" dirty="0">
                <a:solidFill>
                  <a:schemeClr val="accent2">
                    <a:lumMod val="50000"/>
                  </a:schemeClr>
                </a:solidFill>
                <a:latin typeface="Trebuchet MS" panose="020B0603020202020204" pitchFamily="34" charset="0"/>
              </a:rPr>
              <a:t>description plus complète des risques, se référer au prospectus du </a:t>
            </a:r>
            <a:r>
              <a:rPr lang="fr-FR" sz="1200" b="1" dirty="0" smtClean="0">
                <a:solidFill>
                  <a:schemeClr val="accent2">
                    <a:lumMod val="50000"/>
                  </a:schemeClr>
                </a:solidFill>
                <a:latin typeface="Trebuchet MS" panose="020B0603020202020204" pitchFamily="34" charset="0"/>
              </a:rPr>
              <a:t>Fonds, disponible </a:t>
            </a:r>
            <a:r>
              <a:rPr lang="fr-FR" sz="1200" b="1" dirty="0">
                <a:solidFill>
                  <a:schemeClr val="accent2">
                    <a:lumMod val="50000"/>
                  </a:schemeClr>
                </a:solidFill>
                <a:latin typeface="Trebuchet MS" panose="020B0603020202020204" pitchFamily="34" charset="0"/>
              </a:rPr>
              <a:t>auprès de </a:t>
            </a:r>
            <a:r>
              <a:rPr lang="fr-FR" sz="1200" b="1" dirty="0" err="1">
                <a:solidFill>
                  <a:schemeClr val="accent2">
                    <a:lumMod val="50000"/>
                  </a:schemeClr>
                </a:solidFill>
                <a:latin typeface="Trebuchet MS" panose="020B0603020202020204" pitchFamily="34" charset="0"/>
              </a:rPr>
              <a:t>Natixis</a:t>
            </a:r>
            <a:r>
              <a:rPr lang="fr-FR" sz="1200" b="1" dirty="0">
                <a:solidFill>
                  <a:schemeClr val="accent2">
                    <a:lumMod val="50000"/>
                  </a:schemeClr>
                </a:solidFill>
                <a:latin typeface="Trebuchet MS" panose="020B0603020202020204" pitchFamily="34" charset="0"/>
              </a:rPr>
              <a:t> Investment </a:t>
            </a:r>
            <a:r>
              <a:rPr lang="fr-FR" sz="1200" b="1" dirty="0" smtClean="0">
                <a:solidFill>
                  <a:schemeClr val="accent2">
                    <a:lumMod val="50000"/>
                  </a:schemeClr>
                </a:solidFill>
                <a:latin typeface="Trebuchet MS" panose="020B0603020202020204" pitchFamily="34" charset="0"/>
              </a:rPr>
              <a:t>Managers</a:t>
            </a:r>
            <a:r>
              <a:rPr lang="fr-FR" sz="1200" b="1" kern="0" dirty="0" smtClean="0">
                <a:solidFill>
                  <a:schemeClr val="accent2">
                    <a:lumMod val="50000"/>
                  </a:schemeClr>
                </a:solidFill>
                <a:latin typeface="Trebuchet MS" panose="020B0603020202020204" pitchFamily="34" charset="0"/>
                <a:cs typeface="+mn-cs"/>
              </a:rPr>
              <a:t>. Pour consulter le prospectus </a:t>
            </a:r>
            <a:r>
              <a:rPr lang="fr-FR" sz="1200" b="1" kern="0" dirty="0" smtClean="0">
                <a:solidFill>
                  <a:schemeClr val="accent2">
                    <a:lumMod val="50000"/>
                  </a:schemeClr>
                </a:solidFill>
                <a:latin typeface="Trebuchet MS" panose="020B0603020202020204" pitchFamily="34" charset="0"/>
                <a:cs typeface="+mn-cs"/>
                <a:hlinkClick r:id="rId3"/>
              </a:rPr>
              <a:t>cliquez ici</a:t>
            </a:r>
            <a:endParaRPr lang="fr-FR" sz="1200" b="1" kern="0" dirty="0">
              <a:solidFill>
                <a:schemeClr val="accent2">
                  <a:lumMod val="50000"/>
                </a:schemeClr>
              </a:solidFill>
              <a:latin typeface="Trebuchet MS" panose="020B0603020202020204" pitchFamily="34" charset="0"/>
              <a:cs typeface="+mn-cs"/>
            </a:endParaRPr>
          </a:p>
        </p:txBody>
      </p:sp>
      <p:sp>
        <p:nvSpPr>
          <p:cNvPr id="16" name="Ellipse 15"/>
          <p:cNvSpPr/>
          <p:nvPr/>
        </p:nvSpPr>
        <p:spPr>
          <a:xfrm>
            <a:off x="2373358" y="3643000"/>
            <a:ext cx="796834" cy="501181"/>
          </a:xfrm>
          <a:prstGeom prst="ellips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accent2">
                    <a:lumMod val="50000"/>
                  </a:schemeClr>
                </a:solidFill>
              </a:rPr>
              <a:t>5</a:t>
            </a:r>
            <a:endParaRPr lang="fr-FR" b="1" dirty="0">
              <a:solidFill>
                <a:schemeClr val="accent2">
                  <a:lumMod val="50000"/>
                </a:schemeClr>
              </a:solidFill>
            </a:endParaRPr>
          </a:p>
        </p:txBody>
      </p:sp>
      <p:sp>
        <p:nvSpPr>
          <p:cNvPr id="18" name="Rectangle 17"/>
          <p:cNvSpPr/>
          <p:nvPr/>
        </p:nvSpPr>
        <p:spPr>
          <a:xfrm>
            <a:off x="6611573" y="1120015"/>
            <a:ext cx="935513" cy="307777"/>
          </a:xfrm>
          <a:prstGeom prst="rect">
            <a:avLst/>
          </a:prstGeom>
        </p:spPr>
        <p:txBody>
          <a:bodyPr wrap="none">
            <a:spAutoFit/>
          </a:bodyPr>
          <a:lstStyle/>
          <a:p>
            <a:pPr marL="12700">
              <a:lnSpc>
                <a:spcPct val="100000"/>
              </a:lnSpc>
              <a:spcBef>
                <a:spcPts val="105"/>
              </a:spcBef>
            </a:pPr>
            <a:r>
              <a:rPr lang="fr-FR" sz="1400" b="1" spc="140" dirty="0" smtClean="0">
                <a:solidFill>
                  <a:srgbClr val="6F2F9F"/>
                </a:solidFill>
                <a:latin typeface="Trebuchet MS"/>
                <a:cs typeface="Trebuchet MS"/>
              </a:rPr>
              <a:t>En bref</a:t>
            </a:r>
            <a:endParaRPr lang="fr-FR" sz="1400" dirty="0">
              <a:latin typeface="Trebuchet MS"/>
              <a:cs typeface="Trebuchet MS"/>
            </a:endParaRPr>
          </a:p>
        </p:txBody>
      </p:sp>
      <p:sp>
        <p:nvSpPr>
          <p:cNvPr id="19" name="Rectangle 18"/>
          <p:cNvSpPr/>
          <p:nvPr/>
        </p:nvSpPr>
        <p:spPr>
          <a:xfrm>
            <a:off x="5210829" y="5676627"/>
            <a:ext cx="2585003" cy="536044"/>
          </a:xfrm>
          <a:prstGeom prst="rect">
            <a:avLst/>
          </a:prstGeom>
        </p:spPr>
        <p:txBody>
          <a:bodyPr wrap="none">
            <a:spAutoFit/>
          </a:bodyPr>
          <a:lstStyle/>
          <a:p>
            <a:pPr marL="12700">
              <a:lnSpc>
                <a:spcPct val="100000"/>
              </a:lnSpc>
              <a:spcBef>
                <a:spcPts val="105"/>
              </a:spcBef>
            </a:pPr>
            <a:r>
              <a:rPr lang="fr-FR" sz="1400" b="1" spc="140" dirty="0" smtClean="0">
                <a:latin typeface="Trebuchet MS"/>
                <a:cs typeface="Trebuchet MS"/>
              </a:rPr>
              <a:t>La durée de placement </a:t>
            </a:r>
          </a:p>
          <a:p>
            <a:pPr marL="12700">
              <a:lnSpc>
                <a:spcPct val="100000"/>
              </a:lnSpc>
              <a:spcBef>
                <a:spcPts val="105"/>
              </a:spcBef>
            </a:pPr>
            <a:r>
              <a:rPr lang="fr-FR" sz="1400" b="1" spc="140" dirty="0" smtClean="0">
                <a:latin typeface="Trebuchet MS"/>
                <a:cs typeface="Trebuchet MS"/>
              </a:rPr>
              <a:t>recommandée</a:t>
            </a:r>
            <a:endParaRPr lang="fr-FR" sz="1400" dirty="0">
              <a:latin typeface="Trebuchet MS"/>
              <a:cs typeface="Trebuchet MS"/>
            </a:endParaRPr>
          </a:p>
        </p:txBody>
      </p:sp>
      <p:sp>
        <p:nvSpPr>
          <p:cNvPr id="31" name="Rectangle 30"/>
          <p:cNvSpPr/>
          <p:nvPr/>
        </p:nvSpPr>
        <p:spPr>
          <a:xfrm>
            <a:off x="461701" y="1477492"/>
            <a:ext cx="4531561" cy="1323439"/>
          </a:xfrm>
          <a:prstGeom prst="rect">
            <a:avLst/>
          </a:prstGeom>
          <a:ln>
            <a:solidFill>
              <a:schemeClr val="accent6"/>
            </a:solidFill>
          </a:ln>
        </p:spPr>
        <p:txBody>
          <a:bodyPr wrap="square">
            <a:spAutoFit/>
          </a:bodyPr>
          <a:lstStyle/>
          <a:p>
            <a:r>
              <a:rPr lang="fr-FR" sz="1000" b="1" dirty="0" err="1">
                <a:solidFill>
                  <a:schemeClr val="accent6">
                    <a:lumMod val="50000"/>
                  </a:schemeClr>
                </a:solidFill>
                <a:latin typeface="Trebuchet MS" panose="020B0603020202020204" pitchFamily="34" charset="0"/>
              </a:rPr>
              <a:t>Mirova</a:t>
            </a:r>
            <a:r>
              <a:rPr lang="fr-FR" sz="1000" b="1" dirty="0">
                <a:solidFill>
                  <a:schemeClr val="accent6">
                    <a:lumMod val="50000"/>
                  </a:schemeClr>
                </a:solidFill>
                <a:latin typeface="Trebuchet MS" panose="020B0603020202020204" pitchFamily="34" charset="0"/>
              </a:rPr>
              <a:t> Global </a:t>
            </a:r>
            <a:r>
              <a:rPr lang="fr-FR" sz="1000" b="1" dirty="0" err="1" smtClean="0">
                <a:solidFill>
                  <a:schemeClr val="accent6">
                    <a:lumMod val="50000"/>
                  </a:schemeClr>
                </a:solidFill>
                <a:latin typeface="Trebuchet MS" panose="020B0603020202020204" pitchFamily="34" charset="0"/>
              </a:rPr>
              <a:t>Sustainable</a:t>
            </a:r>
            <a:r>
              <a:rPr lang="fr-FR" sz="1000" b="1" dirty="0" smtClean="0">
                <a:solidFill>
                  <a:schemeClr val="accent6">
                    <a:lumMod val="50000"/>
                  </a:schemeClr>
                </a:solidFill>
                <a:latin typeface="Trebuchet MS" panose="020B0603020202020204" pitchFamily="34" charset="0"/>
              </a:rPr>
              <a:t> </a:t>
            </a:r>
            <a:r>
              <a:rPr lang="fr-FR" sz="1000" b="1" dirty="0" err="1" smtClean="0">
                <a:solidFill>
                  <a:schemeClr val="accent6">
                    <a:lumMod val="50000"/>
                  </a:schemeClr>
                </a:solidFill>
                <a:latin typeface="Trebuchet MS" panose="020B0603020202020204" pitchFamily="34" charset="0"/>
              </a:rPr>
              <a:t>Equity</a:t>
            </a:r>
            <a:r>
              <a:rPr lang="fr-FR" sz="1000" b="1" dirty="0" smtClean="0">
                <a:solidFill>
                  <a:schemeClr val="accent6">
                    <a:lumMod val="50000"/>
                  </a:schemeClr>
                </a:solidFill>
                <a:latin typeface="Trebuchet MS" panose="020B0603020202020204" pitchFamily="34" charset="0"/>
              </a:rPr>
              <a:t> </a:t>
            </a:r>
            <a:r>
              <a:rPr lang="fr-FR" sz="1000" b="1" dirty="0" err="1">
                <a:solidFill>
                  <a:schemeClr val="accent6">
                    <a:lumMod val="50000"/>
                  </a:schemeClr>
                </a:solidFill>
                <a:latin typeface="Trebuchet MS" panose="020B0603020202020204" pitchFamily="34" charset="0"/>
              </a:rPr>
              <a:t>Fund</a:t>
            </a:r>
            <a:r>
              <a:rPr lang="fr-FR" sz="1000" b="1" dirty="0">
                <a:solidFill>
                  <a:schemeClr val="accent6">
                    <a:lumMod val="50000"/>
                  </a:schemeClr>
                </a:solidFill>
                <a:latin typeface="Trebuchet MS" panose="020B0603020202020204" pitchFamily="34" charset="0"/>
              </a:rPr>
              <a:t> est </a:t>
            </a:r>
            <a:r>
              <a:rPr lang="fr-FR" sz="1000" b="1" dirty="0" smtClean="0">
                <a:solidFill>
                  <a:schemeClr val="accent6">
                    <a:lumMod val="50000"/>
                  </a:schemeClr>
                </a:solidFill>
                <a:latin typeface="Trebuchet MS" panose="020B0603020202020204" pitchFamily="34" charset="0"/>
              </a:rPr>
              <a:t>un Compartiment </a:t>
            </a:r>
            <a:r>
              <a:rPr lang="fr-FR" sz="1000" b="1" dirty="0">
                <a:solidFill>
                  <a:schemeClr val="accent6">
                    <a:lumMod val="50000"/>
                  </a:schemeClr>
                </a:solidFill>
                <a:latin typeface="Trebuchet MS" panose="020B0603020202020204" pitchFamily="34" charset="0"/>
              </a:rPr>
              <a:t>de la </a:t>
            </a:r>
            <a:r>
              <a:rPr lang="fr-FR" sz="1000" b="1" dirty="0" smtClean="0">
                <a:solidFill>
                  <a:schemeClr val="accent6">
                    <a:lumMod val="50000"/>
                  </a:schemeClr>
                </a:solidFill>
                <a:latin typeface="Trebuchet MS" panose="020B0603020202020204" pitchFamily="34" charset="0"/>
              </a:rPr>
              <a:t>SICAV de </a:t>
            </a:r>
            <a:r>
              <a:rPr lang="fr-FR" sz="1000" b="1" dirty="0">
                <a:solidFill>
                  <a:schemeClr val="accent6">
                    <a:lumMod val="50000"/>
                  </a:schemeClr>
                </a:solidFill>
                <a:latin typeface="Trebuchet MS" panose="020B0603020202020204" pitchFamily="34" charset="0"/>
              </a:rPr>
              <a:t>droit </a:t>
            </a:r>
            <a:r>
              <a:rPr lang="fr-FR" sz="1000" b="1" dirty="0" smtClean="0">
                <a:solidFill>
                  <a:schemeClr val="accent6">
                    <a:lumMod val="50000"/>
                  </a:schemeClr>
                </a:solidFill>
                <a:latin typeface="Trebuchet MS" panose="020B0603020202020204" pitchFamily="34" charset="0"/>
              </a:rPr>
              <a:t>luxembourgeois </a:t>
            </a:r>
            <a:r>
              <a:rPr lang="fr-FR" sz="1000" b="1" dirty="0" err="1" smtClean="0">
                <a:solidFill>
                  <a:schemeClr val="accent6">
                    <a:lumMod val="50000"/>
                  </a:schemeClr>
                </a:solidFill>
                <a:latin typeface="Trebuchet MS" panose="020B0603020202020204" pitchFamily="34" charset="0"/>
              </a:rPr>
              <a:t>Mirova</a:t>
            </a:r>
            <a:r>
              <a:rPr lang="fr-FR" sz="1000" b="1" dirty="0" smtClean="0">
                <a:solidFill>
                  <a:schemeClr val="accent6">
                    <a:lumMod val="50000"/>
                  </a:schemeClr>
                </a:solidFill>
                <a:latin typeface="Trebuchet MS" panose="020B0603020202020204" pitchFamily="34" charset="0"/>
              </a:rPr>
              <a:t> </a:t>
            </a:r>
            <a:r>
              <a:rPr lang="fr-FR" sz="1000" b="1" dirty="0">
                <a:solidFill>
                  <a:schemeClr val="accent6">
                    <a:lumMod val="50000"/>
                  </a:schemeClr>
                </a:solidFill>
                <a:latin typeface="Trebuchet MS" panose="020B0603020202020204" pitchFamily="34" charset="0"/>
              </a:rPr>
              <a:t>Funds. L’objectif</a:t>
            </a:r>
          </a:p>
          <a:p>
            <a:r>
              <a:rPr lang="fr-FR" sz="1000" b="1" dirty="0">
                <a:solidFill>
                  <a:schemeClr val="accent6">
                    <a:lumMod val="50000"/>
                  </a:schemeClr>
                </a:solidFill>
                <a:latin typeface="Trebuchet MS" panose="020B0603020202020204" pitchFamily="34" charset="0"/>
              </a:rPr>
              <a:t>d’investissement </a:t>
            </a:r>
            <a:r>
              <a:rPr lang="fr-FR" sz="1000" b="1" dirty="0" smtClean="0">
                <a:solidFill>
                  <a:schemeClr val="accent6">
                    <a:lumMod val="50000"/>
                  </a:schemeClr>
                </a:solidFill>
                <a:latin typeface="Trebuchet MS" panose="020B0603020202020204" pitchFamily="34" charset="0"/>
              </a:rPr>
              <a:t>du Compartiment </a:t>
            </a:r>
            <a:r>
              <a:rPr lang="fr-FR" sz="1000" b="1" dirty="0">
                <a:solidFill>
                  <a:schemeClr val="accent6">
                    <a:lumMod val="50000"/>
                  </a:schemeClr>
                </a:solidFill>
                <a:latin typeface="Trebuchet MS" panose="020B0603020202020204" pitchFamily="34" charset="0"/>
              </a:rPr>
              <a:t>est </a:t>
            </a:r>
            <a:r>
              <a:rPr lang="fr-FR" sz="1000" b="1" dirty="0" smtClean="0">
                <a:solidFill>
                  <a:schemeClr val="accent6">
                    <a:lumMod val="50000"/>
                  </a:schemeClr>
                </a:solidFill>
                <a:latin typeface="Trebuchet MS" panose="020B0603020202020204" pitchFamily="34" charset="0"/>
              </a:rPr>
              <a:t>de surperformer </a:t>
            </a:r>
            <a:r>
              <a:rPr lang="fr-FR" sz="1000" b="1" dirty="0">
                <a:solidFill>
                  <a:schemeClr val="accent6">
                    <a:lumMod val="50000"/>
                  </a:schemeClr>
                </a:solidFill>
                <a:latin typeface="Trebuchet MS" panose="020B0603020202020204" pitchFamily="34" charset="0"/>
              </a:rPr>
              <a:t>l’indice </a:t>
            </a:r>
            <a:r>
              <a:rPr lang="fr-FR" sz="1000" b="1" dirty="0" smtClean="0">
                <a:solidFill>
                  <a:schemeClr val="accent6">
                    <a:lumMod val="50000"/>
                  </a:schemeClr>
                </a:solidFill>
                <a:latin typeface="Trebuchet MS" panose="020B0603020202020204" pitchFamily="34" charset="0"/>
              </a:rPr>
              <a:t>MSCI World </a:t>
            </a:r>
            <a:r>
              <a:rPr lang="fr-FR" sz="1000" b="1" dirty="0">
                <a:solidFill>
                  <a:schemeClr val="accent6">
                    <a:lumMod val="50000"/>
                  </a:schemeClr>
                </a:solidFill>
                <a:latin typeface="Trebuchet MS" panose="020B0603020202020204" pitchFamily="34" charset="0"/>
              </a:rPr>
              <a:t>calculé </a:t>
            </a:r>
            <a:r>
              <a:rPr lang="fr-FR" sz="1000" b="1" dirty="0" smtClean="0">
                <a:solidFill>
                  <a:schemeClr val="accent6">
                    <a:lumMod val="50000"/>
                  </a:schemeClr>
                </a:solidFill>
                <a:latin typeface="Trebuchet MS" panose="020B0603020202020204" pitchFamily="34" charset="0"/>
              </a:rPr>
              <a:t>dividendes nets </a:t>
            </a:r>
            <a:r>
              <a:rPr lang="fr-FR" sz="1000" b="1" dirty="0">
                <a:solidFill>
                  <a:schemeClr val="accent6">
                    <a:lumMod val="50000"/>
                  </a:schemeClr>
                </a:solidFill>
                <a:latin typeface="Trebuchet MS" panose="020B0603020202020204" pitchFamily="34" charset="0"/>
              </a:rPr>
              <a:t>réinvestis en euro sur</a:t>
            </a:r>
          </a:p>
          <a:p>
            <a:r>
              <a:rPr lang="fr-FR" sz="1000" b="1" dirty="0">
                <a:solidFill>
                  <a:schemeClr val="accent6">
                    <a:lumMod val="50000"/>
                  </a:schemeClr>
                </a:solidFill>
                <a:latin typeface="Trebuchet MS" panose="020B0603020202020204" pitchFamily="34" charset="0"/>
              </a:rPr>
              <a:t>la période </a:t>
            </a:r>
            <a:r>
              <a:rPr lang="fr-FR" sz="1000" b="1" dirty="0" smtClean="0">
                <a:solidFill>
                  <a:schemeClr val="accent6">
                    <a:lumMod val="50000"/>
                  </a:schemeClr>
                </a:solidFill>
                <a:latin typeface="Trebuchet MS" panose="020B0603020202020204" pitchFamily="34" charset="0"/>
              </a:rPr>
              <a:t>d’investissement minimale </a:t>
            </a:r>
            <a:r>
              <a:rPr lang="fr-FR" sz="1000" b="1" dirty="0">
                <a:solidFill>
                  <a:schemeClr val="accent6">
                    <a:lumMod val="50000"/>
                  </a:schemeClr>
                </a:solidFill>
                <a:latin typeface="Trebuchet MS" panose="020B0603020202020204" pitchFamily="34" charset="0"/>
              </a:rPr>
              <a:t>recommandée de 5</a:t>
            </a:r>
          </a:p>
          <a:p>
            <a:r>
              <a:rPr lang="fr-FR" sz="1000" b="1" dirty="0">
                <a:solidFill>
                  <a:schemeClr val="accent6">
                    <a:lumMod val="50000"/>
                  </a:schemeClr>
                </a:solidFill>
                <a:latin typeface="Trebuchet MS" panose="020B0603020202020204" pitchFamily="34" charset="0"/>
              </a:rPr>
              <a:t>ans au travers de </a:t>
            </a:r>
            <a:r>
              <a:rPr lang="fr-FR" sz="1000" b="1" dirty="0" smtClean="0">
                <a:solidFill>
                  <a:schemeClr val="accent6">
                    <a:lumMod val="50000"/>
                  </a:schemeClr>
                </a:solidFill>
                <a:latin typeface="Trebuchet MS" panose="020B0603020202020204" pitchFamily="34" charset="0"/>
              </a:rPr>
              <a:t>placements en </a:t>
            </a:r>
            <a:r>
              <a:rPr lang="fr-FR" sz="1000" b="1" dirty="0">
                <a:solidFill>
                  <a:schemeClr val="accent6">
                    <a:lumMod val="50000"/>
                  </a:schemeClr>
                </a:solidFill>
                <a:latin typeface="Trebuchet MS" panose="020B0603020202020204" pitchFamily="34" charset="0"/>
              </a:rPr>
              <a:t>actions d’entreprises dont</a:t>
            </a:r>
          </a:p>
          <a:p>
            <a:r>
              <a:rPr lang="fr-FR" sz="1000" b="1" dirty="0">
                <a:solidFill>
                  <a:schemeClr val="accent6">
                    <a:lumMod val="50000"/>
                  </a:schemeClr>
                </a:solidFill>
                <a:latin typeface="Trebuchet MS" panose="020B0603020202020204" pitchFamily="34" charset="0"/>
              </a:rPr>
              <a:t>les activités ont trait à </a:t>
            </a:r>
            <a:r>
              <a:rPr lang="fr-FR" sz="1000" b="1" dirty="0" smtClean="0">
                <a:solidFill>
                  <a:schemeClr val="accent6">
                    <a:lumMod val="50000"/>
                  </a:schemeClr>
                </a:solidFill>
                <a:latin typeface="Trebuchet MS" panose="020B0603020202020204" pitchFamily="34" charset="0"/>
              </a:rPr>
              <a:t>des thèmes </a:t>
            </a:r>
            <a:r>
              <a:rPr lang="fr-FR" sz="1000" b="1" dirty="0">
                <a:solidFill>
                  <a:schemeClr val="accent6">
                    <a:lumMod val="50000"/>
                  </a:schemeClr>
                </a:solidFill>
                <a:latin typeface="Trebuchet MS" panose="020B0603020202020204" pitchFamily="34" charset="0"/>
              </a:rPr>
              <a:t>d’investissement</a:t>
            </a:r>
          </a:p>
          <a:p>
            <a:r>
              <a:rPr lang="fr-FR" sz="1000" b="1" dirty="0">
                <a:solidFill>
                  <a:schemeClr val="accent6">
                    <a:lumMod val="50000"/>
                  </a:schemeClr>
                </a:solidFill>
                <a:latin typeface="Trebuchet MS" panose="020B0603020202020204" pitchFamily="34" charset="0"/>
              </a:rPr>
              <a:t>durable</a:t>
            </a:r>
            <a:r>
              <a:rPr lang="fr-FR" sz="1000" b="1" dirty="0" smtClean="0">
                <a:solidFill>
                  <a:schemeClr val="accent6">
                    <a:lumMod val="50000"/>
                  </a:schemeClr>
                </a:solidFill>
                <a:latin typeface="Trebuchet MS" panose="020B0603020202020204" pitchFamily="34" charset="0"/>
              </a:rPr>
              <a:t>. </a:t>
            </a:r>
            <a:r>
              <a:rPr lang="fr-FR" sz="1000" b="1" kern="0" dirty="0" smtClean="0">
                <a:solidFill>
                  <a:schemeClr val="accent6">
                    <a:lumMod val="50000"/>
                  </a:schemeClr>
                </a:solidFill>
                <a:latin typeface="Trebuchet MS" panose="020B0603020202020204" pitchFamily="34" charset="0"/>
                <a:cs typeface="Trebuchet MS"/>
              </a:rPr>
              <a:t>Lien vers le DICI </a:t>
            </a:r>
            <a:r>
              <a:rPr lang="fr-FR" sz="1000" b="1" kern="0" dirty="0" smtClean="0">
                <a:solidFill>
                  <a:schemeClr val="accent6">
                    <a:lumMod val="50000"/>
                  </a:schemeClr>
                </a:solidFill>
                <a:latin typeface="Trebuchet MS" panose="020B0603020202020204" pitchFamily="34" charset="0"/>
                <a:cs typeface="Trebuchet MS"/>
                <a:hlinkClick r:id="rId4"/>
              </a:rPr>
              <a:t>cliquez ici</a:t>
            </a:r>
            <a:endParaRPr lang="fr-FR" sz="1000" b="1" kern="0" dirty="0">
              <a:solidFill>
                <a:schemeClr val="accent6">
                  <a:lumMod val="50000"/>
                </a:schemeClr>
              </a:solidFill>
              <a:latin typeface="Trebuchet MS" panose="020B0603020202020204" pitchFamily="34" charset="0"/>
              <a:cs typeface="Trebuchet MS"/>
            </a:endParaRPr>
          </a:p>
        </p:txBody>
      </p:sp>
      <p:sp>
        <p:nvSpPr>
          <p:cNvPr id="33" name="Rectangle 32"/>
          <p:cNvSpPr/>
          <p:nvPr/>
        </p:nvSpPr>
        <p:spPr>
          <a:xfrm>
            <a:off x="1730581" y="1148586"/>
            <a:ext cx="2299091" cy="307777"/>
          </a:xfrm>
          <a:prstGeom prst="rect">
            <a:avLst/>
          </a:prstGeom>
        </p:spPr>
        <p:txBody>
          <a:bodyPr wrap="none">
            <a:spAutoFit/>
          </a:bodyPr>
          <a:lstStyle/>
          <a:p>
            <a:pPr marL="12700">
              <a:lnSpc>
                <a:spcPct val="100000"/>
              </a:lnSpc>
              <a:spcBef>
                <a:spcPts val="105"/>
              </a:spcBef>
            </a:pPr>
            <a:r>
              <a:rPr lang="fr-FR" sz="1400" b="1" spc="140" dirty="0" smtClean="0">
                <a:solidFill>
                  <a:schemeClr val="accent6">
                    <a:lumMod val="50000"/>
                  </a:schemeClr>
                </a:solidFill>
                <a:latin typeface="Trebuchet MS"/>
                <a:cs typeface="Trebuchet MS"/>
              </a:rPr>
              <a:t>L’objectif de gestion</a:t>
            </a:r>
            <a:endParaRPr lang="fr-FR" sz="1400" dirty="0">
              <a:solidFill>
                <a:schemeClr val="accent6">
                  <a:lumMod val="50000"/>
                </a:schemeClr>
              </a:solidFill>
              <a:latin typeface="Trebuchet MS"/>
              <a:cs typeface="Trebuchet MS"/>
            </a:endParaRPr>
          </a:p>
        </p:txBody>
      </p:sp>
      <p:sp>
        <p:nvSpPr>
          <p:cNvPr id="66560" name="ZoneTexte 66559"/>
          <p:cNvSpPr txBox="1"/>
          <p:nvPr/>
        </p:nvSpPr>
        <p:spPr>
          <a:xfrm>
            <a:off x="7759146" y="5770952"/>
            <a:ext cx="966328" cy="276999"/>
          </a:xfrm>
          <a:prstGeom prst="rect">
            <a:avLst/>
          </a:prstGeom>
          <a:noFill/>
          <a:ln>
            <a:solidFill>
              <a:schemeClr val="bg2">
                <a:lumMod val="75000"/>
              </a:schemeClr>
            </a:solidFill>
          </a:ln>
        </p:spPr>
        <p:txBody>
          <a:bodyPr wrap="square" rtlCol="0">
            <a:spAutoFit/>
          </a:bodyPr>
          <a:lstStyle/>
          <a:p>
            <a:r>
              <a:rPr lang="fr-FR" sz="1200" b="1" dirty="0" smtClean="0">
                <a:latin typeface="Trebuchet MS" panose="020B0603020202020204" pitchFamily="34" charset="0"/>
              </a:rPr>
              <a:t>+ de 5 ans</a:t>
            </a:r>
          </a:p>
        </p:txBody>
      </p:sp>
      <p:sp>
        <p:nvSpPr>
          <p:cNvPr id="35" name="Rectangle 34"/>
          <p:cNvSpPr/>
          <p:nvPr/>
        </p:nvSpPr>
        <p:spPr>
          <a:xfrm>
            <a:off x="5512503" y="4374539"/>
            <a:ext cx="3493264" cy="307777"/>
          </a:xfrm>
          <a:prstGeom prst="rect">
            <a:avLst/>
          </a:prstGeom>
        </p:spPr>
        <p:txBody>
          <a:bodyPr wrap="none">
            <a:spAutoFit/>
          </a:bodyPr>
          <a:lstStyle/>
          <a:p>
            <a:pPr marL="12700">
              <a:lnSpc>
                <a:spcPct val="100000"/>
              </a:lnSpc>
              <a:spcBef>
                <a:spcPts val="105"/>
              </a:spcBef>
            </a:pPr>
            <a:r>
              <a:rPr lang="fr-FR" sz="1400" b="1" spc="140" dirty="0" smtClean="0">
                <a:solidFill>
                  <a:srgbClr val="002060"/>
                </a:solidFill>
                <a:latin typeface="Trebuchet MS"/>
                <a:cs typeface="Trebuchet MS"/>
              </a:rPr>
              <a:t>Les performances au 21/02/20*</a:t>
            </a:r>
            <a:endParaRPr lang="fr-FR" sz="1400" dirty="0">
              <a:solidFill>
                <a:srgbClr val="002060"/>
              </a:solidFill>
              <a:latin typeface="Trebuchet MS"/>
              <a:cs typeface="Trebuchet MS"/>
            </a:endParaRPr>
          </a:p>
        </p:txBody>
      </p:sp>
      <p:sp>
        <p:nvSpPr>
          <p:cNvPr id="37" name="Rectangle 36"/>
          <p:cNvSpPr/>
          <p:nvPr/>
        </p:nvSpPr>
        <p:spPr>
          <a:xfrm>
            <a:off x="7589520" y="118071"/>
            <a:ext cx="1305581" cy="461665"/>
          </a:xfrm>
          <a:prstGeom prst="rect">
            <a:avLst/>
          </a:prstGeom>
        </p:spPr>
        <p:txBody>
          <a:bodyPr wrap="square">
            <a:spAutoFit/>
          </a:bodyPr>
          <a:lstStyle/>
          <a:p>
            <a:pPr marL="12700" algn="ctr">
              <a:lnSpc>
                <a:spcPct val="100000"/>
              </a:lnSpc>
              <a:spcBef>
                <a:spcPts val="105"/>
              </a:spcBef>
            </a:pPr>
            <a:r>
              <a:rPr lang="fr-FR" sz="1200" b="1" spc="140" dirty="0" smtClean="0">
                <a:solidFill>
                  <a:srgbClr val="FF0000"/>
                </a:solidFill>
                <a:latin typeface="Trebuchet MS"/>
                <a:cs typeface="Trebuchet MS"/>
              </a:rPr>
              <a:t>Profil investisseur</a:t>
            </a:r>
            <a:endParaRPr lang="fr-FR" sz="1200" dirty="0">
              <a:solidFill>
                <a:srgbClr val="FF0000"/>
              </a:solidFill>
              <a:latin typeface="Trebuchet MS"/>
              <a:cs typeface="Trebuchet MS"/>
            </a:endParaRPr>
          </a:p>
        </p:txBody>
      </p:sp>
      <p:sp>
        <p:nvSpPr>
          <p:cNvPr id="66561" name="ZoneTexte 66560"/>
          <p:cNvSpPr txBox="1"/>
          <p:nvPr/>
        </p:nvSpPr>
        <p:spPr>
          <a:xfrm>
            <a:off x="7955279" y="579736"/>
            <a:ext cx="809897" cy="461665"/>
          </a:xfrm>
          <a:prstGeom prst="rect">
            <a:avLst/>
          </a:prstGeom>
          <a:noFill/>
        </p:spPr>
        <p:txBody>
          <a:bodyPr wrap="square" rtlCol="0">
            <a:spAutoFit/>
          </a:bodyPr>
          <a:lstStyle/>
          <a:p>
            <a:r>
              <a:rPr lang="fr-FR" sz="2400" dirty="0" smtClean="0">
                <a:solidFill>
                  <a:srgbClr val="FF0000"/>
                </a:solidFill>
                <a:latin typeface="Trebuchet MS" panose="020B0603020202020204" pitchFamily="34" charset="0"/>
              </a:rPr>
              <a:t>C1</a:t>
            </a:r>
          </a:p>
        </p:txBody>
      </p:sp>
      <p:sp>
        <p:nvSpPr>
          <p:cNvPr id="66563" name="ZoneTexte 66562"/>
          <p:cNvSpPr txBox="1"/>
          <p:nvPr/>
        </p:nvSpPr>
        <p:spPr>
          <a:xfrm>
            <a:off x="472282" y="732967"/>
            <a:ext cx="2898382" cy="369332"/>
          </a:xfrm>
          <a:prstGeom prst="rect">
            <a:avLst/>
          </a:prstGeom>
          <a:noFill/>
        </p:spPr>
        <p:txBody>
          <a:bodyPr wrap="square" rtlCol="0">
            <a:spAutoFit/>
          </a:bodyPr>
          <a:lstStyle/>
          <a:p>
            <a:r>
              <a:rPr lang="fr-FR" dirty="0" smtClean="0">
                <a:latin typeface="Trebuchet MS" panose="020B0603020202020204" pitchFamily="34" charset="0"/>
              </a:rPr>
              <a:t>LU0914729966</a:t>
            </a:r>
          </a:p>
        </p:txBody>
      </p:sp>
      <p:sp>
        <p:nvSpPr>
          <p:cNvPr id="66564" name="Rectangle 66563"/>
          <p:cNvSpPr/>
          <p:nvPr/>
        </p:nvSpPr>
        <p:spPr>
          <a:xfrm>
            <a:off x="5557181" y="4728796"/>
            <a:ext cx="3044298" cy="915635"/>
          </a:xfrm>
          <a:prstGeom prst="rect">
            <a:avLst/>
          </a:prstGeom>
          <a:ln>
            <a:solidFill>
              <a:srgbClr val="002060"/>
            </a:solidFill>
          </a:ln>
        </p:spPr>
        <p:txBody>
          <a:bodyPr wrap="square">
            <a:spAutoFit/>
          </a:bodyPr>
          <a:lstStyle/>
          <a:p>
            <a:pPr marL="208915" marR="25400" indent="-172720" algn="just">
              <a:lnSpc>
                <a:spcPct val="100000"/>
              </a:lnSpc>
              <a:spcBef>
                <a:spcPts val="325"/>
              </a:spcBef>
              <a:buFont typeface="Wingdings"/>
              <a:buChar char=""/>
              <a:tabLst>
                <a:tab pos="209550" algn="l"/>
              </a:tabLst>
            </a:pPr>
            <a:r>
              <a:rPr lang="fr-FR" sz="1200" spc="-20" dirty="0" smtClean="0">
                <a:solidFill>
                  <a:srgbClr val="002060"/>
                </a:solidFill>
                <a:latin typeface="Trebuchet MS"/>
                <a:cs typeface="Trebuchet MS"/>
              </a:rPr>
              <a:t>1 an </a:t>
            </a:r>
            <a:r>
              <a:rPr lang="fr-FR" sz="1200" spc="-20" dirty="0">
                <a:solidFill>
                  <a:srgbClr val="002060"/>
                </a:solidFill>
                <a:latin typeface="Trebuchet MS"/>
                <a:cs typeface="Trebuchet MS"/>
              </a:rPr>
              <a:t>:  </a:t>
            </a:r>
            <a:r>
              <a:rPr lang="fr-FR" sz="1200" spc="-20" dirty="0" smtClean="0">
                <a:solidFill>
                  <a:srgbClr val="002060"/>
                </a:solidFill>
                <a:latin typeface="Trebuchet MS"/>
                <a:cs typeface="Trebuchet MS"/>
              </a:rPr>
              <a:t>28,85%</a:t>
            </a:r>
            <a:endParaRPr lang="fr-FR" sz="1200" spc="-20" dirty="0">
              <a:solidFill>
                <a:srgbClr val="002060"/>
              </a:solidFill>
              <a:latin typeface="Trebuchet MS"/>
              <a:cs typeface="Trebuchet MS"/>
            </a:endParaRPr>
          </a:p>
          <a:p>
            <a:pPr marL="208915" marR="25400" indent="-172720" algn="just">
              <a:lnSpc>
                <a:spcPct val="100000"/>
              </a:lnSpc>
              <a:spcBef>
                <a:spcPts val="325"/>
              </a:spcBef>
              <a:buFont typeface="Wingdings"/>
              <a:buChar char=""/>
              <a:tabLst>
                <a:tab pos="209550" algn="l"/>
              </a:tabLst>
            </a:pPr>
            <a:r>
              <a:rPr lang="fr-FR" sz="1200" spc="-20" dirty="0">
                <a:solidFill>
                  <a:srgbClr val="002060"/>
                </a:solidFill>
                <a:latin typeface="Trebuchet MS"/>
                <a:cs typeface="Trebuchet MS"/>
              </a:rPr>
              <a:t>3 ans : </a:t>
            </a:r>
            <a:r>
              <a:rPr lang="fr-FR" sz="1200" spc="-20" dirty="0" smtClean="0">
                <a:solidFill>
                  <a:srgbClr val="002060"/>
                </a:solidFill>
                <a:latin typeface="Trebuchet MS"/>
                <a:cs typeface="Trebuchet MS"/>
              </a:rPr>
              <a:t>47,98%</a:t>
            </a:r>
          </a:p>
          <a:p>
            <a:pPr marL="36195" marR="25400" algn="just">
              <a:spcBef>
                <a:spcPts val="325"/>
              </a:spcBef>
              <a:tabLst>
                <a:tab pos="209550" algn="l"/>
              </a:tabLst>
            </a:pPr>
            <a:r>
              <a:rPr lang="fr-FR" sz="1200" spc="-20" dirty="0">
                <a:solidFill>
                  <a:srgbClr val="002060"/>
                </a:solidFill>
                <a:latin typeface="Trebuchet MS"/>
                <a:cs typeface="Trebuchet MS"/>
              </a:rPr>
              <a:t>Pour le détail des performances </a:t>
            </a:r>
            <a:r>
              <a:rPr lang="fr-FR" sz="1200" spc="-20" dirty="0" smtClean="0">
                <a:solidFill>
                  <a:srgbClr val="002060"/>
                </a:solidFill>
                <a:latin typeface="Trebuchet MS"/>
                <a:cs typeface="Trebuchet MS"/>
                <a:hlinkClick r:id="rId5"/>
              </a:rPr>
              <a:t>cliquer ici</a:t>
            </a:r>
            <a:endParaRPr lang="fr-FR" sz="1200" spc="-20" dirty="0" smtClean="0">
              <a:solidFill>
                <a:srgbClr val="002060"/>
              </a:solidFill>
              <a:latin typeface="Trebuchet MS"/>
              <a:cs typeface="Trebuchet MS"/>
            </a:endParaRPr>
          </a:p>
          <a:p>
            <a:pPr marL="36195" marR="25400" algn="just">
              <a:lnSpc>
                <a:spcPct val="100000"/>
              </a:lnSpc>
              <a:spcBef>
                <a:spcPts val="325"/>
              </a:spcBef>
              <a:tabLst>
                <a:tab pos="209550" algn="l"/>
              </a:tabLst>
            </a:pPr>
            <a:r>
              <a:rPr lang="fr-FR" sz="1000" spc="-20" dirty="0" smtClean="0">
                <a:solidFill>
                  <a:srgbClr val="002060"/>
                </a:solidFill>
                <a:latin typeface="Trebuchet MS"/>
                <a:cs typeface="Trebuchet MS"/>
              </a:rPr>
              <a:t>* ne préjuge pas des performances futures</a:t>
            </a:r>
          </a:p>
        </p:txBody>
      </p:sp>
      <p:sp>
        <p:nvSpPr>
          <p:cNvPr id="66566" name="Rectangle 66565"/>
          <p:cNvSpPr/>
          <p:nvPr/>
        </p:nvSpPr>
        <p:spPr>
          <a:xfrm>
            <a:off x="6426400" y="3019907"/>
            <a:ext cx="1253528" cy="307777"/>
          </a:xfrm>
          <a:prstGeom prst="rect">
            <a:avLst/>
          </a:prstGeom>
        </p:spPr>
        <p:txBody>
          <a:bodyPr wrap="square">
            <a:spAutoFit/>
          </a:bodyPr>
          <a:lstStyle/>
          <a:p>
            <a:pPr marL="36195" marR="25400" algn="just">
              <a:lnSpc>
                <a:spcPct val="100000"/>
              </a:lnSpc>
              <a:spcBef>
                <a:spcPts val="325"/>
              </a:spcBef>
              <a:tabLst>
                <a:tab pos="209550" algn="l"/>
              </a:tabLst>
            </a:pPr>
            <a:r>
              <a:rPr lang="fr-FR" sz="1400" b="1" spc="140" dirty="0" smtClean="0">
                <a:solidFill>
                  <a:srgbClr val="FF00FF"/>
                </a:solidFill>
                <a:latin typeface="Trebuchet MS"/>
                <a:cs typeface="Trebuchet MS"/>
              </a:rPr>
              <a:t>Les Frais</a:t>
            </a:r>
            <a:endParaRPr lang="fr-FR" sz="1400" spc="-20" dirty="0">
              <a:solidFill>
                <a:srgbClr val="FF00FF"/>
              </a:solidFill>
              <a:latin typeface="Trebuchet MS"/>
              <a:cs typeface="Trebuchet MS"/>
            </a:endParaRPr>
          </a:p>
        </p:txBody>
      </p:sp>
      <p:sp>
        <p:nvSpPr>
          <p:cNvPr id="66567" name="Rectangle 66566"/>
          <p:cNvSpPr/>
          <p:nvPr/>
        </p:nvSpPr>
        <p:spPr>
          <a:xfrm>
            <a:off x="5545886" y="3284012"/>
            <a:ext cx="2652425" cy="1107996"/>
          </a:xfrm>
          <a:prstGeom prst="rect">
            <a:avLst/>
          </a:prstGeom>
          <a:ln>
            <a:solidFill>
              <a:srgbClr val="FF00FF"/>
            </a:solidFill>
          </a:ln>
        </p:spPr>
        <p:txBody>
          <a:bodyPr wrap="square">
            <a:spAutoFit/>
          </a:bodyPr>
          <a:lstStyle/>
          <a:p>
            <a:pPr marL="264160" marR="81280" indent="-172720">
              <a:lnSpc>
                <a:spcPct val="100000"/>
              </a:lnSpc>
              <a:spcBef>
                <a:spcPts val="0"/>
              </a:spcBef>
              <a:buFont typeface="Wingdings"/>
              <a:buChar char=""/>
              <a:tabLst>
                <a:tab pos="264795" algn="l"/>
              </a:tabLst>
            </a:pPr>
            <a:r>
              <a:rPr lang="fr-FR" sz="1100" kern="0" dirty="0">
                <a:solidFill>
                  <a:srgbClr val="FF00FF"/>
                </a:solidFill>
                <a:latin typeface="Trebuchet MS"/>
                <a:cs typeface="Trebuchet MS"/>
              </a:rPr>
              <a:t>Frais Assurance-vie : ceux du </a:t>
            </a:r>
            <a:r>
              <a:rPr lang="fr-FR" sz="1100" kern="0" dirty="0" smtClean="0">
                <a:solidFill>
                  <a:srgbClr val="FF00FF"/>
                </a:solidFill>
                <a:latin typeface="Trebuchet MS"/>
                <a:cs typeface="Trebuchet MS"/>
              </a:rPr>
              <a:t>contrat support</a:t>
            </a:r>
            <a:endParaRPr lang="fr-FR" sz="1100" kern="0" dirty="0">
              <a:solidFill>
                <a:srgbClr val="FF00FF"/>
              </a:solidFill>
              <a:latin typeface="Trebuchet MS"/>
              <a:cs typeface="Trebuchet MS"/>
            </a:endParaRPr>
          </a:p>
          <a:p>
            <a:pPr marL="264160" indent="-172720">
              <a:lnSpc>
                <a:spcPct val="100000"/>
              </a:lnSpc>
              <a:buFont typeface="Wingdings"/>
              <a:buChar char=""/>
              <a:tabLst>
                <a:tab pos="264795" algn="l"/>
              </a:tabLst>
            </a:pPr>
            <a:r>
              <a:rPr lang="fr-FR" sz="1100" kern="0" dirty="0">
                <a:solidFill>
                  <a:srgbClr val="FF00FF"/>
                </a:solidFill>
                <a:latin typeface="Trebuchet MS"/>
                <a:cs typeface="Trebuchet MS"/>
              </a:rPr>
              <a:t>Frais </a:t>
            </a:r>
            <a:r>
              <a:rPr lang="fr-FR" sz="1100" kern="0" dirty="0" smtClean="0">
                <a:solidFill>
                  <a:srgbClr val="FF00FF"/>
                </a:solidFill>
                <a:latin typeface="Trebuchet MS"/>
                <a:cs typeface="Trebuchet MS"/>
              </a:rPr>
              <a:t>CTO </a:t>
            </a:r>
            <a:r>
              <a:rPr lang="fr-FR" sz="1100" kern="0" dirty="0">
                <a:solidFill>
                  <a:srgbClr val="FF00FF"/>
                </a:solidFill>
                <a:latin typeface="Trebuchet MS"/>
                <a:cs typeface="Trebuchet MS"/>
              </a:rPr>
              <a:t>:</a:t>
            </a:r>
          </a:p>
          <a:p>
            <a:pPr marL="360680" lvl="1" indent="-90170">
              <a:lnSpc>
                <a:spcPct val="100000"/>
              </a:lnSpc>
              <a:buFont typeface="Arial"/>
              <a:buChar char="•"/>
              <a:tabLst>
                <a:tab pos="360680" algn="l"/>
              </a:tabLst>
            </a:pPr>
            <a:r>
              <a:rPr lang="fr-FR" sz="1100" kern="0" dirty="0">
                <a:solidFill>
                  <a:srgbClr val="FF00FF"/>
                </a:solidFill>
                <a:latin typeface="Trebuchet MS"/>
                <a:cs typeface="Trebuchet MS"/>
              </a:rPr>
              <a:t>Frais entrée maxi: </a:t>
            </a:r>
            <a:r>
              <a:rPr lang="fr-FR" sz="1100" kern="0" dirty="0" smtClean="0">
                <a:solidFill>
                  <a:srgbClr val="FF00FF"/>
                </a:solidFill>
                <a:latin typeface="Trebuchet MS"/>
                <a:cs typeface="Trebuchet MS"/>
              </a:rPr>
              <a:t>4%</a:t>
            </a:r>
            <a:endParaRPr lang="fr-FR" sz="1100" kern="0" dirty="0">
              <a:solidFill>
                <a:srgbClr val="FF00FF"/>
              </a:solidFill>
              <a:latin typeface="Trebuchet MS"/>
              <a:cs typeface="Trebuchet MS"/>
            </a:endParaRPr>
          </a:p>
          <a:p>
            <a:pPr marL="360680" lvl="1" indent="-90170">
              <a:lnSpc>
                <a:spcPct val="100000"/>
              </a:lnSpc>
              <a:spcBef>
                <a:spcPts val="5"/>
              </a:spcBef>
              <a:buFont typeface="Arial"/>
              <a:buChar char="•"/>
              <a:tabLst>
                <a:tab pos="360680" algn="l"/>
              </a:tabLst>
            </a:pPr>
            <a:r>
              <a:rPr lang="fr-FR" sz="1100" kern="0" dirty="0">
                <a:solidFill>
                  <a:srgbClr val="FF00FF"/>
                </a:solidFill>
                <a:latin typeface="Trebuchet MS"/>
                <a:cs typeface="Trebuchet MS"/>
              </a:rPr>
              <a:t>Frais de sortie: néant</a:t>
            </a:r>
          </a:p>
          <a:p>
            <a:pPr marL="360680" lvl="1" indent="-90170">
              <a:lnSpc>
                <a:spcPct val="100000"/>
              </a:lnSpc>
              <a:buFont typeface="Arial"/>
              <a:buChar char="•"/>
              <a:tabLst>
                <a:tab pos="360680" algn="l"/>
              </a:tabLst>
            </a:pPr>
            <a:r>
              <a:rPr lang="fr-FR" sz="1100" kern="0" dirty="0">
                <a:solidFill>
                  <a:srgbClr val="FF00FF"/>
                </a:solidFill>
                <a:latin typeface="Trebuchet MS"/>
                <a:cs typeface="Trebuchet MS"/>
              </a:rPr>
              <a:t>Frais de gestion maxi: </a:t>
            </a:r>
            <a:r>
              <a:rPr lang="fr-FR" sz="1100" kern="0" dirty="0" smtClean="0">
                <a:solidFill>
                  <a:srgbClr val="FF00FF"/>
                </a:solidFill>
                <a:latin typeface="Trebuchet MS"/>
                <a:cs typeface="Trebuchet MS"/>
              </a:rPr>
              <a:t>1,80%</a:t>
            </a:r>
            <a:endParaRPr lang="fr-FR" sz="1100" kern="0" dirty="0">
              <a:solidFill>
                <a:srgbClr val="FF00FF"/>
              </a:solidFill>
              <a:latin typeface="Trebuchet MS"/>
              <a:cs typeface="Trebuchet MS"/>
            </a:endParaRPr>
          </a:p>
        </p:txBody>
      </p:sp>
      <p:pic>
        <p:nvPicPr>
          <p:cNvPr id="24" name="Image 23"/>
          <p:cNvPicPr>
            <a:picLocks noChangeAspect="1"/>
          </p:cNvPicPr>
          <p:nvPr/>
        </p:nvPicPr>
        <p:blipFill>
          <a:blip r:embed="rId6"/>
          <a:stretch>
            <a:fillRect/>
          </a:stretch>
        </p:blipFill>
        <p:spPr>
          <a:xfrm>
            <a:off x="5557181" y="435543"/>
            <a:ext cx="1786283" cy="621846"/>
          </a:xfrm>
          <a:prstGeom prst="rect">
            <a:avLst/>
          </a:prstGeom>
        </p:spPr>
      </p:pic>
    </p:spTree>
    <p:extLst>
      <p:ext uri="{BB962C8B-B14F-4D97-AF65-F5344CB8AC3E}">
        <p14:creationId xmlns:p14="http://schemas.microsoft.com/office/powerpoint/2010/main" val="40018345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Espace réservé du numéro de diapositive 22"/>
          <p:cNvSpPr>
            <a:spLocks noGrp="1"/>
          </p:cNvSpPr>
          <p:nvPr>
            <p:ph type="sldNum" sz="quarter" idx="2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Aft>
                <a:spcPts val="300"/>
              </a:spcAft>
              <a:defRPr sz="1300" b="1">
                <a:solidFill>
                  <a:schemeClr val="accent1"/>
                </a:solidFill>
                <a:latin typeface="Arial Narrow" pitchFamily="34" charset="0"/>
              </a:defRPr>
            </a:lvl1pPr>
            <a:lvl2pPr marL="742950" indent="-285750" eaLnBrk="0" hangingPunct="0">
              <a:defRPr sz="1300" b="1">
                <a:solidFill>
                  <a:schemeClr val="tx1"/>
                </a:solidFill>
                <a:latin typeface="Arial Narrow" pitchFamily="34" charset="0"/>
              </a:defRPr>
            </a:lvl2pPr>
            <a:lvl3pPr marL="1143000" indent="-228600" eaLnBrk="0" hangingPunct="0">
              <a:defRPr sz="1300" b="1">
                <a:solidFill>
                  <a:schemeClr val="tx1"/>
                </a:solidFill>
                <a:latin typeface="Arial Narrow" pitchFamily="34" charset="0"/>
              </a:defRPr>
            </a:lvl3pPr>
            <a:lvl4pPr marL="1600200" indent="-228600" algn="just" eaLnBrk="0" hangingPunct="0">
              <a:lnSpc>
                <a:spcPts val="2000"/>
              </a:lnSpc>
              <a:defRPr sz="1300">
                <a:solidFill>
                  <a:schemeClr val="tx1"/>
                </a:solidFill>
                <a:latin typeface="Arial Narrow" pitchFamily="34" charset="0"/>
              </a:defRPr>
            </a:lvl4pPr>
            <a:lvl5pPr marL="2057400" indent="-228600" algn="just" eaLnBrk="0"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5pPr>
            <a:lvl6pPr marL="25146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6pPr>
            <a:lvl7pPr marL="29718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7pPr>
            <a:lvl8pPr marL="34290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8pPr>
            <a:lvl9pPr marL="38862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9pPr>
          </a:lstStyle>
          <a:p>
            <a:pPr eaLnBrk="1" fontAlgn="base" hangingPunct="1">
              <a:spcBef>
                <a:spcPct val="0"/>
              </a:spcBef>
              <a:spcAft>
                <a:spcPct val="0"/>
              </a:spcAft>
            </a:pPr>
            <a:fld id="{B051914B-540C-454B-99F4-FEFF50D1E02E}" type="slidenum">
              <a:rPr lang="fr-FR" altLang="fr-FR" sz="1100" smtClean="0">
                <a:solidFill>
                  <a:srgbClr val="000000"/>
                </a:solidFill>
                <a:latin typeface="Verdana" pitchFamily="34" charset="0"/>
                <a:cs typeface="Arial" pitchFamily="34" charset="0"/>
              </a:rPr>
              <a:pPr eaLnBrk="1" fontAlgn="base" hangingPunct="1">
                <a:spcBef>
                  <a:spcPct val="0"/>
                </a:spcBef>
                <a:spcAft>
                  <a:spcPct val="0"/>
                </a:spcAft>
              </a:pPr>
              <a:t>16</a:t>
            </a:fld>
            <a:endParaRPr lang="fr-FR" altLang="fr-FR" sz="1100" smtClean="0">
              <a:solidFill>
                <a:srgbClr val="000000"/>
              </a:solidFill>
              <a:latin typeface="Verdana" pitchFamily="34" charset="0"/>
              <a:cs typeface="Arial" pitchFamily="34" charset="0"/>
            </a:endParaRPr>
          </a:p>
        </p:txBody>
      </p:sp>
      <p:sp>
        <p:nvSpPr>
          <p:cNvPr id="7" name="Espace réservé du pied de page 5"/>
          <p:cNvSpPr>
            <a:spLocks noGrp="1"/>
          </p:cNvSpPr>
          <p:nvPr>
            <p:ph type="ftr" sz="quarter" idx="4294967295"/>
          </p:nvPr>
        </p:nvSpPr>
        <p:spPr bwMode="auto">
          <a:xfrm>
            <a:off x="2771775" y="6335713"/>
            <a:ext cx="3240088"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lgn="ctr" fontAlgn="base">
              <a:spcBef>
                <a:spcPct val="0"/>
              </a:spcBef>
              <a:spcAft>
                <a:spcPct val="0"/>
              </a:spcAft>
              <a:defRPr/>
            </a:pPr>
            <a:r>
              <a:rPr lang="fr-FR" altLang="fr-FR" sz="1100" dirty="0" smtClean="0">
                <a:solidFill>
                  <a:prstClr val="black"/>
                </a:solidFill>
              </a:rPr>
              <a:t>LES UC DE LA GAMME ESSENTIELLE </a:t>
            </a:r>
          </a:p>
        </p:txBody>
      </p:sp>
      <p:sp>
        <p:nvSpPr>
          <p:cNvPr id="4" name="ZoneTexte 3"/>
          <p:cNvSpPr txBox="1"/>
          <p:nvPr/>
        </p:nvSpPr>
        <p:spPr>
          <a:xfrm>
            <a:off x="472281" y="191433"/>
            <a:ext cx="4815693" cy="523220"/>
          </a:xfrm>
          <a:prstGeom prst="rect">
            <a:avLst/>
          </a:prstGeom>
          <a:solidFill>
            <a:schemeClr val="bg1"/>
          </a:solidFill>
        </p:spPr>
        <p:txBody>
          <a:bodyPr wrap="square" rtlCol="0">
            <a:spAutoFit/>
          </a:bodyPr>
          <a:lstStyle/>
          <a:p>
            <a:r>
              <a:rPr lang="fr-FR" sz="2800" dirty="0" smtClean="0">
                <a:solidFill>
                  <a:srgbClr val="FF0000"/>
                </a:solidFill>
              </a:rPr>
              <a:t>THEMATICS META FUND</a:t>
            </a:r>
            <a:endParaRPr lang="fr-FR" sz="2000" dirty="0" smtClean="0"/>
          </a:p>
        </p:txBody>
      </p:sp>
      <p:sp>
        <p:nvSpPr>
          <p:cNvPr id="8" name="Rectangle 7"/>
          <p:cNvSpPr/>
          <p:nvPr/>
        </p:nvSpPr>
        <p:spPr>
          <a:xfrm>
            <a:off x="5545886" y="1400855"/>
            <a:ext cx="3055593" cy="1569660"/>
          </a:xfrm>
          <a:prstGeom prst="rect">
            <a:avLst/>
          </a:prstGeom>
          <a:ln>
            <a:solidFill>
              <a:srgbClr val="7030A0"/>
            </a:solidFill>
          </a:ln>
        </p:spPr>
        <p:txBody>
          <a:bodyPr wrap="square">
            <a:spAutoFit/>
          </a:bodyPr>
          <a:lstStyle/>
          <a:p>
            <a:r>
              <a:rPr lang="fr-FR" sz="1200" b="1" dirty="0" smtClean="0">
                <a:solidFill>
                  <a:srgbClr val="7030A0"/>
                </a:solidFill>
              </a:rPr>
              <a:t>Avec </a:t>
            </a:r>
            <a:r>
              <a:rPr lang="fr-FR" sz="1200" b="1" dirty="0" err="1" smtClean="0">
                <a:solidFill>
                  <a:srgbClr val="7030A0"/>
                </a:solidFill>
              </a:rPr>
              <a:t>Thematics</a:t>
            </a:r>
            <a:r>
              <a:rPr lang="fr-FR" sz="1200" b="1" dirty="0" smtClean="0">
                <a:solidFill>
                  <a:srgbClr val="7030A0"/>
                </a:solidFill>
              </a:rPr>
              <a:t> META </a:t>
            </a:r>
            <a:r>
              <a:rPr lang="fr-FR" sz="1200" b="1" dirty="0" err="1" smtClean="0">
                <a:solidFill>
                  <a:srgbClr val="7030A0"/>
                </a:solidFill>
              </a:rPr>
              <a:t>Fund</a:t>
            </a:r>
            <a:r>
              <a:rPr lang="fr-FR" sz="1200" b="1" dirty="0" smtClean="0">
                <a:solidFill>
                  <a:srgbClr val="7030A0"/>
                </a:solidFill>
              </a:rPr>
              <a:t>, vous bénéficiez d’</a:t>
            </a:r>
          </a:p>
          <a:p>
            <a:pPr marL="171450" indent="-171450">
              <a:buFont typeface="Arial" panose="020B0604020202020204" pitchFamily="34" charset="0"/>
              <a:buChar char="•"/>
            </a:pPr>
            <a:r>
              <a:rPr lang="fr-FR" sz="1200" b="1" dirty="0" smtClean="0">
                <a:solidFill>
                  <a:srgbClr val="7030A0"/>
                </a:solidFill>
              </a:rPr>
              <a:t>une gestion « thématique » pouvant intégrer des critères « ESG » dans sa sélection de valeurs</a:t>
            </a:r>
          </a:p>
          <a:p>
            <a:pPr marL="171450" indent="-171450">
              <a:buFont typeface="Arial" panose="020B0604020202020204" pitchFamily="34" charset="0"/>
              <a:buChar char="•"/>
            </a:pPr>
            <a:r>
              <a:rPr lang="fr-FR" sz="1200" b="1" dirty="0" smtClean="0">
                <a:solidFill>
                  <a:srgbClr val="7030A0"/>
                </a:solidFill>
              </a:rPr>
              <a:t>Une accession à un univers d’investissement en actions global</a:t>
            </a:r>
          </a:p>
          <a:p>
            <a:pPr marL="171450" indent="-171450">
              <a:buFont typeface="Arial" panose="020B0604020202020204" pitchFamily="34" charset="0"/>
              <a:buChar char="•"/>
            </a:pPr>
            <a:r>
              <a:rPr lang="fr-FR" sz="1200" b="1" dirty="0" smtClean="0">
                <a:solidFill>
                  <a:srgbClr val="7030A0"/>
                </a:solidFill>
              </a:rPr>
              <a:t>une diversification des investissements du fonds sur de multiples thématiques,</a:t>
            </a:r>
            <a:endParaRPr lang="fr-FR" sz="1200" b="1" dirty="0">
              <a:solidFill>
                <a:srgbClr val="7030A0"/>
              </a:solidFill>
            </a:endParaRPr>
          </a:p>
        </p:txBody>
      </p:sp>
      <p:sp>
        <p:nvSpPr>
          <p:cNvPr id="9" name="Rectangle 8"/>
          <p:cNvSpPr/>
          <p:nvPr/>
        </p:nvSpPr>
        <p:spPr>
          <a:xfrm>
            <a:off x="5460274" y="83254"/>
            <a:ext cx="1956946" cy="307777"/>
          </a:xfrm>
          <a:prstGeom prst="rect">
            <a:avLst/>
          </a:prstGeom>
        </p:spPr>
        <p:txBody>
          <a:bodyPr wrap="none">
            <a:spAutoFit/>
          </a:bodyPr>
          <a:lstStyle/>
          <a:p>
            <a:pPr marL="12700">
              <a:lnSpc>
                <a:spcPct val="100000"/>
              </a:lnSpc>
              <a:spcBef>
                <a:spcPts val="105"/>
              </a:spcBef>
            </a:pPr>
            <a:r>
              <a:rPr lang="fr-FR" sz="1400" b="1" spc="140" dirty="0" smtClean="0">
                <a:latin typeface="Trebuchet MS"/>
                <a:cs typeface="Trebuchet MS"/>
              </a:rPr>
              <a:t>Produits éligibles</a:t>
            </a:r>
            <a:endParaRPr lang="fr-FR" sz="1400" dirty="0">
              <a:latin typeface="Trebuchet MS"/>
              <a:cs typeface="Trebuchet MS"/>
            </a:endParaRPr>
          </a:p>
        </p:txBody>
      </p:sp>
      <p:sp>
        <p:nvSpPr>
          <p:cNvPr id="10" name="Rectangle 9"/>
          <p:cNvSpPr/>
          <p:nvPr/>
        </p:nvSpPr>
        <p:spPr>
          <a:xfrm>
            <a:off x="1940666" y="2661401"/>
            <a:ext cx="1595630" cy="307777"/>
          </a:xfrm>
          <a:prstGeom prst="rect">
            <a:avLst/>
          </a:prstGeom>
        </p:spPr>
        <p:txBody>
          <a:bodyPr wrap="square">
            <a:spAutoFit/>
          </a:bodyPr>
          <a:lstStyle/>
          <a:p>
            <a:pPr marL="12700">
              <a:lnSpc>
                <a:spcPct val="100000"/>
              </a:lnSpc>
              <a:spcBef>
                <a:spcPts val="105"/>
              </a:spcBef>
            </a:pPr>
            <a:r>
              <a:rPr lang="fr-FR" sz="1400" b="1" spc="140" dirty="0" smtClean="0">
                <a:solidFill>
                  <a:schemeClr val="accent2">
                    <a:lumMod val="50000"/>
                  </a:schemeClr>
                </a:solidFill>
                <a:latin typeface="Trebuchet MS"/>
                <a:cs typeface="Trebuchet MS"/>
              </a:rPr>
              <a:t>Les risques</a:t>
            </a:r>
            <a:endParaRPr lang="fr-FR" sz="1400" dirty="0">
              <a:solidFill>
                <a:schemeClr val="accent2">
                  <a:lumMod val="50000"/>
                </a:schemeClr>
              </a:solidFill>
              <a:latin typeface="Trebuchet MS"/>
              <a:cs typeface="Trebuchet MS"/>
            </a:endParaRPr>
          </a:p>
        </p:txBody>
      </p:sp>
      <p:sp>
        <p:nvSpPr>
          <p:cNvPr id="15" name="Rectangle 14"/>
          <p:cNvSpPr/>
          <p:nvPr/>
        </p:nvSpPr>
        <p:spPr>
          <a:xfrm>
            <a:off x="434487" y="3057080"/>
            <a:ext cx="4725042" cy="2659702"/>
          </a:xfrm>
          <a:prstGeom prst="rect">
            <a:avLst/>
          </a:prstGeom>
          <a:ln>
            <a:solidFill>
              <a:schemeClr val="accent2">
                <a:lumMod val="50000"/>
              </a:schemeClr>
            </a:solidFill>
          </a:ln>
        </p:spPr>
        <p:txBody>
          <a:bodyPr wrap="square">
            <a:spAutoFit/>
          </a:bodyPr>
          <a:lstStyle/>
          <a:p>
            <a:pPr marL="22225" lvl="0" algn="ctr" fontAlgn="auto">
              <a:spcBef>
                <a:spcPts val="300"/>
              </a:spcBef>
              <a:spcAft>
                <a:spcPts val="0"/>
              </a:spcAft>
            </a:pPr>
            <a:r>
              <a:rPr lang="fr-FR" sz="1050" b="1" spc="-5" dirty="0">
                <a:solidFill>
                  <a:schemeClr val="accent2">
                    <a:lumMod val="50000"/>
                  </a:schemeClr>
                </a:solidFill>
                <a:latin typeface="Trebuchet MS" panose="020B0603020202020204" pitchFamily="34" charset="0"/>
                <a:cs typeface="Calibri"/>
              </a:rPr>
              <a:t>Profil de risque et de rendement (1 à</a:t>
            </a:r>
            <a:r>
              <a:rPr lang="fr-FR" sz="1050" b="1" spc="-40" dirty="0">
                <a:solidFill>
                  <a:schemeClr val="accent2">
                    <a:lumMod val="50000"/>
                  </a:schemeClr>
                </a:solidFill>
                <a:latin typeface="Trebuchet MS" panose="020B0603020202020204" pitchFamily="34" charset="0"/>
                <a:cs typeface="Calibri"/>
              </a:rPr>
              <a:t> </a:t>
            </a:r>
            <a:r>
              <a:rPr lang="fr-FR" sz="1050" b="1" spc="-5" dirty="0">
                <a:solidFill>
                  <a:schemeClr val="accent2">
                    <a:lumMod val="50000"/>
                  </a:schemeClr>
                </a:solidFill>
                <a:latin typeface="Trebuchet MS" panose="020B0603020202020204" pitchFamily="34" charset="0"/>
                <a:cs typeface="Calibri"/>
              </a:rPr>
              <a:t>7)</a:t>
            </a:r>
            <a:endParaRPr lang="fr-FR" sz="1050" dirty="0">
              <a:solidFill>
                <a:schemeClr val="accent2">
                  <a:lumMod val="50000"/>
                </a:schemeClr>
              </a:solidFill>
              <a:latin typeface="Trebuchet MS" panose="020B0603020202020204" pitchFamily="34" charset="0"/>
              <a:cs typeface="Calibri"/>
            </a:endParaRPr>
          </a:p>
          <a:p>
            <a:pPr marL="25400" lvl="0" algn="ctr" fontAlgn="auto">
              <a:spcBef>
                <a:spcPts val="100"/>
              </a:spcBef>
              <a:spcAft>
                <a:spcPts val="0"/>
              </a:spcAft>
            </a:pPr>
            <a:r>
              <a:rPr lang="fr-FR" sz="2800" b="1" spc="-5" dirty="0">
                <a:solidFill>
                  <a:schemeClr val="accent2">
                    <a:lumMod val="50000"/>
                  </a:schemeClr>
                </a:solidFill>
                <a:latin typeface="Calibri"/>
                <a:cs typeface="Calibri"/>
              </a:rPr>
              <a:t>4</a:t>
            </a:r>
            <a:endParaRPr lang="fr-FR" sz="2800" dirty="0">
              <a:solidFill>
                <a:schemeClr val="accent2">
                  <a:lumMod val="50000"/>
                </a:schemeClr>
              </a:solidFill>
              <a:latin typeface="Calibri"/>
              <a:cs typeface="Calibri"/>
            </a:endParaRPr>
          </a:p>
          <a:p>
            <a:pPr marL="180000" lvl="0" fontAlgn="auto">
              <a:spcBef>
                <a:spcPts val="0"/>
              </a:spcBef>
              <a:spcAft>
                <a:spcPts val="0"/>
              </a:spcAft>
            </a:pPr>
            <a:endParaRPr lang="fr-FR" sz="1200" b="1" kern="0" dirty="0" smtClean="0">
              <a:solidFill>
                <a:schemeClr val="accent2">
                  <a:lumMod val="75000"/>
                </a:schemeClr>
              </a:solidFill>
              <a:latin typeface="Trebuchet MS" panose="020B0603020202020204" pitchFamily="34" charset="0"/>
              <a:cs typeface="+mn-cs"/>
            </a:endParaRPr>
          </a:p>
          <a:p>
            <a:r>
              <a:rPr lang="fr-FR" sz="1050" b="1" dirty="0" err="1" smtClean="0">
                <a:solidFill>
                  <a:schemeClr val="accent2">
                    <a:lumMod val="50000"/>
                  </a:schemeClr>
                </a:solidFill>
                <a:latin typeface="Trebuchet MS" panose="020B0603020202020204" pitchFamily="34" charset="0"/>
              </a:rPr>
              <a:t>Thematics</a:t>
            </a:r>
            <a:r>
              <a:rPr lang="fr-FR" sz="1050" b="1" dirty="0" smtClean="0">
                <a:solidFill>
                  <a:schemeClr val="accent2">
                    <a:lumMod val="50000"/>
                  </a:schemeClr>
                </a:solidFill>
                <a:latin typeface="Trebuchet MS" panose="020B0603020202020204" pitchFamily="34" charset="0"/>
              </a:rPr>
              <a:t> </a:t>
            </a:r>
            <a:r>
              <a:rPr lang="fr-FR" sz="1050" b="1" dirty="0">
                <a:solidFill>
                  <a:schemeClr val="accent2">
                    <a:lumMod val="50000"/>
                  </a:schemeClr>
                </a:solidFill>
                <a:latin typeface="Trebuchet MS" panose="020B0603020202020204" pitchFamily="34" charset="0"/>
              </a:rPr>
              <a:t>META </a:t>
            </a:r>
            <a:r>
              <a:rPr lang="fr-FR" sz="1050" b="1" dirty="0" err="1">
                <a:solidFill>
                  <a:schemeClr val="accent2">
                    <a:lumMod val="50000"/>
                  </a:schemeClr>
                </a:solidFill>
                <a:latin typeface="Trebuchet MS" panose="020B0603020202020204" pitchFamily="34" charset="0"/>
              </a:rPr>
              <a:t>Fund</a:t>
            </a:r>
            <a:r>
              <a:rPr lang="fr-FR" sz="1050" b="1" dirty="0">
                <a:solidFill>
                  <a:schemeClr val="accent2">
                    <a:lumMod val="50000"/>
                  </a:schemeClr>
                </a:solidFill>
                <a:latin typeface="Trebuchet MS" panose="020B0603020202020204" pitchFamily="34" charset="0"/>
              </a:rPr>
              <a:t> n’est pas garanti : il existe un risque de perte en capital. Le fonds est principalement soumis aux risques suivants : risque actions, taux de change, investissement international, sociétés à grande capitalisation, sociétés de petite capitalisation, changement de législation et/ou de régimes fiscaux, marchés émergents, risque lié aux investissements dans des actions A via les programmes Stock </a:t>
            </a:r>
            <a:r>
              <a:rPr lang="fr-FR" sz="1050" b="1" dirty="0" err="1" smtClean="0">
                <a:solidFill>
                  <a:schemeClr val="accent2">
                    <a:lumMod val="50000"/>
                  </a:schemeClr>
                </a:solidFill>
                <a:latin typeface="Trebuchet MS" panose="020B0603020202020204" pitchFamily="34" charset="0"/>
              </a:rPr>
              <a:t>Connect</a:t>
            </a:r>
            <a:r>
              <a:rPr lang="fr-FR" sz="1050" b="1" baseline="30000" dirty="0" smtClean="0">
                <a:solidFill>
                  <a:schemeClr val="accent2">
                    <a:lumMod val="50000"/>
                  </a:schemeClr>
                </a:solidFill>
                <a:latin typeface="Trebuchet MS" panose="020B0603020202020204" pitchFamily="34" charset="0"/>
              </a:rPr>
              <a:t>            </a:t>
            </a:r>
            <a:r>
              <a:rPr lang="fr-FR" sz="1050" b="1" dirty="0" smtClean="0">
                <a:solidFill>
                  <a:schemeClr val="accent2">
                    <a:lumMod val="50000"/>
                  </a:schemeClr>
                </a:solidFill>
                <a:latin typeface="Trebuchet MS" panose="020B0603020202020204" pitchFamily="34" charset="0"/>
              </a:rPr>
              <a:t>  (</a:t>
            </a:r>
            <a:r>
              <a:rPr lang="fr-FR" sz="1050" b="1" baseline="30000" dirty="0" smtClean="0">
                <a:solidFill>
                  <a:schemeClr val="accent2">
                    <a:lumMod val="50000"/>
                  </a:schemeClr>
                </a:solidFill>
                <a:latin typeface="Trebuchet MS" panose="020B0603020202020204" pitchFamily="34" charset="0"/>
              </a:rPr>
              <a:t> </a:t>
            </a:r>
            <a:r>
              <a:rPr lang="fr-FR" sz="1050" b="1" dirty="0" smtClean="0">
                <a:solidFill>
                  <a:schemeClr val="accent2">
                    <a:lumMod val="50000"/>
                  </a:schemeClr>
                </a:solidFill>
                <a:latin typeface="Trebuchet MS" panose="020B0603020202020204" pitchFamily="34" charset="0"/>
              </a:rPr>
              <a:t>Connexion </a:t>
            </a:r>
            <a:r>
              <a:rPr lang="fr-FR" sz="1050" b="1" dirty="0">
                <a:solidFill>
                  <a:schemeClr val="accent2">
                    <a:lumMod val="50000"/>
                  </a:schemeClr>
                </a:solidFill>
                <a:latin typeface="Trebuchet MS" panose="020B0603020202020204" pitchFamily="34" charset="0"/>
              </a:rPr>
              <a:t>entre les marchés d’actions de Shenzhen et de Hong Kong </a:t>
            </a:r>
            <a:r>
              <a:rPr lang="fr-FR" sz="1050" b="1" dirty="0" smtClean="0">
                <a:solidFill>
                  <a:schemeClr val="accent2">
                    <a:lumMod val="50000"/>
                  </a:schemeClr>
                </a:solidFill>
                <a:latin typeface="Trebuchet MS" panose="020B0603020202020204" pitchFamily="34" charset="0"/>
              </a:rPr>
              <a:t>) </a:t>
            </a:r>
            <a:endParaRPr lang="fr-FR" sz="1050" b="1" dirty="0">
              <a:solidFill>
                <a:schemeClr val="accent2">
                  <a:lumMod val="50000"/>
                </a:schemeClr>
              </a:solidFill>
              <a:latin typeface="Trebuchet MS" panose="020B0603020202020204" pitchFamily="34" charset="0"/>
            </a:endParaRPr>
          </a:p>
          <a:p>
            <a:r>
              <a:rPr lang="fr-FR" sz="1050" b="1" dirty="0">
                <a:solidFill>
                  <a:schemeClr val="accent2">
                    <a:lumMod val="50000"/>
                  </a:schemeClr>
                </a:solidFill>
                <a:latin typeface="Trebuchet MS" panose="020B0603020202020204" pitchFamily="34" charset="0"/>
              </a:rPr>
              <a:t>Pour une description plus complète des risques, se référer au prospectus du fonds, disponible auprès de </a:t>
            </a:r>
            <a:r>
              <a:rPr lang="fr-FR" sz="1050" b="1" dirty="0" err="1">
                <a:solidFill>
                  <a:schemeClr val="accent2">
                    <a:lumMod val="50000"/>
                  </a:schemeClr>
                </a:solidFill>
                <a:latin typeface="Trebuchet MS" panose="020B0603020202020204" pitchFamily="34" charset="0"/>
              </a:rPr>
              <a:t>Natixis</a:t>
            </a:r>
            <a:r>
              <a:rPr lang="fr-FR" sz="1050" b="1" dirty="0">
                <a:solidFill>
                  <a:schemeClr val="accent2">
                    <a:lumMod val="50000"/>
                  </a:schemeClr>
                </a:solidFill>
                <a:latin typeface="Trebuchet MS" panose="020B0603020202020204" pitchFamily="34" charset="0"/>
              </a:rPr>
              <a:t> Investment managers International.</a:t>
            </a:r>
            <a:r>
              <a:rPr lang="fr-FR" sz="1050" b="1" dirty="0">
                <a:latin typeface="Trebuchet MS" panose="020B0603020202020204" pitchFamily="34" charset="0"/>
              </a:rPr>
              <a:t> </a:t>
            </a:r>
            <a:endParaRPr lang="fr-FR" sz="1050" kern="0" dirty="0" smtClean="0">
              <a:solidFill>
                <a:schemeClr val="accent2">
                  <a:lumMod val="50000"/>
                </a:schemeClr>
              </a:solidFill>
              <a:latin typeface="Trebuchet MS" panose="020B0603020202020204" pitchFamily="34" charset="0"/>
              <a:cs typeface="+mn-cs"/>
            </a:endParaRPr>
          </a:p>
          <a:p>
            <a:pPr lvl="0" fontAlgn="auto">
              <a:spcBef>
                <a:spcPts val="0"/>
              </a:spcBef>
              <a:spcAft>
                <a:spcPts val="0"/>
              </a:spcAft>
            </a:pPr>
            <a:r>
              <a:rPr lang="fr-FR" sz="1050" b="1" kern="0" dirty="0" smtClean="0">
                <a:solidFill>
                  <a:schemeClr val="accent2">
                    <a:lumMod val="50000"/>
                  </a:schemeClr>
                </a:solidFill>
                <a:latin typeface="Trebuchet MS" panose="020B0603020202020204" pitchFamily="34" charset="0"/>
                <a:cs typeface="+mn-cs"/>
              </a:rPr>
              <a:t>Pour consulter le prospectus </a:t>
            </a:r>
            <a:r>
              <a:rPr lang="fr-FR" sz="1050" b="1" kern="0" dirty="0" smtClean="0">
                <a:solidFill>
                  <a:schemeClr val="accent2">
                    <a:lumMod val="50000"/>
                  </a:schemeClr>
                </a:solidFill>
                <a:latin typeface="Trebuchet MS" panose="020B0603020202020204" pitchFamily="34" charset="0"/>
                <a:cs typeface="+mn-cs"/>
                <a:hlinkClick r:id="rId3"/>
              </a:rPr>
              <a:t>cliquez ici</a:t>
            </a:r>
            <a:endParaRPr lang="fr-FR" sz="1050" b="1" kern="0" dirty="0">
              <a:solidFill>
                <a:schemeClr val="accent2">
                  <a:lumMod val="50000"/>
                </a:schemeClr>
              </a:solidFill>
              <a:latin typeface="Trebuchet MS" panose="020B0603020202020204" pitchFamily="34" charset="0"/>
              <a:cs typeface="+mn-cs"/>
            </a:endParaRPr>
          </a:p>
        </p:txBody>
      </p:sp>
      <p:sp>
        <p:nvSpPr>
          <p:cNvPr id="16" name="Ellipse 15"/>
          <p:cNvSpPr/>
          <p:nvPr/>
        </p:nvSpPr>
        <p:spPr>
          <a:xfrm>
            <a:off x="2481709" y="3297609"/>
            <a:ext cx="796834" cy="501181"/>
          </a:xfrm>
          <a:prstGeom prst="ellips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accent2">
                    <a:lumMod val="50000"/>
                  </a:schemeClr>
                </a:solidFill>
              </a:rPr>
              <a:t>5</a:t>
            </a:r>
            <a:endParaRPr lang="fr-FR" b="1" dirty="0">
              <a:solidFill>
                <a:schemeClr val="accent2">
                  <a:lumMod val="50000"/>
                </a:schemeClr>
              </a:solidFill>
            </a:endParaRPr>
          </a:p>
        </p:txBody>
      </p:sp>
      <p:sp>
        <p:nvSpPr>
          <p:cNvPr id="18" name="Rectangle 17"/>
          <p:cNvSpPr/>
          <p:nvPr/>
        </p:nvSpPr>
        <p:spPr>
          <a:xfrm>
            <a:off x="6611573" y="1120015"/>
            <a:ext cx="935513" cy="307777"/>
          </a:xfrm>
          <a:prstGeom prst="rect">
            <a:avLst/>
          </a:prstGeom>
        </p:spPr>
        <p:txBody>
          <a:bodyPr wrap="none">
            <a:spAutoFit/>
          </a:bodyPr>
          <a:lstStyle/>
          <a:p>
            <a:pPr marL="12700">
              <a:lnSpc>
                <a:spcPct val="100000"/>
              </a:lnSpc>
              <a:spcBef>
                <a:spcPts val="105"/>
              </a:spcBef>
            </a:pPr>
            <a:r>
              <a:rPr lang="fr-FR" sz="1400" b="1" spc="140" dirty="0" smtClean="0">
                <a:solidFill>
                  <a:srgbClr val="6F2F9F"/>
                </a:solidFill>
                <a:latin typeface="Trebuchet MS"/>
                <a:cs typeface="Trebuchet MS"/>
              </a:rPr>
              <a:t>En bref</a:t>
            </a:r>
            <a:endParaRPr lang="fr-FR" sz="1400" dirty="0">
              <a:latin typeface="Trebuchet MS"/>
              <a:cs typeface="Trebuchet MS"/>
            </a:endParaRPr>
          </a:p>
        </p:txBody>
      </p:sp>
      <p:sp>
        <p:nvSpPr>
          <p:cNvPr id="19" name="Rectangle 18"/>
          <p:cNvSpPr/>
          <p:nvPr/>
        </p:nvSpPr>
        <p:spPr>
          <a:xfrm>
            <a:off x="5210829" y="5676627"/>
            <a:ext cx="2585003" cy="536044"/>
          </a:xfrm>
          <a:prstGeom prst="rect">
            <a:avLst/>
          </a:prstGeom>
        </p:spPr>
        <p:txBody>
          <a:bodyPr wrap="none">
            <a:spAutoFit/>
          </a:bodyPr>
          <a:lstStyle/>
          <a:p>
            <a:pPr marL="12700">
              <a:lnSpc>
                <a:spcPct val="100000"/>
              </a:lnSpc>
              <a:spcBef>
                <a:spcPts val="105"/>
              </a:spcBef>
            </a:pPr>
            <a:r>
              <a:rPr lang="fr-FR" sz="1400" b="1" spc="140" dirty="0" smtClean="0">
                <a:latin typeface="Trebuchet MS"/>
                <a:cs typeface="Trebuchet MS"/>
              </a:rPr>
              <a:t>La durée de placement </a:t>
            </a:r>
          </a:p>
          <a:p>
            <a:pPr marL="12700">
              <a:lnSpc>
                <a:spcPct val="100000"/>
              </a:lnSpc>
              <a:spcBef>
                <a:spcPts val="105"/>
              </a:spcBef>
            </a:pPr>
            <a:r>
              <a:rPr lang="fr-FR" sz="1400" b="1" spc="140" dirty="0" smtClean="0">
                <a:latin typeface="Trebuchet MS"/>
                <a:cs typeface="Trebuchet MS"/>
              </a:rPr>
              <a:t>recommandée</a:t>
            </a:r>
            <a:endParaRPr lang="fr-FR" sz="1400" dirty="0">
              <a:latin typeface="Trebuchet MS"/>
              <a:cs typeface="Trebuchet MS"/>
            </a:endParaRPr>
          </a:p>
        </p:txBody>
      </p:sp>
      <p:sp>
        <p:nvSpPr>
          <p:cNvPr id="31" name="Rectangle 30"/>
          <p:cNvSpPr/>
          <p:nvPr/>
        </p:nvSpPr>
        <p:spPr>
          <a:xfrm>
            <a:off x="434487" y="1550955"/>
            <a:ext cx="4531561" cy="646331"/>
          </a:xfrm>
          <a:prstGeom prst="rect">
            <a:avLst/>
          </a:prstGeom>
          <a:ln>
            <a:solidFill>
              <a:schemeClr val="accent6"/>
            </a:solidFill>
          </a:ln>
        </p:spPr>
        <p:txBody>
          <a:bodyPr wrap="square">
            <a:spAutoFit/>
          </a:bodyPr>
          <a:lstStyle/>
          <a:p>
            <a:pPr marL="128270" marR="109855" algn="just">
              <a:lnSpc>
                <a:spcPct val="100000"/>
              </a:lnSpc>
              <a:spcBef>
                <a:spcPts val="635"/>
              </a:spcBef>
            </a:pPr>
            <a:r>
              <a:rPr lang="fr-FR" sz="1200" dirty="0">
                <a:solidFill>
                  <a:schemeClr val="accent6">
                    <a:lumMod val="50000"/>
                  </a:schemeClr>
                </a:solidFill>
                <a:latin typeface="Trebuchet MS" panose="020B0603020202020204" pitchFamily="34" charset="0"/>
              </a:rPr>
              <a:t>L’objectif d’investissement du fonds est d’obtenir une croissance du capital sur le long terme. </a:t>
            </a:r>
            <a:r>
              <a:rPr lang="fr-FR" sz="1200" b="1" kern="0" dirty="0" smtClean="0">
                <a:solidFill>
                  <a:schemeClr val="accent6">
                    <a:lumMod val="50000"/>
                  </a:schemeClr>
                </a:solidFill>
                <a:latin typeface="Trebuchet MS" panose="020B0603020202020204" pitchFamily="34" charset="0"/>
                <a:cs typeface="Trebuchet MS"/>
              </a:rPr>
              <a:t>Lien vers le DICI </a:t>
            </a:r>
            <a:r>
              <a:rPr lang="fr-FR" sz="1200" b="1" kern="0" dirty="0" smtClean="0">
                <a:solidFill>
                  <a:schemeClr val="accent6">
                    <a:lumMod val="50000"/>
                  </a:schemeClr>
                </a:solidFill>
                <a:latin typeface="Trebuchet MS" panose="020B0603020202020204" pitchFamily="34" charset="0"/>
                <a:cs typeface="Trebuchet MS"/>
                <a:hlinkClick r:id="rId4"/>
              </a:rPr>
              <a:t>cliquez ici</a:t>
            </a:r>
            <a:endParaRPr lang="fr-FR" sz="1200" b="1" kern="0" dirty="0">
              <a:solidFill>
                <a:schemeClr val="accent6">
                  <a:lumMod val="50000"/>
                </a:schemeClr>
              </a:solidFill>
              <a:latin typeface="Trebuchet MS" panose="020B0603020202020204" pitchFamily="34" charset="0"/>
              <a:cs typeface="Trebuchet MS"/>
            </a:endParaRPr>
          </a:p>
        </p:txBody>
      </p:sp>
      <p:sp>
        <p:nvSpPr>
          <p:cNvPr id="33" name="Rectangle 32"/>
          <p:cNvSpPr/>
          <p:nvPr/>
        </p:nvSpPr>
        <p:spPr>
          <a:xfrm>
            <a:off x="1730581" y="1148586"/>
            <a:ext cx="2299091" cy="307777"/>
          </a:xfrm>
          <a:prstGeom prst="rect">
            <a:avLst/>
          </a:prstGeom>
        </p:spPr>
        <p:txBody>
          <a:bodyPr wrap="none">
            <a:spAutoFit/>
          </a:bodyPr>
          <a:lstStyle/>
          <a:p>
            <a:pPr marL="12700">
              <a:lnSpc>
                <a:spcPct val="100000"/>
              </a:lnSpc>
              <a:spcBef>
                <a:spcPts val="105"/>
              </a:spcBef>
            </a:pPr>
            <a:r>
              <a:rPr lang="fr-FR" sz="1400" b="1" spc="140" dirty="0" smtClean="0">
                <a:solidFill>
                  <a:schemeClr val="accent6">
                    <a:lumMod val="50000"/>
                  </a:schemeClr>
                </a:solidFill>
                <a:latin typeface="Trebuchet MS"/>
                <a:cs typeface="Trebuchet MS"/>
              </a:rPr>
              <a:t>L’objectif de gestion</a:t>
            </a:r>
            <a:endParaRPr lang="fr-FR" sz="1400" dirty="0">
              <a:solidFill>
                <a:schemeClr val="accent6">
                  <a:lumMod val="50000"/>
                </a:schemeClr>
              </a:solidFill>
              <a:latin typeface="Trebuchet MS"/>
              <a:cs typeface="Trebuchet MS"/>
            </a:endParaRPr>
          </a:p>
        </p:txBody>
      </p:sp>
      <p:sp>
        <p:nvSpPr>
          <p:cNvPr id="66560" name="ZoneTexte 66559"/>
          <p:cNvSpPr txBox="1"/>
          <p:nvPr/>
        </p:nvSpPr>
        <p:spPr>
          <a:xfrm>
            <a:off x="7635151" y="5701143"/>
            <a:ext cx="966328" cy="461665"/>
          </a:xfrm>
          <a:prstGeom prst="rect">
            <a:avLst/>
          </a:prstGeom>
          <a:noFill/>
          <a:ln>
            <a:solidFill>
              <a:schemeClr val="bg2">
                <a:lumMod val="75000"/>
              </a:schemeClr>
            </a:solidFill>
          </a:ln>
        </p:spPr>
        <p:txBody>
          <a:bodyPr wrap="square" rtlCol="0">
            <a:spAutoFit/>
          </a:bodyPr>
          <a:lstStyle/>
          <a:p>
            <a:r>
              <a:rPr lang="fr-FR" sz="1200" b="1" dirty="0" smtClean="0">
                <a:latin typeface="Trebuchet MS" panose="020B0603020202020204" pitchFamily="34" charset="0"/>
              </a:rPr>
              <a:t>Entre 3 et  5 ans</a:t>
            </a:r>
          </a:p>
        </p:txBody>
      </p:sp>
      <p:sp>
        <p:nvSpPr>
          <p:cNvPr id="35" name="Rectangle 34"/>
          <p:cNvSpPr/>
          <p:nvPr/>
        </p:nvSpPr>
        <p:spPr>
          <a:xfrm>
            <a:off x="6102622" y="4408761"/>
            <a:ext cx="2139688" cy="307777"/>
          </a:xfrm>
          <a:prstGeom prst="rect">
            <a:avLst/>
          </a:prstGeom>
        </p:spPr>
        <p:txBody>
          <a:bodyPr wrap="none">
            <a:spAutoFit/>
          </a:bodyPr>
          <a:lstStyle/>
          <a:p>
            <a:pPr marL="12700">
              <a:lnSpc>
                <a:spcPct val="100000"/>
              </a:lnSpc>
              <a:spcBef>
                <a:spcPts val="105"/>
              </a:spcBef>
            </a:pPr>
            <a:r>
              <a:rPr lang="fr-FR" sz="1400" b="1" spc="140" dirty="0" smtClean="0">
                <a:solidFill>
                  <a:srgbClr val="002060"/>
                </a:solidFill>
                <a:latin typeface="Trebuchet MS"/>
                <a:cs typeface="Trebuchet MS"/>
              </a:rPr>
              <a:t>Les performances*</a:t>
            </a:r>
            <a:endParaRPr lang="fr-FR" sz="1400" dirty="0">
              <a:solidFill>
                <a:srgbClr val="002060"/>
              </a:solidFill>
              <a:latin typeface="Trebuchet MS"/>
              <a:cs typeface="Trebuchet MS"/>
            </a:endParaRPr>
          </a:p>
        </p:txBody>
      </p:sp>
      <p:sp>
        <p:nvSpPr>
          <p:cNvPr id="37" name="Rectangle 36"/>
          <p:cNvSpPr/>
          <p:nvPr/>
        </p:nvSpPr>
        <p:spPr>
          <a:xfrm>
            <a:off x="7589520" y="118071"/>
            <a:ext cx="1305581" cy="461665"/>
          </a:xfrm>
          <a:prstGeom prst="rect">
            <a:avLst/>
          </a:prstGeom>
        </p:spPr>
        <p:txBody>
          <a:bodyPr wrap="square">
            <a:spAutoFit/>
          </a:bodyPr>
          <a:lstStyle/>
          <a:p>
            <a:pPr marL="12700" algn="ctr">
              <a:lnSpc>
                <a:spcPct val="100000"/>
              </a:lnSpc>
              <a:spcBef>
                <a:spcPts val="105"/>
              </a:spcBef>
            </a:pPr>
            <a:r>
              <a:rPr lang="fr-FR" sz="1200" b="1" spc="140" dirty="0" smtClean="0">
                <a:solidFill>
                  <a:srgbClr val="FF0000"/>
                </a:solidFill>
                <a:latin typeface="Trebuchet MS"/>
                <a:cs typeface="Trebuchet MS"/>
              </a:rPr>
              <a:t>Profil investisseur</a:t>
            </a:r>
            <a:endParaRPr lang="fr-FR" sz="1200" dirty="0">
              <a:solidFill>
                <a:srgbClr val="FF0000"/>
              </a:solidFill>
              <a:latin typeface="Trebuchet MS"/>
              <a:cs typeface="Trebuchet MS"/>
            </a:endParaRPr>
          </a:p>
        </p:txBody>
      </p:sp>
      <p:sp>
        <p:nvSpPr>
          <p:cNvPr id="66561" name="ZoneTexte 66560"/>
          <p:cNvSpPr txBox="1"/>
          <p:nvPr/>
        </p:nvSpPr>
        <p:spPr>
          <a:xfrm>
            <a:off x="7955279" y="579736"/>
            <a:ext cx="809897" cy="461665"/>
          </a:xfrm>
          <a:prstGeom prst="rect">
            <a:avLst/>
          </a:prstGeom>
          <a:noFill/>
        </p:spPr>
        <p:txBody>
          <a:bodyPr wrap="square" rtlCol="0">
            <a:spAutoFit/>
          </a:bodyPr>
          <a:lstStyle/>
          <a:p>
            <a:r>
              <a:rPr lang="fr-FR" sz="2400" dirty="0" smtClean="0">
                <a:solidFill>
                  <a:srgbClr val="FF0000"/>
                </a:solidFill>
                <a:latin typeface="Trebuchet MS" panose="020B0603020202020204" pitchFamily="34" charset="0"/>
              </a:rPr>
              <a:t>C1</a:t>
            </a:r>
          </a:p>
        </p:txBody>
      </p:sp>
      <p:sp>
        <p:nvSpPr>
          <p:cNvPr id="66563" name="ZoneTexte 66562"/>
          <p:cNvSpPr txBox="1"/>
          <p:nvPr/>
        </p:nvSpPr>
        <p:spPr>
          <a:xfrm>
            <a:off x="472282" y="732967"/>
            <a:ext cx="2898382" cy="369332"/>
          </a:xfrm>
          <a:prstGeom prst="rect">
            <a:avLst/>
          </a:prstGeom>
          <a:noFill/>
        </p:spPr>
        <p:txBody>
          <a:bodyPr wrap="square" rtlCol="0">
            <a:spAutoFit/>
          </a:bodyPr>
          <a:lstStyle/>
          <a:p>
            <a:r>
              <a:rPr lang="fr-FR" dirty="0" smtClean="0">
                <a:latin typeface="Trebuchet MS" panose="020B0603020202020204" pitchFamily="34" charset="0"/>
              </a:rPr>
              <a:t>LU1951202693</a:t>
            </a:r>
          </a:p>
        </p:txBody>
      </p:sp>
      <p:sp>
        <p:nvSpPr>
          <p:cNvPr id="66564" name="Rectangle 66563"/>
          <p:cNvSpPr/>
          <p:nvPr/>
        </p:nvSpPr>
        <p:spPr>
          <a:xfrm>
            <a:off x="5557181" y="4728796"/>
            <a:ext cx="3044298" cy="869469"/>
          </a:xfrm>
          <a:prstGeom prst="rect">
            <a:avLst/>
          </a:prstGeom>
          <a:ln>
            <a:solidFill>
              <a:srgbClr val="002060"/>
            </a:solidFill>
          </a:ln>
        </p:spPr>
        <p:txBody>
          <a:bodyPr wrap="square">
            <a:spAutoFit/>
          </a:bodyPr>
          <a:lstStyle/>
          <a:p>
            <a:pPr marL="36195" marR="25400" algn="just">
              <a:lnSpc>
                <a:spcPct val="100000"/>
              </a:lnSpc>
              <a:spcBef>
                <a:spcPts val="325"/>
              </a:spcBef>
              <a:tabLst>
                <a:tab pos="209550" algn="l"/>
              </a:tabLst>
            </a:pPr>
            <a:r>
              <a:rPr lang="fr-FR" sz="1200" spc="-20" dirty="0">
                <a:solidFill>
                  <a:srgbClr val="002060"/>
                </a:solidFill>
                <a:latin typeface="Trebuchet MS"/>
                <a:cs typeface="Trebuchet MS"/>
              </a:rPr>
              <a:t>Il existe trop peu de données pour fournir des indications utiles sur les performances passées,</a:t>
            </a:r>
          </a:p>
          <a:p>
            <a:pPr marL="36195" marR="25400" algn="just">
              <a:lnSpc>
                <a:spcPct val="100000"/>
              </a:lnSpc>
              <a:spcBef>
                <a:spcPts val="325"/>
              </a:spcBef>
              <a:tabLst>
                <a:tab pos="209550" algn="l"/>
              </a:tabLst>
            </a:pPr>
            <a:r>
              <a:rPr lang="fr-FR" sz="1200" spc="-20" dirty="0">
                <a:solidFill>
                  <a:srgbClr val="002060"/>
                </a:solidFill>
                <a:latin typeface="Trebuchet MS"/>
                <a:cs typeface="Trebuchet MS"/>
              </a:rPr>
              <a:t> </a:t>
            </a:r>
            <a:r>
              <a:rPr lang="fr-FR" sz="1000" spc="-20" dirty="0">
                <a:solidFill>
                  <a:srgbClr val="002060"/>
                </a:solidFill>
                <a:latin typeface="Trebuchet MS"/>
                <a:cs typeface="Trebuchet MS"/>
              </a:rPr>
              <a:t>*ne préjuge pas des performances futures</a:t>
            </a:r>
          </a:p>
        </p:txBody>
      </p:sp>
      <p:sp>
        <p:nvSpPr>
          <p:cNvPr id="66566" name="Rectangle 66565"/>
          <p:cNvSpPr/>
          <p:nvPr/>
        </p:nvSpPr>
        <p:spPr>
          <a:xfrm>
            <a:off x="6341190" y="2936729"/>
            <a:ext cx="1253528" cy="307777"/>
          </a:xfrm>
          <a:prstGeom prst="rect">
            <a:avLst/>
          </a:prstGeom>
        </p:spPr>
        <p:txBody>
          <a:bodyPr wrap="square">
            <a:spAutoFit/>
          </a:bodyPr>
          <a:lstStyle/>
          <a:p>
            <a:pPr marL="36195" marR="25400" algn="just">
              <a:lnSpc>
                <a:spcPct val="100000"/>
              </a:lnSpc>
              <a:spcBef>
                <a:spcPts val="325"/>
              </a:spcBef>
              <a:tabLst>
                <a:tab pos="209550" algn="l"/>
              </a:tabLst>
            </a:pPr>
            <a:r>
              <a:rPr lang="fr-FR" sz="1400" b="1" spc="140" dirty="0" smtClean="0">
                <a:solidFill>
                  <a:srgbClr val="FF00FF"/>
                </a:solidFill>
                <a:latin typeface="Trebuchet MS"/>
                <a:cs typeface="Trebuchet MS"/>
              </a:rPr>
              <a:t>Les Frais</a:t>
            </a:r>
            <a:endParaRPr lang="fr-FR" sz="1400" spc="-20" dirty="0">
              <a:solidFill>
                <a:srgbClr val="FF00FF"/>
              </a:solidFill>
              <a:latin typeface="Trebuchet MS"/>
              <a:cs typeface="Trebuchet MS"/>
            </a:endParaRPr>
          </a:p>
        </p:txBody>
      </p:sp>
      <p:sp>
        <p:nvSpPr>
          <p:cNvPr id="66567" name="Rectangle 66566"/>
          <p:cNvSpPr/>
          <p:nvPr/>
        </p:nvSpPr>
        <p:spPr>
          <a:xfrm>
            <a:off x="5545886" y="3237636"/>
            <a:ext cx="2652425" cy="1107996"/>
          </a:xfrm>
          <a:prstGeom prst="rect">
            <a:avLst/>
          </a:prstGeom>
          <a:ln>
            <a:solidFill>
              <a:srgbClr val="FF00FF"/>
            </a:solidFill>
          </a:ln>
        </p:spPr>
        <p:txBody>
          <a:bodyPr wrap="square">
            <a:spAutoFit/>
          </a:bodyPr>
          <a:lstStyle/>
          <a:p>
            <a:pPr marL="264160" marR="81280" indent="-172720">
              <a:lnSpc>
                <a:spcPct val="100000"/>
              </a:lnSpc>
              <a:spcBef>
                <a:spcPts val="0"/>
              </a:spcBef>
              <a:buFont typeface="Wingdings"/>
              <a:buChar char=""/>
              <a:tabLst>
                <a:tab pos="264795" algn="l"/>
              </a:tabLst>
            </a:pPr>
            <a:r>
              <a:rPr lang="fr-FR" sz="1100" kern="0" dirty="0">
                <a:solidFill>
                  <a:srgbClr val="FF00FF"/>
                </a:solidFill>
                <a:latin typeface="Trebuchet MS"/>
                <a:cs typeface="Trebuchet MS"/>
              </a:rPr>
              <a:t>Frais Assurance-vie : ceux du </a:t>
            </a:r>
            <a:r>
              <a:rPr lang="fr-FR" sz="1100" kern="0" dirty="0" smtClean="0">
                <a:solidFill>
                  <a:srgbClr val="FF00FF"/>
                </a:solidFill>
                <a:latin typeface="Trebuchet MS"/>
                <a:cs typeface="Trebuchet MS"/>
              </a:rPr>
              <a:t>contrat support</a:t>
            </a:r>
            <a:endParaRPr lang="fr-FR" sz="1100" kern="0" dirty="0">
              <a:solidFill>
                <a:srgbClr val="FF00FF"/>
              </a:solidFill>
              <a:latin typeface="Trebuchet MS"/>
              <a:cs typeface="Trebuchet MS"/>
            </a:endParaRPr>
          </a:p>
          <a:p>
            <a:pPr marL="264160" indent="-172720">
              <a:lnSpc>
                <a:spcPct val="100000"/>
              </a:lnSpc>
              <a:buFont typeface="Wingdings"/>
              <a:buChar char=""/>
              <a:tabLst>
                <a:tab pos="264795" algn="l"/>
              </a:tabLst>
            </a:pPr>
            <a:r>
              <a:rPr lang="fr-FR" sz="1100" kern="0" dirty="0">
                <a:solidFill>
                  <a:srgbClr val="FF00FF"/>
                </a:solidFill>
                <a:latin typeface="Trebuchet MS"/>
                <a:cs typeface="Trebuchet MS"/>
              </a:rPr>
              <a:t>Frais </a:t>
            </a:r>
            <a:r>
              <a:rPr lang="fr-FR" sz="1100" kern="0" dirty="0" smtClean="0">
                <a:solidFill>
                  <a:srgbClr val="FF00FF"/>
                </a:solidFill>
                <a:latin typeface="Trebuchet MS"/>
                <a:cs typeface="Trebuchet MS"/>
              </a:rPr>
              <a:t>CTO </a:t>
            </a:r>
            <a:r>
              <a:rPr lang="fr-FR" sz="1100" kern="0" dirty="0">
                <a:solidFill>
                  <a:srgbClr val="FF00FF"/>
                </a:solidFill>
                <a:latin typeface="Trebuchet MS"/>
                <a:cs typeface="Trebuchet MS"/>
              </a:rPr>
              <a:t>:</a:t>
            </a:r>
          </a:p>
          <a:p>
            <a:pPr marL="360680" lvl="1" indent="-90170">
              <a:lnSpc>
                <a:spcPct val="100000"/>
              </a:lnSpc>
              <a:buFont typeface="Arial"/>
              <a:buChar char="•"/>
              <a:tabLst>
                <a:tab pos="360680" algn="l"/>
              </a:tabLst>
            </a:pPr>
            <a:r>
              <a:rPr lang="fr-FR" sz="1100" kern="0" dirty="0">
                <a:solidFill>
                  <a:srgbClr val="FF00FF"/>
                </a:solidFill>
                <a:latin typeface="Trebuchet MS"/>
                <a:cs typeface="Trebuchet MS"/>
              </a:rPr>
              <a:t>Frais entrée maxi: </a:t>
            </a:r>
            <a:r>
              <a:rPr lang="fr-FR" sz="1100" kern="0" dirty="0" smtClean="0">
                <a:solidFill>
                  <a:srgbClr val="FF00FF"/>
                </a:solidFill>
                <a:latin typeface="Trebuchet MS"/>
                <a:cs typeface="Trebuchet MS"/>
              </a:rPr>
              <a:t>4%</a:t>
            </a:r>
            <a:endParaRPr lang="fr-FR" sz="1100" kern="0" dirty="0">
              <a:solidFill>
                <a:srgbClr val="FF00FF"/>
              </a:solidFill>
              <a:latin typeface="Trebuchet MS"/>
              <a:cs typeface="Trebuchet MS"/>
            </a:endParaRPr>
          </a:p>
          <a:p>
            <a:pPr marL="360680" lvl="1" indent="-90170">
              <a:lnSpc>
                <a:spcPct val="100000"/>
              </a:lnSpc>
              <a:spcBef>
                <a:spcPts val="5"/>
              </a:spcBef>
              <a:buFont typeface="Arial"/>
              <a:buChar char="•"/>
              <a:tabLst>
                <a:tab pos="360680" algn="l"/>
              </a:tabLst>
            </a:pPr>
            <a:r>
              <a:rPr lang="fr-FR" sz="1100" kern="0" dirty="0">
                <a:solidFill>
                  <a:srgbClr val="FF00FF"/>
                </a:solidFill>
                <a:latin typeface="Trebuchet MS"/>
                <a:cs typeface="Trebuchet MS"/>
              </a:rPr>
              <a:t>Frais de sortie: néant</a:t>
            </a:r>
          </a:p>
          <a:p>
            <a:pPr marL="360680" lvl="1" indent="-90170">
              <a:lnSpc>
                <a:spcPct val="100000"/>
              </a:lnSpc>
              <a:buFont typeface="Arial"/>
              <a:buChar char="•"/>
              <a:tabLst>
                <a:tab pos="360680" algn="l"/>
              </a:tabLst>
            </a:pPr>
            <a:r>
              <a:rPr lang="fr-FR" sz="1100" kern="0" dirty="0">
                <a:solidFill>
                  <a:srgbClr val="FF00FF"/>
                </a:solidFill>
                <a:latin typeface="Trebuchet MS"/>
                <a:cs typeface="Trebuchet MS"/>
              </a:rPr>
              <a:t>Frais de gestion maxi: </a:t>
            </a:r>
            <a:r>
              <a:rPr lang="fr-FR" sz="1100" kern="0" dirty="0" smtClean="0">
                <a:solidFill>
                  <a:srgbClr val="FF00FF"/>
                </a:solidFill>
                <a:latin typeface="Trebuchet MS"/>
                <a:cs typeface="Trebuchet MS"/>
              </a:rPr>
              <a:t>2%</a:t>
            </a:r>
            <a:endParaRPr lang="fr-FR" sz="1100" kern="0" dirty="0">
              <a:solidFill>
                <a:srgbClr val="FF00FF"/>
              </a:solidFill>
              <a:latin typeface="Trebuchet MS"/>
              <a:cs typeface="Trebuchet MS"/>
            </a:endParaRPr>
          </a:p>
        </p:txBody>
      </p:sp>
      <p:pic>
        <p:nvPicPr>
          <p:cNvPr id="23" name="Image 22"/>
          <p:cNvPicPr>
            <a:picLocks noChangeAspect="1"/>
          </p:cNvPicPr>
          <p:nvPr/>
        </p:nvPicPr>
        <p:blipFill>
          <a:blip r:embed="rId5"/>
          <a:stretch>
            <a:fillRect/>
          </a:stretch>
        </p:blipFill>
        <p:spPr>
          <a:xfrm>
            <a:off x="5557181" y="435543"/>
            <a:ext cx="1786283" cy="621846"/>
          </a:xfrm>
          <a:prstGeom prst="rect">
            <a:avLst/>
          </a:prstGeom>
        </p:spPr>
      </p:pic>
    </p:spTree>
    <p:extLst>
      <p:ext uri="{BB962C8B-B14F-4D97-AF65-F5344CB8AC3E}">
        <p14:creationId xmlns:p14="http://schemas.microsoft.com/office/powerpoint/2010/main" val="17718686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Espace réservé du numéro de diapositive 22"/>
          <p:cNvSpPr>
            <a:spLocks noGrp="1"/>
          </p:cNvSpPr>
          <p:nvPr>
            <p:ph type="sldNum" sz="quarter" idx="2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Aft>
                <a:spcPts val="300"/>
              </a:spcAft>
              <a:defRPr sz="1300" b="1">
                <a:solidFill>
                  <a:schemeClr val="accent1"/>
                </a:solidFill>
                <a:latin typeface="Arial Narrow" pitchFamily="34" charset="0"/>
              </a:defRPr>
            </a:lvl1pPr>
            <a:lvl2pPr marL="742950" indent="-285750" eaLnBrk="0" hangingPunct="0">
              <a:defRPr sz="1300" b="1">
                <a:solidFill>
                  <a:schemeClr val="tx1"/>
                </a:solidFill>
                <a:latin typeface="Arial Narrow" pitchFamily="34" charset="0"/>
              </a:defRPr>
            </a:lvl2pPr>
            <a:lvl3pPr marL="1143000" indent="-228600" eaLnBrk="0" hangingPunct="0">
              <a:defRPr sz="1300" b="1">
                <a:solidFill>
                  <a:schemeClr val="tx1"/>
                </a:solidFill>
                <a:latin typeface="Arial Narrow" pitchFamily="34" charset="0"/>
              </a:defRPr>
            </a:lvl3pPr>
            <a:lvl4pPr marL="1600200" indent="-228600" algn="just" eaLnBrk="0" hangingPunct="0">
              <a:lnSpc>
                <a:spcPts val="2000"/>
              </a:lnSpc>
              <a:defRPr sz="1300">
                <a:solidFill>
                  <a:schemeClr val="tx1"/>
                </a:solidFill>
                <a:latin typeface="Arial Narrow" pitchFamily="34" charset="0"/>
              </a:defRPr>
            </a:lvl4pPr>
            <a:lvl5pPr marL="2057400" indent="-228600" algn="just" eaLnBrk="0"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5pPr>
            <a:lvl6pPr marL="25146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6pPr>
            <a:lvl7pPr marL="29718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7pPr>
            <a:lvl8pPr marL="34290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8pPr>
            <a:lvl9pPr marL="38862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9pPr>
          </a:lstStyle>
          <a:p>
            <a:pPr eaLnBrk="1" fontAlgn="base" hangingPunct="1">
              <a:spcBef>
                <a:spcPct val="0"/>
              </a:spcBef>
              <a:spcAft>
                <a:spcPct val="0"/>
              </a:spcAft>
            </a:pPr>
            <a:fld id="{B051914B-540C-454B-99F4-FEFF50D1E02E}" type="slidenum">
              <a:rPr lang="fr-FR" altLang="fr-FR" sz="1100" smtClean="0">
                <a:solidFill>
                  <a:srgbClr val="000000"/>
                </a:solidFill>
                <a:latin typeface="Verdana" pitchFamily="34" charset="0"/>
                <a:cs typeface="Arial" pitchFamily="34" charset="0"/>
              </a:rPr>
              <a:pPr eaLnBrk="1" fontAlgn="base" hangingPunct="1">
                <a:spcBef>
                  <a:spcPct val="0"/>
                </a:spcBef>
                <a:spcAft>
                  <a:spcPct val="0"/>
                </a:spcAft>
              </a:pPr>
              <a:t>17</a:t>
            </a:fld>
            <a:endParaRPr lang="fr-FR" altLang="fr-FR" sz="1100" smtClean="0">
              <a:solidFill>
                <a:srgbClr val="000000"/>
              </a:solidFill>
              <a:latin typeface="Verdana" pitchFamily="34" charset="0"/>
              <a:cs typeface="Arial" pitchFamily="34" charset="0"/>
            </a:endParaRPr>
          </a:p>
        </p:txBody>
      </p:sp>
      <p:sp>
        <p:nvSpPr>
          <p:cNvPr id="7" name="Espace réservé du pied de page 5"/>
          <p:cNvSpPr>
            <a:spLocks noGrp="1"/>
          </p:cNvSpPr>
          <p:nvPr>
            <p:ph type="ftr" sz="quarter" idx="4294967295"/>
          </p:nvPr>
        </p:nvSpPr>
        <p:spPr bwMode="auto">
          <a:xfrm>
            <a:off x="2771775" y="6335713"/>
            <a:ext cx="3240088"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lgn="ctr" fontAlgn="base">
              <a:spcBef>
                <a:spcPct val="0"/>
              </a:spcBef>
              <a:spcAft>
                <a:spcPct val="0"/>
              </a:spcAft>
              <a:defRPr/>
            </a:pPr>
            <a:r>
              <a:rPr lang="fr-FR" altLang="fr-FR" sz="1100" dirty="0" smtClean="0">
                <a:solidFill>
                  <a:prstClr val="black"/>
                </a:solidFill>
              </a:rPr>
              <a:t>LES UC DE LA GAMME ESSENTIELLE </a:t>
            </a:r>
          </a:p>
        </p:txBody>
      </p:sp>
      <p:sp>
        <p:nvSpPr>
          <p:cNvPr id="2" name="ZoneTexte 1"/>
          <p:cNvSpPr txBox="1"/>
          <p:nvPr/>
        </p:nvSpPr>
        <p:spPr>
          <a:xfrm>
            <a:off x="472281" y="274319"/>
            <a:ext cx="9895942" cy="646331"/>
          </a:xfrm>
          <a:prstGeom prst="rect">
            <a:avLst/>
          </a:prstGeom>
          <a:noFill/>
        </p:spPr>
        <p:txBody>
          <a:bodyPr wrap="square" rtlCol="0">
            <a:spAutoFit/>
          </a:bodyPr>
          <a:lstStyle/>
          <a:p>
            <a:r>
              <a:rPr lang="fr-FR" sz="3600" dirty="0" smtClean="0">
                <a:solidFill>
                  <a:srgbClr val="FF0000"/>
                </a:solidFill>
              </a:rPr>
              <a:t>La sélection ESSENTIELLE- Produit de taux</a:t>
            </a:r>
          </a:p>
        </p:txBody>
      </p:sp>
      <p:sp>
        <p:nvSpPr>
          <p:cNvPr id="6" name="ZoneTexte 5"/>
          <p:cNvSpPr txBox="1"/>
          <p:nvPr/>
        </p:nvSpPr>
        <p:spPr>
          <a:xfrm>
            <a:off x="472281" y="1554480"/>
            <a:ext cx="5539581" cy="338554"/>
          </a:xfrm>
          <a:prstGeom prst="rect">
            <a:avLst/>
          </a:prstGeom>
          <a:noFill/>
        </p:spPr>
        <p:txBody>
          <a:bodyPr wrap="square" rtlCol="0">
            <a:spAutoFit/>
          </a:bodyPr>
          <a:lstStyle/>
          <a:p>
            <a:r>
              <a:rPr lang="fr-FR" sz="1600" dirty="0" smtClean="0"/>
              <a:t>La gamme « Produit de taux »  est composé d’une UC</a:t>
            </a:r>
          </a:p>
        </p:txBody>
      </p:sp>
      <p:pic>
        <p:nvPicPr>
          <p:cNvPr id="5" name="Image 4"/>
          <p:cNvPicPr>
            <a:picLocks noChangeAspect="1"/>
          </p:cNvPicPr>
          <p:nvPr/>
        </p:nvPicPr>
        <p:blipFill>
          <a:blip r:embed="rId3"/>
          <a:stretch>
            <a:fillRect/>
          </a:stretch>
        </p:blipFill>
        <p:spPr>
          <a:xfrm>
            <a:off x="1641648" y="2895003"/>
            <a:ext cx="1600423" cy="1219370"/>
          </a:xfrm>
          <a:prstGeom prst="rect">
            <a:avLst/>
          </a:prstGeom>
        </p:spPr>
      </p:pic>
      <p:pic>
        <p:nvPicPr>
          <p:cNvPr id="3" name="Image 2"/>
          <p:cNvPicPr>
            <a:picLocks noChangeAspect="1"/>
          </p:cNvPicPr>
          <p:nvPr/>
        </p:nvPicPr>
        <p:blipFill>
          <a:blip r:embed="rId4"/>
          <a:stretch>
            <a:fillRect/>
          </a:stretch>
        </p:blipFill>
        <p:spPr>
          <a:xfrm>
            <a:off x="3767025" y="2838367"/>
            <a:ext cx="1609950" cy="1181265"/>
          </a:xfrm>
          <a:prstGeom prst="rect">
            <a:avLst/>
          </a:prstGeom>
        </p:spPr>
      </p:pic>
      <p:sp>
        <p:nvSpPr>
          <p:cNvPr id="9" name="Rectangle 8"/>
          <p:cNvSpPr/>
          <p:nvPr/>
        </p:nvSpPr>
        <p:spPr>
          <a:xfrm>
            <a:off x="5027841" y="2824363"/>
            <a:ext cx="349134" cy="2267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5085921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Espace réservé du numéro de diapositive 22"/>
          <p:cNvSpPr>
            <a:spLocks noGrp="1"/>
          </p:cNvSpPr>
          <p:nvPr>
            <p:ph type="sldNum" sz="quarter" idx="2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Aft>
                <a:spcPts val="300"/>
              </a:spcAft>
              <a:defRPr sz="1300" b="1">
                <a:solidFill>
                  <a:schemeClr val="accent1"/>
                </a:solidFill>
                <a:latin typeface="Arial Narrow" pitchFamily="34" charset="0"/>
              </a:defRPr>
            </a:lvl1pPr>
            <a:lvl2pPr marL="742950" indent="-285750" eaLnBrk="0" hangingPunct="0">
              <a:defRPr sz="1300" b="1">
                <a:solidFill>
                  <a:schemeClr val="tx1"/>
                </a:solidFill>
                <a:latin typeface="Arial Narrow" pitchFamily="34" charset="0"/>
              </a:defRPr>
            </a:lvl2pPr>
            <a:lvl3pPr marL="1143000" indent="-228600" eaLnBrk="0" hangingPunct="0">
              <a:defRPr sz="1300" b="1">
                <a:solidFill>
                  <a:schemeClr val="tx1"/>
                </a:solidFill>
                <a:latin typeface="Arial Narrow" pitchFamily="34" charset="0"/>
              </a:defRPr>
            </a:lvl3pPr>
            <a:lvl4pPr marL="1600200" indent="-228600" algn="just" eaLnBrk="0" hangingPunct="0">
              <a:lnSpc>
                <a:spcPts val="2000"/>
              </a:lnSpc>
              <a:defRPr sz="1300">
                <a:solidFill>
                  <a:schemeClr val="tx1"/>
                </a:solidFill>
                <a:latin typeface="Arial Narrow" pitchFamily="34" charset="0"/>
              </a:defRPr>
            </a:lvl4pPr>
            <a:lvl5pPr marL="2057400" indent="-228600" algn="just" eaLnBrk="0"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5pPr>
            <a:lvl6pPr marL="25146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6pPr>
            <a:lvl7pPr marL="29718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7pPr>
            <a:lvl8pPr marL="34290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8pPr>
            <a:lvl9pPr marL="38862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9pPr>
          </a:lstStyle>
          <a:p>
            <a:pPr eaLnBrk="1" fontAlgn="base" hangingPunct="1">
              <a:spcBef>
                <a:spcPct val="0"/>
              </a:spcBef>
              <a:spcAft>
                <a:spcPct val="0"/>
              </a:spcAft>
            </a:pPr>
            <a:fld id="{B051914B-540C-454B-99F4-FEFF50D1E02E}" type="slidenum">
              <a:rPr lang="fr-FR" altLang="fr-FR" sz="1100" smtClean="0">
                <a:solidFill>
                  <a:srgbClr val="000000"/>
                </a:solidFill>
                <a:latin typeface="Verdana" pitchFamily="34" charset="0"/>
                <a:cs typeface="Arial" pitchFamily="34" charset="0"/>
              </a:rPr>
              <a:pPr eaLnBrk="1" fontAlgn="base" hangingPunct="1">
                <a:spcBef>
                  <a:spcPct val="0"/>
                </a:spcBef>
                <a:spcAft>
                  <a:spcPct val="0"/>
                </a:spcAft>
              </a:pPr>
              <a:t>18</a:t>
            </a:fld>
            <a:endParaRPr lang="fr-FR" altLang="fr-FR" sz="1100" smtClean="0">
              <a:solidFill>
                <a:srgbClr val="000000"/>
              </a:solidFill>
              <a:latin typeface="Verdana" pitchFamily="34" charset="0"/>
              <a:cs typeface="Arial" pitchFamily="34" charset="0"/>
            </a:endParaRPr>
          </a:p>
        </p:txBody>
      </p:sp>
      <p:sp>
        <p:nvSpPr>
          <p:cNvPr id="7" name="Espace réservé du pied de page 5"/>
          <p:cNvSpPr>
            <a:spLocks noGrp="1"/>
          </p:cNvSpPr>
          <p:nvPr>
            <p:ph type="ftr" sz="quarter" idx="4294967295"/>
          </p:nvPr>
        </p:nvSpPr>
        <p:spPr bwMode="auto">
          <a:xfrm>
            <a:off x="2771775" y="6335713"/>
            <a:ext cx="3240088"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lgn="ctr" fontAlgn="base">
              <a:spcBef>
                <a:spcPct val="0"/>
              </a:spcBef>
              <a:spcAft>
                <a:spcPct val="0"/>
              </a:spcAft>
              <a:defRPr/>
            </a:pPr>
            <a:r>
              <a:rPr lang="fr-FR" altLang="fr-FR" sz="1100" dirty="0" smtClean="0">
                <a:solidFill>
                  <a:prstClr val="black"/>
                </a:solidFill>
              </a:rPr>
              <a:t>LES UC DE LA GAMME ESSENTIELLE </a:t>
            </a:r>
          </a:p>
        </p:txBody>
      </p:sp>
      <p:sp>
        <p:nvSpPr>
          <p:cNvPr id="4" name="ZoneTexte 3"/>
          <p:cNvSpPr txBox="1"/>
          <p:nvPr/>
        </p:nvSpPr>
        <p:spPr>
          <a:xfrm>
            <a:off x="421724" y="191433"/>
            <a:ext cx="3484071" cy="523220"/>
          </a:xfrm>
          <a:prstGeom prst="rect">
            <a:avLst/>
          </a:prstGeom>
          <a:solidFill>
            <a:schemeClr val="bg1"/>
          </a:solidFill>
        </p:spPr>
        <p:txBody>
          <a:bodyPr wrap="square" rtlCol="0">
            <a:spAutoFit/>
          </a:bodyPr>
          <a:lstStyle/>
          <a:p>
            <a:r>
              <a:rPr lang="fr-FR" sz="2800" dirty="0" smtClean="0">
                <a:solidFill>
                  <a:srgbClr val="FF0000"/>
                </a:solidFill>
              </a:rPr>
              <a:t>ECUREUIL OBLI EURO </a:t>
            </a:r>
            <a:endParaRPr lang="fr-FR" sz="2000" dirty="0" smtClean="0"/>
          </a:p>
        </p:txBody>
      </p:sp>
      <p:sp>
        <p:nvSpPr>
          <p:cNvPr id="8" name="Rectangle 7"/>
          <p:cNvSpPr/>
          <p:nvPr/>
        </p:nvSpPr>
        <p:spPr>
          <a:xfrm>
            <a:off x="5551673" y="1386396"/>
            <a:ext cx="3367842" cy="1569660"/>
          </a:xfrm>
          <a:prstGeom prst="rect">
            <a:avLst/>
          </a:prstGeom>
          <a:ln>
            <a:solidFill>
              <a:srgbClr val="7030A0"/>
            </a:solidFill>
          </a:ln>
        </p:spPr>
        <p:txBody>
          <a:bodyPr wrap="square">
            <a:spAutoFit/>
          </a:bodyPr>
          <a:lstStyle/>
          <a:p>
            <a:pPr marL="35560" marR="26034" algn="just">
              <a:lnSpc>
                <a:spcPct val="100000"/>
              </a:lnSpc>
              <a:spcBef>
                <a:spcPts val="240"/>
              </a:spcBef>
            </a:pPr>
            <a:r>
              <a:rPr lang="fr-FR" sz="1200" kern="0" dirty="0" smtClean="0">
                <a:solidFill>
                  <a:srgbClr val="7030A0"/>
                </a:solidFill>
                <a:latin typeface="Trebuchet MS" panose="020B0603020202020204" pitchFamily="34" charset="0"/>
                <a:cs typeface="Trebuchet MS"/>
              </a:rPr>
              <a:t>Avec le fonds </a:t>
            </a:r>
            <a:r>
              <a:rPr lang="fr-FR" sz="1200" b="1" kern="0" dirty="0" smtClean="0">
                <a:solidFill>
                  <a:srgbClr val="7030A0"/>
                </a:solidFill>
                <a:latin typeface="Trebuchet MS" panose="020B0603020202020204" pitchFamily="34" charset="0"/>
                <a:cs typeface="Trebuchet MS"/>
              </a:rPr>
              <a:t>Ecureuil </a:t>
            </a:r>
            <a:r>
              <a:rPr lang="fr-FR" sz="1200" b="1" kern="0" dirty="0" err="1" smtClean="0">
                <a:solidFill>
                  <a:srgbClr val="7030A0"/>
                </a:solidFill>
                <a:latin typeface="Trebuchet MS" panose="020B0603020202020204" pitchFamily="34" charset="0"/>
                <a:cs typeface="Trebuchet MS"/>
              </a:rPr>
              <a:t>Obli</a:t>
            </a:r>
            <a:r>
              <a:rPr lang="fr-FR" sz="1200" b="1" kern="0" dirty="0" smtClean="0">
                <a:solidFill>
                  <a:srgbClr val="7030A0"/>
                </a:solidFill>
                <a:latin typeface="Trebuchet MS" panose="020B0603020202020204" pitchFamily="34" charset="0"/>
                <a:cs typeface="Trebuchet MS"/>
              </a:rPr>
              <a:t> Euro,</a:t>
            </a:r>
          </a:p>
          <a:p>
            <a:pPr marL="171450" indent="-171450">
              <a:buFont typeface="Arial" panose="020B0604020202020204" pitchFamily="34" charset="0"/>
              <a:buChar char="•"/>
            </a:pPr>
            <a:r>
              <a:rPr lang="fr-FR" sz="1200" dirty="0" smtClean="0">
                <a:solidFill>
                  <a:srgbClr val="7030A0"/>
                </a:solidFill>
                <a:latin typeface="Trebuchet MS" panose="020B0603020202020204" pitchFamily="34" charset="0"/>
              </a:rPr>
              <a:t>Bénéficiez d’une solution </a:t>
            </a:r>
            <a:r>
              <a:rPr lang="fr-FR" sz="1200" dirty="0">
                <a:solidFill>
                  <a:srgbClr val="7030A0"/>
                </a:solidFill>
                <a:latin typeface="Trebuchet MS" panose="020B0603020202020204" pitchFamily="34" charset="0"/>
              </a:rPr>
              <a:t>d’épargne pour tirer parti des obligations émises en euro par les banques, les institutions financières et les grandes entreprises et les États de la zone euro.</a:t>
            </a:r>
          </a:p>
          <a:p>
            <a:pPr marL="171450" indent="-171450">
              <a:buFont typeface="Arial" panose="020B0604020202020204" pitchFamily="34" charset="0"/>
              <a:buChar char="•"/>
            </a:pPr>
            <a:r>
              <a:rPr lang="fr-FR" sz="1200" dirty="0">
                <a:solidFill>
                  <a:srgbClr val="7030A0"/>
                </a:solidFill>
                <a:latin typeface="Trebuchet MS" panose="020B0603020202020204" pitchFamily="34" charset="0"/>
              </a:rPr>
              <a:t>Bénéficiez d’un placement diversifié sur l’ensemble de l’univers obligataire</a:t>
            </a:r>
            <a:r>
              <a:rPr lang="fr-FR" sz="1200" dirty="0" smtClean="0">
                <a:solidFill>
                  <a:srgbClr val="7030A0"/>
                </a:solidFill>
                <a:latin typeface="Trebuchet MS" panose="020B0603020202020204" pitchFamily="34" charset="0"/>
              </a:rPr>
              <a:t>.</a:t>
            </a:r>
            <a:r>
              <a:rPr lang="fr-FR" sz="1200" kern="0" dirty="0" smtClean="0">
                <a:solidFill>
                  <a:srgbClr val="7030A0"/>
                </a:solidFill>
                <a:latin typeface="Trebuchet MS" panose="020B0603020202020204" pitchFamily="34" charset="0"/>
                <a:cs typeface="Trebuchet MS"/>
              </a:rPr>
              <a:t> </a:t>
            </a:r>
            <a:endParaRPr lang="fr-FR" sz="1200" kern="0" dirty="0">
              <a:solidFill>
                <a:srgbClr val="7030A0"/>
              </a:solidFill>
              <a:latin typeface="Trebuchet MS" panose="020B0603020202020204" pitchFamily="34" charset="0"/>
              <a:cs typeface="Trebuchet MS"/>
            </a:endParaRPr>
          </a:p>
        </p:txBody>
      </p:sp>
      <p:sp>
        <p:nvSpPr>
          <p:cNvPr id="9" name="Rectangle 8"/>
          <p:cNvSpPr/>
          <p:nvPr/>
        </p:nvSpPr>
        <p:spPr>
          <a:xfrm>
            <a:off x="5460274" y="83254"/>
            <a:ext cx="1956946" cy="307777"/>
          </a:xfrm>
          <a:prstGeom prst="rect">
            <a:avLst/>
          </a:prstGeom>
        </p:spPr>
        <p:txBody>
          <a:bodyPr wrap="none">
            <a:spAutoFit/>
          </a:bodyPr>
          <a:lstStyle/>
          <a:p>
            <a:pPr marL="12700">
              <a:lnSpc>
                <a:spcPct val="100000"/>
              </a:lnSpc>
              <a:spcBef>
                <a:spcPts val="105"/>
              </a:spcBef>
            </a:pPr>
            <a:r>
              <a:rPr lang="fr-FR" sz="1400" b="1" spc="140" dirty="0" smtClean="0">
                <a:latin typeface="Trebuchet MS"/>
                <a:cs typeface="Trebuchet MS"/>
              </a:rPr>
              <a:t>Produits éligibles</a:t>
            </a:r>
            <a:endParaRPr lang="fr-FR" sz="1400" dirty="0">
              <a:latin typeface="Trebuchet MS"/>
              <a:cs typeface="Trebuchet MS"/>
            </a:endParaRPr>
          </a:p>
        </p:txBody>
      </p:sp>
      <p:sp>
        <p:nvSpPr>
          <p:cNvPr id="10" name="Rectangle 9"/>
          <p:cNvSpPr/>
          <p:nvPr/>
        </p:nvSpPr>
        <p:spPr>
          <a:xfrm>
            <a:off x="2043898" y="3040532"/>
            <a:ext cx="1595630" cy="307777"/>
          </a:xfrm>
          <a:prstGeom prst="rect">
            <a:avLst/>
          </a:prstGeom>
        </p:spPr>
        <p:txBody>
          <a:bodyPr wrap="square">
            <a:spAutoFit/>
          </a:bodyPr>
          <a:lstStyle/>
          <a:p>
            <a:pPr marL="12700">
              <a:lnSpc>
                <a:spcPct val="100000"/>
              </a:lnSpc>
              <a:spcBef>
                <a:spcPts val="105"/>
              </a:spcBef>
            </a:pPr>
            <a:r>
              <a:rPr lang="fr-FR" sz="1400" b="1" spc="140" dirty="0" smtClean="0">
                <a:solidFill>
                  <a:schemeClr val="accent2">
                    <a:lumMod val="50000"/>
                  </a:schemeClr>
                </a:solidFill>
                <a:latin typeface="Trebuchet MS"/>
                <a:cs typeface="Trebuchet MS"/>
              </a:rPr>
              <a:t>Les risques</a:t>
            </a:r>
            <a:endParaRPr lang="fr-FR" sz="1400" dirty="0">
              <a:solidFill>
                <a:schemeClr val="accent2">
                  <a:lumMod val="50000"/>
                </a:schemeClr>
              </a:solidFill>
              <a:latin typeface="Trebuchet MS"/>
              <a:cs typeface="Trebuchet MS"/>
            </a:endParaRPr>
          </a:p>
        </p:txBody>
      </p:sp>
      <p:sp>
        <p:nvSpPr>
          <p:cNvPr id="15" name="Rectangle 14"/>
          <p:cNvSpPr/>
          <p:nvPr/>
        </p:nvSpPr>
        <p:spPr>
          <a:xfrm>
            <a:off x="421724" y="3391910"/>
            <a:ext cx="4725042" cy="2752035"/>
          </a:xfrm>
          <a:prstGeom prst="rect">
            <a:avLst/>
          </a:prstGeom>
          <a:ln>
            <a:solidFill>
              <a:schemeClr val="accent2">
                <a:lumMod val="50000"/>
              </a:schemeClr>
            </a:solidFill>
          </a:ln>
        </p:spPr>
        <p:txBody>
          <a:bodyPr wrap="square">
            <a:spAutoFit/>
          </a:bodyPr>
          <a:lstStyle/>
          <a:p>
            <a:pPr marL="22225" lvl="0" algn="ctr" fontAlgn="auto">
              <a:spcBef>
                <a:spcPts val="300"/>
              </a:spcBef>
              <a:spcAft>
                <a:spcPts val="0"/>
              </a:spcAft>
            </a:pPr>
            <a:r>
              <a:rPr lang="fr-FR" sz="1200" b="1" spc="-5" dirty="0">
                <a:solidFill>
                  <a:schemeClr val="accent2">
                    <a:lumMod val="50000"/>
                  </a:schemeClr>
                </a:solidFill>
                <a:latin typeface="Calibri"/>
                <a:cs typeface="Calibri"/>
              </a:rPr>
              <a:t>Profil de risque et de rendement (1 à</a:t>
            </a:r>
            <a:r>
              <a:rPr lang="fr-FR" sz="1200" b="1" spc="-40" dirty="0">
                <a:solidFill>
                  <a:schemeClr val="accent2">
                    <a:lumMod val="50000"/>
                  </a:schemeClr>
                </a:solidFill>
                <a:latin typeface="Calibri"/>
                <a:cs typeface="Calibri"/>
              </a:rPr>
              <a:t> </a:t>
            </a:r>
            <a:r>
              <a:rPr lang="fr-FR" sz="1200" b="1" spc="-5" dirty="0">
                <a:solidFill>
                  <a:schemeClr val="accent2">
                    <a:lumMod val="50000"/>
                  </a:schemeClr>
                </a:solidFill>
                <a:latin typeface="Calibri"/>
                <a:cs typeface="Calibri"/>
              </a:rPr>
              <a:t>7)</a:t>
            </a:r>
            <a:endParaRPr lang="fr-FR" sz="1200" dirty="0">
              <a:solidFill>
                <a:schemeClr val="accent2">
                  <a:lumMod val="50000"/>
                </a:schemeClr>
              </a:solidFill>
              <a:latin typeface="Calibri"/>
              <a:cs typeface="Calibri"/>
            </a:endParaRPr>
          </a:p>
          <a:p>
            <a:pPr marL="25400" lvl="0" algn="ctr" fontAlgn="auto">
              <a:spcBef>
                <a:spcPts val="100"/>
              </a:spcBef>
              <a:spcAft>
                <a:spcPts val="0"/>
              </a:spcAft>
            </a:pPr>
            <a:r>
              <a:rPr lang="fr-FR" sz="2800" b="1" spc="-5" dirty="0">
                <a:solidFill>
                  <a:schemeClr val="accent2">
                    <a:lumMod val="50000"/>
                  </a:schemeClr>
                </a:solidFill>
                <a:latin typeface="Calibri"/>
                <a:cs typeface="Calibri"/>
              </a:rPr>
              <a:t>4</a:t>
            </a:r>
            <a:endParaRPr lang="fr-FR" sz="2800" dirty="0">
              <a:solidFill>
                <a:schemeClr val="accent2">
                  <a:lumMod val="50000"/>
                </a:schemeClr>
              </a:solidFill>
              <a:latin typeface="Calibri"/>
              <a:cs typeface="Calibri"/>
            </a:endParaRPr>
          </a:p>
          <a:p>
            <a:pPr marL="180000" lvl="0" fontAlgn="auto">
              <a:spcBef>
                <a:spcPts val="0"/>
              </a:spcBef>
              <a:spcAft>
                <a:spcPts val="0"/>
              </a:spcAft>
            </a:pPr>
            <a:endParaRPr lang="fr-FR" sz="1200" b="1" kern="0" dirty="0" smtClean="0">
              <a:solidFill>
                <a:schemeClr val="accent2">
                  <a:lumMod val="75000"/>
                </a:schemeClr>
              </a:solidFill>
              <a:latin typeface="Trebuchet MS" panose="020B0603020202020204" pitchFamily="34" charset="0"/>
              <a:cs typeface="+mn-cs"/>
            </a:endParaRPr>
          </a:p>
          <a:p>
            <a:pPr marL="180000" lvl="0" fontAlgn="auto">
              <a:spcBef>
                <a:spcPts val="0"/>
              </a:spcBef>
              <a:spcAft>
                <a:spcPts val="0"/>
              </a:spcAft>
            </a:pPr>
            <a:r>
              <a:rPr lang="fr-FR" sz="1200" b="1" dirty="0" smtClean="0">
                <a:solidFill>
                  <a:schemeClr val="accent2">
                    <a:lumMod val="50000"/>
                  </a:schemeClr>
                </a:solidFill>
                <a:latin typeface="Trebuchet MS" panose="020B0603020202020204" pitchFamily="34" charset="0"/>
              </a:rPr>
              <a:t>Ecureuil </a:t>
            </a:r>
            <a:r>
              <a:rPr lang="fr-FR" sz="1200" b="1" dirty="0" err="1">
                <a:solidFill>
                  <a:schemeClr val="accent2">
                    <a:lumMod val="50000"/>
                  </a:schemeClr>
                </a:solidFill>
                <a:latin typeface="Trebuchet MS" panose="020B0603020202020204" pitchFamily="34" charset="0"/>
              </a:rPr>
              <a:t>Obli</a:t>
            </a:r>
            <a:r>
              <a:rPr lang="fr-FR" sz="1200" b="1" dirty="0">
                <a:solidFill>
                  <a:schemeClr val="accent2">
                    <a:lumMod val="50000"/>
                  </a:schemeClr>
                </a:solidFill>
                <a:latin typeface="Trebuchet MS" panose="020B0603020202020204" pitchFamily="34" charset="0"/>
              </a:rPr>
              <a:t> Euro n’est pas garanti ; il existe un risque de perte en capital. Le Fonds est principalement soumis aux risques suivants : risque de taux, risque de crédit, risque pris par rapport à l’indicateur de référence, risque de contrepartie, risque lié à l’inflation, risque de change, risque actions</a:t>
            </a:r>
            <a:r>
              <a:rPr lang="fr-FR" sz="1200" b="1" dirty="0" smtClean="0">
                <a:solidFill>
                  <a:schemeClr val="accent2">
                    <a:lumMod val="50000"/>
                  </a:schemeClr>
                </a:solidFill>
              </a:rPr>
              <a:t>.</a:t>
            </a:r>
          </a:p>
          <a:p>
            <a:pPr marL="180000" lvl="0" fontAlgn="auto">
              <a:spcBef>
                <a:spcPts val="0"/>
              </a:spcBef>
              <a:spcAft>
                <a:spcPts val="0"/>
              </a:spcAft>
            </a:pPr>
            <a:r>
              <a:rPr lang="fr-FR" sz="1200" b="1" kern="0" dirty="0" smtClean="0">
                <a:solidFill>
                  <a:schemeClr val="accent2">
                    <a:lumMod val="50000"/>
                  </a:schemeClr>
                </a:solidFill>
                <a:latin typeface="Trebuchet MS" panose="020B0603020202020204" pitchFamily="34" charset="0"/>
                <a:cs typeface="+mn-cs"/>
              </a:rPr>
              <a:t>Pour </a:t>
            </a:r>
            <a:r>
              <a:rPr lang="fr-FR" sz="1200" b="1" kern="0" dirty="0">
                <a:solidFill>
                  <a:schemeClr val="accent2">
                    <a:lumMod val="50000"/>
                  </a:schemeClr>
                </a:solidFill>
                <a:latin typeface="Trebuchet MS" panose="020B0603020202020204" pitchFamily="34" charset="0"/>
                <a:cs typeface="+mn-cs"/>
              </a:rPr>
              <a:t>une description plus complète des risques, se référer au prospectus du </a:t>
            </a:r>
            <a:r>
              <a:rPr lang="fr-FR" sz="1200" b="1" kern="0" dirty="0" smtClean="0">
                <a:solidFill>
                  <a:schemeClr val="accent2">
                    <a:lumMod val="50000"/>
                  </a:schemeClr>
                </a:solidFill>
                <a:latin typeface="Trebuchet MS" panose="020B0603020202020204" pitchFamily="34" charset="0"/>
                <a:cs typeface="+mn-cs"/>
              </a:rPr>
              <a:t>Fonds</a:t>
            </a:r>
          </a:p>
          <a:p>
            <a:pPr marL="180000" lvl="0" fontAlgn="auto">
              <a:spcBef>
                <a:spcPts val="0"/>
              </a:spcBef>
              <a:spcAft>
                <a:spcPts val="0"/>
              </a:spcAft>
            </a:pPr>
            <a:endParaRPr lang="fr-FR" sz="1200" b="1" kern="0" dirty="0" smtClean="0">
              <a:solidFill>
                <a:schemeClr val="accent2">
                  <a:lumMod val="50000"/>
                </a:schemeClr>
              </a:solidFill>
              <a:latin typeface="Trebuchet MS" panose="020B0603020202020204" pitchFamily="34" charset="0"/>
              <a:cs typeface="+mn-cs"/>
            </a:endParaRPr>
          </a:p>
          <a:p>
            <a:pPr marL="180000" lvl="0" fontAlgn="auto">
              <a:spcBef>
                <a:spcPts val="0"/>
              </a:spcBef>
              <a:spcAft>
                <a:spcPts val="0"/>
              </a:spcAft>
            </a:pPr>
            <a:r>
              <a:rPr lang="fr-FR" sz="1200" b="1" kern="0" dirty="0" smtClean="0">
                <a:solidFill>
                  <a:schemeClr val="accent2">
                    <a:lumMod val="50000"/>
                  </a:schemeClr>
                </a:solidFill>
                <a:latin typeface="Trebuchet MS" panose="020B0603020202020204" pitchFamily="34" charset="0"/>
                <a:cs typeface="+mn-cs"/>
              </a:rPr>
              <a:t>Pour consulter le prospectus </a:t>
            </a:r>
            <a:r>
              <a:rPr lang="fr-FR" sz="1200" b="1" kern="0" dirty="0" smtClean="0">
                <a:solidFill>
                  <a:schemeClr val="accent2">
                    <a:lumMod val="50000"/>
                  </a:schemeClr>
                </a:solidFill>
                <a:latin typeface="Trebuchet MS" panose="020B0603020202020204" pitchFamily="34" charset="0"/>
                <a:cs typeface="+mn-cs"/>
                <a:hlinkClick r:id="rId3"/>
              </a:rPr>
              <a:t>cliquez ici</a:t>
            </a:r>
            <a:endParaRPr lang="fr-FR" sz="1200" b="1" kern="0" dirty="0">
              <a:solidFill>
                <a:schemeClr val="accent2">
                  <a:lumMod val="50000"/>
                </a:schemeClr>
              </a:solidFill>
              <a:latin typeface="Trebuchet MS" panose="020B0603020202020204" pitchFamily="34" charset="0"/>
              <a:cs typeface="+mn-cs"/>
            </a:endParaRPr>
          </a:p>
        </p:txBody>
      </p:sp>
      <p:sp>
        <p:nvSpPr>
          <p:cNvPr id="16" name="Ellipse 15"/>
          <p:cNvSpPr/>
          <p:nvPr/>
        </p:nvSpPr>
        <p:spPr>
          <a:xfrm>
            <a:off x="2419012" y="3680613"/>
            <a:ext cx="796834" cy="501181"/>
          </a:xfrm>
          <a:prstGeom prst="ellips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accent2">
                    <a:lumMod val="50000"/>
                  </a:schemeClr>
                </a:solidFill>
              </a:rPr>
              <a:t>3</a:t>
            </a:r>
            <a:endParaRPr lang="fr-FR" b="1" dirty="0">
              <a:solidFill>
                <a:schemeClr val="accent2">
                  <a:lumMod val="50000"/>
                </a:schemeClr>
              </a:solidFill>
            </a:endParaRPr>
          </a:p>
        </p:txBody>
      </p:sp>
      <p:sp>
        <p:nvSpPr>
          <p:cNvPr id="18" name="Rectangle 17"/>
          <p:cNvSpPr/>
          <p:nvPr/>
        </p:nvSpPr>
        <p:spPr>
          <a:xfrm>
            <a:off x="6609330" y="1113254"/>
            <a:ext cx="935513" cy="307777"/>
          </a:xfrm>
          <a:prstGeom prst="rect">
            <a:avLst/>
          </a:prstGeom>
        </p:spPr>
        <p:txBody>
          <a:bodyPr wrap="none">
            <a:spAutoFit/>
          </a:bodyPr>
          <a:lstStyle/>
          <a:p>
            <a:pPr marL="12700">
              <a:lnSpc>
                <a:spcPct val="100000"/>
              </a:lnSpc>
              <a:spcBef>
                <a:spcPts val="105"/>
              </a:spcBef>
            </a:pPr>
            <a:r>
              <a:rPr lang="fr-FR" sz="1400" b="1" spc="140" dirty="0" smtClean="0">
                <a:solidFill>
                  <a:srgbClr val="6F2F9F"/>
                </a:solidFill>
                <a:latin typeface="Trebuchet MS"/>
                <a:cs typeface="Trebuchet MS"/>
              </a:rPr>
              <a:t>En bref</a:t>
            </a:r>
            <a:endParaRPr lang="fr-FR" sz="1400" dirty="0">
              <a:latin typeface="Trebuchet MS"/>
              <a:cs typeface="Trebuchet MS"/>
            </a:endParaRPr>
          </a:p>
        </p:txBody>
      </p:sp>
      <p:sp>
        <p:nvSpPr>
          <p:cNvPr id="19" name="Rectangle 18"/>
          <p:cNvSpPr/>
          <p:nvPr/>
        </p:nvSpPr>
        <p:spPr>
          <a:xfrm>
            <a:off x="5210829" y="5709431"/>
            <a:ext cx="2548317" cy="536044"/>
          </a:xfrm>
          <a:prstGeom prst="rect">
            <a:avLst/>
          </a:prstGeom>
        </p:spPr>
        <p:txBody>
          <a:bodyPr wrap="square">
            <a:spAutoFit/>
          </a:bodyPr>
          <a:lstStyle/>
          <a:p>
            <a:pPr marL="12700">
              <a:lnSpc>
                <a:spcPct val="100000"/>
              </a:lnSpc>
              <a:spcBef>
                <a:spcPts val="105"/>
              </a:spcBef>
            </a:pPr>
            <a:r>
              <a:rPr lang="fr-FR" sz="1400" b="1" spc="140" dirty="0" smtClean="0">
                <a:latin typeface="Trebuchet MS"/>
                <a:cs typeface="Trebuchet MS"/>
              </a:rPr>
              <a:t>La durée de placement </a:t>
            </a:r>
          </a:p>
          <a:p>
            <a:pPr marL="12700">
              <a:lnSpc>
                <a:spcPct val="100000"/>
              </a:lnSpc>
              <a:spcBef>
                <a:spcPts val="105"/>
              </a:spcBef>
            </a:pPr>
            <a:r>
              <a:rPr lang="fr-FR" sz="1400" b="1" spc="140" dirty="0" smtClean="0">
                <a:latin typeface="Trebuchet MS"/>
                <a:cs typeface="Trebuchet MS"/>
              </a:rPr>
              <a:t>recommandée</a:t>
            </a:r>
            <a:endParaRPr lang="fr-FR" sz="1400" dirty="0">
              <a:latin typeface="Trebuchet MS"/>
              <a:cs typeface="Trebuchet MS"/>
            </a:endParaRPr>
          </a:p>
        </p:txBody>
      </p:sp>
      <p:sp>
        <p:nvSpPr>
          <p:cNvPr id="31" name="Rectangle 30"/>
          <p:cNvSpPr/>
          <p:nvPr/>
        </p:nvSpPr>
        <p:spPr>
          <a:xfrm>
            <a:off x="421724" y="1500900"/>
            <a:ext cx="4725042" cy="1446550"/>
          </a:xfrm>
          <a:prstGeom prst="rect">
            <a:avLst/>
          </a:prstGeom>
          <a:ln>
            <a:solidFill>
              <a:schemeClr val="accent6"/>
            </a:solidFill>
          </a:ln>
        </p:spPr>
        <p:txBody>
          <a:bodyPr wrap="square">
            <a:spAutoFit/>
          </a:bodyPr>
          <a:lstStyle/>
          <a:p>
            <a:pPr marL="128270" marR="109855" algn="just">
              <a:lnSpc>
                <a:spcPct val="100000"/>
              </a:lnSpc>
              <a:spcBef>
                <a:spcPts val="0"/>
              </a:spcBef>
            </a:pPr>
            <a:r>
              <a:rPr lang="fr-FR" sz="1100" b="1" dirty="0">
                <a:solidFill>
                  <a:schemeClr val="accent6">
                    <a:lumMod val="50000"/>
                  </a:schemeClr>
                </a:solidFill>
                <a:latin typeface="Trebuchet MS" panose="020B0603020202020204" pitchFamily="34" charset="0"/>
              </a:rPr>
              <a:t>Ecureuil </a:t>
            </a:r>
            <a:r>
              <a:rPr lang="fr-FR" sz="1100" b="1" dirty="0" err="1">
                <a:solidFill>
                  <a:schemeClr val="accent6">
                    <a:lumMod val="50000"/>
                  </a:schemeClr>
                </a:solidFill>
                <a:latin typeface="Trebuchet MS" panose="020B0603020202020204" pitchFamily="34" charset="0"/>
              </a:rPr>
              <a:t>Obli</a:t>
            </a:r>
            <a:r>
              <a:rPr lang="fr-FR" sz="1100" b="1" dirty="0">
                <a:solidFill>
                  <a:schemeClr val="accent6">
                    <a:lumMod val="50000"/>
                  </a:schemeClr>
                </a:solidFill>
                <a:latin typeface="Trebuchet MS" panose="020B0603020202020204" pitchFamily="34" charset="0"/>
              </a:rPr>
              <a:t> Euro a pour objectif de réaliser une performance annuelle supérieure à celle du Barclays Euro </a:t>
            </a:r>
            <a:r>
              <a:rPr lang="fr-FR" sz="1100" b="1" dirty="0" err="1">
                <a:solidFill>
                  <a:schemeClr val="accent6">
                    <a:lumMod val="50000"/>
                  </a:schemeClr>
                </a:solidFill>
                <a:latin typeface="Trebuchet MS" panose="020B0603020202020204" pitchFamily="34" charset="0"/>
              </a:rPr>
              <a:t>Aggregate</a:t>
            </a:r>
            <a:r>
              <a:rPr lang="fr-FR" sz="1100" b="1" dirty="0">
                <a:solidFill>
                  <a:schemeClr val="accent6">
                    <a:lumMod val="50000"/>
                  </a:schemeClr>
                </a:solidFill>
                <a:latin typeface="Trebuchet MS" panose="020B0603020202020204" pitchFamily="34" charset="0"/>
              </a:rPr>
              <a:t> 500MM 3-5 ans sur une durée minimale de placement recommandée de 3 à 5 ans, après déduction des frais de gestion. Cet indice mesure la performance des obligations à taux fixe émises en euro dont les émissions ont un encours supérieur à 500 millions d’euros et dont la notation minimale est BBB- (Standard and </a:t>
            </a:r>
            <a:r>
              <a:rPr lang="fr-FR" sz="1100" b="1" dirty="0" err="1">
                <a:solidFill>
                  <a:schemeClr val="accent6">
                    <a:lumMod val="50000"/>
                  </a:schemeClr>
                </a:solidFill>
                <a:latin typeface="Trebuchet MS" panose="020B0603020202020204" pitchFamily="34" charset="0"/>
              </a:rPr>
              <a:t>Poor’s</a:t>
            </a:r>
            <a:r>
              <a:rPr lang="fr-FR" sz="1100" b="1" dirty="0">
                <a:solidFill>
                  <a:schemeClr val="accent6">
                    <a:lumMod val="50000"/>
                  </a:schemeClr>
                </a:solidFill>
                <a:latin typeface="Trebuchet MS" panose="020B0603020202020204" pitchFamily="34" charset="0"/>
              </a:rPr>
              <a:t>). Il inclut les </a:t>
            </a:r>
            <a:r>
              <a:rPr lang="fr-FR" sz="1100" b="1" dirty="0" smtClean="0">
                <a:solidFill>
                  <a:schemeClr val="accent6">
                    <a:lumMod val="50000"/>
                  </a:schemeClr>
                </a:solidFill>
                <a:latin typeface="Trebuchet MS" panose="020B0603020202020204" pitchFamily="34" charset="0"/>
              </a:rPr>
              <a:t>coupons. </a:t>
            </a:r>
            <a:r>
              <a:rPr lang="fr-FR" sz="1100" b="1" kern="0" dirty="0" smtClean="0">
                <a:solidFill>
                  <a:schemeClr val="accent6">
                    <a:lumMod val="50000"/>
                  </a:schemeClr>
                </a:solidFill>
                <a:latin typeface="Trebuchet MS" panose="020B0603020202020204" pitchFamily="34" charset="0"/>
                <a:cs typeface="Trebuchet MS"/>
              </a:rPr>
              <a:t>Lien vers le DICI </a:t>
            </a:r>
            <a:r>
              <a:rPr lang="fr-FR" sz="1100" b="1" kern="0" dirty="0" smtClean="0">
                <a:solidFill>
                  <a:schemeClr val="accent6">
                    <a:lumMod val="50000"/>
                  </a:schemeClr>
                </a:solidFill>
                <a:latin typeface="Trebuchet MS" panose="020B0603020202020204" pitchFamily="34" charset="0"/>
                <a:cs typeface="Trebuchet MS"/>
                <a:hlinkClick r:id="rId4"/>
              </a:rPr>
              <a:t>cliquez ici</a:t>
            </a:r>
            <a:endParaRPr lang="fr-FR" sz="1100" b="1" kern="0" dirty="0">
              <a:solidFill>
                <a:schemeClr val="accent6">
                  <a:lumMod val="50000"/>
                </a:schemeClr>
              </a:solidFill>
              <a:latin typeface="Trebuchet MS" panose="020B0603020202020204" pitchFamily="34" charset="0"/>
              <a:cs typeface="Trebuchet MS"/>
            </a:endParaRPr>
          </a:p>
        </p:txBody>
      </p:sp>
      <p:sp>
        <p:nvSpPr>
          <p:cNvPr id="33" name="Rectangle 32"/>
          <p:cNvSpPr/>
          <p:nvPr/>
        </p:nvSpPr>
        <p:spPr>
          <a:xfrm>
            <a:off x="1692167" y="1113254"/>
            <a:ext cx="2299091" cy="307777"/>
          </a:xfrm>
          <a:prstGeom prst="rect">
            <a:avLst/>
          </a:prstGeom>
        </p:spPr>
        <p:txBody>
          <a:bodyPr wrap="none">
            <a:spAutoFit/>
          </a:bodyPr>
          <a:lstStyle/>
          <a:p>
            <a:pPr marL="12700">
              <a:lnSpc>
                <a:spcPct val="100000"/>
              </a:lnSpc>
              <a:spcBef>
                <a:spcPts val="105"/>
              </a:spcBef>
            </a:pPr>
            <a:r>
              <a:rPr lang="fr-FR" sz="1400" b="1" spc="140" dirty="0" smtClean="0">
                <a:solidFill>
                  <a:schemeClr val="accent6">
                    <a:lumMod val="50000"/>
                  </a:schemeClr>
                </a:solidFill>
                <a:latin typeface="Trebuchet MS"/>
                <a:cs typeface="Trebuchet MS"/>
              </a:rPr>
              <a:t>L’objectif de gestion</a:t>
            </a:r>
            <a:endParaRPr lang="fr-FR" sz="1400" dirty="0">
              <a:solidFill>
                <a:schemeClr val="accent6">
                  <a:lumMod val="50000"/>
                </a:schemeClr>
              </a:solidFill>
              <a:latin typeface="Trebuchet MS"/>
              <a:cs typeface="Trebuchet MS"/>
            </a:endParaRPr>
          </a:p>
        </p:txBody>
      </p:sp>
      <p:sp>
        <p:nvSpPr>
          <p:cNvPr id="66560" name="ZoneTexte 66559"/>
          <p:cNvSpPr txBox="1"/>
          <p:nvPr/>
        </p:nvSpPr>
        <p:spPr>
          <a:xfrm>
            <a:off x="7759146" y="5770952"/>
            <a:ext cx="966328" cy="276999"/>
          </a:xfrm>
          <a:prstGeom prst="rect">
            <a:avLst/>
          </a:prstGeom>
          <a:noFill/>
          <a:ln>
            <a:solidFill>
              <a:schemeClr val="tx1"/>
            </a:solidFill>
          </a:ln>
        </p:spPr>
        <p:txBody>
          <a:bodyPr wrap="square" rtlCol="0">
            <a:spAutoFit/>
          </a:bodyPr>
          <a:lstStyle/>
          <a:p>
            <a:r>
              <a:rPr lang="fr-FR" sz="1200" b="1" dirty="0" smtClean="0">
                <a:latin typeface="Trebuchet MS" panose="020B0603020202020204" pitchFamily="34" charset="0"/>
              </a:rPr>
              <a:t>+ de 2 ans</a:t>
            </a:r>
          </a:p>
        </p:txBody>
      </p:sp>
      <p:sp>
        <p:nvSpPr>
          <p:cNvPr id="35" name="Rectangle 34"/>
          <p:cNvSpPr/>
          <p:nvPr/>
        </p:nvSpPr>
        <p:spPr>
          <a:xfrm>
            <a:off x="5535048" y="4437134"/>
            <a:ext cx="3369512" cy="307777"/>
          </a:xfrm>
          <a:prstGeom prst="rect">
            <a:avLst/>
          </a:prstGeom>
        </p:spPr>
        <p:txBody>
          <a:bodyPr wrap="none">
            <a:spAutoFit/>
          </a:bodyPr>
          <a:lstStyle/>
          <a:p>
            <a:pPr marL="12700">
              <a:lnSpc>
                <a:spcPct val="100000"/>
              </a:lnSpc>
              <a:spcBef>
                <a:spcPts val="105"/>
              </a:spcBef>
            </a:pPr>
            <a:r>
              <a:rPr lang="fr-FR" sz="1400" b="1" spc="140" dirty="0" smtClean="0">
                <a:solidFill>
                  <a:srgbClr val="002060"/>
                </a:solidFill>
                <a:latin typeface="Trebuchet MS"/>
                <a:cs typeface="Trebuchet MS"/>
              </a:rPr>
              <a:t>Les performances au 21/01/20*</a:t>
            </a:r>
            <a:endParaRPr lang="fr-FR" sz="1400" dirty="0">
              <a:solidFill>
                <a:srgbClr val="002060"/>
              </a:solidFill>
              <a:latin typeface="Trebuchet MS"/>
              <a:cs typeface="Trebuchet MS"/>
            </a:endParaRPr>
          </a:p>
        </p:txBody>
      </p:sp>
      <p:sp>
        <p:nvSpPr>
          <p:cNvPr id="37" name="Rectangle 36"/>
          <p:cNvSpPr/>
          <p:nvPr/>
        </p:nvSpPr>
        <p:spPr>
          <a:xfrm>
            <a:off x="7589520" y="118071"/>
            <a:ext cx="1305581" cy="461665"/>
          </a:xfrm>
          <a:prstGeom prst="rect">
            <a:avLst/>
          </a:prstGeom>
        </p:spPr>
        <p:txBody>
          <a:bodyPr wrap="square">
            <a:spAutoFit/>
          </a:bodyPr>
          <a:lstStyle/>
          <a:p>
            <a:pPr marL="12700" algn="ctr">
              <a:lnSpc>
                <a:spcPct val="100000"/>
              </a:lnSpc>
              <a:spcBef>
                <a:spcPts val="105"/>
              </a:spcBef>
            </a:pPr>
            <a:r>
              <a:rPr lang="fr-FR" sz="1200" b="1" spc="140" dirty="0" smtClean="0">
                <a:solidFill>
                  <a:srgbClr val="FF0000"/>
                </a:solidFill>
                <a:latin typeface="Trebuchet MS"/>
                <a:cs typeface="Trebuchet MS"/>
              </a:rPr>
              <a:t>Profil investisseur</a:t>
            </a:r>
            <a:endParaRPr lang="fr-FR" sz="1200" dirty="0">
              <a:solidFill>
                <a:srgbClr val="FF0000"/>
              </a:solidFill>
              <a:latin typeface="Trebuchet MS"/>
              <a:cs typeface="Trebuchet MS"/>
            </a:endParaRPr>
          </a:p>
        </p:txBody>
      </p:sp>
      <p:sp>
        <p:nvSpPr>
          <p:cNvPr id="66561" name="ZoneTexte 66560"/>
          <p:cNvSpPr txBox="1"/>
          <p:nvPr/>
        </p:nvSpPr>
        <p:spPr>
          <a:xfrm>
            <a:off x="7955279" y="579736"/>
            <a:ext cx="809897" cy="461665"/>
          </a:xfrm>
          <a:prstGeom prst="rect">
            <a:avLst/>
          </a:prstGeom>
          <a:noFill/>
        </p:spPr>
        <p:txBody>
          <a:bodyPr wrap="square" rtlCol="0">
            <a:spAutoFit/>
          </a:bodyPr>
          <a:lstStyle/>
          <a:p>
            <a:r>
              <a:rPr lang="fr-FR" sz="2400" dirty="0" smtClean="0">
                <a:solidFill>
                  <a:srgbClr val="FF0000"/>
                </a:solidFill>
                <a:latin typeface="Trebuchet MS" panose="020B0603020202020204" pitchFamily="34" charset="0"/>
              </a:rPr>
              <a:t>C2</a:t>
            </a:r>
          </a:p>
        </p:txBody>
      </p:sp>
      <p:sp>
        <p:nvSpPr>
          <p:cNvPr id="66563" name="ZoneTexte 66562"/>
          <p:cNvSpPr txBox="1"/>
          <p:nvPr/>
        </p:nvSpPr>
        <p:spPr>
          <a:xfrm>
            <a:off x="472282" y="732967"/>
            <a:ext cx="2898382" cy="369332"/>
          </a:xfrm>
          <a:prstGeom prst="rect">
            <a:avLst/>
          </a:prstGeom>
          <a:noFill/>
        </p:spPr>
        <p:txBody>
          <a:bodyPr wrap="square" rtlCol="0">
            <a:spAutoFit/>
          </a:bodyPr>
          <a:lstStyle/>
          <a:p>
            <a:r>
              <a:rPr lang="fr-FR" dirty="0" smtClean="0">
                <a:latin typeface="Trebuchet MS" panose="020B0603020202020204" pitchFamily="34" charset="0"/>
              </a:rPr>
              <a:t>FR0010057075</a:t>
            </a:r>
          </a:p>
        </p:txBody>
      </p:sp>
      <p:sp>
        <p:nvSpPr>
          <p:cNvPr id="66564" name="Rectangle 66563"/>
          <p:cNvSpPr/>
          <p:nvPr/>
        </p:nvSpPr>
        <p:spPr>
          <a:xfrm>
            <a:off x="5557181" y="4793796"/>
            <a:ext cx="3044298" cy="915635"/>
          </a:xfrm>
          <a:prstGeom prst="rect">
            <a:avLst/>
          </a:prstGeom>
          <a:ln>
            <a:solidFill>
              <a:srgbClr val="002060"/>
            </a:solidFill>
          </a:ln>
        </p:spPr>
        <p:txBody>
          <a:bodyPr wrap="square">
            <a:spAutoFit/>
          </a:bodyPr>
          <a:lstStyle/>
          <a:p>
            <a:pPr marL="208915" marR="25400" indent="-172720" algn="just">
              <a:lnSpc>
                <a:spcPct val="100000"/>
              </a:lnSpc>
              <a:spcBef>
                <a:spcPts val="325"/>
              </a:spcBef>
              <a:buFont typeface="Wingdings"/>
              <a:buChar char=""/>
              <a:tabLst>
                <a:tab pos="209550" algn="l"/>
              </a:tabLst>
            </a:pPr>
            <a:r>
              <a:rPr lang="fr-FR" sz="1200" spc="-20" dirty="0" smtClean="0">
                <a:solidFill>
                  <a:srgbClr val="002060"/>
                </a:solidFill>
                <a:latin typeface="Trebuchet MS"/>
                <a:cs typeface="Trebuchet MS"/>
              </a:rPr>
              <a:t>1 an </a:t>
            </a:r>
            <a:r>
              <a:rPr lang="fr-FR" sz="1200" spc="-20" dirty="0">
                <a:solidFill>
                  <a:srgbClr val="002060"/>
                </a:solidFill>
                <a:latin typeface="Trebuchet MS"/>
                <a:cs typeface="Trebuchet MS"/>
              </a:rPr>
              <a:t>:  </a:t>
            </a:r>
            <a:r>
              <a:rPr lang="fr-FR" sz="1200" spc="-20" dirty="0" smtClean="0">
                <a:solidFill>
                  <a:srgbClr val="002060"/>
                </a:solidFill>
                <a:latin typeface="Trebuchet MS"/>
                <a:cs typeface="Trebuchet MS"/>
              </a:rPr>
              <a:t>6,35%</a:t>
            </a:r>
            <a:endParaRPr lang="fr-FR" sz="1200" spc="-20" dirty="0">
              <a:solidFill>
                <a:srgbClr val="002060"/>
              </a:solidFill>
              <a:latin typeface="Trebuchet MS"/>
              <a:cs typeface="Trebuchet MS"/>
            </a:endParaRPr>
          </a:p>
          <a:p>
            <a:pPr marL="208915" marR="25400" indent="-172720" algn="just">
              <a:lnSpc>
                <a:spcPct val="100000"/>
              </a:lnSpc>
              <a:spcBef>
                <a:spcPts val="325"/>
              </a:spcBef>
              <a:buFont typeface="Wingdings"/>
              <a:buChar char=""/>
              <a:tabLst>
                <a:tab pos="209550" algn="l"/>
              </a:tabLst>
            </a:pPr>
            <a:r>
              <a:rPr lang="fr-FR" sz="1200" spc="-20" dirty="0">
                <a:solidFill>
                  <a:srgbClr val="002060"/>
                </a:solidFill>
                <a:latin typeface="Trebuchet MS"/>
                <a:cs typeface="Trebuchet MS"/>
              </a:rPr>
              <a:t>3 ans : </a:t>
            </a:r>
            <a:r>
              <a:rPr lang="fr-FR" sz="1200" spc="-20" dirty="0" smtClean="0">
                <a:solidFill>
                  <a:srgbClr val="002060"/>
                </a:solidFill>
                <a:latin typeface="Trebuchet MS"/>
                <a:cs typeface="Trebuchet MS"/>
              </a:rPr>
              <a:t>7,33%</a:t>
            </a:r>
          </a:p>
          <a:p>
            <a:pPr marL="36195" marR="25400" algn="just">
              <a:spcBef>
                <a:spcPts val="325"/>
              </a:spcBef>
              <a:tabLst>
                <a:tab pos="209550" algn="l"/>
              </a:tabLst>
            </a:pPr>
            <a:r>
              <a:rPr lang="fr-FR" sz="1200" spc="-20" dirty="0">
                <a:solidFill>
                  <a:srgbClr val="002060"/>
                </a:solidFill>
                <a:latin typeface="Trebuchet MS"/>
                <a:cs typeface="Trebuchet MS"/>
              </a:rPr>
              <a:t>Pour le détail des performances </a:t>
            </a:r>
            <a:r>
              <a:rPr lang="fr-FR" sz="1200" spc="-20" dirty="0" smtClean="0">
                <a:solidFill>
                  <a:srgbClr val="002060"/>
                </a:solidFill>
                <a:latin typeface="Trebuchet MS"/>
                <a:cs typeface="Trebuchet MS"/>
                <a:hlinkClick r:id="rId5"/>
              </a:rPr>
              <a:t>cliquer </a:t>
            </a:r>
            <a:r>
              <a:rPr lang="fr-FR" sz="1200" spc="-20" dirty="0">
                <a:solidFill>
                  <a:srgbClr val="002060"/>
                </a:solidFill>
                <a:latin typeface="Trebuchet MS"/>
                <a:cs typeface="Trebuchet MS"/>
                <a:hlinkClick r:id="rId5"/>
              </a:rPr>
              <a:t>i</a:t>
            </a:r>
            <a:r>
              <a:rPr lang="fr-FR" sz="1200" spc="-20" dirty="0" smtClean="0">
                <a:solidFill>
                  <a:srgbClr val="002060"/>
                </a:solidFill>
                <a:latin typeface="Trebuchet MS"/>
                <a:cs typeface="Trebuchet MS"/>
                <a:hlinkClick r:id="rId5"/>
              </a:rPr>
              <a:t>ci</a:t>
            </a:r>
            <a:endParaRPr lang="fr-FR" sz="1200" spc="-20" dirty="0" smtClean="0">
              <a:solidFill>
                <a:srgbClr val="002060"/>
              </a:solidFill>
              <a:latin typeface="Trebuchet MS"/>
              <a:cs typeface="Trebuchet MS"/>
            </a:endParaRPr>
          </a:p>
          <a:p>
            <a:pPr marL="36195" marR="25400" algn="just">
              <a:lnSpc>
                <a:spcPct val="100000"/>
              </a:lnSpc>
              <a:spcBef>
                <a:spcPts val="325"/>
              </a:spcBef>
              <a:tabLst>
                <a:tab pos="209550" algn="l"/>
              </a:tabLst>
            </a:pPr>
            <a:r>
              <a:rPr lang="fr-FR" sz="1000" spc="-20" dirty="0" smtClean="0">
                <a:solidFill>
                  <a:srgbClr val="002060"/>
                </a:solidFill>
                <a:latin typeface="Trebuchet MS"/>
                <a:cs typeface="Trebuchet MS"/>
              </a:rPr>
              <a:t>*ne préjuge pas des performances futures</a:t>
            </a:r>
          </a:p>
        </p:txBody>
      </p:sp>
      <p:sp>
        <p:nvSpPr>
          <p:cNvPr id="66566" name="Rectangle 66565"/>
          <p:cNvSpPr/>
          <p:nvPr/>
        </p:nvSpPr>
        <p:spPr>
          <a:xfrm>
            <a:off x="6245336" y="2986816"/>
            <a:ext cx="1253528" cy="307777"/>
          </a:xfrm>
          <a:prstGeom prst="rect">
            <a:avLst/>
          </a:prstGeom>
        </p:spPr>
        <p:txBody>
          <a:bodyPr wrap="square">
            <a:spAutoFit/>
          </a:bodyPr>
          <a:lstStyle/>
          <a:p>
            <a:pPr marL="36195" marR="25400" algn="just">
              <a:lnSpc>
                <a:spcPct val="100000"/>
              </a:lnSpc>
              <a:spcBef>
                <a:spcPts val="325"/>
              </a:spcBef>
              <a:tabLst>
                <a:tab pos="209550" algn="l"/>
              </a:tabLst>
            </a:pPr>
            <a:r>
              <a:rPr lang="fr-FR" sz="1400" b="1" spc="140" dirty="0" smtClean="0">
                <a:solidFill>
                  <a:srgbClr val="FF00FF"/>
                </a:solidFill>
                <a:latin typeface="Trebuchet MS"/>
                <a:cs typeface="Trebuchet MS"/>
              </a:rPr>
              <a:t>Les Frais</a:t>
            </a:r>
            <a:endParaRPr lang="fr-FR" sz="1400" spc="-20" dirty="0">
              <a:solidFill>
                <a:srgbClr val="FF00FF"/>
              </a:solidFill>
              <a:latin typeface="Trebuchet MS"/>
              <a:cs typeface="Trebuchet MS"/>
            </a:endParaRPr>
          </a:p>
        </p:txBody>
      </p:sp>
      <p:sp>
        <p:nvSpPr>
          <p:cNvPr id="66567" name="Rectangle 66566"/>
          <p:cNvSpPr/>
          <p:nvPr/>
        </p:nvSpPr>
        <p:spPr>
          <a:xfrm>
            <a:off x="5560507" y="3303267"/>
            <a:ext cx="2652425" cy="1107996"/>
          </a:xfrm>
          <a:prstGeom prst="rect">
            <a:avLst/>
          </a:prstGeom>
          <a:ln>
            <a:solidFill>
              <a:srgbClr val="FF00FF"/>
            </a:solidFill>
          </a:ln>
        </p:spPr>
        <p:txBody>
          <a:bodyPr wrap="square">
            <a:spAutoFit/>
          </a:bodyPr>
          <a:lstStyle/>
          <a:p>
            <a:pPr marL="264160" marR="81280" indent="-172720">
              <a:lnSpc>
                <a:spcPct val="100000"/>
              </a:lnSpc>
              <a:spcBef>
                <a:spcPts val="0"/>
              </a:spcBef>
              <a:buFont typeface="Wingdings"/>
              <a:buChar char=""/>
              <a:tabLst>
                <a:tab pos="264795" algn="l"/>
              </a:tabLst>
            </a:pPr>
            <a:r>
              <a:rPr lang="fr-FR" sz="1100" kern="0" dirty="0">
                <a:solidFill>
                  <a:srgbClr val="FF00FF"/>
                </a:solidFill>
                <a:latin typeface="Trebuchet MS"/>
                <a:cs typeface="Trebuchet MS"/>
              </a:rPr>
              <a:t>Frais Assurance-vie : ceux du </a:t>
            </a:r>
            <a:r>
              <a:rPr lang="fr-FR" sz="1100" kern="0" dirty="0" smtClean="0">
                <a:solidFill>
                  <a:srgbClr val="FF00FF"/>
                </a:solidFill>
                <a:latin typeface="Trebuchet MS"/>
                <a:cs typeface="Trebuchet MS"/>
              </a:rPr>
              <a:t>contrat support</a:t>
            </a:r>
            <a:endParaRPr lang="fr-FR" sz="1100" kern="0" dirty="0">
              <a:solidFill>
                <a:srgbClr val="FF00FF"/>
              </a:solidFill>
              <a:latin typeface="Trebuchet MS"/>
              <a:cs typeface="Trebuchet MS"/>
            </a:endParaRPr>
          </a:p>
          <a:p>
            <a:pPr marL="264160" indent="-172720">
              <a:lnSpc>
                <a:spcPct val="100000"/>
              </a:lnSpc>
              <a:buFont typeface="Wingdings"/>
              <a:buChar char=""/>
              <a:tabLst>
                <a:tab pos="264795" algn="l"/>
              </a:tabLst>
            </a:pPr>
            <a:r>
              <a:rPr lang="fr-FR" sz="1100" kern="0" dirty="0">
                <a:solidFill>
                  <a:srgbClr val="FF00FF"/>
                </a:solidFill>
                <a:latin typeface="Trebuchet MS"/>
                <a:cs typeface="Trebuchet MS"/>
              </a:rPr>
              <a:t>Frais CTO :</a:t>
            </a:r>
          </a:p>
          <a:p>
            <a:pPr marL="360680" lvl="1" indent="-90170">
              <a:lnSpc>
                <a:spcPct val="100000"/>
              </a:lnSpc>
              <a:buFont typeface="Arial"/>
              <a:buChar char="•"/>
              <a:tabLst>
                <a:tab pos="360680" algn="l"/>
              </a:tabLst>
            </a:pPr>
            <a:r>
              <a:rPr lang="fr-FR" sz="1100" kern="0" dirty="0">
                <a:solidFill>
                  <a:srgbClr val="FF00FF"/>
                </a:solidFill>
                <a:latin typeface="Trebuchet MS"/>
                <a:cs typeface="Trebuchet MS"/>
              </a:rPr>
              <a:t>Frais entrée maxi: </a:t>
            </a:r>
            <a:r>
              <a:rPr lang="fr-FR" sz="1100" kern="0" dirty="0" smtClean="0">
                <a:solidFill>
                  <a:srgbClr val="FF00FF"/>
                </a:solidFill>
                <a:latin typeface="Trebuchet MS"/>
                <a:cs typeface="Trebuchet MS"/>
              </a:rPr>
              <a:t>2,50%</a:t>
            </a:r>
            <a:endParaRPr lang="fr-FR" sz="1100" kern="0" dirty="0">
              <a:solidFill>
                <a:srgbClr val="FF00FF"/>
              </a:solidFill>
              <a:latin typeface="Trebuchet MS"/>
              <a:cs typeface="Trebuchet MS"/>
            </a:endParaRPr>
          </a:p>
          <a:p>
            <a:pPr marL="360680" lvl="1" indent="-90170">
              <a:lnSpc>
                <a:spcPct val="100000"/>
              </a:lnSpc>
              <a:spcBef>
                <a:spcPts val="5"/>
              </a:spcBef>
              <a:buFont typeface="Arial"/>
              <a:buChar char="•"/>
              <a:tabLst>
                <a:tab pos="360680" algn="l"/>
              </a:tabLst>
            </a:pPr>
            <a:r>
              <a:rPr lang="fr-FR" sz="1100" kern="0" dirty="0">
                <a:solidFill>
                  <a:srgbClr val="FF00FF"/>
                </a:solidFill>
                <a:latin typeface="Trebuchet MS"/>
                <a:cs typeface="Trebuchet MS"/>
              </a:rPr>
              <a:t>Frais de sortie: néant</a:t>
            </a:r>
          </a:p>
          <a:p>
            <a:pPr marL="360680" lvl="1" indent="-90170">
              <a:lnSpc>
                <a:spcPct val="100000"/>
              </a:lnSpc>
              <a:buFont typeface="Arial"/>
              <a:buChar char="•"/>
              <a:tabLst>
                <a:tab pos="360680" algn="l"/>
              </a:tabLst>
            </a:pPr>
            <a:r>
              <a:rPr lang="fr-FR" sz="1100" kern="0" dirty="0">
                <a:solidFill>
                  <a:srgbClr val="FF00FF"/>
                </a:solidFill>
                <a:latin typeface="Trebuchet MS"/>
                <a:cs typeface="Trebuchet MS"/>
              </a:rPr>
              <a:t>Frais de gestion maxi: 0,95%</a:t>
            </a:r>
          </a:p>
        </p:txBody>
      </p:sp>
      <p:pic>
        <p:nvPicPr>
          <p:cNvPr id="3" name="Image 2"/>
          <p:cNvPicPr>
            <a:picLocks noChangeAspect="1"/>
          </p:cNvPicPr>
          <p:nvPr/>
        </p:nvPicPr>
        <p:blipFill>
          <a:blip r:embed="rId6"/>
          <a:stretch>
            <a:fillRect/>
          </a:stretch>
        </p:blipFill>
        <p:spPr>
          <a:xfrm>
            <a:off x="5557181" y="435543"/>
            <a:ext cx="1786283" cy="621846"/>
          </a:xfrm>
          <a:prstGeom prst="rect">
            <a:avLst/>
          </a:prstGeom>
        </p:spPr>
      </p:pic>
    </p:spTree>
    <p:extLst>
      <p:ext uri="{BB962C8B-B14F-4D97-AF65-F5344CB8AC3E}">
        <p14:creationId xmlns:p14="http://schemas.microsoft.com/office/powerpoint/2010/main" val="28775226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Espace réservé du numéro de diapositive 22"/>
          <p:cNvSpPr>
            <a:spLocks noGrp="1"/>
          </p:cNvSpPr>
          <p:nvPr>
            <p:ph type="sldNum" sz="quarter" idx="2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Aft>
                <a:spcPts val="300"/>
              </a:spcAft>
              <a:defRPr sz="1300" b="1">
                <a:solidFill>
                  <a:schemeClr val="accent1"/>
                </a:solidFill>
                <a:latin typeface="Arial Narrow" pitchFamily="34" charset="0"/>
              </a:defRPr>
            </a:lvl1pPr>
            <a:lvl2pPr marL="742950" indent="-285750" eaLnBrk="0" hangingPunct="0">
              <a:defRPr sz="1300" b="1">
                <a:solidFill>
                  <a:schemeClr val="tx1"/>
                </a:solidFill>
                <a:latin typeface="Arial Narrow" pitchFamily="34" charset="0"/>
              </a:defRPr>
            </a:lvl2pPr>
            <a:lvl3pPr marL="1143000" indent="-228600" eaLnBrk="0" hangingPunct="0">
              <a:defRPr sz="1300" b="1">
                <a:solidFill>
                  <a:schemeClr val="tx1"/>
                </a:solidFill>
                <a:latin typeface="Arial Narrow" pitchFamily="34" charset="0"/>
              </a:defRPr>
            </a:lvl3pPr>
            <a:lvl4pPr marL="1600200" indent="-228600" algn="just" eaLnBrk="0" hangingPunct="0">
              <a:lnSpc>
                <a:spcPts val="2000"/>
              </a:lnSpc>
              <a:defRPr sz="1300">
                <a:solidFill>
                  <a:schemeClr val="tx1"/>
                </a:solidFill>
                <a:latin typeface="Arial Narrow" pitchFamily="34" charset="0"/>
              </a:defRPr>
            </a:lvl4pPr>
            <a:lvl5pPr marL="2057400" indent="-228600" algn="just" eaLnBrk="0"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5pPr>
            <a:lvl6pPr marL="25146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6pPr>
            <a:lvl7pPr marL="29718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7pPr>
            <a:lvl8pPr marL="34290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8pPr>
            <a:lvl9pPr marL="38862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9pPr>
          </a:lstStyle>
          <a:p>
            <a:pPr eaLnBrk="1" fontAlgn="base" hangingPunct="1">
              <a:spcBef>
                <a:spcPct val="0"/>
              </a:spcBef>
              <a:spcAft>
                <a:spcPct val="0"/>
              </a:spcAft>
            </a:pPr>
            <a:fld id="{B051914B-540C-454B-99F4-FEFF50D1E02E}" type="slidenum">
              <a:rPr lang="fr-FR" altLang="fr-FR" sz="1100" smtClean="0">
                <a:solidFill>
                  <a:srgbClr val="000000"/>
                </a:solidFill>
                <a:latin typeface="Verdana" pitchFamily="34" charset="0"/>
                <a:cs typeface="Arial" pitchFamily="34" charset="0"/>
              </a:rPr>
              <a:pPr eaLnBrk="1" fontAlgn="base" hangingPunct="1">
                <a:spcBef>
                  <a:spcPct val="0"/>
                </a:spcBef>
                <a:spcAft>
                  <a:spcPct val="0"/>
                </a:spcAft>
              </a:pPr>
              <a:t>19</a:t>
            </a:fld>
            <a:endParaRPr lang="fr-FR" altLang="fr-FR" sz="1100" smtClean="0">
              <a:solidFill>
                <a:srgbClr val="000000"/>
              </a:solidFill>
              <a:latin typeface="Verdana" pitchFamily="34" charset="0"/>
              <a:cs typeface="Arial" pitchFamily="34" charset="0"/>
            </a:endParaRPr>
          </a:p>
        </p:txBody>
      </p:sp>
      <p:sp>
        <p:nvSpPr>
          <p:cNvPr id="7" name="Espace réservé du pied de page 5"/>
          <p:cNvSpPr>
            <a:spLocks noGrp="1"/>
          </p:cNvSpPr>
          <p:nvPr>
            <p:ph type="ftr" sz="quarter" idx="4294967295"/>
          </p:nvPr>
        </p:nvSpPr>
        <p:spPr bwMode="auto">
          <a:xfrm>
            <a:off x="2771775" y="6335713"/>
            <a:ext cx="3240088"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lgn="ctr" fontAlgn="base">
              <a:spcBef>
                <a:spcPct val="0"/>
              </a:spcBef>
              <a:spcAft>
                <a:spcPct val="0"/>
              </a:spcAft>
              <a:defRPr/>
            </a:pPr>
            <a:r>
              <a:rPr lang="fr-FR" altLang="fr-FR" sz="1100" dirty="0" smtClean="0">
                <a:solidFill>
                  <a:prstClr val="black"/>
                </a:solidFill>
              </a:rPr>
              <a:t>LES UC DE LA GAMME ESSENTIELLE </a:t>
            </a:r>
          </a:p>
        </p:txBody>
      </p:sp>
      <p:sp>
        <p:nvSpPr>
          <p:cNvPr id="4" name="ZoneTexte 3"/>
          <p:cNvSpPr txBox="1"/>
          <p:nvPr/>
        </p:nvSpPr>
        <p:spPr>
          <a:xfrm>
            <a:off x="421724" y="191433"/>
            <a:ext cx="4518134" cy="1077218"/>
          </a:xfrm>
          <a:prstGeom prst="rect">
            <a:avLst/>
          </a:prstGeom>
          <a:solidFill>
            <a:schemeClr val="bg1"/>
          </a:solidFill>
        </p:spPr>
        <p:txBody>
          <a:bodyPr wrap="square" rtlCol="0">
            <a:spAutoFit/>
          </a:bodyPr>
          <a:lstStyle/>
          <a:p>
            <a:r>
              <a:rPr lang="fr-FR" b="1" dirty="0" smtClean="0">
                <a:solidFill>
                  <a:srgbClr val="FF0000"/>
                </a:solidFill>
              </a:rPr>
              <a:t>MIROVA EURO GREEN AND SUSTAINABLE CORPORATE BOND FUND</a:t>
            </a:r>
          </a:p>
          <a:p>
            <a:r>
              <a:rPr lang="fr-FR" sz="2800" dirty="0" smtClean="0">
                <a:solidFill>
                  <a:srgbClr val="FF0000"/>
                </a:solidFill>
              </a:rPr>
              <a:t> </a:t>
            </a:r>
            <a:endParaRPr lang="fr-FR" sz="2000" dirty="0" smtClean="0"/>
          </a:p>
        </p:txBody>
      </p:sp>
      <p:sp>
        <p:nvSpPr>
          <p:cNvPr id="8" name="Rectangle 7"/>
          <p:cNvSpPr/>
          <p:nvPr/>
        </p:nvSpPr>
        <p:spPr>
          <a:xfrm>
            <a:off x="5551673" y="1386396"/>
            <a:ext cx="3367842" cy="1546577"/>
          </a:xfrm>
          <a:prstGeom prst="rect">
            <a:avLst/>
          </a:prstGeom>
          <a:ln>
            <a:solidFill>
              <a:srgbClr val="7030A0"/>
            </a:solidFill>
          </a:ln>
        </p:spPr>
        <p:txBody>
          <a:bodyPr wrap="square">
            <a:spAutoFit/>
          </a:bodyPr>
          <a:lstStyle/>
          <a:p>
            <a:pPr marL="35560" marR="26034" algn="just">
              <a:lnSpc>
                <a:spcPct val="100000"/>
              </a:lnSpc>
              <a:spcBef>
                <a:spcPts val="240"/>
              </a:spcBef>
            </a:pPr>
            <a:r>
              <a:rPr lang="fr-FR" sz="1050" b="1" kern="0" dirty="0" smtClean="0">
                <a:solidFill>
                  <a:srgbClr val="7030A0"/>
                </a:solidFill>
                <a:latin typeface="Trebuchet MS" panose="020B0603020202020204" pitchFamily="34" charset="0"/>
                <a:cs typeface="Trebuchet MS"/>
              </a:rPr>
              <a:t>Avec le fonds </a:t>
            </a:r>
            <a:r>
              <a:rPr lang="en-US" sz="1050" b="1" dirty="0" err="1">
                <a:solidFill>
                  <a:srgbClr val="7030A0"/>
                </a:solidFill>
                <a:latin typeface="Trebuchet MS" panose="020B0603020202020204" pitchFamily="34" charset="0"/>
              </a:rPr>
              <a:t>Mirova</a:t>
            </a:r>
            <a:r>
              <a:rPr lang="en-US" sz="1050" b="1" dirty="0">
                <a:solidFill>
                  <a:srgbClr val="7030A0"/>
                </a:solidFill>
                <a:latin typeface="Trebuchet MS" panose="020B0603020202020204" pitchFamily="34" charset="0"/>
              </a:rPr>
              <a:t> Euro Green and Sustainable Corporate Bond Fund </a:t>
            </a:r>
            <a:r>
              <a:rPr lang="fr-FR" sz="1050" b="1" kern="0" dirty="0" smtClean="0">
                <a:solidFill>
                  <a:srgbClr val="7030A0"/>
                </a:solidFill>
                <a:latin typeface="Trebuchet MS" panose="020B0603020202020204" pitchFamily="34" charset="0"/>
                <a:cs typeface="Trebuchet MS"/>
              </a:rPr>
              <a:t>, b</a:t>
            </a:r>
            <a:r>
              <a:rPr lang="fr-FR" sz="1050" b="1" dirty="0" smtClean="0">
                <a:solidFill>
                  <a:srgbClr val="7030A0"/>
                </a:solidFill>
                <a:latin typeface="Trebuchet MS" panose="020B0603020202020204" pitchFamily="34" charset="0"/>
              </a:rPr>
              <a:t>énéficiez d’</a:t>
            </a:r>
          </a:p>
          <a:p>
            <a:pPr marL="171450" indent="-171450">
              <a:buFont typeface="Arial" panose="020B0604020202020204" pitchFamily="34" charset="0"/>
              <a:buChar char="•"/>
            </a:pPr>
            <a:r>
              <a:rPr lang="fr-FR" sz="1050" b="1" dirty="0">
                <a:solidFill>
                  <a:srgbClr val="7030A0"/>
                </a:solidFill>
                <a:latin typeface="Trebuchet MS" panose="020B0603020202020204" pitchFamily="34" charset="0"/>
              </a:rPr>
              <a:t>u</a:t>
            </a:r>
            <a:r>
              <a:rPr lang="fr-FR" sz="1050" b="1" dirty="0" smtClean="0">
                <a:solidFill>
                  <a:srgbClr val="7030A0"/>
                </a:solidFill>
                <a:latin typeface="Trebuchet MS" panose="020B0603020202020204" pitchFamily="34" charset="0"/>
              </a:rPr>
              <a:t>n </a:t>
            </a:r>
            <a:r>
              <a:rPr lang="fr-FR" sz="1050" b="1" dirty="0">
                <a:solidFill>
                  <a:srgbClr val="7030A0"/>
                </a:solidFill>
                <a:latin typeface="Trebuchet MS" panose="020B0603020202020204" pitchFamily="34" charset="0"/>
              </a:rPr>
              <a:t>compartiment de fonds obligataire qui permet </a:t>
            </a:r>
            <a:r>
              <a:rPr lang="fr-FR" sz="1050" b="1" dirty="0" smtClean="0">
                <a:solidFill>
                  <a:srgbClr val="7030A0"/>
                </a:solidFill>
                <a:latin typeface="Trebuchet MS" panose="020B0603020202020204" pitchFamily="34" charset="0"/>
              </a:rPr>
              <a:t>de financer </a:t>
            </a:r>
            <a:r>
              <a:rPr lang="fr-FR" sz="1050" b="1" dirty="0">
                <a:solidFill>
                  <a:srgbClr val="7030A0"/>
                </a:solidFill>
                <a:latin typeface="Trebuchet MS" panose="020B0603020202020204" pitchFamily="34" charset="0"/>
              </a:rPr>
              <a:t>activement les projets durables</a:t>
            </a:r>
          </a:p>
          <a:p>
            <a:pPr marL="171450" indent="-171450">
              <a:buFont typeface="Arial" panose="020B0604020202020204" pitchFamily="34" charset="0"/>
              <a:buChar char="•"/>
            </a:pPr>
            <a:r>
              <a:rPr lang="fr-FR" sz="1050" b="1" dirty="0" smtClean="0">
                <a:solidFill>
                  <a:srgbClr val="7030A0"/>
                </a:solidFill>
                <a:latin typeface="Trebuchet MS" panose="020B0603020202020204" pitchFamily="34" charset="0"/>
              </a:rPr>
              <a:t>une </a:t>
            </a:r>
            <a:r>
              <a:rPr lang="fr-FR" sz="1050" b="1" dirty="0">
                <a:solidFill>
                  <a:srgbClr val="7030A0"/>
                </a:solidFill>
                <a:latin typeface="Trebuchet MS" panose="020B0603020202020204" pitchFamily="34" charset="0"/>
              </a:rPr>
              <a:t>approche qui combine critères extra financiers </a:t>
            </a:r>
            <a:r>
              <a:rPr lang="fr-FR" sz="1050" b="1" dirty="0" smtClean="0">
                <a:solidFill>
                  <a:srgbClr val="7030A0"/>
                </a:solidFill>
                <a:latin typeface="Trebuchet MS" panose="020B0603020202020204" pitchFamily="34" charset="0"/>
              </a:rPr>
              <a:t>ESG (Environnementaux</a:t>
            </a:r>
            <a:r>
              <a:rPr lang="fr-FR" sz="1050" b="1" dirty="0">
                <a:solidFill>
                  <a:srgbClr val="7030A0"/>
                </a:solidFill>
                <a:latin typeface="Trebuchet MS" panose="020B0603020202020204" pitchFamily="34" charset="0"/>
              </a:rPr>
              <a:t>, Sociaux et de Gouvernance) et </a:t>
            </a:r>
            <a:r>
              <a:rPr lang="fr-FR" sz="1050" b="1" dirty="0" smtClean="0">
                <a:solidFill>
                  <a:srgbClr val="7030A0"/>
                </a:solidFill>
                <a:latin typeface="Trebuchet MS" panose="020B0603020202020204" pitchFamily="34" charset="0"/>
              </a:rPr>
              <a:t>critères financiers</a:t>
            </a:r>
          </a:p>
          <a:p>
            <a:pPr marL="171450" indent="-171450">
              <a:buFont typeface="Arial" panose="020B0604020202020204" pitchFamily="34" charset="0"/>
              <a:buChar char="•"/>
            </a:pPr>
            <a:r>
              <a:rPr lang="fr-FR" sz="1050" b="1" dirty="0" smtClean="0">
                <a:solidFill>
                  <a:srgbClr val="7030A0"/>
                </a:solidFill>
                <a:latin typeface="Trebuchet MS" panose="020B0603020202020204" pitchFamily="34" charset="0"/>
              </a:rPr>
              <a:t>Une gestion de conviction</a:t>
            </a:r>
            <a:r>
              <a:rPr lang="fr-FR" sz="1050" kern="0" dirty="0" smtClean="0">
                <a:solidFill>
                  <a:srgbClr val="7030A0"/>
                </a:solidFill>
                <a:latin typeface="Trebuchet MS" panose="020B0603020202020204" pitchFamily="34" charset="0"/>
                <a:cs typeface="Trebuchet MS"/>
              </a:rPr>
              <a:t> </a:t>
            </a:r>
            <a:endParaRPr lang="fr-FR" sz="1050" kern="0" dirty="0">
              <a:solidFill>
                <a:srgbClr val="7030A0"/>
              </a:solidFill>
              <a:latin typeface="Trebuchet MS" panose="020B0603020202020204" pitchFamily="34" charset="0"/>
              <a:cs typeface="Trebuchet MS"/>
            </a:endParaRPr>
          </a:p>
        </p:txBody>
      </p:sp>
      <p:sp>
        <p:nvSpPr>
          <p:cNvPr id="9" name="Rectangle 8"/>
          <p:cNvSpPr/>
          <p:nvPr/>
        </p:nvSpPr>
        <p:spPr>
          <a:xfrm>
            <a:off x="5460274" y="83254"/>
            <a:ext cx="1956946" cy="307777"/>
          </a:xfrm>
          <a:prstGeom prst="rect">
            <a:avLst/>
          </a:prstGeom>
        </p:spPr>
        <p:txBody>
          <a:bodyPr wrap="none">
            <a:spAutoFit/>
          </a:bodyPr>
          <a:lstStyle/>
          <a:p>
            <a:pPr marL="12700">
              <a:lnSpc>
                <a:spcPct val="100000"/>
              </a:lnSpc>
              <a:spcBef>
                <a:spcPts val="105"/>
              </a:spcBef>
            </a:pPr>
            <a:r>
              <a:rPr lang="fr-FR" sz="1400" b="1" spc="140" dirty="0" smtClean="0">
                <a:latin typeface="Trebuchet MS"/>
                <a:cs typeface="Trebuchet MS"/>
              </a:rPr>
              <a:t>Produits éligibles</a:t>
            </a:r>
            <a:endParaRPr lang="fr-FR" sz="1400" dirty="0">
              <a:latin typeface="Trebuchet MS"/>
              <a:cs typeface="Trebuchet MS"/>
            </a:endParaRPr>
          </a:p>
        </p:txBody>
      </p:sp>
      <p:sp>
        <p:nvSpPr>
          <p:cNvPr id="10" name="Rectangle 9"/>
          <p:cNvSpPr/>
          <p:nvPr/>
        </p:nvSpPr>
        <p:spPr>
          <a:xfrm>
            <a:off x="2043897" y="2900052"/>
            <a:ext cx="1595630" cy="307777"/>
          </a:xfrm>
          <a:prstGeom prst="rect">
            <a:avLst/>
          </a:prstGeom>
        </p:spPr>
        <p:txBody>
          <a:bodyPr wrap="square">
            <a:spAutoFit/>
          </a:bodyPr>
          <a:lstStyle/>
          <a:p>
            <a:pPr marL="12700">
              <a:lnSpc>
                <a:spcPct val="100000"/>
              </a:lnSpc>
              <a:spcBef>
                <a:spcPts val="105"/>
              </a:spcBef>
            </a:pPr>
            <a:r>
              <a:rPr lang="fr-FR" sz="1400" b="1" spc="140" dirty="0" smtClean="0">
                <a:solidFill>
                  <a:schemeClr val="accent2">
                    <a:lumMod val="50000"/>
                  </a:schemeClr>
                </a:solidFill>
                <a:latin typeface="Trebuchet MS"/>
                <a:cs typeface="Trebuchet MS"/>
              </a:rPr>
              <a:t>Les risques</a:t>
            </a:r>
            <a:endParaRPr lang="fr-FR" sz="1400" dirty="0">
              <a:solidFill>
                <a:schemeClr val="accent2">
                  <a:lumMod val="50000"/>
                </a:schemeClr>
              </a:solidFill>
              <a:latin typeface="Trebuchet MS"/>
              <a:cs typeface="Trebuchet MS"/>
            </a:endParaRPr>
          </a:p>
        </p:txBody>
      </p:sp>
      <p:sp>
        <p:nvSpPr>
          <p:cNvPr id="15" name="Rectangle 14"/>
          <p:cNvSpPr/>
          <p:nvPr/>
        </p:nvSpPr>
        <p:spPr>
          <a:xfrm>
            <a:off x="409254" y="3256218"/>
            <a:ext cx="4725042" cy="2752035"/>
          </a:xfrm>
          <a:prstGeom prst="rect">
            <a:avLst/>
          </a:prstGeom>
          <a:ln>
            <a:solidFill>
              <a:schemeClr val="accent2">
                <a:lumMod val="50000"/>
              </a:schemeClr>
            </a:solidFill>
          </a:ln>
        </p:spPr>
        <p:txBody>
          <a:bodyPr wrap="square">
            <a:spAutoFit/>
          </a:bodyPr>
          <a:lstStyle/>
          <a:p>
            <a:pPr marL="22225" lvl="0" algn="ctr" fontAlgn="auto">
              <a:spcBef>
                <a:spcPts val="300"/>
              </a:spcBef>
              <a:spcAft>
                <a:spcPts val="0"/>
              </a:spcAft>
            </a:pPr>
            <a:r>
              <a:rPr lang="fr-FR" sz="1200" b="1" spc="-5" dirty="0">
                <a:solidFill>
                  <a:schemeClr val="accent2">
                    <a:lumMod val="50000"/>
                  </a:schemeClr>
                </a:solidFill>
                <a:latin typeface="Calibri"/>
                <a:cs typeface="Calibri"/>
              </a:rPr>
              <a:t>Profil de risque et de rendement (1 à</a:t>
            </a:r>
            <a:r>
              <a:rPr lang="fr-FR" sz="1200" b="1" spc="-40" dirty="0">
                <a:solidFill>
                  <a:schemeClr val="accent2">
                    <a:lumMod val="50000"/>
                  </a:schemeClr>
                </a:solidFill>
                <a:latin typeface="Calibri"/>
                <a:cs typeface="Calibri"/>
              </a:rPr>
              <a:t> </a:t>
            </a:r>
            <a:r>
              <a:rPr lang="fr-FR" sz="1200" b="1" spc="-5" dirty="0">
                <a:solidFill>
                  <a:schemeClr val="accent2">
                    <a:lumMod val="50000"/>
                  </a:schemeClr>
                </a:solidFill>
                <a:latin typeface="Calibri"/>
                <a:cs typeface="Calibri"/>
              </a:rPr>
              <a:t>7)</a:t>
            </a:r>
            <a:endParaRPr lang="fr-FR" sz="1200" dirty="0">
              <a:solidFill>
                <a:schemeClr val="accent2">
                  <a:lumMod val="50000"/>
                </a:schemeClr>
              </a:solidFill>
              <a:latin typeface="Calibri"/>
              <a:cs typeface="Calibri"/>
            </a:endParaRPr>
          </a:p>
          <a:p>
            <a:pPr marL="25400" lvl="0" algn="ctr" fontAlgn="auto">
              <a:spcBef>
                <a:spcPts val="100"/>
              </a:spcBef>
              <a:spcAft>
                <a:spcPts val="0"/>
              </a:spcAft>
            </a:pPr>
            <a:r>
              <a:rPr lang="fr-FR" sz="2800" b="1" spc="-5" dirty="0">
                <a:solidFill>
                  <a:schemeClr val="accent2">
                    <a:lumMod val="50000"/>
                  </a:schemeClr>
                </a:solidFill>
                <a:latin typeface="Calibri"/>
                <a:cs typeface="Calibri"/>
              </a:rPr>
              <a:t>4</a:t>
            </a:r>
            <a:endParaRPr lang="fr-FR" sz="2800" dirty="0">
              <a:solidFill>
                <a:schemeClr val="accent2">
                  <a:lumMod val="50000"/>
                </a:schemeClr>
              </a:solidFill>
              <a:latin typeface="Calibri"/>
              <a:cs typeface="Calibri"/>
            </a:endParaRPr>
          </a:p>
          <a:p>
            <a:pPr marL="180000" lvl="0" fontAlgn="auto">
              <a:spcBef>
                <a:spcPts val="0"/>
              </a:spcBef>
              <a:spcAft>
                <a:spcPts val="0"/>
              </a:spcAft>
            </a:pPr>
            <a:endParaRPr lang="fr-FR" sz="1200" b="1" kern="0" dirty="0" smtClean="0">
              <a:solidFill>
                <a:schemeClr val="accent2">
                  <a:lumMod val="75000"/>
                </a:schemeClr>
              </a:solidFill>
              <a:latin typeface="Trebuchet MS" panose="020B0603020202020204" pitchFamily="34" charset="0"/>
              <a:cs typeface="+mn-cs"/>
            </a:endParaRPr>
          </a:p>
          <a:p>
            <a:r>
              <a:rPr lang="en-US" sz="1000" b="1" dirty="0" err="1">
                <a:solidFill>
                  <a:schemeClr val="accent2">
                    <a:lumMod val="50000"/>
                  </a:schemeClr>
                </a:solidFill>
                <a:latin typeface="Trebuchet MS" panose="020B0603020202020204" pitchFamily="34" charset="0"/>
              </a:rPr>
              <a:t>Mirova</a:t>
            </a:r>
            <a:r>
              <a:rPr lang="en-US" sz="1000" b="1" dirty="0">
                <a:solidFill>
                  <a:schemeClr val="accent2">
                    <a:lumMod val="50000"/>
                  </a:schemeClr>
                </a:solidFill>
                <a:latin typeface="Trebuchet MS" panose="020B0603020202020204" pitchFamily="34" charset="0"/>
              </a:rPr>
              <a:t> Euro Green and Sustainable Corporate Bond Fund </a:t>
            </a:r>
            <a:r>
              <a:rPr lang="en-US" sz="1000" b="1" dirty="0" err="1">
                <a:solidFill>
                  <a:schemeClr val="accent2">
                    <a:lumMod val="50000"/>
                  </a:schemeClr>
                </a:solidFill>
                <a:latin typeface="Trebuchet MS" panose="020B0603020202020204" pitchFamily="34" charset="0"/>
              </a:rPr>
              <a:t>n’est</a:t>
            </a:r>
            <a:r>
              <a:rPr lang="en-US" sz="1000" b="1" dirty="0">
                <a:solidFill>
                  <a:schemeClr val="accent2">
                    <a:lumMod val="50000"/>
                  </a:schemeClr>
                </a:solidFill>
                <a:latin typeface="Trebuchet MS" panose="020B0603020202020204" pitchFamily="34" charset="0"/>
              </a:rPr>
              <a:t> pas </a:t>
            </a:r>
            <a:r>
              <a:rPr lang="en-US" sz="1000" b="1" dirty="0" err="1" smtClean="0">
                <a:solidFill>
                  <a:schemeClr val="accent2">
                    <a:lumMod val="50000"/>
                  </a:schemeClr>
                </a:solidFill>
                <a:latin typeface="Trebuchet MS" panose="020B0603020202020204" pitchFamily="34" charset="0"/>
              </a:rPr>
              <a:t>garanti</a:t>
            </a:r>
            <a:r>
              <a:rPr lang="en-US" sz="1000" b="1" dirty="0" smtClean="0">
                <a:solidFill>
                  <a:schemeClr val="accent2">
                    <a:lumMod val="50000"/>
                  </a:schemeClr>
                </a:solidFill>
                <a:latin typeface="Trebuchet MS" panose="020B0603020202020204" pitchFamily="34" charset="0"/>
              </a:rPr>
              <a:t>,</a:t>
            </a:r>
            <a:r>
              <a:rPr lang="fr-FR" sz="1000" b="1" dirty="0" smtClean="0">
                <a:solidFill>
                  <a:schemeClr val="accent2">
                    <a:lumMod val="50000"/>
                  </a:schemeClr>
                </a:solidFill>
                <a:latin typeface="Trebuchet MS" panose="020B0603020202020204" pitchFamily="34" charset="0"/>
              </a:rPr>
              <a:t>il </a:t>
            </a:r>
            <a:r>
              <a:rPr lang="fr-FR" sz="1000" b="1" dirty="0">
                <a:solidFill>
                  <a:schemeClr val="accent2">
                    <a:lumMod val="50000"/>
                  </a:schemeClr>
                </a:solidFill>
                <a:latin typeface="Trebuchet MS" panose="020B0603020202020204" pitchFamily="34" charset="0"/>
              </a:rPr>
              <a:t>existe un risque de perte en capital. Le Fonds est </a:t>
            </a:r>
            <a:r>
              <a:rPr lang="fr-FR" sz="1000" b="1" dirty="0" smtClean="0">
                <a:solidFill>
                  <a:schemeClr val="accent2">
                    <a:lumMod val="50000"/>
                  </a:schemeClr>
                </a:solidFill>
                <a:latin typeface="Trebuchet MS" panose="020B0603020202020204" pitchFamily="34" charset="0"/>
              </a:rPr>
              <a:t>principalement </a:t>
            </a:r>
            <a:r>
              <a:rPr lang="fr-FR" sz="1000" b="1" dirty="0" err="1" smtClean="0">
                <a:solidFill>
                  <a:schemeClr val="accent2">
                    <a:lumMod val="50000"/>
                  </a:schemeClr>
                </a:solidFill>
                <a:latin typeface="Trebuchet MS" panose="020B0603020202020204" pitchFamily="34" charset="0"/>
              </a:rPr>
              <a:t>soumisaux</a:t>
            </a:r>
            <a:r>
              <a:rPr lang="fr-FR" sz="1000" b="1" dirty="0" smtClean="0">
                <a:solidFill>
                  <a:schemeClr val="accent2">
                    <a:lumMod val="50000"/>
                  </a:schemeClr>
                </a:solidFill>
                <a:latin typeface="Trebuchet MS" panose="020B0603020202020204" pitchFamily="34" charset="0"/>
              </a:rPr>
              <a:t> </a:t>
            </a:r>
            <a:r>
              <a:rPr lang="fr-FR" sz="1000" b="1" dirty="0">
                <a:solidFill>
                  <a:schemeClr val="accent2">
                    <a:lumMod val="50000"/>
                  </a:schemeClr>
                </a:solidFill>
                <a:latin typeface="Trebuchet MS" panose="020B0603020202020204" pitchFamily="34" charset="0"/>
              </a:rPr>
              <a:t>risques suivants : Perte de capital, titres de créance, variation des </a:t>
            </a:r>
            <a:r>
              <a:rPr lang="fr-FR" sz="1000" b="1" dirty="0" smtClean="0">
                <a:solidFill>
                  <a:schemeClr val="accent2">
                    <a:lumMod val="50000"/>
                  </a:schemeClr>
                </a:solidFill>
                <a:latin typeface="Trebuchet MS" panose="020B0603020202020204" pitchFamily="34" charset="0"/>
              </a:rPr>
              <a:t>taux d’intérêt</a:t>
            </a:r>
            <a:r>
              <a:rPr lang="fr-FR" sz="1000" b="1" dirty="0">
                <a:solidFill>
                  <a:schemeClr val="accent2">
                    <a:lumMod val="50000"/>
                  </a:schemeClr>
                </a:solidFill>
                <a:latin typeface="Trebuchet MS" panose="020B0603020202020204" pitchFamily="34" charset="0"/>
              </a:rPr>
              <a:t>, risque de crédit, titres notés en dessous d’Investment Grade» </a:t>
            </a:r>
            <a:r>
              <a:rPr lang="fr-FR" sz="1000" b="1" dirty="0" smtClean="0">
                <a:solidFill>
                  <a:schemeClr val="accent2">
                    <a:lumMod val="50000"/>
                  </a:schemeClr>
                </a:solidFill>
                <a:latin typeface="Trebuchet MS" panose="020B0603020202020204" pitchFamily="34" charset="0"/>
              </a:rPr>
              <a:t>ou titres </a:t>
            </a:r>
            <a:r>
              <a:rPr lang="fr-FR" sz="1000" b="1" dirty="0">
                <a:solidFill>
                  <a:schemeClr val="accent2">
                    <a:lumMod val="50000"/>
                  </a:schemeClr>
                </a:solidFill>
                <a:latin typeface="Trebuchet MS" panose="020B0603020202020204" pitchFamily="34" charset="0"/>
              </a:rPr>
              <a:t>non notés, titres associés à des créances hypothécaires et </a:t>
            </a:r>
            <a:r>
              <a:rPr lang="fr-FR" sz="1000" b="1" dirty="0" smtClean="0">
                <a:solidFill>
                  <a:schemeClr val="accent2">
                    <a:lumMod val="50000"/>
                  </a:schemeClr>
                </a:solidFill>
                <a:latin typeface="Trebuchet MS" panose="020B0603020202020204" pitchFamily="34" charset="0"/>
              </a:rPr>
              <a:t>titres adossés </a:t>
            </a:r>
            <a:r>
              <a:rPr lang="fr-FR" sz="1000" b="1" dirty="0">
                <a:solidFill>
                  <a:schemeClr val="accent2">
                    <a:lumMod val="50000"/>
                  </a:schemeClr>
                </a:solidFill>
                <a:latin typeface="Trebuchet MS" panose="020B0603020202020204" pitchFamily="34" charset="0"/>
              </a:rPr>
              <a:t>à des actifs, risque de contrepartie, taux de change, </a:t>
            </a:r>
            <a:r>
              <a:rPr lang="fr-FR" sz="1000" b="1" dirty="0" smtClean="0">
                <a:solidFill>
                  <a:schemeClr val="accent2">
                    <a:lumMod val="50000"/>
                  </a:schemeClr>
                </a:solidFill>
                <a:latin typeface="Trebuchet MS" panose="020B0603020202020204" pitchFamily="34" charset="0"/>
              </a:rPr>
              <a:t>modifications des </a:t>
            </a:r>
            <a:r>
              <a:rPr lang="fr-FR" sz="1000" b="1" dirty="0">
                <a:solidFill>
                  <a:schemeClr val="accent2">
                    <a:lumMod val="50000"/>
                  </a:schemeClr>
                </a:solidFill>
                <a:latin typeface="Trebuchet MS" panose="020B0603020202020204" pitchFamily="34" charset="0"/>
              </a:rPr>
              <a:t>lois et/ou des régimes fiscaux, risque de levier, risque de volatilité</a:t>
            </a:r>
            <a:r>
              <a:rPr lang="fr-FR" sz="1000" b="1" dirty="0" smtClean="0">
                <a:solidFill>
                  <a:schemeClr val="accent2">
                    <a:lumMod val="50000"/>
                  </a:schemeClr>
                </a:solidFill>
                <a:latin typeface="Trebuchet MS" panose="020B0603020202020204" pitchFamily="34" charset="0"/>
              </a:rPr>
              <a:t>, instruments </a:t>
            </a:r>
            <a:r>
              <a:rPr lang="fr-FR" sz="1000" b="1" dirty="0">
                <a:solidFill>
                  <a:schemeClr val="accent2">
                    <a:lumMod val="50000"/>
                  </a:schemeClr>
                </a:solidFill>
                <a:latin typeface="Trebuchet MS" panose="020B0603020202020204" pitchFamily="34" charset="0"/>
              </a:rPr>
              <a:t>financiers dérivés, liquidité, marchés émergents, risque </a:t>
            </a:r>
            <a:r>
              <a:rPr lang="fr-FR" sz="1000" b="1" dirty="0" smtClean="0">
                <a:solidFill>
                  <a:schemeClr val="accent2">
                    <a:lumMod val="50000"/>
                  </a:schemeClr>
                </a:solidFill>
                <a:latin typeface="Trebuchet MS" panose="020B0603020202020204" pitchFamily="34" charset="0"/>
              </a:rPr>
              <a:t>de concentration </a:t>
            </a:r>
            <a:r>
              <a:rPr lang="fr-FR" sz="1000" b="1" dirty="0">
                <a:solidFill>
                  <a:schemeClr val="accent2">
                    <a:lumMod val="50000"/>
                  </a:schemeClr>
                </a:solidFill>
                <a:latin typeface="Trebuchet MS" panose="020B0603020202020204" pitchFamily="34" charset="0"/>
              </a:rPr>
              <a:t>géographique. Pour une description plus complète </a:t>
            </a:r>
            <a:r>
              <a:rPr lang="fr-FR" sz="1000" b="1" dirty="0" smtClean="0">
                <a:solidFill>
                  <a:schemeClr val="accent2">
                    <a:lumMod val="50000"/>
                  </a:schemeClr>
                </a:solidFill>
                <a:latin typeface="Trebuchet MS" panose="020B0603020202020204" pitchFamily="34" charset="0"/>
              </a:rPr>
              <a:t>des risques, se référer au prospectus du Fonds, disponible auprès de </a:t>
            </a:r>
            <a:r>
              <a:rPr lang="fr-FR" sz="1000" b="1" dirty="0" err="1" smtClean="0">
                <a:solidFill>
                  <a:schemeClr val="accent2">
                    <a:lumMod val="50000"/>
                  </a:schemeClr>
                </a:solidFill>
                <a:latin typeface="Trebuchet MS" panose="020B0603020202020204" pitchFamily="34" charset="0"/>
              </a:rPr>
              <a:t>Natixis</a:t>
            </a:r>
            <a:endParaRPr lang="fr-FR" sz="1000" b="1" dirty="0" smtClean="0">
              <a:solidFill>
                <a:schemeClr val="accent2">
                  <a:lumMod val="50000"/>
                </a:schemeClr>
              </a:solidFill>
              <a:latin typeface="Trebuchet MS" panose="020B0603020202020204" pitchFamily="34" charset="0"/>
            </a:endParaRPr>
          </a:p>
          <a:p>
            <a:r>
              <a:rPr lang="fr-FR" sz="1000" b="1" dirty="0" smtClean="0">
                <a:solidFill>
                  <a:schemeClr val="accent2">
                    <a:lumMod val="50000"/>
                  </a:schemeClr>
                </a:solidFill>
                <a:latin typeface="Trebuchet MS" panose="020B0603020202020204" pitchFamily="34" charset="0"/>
              </a:rPr>
              <a:t>Investment </a:t>
            </a:r>
            <a:r>
              <a:rPr lang="fr-FR" sz="1000" b="1" dirty="0">
                <a:solidFill>
                  <a:schemeClr val="accent2">
                    <a:lumMod val="50000"/>
                  </a:schemeClr>
                </a:solidFill>
                <a:latin typeface="Trebuchet MS" panose="020B0603020202020204" pitchFamily="34" charset="0"/>
              </a:rPr>
              <a:t>Managers ou </a:t>
            </a:r>
            <a:r>
              <a:rPr lang="fr-FR" sz="1000" b="1" dirty="0" err="1">
                <a:solidFill>
                  <a:schemeClr val="accent2">
                    <a:lumMod val="50000"/>
                  </a:schemeClr>
                </a:solidFill>
                <a:latin typeface="Trebuchet MS" panose="020B0603020202020204" pitchFamily="34" charset="0"/>
              </a:rPr>
              <a:t>Mirova</a:t>
            </a:r>
            <a:r>
              <a:rPr lang="fr-FR" sz="1000" b="1" dirty="0">
                <a:solidFill>
                  <a:schemeClr val="accent2">
                    <a:lumMod val="50000"/>
                  </a:schemeClr>
                </a:solidFill>
                <a:latin typeface="Trebuchet MS" panose="020B0603020202020204" pitchFamily="34" charset="0"/>
              </a:rPr>
              <a:t> sur simple demande.</a:t>
            </a:r>
            <a:endParaRPr lang="fr-FR" sz="1000" b="1" kern="0" dirty="0" smtClean="0">
              <a:solidFill>
                <a:schemeClr val="accent2">
                  <a:lumMod val="50000"/>
                </a:schemeClr>
              </a:solidFill>
              <a:latin typeface="Trebuchet MS" panose="020B0603020202020204" pitchFamily="34" charset="0"/>
              <a:cs typeface="+mn-cs"/>
            </a:endParaRPr>
          </a:p>
          <a:p>
            <a:pPr lvl="0" fontAlgn="auto">
              <a:spcBef>
                <a:spcPts val="0"/>
              </a:spcBef>
              <a:spcAft>
                <a:spcPts val="0"/>
              </a:spcAft>
            </a:pPr>
            <a:r>
              <a:rPr lang="fr-FR" sz="1000" b="1" kern="0" dirty="0" smtClean="0">
                <a:solidFill>
                  <a:schemeClr val="accent2">
                    <a:lumMod val="50000"/>
                  </a:schemeClr>
                </a:solidFill>
                <a:latin typeface="Trebuchet MS" panose="020B0603020202020204" pitchFamily="34" charset="0"/>
                <a:cs typeface="+mn-cs"/>
              </a:rPr>
              <a:t>Pour consulter le prospectus </a:t>
            </a:r>
            <a:r>
              <a:rPr lang="fr-FR" sz="1000" b="1" kern="0" dirty="0" smtClean="0">
                <a:solidFill>
                  <a:schemeClr val="accent2">
                    <a:lumMod val="50000"/>
                  </a:schemeClr>
                </a:solidFill>
                <a:latin typeface="Trebuchet MS" panose="020B0603020202020204" pitchFamily="34" charset="0"/>
                <a:cs typeface="+mn-cs"/>
                <a:hlinkClick r:id="rId3"/>
              </a:rPr>
              <a:t>cliquez ici</a:t>
            </a:r>
            <a:endParaRPr lang="fr-FR" sz="1000" b="1" kern="0" dirty="0">
              <a:solidFill>
                <a:schemeClr val="accent2">
                  <a:lumMod val="50000"/>
                </a:schemeClr>
              </a:solidFill>
              <a:latin typeface="Trebuchet MS" panose="020B0603020202020204" pitchFamily="34" charset="0"/>
              <a:cs typeface="+mn-cs"/>
            </a:endParaRPr>
          </a:p>
        </p:txBody>
      </p:sp>
      <p:sp>
        <p:nvSpPr>
          <p:cNvPr id="16" name="Ellipse 15"/>
          <p:cNvSpPr/>
          <p:nvPr/>
        </p:nvSpPr>
        <p:spPr>
          <a:xfrm>
            <a:off x="2282374" y="3508426"/>
            <a:ext cx="796834" cy="501181"/>
          </a:xfrm>
          <a:prstGeom prst="ellips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accent2">
                    <a:lumMod val="50000"/>
                  </a:schemeClr>
                </a:solidFill>
              </a:rPr>
              <a:t>3</a:t>
            </a:r>
            <a:endParaRPr lang="fr-FR" b="1" dirty="0">
              <a:solidFill>
                <a:schemeClr val="accent2">
                  <a:lumMod val="50000"/>
                </a:schemeClr>
              </a:solidFill>
            </a:endParaRPr>
          </a:p>
        </p:txBody>
      </p:sp>
      <p:sp>
        <p:nvSpPr>
          <p:cNvPr id="18" name="Rectangle 17"/>
          <p:cNvSpPr/>
          <p:nvPr/>
        </p:nvSpPr>
        <p:spPr>
          <a:xfrm>
            <a:off x="6609330" y="1113254"/>
            <a:ext cx="935513" cy="307777"/>
          </a:xfrm>
          <a:prstGeom prst="rect">
            <a:avLst/>
          </a:prstGeom>
        </p:spPr>
        <p:txBody>
          <a:bodyPr wrap="none">
            <a:spAutoFit/>
          </a:bodyPr>
          <a:lstStyle/>
          <a:p>
            <a:pPr marL="12700">
              <a:lnSpc>
                <a:spcPct val="100000"/>
              </a:lnSpc>
              <a:spcBef>
                <a:spcPts val="105"/>
              </a:spcBef>
            </a:pPr>
            <a:r>
              <a:rPr lang="fr-FR" sz="1400" b="1" spc="140" dirty="0" smtClean="0">
                <a:solidFill>
                  <a:srgbClr val="6F2F9F"/>
                </a:solidFill>
                <a:latin typeface="Trebuchet MS"/>
                <a:cs typeface="Trebuchet MS"/>
              </a:rPr>
              <a:t>En bref</a:t>
            </a:r>
            <a:endParaRPr lang="fr-FR" sz="1400" dirty="0">
              <a:latin typeface="Trebuchet MS"/>
              <a:cs typeface="Trebuchet MS"/>
            </a:endParaRPr>
          </a:p>
        </p:txBody>
      </p:sp>
      <p:sp>
        <p:nvSpPr>
          <p:cNvPr id="19" name="Rectangle 18"/>
          <p:cNvSpPr/>
          <p:nvPr/>
        </p:nvSpPr>
        <p:spPr>
          <a:xfrm>
            <a:off x="5210829" y="5676627"/>
            <a:ext cx="2585003" cy="536044"/>
          </a:xfrm>
          <a:prstGeom prst="rect">
            <a:avLst/>
          </a:prstGeom>
        </p:spPr>
        <p:txBody>
          <a:bodyPr wrap="none">
            <a:spAutoFit/>
          </a:bodyPr>
          <a:lstStyle/>
          <a:p>
            <a:pPr marL="12700">
              <a:lnSpc>
                <a:spcPct val="100000"/>
              </a:lnSpc>
              <a:spcBef>
                <a:spcPts val="105"/>
              </a:spcBef>
            </a:pPr>
            <a:r>
              <a:rPr lang="fr-FR" sz="1400" b="1" spc="140" dirty="0" smtClean="0">
                <a:latin typeface="Trebuchet MS"/>
                <a:cs typeface="Trebuchet MS"/>
              </a:rPr>
              <a:t>La durée de placement </a:t>
            </a:r>
          </a:p>
          <a:p>
            <a:pPr marL="12700">
              <a:lnSpc>
                <a:spcPct val="100000"/>
              </a:lnSpc>
              <a:spcBef>
                <a:spcPts val="105"/>
              </a:spcBef>
            </a:pPr>
            <a:r>
              <a:rPr lang="fr-FR" sz="1400" b="1" spc="140" dirty="0" smtClean="0">
                <a:latin typeface="Trebuchet MS"/>
                <a:cs typeface="Trebuchet MS"/>
              </a:rPr>
              <a:t>recommandée</a:t>
            </a:r>
            <a:endParaRPr lang="fr-FR" sz="1400" dirty="0">
              <a:latin typeface="Trebuchet MS"/>
              <a:cs typeface="Trebuchet MS"/>
            </a:endParaRPr>
          </a:p>
        </p:txBody>
      </p:sp>
      <p:sp>
        <p:nvSpPr>
          <p:cNvPr id="31" name="Rectangle 30"/>
          <p:cNvSpPr/>
          <p:nvPr/>
        </p:nvSpPr>
        <p:spPr>
          <a:xfrm>
            <a:off x="421724" y="1500900"/>
            <a:ext cx="4725042" cy="1323439"/>
          </a:xfrm>
          <a:prstGeom prst="rect">
            <a:avLst/>
          </a:prstGeom>
          <a:ln>
            <a:solidFill>
              <a:schemeClr val="accent6"/>
            </a:solidFill>
          </a:ln>
        </p:spPr>
        <p:txBody>
          <a:bodyPr wrap="square">
            <a:spAutoFit/>
          </a:bodyPr>
          <a:lstStyle/>
          <a:p>
            <a:r>
              <a:rPr lang="fr-FR" sz="1000" b="1" dirty="0" err="1">
                <a:solidFill>
                  <a:schemeClr val="accent6">
                    <a:lumMod val="50000"/>
                  </a:schemeClr>
                </a:solidFill>
                <a:latin typeface="Trebuchet MS" panose="020B0603020202020204" pitchFamily="34" charset="0"/>
              </a:rPr>
              <a:t>Mirova</a:t>
            </a:r>
            <a:r>
              <a:rPr lang="fr-FR" sz="1000" b="1" dirty="0">
                <a:solidFill>
                  <a:schemeClr val="accent6">
                    <a:lumMod val="50000"/>
                  </a:schemeClr>
                </a:solidFill>
                <a:latin typeface="Trebuchet MS" panose="020B0603020202020204" pitchFamily="34" charset="0"/>
              </a:rPr>
              <a:t> Euro Green </a:t>
            </a:r>
            <a:r>
              <a:rPr lang="fr-FR" sz="1000" b="1" dirty="0" smtClean="0">
                <a:solidFill>
                  <a:schemeClr val="accent6">
                    <a:lumMod val="50000"/>
                  </a:schemeClr>
                </a:solidFill>
                <a:latin typeface="Trebuchet MS" panose="020B0603020202020204" pitchFamily="34" charset="0"/>
              </a:rPr>
              <a:t>and </a:t>
            </a:r>
            <a:r>
              <a:rPr lang="fr-FR" sz="1000" b="1" dirty="0" err="1" smtClean="0">
                <a:solidFill>
                  <a:schemeClr val="accent6">
                    <a:lumMod val="50000"/>
                  </a:schemeClr>
                </a:solidFill>
                <a:latin typeface="Trebuchet MS" panose="020B0603020202020204" pitchFamily="34" charset="0"/>
              </a:rPr>
              <a:t>Sustainable</a:t>
            </a:r>
            <a:r>
              <a:rPr lang="fr-FR" sz="1000" b="1" dirty="0" smtClean="0">
                <a:solidFill>
                  <a:schemeClr val="accent6">
                    <a:lumMod val="50000"/>
                  </a:schemeClr>
                </a:solidFill>
                <a:latin typeface="Trebuchet MS" panose="020B0603020202020204" pitchFamily="34" charset="0"/>
              </a:rPr>
              <a:t> </a:t>
            </a:r>
            <a:r>
              <a:rPr lang="fr-FR" sz="1000" b="1" dirty="0" err="1" smtClean="0">
                <a:solidFill>
                  <a:schemeClr val="accent6">
                    <a:lumMod val="50000"/>
                  </a:schemeClr>
                </a:solidFill>
                <a:latin typeface="Trebuchet MS" panose="020B0603020202020204" pitchFamily="34" charset="0"/>
              </a:rPr>
              <a:t>Corporate</a:t>
            </a:r>
            <a:r>
              <a:rPr lang="fr-FR" sz="1000" b="1" dirty="0" smtClean="0">
                <a:solidFill>
                  <a:schemeClr val="accent6">
                    <a:lumMod val="50000"/>
                  </a:schemeClr>
                </a:solidFill>
                <a:latin typeface="Trebuchet MS" panose="020B0603020202020204" pitchFamily="34" charset="0"/>
              </a:rPr>
              <a:t> Bond </a:t>
            </a:r>
            <a:r>
              <a:rPr lang="fr-FR" sz="1000" b="1" dirty="0" err="1">
                <a:solidFill>
                  <a:schemeClr val="accent6">
                    <a:lumMod val="50000"/>
                  </a:schemeClr>
                </a:solidFill>
                <a:latin typeface="Trebuchet MS" panose="020B0603020202020204" pitchFamily="34" charset="0"/>
              </a:rPr>
              <a:t>Fund</a:t>
            </a:r>
            <a:r>
              <a:rPr lang="fr-FR" sz="1000" b="1" dirty="0">
                <a:solidFill>
                  <a:schemeClr val="accent6">
                    <a:lumMod val="50000"/>
                  </a:schemeClr>
                </a:solidFill>
                <a:latin typeface="Trebuchet MS" panose="020B0603020202020204" pitchFamily="34" charset="0"/>
              </a:rPr>
              <a:t> est </a:t>
            </a:r>
            <a:r>
              <a:rPr lang="fr-FR" sz="1000" b="1" dirty="0" smtClean="0">
                <a:solidFill>
                  <a:schemeClr val="accent6">
                    <a:lumMod val="50000"/>
                  </a:schemeClr>
                </a:solidFill>
                <a:latin typeface="Trebuchet MS" panose="020B0603020202020204" pitchFamily="34" charset="0"/>
              </a:rPr>
              <a:t>un Compartiment </a:t>
            </a:r>
            <a:r>
              <a:rPr lang="fr-FR" sz="1000" b="1" dirty="0">
                <a:solidFill>
                  <a:schemeClr val="accent6">
                    <a:lumMod val="50000"/>
                  </a:schemeClr>
                </a:solidFill>
                <a:latin typeface="Trebuchet MS" panose="020B0603020202020204" pitchFamily="34" charset="0"/>
              </a:rPr>
              <a:t>de la </a:t>
            </a:r>
            <a:r>
              <a:rPr lang="fr-FR" sz="1000" b="1" dirty="0" smtClean="0">
                <a:solidFill>
                  <a:schemeClr val="accent6">
                    <a:lumMod val="50000"/>
                  </a:schemeClr>
                </a:solidFill>
                <a:latin typeface="Trebuchet MS" panose="020B0603020202020204" pitchFamily="34" charset="0"/>
              </a:rPr>
              <a:t>SICAV de </a:t>
            </a:r>
            <a:r>
              <a:rPr lang="fr-FR" sz="1000" b="1" dirty="0">
                <a:solidFill>
                  <a:schemeClr val="accent6">
                    <a:lumMod val="50000"/>
                  </a:schemeClr>
                </a:solidFill>
                <a:latin typeface="Trebuchet MS" panose="020B0603020202020204" pitchFamily="34" charset="0"/>
              </a:rPr>
              <a:t>droit </a:t>
            </a:r>
            <a:r>
              <a:rPr lang="fr-FR" sz="1000" b="1" dirty="0" smtClean="0">
                <a:solidFill>
                  <a:schemeClr val="accent6">
                    <a:lumMod val="50000"/>
                  </a:schemeClr>
                </a:solidFill>
                <a:latin typeface="Trebuchet MS" panose="020B0603020202020204" pitchFamily="34" charset="0"/>
              </a:rPr>
              <a:t>luxembourgeois </a:t>
            </a:r>
            <a:r>
              <a:rPr lang="fr-FR" sz="1000" b="1" dirty="0" err="1" smtClean="0">
                <a:solidFill>
                  <a:schemeClr val="accent6">
                    <a:lumMod val="50000"/>
                  </a:schemeClr>
                </a:solidFill>
                <a:latin typeface="Trebuchet MS" panose="020B0603020202020204" pitchFamily="34" charset="0"/>
              </a:rPr>
              <a:t>Mirova</a:t>
            </a:r>
            <a:r>
              <a:rPr lang="fr-FR" sz="1000" b="1" dirty="0" smtClean="0">
                <a:solidFill>
                  <a:schemeClr val="accent6">
                    <a:lumMod val="50000"/>
                  </a:schemeClr>
                </a:solidFill>
                <a:latin typeface="Trebuchet MS" panose="020B0603020202020204" pitchFamily="34" charset="0"/>
              </a:rPr>
              <a:t> </a:t>
            </a:r>
            <a:r>
              <a:rPr lang="fr-FR" sz="1000" b="1" dirty="0">
                <a:solidFill>
                  <a:schemeClr val="accent6">
                    <a:lumMod val="50000"/>
                  </a:schemeClr>
                </a:solidFill>
                <a:latin typeface="Trebuchet MS" panose="020B0603020202020204" pitchFamily="34" charset="0"/>
              </a:rPr>
              <a:t>Funds. L’objectif</a:t>
            </a:r>
          </a:p>
          <a:p>
            <a:r>
              <a:rPr lang="fr-FR" sz="1000" b="1" dirty="0">
                <a:solidFill>
                  <a:schemeClr val="accent6">
                    <a:lumMod val="50000"/>
                  </a:schemeClr>
                </a:solidFill>
                <a:latin typeface="Trebuchet MS" panose="020B0603020202020204" pitchFamily="34" charset="0"/>
              </a:rPr>
              <a:t>d’investissement </a:t>
            </a:r>
            <a:r>
              <a:rPr lang="fr-FR" sz="1000" b="1" dirty="0" smtClean="0">
                <a:solidFill>
                  <a:schemeClr val="accent6">
                    <a:lumMod val="50000"/>
                  </a:schemeClr>
                </a:solidFill>
                <a:latin typeface="Trebuchet MS" panose="020B0603020202020204" pitchFamily="34" charset="0"/>
              </a:rPr>
              <a:t>du Compartiment </a:t>
            </a:r>
            <a:r>
              <a:rPr lang="fr-FR" sz="1000" b="1" dirty="0">
                <a:solidFill>
                  <a:schemeClr val="accent6">
                    <a:lumMod val="50000"/>
                  </a:schemeClr>
                </a:solidFill>
                <a:latin typeface="Trebuchet MS" panose="020B0603020202020204" pitchFamily="34" charset="0"/>
              </a:rPr>
              <a:t>est </a:t>
            </a:r>
            <a:r>
              <a:rPr lang="fr-FR" sz="1000" b="1" dirty="0" smtClean="0">
                <a:solidFill>
                  <a:schemeClr val="accent6">
                    <a:lumMod val="50000"/>
                  </a:schemeClr>
                </a:solidFill>
                <a:latin typeface="Trebuchet MS" panose="020B0603020202020204" pitchFamily="34" charset="0"/>
              </a:rPr>
              <a:t>d’obtenir une </a:t>
            </a:r>
            <a:r>
              <a:rPr lang="fr-FR" sz="1000" b="1" dirty="0">
                <a:solidFill>
                  <a:schemeClr val="accent6">
                    <a:lumMod val="50000"/>
                  </a:schemeClr>
                </a:solidFill>
                <a:latin typeface="Trebuchet MS" panose="020B0603020202020204" pitchFamily="34" charset="0"/>
              </a:rPr>
              <a:t>performance </a:t>
            </a:r>
            <a:r>
              <a:rPr lang="fr-FR" sz="1000" b="1" dirty="0" smtClean="0">
                <a:solidFill>
                  <a:schemeClr val="accent6">
                    <a:lumMod val="50000"/>
                  </a:schemeClr>
                </a:solidFill>
                <a:latin typeface="Trebuchet MS" panose="020B0603020202020204" pitchFamily="34" charset="0"/>
              </a:rPr>
              <a:t>supérieure à </a:t>
            </a:r>
            <a:r>
              <a:rPr lang="fr-FR" sz="1000" b="1" dirty="0">
                <a:solidFill>
                  <a:schemeClr val="accent6">
                    <a:lumMod val="50000"/>
                  </a:schemeClr>
                </a:solidFill>
                <a:latin typeface="Trebuchet MS" panose="020B0603020202020204" pitchFamily="34" charset="0"/>
              </a:rPr>
              <a:t>l’indice Bloomberg </a:t>
            </a:r>
            <a:r>
              <a:rPr lang="fr-FR" sz="1000" b="1" dirty="0" smtClean="0">
                <a:solidFill>
                  <a:schemeClr val="accent6">
                    <a:lumMod val="50000"/>
                  </a:schemeClr>
                </a:solidFill>
                <a:latin typeface="Trebuchet MS" panose="020B0603020202020204" pitchFamily="34" charset="0"/>
              </a:rPr>
              <a:t>Barclays Capital </a:t>
            </a:r>
            <a:r>
              <a:rPr lang="fr-FR" sz="1000" b="1" dirty="0">
                <a:solidFill>
                  <a:schemeClr val="accent6">
                    <a:lumMod val="50000"/>
                  </a:schemeClr>
                </a:solidFill>
                <a:latin typeface="Trebuchet MS" panose="020B0603020202020204" pitchFamily="34" charset="0"/>
              </a:rPr>
              <a:t>Euro </a:t>
            </a:r>
            <a:r>
              <a:rPr lang="fr-FR" sz="1000" b="1" dirty="0" err="1" smtClean="0">
                <a:solidFill>
                  <a:schemeClr val="accent6">
                    <a:lumMod val="50000"/>
                  </a:schemeClr>
                </a:solidFill>
                <a:latin typeface="Trebuchet MS" panose="020B0603020202020204" pitchFamily="34" charset="0"/>
              </a:rPr>
              <a:t>Aggregate</a:t>
            </a:r>
            <a:r>
              <a:rPr lang="fr-FR" sz="1000" b="1" dirty="0" smtClean="0">
                <a:solidFill>
                  <a:schemeClr val="accent6">
                    <a:lumMod val="50000"/>
                  </a:schemeClr>
                </a:solidFill>
                <a:latin typeface="Trebuchet MS" panose="020B0603020202020204" pitchFamily="34" charset="0"/>
              </a:rPr>
              <a:t> </a:t>
            </a:r>
            <a:r>
              <a:rPr lang="fr-FR" sz="1000" b="1" dirty="0" err="1" smtClean="0">
                <a:solidFill>
                  <a:schemeClr val="accent6">
                    <a:lumMod val="50000"/>
                  </a:schemeClr>
                </a:solidFill>
                <a:latin typeface="Trebuchet MS" panose="020B0603020202020204" pitchFamily="34" charset="0"/>
              </a:rPr>
              <a:t>Corporate</a:t>
            </a:r>
            <a:r>
              <a:rPr lang="fr-FR" sz="1000" b="1" dirty="0" smtClean="0">
                <a:solidFill>
                  <a:schemeClr val="accent6">
                    <a:lumMod val="50000"/>
                  </a:schemeClr>
                </a:solidFill>
                <a:latin typeface="Trebuchet MS" panose="020B0603020202020204" pitchFamily="34" charset="0"/>
              </a:rPr>
              <a:t> </a:t>
            </a:r>
            <a:r>
              <a:rPr lang="fr-FR" sz="1000" b="1" dirty="0">
                <a:solidFill>
                  <a:schemeClr val="accent6">
                    <a:lumMod val="50000"/>
                  </a:schemeClr>
                </a:solidFill>
                <a:latin typeface="Trebuchet MS" panose="020B0603020202020204" pitchFamily="34" charset="0"/>
              </a:rPr>
              <a:t>(indice </a:t>
            </a:r>
            <a:r>
              <a:rPr lang="fr-FR" sz="1000" b="1" dirty="0" smtClean="0">
                <a:solidFill>
                  <a:schemeClr val="accent6">
                    <a:lumMod val="50000"/>
                  </a:schemeClr>
                </a:solidFill>
                <a:latin typeface="Trebuchet MS" panose="020B0603020202020204" pitchFamily="34" charset="0"/>
              </a:rPr>
              <a:t>disponible sur </a:t>
            </a:r>
            <a:r>
              <a:rPr lang="fr-FR" sz="1000" b="1" dirty="0">
                <a:solidFill>
                  <a:schemeClr val="accent6">
                    <a:lumMod val="50000"/>
                  </a:schemeClr>
                </a:solidFill>
                <a:latin typeface="Trebuchet MS" panose="020B0603020202020204" pitchFamily="34" charset="0"/>
              </a:rPr>
              <a:t>le site </a:t>
            </a:r>
            <a:r>
              <a:rPr lang="fr-FR" sz="1000" b="1" dirty="0" smtClean="0">
                <a:solidFill>
                  <a:schemeClr val="accent6">
                    <a:lumMod val="50000"/>
                  </a:schemeClr>
                </a:solidFill>
                <a:latin typeface="Trebuchet MS" panose="020B0603020202020204" pitchFamily="34" charset="0"/>
                <a:hlinkClick r:id="rId4"/>
              </a:rPr>
              <a:t>https://index.barcap.com</a:t>
            </a:r>
            <a:r>
              <a:rPr lang="fr-FR" sz="1000" b="1" dirty="0" smtClean="0">
                <a:solidFill>
                  <a:schemeClr val="accent6">
                    <a:lumMod val="50000"/>
                  </a:schemeClr>
                </a:solidFill>
                <a:latin typeface="Trebuchet MS" panose="020B0603020202020204" pitchFamily="34" charset="0"/>
              </a:rPr>
              <a:t>, </a:t>
            </a:r>
            <a:r>
              <a:rPr lang="fr-FR" sz="1000" b="1" dirty="0">
                <a:solidFill>
                  <a:schemeClr val="accent6">
                    <a:lumMod val="50000"/>
                  </a:schemeClr>
                </a:solidFill>
                <a:latin typeface="Trebuchet MS" panose="020B0603020202020204" pitchFamily="34" charset="0"/>
              </a:rPr>
              <a:t>sur une </a:t>
            </a:r>
            <a:r>
              <a:rPr lang="fr-FR" sz="1000" b="1" dirty="0" smtClean="0">
                <a:solidFill>
                  <a:schemeClr val="accent6">
                    <a:lumMod val="50000"/>
                  </a:schemeClr>
                </a:solidFill>
                <a:latin typeface="Trebuchet MS" panose="020B0603020202020204" pitchFamily="34" charset="0"/>
              </a:rPr>
              <a:t>période minimale d’investissement recommandée </a:t>
            </a:r>
            <a:r>
              <a:rPr lang="fr-FR" sz="1000" b="1" dirty="0">
                <a:solidFill>
                  <a:schemeClr val="accent6">
                    <a:lumMod val="50000"/>
                  </a:schemeClr>
                </a:solidFill>
                <a:latin typeface="Trebuchet MS" panose="020B0603020202020204" pitchFamily="34" charset="0"/>
              </a:rPr>
              <a:t>de 3 ans</a:t>
            </a:r>
            <a:r>
              <a:rPr lang="fr-FR" sz="1000" b="1" dirty="0" smtClean="0">
                <a:solidFill>
                  <a:schemeClr val="accent6">
                    <a:lumMod val="50000"/>
                  </a:schemeClr>
                </a:solidFill>
                <a:latin typeface="Trebuchet MS" panose="020B0603020202020204" pitchFamily="34" charset="0"/>
              </a:rPr>
              <a:t>, en </a:t>
            </a:r>
            <a:r>
              <a:rPr lang="fr-FR" sz="1000" b="1" dirty="0">
                <a:solidFill>
                  <a:schemeClr val="accent6">
                    <a:lumMod val="50000"/>
                  </a:schemeClr>
                </a:solidFill>
                <a:latin typeface="Trebuchet MS" panose="020B0603020202020204" pitchFamily="34" charset="0"/>
              </a:rPr>
              <a:t>investissant dans </a:t>
            </a:r>
            <a:r>
              <a:rPr lang="fr-FR" sz="1000" b="1" dirty="0" smtClean="0">
                <a:solidFill>
                  <a:schemeClr val="accent6">
                    <a:lumMod val="50000"/>
                  </a:schemeClr>
                </a:solidFill>
                <a:latin typeface="Trebuchet MS" panose="020B0603020202020204" pitchFamily="34" charset="0"/>
              </a:rPr>
              <a:t>des obligations d’entreprises, libellées en euro répondant aux critères ESG.          </a:t>
            </a:r>
            <a:endParaRPr lang="fr-FR" sz="1000" b="1" dirty="0">
              <a:solidFill>
                <a:schemeClr val="accent6">
                  <a:lumMod val="50000"/>
                </a:schemeClr>
              </a:solidFill>
              <a:latin typeface="Trebuchet MS" panose="020B0603020202020204" pitchFamily="34" charset="0"/>
            </a:endParaRPr>
          </a:p>
          <a:p>
            <a:r>
              <a:rPr lang="fr-FR" sz="1000" b="1" kern="0" dirty="0" smtClean="0">
                <a:solidFill>
                  <a:schemeClr val="accent6">
                    <a:lumMod val="50000"/>
                  </a:schemeClr>
                </a:solidFill>
                <a:latin typeface="Trebuchet MS" panose="020B0603020202020204" pitchFamily="34" charset="0"/>
                <a:cs typeface="Trebuchet MS"/>
              </a:rPr>
              <a:t>Lien vers le DICI </a:t>
            </a:r>
            <a:r>
              <a:rPr lang="fr-FR" sz="1000" b="1" kern="0" dirty="0" smtClean="0">
                <a:solidFill>
                  <a:schemeClr val="accent6">
                    <a:lumMod val="50000"/>
                  </a:schemeClr>
                </a:solidFill>
                <a:latin typeface="Trebuchet MS" panose="020B0603020202020204" pitchFamily="34" charset="0"/>
                <a:cs typeface="Trebuchet MS"/>
                <a:hlinkClick r:id="rId5"/>
              </a:rPr>
              <a:t>cliquez ici</a:t>
            </a:r>
            <a:endParaRPr lang="fr-FR" sz="1000" b="1" kern="0" dirty="0">
              <a:solidFill>
                <a:schemeClr val="accent6">
                  <a:lumMod val="50000"/>
                </a:schemeClr>
              </a:solidFill>
              <a:latin typeface="Trebuchet MS" panose="020B0603020202020204" pitchFamily="34" charset="0"/>
              <a:cs typeface="Trebuchet MS"/>
            </a:endParaRPr>
          </a:p>
        </p:txBody>
      </p:sp>
      <p:sp>
        <p:nvSpPr>
          <p:cNvPr id="33" name="Rectangle 32"/>
          <p:cNvSpPr/>
          <p:nvPr/>
        </p:nvSpPr>
        <p:spPr>
          <a:xfrm>
            <a:off x="1692167" y="1113254"/>
            <a:ext cx="2299091" cy="307777"/>
          </a:xfrm>
          <a:prstGeom prst="rect">
            <a:avLst/>
          </a:prstGeom>
        </p:spPr>
        <p:txBody>
          <a:bodyPr wrap="none">
            <a:spAutoFit/>
          </a:bodyPr>
          <a:lstStyle/>
          <a:p>
            <a:pPr marL="12700">
              <a:lnSpc>
                <a:spcPct val="100000"/>
              </a:lnSpc>
              <a:spcBef>
                <a:spcPts val="105"/>
              </a:spcBef>
            </a:pPr>
            <a:r>
              <a:rPr lang="fr-FR" sz="1400" b="1" spc="140" dirty="0" smtClean="0">
                <a:solidFill>
                  <a:schemeClr val="accent6">
                    <a:lumMod val="50000"/>
                  </a:schemeClr>
                </a:solidFill>
                <a:latin typeface="Trebuchet MS"/>
                <a:cs typeface="Trebuchet MS"/>
              </a:rPr>
              <a:t>L’objectif de gestion</a:t>
            </a:r>
            <a:endParaRPr lang="fr-FR" sz="1400" dirty="0">
              <a:solidFill>
                <a:schemeClr val="accent6">
                  <a:lumMod val="50000"/>
                </a:schemeClr>
              </a:solidFill>
              <a:latin typeface="Trebuchet MS"/>
              <a:cs typeface="Trebuchet MS"/>
            </a:endParaRPr>
          </a:p>
        </p:txBody>
      </p:sp>
      <p:sp>
        <p:nvSpPr>
          <p:cNvPr id="66560" name="ZoneTexte 66559"/>
          <p:cNvSpPr txBox="1"/>
          <p:nvPr/>
        </p:nvSpPr>
        <p:spPr>
          <a:xfrm>
            <a:off x="7759146" y="5770952"/>
            <a:ext cx="966328" cy="276999"/>
          </a:xfrm>
          <a:prstGeom prst="rect">
            <a:avLst/>
          </a:prstGeom>
          <a:noFill/>
          <a:ln>
            <a:solidFill>
              <a:schemeClr val="tx1"/>
            </a:solidFill>
          </a:ln>
        </p:spPr>
        <p:txBody>
          <a:bodyPr wrap="square" rtlCol="0">
            <a:spAutoFit/>
          </a:bodyPr>
          <a:lstStyle/>
          <a:p>
            <a:r>
              <a:rPr lang="fr-FR" sz="1200" b="1" dirty="0" smtClean="0">
                <a:latin typeface="Trebuchet MS" panose="020B0603020202020204" pitchFamily="34" charset="0"/>
              </a:rPr>
              <a:t>+ de 3 ans</a:t>
            </a:r>
          </a:p>
        </p:txBody>
      </p:sp>
      <p:sp>
        <p:nvSpPr>
          <p:cNvPr id="35" name="Rectangle 34"/>
          <p:cNvSpPr/>
          <p:nvPr/>
        </p:nvSpPr>
        <p:spPr>
          <a:xfrm>
            <a:off x="5535048" y="4437134"/>
            <a:ext cx="3493264" cy="307777"/>
          </a:xfrm>
          <a:prstGeom prst="rect">
            <a:avLst/>
          </a:prstGeom>
        </p:spPr>
        <p:txBody>
          <a:bodyPr wrap="none">
            <a:spAutoFit/>
          </a:bodyPr>
          <a:lstStyle/>
          <a:p>
            <a:pPr marL="12700">
              <a:lnSpc>
                <a:spcPct val="100000"/>
              </a:lnSpc>
              <a:spcBef>
                <a:spcPts val="105"/>
              </a:spcBef>
            </a:pPr>
            <a:r>
              <a:rPr lang="fr-FR" sz="1400" b="1" spc="140" dirty="0" smtClean="0">
                <a:solidFill>
                  <a:srgbClr val="002060"/>
                </a:solidFill>
                <a:latin typeface="Trebuchet MS"/>
                <a:cs typeface="Trebuchet MS"/>
              </a:rPr>
              <a:t>Les performances au 21/02/20*</a:t>
            </a:r>
            <a:endParaRPr lang="fr-FR" sz="1400" dirty="0">
              <a:solidFill>
                <a:srgbClr val="002060"/>
              </a:solidFill>
              <a:latin typeface="Trebuchet MS"/>
              <a:cs typeface="Trebuchet MS"/>
            </a:endParaRPr>
          </a:p>
        </p:txBody>
      </p:sp>
      <p:sp>
        <p:nvSpPr>
          <p:cNvPr id="37" name="Rectangle 36"/>
          <p:cNvSpPr/>
          <p:nvPr/>
        </p:nvSpPr>
        <p:spPr>
          <a:xfrm>
            <a:off x="7589520" y="118071"/>
            <a:ext cx="1305581" cy="461665"/>
          </a:xfrm>
          <a:prstGeom prst="rect">
            <a:avLst/>
          </a:prstGeom>
        </p:spPr>
        <p:txBody>
          <a:bodyPr wrap="square">
            <a:spAutoFit/>
          </a:bodyPr>
          <a:lstStyle/>
          <a:p>
            <a:pPr marL="12700" algn="ctr">
              <a:lnSpc>
                <a:spcPct val="100000"/>
              </a:lnSpc>
              <a:spcBef>
                <a:spcPts val="105"/>
              </a:spcBef>
            </a:pPr>
            <a:r>
              <a:rPr lang="fr-FR" sz="1200" b="1" spc="140" dirty="0" smtClean="0">
                <a:solidFill>
                  <a:srgbClr val="FF0000"/>
                </a:solidFill>
                <a:latin typeface="Trebuchet MS"/>
                <a:cs typeface="Trebuchet MS"/>
              </a:rPr>
              <a:t>Profil investisseur</a:t>
            </a:r>
            <a:endParaRPr lang="fr-FR" sz="1200" dirty="0">
              <a:solidFill>
                <a:srgbClr val="FF0000"/>
              </a:solidFill>
              <a:latin typeface="Trebuchet MS"/>
              <a:cs typeface="Trebuchet MS"/>
            </a:endParaRPr>
          </a:p>
        </p:txBody>
      </p:sp>
      <p:sp>
        <p:nvSpPr>
          <p:cNvPr id="66561" name="ZoneTexte 66560"/>
          <p:cNvSpPr txBox="1"/>
          <p:nvPr/>
        </p:nvSpPr>
        <p:spPr>
          <a:xfrm>
            <a:off x="7955279" y="579736"/>
            <a:ext cx="809897" cy="461665"/>
          </a:xfrm>
          <a:prstGeom prst="rect">
            <a:avLst/>
          </a:prstGeom>
          <a:noFill/>
        </p:spPr>
        <p:txBody>
          <a:bodyPr wrap="square" rtlCol="0">
            <a:spAutoFit/>
          </a:bodyPr>
          <a:lstStyle/>
          <a:p>
            <a:r>
              <a:rPr lang="fr-FR" sz="2400" dirty="0" smtClean="0">
                <a:solidFill>
                  <a:srgbClr val="FF0000"/>
                </a:solidFill>
                <a:latin typeface="Trebuchet MS" panose="020B0603020202020204" pitchFamily="34" charset="0"/>
              </a:rPr>
              <a:t>C1</a:t>
            </a:r>
          </a:p>
        </p:txBody>
      </p:sp>
      <p:sp>
        <p:nvSpPr>
          <p:cNvPr id="66563" name="ZoneTexte 66562"/>
          <p:cNvSpPr txBox="1"/>
          <p:nvPr/>
        </p:nvSpPr>
        <p:spPr>
          <a:xfrm>
            <a:off x="421724" y="732967"/>
            <a:ext cx="2948940" cy="369332"/>
          </a:xfrm>
          <a:prstGeom prst="rect">
            <a:avLst/>
          </a:prstGeom>
          <a:noFill/>
        </p:spPr>
        <p:txBody>
          <a:bodyPr wrap="square" rtlCol="0">
            <a:spAutoFit/>
          </a:bodyPr>
          <a:lstStyle/>
          <a:p>
            <a:r>
              <a:rPr lang="fr-FR" dirty="0" smtClean="0">
                <a:latin typeface="Trebuchet MS" panose="020B0603020202020204" pitchFamily="34" charset="0"/>
              </a:rPr>
              <a:t>LU0552643842</a:t>
            </a:r>
          </a:p>
        </p:txBody>
      </p:sp>
      <p:sp>
        <p:nvSpPr>
          <p:cNvPr id="66564" name="Rectangle 66563"/>
          <p:cNvSpPr/>
          <p:nvPr/>
        </p:nvSpPr>
        <p:spPr>
          <a:xfrm>
            <a:off x="5557181" y="4793796"/>
            <a:ext cx="3044298" cy="915635"/>
          </a:xfrm>
          <a:prstGeom prst="rect">
            <a:avLst/>
          </a:prstGeom>
          <a:ln>
            <a:solidFill>
              <a:srgbClr val="002060"/>
            </a:solidFill>
          </a:ln>
        </p:spPr>
        <p:txBody>
          <a:bodyPr wrap="square">
            <a:spAutoFit/>
          </a:bodyPr>
          <a:lstStyle/>
          <a:p>
            <a:pPr marL="208915" marR="25400" indent="-172720" algn="just">
              <a:lnSpc>
                <a:spcPct val="100000"/>
              </a:lnSpc>
              <a:spcBef>
                <a:spcPts val="325"/>
              </a:spcBef>
              <a:buFont typeface="Wingdings"/>
              <a:buChar char=""/>
              <a:tabLst>
                <a:tab pos="209550" algn="l"/>
              </a:tabLst>
            </a:pPr>
            <a:r>
              <a:rPr lang="fr-FR" sz="1200" spc="-20" dirty="0" smtClean="0">
                <a:solidFill>
                  <a:srgbClr val="002060"/>
                </a:solidFill>
                <a:latin typeface="Trebuchet MS"/>
                <a:cs typeface="Trebuchet MS"/>
              </a:rPr>
              <a:t>1 an </a:t>
            </a:r>
            <a:r>
              <a:rPr lang="fr-FR" sz="1200" spc="-20" dirty="0">
                <a:solidFill>
                  <a:srgbClr val="002060"/>
                </a:solidFill>
                <a:latin typeface="Trebuchet MS"/>
                <a:cs typeface="Trebuchet MS"/>
              </a:rPr>
              <a:t>:  </a:t>
            </a:r>
            <a:r>
              <a:rPr lang="fr-FR" sz="1200" spc="-20" dirty="0" smtClean="0">
                <a:solidFill>
                  <a:srgbClr val="002060"/>
                </a:solidFill>
                <a:latin typeface="Trebuchet MS"/>
                <a:cs typeface="Trebuchet MS"/>
              </a:rPr>
              <a:t>6,09%</a:t>
            </a:r>
            <a:endParaRPr lang="fr-FR" sz="1200" spc="-20" dirty="0">
              <a:solidFill>
                <a:srgbClr val="002060"/>
              </a:solidFill>
              <a:latin typeface="Trebuchet MS"/>
              <a:cs typeface="Trebuchet MS"/>
            </a:endParaRPr>
          </a:p>
          <a:p>
            <a:pPr marL="208915" marR="25400" indent="-172720" algn="just">
              <a:lnSpc>
                <a:spcPct val="100000"/>
              </a:lnSpc>
              <a:spcBef>
                <a:spcPts val="325"/>
              </a:spcBef>
              <a:buFont typeface="Wingdings"/>
              <a:buChar char=""/>
              <a:tabLst>
                <a:tab pos="209550" algn="l"/>
              </a:tabLst>
            </a:pPr>
            <a:r>
              <a:rPr lang="fr-FR" sz="1200" spc="-20" dirty="0">
                <a:solidFill>
                  <a:srgbClr val="002060"/>
                </a:solidFill>
                <a:latin typeface="Trebuchet MS"/>
                <a:cs typeface="Trebuchet MS"/>
              </a:rPr>
              <a:t>3 ans : </a:t>
            </a:r>
            <a:r>
              <a:rPr lang="fr-FR" sz="1200" spc="-20" dirty="0" smtClean="0">
                <a:solidFill>
                  <a:srgbClr val="002060"/>
                </a:solidFill>
                <a:latin typeface="Trebuchet MS"/>
                <a:cs typeface="Trebuchet MS"/>
              </a:rPr>
              <a:t>5,86%</a:t>
            </a:r>
          </a:p>
          <a:p>
            <a:pPr marL="36195" marR="25400" algn="just">
              <a:spcBef>
                <a:spcPts val="325"/>
              </a:spcBef>
              <a:tabLst>
                <a:tab pos="209550" algn="l"/>
              </a:tabLst>
            </a:pPr>
            <a:r>
              <a:rPr lang="fr-FR" sz="1200" spc="-20" dirty="0">
                <a:solidFill>
                  <a:srgbClr val="002060"/>
                </a:solidFill>
                <a:latin typeface="Trebuchet MS"/>
                <a:cs typeface="Trebuchet MS"/>
              </a:rPr>
              <a:t>Pour le détail des performances </a:t>
            </a:r>
            <a:r>
              <a:rPr lang="fr-FR" sz="1200" spc="-20" dirty="0" smtClean="0">
                <a:solidFill>
                  <a:srgbClr val="002060"/>
                </a:solidFill>
                <a:latin typeface="Trebuchet MS"/>
                <a:cs typeface="Trebuchet MS"/>
                <a:hlinkClick r:id="rId6"/>
              </a:rPr>
              <a:t>cliquer </a:t>
            </a:r>
            <a:r>
              <a:rPr lang="fr-FR" sz="1200" spc="-20" dirty="0">
                <a:solidFill>
                  <a:srgbClr val="002060"/>
                </a:solidFill>
                <a:latin typeface="Trebuchet MS"/>
                <a:cs typeface="Trebuchet MS"/>
                <a:hlinkClick r:id="rId6"/>
              </a:rPr>
              <a:t>i</a:t>
            </a:r>
            <a:r>
              <a:rPr lang="fr-FR" sz="1200" spc="-20" dirty="0" smtClean="0">
                <a:solidFill>
                  <a:srgbClr val="002060"/>
                </a:solidFill>
                <a:latin typeface="Trebuchet MS"/>
                <a:cs typeface="Trebuchet MS"/>
                <a:hlinkClick r:id="rId6"/>
              </a:rPr>
              <a:t>ci</a:t>
            </a:r>
            <a:endParaRPr lang="fr-FR" sz="1200" spc="-20" dirty="0" smtClean="0">
              <a:solidFill>
                <a:srgbClr val="002060"/>
              </a:solidFill>
              <a:latin typeface="Trebuchet MS"/>
              <a:cs typeface="Trebuchet MS"/>
            </a:endParaRPr>
          </a:p>
          <a:p>
            <a:pPr marL="36195" marR="25400" algn="just">
              <a:lnSpc>
                <a:spcPct val="100000"/>
              </a:lnSpc>
              <a:spcBef>
                <a:spcPts val="325"/>
              </a:spcBef>
              <a:tabLst>
                <a:tab pos="209550" algn="l"/>
              </a:tabLst>
            </a:pPr>
            <a:r>
              <a:rPr lang="fr-FR" sz="1000" spc="-20" dirty="0" smtClean="0">
                <a:solidFill>
                  <a:srgbClr val="002060"/>
                </a:solidFill>
                <a:latin typeface="Trebuchet MS"/>
                <a:cs typeface="Trebuchet MS"/>
              </a:rPr>
              <a:t>*ne préjuge pas des performances futures</a:t>
            </a:r>
          </a:p>
        </p:txBody>
      </p:sp>
      <p:sp>
        <p:nvSpPr>
          <p:cNvPr id="66566" name="Rectangle 66565"/>
          <p:cNvSpPr/>
          <p:nvPr/>
        </p:nvSpPr>
        <p:spPr>
          <a:xfrm>
            <a:off x="6245336" y="2986816"/>
            <a:ext cx="1253528" cy="307777"/>
          </a:xfrm>
          <a:prstGeom prst="rect">
            <a:avLst/>
          </a:prstGeom>
        </p:spPr>
        <p:txBody>
          <a:bodyPr wrap="square">
            <a:spAutoFit/>
          </a:bodyPr>
          <a:lstStyle/>
          <a:p>
            <a:pPr marL="36195" marR="25400" algn="just">
              <a:lnSpc>
                <a:spcPct val="100000"/>
              </a:lnSpc>
              <a:spcBef>
                <a:spcPts val="325"/>
              </a:spcBef>
              <a:tabLst>
                <a:tab pos="209550" algn="l"/>
              </a:tabLst>
            </a:pPr>
            <a:r>
              <a:rPr lang="fr-FR" sz="1400" b="1" spc="140" dirty="0" smtClean="0">
                <a:solidFill>
                  <a:srgbClr val="FF00FF"/>
                </a:solidFill>
                <a:latin typeface="Trebuchet MS"/>
                <a:cs typeface="Trebuchet MS"/>
              </a:rPr>
              <a:t>Les Frais</a:t>
            </a:r>
            <a:endParaRPr lang="fr-FR" sz="1400" spc="-20" dirty="0">
              <a:solidFill>
                <a:srgbClr val="FF00FF"/>
              </a:solidFill>
              <a:latin typeface="Trebuchet MS"/>
              <a:cs typeface="Trebuchet MS"/>
            </a:endParaRPr>
          </a:p>
        </p:txBody>
      </p:sp>
      <p:sp>
        <p:nvSpPr>
          <p:cNvPr id="66567" name="Rectangle 66566"/>
          <p:cNvSpPr/>
          <p:nvPr/>
        </p:nvSpPr>
        <p:spPr>
          <a:xfrm>
            <a:off x="5560507" y="3303267"/>
            <a:ext cx="2652425" cy="1107996"/>
          </a:xfrm>
          <a:prstGeom prst="rect">
            <a:avLst/>
          </a:prstGeom>
          <a:ln>
            <a:solidFill>
              <a:srgbClr val="FF00FF"/>
            </a:solidFill>
          </a:ln>
        </p:spPr>
        <p:txBody>
          <a:bodyPr wrap="square">
            <a:spAutoFit/>
          </a:bodyPr>
          <a:lstStyle/>
          <a:p>
            <a:pPr marL="264160" marR="81280" indent="-172720">
              <a:lnSpc>
                <a:spcPct val="100000"/>
              </a:lnSpc>
              <a:spcBef>
                <a:spcPts val="0"/>
              </a:spcBef>
              <a:buFont typeface="Wingdings"/>
              <a:buChar char=""/>
              <a:tabLst>
                <a:tab pos="264795" algn="l"/>
              </a:tabLst>
            </a:pPr>
            <a:r>
              <a:rPr lang="fr-FR" sz="1100" kern="0" dirty="0">
                <a:solidFill>
                  <a:srgbClr val="FF00FF"/>
                </a:solidFill>
                <a:latin typeface="Trebuchet MS"/>
                <a:cs typeface="Trebuchet MS"/>
              </a:rPr>
              <a:t>Frais Assurance-vie : ceux du </a:t>
            </a:r>
            <a:r>
              <a:rPr lang="fr-FR" sz="1100" kern="0" dirty="0" smtClean="0">
                <a:solidFill>
                  <a:srgbClr val="FF00FF"/>
                </a:solidFill>
                <a:latin typeface="Trebuchet MS"/>
                <a:cs typeface="Trebuchet MS"/>
              </a:rPr>
              <a:t>contrat support</a:t>
            </a:r>
            <a:endParaRPr lang="fr-FR" sz="1100" kern="0" dirty="0">
              <a:solidFill>
                <a:srgbClr val="FF00FF"/>
              </a:solidFill>
              <a:latin typeface="Trebuchet MS"/>
              <a:cs typeface="Trebuchet MS"/>
            </a:endParaRPr>
          </a:p>
          <a:p>
            <a:pPr marL="264160" indent="-172720">
              <a:lnSpc>
                <a:spcPct val="100000"/>
              </a:lnSpc>
              <a:buFont typeface="Wingdings"/>
              <a:buChar char=""/>
              <a:tabLst>
                <a:tab pos="264795" algn="l"/>
              </a:tabLst>
            </a:pPr>
            <a:r>
              <a:rPr lang="fr-FR" sz="1100" kern="0" dirty="0">
                <a:solidFill>
                  <a:srgbClr val="FF00FF"/>
                </a:solidFill>
                <a:latin typeface="Trebuchet MS"/>
                <a:cs typeface="Trebuchet MS"/>
              </a:rPr>
              <a:t>Frais CTO :</a:t>
            </a:r>
          </a:p>
          <a:p>
            <a:pPr marL="360680" lvl="1" indent="-90170">
              <a:lnSpc>
                <a:spcPct val="100000"/>
              </a:lnSpc>
              <a:buFont typeface="Arial"/>
              <a:buChar char="•"/>
              <a:tabLst>
                <a:tab pos="360680" algn="l"/>
              </a:tabLst>
            </a:pPr>
            <a:r>
              <a:rPr lang="fr-FR" sz="1100" kern="0" dirty="0">
                <a:solidFill>
                  <a:srgbClr val="FF00FF"/>
                </a:solidFill>
                <a:latin typeface="Trebuchet MS"/>
                <a:cs typeface="Trebuchet MS"/>
              </a:rPr>
              <a:t>Frais entrée maxi: </a:t>
            </a:r>
            <a:r>
              <a:rPr lang="fr-FR" sz="1100" kern="0" dirty="0" smtClean="0">
                <a:solidFill>
                  <a:srgbClr val="FF00FF"/>
                </a:solidFill>
                <a:latin typeface="Trebuchet MS"/>
                <a:cs typeface="Trebuchet MS"/>
              </a:rPr>
              <a:t>2,50%</a:t>
            </a:r>
            <a:endParaRPr lang="fr-FR" sz="1100" kern="0" dirty="0">
              <a:solidFill>
                <a:srgbClr val="FF00FF"/>
              </a:solidFill>
              <a:latin typeface="Trebuchet MS"/>
              <a:cs typeface="Trebuchet MS"/>
            </a:endParaRPr>
          </a:p>
          <a:p>
            <a:pPr marL="360680" lvl="1" indent="-90170">
              <a:lnSpc>
                <a:spcPct val="100000"/>
              </a:lnSpc>
              <a:spcBef>
                <a:spcPts val="5"/>
              </a:spcBef>
              <a:buFont typeface="Arial"/>
              <a:buChar char="•"/>
              <a:tabLst>
                <a:tab pos="360680" algn="l"/>
              </a:tabLst>
            </a:pPr>
            <a:r>
              <a:rPr lang="fr-FR" sz="1100" kern="0" dirty="0">
                <a:solidFill>
                  <a:srgbClr val="FF00FF"/>
                </a:solidFill>
                <a:latin typeface="Trebuchet MS"/>
                <a:cs typeface="Trebuchet MS"/>
              </a:rPr>
              <a:t>Frais de sortie: néant</a:t>
            </a:r>
          </a:p>
          <a:p>
            <a:pPr marL="360680" lvl="1" indent="-90170">
              <a:lnSpc>
                <a:spcPct val="100000"/>
              </a:lnSpc>
              <a:buFont typeface="Arial"/>
              <a:buChar char="•"/>
              <a:tabLst>
                <a:tab pos="360680" algn="l"/>
              </a:tabLst>
            </a:pPr>
            <a:r>
              <a:rPr lang="fr-FR" sz="1100" kern="0" dirty="0">
                <a:solidFill>
                  <a:srgbClr val="FF00FF"/>
                </a:solidFill>
                <a:latin typeface="Trebuchet MS"/>
                <a:cs typeface="Trebuchet MS"/>
              </a:rPr>
              <a:t>Frais de gestion maxi: </a:t>
            </a:r>
            <a:r>
              <a:rPr lang="fr-FR" sz="1100" kern="0" dirty="0" smtClean="0">
                <a:solidFill>
                  <a:srgbClr val="FF00FF"/>
                </a:solidFill>
                <a:latin typeface="Trebuchet MS"/>
                <a:cs typeface="Trebuchet MS"/>
              </a:rPr>
              <a:t>1%</a:t>
            </a:r>
            <a:endParaRPr lang="fr-FR" sz="1100" kern="0" dirty="0">
              <a:solidFill>
                <a:srgbClr val="FF00FF"/>
              </a:solidFill>
              <a:latin typeface="Trebuchet MS"/>
              <a:cs typeface="Trebuchet MS"/>
            </a:endParaRPr>
          </a:p>
        </p:txBody>
      </p:sp>
      <p:pic>
        <p:nvPicPr>
          <p:cNvPr id="3" name="Image 2"/>
          <p:cNvPicPr>
            <a:picLocks noChangeAspect="1"/>
          </p:cNvPicPr>
          <p:nvPr/>
        </p:nvPicPr>
        <p:blipFill>
          <a:blip r:embed="rId7"/>
          <a:stretch>
            <a:fillRect/>
          </a:stretch>
        </p:blipFill>
        <p:spPr>
          <a:xfrm>
            <a:off x="5557181" y="435543"/>
            <a:ext cx="1786283" cy="621846"/>
          </a:xfrm>
          <a:prstGeom prst="rect">
            <a:avLst/>
          </a:prstGeom>
        </p:spPr>
      </p:pic>
    </p:spTree>
    <p:extLst>
      <p:ext uri="{BB962C8B-B14F-4D97-AF65-F5344CB8AC3E}">
        <p14:creationId xmlns:p14="http://schemas.microsoft.com/office/powerpoint/2010/main" val="17226745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Espace réservé du numéro de diapositive 22"/>
          <p:cNvSpPr>
            <a:spLocks noGrp="1"/>
          </p:cNvSpPr>
          <p:nvPr>
            <p:ph type="sldNum" sz="quarter" idx="2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Aft>
                <a:spcPts val="300"/>
              </a:spcAft>
              <a:defRPr sz="1300" b="1">
                <a:solidFill>
                  <a:schemeClr val="accent1"/>
                </a:solidFill>
                <a:latin typeface="Arial Narrow" pitchFamily="34" charset="0"/>
              </a:defRPr>
            </a:lvl1pPr>
            <a:lvl2pPr marL="742950" indent="-285750" eaLnBrk="0" hangingPunct="0">
              <a:defRPr sz="1300" b="1">
                <a:solidFill>
                  <a:schemeClr val="tx1"/>
                </a:solidFill>
                <a:latin typeface="Arial Narrow" pitchFamily="34" charset="0"/>
              </a:defRPr>
            </a:lvl2pPr>
            <a:lvl3pPr marL="1143000" indent="-228600" eaLnBrk="0" hangingPunct="0">
              <a:defRPr sz="1300" b="1">
                <a:solidFill>
                  <a:schemeClr val="tx1"/>
                </a:solidFill>
                <a:latin typeface="Arial Narrow" pitchFamily="34" charset="0"/>
              </a:defRPr>
            </a:lvl3pPr>
            <a:lvl4pPr marL="1600200" indent="-228600" algn="just" eaLnBrk="0" hangingPunct="0">
              <a:lnSpc>
                <a:spcPts val="2000"/>
              </a:lnSpc>
              <a:defRPr sz="1300">
                <a:solidFill>
                  <a:schemeClr val="tx1"/>
                </a:solidFill>
                <a:latin typeface="Arial Narrow" pitchFamily="34" charset="0"/>
              </a:defRPr>
            </a:lvl4pPr>
            <a:lvl5pPr marL="2057400" indent="-228600" algn="just" eaLnBrk="0"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5pPr>
            <a:lvl6pPr marL="25146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6pPr>
            <a:lvl7pPr marL="29718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7pPr>
            <a:lvl8pPr marL="34290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8pPr>
            <a:lvl9pPr marL="38862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9pPr>
          </a:lstStyle>
          <a:p>
            <a:pPr eaLnBrk="1" fontAlgn="base" hangingPunct="1">
              <a:spcBef>
                <a:spcPct val="0"/>
              </a:spcBef>
              <a:spcAft>
                <a:spcPct val="0"/>
              </a:spcAft>
            </a:pPr>
            <a:fld id="{B051914B-540C-454B-99F4-FEFF50D1E02E}" type="slidenum">
              <a:rPr lang="fr-FR" altLang="fr-FR" sz="1100" smtClean="0">
                <a:solidFill>
                  <a:srgbClr val="000000"/>
                </a:solidFill>
                <a:latin typeface="Verdana" pitchFamily="34" charset="0"/>
                <a:cs typeface="Arial" pitchFamily="34" charset="0"/>
              </a:rPr>
              <a:pPr eaLnBrk="1" fontAlgn="base" hangingPunct="1">
                <a:spcBef>
                  <a:spcPct val="0"/>
                </a:spcBef>
                <a:spcAft>
                  <a:spcPct val="0"/>
                </a:spcAft>
              </a:pPr>
              <a:t>20</a:t>
            </a:fld>
            <a:endParaRPr lang="fr-FR" altLang="fr-FR" sz="1100" smtClean="0">
              <a:solidFill>
                <a:srgbClr val="000000"/>
              </a:solidFill>
              <a:latin typeface="Verdana" pitchFamily="34" charset="0"/>
              <a:cs typeface="Arial" pitchFamily="34" charset="0"/>
            </a:endParaRPr>
          </a:p>
        </p:txBody>
      </p:sp>
      <p:sp>
        <p:nvSpPr>
          <p:cNvPr id="7" name="Espace réservé du pied de page 5"/>
          <p:cNvSpPr>
            <a:spLocks noGrp="1"/>
          </p:cNvSpPr>
          <p:nvPr>
            <p:ph type="ftr" sz="quarter" idx="4294967295"/>
          </p:nvPr>
        </p:nvSpPr>
        <p:spPr bwMode="auto">
          <a:xfrm>
            <a:off x="2771775" y="6335713"/>
            <a:ext cx="3240088"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lgn="ctr" fontAlgn="base">
              <a:spcBef>
                <a:spcPct val="0"/>
              </a:spcBef>
              <a:spcAft>
                <a:spcPct val="0"/>
              </a:spcAft>
              <a:defRPr/>
            </a:pPr>
            <a:r>
              <a:rPr lang="fr-FR" altLang="fr-FR" sz="1100" dirty="0" smtClean="0">
                <a:solidFill>
                  <a:prstClr val="black"/>
                </a:solidFill>
              </a:rPr>
              <a:t>LES UC DE LA GAMME ESSENTIELLE </a:t>
            </a:r>
          </a:p>
        </p:txBody>
      </p:sp>
      <p:sp>
        <p:nvSpPr>
          <p:cNvPr id="2" name="ZoneTexte 1"/>
          <p:cNvSpPr txBox="1"/>
          <p:nvPr/>
        </p:nvSpPr>
        <p:spPr>
          <a:xfrm>
            <a:off x="472281" y="274319"/>
            <a:ext cx="9895942" cy="646331"/>
          </a:xfrm>
          <a:prstGeom prst="rect">
            <a:avLst/>
          </a:prstGeom>
          <a:noFill/>
        </p:spPr>
        <p:txBody>
          <a:bodyPr wrap="square" rtlCol="0">
            <a:spAutoFit/>
          </a:bodyPr>
          <a:lstStyle/>
          <a:p>
            <a:r>
              <a:rPr lang="fr-FR" sz="3600" dirty="0" smtClean="0">
                <a:solidFill>
                  <a:srgbClr val="FF0000"/>
                </a:solidFill>
              </a:rPr>
              <a:t>La sélection ESSENTIELLE- Fonds thématiques</a:t>
            </a:r>
          </a:p>
        </p:txBody>
      </p:sp>
      <p:sp>
        <p:nvSpPr>
          <p:cNvPr id="6" name="ZoneTexte 5"/>
          <p:cNvSpPr txBox="1"/>
          <p:nvPr/>
        </p:nvSpPr>
        <p:spPr>
          <a:xfrm>
            <a:off x="472280" y="1650217"/>
            <a:ext cx="5539581" cy="4278094"/>
          </a:xfrm>
          <a:prstGeom prst="rect">
            <a:avLst/>
          </a:prstGeom>
          <a:noFill/>
        </p:spPr>
        <p:txBody>
          <a:bodyPr wrap="square" rtlCol="0">
            <a:spAutoFit/>
          </a:bodyPr>
          <a:lstStyle/>
          <a:p>
            <a:r>
              <a:rPr lang="fr-FR" sz="1600" dirty="0" smtClean="0"/>
              <a:t>La gamme « Fonds Thématiques»  est composé de 4 UC</a:t>
            </a:r>
          </a:p>
          <a:p>
            <a:endParaRPr lang="fr-FR" sz="1600" dirty="0"/>
          </a:p>
          <a:p>
            <a:r>
              <a:rPr lang="fr-FR" sz="1600" dirty="0" smtClean="0"/>
              <a:t>Dont 2  fonds «  actions thématiques »</a:t>
            </a:r>
          </a:p>
          <a:p>
            <a:endParaRPr lang="fr-FR" sz="1600" dirty="0"/>
          </a:p>
          <a:p>
            <a:endParaRPr lang="fr-FR" sz="1600" dirty="0" smtClean="0"/>
          </a:p>
          <a:p>
            <a:endParaRPr lang="fr-FR" sz="1600" dirty="0"/>
          </a:p>
          <a:p>
            <a:endParaRPr lang="fr-FR" sz="1600" dirty="0" smtClean="0"/>
          </a:p>
          <a:p>
            <a:endParaRPr lang="fr-FR" sz="1600" dirty="0"/>
          </a:p>
          <a:p>
            <a:endParaRPr lang="fr-FR" sz="1600" dirty="0" smtClean="0"/>
          </a:p>
          <a:p>
            <a:endParaRPr lang="fr-FR" sz="1600" dirty="0"/>
          </a:p>
          <a:p>
            <a:r>
              <a:rPr lang="fr-FR" sz="1600" dirty="0" smtClean="0"/>
              <a:t>Et 2 fonds « Pierre papier »</a:t>
            </a:r>
          </a:p>
          <a:p>
            <a:endParaRPr lang="fr-FR" sz="1600" dirty="0"/>
          </a:p>
          <a:p>
            <a:endParaRPr lang="fr-FR" sz="1600" dirty="0" smtClean="0"/>
          </a:p>
          <a:p>
            <a:endParaRPr lang="fr-FR" sz="1600" dirty="0"/>
          </a:p>
          <a:p>
            <a:endParaRPr lang="fr-FR" sz="1600" dirty="0" smtClean="0"/>
          </a:p>
          <a:p>
            <a:endParaRPr lang="fr-FR" sz="1600" dirty="0" smtClean="0"/>
          </a:p>
          <a:p>
            <a:endParaRPr lang="fr-FR" sz="1600" dirty="0" smtClean="0"/>
          </a:p>
        </p:txBody>
      </p:sp>
      <p:pic>
        <p:nvPicPr>
          <p:cNvPr id="3" name="Image 2"/>
          <p:cNvPicPr>
            <a:picLocks noChangeAspect="1"/>
          </p:cNvPicPr>
          <p:nvPr/>
        </p:nvPicPr>
        <p:blipFill>
          <a:blip r:embed="rId3"/>
          <a:stretch>
            <a:fillRect/>
          </a:stretch>
        </p:blipFill>
        <p:spPr>
          <a:xfrm>
            <a:off x="1822648" y="2598473"/>
            <a:ext cx="1419423" cy="1190791"/>
          </a:xfrm>
          <a:prstGeom prst="rect">
            <a:avLst/>
          </a:prstGeom>
        </p:spPr>
      </p:pic>
      <p:pic>
        <p:nvPicPr>
          <p:cNvPr id="4" name="Image 3"/>
          <p:cNvPicPr>
            <a:picLocks noChangeAspect="1"/>
          </p:cNvPicPr>
          <p:nvPr/>
        </p:nvPicPr>
        <p:blipFill>
          <a:blip r:embed="rId4"/>
          <a:stretch>
            <a:fillRect/>
          </a:stretch>
        </p:blipFill>
        <p:spPr>
          <a:xfrm>
            <a:off x="3476105" y="2550841"/>
            <a:ext cx="1590897" cy="1238423"/>
          </a:xfrm>
          <a:prstGeom prst="rect">
            <a:avLst/>
          </a:prstGeom>
        </p:spPr>
      </p:pic>
      <p:pic>
        <p:nvPicPr>
          <p:cNvPr id="8" name="Image 7"/>
          <p:cNvPicPr>
            <a:picLocks noChangeAspect="1"/>
          </p:cNvPicPr>
          <p:nvPr/>
        </p:nvPicPr>
        <p:blipFill>
          <a:blip r:embed="rId5"/>
          <a:stretch>
            <a:fillRect/>
          </a:stretch>
        </p:blipFill>
        <p:spPr>
          <a:xfrm>
            <a:off x="1822648" y="4737520"/>
            <a:ext cx="1428949" cy="1247949"/>
          </a:xfrm>
          <a:prstGeom prst="rect">
            <a:avLst/>
          </a:prstGeom>
        </p:spPr>
      </p:pic>
      <p:pic>
        <p:nvPicPr>
          <p:cNvPr id="9" name="Image 8"/>
          <p:cNvPicPr>
            <a:picLocks noChangeAspect="1"/>
          </p:cNvPicPr>
          <p:nvPr/>
        </p:nvPicPr>
        <p:blipFill>
          <a:blip r:embed="rId6"/>
          <a:stretch>
            <a:fillRect/>
          </a:stretch>
        </p:blipFill>
        <p:spPr>
          <a:xfrm>
            <a:off x="3705923" y="4689888"/>
            <a:ext cx="1371791" cy="1219370"/>
          </a:xfrm>
          <a:prstGeom prst="rect">
            <a:avLst/>
          </a:prstGeom>
        </p:spPr>
      </p:pic>
    </p:spTree>
    <p:extLst>
      <p:ext uri="{BB962C8B-B14F-4D97-AF65-F5344CB8AC3E}">
        <p14:creationId xmlns:p14="http://schemas.microsoft.com/office/powerpoint/2010/main" val="40856381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Espace réservé du numéro de diapositive 22"/>
          <p:cNvSpPr>
            <a:spLocks noGrp="1"/>
          </p:cNvSpPr>
          <p:nvPr>
            <p:ph type="sldNum" sz="quarter" idx="2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Aft>
                <a:spcPts val="300"/>
              </a:spcAft>
              <a:defRPr sz="1300" b="1">
                <a:solidFill>
                  <a:schemeClr val="accent1"/>
                </a:solidFill>
                <a:latin typeface="Arial Narrow" pitchFamily="34" charset="0"/>
              </a:defRPr>
            </a:lvl1pPr>
            <a:lvl2pPr marL="742950" indent="-285750" eaLnBrk="0" hangingPunct="0">
              <a:defRPr sz="1300" b="1">
                <a:solidFill>
                  <a:schemeClr val="tx1"/>
                </a:solidFill>
                <a:latin typeface="Arial Narrow" pitchFamily="34" charset="0"/>
              </a:defRPr>
            </a:lvl2pPr>
            <a:lvl3pPr marL="1143000" indent="-228600" eaLnBrk="0" hangingPunct="0">
              <a:defRPr sz="1300" b="1">
                <a:solidFill>
                  <a:schemeClr val="tx1"/>
                </a:solidFill>
                <a:latin typeface="Arial Narrow" pitchFamily="34" charset="0"/>
              </a:defRPr>
            </a:lvl3pPr>
            <a:lvl4pPr marL="1600200" indent="-228600" algn="just" eaLnBrk="0" hangingPunct="0">
              <a:lnSpc>
                <a:spcPts val="2000"/>
              </a:lnSpc>
              <a:defRPr sz="1300">
                <a:solidFill>
                  <a:schemeClr val="tx1"/>
                </a:solidFill>
                <a:latin typeface="Arial Narrow" pitchFamily="34" charset="0"/>
              </a:defRPr>
            </a:lvl4pPr>
            <a:lvl5pPr marL="2057400" indent="-228600" algn="just" eaLnBrk="0"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5pPr>
            <a:lvl6pPr marL="25146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6pPr>
            <a:lvl7pPr marL="29718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7pPr>
            <a:lvl8pPr marL="34290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8pPr>
            <a:lvl9pPr marL="38862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9pPr>
          </a:lstStyle>
          <a:p>
            <a:pPr eaLnBrk="1" fontAlgn="base" hangingPunct="1">
              <a:spcBef>
                <a:spcPct val="0"/>
              </a:spcBef>
              <a:spcAft>
                <a:spcPct val="0"/>
              </a:spcAft>
            </a:pPr>
            <a:fld id="{B051914B-540C-454B-99F4-FEFF50D1E02E}" type="slidenum">
              <a:rPr lang="fr-FR" altLang="fr-FR" sz="1100" smtClean="0">
                <a:solidFill>
                  <a:srgbClr val="000000"/>
                </a:solidFill>
                <a:latin typeface="Verdana" pitchFamily="34" charset="0"/>
                <a:cs typeface="Arial" pitchFamily="34" charset="0"/>
              </a:rPr>
              <a:pPr eaLnBrk="1" fontAlgn="base" hangingPunct="1">
                <a:spcBef>
                  <a:spcPct val="0"/>
                </a:spcBef>
                <a:spcAft>
                  <a:spcPct val="0"/>
                </a:spcAft>
              </a:pPr>
              <a:t>21</a:t>
            </a:fld>
            <a:endParaRPr lang="fr-FR" altLang="fr-FR" sz="1100" smtClean="0">
              <a:solidFill>
                <a:srgbClr val="000000"/>
              </a:solidFill>
              <a:latin typeface="Verdana" pitchFamily="34" charset="0"/>
              <a:cs typeface="Arial" pitchFamily="34" charset="0"/>
            </a:endParaRPr>
          </a:p>
        </p:txBody>
      </p:sp>
      <p:sp>
        <p:nvSpPr>
          <p:cNvPr id="7" name="Espace réservé du pied de page 5"/>
          <p:cNvSpPr>
            <a:spLocks noGrp="1"/>
          </p:cNvSpPr>
          <p:nvPr>
            <p:ph type="ftr" sz="quarter" idx="4294967295"/>
          </p:nvPr>
        </p:nvSpPr>
        <p:spPr bwMode="auto">
          <a:xfrm>
            <a:off x="2771775" y="6335713"/>
            <a:ext cx="3240088"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lgn="ctr" fontAlgn="base">
              <a:spcBef>
                <a:spcPct val="0"/>
              </a:spcBef>
              <a:spcAft>
                <a:spcPct val="0"/>
              </a:spcAft>
              <a:defRPr/>
            </a:pPr>
            <a:r>
              <a:rPr lang="fr-FR" altLang="fr-FR" sz="1100" dirty="0" smtClean="0">
                <a:solidFill>
                  <a:prstClr val="black"/>
                </a:solidFill>
              </a:rPr>
              <a:t>LES UC DE LA GAMME ESSENTIELLE </a:t>
            </a:r>
          </a:p>
        </p:txBody>
      </p:sp>
      <p:sp>
        <p:nvSpPr>
          <p:cNvPr id="4" name="ZoneTexte 3"/>
          <p:cNvSpPr txBox="1"/>
          <p:nvPr/>
        </p:nvSpPr>
        <p:spPr>
          <a:xfrm>
            <a:off x="421724" y="191433"/>
            <a:ext cx="4789105" cy="523220"/>
          </a:xfrm>
          <a:prstGeom prst="rect">
            <a:avLst/>
          </a:prstGeom>
          <a:solidFill>
            <a:schemeClr val="bg1"/>
          </a:solidFill>
        </p:spPr>
        <p:txBody>
          <a:bodyPr wrap="square" rtlCol="0">
            <a:spAutoFit/>
          </a:bodyPr>
          <a:lstStyle/>
          <a:p>
            <a:r>
              <a:rPr lang="fr-FR" sz="2800" dirty="0" smtClean="0">
                <a:solidFill>
                  <a:srgbClr val="FF0000"/>
                </a:solidFill>
              </a:rPr>
              <a:t>MIROVA EMPLOI FRANCE</a:t>
            </a:r>
            <a:endParaRPr lang="fr-FR" sz="2000" dirty="0" smtClean="0"/>
          </a:p>
        </p:txBody>
      </p:sp>
      <p:sp>
        <p:nvSpPr>
          <p:cNvPr id="8" name="Rectangle 7"/>
          <p:cNvSpPr/>
          <p:nvPr/>
        </p:nvSpPr>
        <p:spPr>
          <a:xfrm>
            <a:off x="5468858" y="1444022"/>
            <a:ext cx="3296318" cy="1615827"/>
          </a:xfrm>
          <a:prstGeom prst="rect">
            <a:avLst/>
          </a:prstGeom>
          <a:ln>
            <a:solidFill>
              <a:srgbClr val="7030A0"/>
            </a:solidFill>
          </a:ln>
        </p:spPr>
        <p:txBody>
          <a:bodyPr wrap="square">
            <a:spAutoFit/>
          </a:bodyPr>
          <a:lstStyle/>
          <a:p>
            <a:pPr marL="35560" marR="26034" algn="just">
              <a:lnSpc>
                <a:spcPct val="100000"/>
              </a:lnSpc>
              <a:spcBef>
                <a:spcPts val="240"/>
              </a:spcBef>
            </a:pPr>
            <a:r>
              <a:rPr lang="fr-FR" sz="900" b="1" kern="0" dirty="0" smtClean="0">
                <a:solidFill>
                  <a:srgbClr val="7030A0"/>
                </a:solidFill>
                <a:latin typeface="Trebuchet MS" panose="020B0603020202020204" pitchFamily="34" charset="0"/>
                <a:cs typeface="Trebuchet MS"/>
              </a:rPr>
              <a:t>Avec </a:t>
            </a:r>
            <a:r>
              <a:rPr lang="fr-FR" sz="900" b="1" kern="0" dirty="0" err="1" smtClean="0">
                <a:solidFill>
                  <a:srgbClr val="7030A0"/>
                </a:solidFill>
                <a:latin typeface="Trebuchet MS" panose="020B0603020202020204" pitchFamily="34" charset="0"/>
                <a:cs typeface="Trebuchet MS"/>
              </a:rPr>
              <a:t>Mirova</a:t>
            </a:r>
            <a:r>
              <a:rPr lang="fr-FR" sz="900" b="1" kern="0" dirty="0" smtClean="0">
                <a:solidFill>
                  <a:srgbClr val="7030A0"/>
                </a:solidFill>
                <a:latin typeface="Trebuchet MS" panose="020B0603020202020204" pitchFamily="34" charset="0"/>
                <a:cs typeface="Trebuchet MS"/>
              </a:rPr>
              <a:t> Emploi France vous bénéficiez d’</a:t>
            </a:r>
          </a:p>
          <a:p>
            <a:pPr marL="171450" indent="-171450">
              <a:buFont typeface="Arial" panose="020B0604020202020204" pitchFamily="34" charset="0"/>
              <a:buChar char="•"/>
            </a:pPr>
            <a:r>
              <a:rPr lang="fr-FR" sz="900" b="1" dirty="0" smtClean="0">
                <a:solidFill>
                  <a:srgbClr val="7030A0"/>
                </a:solidFill>
                <a:latin typeface="Trebuchet MS" panose="020B0603020202020204" pitchFamily="34" charset="0"/>
              </a:rPr>
              <a:t>une </a:t>
            </a:r>
            <a:r>
              <a:rPr lang="fr-FR" sz="900" b="1" dirty="0">
                <a:solidFill>
                  <a:srgbClr val="7030A0"/>
                </a:solidFill>
                <a:latin typeface="Trebuchet MS" panose="020B0603020202020204" pitchFamily="34" charset="0"/>
              </a:rPr>
              <a:t>approche thématique qui vise à saisir des opportunités d’investissements socialement responsables</a:t>
            </a:r>
          </a:p>
          <a:p>
            <a:pPr marL="171450" indent="-171450">
              <a:buFont typeface="Arial" panose="020B0604020202020204" pitchFamily="34" charset="0"/>
              <a:buChar char="•"/>
            </a:pPr>
            <a:r>
              <a:rPr lang="fr-FR" sz="900" b="1" dirty="0" smtClean="0">
                <a:solidFill>
                  <a:srgbClr val="7030A0"/>
                </a:solidFill>
                <a:latin typeface="Trebuchet MS" panose="020B0603020202020204" pitchFamily="34" charset="0"/>
              </a:rPr>
              <a:t>une </a:t>
            </a:r>
            <a:r>
              <a:rPr lang="fr-FR" sz="900" b="1" dirty="0">
                <a:solidFill>
                  <a:srgbClr val="7030A0"/>
                </a:solidFill>
                <a:latin typeface="Trebuchet MS" panose="020B0603020202020204" pitchFamily="34" charset="0"/>
              </a:rPr>
              <a:t>recherche de performance reposant sur la sélection d’entreprises jugées potentiellement créatrices d’emplois en France en contrepartie d’une certaine prise de risque</a:t>
            </a:r>
          </a:p>
          <a:p>
            <a:pPr marL="171450" indent="-171450">
              <a:buFont typeface="Arial" panose="020B0604020202020204" pitchFamily="34" charset="0"/>
              <a:buChar char="•"/>
            </a:pPr>
            <a:r>
              <a:rPr lang="fr-FR" sz="900" b="1" dirty="0" smtClean="0">
                <a:solidFill>
                  <a:srgbClr val="7030A0"/>
                </a:solidFill>
                <a:latin typeface="Trebuchet MS" panose="020B0603020202020204" pitchFamily="34" charset="0"/>
              </a:rPr>
              <a:t>un </a:t>
            </a:r>
            <a:r>
              <a:rPr lang="fr-FR" sz="900" b="1" dirty="0">
                <a:solidFill>
                  <a:srgbClr val="7030A0"/>
                </a:solidFill>
                <a:latin typeface="Trebuchet MS" panose="020B0603020202020204" pitchFamily="34" charset="0"/>
              </a:rPr>
              <a:t>partenariat avec France Active pour sélectionner, en complément, des structures solidaires d’utilité sociale</a:t>
            </a:r>
          </a:p>
        </p:txBody>
      </p:sp>
      <p:sp>
        <p:nvSpPr>
          <p:cNvPr id="9" name="Rectangle 8"/>
          <p:cNvSpPr/>
          <p:nvPr/>
        </p:nvSpPr>
        <p:spPr>
          <a:xfrm>
            <a:off x="5460274" y="83254"/>
            <a:ext cx="1956946" cy="307777"/>
          </a:xfrm>
          <a:prstGeom prst="rect">
            <a:avLst/>
          </a:prstGeom>
        </p:spPr>
        <p:txBody>
          <a:bodyPr wrap="none">
            <a:spAutoFit/>
          </a:bodyPr>
          <a:lstStyle/>
          <a:p>
            <a:pPr marL="12700">
              <a:lnSpc>
                <a:spcPct val="100000"/>
              </a:lnSpc>
              <a:spcBef>
                <a:spcPts val="105"/>
              </a:spcBef>
            </a:pPr>
            <a:r>
              <a:rPr lang="fr-FR" sz="1400" b="1" spc="140" dirty="0" smtClean="0">
                <a:latin typeface="Trebuchet MS"/>
                <a:cs typeface="Trebuchet MS"/>
              </a:rPr>
              <a:t>Produits éligibles</a:t>
            </a:r>
            <a:endParaRPr lang="fr-FR" sz="1400" dirty="0">
              <a:latin typeface="Trebuchet MS"/>
              <a:cs typeface="Trebuchet MS"/>
            </a:endParaRPr>
          </a:p>
        </p:txBody>
      </p:sp>
      <p:sp>
        <p:nvSpPr>
          <p:cNvPr id="10" name="Rectangle 9"/>
          <p:cNvSpPr/>
          <p:nvPr/>
        </p:nvSpPr>
        <p:spPr>
          <a:xfrm>
            <a:off x="2110526" y="3474599"/>
            <a:ext cx="1595630" cy="307777"/>
          </a:xfrm>
          <a:prstGeom prst="rect">
            <a:avLst/>
          </a:prstGeom>
        </p:spPr>
        <p:txBody>
          <a:bodyPr wrap="square">
            <a:spAutoFit/>
          </a:bodyPr>
          <a:lstStyle/>
          <a:p>
            <a:pPr marL="12700">
              <a:lnSpc>
                <a:spcPct val="100000"/>
              </a:lnSpc>
              <a:spcBef>
                <a:spcPts val="105"/>
              </a:spcBef>
            </a:pPr>
            <a:r>
              <a:rPr lang="fr-FR" sz="1400" b="1" spc="140" dirty="0" smtClean="0">
                <a:solidFill>
                  <a:schemeClr val="accent2">
                    <a:lumMod val="50000"/>
                  </a:schemeClr>
                </a:solidFill>
                <a:latin typeface="Trebuchet MS"/>
                <a:cs typeface="Trebuchet MS"/>
              </a:rPr>
              <a:t>Les risques</a:t>
            </a:r>
            <a:endParaRPr lang="fr-FR" sz="1400" dirty="0">
              <a:solidFill>
                <a:schemeClr val="accent2">
                  <a:lumMod val="50000"/>
                </a:schemeClr>
              </a:solidFill>
              <a:latin typeface="Trebuchet MS"/>
              <a:cs typeface="Trebuchet MS"/>
            </a:endParaRPr>
          </a:p>
        </p:txBody>
      </p:sp>
      <p:sp>
        <p:nvSpPr>
          <p:cNvPr id="15" name="Rectangle 14"/>
          <p:cNvSpPr/>
          <p:nvPr/>
        </p:nvSpPr>
        <p:spPr>
          <a:xfrm>
            <a:off x="409254" y="3774740"/>
            <a:ext cx="4725042" cy="2382704"/>
          </a:xfrm>
          <a:prstGeom prst="rect">
            <a:avLst/>
          </a:prstGeom>
          <a:ln>
            <a:solidFill>
              <a:schemeClr val="accent2">
                <a:lumMod val="50000"/>
              </a:schemeClr>
            </a:solidFill>
          </a:ln>
        </p:spPr>
        <p:txBody>
          <a:bodyPr wrap="square">
            <a:spAutoFit/>
          </a:bodyPr>
          <a:lstStyle/>
          <a:p>
            <a:pPr marL="22225" lvl="0" algn="ctr" fontAlgn="auto">
              <a:spcBef>
                <a:spcPts val="300"/>
              </a:spcBef>
              <a:spcAft>
                <a:spcPts val="0"/>
              </a:spcAft>
            </a:pPr>
            <a:r>
              <a:rPr lang="fr-FR" sz="1200" b="1" spc="-5" dirty="0" smtClean="0">
                <a:solidFill>
                  <a:schemeClr val="accent2">
                    <a:lumMod val="50000"/>
                  </a:schemeClr>
                </a:solidFill>
                <a:latin typeface="Calibri"/>
                <a:cs typeface="Calibri"/>
              </a:rPr>
              <a:t>Profil </a:t>
            </a:r>
            <a:r>
              <a:rPr lang="fr-FR" sz="1200" b="1" spc="-5" dirty="0">
                <a:solidFill>
                  <a:schemeClr val="accent2">
                    <a:lumMod val="50000"/>
                  </a:schemeClr>
                </a:solidFill>
                <a:latin typeface="Calibri"/>
                <a:cs typeface="Calibri"/>
              </a:rPr>
              <a:t>de risque et de rendement (1 à</a:t>
            </a:r>
            <a:r>
              <a:rPr lang="fr-FR" sz="1200" b="1" spc="-40" dirty="0">
                <a:solidFill>
                  <a:schemeClr val="accent2">
                    <a:lumMod val="50000"/>
                  </a:schemeClr>
                </a:solidFill>
                <a:latin typeface="Calibri"/>
                <a:cs typeface="Calibri"/>
              </a:rPr>
              <a:t> </a:t>
            </a:r>
            <a:r>
              <a:rPr lang="fr-FR" sz="1200" b="1" spc="-5" dirty="0">
                <a:solidFill>
                  <a:schemeClr val="accent2">
                    <a:lumMod val="50000"/>
                  </a:schemeClr>
                </a:solidFill>
                <a:latin typeface="Calibri"/>
                <a:cs typeface="Calibri"/>
              </a:rPr>
              <a:t>7)</a:t>
            </a:r>
            <a:endParaRPr lang="fr-FR" sz="1200" dirty="0">
              <a:solidFill>
                <a:schemeClr val="accent2">
                  <a:lumMod val="50000"/>
                </a:schemeClr>
              </a:solidFill>
              <a:latin typeface="Calibri"/>
              <a:cs typeface="Calibri"/>
            </a:endParaRPr>
          </a:p>
          <a:p>
            <a:pPr marL="25400" lvl="0" algn="ctr" fontAlgn="auto">
              <a:spcBef>
                <a:spcPts val="100"/>
              </a:spcBef>
              <a:spcAft>
                <a:spcPts val="0"/>
              </a:spcAft>
            </a:pPr>
            <a:endParaRPr lang="fr-FR" sz="2800" dirty="0">
              <a:solidFill>
                <a:schemeClr val="accent2">
                  <a:lumMod val="50000"/>
                </a:schemeClr>
              </a:solidFill>
              <a:latin typeface="Calibri"/>
              <a:cs typeface="Calibri"/>
            </a:endParaRPr>
          </a:p>
          <a:p>
            <a:pPr marL="180000" lvl="0" fontAlgn="auto">
              <a:spcBef>
                <a:spcPts val="0"/>
              </a:spcBef>
              <a:spcAft>
                <a:spcPts val="0"/>
              </a:spcAft>
            </a:pPr>
            <a:endParaRPr lang="fr-FR" sz="1200" b="1" kern="0" dirty="0" smtClean="0">
              <a:solidFill>
                <a:schemeClr val="accent2">
                  <a:lumMod val="75000"/>
                </a:schemeClr>
              </a:solidFill>
              <a:latin typeface="Trebuchet MS" panose="020B0603020202020204" pitchFamily="34" charset="0"/>
              <a:cs typeface="+mn-cs"/>
            </a:endParaRPr>
          </a:p>
          <a:p>
            <a:pPr marL="180000" lvl="0" fontAlgn="auto">
              <a:spcBef>
                <a:spcPts val="0"/>
              </a:spcBef>
              <a:spcAft>
                <a:spcPts val="0"/>
              </a:spcAft>
            </a:pPr>
            <a:r>
              <a:rPr lang="fr-FR" sz="1200" b="1" dirty="0" err="1">
                <a:solidFill>
                  <a:schemeClr val="accent2">
                    <a:lumMod val="50000"/>
                  </a:schemeClr>
                </a:solidFill>
                <a:latin typeface="Trebuchet MS" panose="020B0603020202020204" pitchFamily="34" charset="0"/>
              </a:rPr>
              <a:t>Mirova</a:t>
            </a:r>
            <a:r>
              <a:rPr lang="fr-FR" sz="1200" b="1" dirty="0">
                <a:solidFill>
                  <a:schemeClr val="accent2">
                    <a:lumMod val="50000"/>
                  </a:schemeClr>
                </a:solidFill>
                <a:latin typeface="Trebuchet MS" panose="020B0603020202020204" pitchFamily="34" charset="0"/>
              </a:rPr>
              <a:t> Emploi France n’est pas garanti : il existe un risque de perte en capital. Le Fonds est principalement soumis aux risques suivants : risque actions, risque de gestion discrétionnaire, risque de change, risque de taux et risque de crédit, risque de contrepartie, risque de liquidité et de valorisation</a:t>
            </a:r>
            <a:r>
              <a:rPr lang="fr-FR" sz="1200" b="1" dirty="0" smtClean="0">
                <a:solidFill>
                  <a:schemeClr val="accent2">
                    <a:lumMod val="50000"/>
                  </a:schemeClr>
                </a:solidFill>
                <a:latin typeface="Trebuchet MS" panose="020B0603020202020204" pitchFamily="34" charset="0"/>
              </a:rPr>
              <a:t>. </a:t>
            </a:r>
            <a:r>
              <a:rPr lang="fr-FR" sz="1200" b="1" kern="0" dirty="0" smtClean="0">
                <a:solidFill>
                  <a:schemeClr val="accent2">
                    <a:lumMod val="50000"/>
                  </a:schemeClr>
                </a:solidFill>
                <a:latin typeface="Trebuchet MS" panose="020B0603020202020204" pitchFamily="34" charset="0"/>
                <a:cs typeface="+mn-cs"/>
              </a:rPr>
              <a:t>Pour </a:t>
            </a:r>
            <a:r>
              <a:rPr lang="fr-FR" sz="1200" b="1" kern="0" dirty="0">
                <a:solidFill>
                  <a:schemeClr val="accent2">
                    <a:lumMod val="50000"/>
                  </a:schemeClr>
                </a:solidFill>
                <a:latin typeface="Trebuchet MS" panose="020B0603020202020204" pitchFamily="34" charset="0"/>
                <a:cs typeface="+mn-cs"/>
              </a:rPr>
              <a:t>une description plus complète des risques, se référer au prospectus du </a:t>
            </a:r>
            <a:r>
              <a:rPr lang="fr-FR" sz="1200" b="1" kern="0" dirty="0" smtClean="0">
                <a:solidFill>
                  <a:schemeClr val="accent2">
                    <a:lumMod val="50000"/>
                  </a:schemeClr>
                </a:solidFill>
                <a:latin typeface="Trebuchet MS" panose="020B0603020202020204" pitchFamily="34" charset="0"/>
                <a:cs typeface="+mn-cs"/>
              </a:rPr>
              <a:t>Fonds,</a:t>
            </a:r>
          </a:p>
          <a:p>
            <a:pPr marL="180000" lvl="0" fontAlgn="auto">
              <a:spcBef>
                <a:spcPts val="0"/>
              </a:spcBef>
              <a:spcAft>
                <a:spcPts val="0"/>
              </a:spcAft>
            </a:pPr>
            <a:r>
              <a:rPr lang="fr-FR" sz="1200" b="1" kern="0" dirty="0" smtClean="0">
                <a:solidFill>
                  <a:schemeClr val="accent2">
                    <a:lumMod val="50000"/>
                  </a:schemeClr>
                </a:solidFill>
                <a:latin typeface="Trebuchet MS" panose="020B0603020202020204" pitchFamily="34" charset="0"/>
                <a:cs typeface="+mn-cs"/>
              </a:rPr>
              <a:t>Pour consulter le prospectus </a:t>
            </a:r>
            <a:r>
              <a:rPr lang="fr-FR" sz="1200" b="1" kern="0" dirty="0" smtClean="0">
                <a:solidFill>
                  <a:schemeClr val="accent2">
                    <a:lumMod val="50000"/>
                  </a:schemeClr>
                </a:solidFill>
                <a:latin typeface="Trebuchet MS" panose="020B0603020202020204" pitchFamily="34" charset="0"/>
                <a:cs typeface="+mn-cs"/>
                <a:hlinkClick r:id="rId3"/>
              </a:rPr>
              <a:t>cliquez ici</a:t>
            </a:r>
            <a:endParaRPr lang="fr-FR" sz="1200" b="1" kern="0" dirty="0">
              <a:solidFill>
                <a:schemeClr val="accent2">
                  <a:lumMod val="50000"/>
                </a:schemeClr>
              </a:solidFill>
              <a:latin typeface="Trebuchet MS" panose="020B0603020202020204" pitchFamily="34" charset="0"/>
              <a:cs typeface="+mn-cs"/>
            </a:endParaRPr>
          </a:p>
        </p:txBody>
      </p:sp>
      <p:sp>
        <p:nvSpPr>
          <p:cNvPr id="16" name="Ellipse 15"/>
          <p:cNvSpPr/>
          <p:nvPr/>
        </p:nvSpPr>
        <p:spPr>
          <a:xfrm>
            <a:off x="2417859" y="4050735"/>
            <a:ext cx="796834" cy="501181"/>
          </a:xfrm>
          <a:prstGeom prst="ellips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accent2">
                    <a:lumMod val="50000"/>
                  </a:schemeClr>
                </a:solidFill>
              </a:rPr>
              <a:t>5</a:t>
            </a:r>
            <a:endParaRPr lang="fr-FR" b="1" dirty="0">
              <a:solidFill>
                <a:schemeClr val="accent2">
                  <a:lumMod val="50000"/>
                </a:schemeClr>
              </a:solidFill>
            </a:endParaRPr>
          </a:p>
        </p:txBody>
      </p:sp>
      <p:sp>
        <p:nvSpPr>
          <p:cNvPr id="18" name="Rectangle 17"/>
          <p:cNvSpPr/>
          <p:nvPr/>
        </p:nvSpPr>
        <p:spPr>
          <a:xfrm>
            <a:off x="6611573" y="1176837"/>
            <a:ext cx="935513" cy="307777"/>
          </a:xfrm>
          <a:prstGeom prst="rect">
            <a:avLst/>
          </a:prstGeom>
        </p:spPr>
        <p:txBody>
          <a:bodyPr wrap="none">
            <a:spAutoFit/>
          </a:bodyPr>
          <a:lstStyle/>
          <a:p>
            <a:pPr marL="12700">
              <a:lnSpc>
                <a:spcPct val="100000"/>
              </a:lnSpc>
              <a:spcBef>
                <a:spcPts val="105"/>
              </a:spcBef>
            </a:pPr>
            <a:r>
              <a:rPr lang="fr-FR" sz="1400" b="1" spc="140" dirty="0" smtClean="0">
                <a:solidFill>
                  <a:srgbClr val="6F2F9F"/>
                </a:solidFill>
                <a:latin typeface="Trebuchet MS"/>
                <a:cs typeface="Trebuchet MS"/>
              </a:rPr>
              <a:t>En bref</a:t>
            </a:r>
            <a:endParaRPr lang="fr-FR" sz="1400" dirty="0">
              <a:latin typeface="Trebuchet MS"/>
              <a:cs typeface="Trebuchet MS"/>
            </a:endParaRPr>
          </a:p>
        </p:txBody>
      </p:sp>
      <p:sp>
        <p:nvSpPr>
          <p:cNvPr id="19" name="Rectangle 18"/>
          <p:cNvSpPr/>
          <p:nvPr/>
        </p:nvSpPr>
        <p:spPr>
          <a:xfrm>
            <a:off x="5210829" y="5676627"/>
            <a:ext cx="2585003" cy="536044"/>
          </a:xfrm>
          <a:prstGeom prst="rect">
            <a:avLst/>
          </a:prstGeom>
        </p:spPr>
        <p:txBody>
          <a:bodyPr wrap="none">
            <a:spAutoFit/>
          </a:bodyPr>
          <a:lstStyle/>
          <a:p>
            <a:pPr marL="12700">
              <a:lnSpc>
                <a:spcPct val="100000"/>
              </a:lnSpc>
              <a:spcBef>
                <a:spcPts val="105"/>
              </a:spcBef>
            </a:pPr>
            <a:r>
              <a:rPr lang="fr-FR" sz="1400" b="1" spc="140" dirty="0" smtClean="0">
                <a:latin typeface="Trebuchet MS"/>
                <a:cs typeface="Trebuchet MS"/>
              </a:rPr>
              <a:t>La durée de placement </a:t>
            </a:r>
          </a:p>
          <a:p>
            <a:pPr marL="12700">
              <a:lnSpc>
                <a:spcPct val="100000"/>
              </a:lnSpc>
              <a:spcBef>
                <a:spcPts val="105"/>
              </a:spcBef>
            </a:pPr>
            <a:r>
              <a:rPr lang="fr-FR" sz="1400" b="1" spc="140" dirty="0" smtClean="0">
                <a:latin typeface="Trebuchet MS"/>
                <a:cs typeface="Trebuchet MS"/>
              </a:rPr>
              <a:t>recommandée</a:t>
            </a:r>
            <a:endParaRPr lang="fr-FR" sz="1400" dirty="0">
              <a:latin typeface="Trebuchet MS"/>
              <a:cs typeface="Trebuchet MS"/>
            </a:endParaRPr>
          </a:p>
        </p:txBody>
      </p:sp>
      <p:sp>
        <p:nvSpPr>
          <p:cNvPr id="31" name="Rectangle 30"/>
          <p:cNvSpPr/>
          <p:nvPr/>
        </p:nvSpPr>
        <p:spPr>
          <a:xfrm>
            <a:off x="320720" y="1347628"/>
            <a:ext cx="4890109" cy="2169825"/>
          </a:xfrm>
          <a:prstGeom prst="rect">
            <a:avLst/>
          </a:prstGeom>
          <a:ln>
            <a:solidFill>
              <a:schemeClr val="accent6"/>
            </a:solidFill>
          </a:ln>
        </p:spPr>
        <p:txBody>
          <a:bodyPr wrap="square">
            <a:spAutoFit/>
          </a:bodyPr>
          <a:lstStyle/>
          <a:p>
            <a:r>
              <a:rPr lang="fr-FR" sz="900" b="1" dirty="0">
                <a:solidFill>
                  <a:schemeClr val="accent6">
                    <a:lumMod val="50000"/>
                  </a:schemeClr>
                </a:solidFill>
                <a:latin typeface="Trebuchet MS" panose="020B0603020202020204" pitchFamily="34" charset="0"/>
              </a:rPr>
              <a:t>L’objectif de gestion de </a:t>
            </a:r>
            <a:r>
              <a:rPr lang="fr-FR" sz="900" b="1" dirty="0" err="1">
                <a:solidFill>
                  <a:schemeClr val="accent6">
                    <a:lumMod val="50000"/>
                  </a:schemeClr>
                </a:solidFill>
                <a:latin typeface="Trebuchet MS" panose="020B0603020202020204" pitchFamily="34" charset="0"/>
              </a:rPr>
              <a:t>Mirova</a:t>
            </a:r>
            <a:r>
              <a:rPr lang="fr-FR" sz="900" b="1" dirty="0">
                <a:solidFill>
                  <a:schemeClr val="accent6">
                    <a:lumMod val="50000"/>
                  </a:schemeClr>
                </a:solidFill>
                <a:latin typeface="Trebuchet MS" panose="020B0603020202020204" pitchFamily="34" charset="0"/>
              </a:rPr>
              <a:t> Emploi France est le même que celui de son maître diminué des frais de gestion du nourricier, à savoir " C’est un Fonds ISR et solidaire, éligible au PEA, qui a pour objectif de générer, sur la durée minimale de placement recommandée de 5 ans, une performance financière en ligne avec celle des marchés d’actions européens et d’investir sur les entreprises européennes et internationales qui vont, selon l’analyse de </a:t>
            </a:r>
            <a:r>
              <a:rPr lang="fr-FR" sz="900" b="1" dirty="0" err="1">
                <a:solidFill>
                  <a:schemeClr val="accent6">
                    <a:lumMod val="50000"/>
                  </a:schemeClr>
                </a:solidFill>
                <a:latin typeface="Trebuchet MS" panose="020B0603020202020204" pitchFamily="34" charset="0"/>
              </a:rPr>
              <a:t>Mirova</a:t>
            </a:r>
            <a:r>
              <a:rPr lang="fr-FR" sz="900" b="1" dirty="0">
                <a:solidFill>
                  <a:schemeClr val="accent6">
                    <a:lumMod val="50000"/>
                  </a:schemeClr>
                </a:solidFill>
                <a:latin typeface="Trebuchet MS" panose="020B0603020202020204" pitchFamily="34" charset="0"/>
              </a:rPr>
              <a:t>, créer de l’emploi en France sur des cycles de 3 ans. La performance du Fonds peut être comparée a posteriori à l’indice composite suivant : 45 % du MSCI Europe ex-France + 45 % du SBF 120 + 10 % de l’</a:t>
            </a:r>
            <a:r>
              <a:rPr lang="fr-FR" sz="900" b="1" dirty="0" err="1">
                <a:solidFill>
                  <a:schemeClr val="accent6">
                    <a:lumMod val="50000"/>
                  </a:schemeClr>
                </a:solidFill>
                <a:latin typeface="Trebuchet MS" panose="020B0603020202020204" pitchFamily="34" charset="0"/>
              </a:rPr>
              <a:t>Eonia</a:t>
            </a:r>
            <a:r>
              <a:rPr lang="fr-FR" sz="900" b="1" dirty="0">
                <a:solidFill>
                  <a:schemeClr val="accent6">
                    <a:lumMod val="50000"/>
                  </a:schemeClr>
                </a:solidFill>
                <a:latin typeface="Trebuchet MS" panose="020B0603020202020204" pitchFamily="34" charset="0"/>
              </a:rPr>
              <a:t>. L’indice MSCI Europe ex France, dividendes réinvestis, est un indice actions calculé par Morgan Stanley Capital International, représentatif de l’évolution des principales valeurs boursières européennes hors France. Il est disponible sur www.mscibarra.com. L’indice SBF 120 dividendes nets réinvestis, qui regroupe les 120 actions françaises les plus actives de la cote. Le taux </a:t>
            </a:r>
            <a:r>
              <a:rPr lang="fr-FR" sz="900" b="1" dirty="0" err="1">
                <a:solidFill>
                  <a:schemeClr val="accent6">
                    <a:lumMod val="50000"/>
                  </a:schemeClr>
                </a:solidFill>
                <a:latin typeface="Trebuchet MS" panose="020B0603020202020204" pitchFamily="34" charset="0"/>
              </a:rPr>
              <a:t>Eonia</a:t>
            </a:r>
            <a:r>
              <a:rPr lang="fr-FR" sz="900" b="1" dirty="0">
                <a:solidFill>
                  <a:schemeClr val="accent6">
                    <a:lumMod val="50000"/>
                  </a:schemeClr>
                </a:solidFill>
                <a:latin typeface="Trebuchet MS" panose="020B0603020202020204" pitchFamily="34" charset="0"/>
              </a:rPr>
              <a:t> (" </a:t>
            </a:r>
            <a:r>
              <a:rPr lang="fr-FR" sz="900" b="1" dirty="0" err="1">
                <a:solidFill>
                  <a:schemeClr val="accent6">
                    <a:lumMod val="50000"/>
                  </a:schemeClr>
                </a:solidFill>
                <a:latin typeface="Trebuchet MS" panose="020B0603020202020204" pitchFamily="34" charset="0"/>
              </a:rPr>
              <a:t>European</a:t>
            </a:r>
            <a:r>
              <a:rPr lang="fr-FR" sz="900" b="1" dirty="0">
                <a:solidFill>
                  <a:schemeClr val="accent6">
                    <a:lumMod val="50000"/>
                  </a:schemeClr>
                </a:solidFill>
                <a:latin typeface="Trebuchet MS" panose="020B0603020202020204" pitchFamily="34" charset="0"/>
              </a:rPr>
              <a:t> </a:t>
            </a:r>
            <a:r>
              <a:rPr lang="fr-FR" sz="900" b="1" dirty="0" err="1">
                <a:solidFill>
                  <a:schemeClr val="accent6">
                    <a:lumMod val="50000"/>
                  </a:schemeClr>
                </a:solidFill>
                <a:latin typeface="Trebuchet MS" panose="020B0603020202020204" pitchFamily="34" charset="0"/>
              </a:rPr>
              <a:t>Overnight</a:t>
            </a:r>
            <a:r>
              <a:rPr lang="fr-FR" sz="900" b="1" dirty="0">
                <a:solidFill>
                  <a:schemeClr val="accent6">
                    <a:lumMod val="50000"/>
                  </a:schemeClr>
                </a:solidFill>
                <a:latin typeface="Trebuchet MS" panose="020B0603020202020204" pitchFamily="34" charset="0"/>
              </a:rPr>
              <a:t> Index </a:t>
            </a:r>
            <a:r>
              <a:rPr lang="fr-FR" sz="900" b="1" dirty="0" err="1">
                <a:solidFill>
                  <a:schemeClr val="accent6">
                    <a:lumMod val="50000"/>
                  </a:schemeClr>
                </a:solidFill>
                <a:latin typeface="Trebuchet MS" panose="020B0603020202020204" pitchFamily="34" charset="0"/>
              </a:rPr>
              <a:t>Average</a:t>
            </a:r>
            <a:r>
              <a:rPr lang="fr-FR" sz="900" b="1" dirty="0">
                <a:solidFill>
                  <a:schemeClr val="accent6">
                    <a:lumMod val="50000"/>
                  </a:schemeClr>
                </a:solidFill>
                <a:latin typeface="Trebuchet MS" panose="020B0603020202020204" pitchFamily="34" charset="0"/>
              </a:rPr>
              <a:t> ") correspond à la moyenne des taux au jour le jour de la zone euro </a:t>
            </a:r>
            <a:r>
              <a:rPr lang="fr-FR" sz="900" b="1" dirty="0" smtClean="0">
                <a:solidFill>
                  <a:schemeClr val="accent6">
                    <a:lumMod val="50000"/>
                  </a:schemeClr>
                </a:solidFill>
                <a:latin typeface="Trebuchet MS" panose="020B0603020202020204" pitchFamily="34" charset="0"/>
              </a:rPr>
              <a:t>". </a:t>
            </a:r>
            <a:r>
              <a:rPr lang="fr-FR" sz="900" b="1" kern="0" dirty="0" smtClean="0">
                <a:solidFill>
                  <a:schemeClr val="accent6">
                    <a:lumMod val="50000"/>
                  </a:schemeClr>
                </a:solidFill>
                <a:latin typeface="Trebuchet MS" panose="020B0603020202020204" pitchFamily="34" charset="0"/>
                <a:cs typeface="Trebuchet MS"/>
              </a:rPr>
              <a:t>Lien vers le  DICI </a:t>
            </a:r>
            <a:r>
              <a:rPr lang="fr-FR" sz="900" b="1" kern="0" dirty="0" smtClean="0">
                <a:solidFill>
                  <a:schemeClr val="accent6">
                    <a:lumMod val="50000"/>
                  </a:schemeClr>
                </a:solidFill>
                <a:latin typeface="Trebuchet MS" panose="020B0603020202020204" pitchFamily="34" charset="0"/>
                <a:cs typeface="Trebuchet MS"/>
                <a:hlinkClick r:id="rId4"/>
              </a:rPr>
              <a:t>cliquez ici</a:t>
            </a:r>
            <a:endParaRPr lang="fr-FR" sz="900" b="1" kern="0" dirty="0">
              <a:solidFill>
                <a:schemeClr val="accent6">
                  <a:lumMod val="50000"/>
                </a:schemeClr>
              </a:solidFill>
              <a:latin typeface="Trebuchet MS" panose="020B0603020202020204" pitchFamily="34" charset="0"/>
              <a:cs typeface="Trebuchet MS"/>
            </a:endParaRPr>
          </a:p>
        </p:txBody>
      </p:sp>
      <p:sp>
        <p:nvSpPr>
          <p:cNvPr id="33" name="Rectangle 32"/>
          <p:cNvSpPr/>
          <p:nvPr/>
        </p:nvSpPr>
        <p:spPr>
          <a:xfrm>
            <a:off x="1552433" y="1083964"/>
            <a:ext cx="2299091" cy="307777"/>
          </a:xfrm>
          <a:prstGeom prst="rect">
            <a:avLst/>
          </a:prstGeom>
        </p:spPr>
        <p:txBody>
          <a:bodyPr wrap="none">
            <a:spAutoFit/>
          </a:bodyPr>
          <a:lstStyle/>
          <a:p>
            <a:pPr marL="12700">
              <a:lnSpc>
                <a:spcPct val="100000"/>
              </a:lnSpc>
              <a:spcBef>
                <a:spcPts val="105"/>
              </a:spcBef>
            </a:pPr>
            <a:r>
              <a:rPr lang="fr-FR" sz="1400" b="1" spc="140" dirty="0" smtClean="0">
                <a:solidFill>
                  <a:schemeClr val="accent6">
                    <a:lumMod val="50000"/>
                  </a:schemeClr>
                </a:solidFill>
                <a:latin typeface="Trebuchet MS"/>
                <a:cs typeface="Trebuchet MS"/>
              </a:rPr>
              <a:t>L’objectif de gestion</a:t>
            </a:r>
            <a:endParaRPr lang="fr-FR" sz="1400" dirty="0">
              <a:solidFill>
                <a:schemeClr val="accent6">
                  <a:lumMod val="50000"/>
                </a:schemeClr>
              </a:solidFill>
              <a:latin typeface="Trebuchet MS"/>
              <a:cs typeface="Trebuchet MS"/>
            </a:endParaRPr>
          </a:p>
        </p:txBody>
      </p:sp>
      <p:sp>
        <p:nvSpPr>
          <p:cNvPr id="66560" name="ZoneTexte 66559"/>
          <p:cNvSpPr txBox="1"/>
          <p:nvPr/>
        </p:nvSpPr>
        <p:spPr>
          <a:xfrm>
            <a:off x="7759146" y="5801385"/>
            <a:ext cx="966328" cy="276999"/>
          </a:xfrm>
          <a:prstGeom prst="rect">
            <a:avLst/>
          </a:prstGeom>
          <a:noFill/>
          <a:ln>
            <a:solidFill>
              <a:schemeClr val="tx1"/>
            </a:solidFill>
          </a:ln>
        </p:spPr>
        <p:txBody>
          <a:bodyPr wrap="square" rtlCol="0">
            <a:spAutoFit/>
          </a:bodyPr>
          <a:lstStyle/>
          <a:p>
            <a:r>
              <a:rPr lang="fr-FR" sz="1200" b="1" dirty="0" smtClean="0">
                <a:latin typeface="Trebuchet MS" panose="020B0603020202020204" pitchFamily="34" charset="0"/>
              </a:rPr>
              <a:t>+ de 5 ans</a:t>
            </a:r>
          </a:p>
        </p:txBody>
      </p:sp>
      <p:sp>
        <p:nvSpPr>
          <p:cNvPr id="35" name="Rectangle 34"/>
          <p:cNvSpPr/>
          <p:nvPr/>
        </p:nvSpPr>
        <p:spPr>
          <a:xfrm>
            <a:off x="5468858" y="4390038"/>
            <a:ext cx="3369512" cy="307777"/>
          </a:xfrm>
          <a:prstGeom prst="rect">
            <a:avLst/>
          </a:prstGeom>
        </p:spPr>
        <p:txBody>
          <a:bodyPr wrap="none">
            <a:spAutoFit/>
          </a:bodyPr>
          <a:lstStyle/>
          <a:p>
            <a:pPr marL="12700">
              <a:lnSpc>
                <a:spcPct val="100000"/>
              </a:lnSpc>
              <a:spcBef>
                <a:spcPts val="105"/>
              </a:spcBef>
            </a:pPr>
            <a:r>
              <a:rPr lang="fr-FR" sz="1400" b="1" spc="140" dirty="0" smtClean="0">
                <a:solidFill>
                  <a:srgbClr val="002060"/>
                </a:solidFill>
                <a:latin typeface="Trebuchet MS"/>
                <a:cs typeface="Trebuchet MS"/>
              </a:rPr>
              <a:t>Les performances au 21/01/20*</a:t>
            </a:r>
            <a:endParaRPr lang="fr-FR" sz="1400" dirty="0">
              <a:solidFill>
                <a:srgbClr val="002060"/>
              </a:solidFill>
              <a:latin typeface="Trebuchet MS"/>
              <a:cs typeface="Trebuchet MS"/>
            </a:endParaRPr>
          </a:p>
        </p:txBody>
      </p:sp>
      <p:sp>
        <p:nvSpPr>
          <p:cNvPr id="37" name="Rectangle 36"/>
          <p:cNvSpPr/>
          <p:nvPr/>
        </p:nvSpPr>
        <p:spPr>
          <a:xfrm>
            <a:off x="7589520" y="118071"/>
            <a:ext cx="1305581" cy="461665"/>
          </a:xfrm>
          <a:prstGeom prst="rect">
            <a:avLst/>
          </a:prstGeom>
        </p:spPr>
        <p:txBody>
          <a:bodyPr wrap="square">
            <a:spAutoFit/>
          </a:bodyPr>
          <a:lstStyle/>
          <a:p>
            <a:pPr marL="12700" algn="ctr">
              <a:lnSpc>
                <a:spcPct val="100000"/>
              </a:lnSpc>
              <a:spcBef>
                <a:spcPts val="105"/>
              </a:spcBef>
            </a:pPr>
            <a:r>
              <a:rPr lang="fr-FR" sz="1200" b="1" spc="140" dirty="0" smtClean="0">
                <a:solidFill>
                  <a:srgbClr val="FF0000"/>
                </a:solidFill>
                <a:latin typeface="Trebuchet MS"/>
                <a:cs typeface="Trebuchet MS"/>
              </a:rPr>
              <a:t>Profil investisseur</a:t>
            </a:r>
            <a:endParaRPr lang="fr-FR" sz="1200" dirty="0">
              <a:solidFill>
                <a:srgbClr val="FF0000"/>
              </a:solidFill>
              <a:latin typeface="Trebuchet MS"/>
              <a:cs typeface="Trebuchet MS"/>
            </a:endParaRPr>
          </a:p>
        </p:txBody>
      </p:sp>
      <p:sp>
        <p:nvSpPr>
          <p:cNvPr id="66561" name="ZoneTexte 66560"/>
          <p:cNvSpPr txBox="1"/>
          <p:nvPr/>
        </p:nvSpPr>
        <p:spPr>
          <a:xfrm>
            <a:off x="7955279" y="579736"/>
            <a:ext cx="809897" cy="461665"/>
          </a:xfrm>
          <a:prstGeom prst="rect">
            <a:avLst/>
          </a:prstGeom>
          <a:noFill/>
        </p:spPr>
        <p:txBody>
          <a:bodyPr wrap="square" rtlCol="0">
            <a:spAutoFit/>
          </a:bodyPr>
          <a:lstStyle/>
          <a:p>
            <a:r>
              <a:rPr lang="fr-FR" sz="2400" dirty="0" smtClean="0">
                <a:solidFill>
                  <a:srgbClr val="FF0000"/>
                </a:solidFill>
                <a:latin typeface="Trebuchet MS" panose="020B0603020202020204" pitchFamily="34" charset="0"/>
              </a:rPr>
              <a:t>C2</a:t>
            </a:r>
          </a:p>
        </p:txBody>
      </p:sp>
      <p:sp>
        <p:nvSpPr>
          <p:cNvPr id="66563" name="ZoneTexte 66562"/>
          <p:cNvSpPr txBox="1"/>
          <p:nvPr/>
        </p:nvSpPr>
        <p:spPr>
          <a:xfrm>
            <a:off x="421724" y="732967"/>
            <a:ext cx="2948939" cy="369332"/>
          </a:xfrm>
          <a:prstGeom prst="rect">
            <a:avLst/>
          </a:prstGeom>
          <a:noFill/>
        </p:spPr>
        <p:txBody>
          <a:bodyPr wrap="square" rtlCol="0">
            <a:spAutoFit/>
          </a:bodyPr>
          <a:lstStyle/>
          <a:p>
            <a:r>
              <a:rPr lang="fr-FR" dirty="0" smtClean="0">
                <a:latin typeface="Trebuchet MS" panose="020B0603020202020204" pitchFamily="34" charset="0"/>
              </a:rPr>
              <a:t>FR0010609552</a:t>
            </a:r>
          </a:p>
        </p:txBody>
      </p:sp>
      <p:sp>
        <p:nvSpPr>
          <p:cNvPr id="66564" name="Rectangle 66563"/>
          <p:cNvSpPr/>
          <p:nvPr/>
        </p:nvSpPr>
        <p:spPr>
          <a:xfrm>
            <a:off x="5557181" y="4728796"/>
            <a:ext cx="3044298" cy="915635"/>
          </a:xfrm>
          <a:prstGeom prst="rect">
            <a:avLst/>
          </a:prstGeom>
          <a:ln>
            <a:solidFill>
              <a:srgbClr val="002060"/>
            </a:solidFill>
          </a:ln>
        </p:spPr>
        <p:txBody>
          <a:bodyPr wrap="square">
            <a:spAutoFit/>
          </a:bodyPr>
          <a:lstStyle/>
          <a:p>
            <a:pPr marL="208915" marR="25400" indent="-172720" algn="just">
              <a:lnSpc>
                <a:spcPct val="100000"/>
              </a:lnSpc>
              <a:spcBef>
                <a:spcPts val="325"/>
              </a:spcBef>
              <a:buFont typeface="Wingdings"/>
              <a:buChar char=""/>
              <a:tabLst>
                <a:tab pos="209550" algn="l"/>
              </a:tabLst>
            </a:pPr>
            <a:r>
              <a:rPr lang="fr-FR" sz="1200" spc="-20" dirty="0" smtClean="0">
                <a:solidFill>
                  <a:srgbClr val="002060"/>
                </a:solidFill>
                <a:latin typeface="Trebuchet MS"/>
                <a:cs typeface="Trebuchet MS"/>
              </a:rPr>
              <a:t>1 an </a:t>
            </a:r>
            <a:r>
              <a:rPr lang="fr-FR" sz="1200" spc="-20" dirty="0">
                <a:solidFill>
                  <a:srgbClr val="002060"/>
                </a:solidFill>
                <a:latin typeface="Trebuchet MS"/>
                <a:cs typeface="Trebuchet MS"/>
              </a:rPr>
              <a:t>:  </a:t>
            </a:r>
            <a:r>
              <a:rPr lang="fr-FR" sz="1200" spc="-20" dirty="0" smtClean="0">
                <a:solidFill>
                  <a:srgbClr val="002060"/>
                </a:solidFill>
                <a:latin typeface="Trebuchet MS"/>
                <a:cs typeface="Trebuchet MS"/>
              </a:rPr>
              <a:t>23,23%</a:t>
            </a:r>
            <a:endParaRPr lang="fr-FR" sz="1200" spc="-20" dirty="0">
              <a:solidFill>
                <a:srgbClr val="002060"/>
              </a:solidFill>
              <a:latin typeface="Trebuchet MS"/>
              <a:cs typeface="Trebuchet MS"/>
            </a:endParaRPr>
          </a:p>
          <a:p>
            <a:pPr marL="208915" marR="25400" indent="-172720" algn="just">
              <a:lnSpc>
                <a:spcPct val="100000"/>
              </a:lnSpc>
              <a:spcBef>
                <a:spcPts val="325"/>
              </a:spcBef>
              <a:buFont typeface="Wingdings"/>
              <a:buChar char=""/>
              <a:tabLst>
                <a:tab pos="209550" algn="l"/>
              </a:tabLst>
            </a:pPr>
            <a:r>
              <a:rPr lang="fr-FR" sz="1200" spc="-20" dirty="0">
                <a:solidFill>
                  <a:srgbClr val="002060"/>
                </a:solidFill>
                <a:latin typeface="Trebuchet MS"/>
                <a:cs typeface="Trebuchet MS"/>
              </a:rPr>
              <a:t>3 ans : </a:t>
            </a:r>
            <a:r>
              <a:rPr lang="fr-FR" sz="1200" spc="-20" dirty="0" smtClean="0">
                <a:solidFill>
                  <a:srgbClr val="002060"/>
                </a:solidFill>
                <a:latin typeface="Trebuchet MS"/>
                <a:cs typeface="Trebuchet MS"/>
              </a:rPr>
              <a:t>29,15%%</a:t>
            </a:r>
          </a:p>
          <a:p>
            <a:pPr marL="36195" marR="25400" algn="just">
              <a:spcBef>
                <a:spcPts val="325"/>
              </a:spcBef>
              <a:tabLst>
                <a:tab pos="209550" algn="l"/>
              </a:tabLst>
            </a:pPr>
            <a:r>
              <a:rPr lang="fr-FR" sz="1200" spc="-20" dirty="0">
                <a:solidFill>
                  <a:srgbClr val="002060"/>
                </a:solidFill>
                <a:latin typeface="Trebuchet MS"/>
                <a:cs typeface="Trebuchet MS"/>
              </a:rPr>
              <a:t>Pour le détail des performances </a:t>
            </a:r>
            <a:r>
              <a:rPr lang="fr-FR" sz="1200" spc="-20" dirty="0" smtClean="0">
                <a:solidFill>
                  <a:srgbClr val="002060"/>
                </a:solidFill>
                <a:latin typeface="Trebuchet MS"/>
                <a:cs typeface="Trebuchet MS"/>
                <a:hlinkClick r:id="rId5"/>
              </a:rPr>
              <a:t>cliquer </a:t>
            </a:r>
            <a:r>
              <a:rPr lang="fr-FR" sz="1200" spc="-20" dirty="0">
                <a:solidFill>
                  <a:srgbClr val="002060"/>
                </a:solidFill>
                <a:latin typeface="Trebuchet MS"/>
                <a:cs typeface="Trebuchet MS"/>
                <a:hlinkClick r:id="rId5"/>
              </a:rPr>
              <a:t>i</a:t>
            </a:r>
            <a:r>
              <a:rPr lang="fr-FR" sz="1200" spc="-20" dirty="0" smtClean="0">
                <a:solidFill>
                  <a:srgbClr val="002060"/>
                </a:solidFill>
                <a:latin typeface="Trebuchet MS"/>
                <a:cs typeface="Trebuchet MS"/>
                <a:hlinkClick r:id="rId5"/>
              </a:rPr>
              <a:t>ci</a:t>
            </a:r>
            <a:endParaRPr lang="fr-FR" sz="1200" spc="-20" dirty="0" smtClean="0">
              <a:solidFill>
                <a:srgbClr val="002060"/>
              </a:solidFill>
              <a:latin typeface="Trebuchet MS"/>
              <a:cs typeface="Trebuchet MS"/>
            </a:endParaRPr>
          </a:p>
          <a:p>
            <a:pPr marL="36195" marR="25400" algn="just">
              <a:lnSpc>
                <a:spcPct val="100000"/>
              </a:lnSpc>
              <a:spcBef>
                <a:spcPts val="325"/>
              </a:spcBef>
              <a:tabLst>
                <a:tab pos="209550" algn="l"/>
              </a:tabLst>
            </a:pPr>
            <a:r>
              <a:rPr lang="fr-FR" sz="1000" spc="-20" dirty="0" smtClean="0">
                <a:solidFill>
                  <a:srgbClr val="002060"/>
                </a:solidFill>
                <a:latin typeface="Trebuchet MS"/>
                <a:cs typeface="Trebuchet MS"/>
              </a:rPr>
              <a:t>*ne préjuge pas des performances futures</a:t>
            </a:r>
          </a:p>
        </p:txBody>
      </p:sp>
      <p:sp>
        <p:nvSpPr>
          <p:cNvPr id="66566" name="Rectangle 66565"/>
          <p:cNvSpPr/>
          <p:nvPr/>
        </p:nvSpPr>
        <p:spPr>
          <a:xfrm>
            <a:off x="6335992" y="3018753"/>
            <a:ext cx="1253528" cy="307777"/>
          </a:xfrm>
          <a:prstGeom prst="rect">
            <a:avLst/>
          </a:prstGeom>
        </p:spPr>
        <p:txBody>
          <a:bodyPr wrap="square">
            <a:spAutoFit/>
          </a:bodyPr>
          <a:lstStyle/>
          <a:p>
            <a:pPr marL="36195" marR="25400" algn="just">
              <a:lnSpc>
                <a:spcPct val="100000"/>
              </a:lnSpc>
              <a:spcBef>
                <a:spcPts val="325"/>
              </a:spcBef>
              <a:tabLst>
                <a:tab pos="209550" algn="l"/>
              </a:tabLst>
            </a:pPr>
            <a:r>
              <a:rPr lang="fr-FR" sz="1400" b="1" spc="140" dirty="0" smtClean="0">
                <a:solidFill>
                  <a:srgbClr val="FF00FF"/>
                </a:solidFill>
                <a:latin typeface="Trebuchet MS"/>
                <a:cs typeface="Trebuchet MS"/>
              </a:rPr>
              <a:t>Les Frais</a:t>
            </a:r>
            <a:endParaRPr lang="fr-FR" sz="1400" spc="-20" dirty="0">
              <a:solidFill>
                <a:srgbClr val="FF00FF"/>
              </a:solidFill>
              <a:latin typeface="Trebuchet MS"/>
              <a:cs typeface="Trebuchet MS"/>
            </a:endParaRPr>
          </a:p>
        </p:txBody>
      </p:sp>
      <p:sp>
        <p:nvSpPr>
          <p:cNvPr id="66567" name="Rectangle 66566"/>
          <p:cNvSpPr/>
          <p:nvPr/>
        </p:nvSpPr>
        <p:spPr>
          <a:xfrm>
            <a:off x="5545886" y="3312821"/>
            <a:ext cx="2652425" cy="1107996"/>
          </a:xfrm>
          <a:prstGeom prst="rect">
            <a:avLst/>
          </a:prstGeom>
          <a:ln>
            <a:solidFill>
              <a:srgbClr val="FF00FF"/>
            </a:solidFill>
          </a:ln>
        </p:spPr>
        <p:txBody>
          <a:bodyPr wrap="square">
            <a:spAutoFit/>
          </a:bodyPr>
          <a:lstStyle/>
          <a:p>
            <a:pPr marL="264160" marR="81280" indent="-172720">
              <a:lnSpc>
                <a:spcPct val="100000"/>
              </a:lnSpc>
              <a:spcBef>
                <a:spcPts val="0"/>
              </a:spcBef>
              <a:buFont typeface="Wingdings"/>
              <a:buChar char=""/>
              <a:tabLst>
                <a:tab pos="264795" algn="l"/>
              </a:tabLst>
            </a:pPr>
            <a:r>
              <a:rPr lang="fr-FR" sz="1100" kern="0" dirty="0">
                <a:solidFill>
                  <a:srgbClr val="FF00FF"/>
                </a:solidFill>
                <a:latin typeface="Trebuchet MS"/>
                <a:cs typeface="Trebuchet MS"/>
              </a:rPr>
              <a:t>Frais Assurance-vie : ceux du </a:t>
            </a:r>
            <a:r>
              <a:rPr lang="fr-FR" sz="1100" kern="0" dirty="0" smtClean="0">
                <a:solidFill>
                  <a:srgbClr val="FF00FF"/>
                </a:solidFill>
                <a:latin typeface="Trebuchet MS"/>
                <a:cs typeface="Trebuchet MS"/>
              </a:rPr>
              <a:t>contrat support</a:t>
            </a:r>
            <a:endParaRPr lang="fr-FR" sz="1100" kern="0" dirty="0">
              <a:solidFill>
                <a:srgbClr val="FF00FF"/>
              </a:solidFill>
              <a:latin typeface="Trebuchet MS"/>
              <a:cs typeface="Trebuchet MS"/>
            </a:endParaRPr>
          </a:p>
          <a:p>
            <a:pPr marL="264160" indent="-172720">
              <a:lnSpc>
                <a:spcPct val="100000"/>
              </a:lnSpc>
              <a:buFont typeface="Wingdings"/>
              <a:buChar char=""/>
              <a:tabLst>
                <a:tab pos="264795" algn="l"/>
              </a:tabLst>
            </a:pPr>
            <a:r>
              <a:rPr lang="fr-FR" sz="1100" kern="0" dirty="0">
                <a:solidFill>
                  <a:srgbClr val="FF00FF"/>
                </a:solidFill>
                <a:latin typeface="Trebuchet MS"/>
                <a:cs typeface="Trebuchet MS"/>
              </a:rPr>
              <a:t>Frais </a:t>
            </a:r>
            <a:r>
              <a:rPr lang="fr-FR" sz="1100" kern="0" dirty="0" smtClean="0">
                <a:solidFill>
                  <a:srgbClr val="FF00FF"/>
                </a:solidFill>
                <a:latin typeface="Trebuchet MS"/>
                <a:cs typeface="Trebuchet MS"/>
              </a:rPr>
              <a:t>CTO/PEA </a:t>
            </a:r>
            <a:r>
              <a:rPr lang="fr-FR" sz="1100" kern="0" dirty="0">
                <a:solidFill>
                  <a:srgbClr val="FF00FF"/>
                </a:solidFill>
                <a:latin typeface="Trebuchet MS"/>
                <a:cs typeface="Trebuchet MS"/>
              </a:rPr>
              <a:t>:</a:t>
            </a:r>
          </a:p>
          <a:p>
            <a:pPr marL="360680" lvl="1" indent="-90170">
              <a:lnSpc>
                <a:spcPct val="100000"/>
              </a:lnSpc>
              <a:buFont typeface="Arial"/>
              <a:buChar char="•"/>
              <a:tabLst>
                <a:tab pos="360680" algn="l"/>
              </a:tabLst>
            </a:pPr>
            <a:r>
              <a:rPr lang="fr-FR" sz="1100" kern="0" dirty="0">
                <a:solidFill>
                  <a:srgbClr val="FF00FF"/>
                </a:solidFill>
                <a:latin typeface="Trebuchet MS"/>
                <a:cs typeface="Trebuchet MS"/>
              </a:rPr>
              <a:t>Frais entrée maxi: </a:t>
            </a:r>
            <a:r>
              <a:rPr lang="fr-FR" sz="1100" kern="0" dirty="0" smtClean="0">
                <a:solidFill>
                  <a:srgbClr val="FF00FF"/>
                </a:solidFill>
                <a:latin typeface="Trebuchet MS"/>
                <a:cs typeface="Trebuchet MS"/>
              </a:rPr>
              <a:t>2%</a:t>
            </a:r>
            <a:endParaRPr lang="fr-FR" sz="1100" kern="0" dirty="0">
              <a:solidFill>
                <a:srgbClr val="FF00FF"/>
              </a:solidFill>
              <a:latin typeface="Trebuchet MS"/>
              <a:cs typeface="Trebuchet MS"/>
            </a:endParaRPr>
          </a:p>
          <a:p>
            <a:pPr marL="360680" lvl="1" indent="-90170">
              <a:lnSpc>
                <a:spcPct val="100000"/>
              </a:lnSpc>
              <a:spcBef>
                <a:spcPts val="5"/>
              </a:spcBef>
              <a:buFont typeface="Arial"/>
              <a:buChar char="•"/>
              <a:tabLst>
                <a:tab pos="360680" algn="l"/>
              </a:tabLst>
            </a:pPr>
            <a:r>
              <a:rPr lang="fr-FR" sz="1100" kern="0" dirty="0">
                <a:solidFill>
                  <a:srgbClr val="FF00FF"/>
                </a:solidFill>
                <a:latin typeface="Trebuchet MS"/>
                <a:cs typeface="Trebuchet MS"/>
              </a:rPr>
              <a:t>Frais de sortie: néant</a:t>
            </a:r>
          </a:p>
          <a:p>
            <a:pPr marL="360680" lvl="1" indent="-90170">
              <a:lnSpc>
                <a:spcPct val="100000"/>
              </a:lnSpc>
              <a:buFont typeface="Arial"/>
              <a:buChar char="•"/>
              <a:tabLst>
                <a:tab pos="360680" algn="l"/>
              </a:tabLst>
            </a:pPr>
            <a:r>
              <a:rPr lang="fr-FR" sz="1100" kern="0" dirty="0">
                <a:solidFill>
                  <a:srgbClr val="FF00FF"/>
                </a:solidFill>
                <a:latin typeface="Trebuchet MS"/>
                <a:cs typeface="Trebuchet MS"/>
              </a:rPr>
              <a:t>Frais de gestion maxi: </a:t>
            </a:r>
            <a:r>
              <a:rPr lang="fr-FR" sz="1100" kern="0" dirty="0" smtClean="0">
                <a:solidFill>
                  <a:srgbClr val="FF00FF"/>
                </a:solidFill>
                <a:latin typeface="Trebuchet MS"/>
                <a:cs typeface="Trebuchet MS"/>
              </a:rPr>
              <a:t>0,10%</a:t>
            </a:r>
            <a:endParaRPr lang="fr-FR" sz="1100" kern="0" dirty="0">
              <a:solidFill>
                <a:srgbClr val="FF00FF"/>
              </a:solidFill>
              <a:latin typeface="Trebuchet MS"/>
              <a:cs typeface="Trebuchet MS"/>
            </a:endParaRPr>
          </a:p>
        </p:txBody>
      </p:sp>
      <p:pic>
        <p:nvPicPr>
          <p:cNvPr id="2" name="Image 1"/>
          <p:cNvPicPr>
            <a:picLocks noChangeAspect="1"/>
          </p:cNvPicPr>
          <p:nvPr/>
        </p:nvPicPr>
        <p:blipFill>
          <a:blip r:embed="rId6"/>
          <a:stretch>
            <a:fillRect/>
          </a:stretch>
        </p:blipFill>
        <p:spPr>
          <a:xfrm>
            <a:off x="5545605" y="402541"/>
            <a:ext cx="1786283" cy="615749"/>
          </a:xfrm>
          <a:prstGeom prst="rect">
            <a:avLst/>
          </a:prstGeom>
        </p:spPr>
      </p:pic>
    </p:spTree>
    <p:extLst>
      <p:ext uri="{BB962C8B-B14F-4D97-AF65-F5344CB8AC3E}">
        <p14:creationId xmlns:p14="http://schemas.microsoft.com/office/powerpoint/2010/main" val="16541880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Espace réservé du numéro de diapositive 22"/>
          <p:cNvSpPr>
            <a:spLocks noGrp="1"/>
          </p:cNvSpPr>
          <p:nvPr>
            <p:ph type="sldNum" sz="quarter" idx="2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Aft>
                <a:spcPts val="300"/>
              </a:spcAft>
              <a:defRPr sz="1300" b="1">
                <a:solidFill>
                  <a:schemeClr val="accent1"/>
                </a:solidFill>
                <a:latin typeface="Arial Narrow" pitchFamily="34" charset="0"/>
              </a:defRPr>
            </a:lvl1pPr>
            <a:lvl2pPr marL="742950" indent="-285750" eaLnBrk="0" hangingPunct="0">
              <a:defRPr sz="1300" b="1">
                <a:solidFill>
                  <a:schemeClr val="tx1"/>
                </a:solidFill>
                <a:latin typeface="Arial Narrow" pitchFamily="34" charset="0"/>
              </a:defRPr>
            </a:lvl2pPr>
            <a:lvl3pPr marL="1143000" indent="-228600" eaLnBrk="0" hangingPunct="0">
              <a:defRPr sz="1300" b="1">
                <a:solidFill>
                  <a:schemeClr val="tx1"/>
                </a:solidFill>
                <a:latin typeface="Arial Narrow" pitchFamily="34" charset="0"/>
              </a:defRPr>
            </a:lvl3pPr>
            <a:lvl4pPr marL="1600200" indent="-228600" algn="just" eaLnBrk="0" hangingPunct="0">
              <a:lnSpc>
                <a:spcPts val="2000"/>
              </a:lnSpc>
              <a:defRPr sz="1300">
                <a:solidFill>
                  <a:schemeClr val="tx1"/>
                </a:solidFill>
                <a:latin typeface="Arial Narrow" pitchFamily="34" charset="0"/>
              </a:defRPr>
            </a:lvl4pPr>
            <a:lvl5pPr marL="2057400" indent="-228600" algn="just" eaLnBrk="0"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5pPr>
            <a:lvl6pPr marL="25146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6pPr>
            <a:lvl7pPr marL="29718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7pPr>
            <a:lvl8pPr marL="34290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8pPr>
            <a:lvl9pPr marL="38862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9pPr>
          </a:lstStyle>
          <a:p>
            <a:pPr eaLnBrk="1" fontAlgn="base" hangingPunct="1">
              <a:spcBef>
                <a:spcPct val="0"/>
              </a:spcBef>
              <a:spcAft>
                <a:spcPct val="0"/>
              </a:spcAft>
            </a:pPr>
            <a:fld id="{B051914B-540C-454B-99F4-FEFF50D1E02E}" type="slidenum">
              <a:rPr lang="fr-FR" altLang="fr-FR" sz="1100" smtClean="0">
                <a:solidFill>
                  <a:srgbClr val="000000"/>
                </a:solidFill>
                <a:latin typeface="Verdana" pitchFamily="34" charset="0"/>
                <a:cs typeface="Arial" pitchFamily="34" charset="0"/>
              </a:rPr>
              <a:pPr eaLnBrk="1" fontAlgn="base" hangingPunct="1">
                <a:spcBef>
                  <a:spcPct val="0"/>
                </a:spcBef>
                <a:spcAft>
                  <a:spcPct val="0"/>
                </a:spcAft>
              </a:pPr>
              <a:t>22</a:t>
            </a:fld>
            <a:endParaRPr lang="fr-FR" altLang="fr-FR" sz="1100" smtClean="0">
              <a:solidFill>
                <a:srgbClr val="000000"/>
              </a:solidFill>
              <a:latin typeface="Verdana" pitchFamily="34" charset="0"/>
              <a:cs typeface="Arial" pitchFamily="34" charset="0"/>
            </a:endParaRPr>
          </a:p>
        </p:txBody>
      </p:sp>
      <p:sp>
        <p:nvSpPr>
          <p:cNvPr id="7" name="Espace réservé du pied de page 5"/>
          <p:cNvSpPr>
            <a:spLocks noGrp="1"/>
          </p:cNvSpPr>
          <p:nvPr>
            <p:ph type="ftr" sz="quarter" idx="4294967295"/>
          </p:nvPr>
        </p:nvSpPr>
        <p:spPr bwMode="auto">
          <a:xfrm>
            <a:off x="2771775" y="6335713"/>
            <a:ext cx="3240088"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lgn="ctr" fontAlgn="base">
              <a:spcBef>
                <a:spcPct val="0"/>
              </a:spcBef>
              <a:spcAft>
                <a:spcPct val="0"/>
              </a:spcAft>
              <a:defRPr/>
            </a:pPr>
            <a:r>
              <a:rPr lang="fr-FR" altLang="fr-FR" sz="1100" dirty="0" smtClean="0">
                <a:solidFill>
                  <a:prstClr val="black"/>
                </a:solidFill>
              </a:rPr>
              <a:t>LES UC DE LA GAMME ESSENTIELLE </a:t>
            </a:r>
          </a:p>
        </p:txBody>
      </p:sp>
      <p:sp>
        <p:nvSpPr>
          <p:cNvPr id="4" name="ZoneTexte 3"/>
          <p:cNvSpPr txBox="1"/>
          <p:nvPr/>
        </p:nvSpPr>
        <p:spPr>
          <a:xfrm>
            <a:off x="179388" y="191433"/>
            <a:ext cx="5332158" cy="523220"/>
          </a:xfrm>
          <a:prstGeom prst="rect">
            <a:avLst/>
          </a:prstGeom>
          <a:solidFill>
            <a:schemeClr val="bg1"/>
          </a:solidFill>
        </p:spPr>
        <p:txBody>
          <a:bodyPr wrap="square" rtlCol="0">
            <a:spAutoFit/>
          </a:bodyPr>
          <a:lstStyle/>
          <a:p>
            <a:r>
              <a:rPr lang="fr-FR" sz="2800" dirty="0" smtClean="0">
                <a:solidFill>
                  <a:srgbClr val="FF0000"/>
                </a:solidFill>
              </a:rPr>
              <a:t>MIROVA EUROPE ENVIRONNEMENT</a:t>
            </a:r>
            <a:endParaRPr lang="fr-FR" sz="2000" dirty="0" smtClean="0"/>
          </a:p>
        </p:txBody>
      </p:sp>
      <p:sp>
        <p:nvSpPr>
          <p:cNvPr id="8" name="Rectangle 7"/>
          <p:cNvSpPr/>
          <p:nvPr/>
        </p:nvSpPr>
        <p:spPr>
          <a:xfrm>
            <a:off x="5210830" y="1395546"/>
            <a:ext cx="3684272" cy="1477328"/>
          </a:xfrm>
          <a:prstGeom prst="rect">
            <a:avLst/>
          </a:prstGeom>
          <a:ln>
            <a:solidFill>
              <a:srgbClr val="7030A0"/>
            </a:solidFill>
          </a:ln>
        </p:spPr>
        <p:txBody>
          <a:bodyPr wrap="square">
            <a:spAutoFit/>
          </a:bodyPr>
          <a:lstStyle/>
          <a:p>
            <a:r>
              <a:rPr lang="fr-FR" sz="1000" b="1" dirty="0" smtClean="0">
                <a:solidFill>
                  <a:srgbClr val="7030A0"/>
                </a:solidFill>
                <a:latin typeface="Trebuchet MS" panose="020B0603020202020204" pitchFamily="34" charset="0"/>
              </a:rPr>
              <a:t>Avec </a:t>
            </a:r>
            <a:r>
              <a:rPr lang="fr-FR" sz="1000" b="1" dirty="0" err="1" smtClean="0">
                <a:solidFill>
                  <a:srgbClr val="7030A0"/>
                </a:solidFill>
                <a:latin typeface="Trebuchet MS" panose="020B0603020202020204" pitchFamily="34" charset="0"/>
              </a:rPr>
              <a:t>Mirova</a:t>
            </a:r>
            <a:r>
              <a:rPr lang="fr-FR" sz="1000" b="1" dirty="0" smtClean="0">
                <a:solidFill>
                  <a:srgbClr val="7030A0"/>
                </a:solidFill>
                <a:latin typeface="Trebuchet MS" panose="020B0603020202020204" pitchFamily="34" charset="0"/>
              </a:rPr>
              <a:t> Europe Environnement vous bénéficiez d’</a:t>
            </a:r>
          </a:p>
          <a:p>
            <a:pPr marL="171450" indent="-171450">
              <a:buFont typeface="Arial" panose="020B0604020202020204" pitchFamily="34" charset="0"/>
              <a:buChar char="•"/>
            </a:pPr>
            <a:r>
              <a:rPr lang="fr-FR" sz="1000" b="1" dirty="0" smtClean="0">
                <a:solidFill>
                  <a:srgbClr val="7030A0"/>
                </a:solidFill>
                <a:latin typeface="Trebuchet MS" panose="020B0603020202020204" pitchFamily="34" charset="0"/>
              </a:rPr>
              <a:t>une </a:t>
            </a:r>
            <a:r>
              <a:rPr lang="fr-FR" sz="1000" b="1" dirty="0">
                <a:solidFill>
                  <a:srgbClr val="7030A0"/>
                </a:solidFill>
                <a:latin typeface="Trebuchet MS" panose="020B0603020202020204" pitchFamily="34" charset="0"/>
              </a:rPr>
              <a:t>solution d’épargne pour tirer parti d’enjeux environnementaux, tels que la gestion de l’eau, la transition énergétique et la production de ressources agricoles</a:t>
            </a:r>
          </a:p>
          <a:p>
            <a:pPr marL="171450" indent="-171450">
              <a:buFont typeface="Arial" panose="020B0604020202020204" pitchFamily="34" charset="0"/>
              <a:buChar char="•"/>
            </a:pPr>
            <a:r>
              <a:rPr lang="fr-FR" sz="1000" b="1" dirty="0" smtClean="0">
                <a:solidFill>
                  <a:srgbClr val="7030A0"/>
                </a:solidFill>
                <a:latin typeface="Trebuchet MS" panose="020B0603020202020204" pitchFamily="34" charset="0"/>
              </a:rPr>
              <a:t>une </a:t>
            </a:r>
            <a:r>
              <a:rPr lang="fr-FR" sz="1000" b="1" dirty="0">
                <a:solidFill>
                  <a:srgbClr val="7030A0"/>
                </a:solidFill>
                <a:latin typeface="Trebuchet MS" panose="020B0603020202020204" pitchFamily="34" charset="0"/>
              </a:rPr>
              <a:t>sélection d’actions européennes liées à des tendances jugées porteuses</a:t>
            </a:r>
          </a:p>
          <a:p>
            <a:pPr marL="171450" indent="-171450">
              <a:buFont typeface="Arial" panose="020B0604020202020204" pitchFamily="34" charset="0"/>
              <a:buChar char="•"/>
            </a:pPr>
            <a:r>
              <a:rPr lang="fr-FR" sz="1000" b="1" dirty="0" smtClean="0">
                <a:solidFill>
                  <a:srgbClr val="7030A0"/>
                </a:solidFill>
                <a:latin typeface="Trebuchet MS" panose="020B0603020202020204" pitchFamily="34" charset="0"/>
              </a:rPr>
              <a:t>un </a:t>
            </a:r>
            <a:r>
              <a:rPr lang="fr-FR" sz="1000" b="1" dirty="0">
                <a:solidFill>
                  <a:srgbClr val="7030A0"/>
                </a:solidFill>
                <a:latin typeface="Trebuchet MS" panose="020B0603020202020204" pitchFamily="34" charset="0"/>
              </a:rPr>
              <a:t>investissement socialement responsable couplé à une recherche de performance à long </a:t>
            </a:r>
            <a:r>
              <a:rPr lang="fr-FR" sz="1000" b="1" dirty="0" smtClean="0">
                <a:solidFill>
                  <a:srgbClr val="7030A0"/>
                </a:solidFill>
                <a:latin typeface="Trebuchet MS" panose="020B0603020202020204" pitchFamily="34" charset="0"/>
              </a:rPr>
              <a:t>terme</a:t>
            </a:r>
            <a:endParaRPr lang="fr-FR" sz="1200" b="1" kern="0" dirty="0">
              <a:solidFill>
                <a:srgbClr val="7030A0"/>
              </a:solidFill>
              <a:latin typeface="Trebuchet MS"/>
              <a:cs typeface="Trebuchet MS"/>
            </a:endParaRPr>
          </a:p>
        </p:txBody>
      </p:sp>
      <p:sp>
        <p:nvSpPr>
          <p:cNvPr id="9" name="Rectangle 8"/>
          <p:cNvSpPr/>
          <p:nvPr/>
        </p:nvSpPr>
        <p:spPr>
          <a:xfrm>
            <a:off x="5460274" y="83254"/>
            <a:ext cx="1956946" cy="307777"/>
          </a:xfrm>
          <a:prstGeom prst="rect">
            <a:avLst/>
          </a:prstGeom>
        </p:spPr>
        <p:txBody>
          <a:bodyPr wrap="none">
            <a:spAutoFit/>
          </a:bodyPr>
          <a:lstStyle/>
          <a:p>
            <a:pPr marL="12700">
              <a:lnSpc>
                <a:spcPct val="100000"/>
              </a:lnSpc>
              <a:spcBef>
                <a:spcPts val="105"/>
              </a:spcBef>
            </a:pPr>
            <a:r>
              <a:rPr lang="fr-FR" sz="1400" b="1" spc="140" dirty="0" smtClean="0">
                <a:latin typeface="Trebuchet MS"/>
                <a:cs typeface="Trebuchet MS"/>
              </a:rPr>
              <a:t>Produits éligibles</a:t>
            </a:r>
            <a:endParaRPr lang="fr-FR" sz="1400" dirty="0">
              <a:latin typeface="Trebuchet MS"/>
              <a:cs typeface="Trebuchet MS"/>
            </a:endParaRPr>
          </a:p>
        </p:txBody>
      </p:sp>
      <p:sp>
        <p:nvSpPr>
          <p:cNvPr id="10" name="Rectangle 9"/>
          <p:cNvSpPr/>
          <p:nvPr/>
        </p:nvSpPr>
        <p:spPr>
          <a:xfrm>
            <a:off x="2047652" y="3320985"/>
            <a:ext cx="1595630" cy="307777"/>
          </a:xfrm>
          <a:prstGeom prst="rect">
            <a:avLst/>
          </a:prstGeom>
        </p:spPr>
        <p:txBody>
          <a:bodyPr wrap="square">
            <a:spAutoFit/>
          </a:bodyPr>
          <a:lstStyle/>
          <a:p>
            <a:pPr marL="12700">
              <a:lnSpc>
                <a:spcPct val="100000"/>
              </a:lnSpc>
              <a:spcBef>
                <a:spcPts val="105"/>
              </a:spcBef>
            </a:pPr>
            <a:r>
              <a:rPr lang="fr-FR" sz="1400" b="1" spc="140" dirty="0" smtClean="0">
                <a:solidFill>
                  <a:schemeClr val="accent2">
                    <a:lumMod val="50000"/>
                  </a:schemeClr>
                </a:solidFill>
                <a:latin typeface="Trebuchet MS"/>
                <a:cs typeface="Trebuchet MS"/>
              </a:rPr>
              <a:t>Les risques</a:t>
            </a:r>
            <a:endParaRPr lang="fr-FR" sz="1400" dirty="0">
              <a:solidFill>
                <a:schemeClr val="accent2">
                  <a:lumMod val="50000"/>
                </a:schemeClr>
              </a:solidFill>
              <a:latin typeface="Trebuchet MS"/>
              <a:cs typeface="Trebuchet MS"/>
            </a:endParaRPr>
          </a:p>
        </p:txBody>
      </p:sp>
      <p:sp>
        <p:nvSpPr>
          <p:cNvPr id="15" name="Rectangle 14"/>
          <p:cNvSpPr/>
          <p:nvPr/>
        </p:nvSpPr>
        <p:spPr>
          <a:xfrm>
            <a:off x="452999" y="3618863"/>
            <a:ext cx="4725042" cy="2598147"/>
          </a:xfrm>
          <a:prstGeom prst="rect">
            <a:avLst/>
          </a:prstGeom>
          <a:ln>
            <a:solidFill>
              <a:schemeClr val="accent2">
                <a:lumMod val="50000"/>
              </a:schemeClr>
            </a:solidFill>
          </a:ln>
        </p:spPr>
        <p:txBody>
          <a:bodyPr wrap="square">
            <a:spAutoFit/>
          </a:bodyPr>
          <a:lstStyle/>
          <a:p>
            <a:pPr marL="22225" lvl="0" algn="ctr" fontAlgn="auto">
              <a:spcBef>
                <a:spcPts val="300"/>
              </a:spcBef>
              <a:spcAft>
                <a:spcPts val="0"/>
              </a:spcAft>
            </a:pPr>
            <a:r>
              <a:rPr lang="fr-FR" sz="1200" b="1" spc="-5" dirty="0" smtClean="0">
                <a:solidFill>
                  <a:schemeClr val="accent2">
                    <a:lumMod val="50000"/>
                  </a:schemeClr>
                </a:solidFill>
                <a:latin typeface="Calibri"/>
                <a:cs typeface="Calibri"/>
              </a:rPr>
              <a:t>Profil </a:t>
            </a:r>
            <a:r>
              <a:rPr lang="fr-FR" sz="1200" b="1" spc="-5" dirty="0">
                <a:solidFill>
                  <a:schemeClr val="accent2">
                    <a:lumMod val="50000"/>
                  </a:schemeClr>
                </a:solidFill>
                <a:latin typeface="Calibri"/>
                <a:cs typeface="Calibri"/>
              </a:rPr>
              <a:t>de risque et de rendement (1 à</a:t>
            </a:r>
            <a:r>
              <a:rPr lang="fr-FR" sz="1200" b="1" spc="-40" dirty="0">
                <a:solidFill>
                  <a:schemeClr val="accent2">
                    <a:lumMod val="50000"/>
                  </a:schemeClr>
                </a:solidFill>
                <a:latin typeface="Calibri"/>
                <a:cs typeface="Calibri"/>
              </a:rPr>
              <a:t> </a:t>
            </a:r>
            <a:r>
              <a:rPr lang="fr-FR" sz="1200" b="1" spc="-5" dirty="0">
                <a:solidFill>
                  <a:schemeClr val="accent2">
                    <a:lumMod val="50000"/>
                  </a:schemeClr>
                </a:solidFill>
                <a:latin typeface="Calibri"/>
                <a:cs typeface="Calibri"/>
              </a:rPr>
              <a:t>7)</a:t>
            </a:r>
            <a:endParaRPr lang="fr-FR" sz="1200" dirty="0">
              <a:solidFill>
                <a:schemeClr val="accent2">
                  <a:lumMod val="50000"/>
                </a:schemeClr>
              </a:solidFill>
              <a:latin typeface="Calibri"/>
              <a:cs typeface="Calibri"/>
            </a:endParaRPr>
          </a:p>
          <a:p>
            <a:pPr marL="25400" lvl="0" algn="ctr" fontAlgn="auto">
              <a:spcBef>
                <a:spcPts val="100"/>
              </a:spcBef>
              <a:spcAft>
                <a:spcPts val="0"/>
              </a:spcAft>
            </a:pPr>
            <a:r>
              <a:rPr lang="fr-FR" sz="2800" b="1" spc="-5" dirty="0">
                <a:solidFill>
                  <a:srgbClr val="FFFFFF"/>
                </a:solidFill>
                <a:latin typeface="Calibri"/>
                <a:cs typeface="Calibri"/>
              </a:rPr>
              <a:t>4</a:t>
            </a:r>
            <a:endParaRPr lang="fr-FR" sz="2800" dirty="0">
              <a:solidFill>
                <a:prstClr val="black"/>
              </a:solidFill>
              <a:latin typeface="Calibri"/>
              <a:cs typeface="Calibri"/>
            </a:endParaRPr>
          </a:p>
          <a:p>
            <a:pPr marL="180000" lvl="0" fontAlgn="auto">
              <a:spcBef>
                <a:spcPts val="0"/>
              </a:spcBef>
              <a:spcAft>
                <a:spcPts val="0"/>
              </a:spcAft>
            </a:pPr>
            <a:endParaRPr lang="fr-FR" sz="1200" b="1" kern="0" dirty="0" smtClean="0">
              <a:solidFill>
                <a:schemeClr val="accent2">
                  <a:lumMod val="75000"/>
                </a:schemeClr>
              </a:solidFill>
              <a:latin typeface="Trebuchet MS" panose="020B0603020202020204" pitchFamily="34" charset="0"/>
              <a:cs typeface="+mn-cs"/>
            </a:endParaRPr>
          </a:p>
          <a:p>
            <a:pPr marL="180000" lvl="0" fontAlgn="auto">
              <a:spcBef>
                <a:spcPts val="0"/>
              </a:spcBef>
              <a:spcAft>
                <a:spcPts val="0"/>
              </a:spcAft>
            </a:pPr>
            <a:r>
              <a:rPr lang="fr-FR" sz="1100" b="1" dirty="0" err="1">
                <a:solidFill>
                  <a:schemeClr val="accent2">
                    <a:lumMod val="50000"/>
                  </a:schemeClr>
                </a:solidFill>
                <a:latin typeface="Trebuchet MS" panose="020B0603020202020204" pitchFamily="34" charset="0"/>
              </a:rPr>
              <a:t>Mirova</a:t>
            </a:r>
            <a:r>
              <a:rPr lang="fr-FR" sz="1100" b="1" dirty="0">
                <a:solidFill>
                  <a:schemeClr val="accent2">
                    <a:lumMod val="50000"/>
                  </a:schemeClr>
                </a:solidFill>
                <a:latin typeface="Trebuchet MS" panose="020B0603020202020204" pitchFamily="34" charset="0"/>
              </a:rPr>
              <a:t> Europe Environnement n’est pas garanti ; il existe un risque de perte en capital. Le Fonds est principalement soumis aux risques suivants : risque actions, risque de taille de capitalisation des sociétés de petite et moyenne capitalisation et de grande capitalisation, risque de taux de change, risque de concentration géographique, risque de concentration du portefeuille.</a:t>
            </a:r>
            <a:r>
              <a:rPr lang="fr-FR" sz="1100" b="1" kern="0" dirty="0">
                <a:solidFill>
                  <a:schemeClr val="accent2">
                    <a:lumMod val="50000"/>
                  </a:schemeClr>
                </a:solidFill>
                <a:latin typeface="Trebuchet MS" panose="020B0603020202020204" pitchFamily="34" charset="0"/>
                <a:cs typeface="+mn-cs"/>
              </a:rPr>
              <a:t/>
            </a:r>
            <a:br>
              <a:rPr lang="fr-FR" sz="1100" b="1" kern="0" dirty="0">
                <a:solidFill>
                  <a:schemeClr val="accent2">
                    <a:lumMod val="50000"/>
                  </a:schemeClr>
                </a:solidFill>
                <a:latin typeface="Trebuchet MS" panose="020B0603020202020204" pitchFamily="34" charset="0"/>
                <a:cs typeface="+mn-cs"/>
              </a:rPr>
            </a:br>
            <a:r>
              <a:rPr lang="fr-FR" sz="1100" b="1" kern="0" dirty="0">
                <a:solidFill>
                  <a:schemeClr val="accent2">
                    <a:lumMod val="50000"/>
                  </a:schemeClr>
                </a:solidFill>
                <a:latin typeface="Trebuchet MS" panose="020B0603020202020204" pitchFamily="34" charset="0"/>
                <a:cs typeface="+mn-cs"/>
              </a:rPr>
              <a:t>Pour une description plus complète des risques, se référer au prospectus du </a:t>
            </a:r>
            <a:r>
              <a:rPr lang="fr-FR" sz="1100" b="1" kern="0" dirty="0" smtClean="0">
                <a:solidFill>
                  <a:schemeClr val="accent2">
                    <a:lumMod val="50000"/>
                  </a:schemeClr>
                </a:solidFill>
                <a:latin typeface="Trebuchet MS" panose="020B0603020202020204" pitchFamily="34" charset="0"/>
                <a:cs typeface="+mn-cs"/>
              </a:rPr>
              <a:t>Fonds,</a:t>
            </a:r>
          </a:p>
          <a:p>
            <a:pPr marL="180000" lvl="0" fontAlgn="auto">
              <a:spcBef>
                <a:spcPts val="0"/>
              </a:spcBef>
              <a:spcAft>
                <a:spcPts val="0"/>
              </a:spcAft>
            </a:pPr>
            <a:r>
              <a:rPr lang="fr-FR" sz="1100" b="1" kern="0" dirty="0" smtClean="0">
                <a:solidFill>
                  <a:schemeClr val="accent2">
                    <a:lumMod val="50000"/>
                  </a:schemeClr>
                </a:solidFill>
                <a:latin typeface="Trebuchet MS" panose="020B0603020202020204" pitchFamily="34" charset="0"/>
                <a:cs typeface="+mn-cs"/>
              </a:rPr>
              <a:t>Pour consulter le prospectus </a:t>
            </a:r>
            <a:r>
              <a:rPr lang="fr-FR" sz="1100" b="1" kern="0" dirty="0" smtClean="0">
                <a:solidFill>
                  <a:schemeClr val="accent2">
                    <a:lumMod val="50000"/>
                  </a:schemeClr>
                </a:solidFill>
                <a:latin typeface="Trebuchet MS" panose="020B0603020202020204" pitchFamily="34" charset="0"/>
                <a:cs typeface="+mn-cs"/>
                <a:hlinkClick r:id="rId3"/>
              </a:rPr>
              <a:t>cliquez ici</a:t>
            </a:r>
            <a:endParaRPr lang="fr-FR" sz="1100" b="1" kern="0" dirty="0">
              <a:solidFill>
                <a:schemeClr val="accent2">
                  <a:lumMod val="50000"/>
                </a:schemeClr>
              </a:solidFill>
              <a:latin typeface="Trebuchet MS" panose="020B0603020202020204" pitchFamily="34" charset="0"/>
              <a:cs typeface="+mn-cs"/>
            </a:endParaRPr>
          </a:p>
        </p:txBody>
      </p:sp>
      <p:sp>
        <p:nvSpPr>
          <p:cNvPr id="16" name="Ellipse 15"/>
          <p:cNvSpPr/>
          <p:nvPr/>
        </p:nvSpPr>
        <p:spPr>
          <a:xfrm>
            <a:off x="2447050" y="3896442"/>
            <a:ext cx="796834" cy="501181"/>
          </a:xfrm>
          <a:prstGeom prst="ellips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accent2">
                    <a:lumMod val="50000"/>
                  </a:schemeClr>
                </a:solidFill>
              </a:rPr>
              <a:t>5</a:t>
            </a:r>
            <a:endParaRPr lang="fr-FR" b="1" dirty="0">
              <a:solidFill>
                <a:schemeClr val="accent2">
                  <a:lumMod val="50000"/>
                </a:schemeClr>
              </a:solidFill>
            </a:endParaRPr>
          </a:p>
        </p:txBody>
      </p:sp>
      <p:sp>
        <p:nvSpPr>
          <p:cNvPr id="18" name="Rectangle 17"/>
          <p:cNvSpPr/>
          <p:nvPr/>
        </p:nvSpPr>
        <p:spPr>
          <a:xfrm>
            <a:off x="6453459" y="1111461"/>
            <a:ext cx="935513" cy="307777"/>
          </a:xfrm>
          <a:prstGeom prst="rect">
            <a:avLst/>
          </a:prstGeom>
        </p:spPr>
        <p:txBody>
          <a:bodyPr wrap="none">
            <a:spAutoFit/>
          </a:bodyPr>
          <a:lstStyle/>
          <a:p>
            <a:pPr marL="12700">
              <a:lnSpc>
                <a:spcPct val="100000"/>
              </a:lnSpc>
              <a:spcBef>
                <a:spcPts val="105"/>
              </a:spcBef>
            </a:pPr>
            <a:r>
              <a:rPr lang="fr-FR" sz="1400" b="1" spc="140" dirty="0" smtClean="0">
                <a:solidFill>
                  <a:srgbClr val="6F2F9F"/>
                </a:solidFill>
                <a:latin typeface="Trebuchet MS"/>
                <a:cs typeface="Trebuchet MS"/>
              </a:rPr>
              <a:t>En bref</a:t>
            </a:r>
            <a:endParaRPr lang="fr-FR" sz="1400" dirty="0">
              <a:latin typeface="Trebuchet MS"/>
              <a:cs typeface="Trebuchet MS"/>
            </a:endParaRPr>
          </a:p>
        </p:txBody>
      </p:sp>
      <p:sp>
        <p:nvSpPr>
          <p:cNvPr id="19" name="Rectangle 18"/>
          <p:cNvSpPr/>
          <p:nvPr/>
        </p:nvSpPr>
        <p:spPr>
          <a:xfrm>
            <a:off x="5210829" y="5676627"/>
            <a:ext cx="2585003" cy="536044"/>
          </a:xfrm>
          <a:prstGeom prst="rect">
            <a:avLst/>
          </a:prstGeom>
        </p:spPr>
        <p:txBody>
          <a:bodyPr wrap="none">
            <a:spAutoFit/>
          </a:bodyPr>
          <a:lstStyle/>
          <a:p>
            <a:pPr marL="12700">
              <a:lnSpc>
                <a:spcPct val="100000"/>
              </a:lnSpc>
              <a:spcBef>
                <a:spcPts val="105"/>
              </a:spcBef>
            </a:pPr>
            <a:r>
              <a:rPr lang="fr-FR" sz="1400" b="1" spc="140" dirty="0" smtClean="0">
                <a:latin typeface="Trebuchet MS"/>
                <a:cs typeface="Trebuchet MS"/>
              </a:rPr>
              <a:t>La durée de placement </a:t>
            </a:r>
          </a:p>
          <a:p>
            <a:pPr marL="12700">
              <a:lnSpc>
                <a:spcPct val="100000"/>
              </a:lnSpc>
              <a:spcBef>
                <a:spcPts val="105"/>
              </a:spcBef>
            </a:pPr>
            <a:r>
              <a:rPr lang="fr-FR" sz="1400" b="1" spc="140" dirty="0" smtClean="0">
                <a:latin typeface="Trebuchet MS"/>
                <a:cs typeface="Trebuchet MS"/>
              </a:rPr>
              <a:t>recommandée</a:t>
            </a:r>
            <a:endParaRPr lang="fr-FR" sz="1400" dirty="0">
              <a:latin typeface="Trebuchet MS"/>
              <a:cs typeface="Trebuchet MS"/>
            </a:endParaRPr>
          </a:p>
        </p:txBody>
      </p:sp>
      <p:sp>
        <p:nvSpPr>
          <p:cNvPr id="31" name="Rectangle 30"/>
          <p:cNvSpPr/>
          <p:nvPr/>
        </p:nvSpPr>
        <p:spPr>
          <a:xfrm>
            <a:off x="468595" y="1491663"/>
            <a:ext cx="4426172" cy="1892826"/>
          </a:xfrm>
          <a:prstGeom prst="rect">
            <a:avLst/>
          </a:prstGeom>
          <a:ln>
            <a:solidFill>
              <a:schemeClr val="accent6"/>
            </a:solidFill>
          </a:ln>
        </p:spPr>
        <p:txBody>
          <a:bodyPr wrap="square">
            <a:spAutoFit/>
          </a:bodyPr>
          <a:lstStyle/>
          <a:p>
            <a:pPr marL="128270" marR="109855" algn="just">
              <a:lnSpc>
                <a:spcPct val="100000"/>
              </a:lnSpc>
              <a:spcBef>
                <a:spcPts val="635"/>
              </a:spcBef>
            </a:pPr>
            <a:r>
              <a:rPr lang="fr-FR" sz="900" b="1" dirty="0">
                <a:solidFill>
                  <a:schemeClr val="accent6">
                    <a:lumMod val="50000"/>
                  </a:schemeClr>
                </a:solidFill>
                <a:latin typeface="Trebuchet MS" panose="020B0603020202020204" pitchFamily="34" charset="0"/>
              </a:rPr>
              <a:t>L’objectif de gestion d’</a:t>
            </a:r>
            <a:r>
              <a:rPr lang="fr-FR" sz="900" b="1" dirty="0" err="1">
                <a:solidFill>
                  <a:schemeClr val="accent6">
                    <a:lumMod val="50000"/>
                  </a:schemeClr>
                </a:solidFill>
                <a:latin typeface="Trebuchet MS" panose="020B0603020202020204" pitchFamily="34" charset="0"/>
              </a:rPr>
              <a:t>Mirova</a:t>
            </a:r>
            <a:r>
              <a:rPr lang="fr-FR" sz="900" b="1" dirty="0">
                <a:solidFill>
                  <a:schemeClr val="accent6">
                    <a:lumMod val="50000"/>
                  </a:schemeClr>
                </a:solidFill>
                <a:latin typeface="Trebuchet MS" panose="020B0603020202020204" pitchFamily="34" charset="0"/>
              </a:rPr>
              <a:t> Europe Environnement est le même que celui de son maître diminué des frais de gestion du nourricier, à savoir de surperformer les marchés européens sur la période d’investissement recommandée minimum de 5 ans à travers des placements dans des sociétés délivrant principalement des solutions visant à résoudre les problèmes environnementaux. Le compartiment maître n’est pas géré par rapport à un indice de référence spécifique. Toutefois, à titre indicatif, sa performance est comparable à celle de l’Indice MSCI Europe DNR (dividendes nets réinvestis) en euro. </a:t>
            </a:r>
            <a:r>
              <a:rPr lang="fr-FR" sz="900" b="1" dirty="0" err="1">
                <a:solidFill>
                  <a:schemeClr val="accent6">
                    <a:lumMod val="50000"/>
                  </a:schemeClr>
                </a:solidFill>
                <a:latin typeface="Trebuchet MS" panose="020B0603020202020204" pitchFamily="34" charset="0"/>
              </a:rPr>
              <a:t>Mirova</a:t>
            </a:r>
            <a:r>
              <a:rPr lang="fr-FR" sz="900" b="1" dirty="0">
                <a:solidFill>
                  <a:schemeClr val="accent6">
                    <a:lumMod val="50000"/>
                  </a:schemeClr>
                </a:solidFill>
                <a:latin typeface="Trebuchet MS" panose="020B0603020202020204" pitchFamily="34" charset="0"/>
              </a:rPr>
              <a:t> Europe Environnement est investi dans son Fonds maître. Le compartiment maître peut investir au moins 80 % de ses actifs nets dans des actions européennes et jusqu’à 10 % de ses actifs nets dans des liquidités et des instruments du marché </a:t>
            </a:r>
            <a:r>
              <a:rPr lang="fr-FR" sz="900" b="1" dirty="0" err="1">
                <a:solidFill>
                  <a:schemeClr val="accent6">
                    <a:lumMod val="50000"/>
                  </a:schemeClr>
                </a:solidFill>
                <a:latin typeface="Trebuchet MS" panose="020B0603020202020204" pitchFamily="34" charset="0"/>
              </a:rPr>
              <a:t>monétaire.</a:t>
            </a:r>
            <a:r>
              <a:rPr lang="fr-FR" sz="900" b="1" kern="0" dirty="0" err="1" smtClean="0">
                <a:solidFill>
                  <a:schemeClr val="accent6">
                    <a:lumMod val="50000"/>
                  </a:schemeClr>
                </a:solidFill>
                <a:latin typeface="Trebuchet MS" panose="020B0603020202020204" pitchFamily="34" charset="0"/>
                <a:cs typeface="Trebuchet MS"/>
              </a:rPr>
              <a:t>Lien</a:t>
            </a:r>
            <a:r>
              <a:rPr lang="fr-FR" sz="900" b="1" kern="0" dirty="0" smtClean="0">
                <a:solidFill>
                  <a:schemeClr val="accent6">
                    <a:lumMod val="50000"/>
                  </a:schemeClr>
                </a:solidFill>
                <a:latin typeface="Trebuchet MS" panose="020B0603020202020204" pitchFamily="34" charset="0"/>
                <a:cs typeface="Trebuchet MS"/>
              </a:rPr>
              <a:t> vers le  DICI </a:t>
            </a:r>
            <a:r>
              <a:rPr lang="fr-FR" sz="900" b="1" kern="0" dirty="0" smtClean="0">
                <a:solidFill>
                  <a:schemeClr val="accent6">
                    <a:lumMod val="50000"/>
                  </a:schemeClr>
                </a:solidFill>
                <a:latin typeface="Trebuchet MS" panose="020B0603020202020204" pitchFamily="34" charset="0"/>
                <a:cs typeface="Trebuchet MS"/>
                <a:hlinkClick r:id="rId4"/>
              </a:rPr>
              <a:t>cliquez ici</a:t>
            </a:r>
            <a:endParaRPr lang="fr-FR" sz="900" b="1" kern="0" dirty="0">
              <a:solidFill>
                <a:schemeClr val="accent6">
                  <a:lumMod val="50000"/>
                </a:schemeClr>
              </a:solidFill>
              <a:latin typeface="Trebuchet MS" panose="020B0603020202020204" pitchFamily="34" charset="0"/>
              <a:cs typeface="Trebuchet MS"/>
            </a:endParaRPr>
          </a:p>
        </p:txBody>
      </p:sp>
      <p:sp>
        <p:nvSpPr>
          <p:cNvPr id="33" name="Rectangle 32"/>
          <p:cNvSpPr/>
          <p:nvPr/>
        </p:nvSpPr>
        <p:spPr>
          <a:xfrm>
            <a:off x="1763456" y="1161058"/>
            <a:ext cx="2299091" cy="307777"/>
          </a:xfrm>
          <a:prstGeom prst="rect">
            <a:avLst/>
          </a:prstGeom>
        </p:spPr>
        <p:txBody>
          <a:bodyPr wrap="none">
            <a:spAutoFit/>
          </a:bodyPr>
          <a:lstStyle/>
          <a:p>
            <a:pPr marL="12700">
              <a:lnSpc>
                <a:spcPct val="100000"/>
              </a:lnSpc>
              <a:spcBef>
                <a:spcPts val="105"/>
              </a:spcBef>
            </a:pPr>
            <a:r>
              <a:rPr lang="fr-FR" sz="1400" b="1" spc="140" dirty="0" smtClean="0">
                <a:solidFill>
                  <a:schemeClr val="accent6">
                    <a:lumMod val="50000"/>
                  </a:schemeClr>
                </a:solidFill>
                <a:latin typeface="Trebuchet MS"/>
                <a:cs typeface="Trebuchet MS"/>
              </a:rPr>
              <a:t>L’objectif de gestion</a:t>
            </a:r>
            <a:endParaRPr lang="fr-FR" sz="1400" dirty="0">
              <a:solidFill>
                <a:schemeClr val="accent6">
                  <a:lumMod val="50000"/>
                </a:schemeClr>
              </a:solidFill>
              <a:latin typeface="Trebuchet MS"/>
              <a:cs typeface="Trebuchet MS"/>
            </a:endParaRPr>
          </a:p>
        </p:txBody>
      </p:sp>
      <p:sp>
        <p:nvSpPr>
          <p:cNvPr id="66560" name="ZoneTexte 66559"/>
          <p:cNvSpPr txBox="1"/>
          <p:nvPr/>
        </p:nvSpPr>
        <p:spPr>
          <a:xfrm>
            <a:off x="7759146" y="5801385"/>
            <a:ext cx="966328" cy="276999"/>
          </a:xfrm>
          <a:prstGeom prst="rect">
            <a:avLst/>
          </a:prstGeom>
          <a:noFill/>
          <a:ln>
            <a:solidFill>
              <a:schemeClr val="tx1"/>
            </a:solidFill>
          </a:ln>
        </p:spPr>
        <p:txBody>
          <a:bodyPr wrap="square" rtlCol="0">
            <a:spAutoFit/>
          </a:bodyPr>
          <a:lstStyle/>
          <a:p>
            <a:r>
              <a:rPr lang="fr-FR" sz="1200" b="1" dirty="0" smtClean="0">
                <a:latin typeface="Trebuchet MS" panose="020B0603020202020204" pitchFamily="34" charset="0"/>
              </a:rPr>
              <a:t>+ de 5 ans</a:t>
            </a:r>
          </a:p>
        </p:txBody>
      </p:sp>
      <p:sp>
        <p:nvSpPr>
          <p:cNvPr id="35" name="Rectangle 34"/>
          <p:cNvSpPr/>
          <p:nvPr/>
        </p:nvSpPr>
        <p:spPr>
          <a:xfrm>
            <a:off x="5511546" y="4423489"/>
            <a:ext cx="3353482" cy="307777"/>
          </a:xfrm>
          <a:prstGeom prst="rect">
            <a:avLst/>
          </a:prstGeom>
        </p:spPr>
        <p:txBody>
          <a:bodyPr wrap="none">
            <a:spAutoFit/>
          </a:bodyPr>
          <a:lstStyle/>
          <a:p>
            <a:pPr marL="12700">
              <a:lnSpc>
                <a:spcPct val="100000"/>
              </a:lnSpc>
              <a:spcBef>
                <a:spcPts val="105"/>
              </a:spcBef>
            </a:pPr>
            <a:r>
              <a:rPr lang="fr-FR" sz="1400" b="1" spc="140" dirty="0" smtClean="0">
                <a:solidFill>
                  <a:srgbClr val="002060"/>
                </a:solidFill>
                <a:latin typeface="Trebuchet MS"/>
                <a:cs typeface="Trebuchet MS"/>
              </a:rPr>
              <a:t>Les performances au 21 01/20*</a:t>
            </a:r>
            <a:endParaRPr lang="fr-FR" sz="1400" dirty="0">
              <a:solidFill>
                <a:srgbClr val="002060"/>
              </a:solidFill>
              <a:latin typeface="Trebuchet MS"/>
              <a:cs typeface="Trebuchet MS"/>
            </a:endParaRPr>
          </a:p>
        </p:txBody>
      </p:sp>
      <p:sp>
        <p:nvSpPr>
          <p:cNvPr id="37" name="Rectangle 36"/>
          <p:cNvSpPr/>
          <p:nvPr/>
        </p:nvSpPr>
        <p:spPr>
          <a:xfrm>
            <a:off x="7589520" y="118071"/>
            <a:ext cx="1305581" cy="461665"/>
          </a:xfrm>
          <a:prstGeom prst="rect">
            <a:avLst/>
          </a:prstGeom>
        </p:spPr>
        <p:txBody>
          <a:bodyPr wrap="square">
            <a:spAutoFit/>
          </a:bodyPr>
          <a:lstStyle/>
          <a:p>
            <a:pPr marL="12700" algn="ctr">
              <a:lnSpc>
                <a:spcPct val="100000"/>
              </a:lnSpc>
              <a:spcBef>
                <a:spcPts val="105"/>
              </a:spcBef>
            </a:pPr>
            <a:r>
              <a:rPr lang="fr-FR" sz="1200" b="1" spc="140" dirty="0" smtClean="0">
                <a:solidFill>
                  <a:srgbClr val="FF0000"/>
                </a:solidFill>
                <a:latin typeface="Trebuchet MS"/>
                <a:cs typeface="Trebuchet MS"/>
              </a:rPr>
              <a:t>Profil investisseur</a:t>
            </a:r>
            <a:endParaRPr lang="fr-FR" sz="1200" dirty="0">
              <a:solidFill>
                <a:srgbClr val="FF0000"/>
              </a:solidFill>
              <a:latin typeface="Trebuchet MS"/>
              <a:cs typeface="Trebuchet MS"/>
            </a:endParaRPr>
          </a:p>
        </p:txBody>
      </p:sp>
      <p:sp>
        <p:nvSpPr>
          <p:cNvPr id="66561" name="ZoneTexte 66560"/>
          <p:cNvSpPr txBox="1"/>
          <p:nvPr/>
        </p:nvSpPr>
        <p:spPr>
          <a:xfrm>
            <a:off x="7955279" y="579736"/>
            <a:ext cx="809897" cy="461665"/>
          </a:xfrm>
          <a:prstGeom prst="rect">
            <a:avLst/>
          </a:prstGeom>
          <a:noFill/>
        </p:spPr>
        <p:txBody>
          <a:bodyPr wrap="square" rtlCol="0">
            <a:spAutoFit/>
          </a:bodyPr>
          <a:lstStyle/>
          <a:p>
            <a:r>
              <a:rPr lang="fr-FR" sz="2400" dirty="0" smtClean="0">
                <a:solidFill>
                  <a:srgbClr val="FF0000"/>
                </a:solidFill>
                <a:latin typeface="Trebuchet MS" panose="020B0603020202020204" pitchFamily="34" charset="0"/>
              </a:rPr>
              <a:t>C2</a:t>
            </a:r>
          </a:p>
        </p:txBody>
      </p:sp>
      <p:sp>
        <p:nvSpPr>
          <p:cNvPr id="66563" name="ZoneTexte 66562"/>
          <p:cNvSpPr txBox="1"/>
          <p:nvPr/>
        </p:nvSpPr>
        <p:spPr>
          <a:xfrm>
            <a:off x="421724" y="732967"/>
            <a:ext cx="2948939" cy="369332"/>
          </a:xfrm>
          <a:prstGeom prst="rect">
            <a:avLst/>
          </a:prstGeom>
          <a:noFill/>
        </p:spPr>
        <p:txBody>
          <a:bodyPr wrap="square" rtlCol="0">
            <a:spAutoFit/>
          </a:bodyPr>
          <a:lstStyle/>
          <a:p>
            <a:r>
              <a:rPr lang="fr-FR" dirty="0" smtClean="0">
                <a:latin typeface="Trebuchet MS" panose="020B0603020202020204" pitchFamily="34" charset="0"/>
              </a:rPr>
              <a:t>FR0010521575</a:t>
            </a:r>
          </a:p>
        </p:txBody>
      </p:sp>
      <p:sp>
        <p:nvSpPr>
          <p:cNvPr id="66564" name="Rectangle 66563"/>
          <p:cNvSpPr/>
          <p:nvPr/>
        </p:nvSpPr>
        <p:spPr>
          <a:xfrm>
            <a:off x="5545887" y="4772075"/>
            <a:ext cx="3044298" cy="915635"/>
          </a:xfrm>
          <a:prstGeom prst="rect">
            <a:avLst/>
          </a:prstGeom>
          <a:ln>
            <a:solidFill>
              <a:srgbClr val="002060"/>
            </a:solidFill>
          </a:ln>
        </p:spPr>
        <p:txBody>
          <a:bodyPr wrap="square">
            <a:spAutoFit/>
          </a:bodyPr>
          <a:lstStyle/>
          <a:p>
            <a:pPr marL="208915" marR="25400" indent="-172720" algn="just">
              <a:lnSpc>
                <a:spcPct val="100000"/>
              </a:lnSpc>
              <a:spcBef>
                <a:spcPts val="325"/>
              </a:spcBef>
              <a:buFont typeface="Wingdings"/>
              <a:buChar char=""/>
              <a:tabLst>
                <a:tab pos="209550" algn="l"/>
              </a:tabLst>
            </a:pPr>
            <a:r>
              <a:rPr lang="fr-FR" sz="1200" spc="-20" dirty="0" smtClean="0">
                <a:solidFill>
                  <a:srgbClr val="002060"/>
                </a:solidFill>
                <a:latin typeface="Trebuchet MS"/>
                <a:cs typeface="Trebuchet MS"/>
              </a:rPr>
              <a:t>1 an </a:t>
            </a:r>
            <a:r>
              <a:rPr lang="fr-FR" sz="1200" spc="-20" dirty="0">
                <a:solidFill>
                  <a:srgbClr val="002060"/>
                </a:solidFill>
                <a:latin typeface="Trebuchet MS"/>
                <a:cs typeface="Trebuchet MS"/>
              </a:rPr>
              <a:t>:  </a:t>
            </a:r>
            <a:r>
              <a:rPr lang="fr-FR" sz="1200" spc="-20" dirty="0" smtClean="0">
                <a:solidFill>
                  <a:srgbClr val="002060"/>
                </a:solidFill>
                <a:latin typeface="Trebuchet MS"/>
                <a:cs typeface="Trebuchet MS"/>
              </a:rPr>
              <a:t>28,01%</a:t>
            </a:r>
            <a:endParaRPr lang="fr-FR" sz="1200" spc="-20" dirty="0">
              <a:solidFill>
                <a:srgbClr val="002060"/>
              </a:solidFill>
              <a:latin typeface="Trebuchet MS"/>
              <a:cs typeface="Trebuchet MS"/>
            </a:endParaRPr>
          </a:p>
          <a:p>
            <a:pPr marL="208915" marR="25400" indent="-172720" algn="just">
              <a:lnSpc>
                <a:spcPct val="100000"/>
              </a:lnSpc>
              <a:spcBef>
                <a:spcPts val="325"/>
              </a:spcBef>
              <a:buFont typeface="Wingdings"/>
              <a:buChar char=""/>
              <a:tabLst>
                <a:tab pos="209550" algn="l"/>
              </a:tabLst>
            </a:pPr>
            <a:r>
              <a:rPr lang="fr-FR" sz="1200" spc="-20" dirty="0">
                <a:solidFill>
                  <a:srgbClr val="002060"/>
                </a:solidFill>
                <a:latin typeface="Trebuchet MS"/>
                <a:cs typeface="Trebuchet MS"/>
              </a:rPr>
              <a:t>3 ans : </a:t>
            </a:r>
            <a:r>
              <a:rPr lang="fr-FR" sz="1200" spc="-20" dirty="0" smtClean="0">
                <a:solidFill>
                  <a:srgbClr val="002060"/>
                </a:solidFill>
                <a:latin typeface="Trebuchet MS"/>
                <a:cs typeface="Trebuchet MS"/>
              </a:rPr>
              <a:t>36,71%</a:t>
            </a:r>
          </a:p>
          <a:p>
            <a:pPr marL="36195" marR="25400" algn="just">
              <a:spcBef>
                <a:spcPts val="325"/>
              </a:spcBef>
              <a:tabLst>
                <a:tab pos="209550" algn="l"/>
              </a:tabLst>
            </a:pPr>
            <a:r>
              <a:rPr lang="fr-FR" sz="1200" spc="-20" dirty="0">
                <a:solidFill>
                  <a:srgbClr val="002060"/>
                </a:solidFill>
                <a:latin typeface="Trebuchet MS"/>
                <a:cs typeface="Trebuchet MS"/>
              </a:rPr>
              <a:t>Pour le détail des performances </a:t>
            </a:r>
            <a:r>
              <a:rPr lang="fr-FR" sz="1200" spc="-20" dirty="0" smtClean="0">
                <a:solidFill>
                  <a:srgbClr val="002060"/>
                </a:solidFill>
                <a:latin typeface="Trebuchet MS"/>
                <a:cs typeface="Trebuchet MS"/>
                <a:hlinkClick r:id="rId5"/>
              </a:rPr>
              <a:t>cliquer </a:t>
            </a:r>
            <a:r>
              <a:rPr lang="fr-FR" sz="1200" spc="-20" dirty="0">
                <a:solidFill>
                  <a:srgbClr val="002060"/>
                </a:solidFill>
                <a:latin typeface="Trebuchet MS"/>
                <a:cs typeface="Trebuchet MS"/>
                <a:hlinkClick r:id="rId5"/>
              </a:rPr>
              <a:t>i</a:t>
            </a:r>
            <a:r>
              <a:rPr lang="fr-FR" sz="1200" spc="-20" dirty="0" smtClean="0">
                <a:solidFill>
                  <a:srgbClr val="002060"/>
                </a:solidFill>
                <a:latin typeface="Trebuchet MS"/>
                <a:cs typeface="Trebuchet MS"/>
                <a:hlinkClick r:id="rId5"/>
              </a:rPr>
              <a:t>ci</a:t>
            </a:r>
            <a:endParaRPr lang="fr-FR" sz="1200" spc="-20" dirty="0" smtClean="0">
              <a:solidFill>
                <a:srgbClr val="002060"/>
              </a:solidFill>
              <a:latin typeface="Trebuchet MS"/>
              <a:cs typeface="Trebuchet MS"/>
            </a:endParaRPr>
          </a:p>
          <a:p>
            <a:pPr marL="36195" marR="25400" algn="just">
              <a:lnSpc>
                <a:spcPct val="100000"/>
              </a:lnSpc>
              <a:spcBef>
                <a:spcPts val="325"/>
              </a:spcBef>
              <a:tabLst>
                <a:tab pos="209550" algn="l"/>
              </a:tabLst>
            </a:pPr>
            <a:r>
              <a:rPr lang="fr-FR" sz="1000" spc="-20" dirty="0" smtClean="0">
                <a:solidFill>
                  <a:srgbClr val="002060"/>
                </a:solidFill>
                <a:latin typeface="Trebuchet MS"/>
                <a:cs typeface="Trebuchet MS"/>
              </a:rPr>
              <a:t>*ne préjuge pas des performances futures</a:t>
            </a:r>
          </a:p>
        </p:txBody>
      </p:sp>
      <p:sp>
        <p:nvSpPr>
          <p:cNvPr id="66566" name="Rectangle 66565"/>
          <p:cNvSpPr/>
          <p:nvPr/>
        </p:nvSpPr>
        <p:spPr>
          <a:xfrm>
            <a:off x="6335992" y="2956703"/>
            <a:ext cx="1253528" cy="307777"/>
          </a:xfrm>
          <a:prstGeom prst="rect">
            <a:avLst/>
          </a:prstGeom>
        </p:spPr>
        <p:txBody>
          <a:bodyPr wrap="square">
            <a:spAutoFit/>
          </a:bodyPr>
          <a:lstStyle/>
          <a:p>
            <a:pPr marL="36195" marR="25400" algn="just">
              <a:lnSpc>
                <a:spcPct val="100000"/>
              </a:lnSpc>
              <a:spcBef>
                <a:spcPts val="325"/>
              </a:spcBef>
              <a:tabLst>
                <a:tab pos="209550" algn="l"/>
              </a:tabLst>
            </a:pPr>
            <a:r>
              <a:rPr lang="fr-FR" sz="1400" b="1" spc="140" dirty="0" smtClean="0">
                <a:solidFill>
                  <a:srgbClr val="FF00FF"/>
                </a:solidFill>
                <a:latin typeface="Trebuchet MS"/>
                <a:cs typeface="Trebuchet MS"/>
              </a:rPr>
              <a:t>Les Frais</a:t>
            </a:r>
            <a:endParaRPr lang="fr-FR" sz="1400" spc="-20" dirty="0">
              <a:solidFill>
                <a:srgbClr val="FF00FF"/>
              </a:solidFill>
              <a:latin typeface="Trebuchet MS"/>
              <a:cs typeface="Trebuchet MS"/>
            </a:endParaRPr>
          </a:p>
        </p:txBody>
      </p:sp>
      <p:sp>
        <p:nvSpPr>
          <p:cNvPr id="66567" name="Rectangle 66566"/>
          <p:cNvSpPr/>
          <p:nvPr/>
        </p:nvSpPr>
        <p:spPr>
          <a:xfrm>
            <a:off x="5545887" y="3315493"/>
            <a:ext cx="2652425" cy="1107996"/>
          </a:xfrm>
          <a:prstGeom prst="rect">
            <a:avLst/>
          </a:prstGeom>
          <a:ln>
            <a:solidFill>
              <a:srgbClr val="FF00FF"/>
            </a:solidFill>
          </a:ln>
        </p:spPr>
        <p:txBody>
          <a:bodyPr wrap="square">
            <a:spAutoFit/>
          </a:bodyPr>
          <a:lstStyle/>
          <a:p>
            <a:pPr marL="264160" marR="81280" indent="-172720">
              <a:lnSpc>
                <a:spcPct val="100000"/>
              </a:lnSpc>
              <a:spcBef>
                <a:spcPts val="0"/>
              </a:spcBef>
              <a:buFont typeface="Wingdings"/>
              <a:buChar char=""/>
              <a:tabLst>
                <a:tab pos="264795" algn="l"/>
              </a:tabLst>
            </a:pPr>
            <a:r>
              <a:rPr lang="fr-FR" sz="1100" kern="0" dirty="0">
                <a:solidFill>
                  <a:srgbClr val="FF00FF"/>
                </a:solidFill>
                <a:latin typeface="Trebuchet MS"/>
                <a:cs typeface="Trebuchet MS"/>
              </a:rPr>
              <a:t>Frais Assurance-vie : ceux du </a:t>
            </a:r>
            <a:r>
              <a:rPr lang="fr-FR" sz="1100" kern="0" dirty="0" smtClean="0">
                <a:solidFill>
                  <a:srgbClr val="FF00FF"/>
                </a:solidFill>
                <a:latin typeface="Trebuchet MS"/>
                <a:cs typeface="Trebuchet MS"/>
              </a:rPr>
              <a:t>contrat support</a:t>
            </a:r>
            <a:endParaRPr lang="fr-FR" sz="1100" kern="0" dirty="0">
              <a:solidFill>
                <a:srgbClr val="FF00FF"/>
              </a:solidFill>
              <a:latin typeface="Trebuchet MS"/>
              <a:cs typeface="Trebuchet MS"/>
            </a:endParaRPr>
          </a:p>
          <a:p>
            <a:pPr marL="264160" indent="-172720">
              <a:lnSpc>
                <a:spcPct val="100000"/>
              </a:lnSpc>
              <a:buFont typeface="Wingdings"/>
              <a:buChar char=""/>
              <a:tabLst>
                <a:tab pos="264795" algn="l"/>
              </a:tabLst>
            </a:pPr>
            <a:r>
              <a:rPr lang="fr-FR" sz="1100" kern="0" dirty="0">
                <a:solidFill>
                  <a:srgbClr val="FF00FF"/>
                </a:solidFill>
                <a:latin typeface="Trebuchet MS"/>
                <a:cs typeface="Trebuchet MS"/>
              </a:rPr>
              <a:t>Frais </a:t>
            </a:r>
            <a:r>
              <a:rPr lang="fr-FR" sz="1100" kern="0" dirty="0" smtClean="0">
                <a:solidFill>
                  <a:srgbClr val="FF00FF"/>
                </a:solidFill>
                <a:latin typeface="Trebuchet MS"/>
                <a:cs typeface="Trebuchet MS"/>
              </a:rPr>
              <a:t>CTO/PEA </a:t>
            </a:r>
            <a:r>
              <a:rPr lang="fr-FR" sz="1100" kern="0" dirty="0">
                <a:solidFill>
                  <a:srgbClr val="FF00FF"/>
                </a:solidFill>
                <a:latin typeface="Trebuchet MS"/>
                <a:cs typeface="Trebuchet MS"/>
              </a:rPr>
              <a:t>:</a:t>
            </a:r>
          </a:p>
          <a:p>
            <a:pPr marL="360680" lvl="1" indent="-90170">
              <a:lnSpc>
                <a:spcPct val="100000"/>
              </a:lnSpc>
              <a:buFont typeface="Arial"/>
              <a:buChar char="•"/>
              <a:tabLst>
                <a:tab pos="360680" algn="l"/>
              </a:tabLst>
            </a:pPr>
            <a:r>
              <a:rPr lang="fr-FR" sz="1100" kern="0" dirty="0">
                <a:solidFill>
                  <a:srgbClr val="FF00FF"/>
                </a:solidFill>
                <a:latin typeface="Trebuchet MS"/>
                <a:cs typeface="Trebuchet MS"/>
              </a:rPr>
              <a:t>Frais entrée maxi: </a:t>
            </a:r>
            <a:r>
              <a:rPr lang="fr-FR" sz="1100" kern="0" dirty="0" smtClean="0">
                <a:solidFill>
                  <a:srgbClr val="FF00FF"/>
                </a:solidFill>
                <a:latin typeface="Trebuchet MS"/>
                <a:cs typeface="Trebuchet MS"/>
              </a:rPr>
              <a:t>3%</a:t>
            </a:r>
            <a:endParaRPr lang="fr-FR" sz="1100" kern="0" dirty="0">
              <a:solidFill>
                <a:srgbClr val="FF00FF"/>
              </a:solidFill>
              <a:latin typeface="Trebuchet MS"/>
              <a:cs typeface="Trebuchet MS"/>
            </a:endParaRPr>
          </a:p>
          <a:p>
            <a:pPr marL="360680" lvl="1" indent="-90170">
              <a:lnSpc>
                <a:spcPct val="100000"/>
              </a:lnSpc>
              <a:spcBef>
                <a:spcPts val="5"/>
              </a:spcBef>
              <a:buFont typeface="Arial"/>
              <a:buChar char="•"/>
              <a:tabLst>
                <a:tab pos="360680" algn="l"/>
              </a:tabLst>
            </a:pPr>
            <a:r>
              <a:rPr lang="fr-FR" sz="1100" kern="0" dirty="0">
                <a:solidFill>
                  <a:srgbClr val="FF00FF"/>
                </a:solidFill>
                <a:latin typeface="Trebuchet MS"/>
                <a:cs typeface="Trebuchet MS"/>
              </a:rPr>
              <a:t>Frais de sortie: néant</a:t>
            </a:r>
          </a:p>
          <a:p>
            <a:pPr marL="360680" lvl="1" indent="-90170">
              <a:lnSpc>
                <a:spcPct val="100000"/>
              </a:lnSpc>
              <a:buFont typeface="Arial"/>
              <a:buChar char="•"/>
              <a:tabLst>
                <a:tab pos="360680" algn="l"/>
              </a:tabLst>
            </a:pPr>
            <a:r>
              <a:rPr lang="fr-FR" sz="1100" kern="0" dirty="0">
                <a:solidFill>
                  <a:srgbClr val="FF00FF"/>
                </a:solidFill>
                <a:latin typeface="Trebuchet MS"/>
                <a:cs typeface="Trebuchet MS"/>
              </a:rPr>
              <a:t>Frais de gestion maxi: </a:t>
            </a:r>
            <a:r>
              <a:rPr lang="fr-FR" sz="1100" kern="0" dirty="0" smtClean="0">
                <a:solidFill>
                  <a:srgbClr val="FF00FF"/>
                </a:solidFill>
                <a:latin typeface="Trebuchet MS"/>
                <a:cs typeface="Trebuchet MS"/>
              </a:rPr>
              <a:t>0,90%</a:t>
            </a:r>
            <a:endParaRPr lang="fr-FR" sz="1100" kern="0" dirty="0">
              <a:solidFill>
                <a:srgbClr val="FF00FF"/>
              </a:solidFill>
              <a:latin typeface="Trebuchet MS"/>
              <a:cs typeface="Trebuchet MS"/>
            </a:endParaRPr>
          </a:p>
        </p:txBody>
      </p:sp>
      <p:pic>
        <p:nvPicPr>
          <p:cNvPr id="2" name="Image 1"/>
          <p:cNvPicPr>
            <a:picLocks noChangeAspect="1"/>
          </p:cNvPicPr>
          <p:nvPr/>
        </p:nvPicPr>
        <p:blipFill>
          <a:blip r:embed="rId6"/>
          <a:stretch>
            <a:fillRect/>
          </a:stretch>
        </p:blipFill>
        <p:spPr>
          <a:xfrm>
            <a:off x="5557181" y="411883"/>
            <a:ext cx="1786283" cy="615749"/>
          </a:xfrm>
          <a:prstGeom prst="rect">
            <a:avLst/>
          </a:prstGeom>
        </p:spPr>
      </p:pic>
    </p:spTree>
    <p:extLst>
      <p:ext uri="{BB962C8B-B14F-4D97-AF65-F5344CB8AC3E}">
        <p14:creationId xmlns:p14="http://schemas.microsoft.com/office/powerpoint/2010/main" val="34205095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Espace réservé du numéro de diapositive 22"/>
          <p:cNvSpPr>
            <a:spLocks noGrp="1"/>
          </p:cNvSpPr>
          <p:nvPr>
            <p:ph type="sldNum" sz="quarter" idx="2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Aft>
                <a:spcPts val="300"/>
              </a:spcAft>
              <a:defRPr sz="1300" b="1">
                <a:solidFill>
                  <a:schemeClr val="accent1"/>
                </a:solidFill>
                <a:latin typeface="Arial Narrow" pitchFamily="34" charset="0"/>
              </a:defRPr>
            </a:lvl1pPr>
            <a:lvl2pPr marL="742950" indent="-285750" eaLnBrk="0" hangingPunct="0">
              <a:defRPr sz="1300" b="1">
                <a:solidFill>
                  <a:schemeClr val="tx1"/>
                </a:solidFill>
                <a:latin typeface="Arial Narrow" pitchFamily="34" charset="0"/>
              </a:defRPr>
            </a:lvl2pPr>
            <a:lvl3pPr marL="1143000" indent="-228600" eaLnBrk="0" hangingPunct="0">
              <a:defRPr sz="1300" b="1">
                <a:solidFill>
                  <a:schemeClr val="tx1"/>
                </a:solidFill>
                <a:latin typeface="Arial Narrow" pitchFamily="34" charset="0"/>
              </a:defRPr>
            </a:lvl3pPr>
            <a:lvl4pPr marL="1600200" indent="-228600" algn="just" eaLnBrk="0" hangingPunct="0">
              <a:lnSpc>
                <a:spcPts val="2000"/>
              </a:lnSpc>
              <a:defRPr sz="1300">
                <a:solidFill>
                  <a:schemeClr val="tx1"/>
                </a:solidFill>
                <a:latin typeface="Arial Narrow" pitchFamily="34" charset="0"/>
              </a:defRPr>
            </a:lvl4pPr>
            <a:lvl5pPr marL="2057400" indent="-228600" algn="just" eaLnBrk="0"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5pPr>
            <a:lvl6pPr marL="25146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6pPr>
            <a:lvl7pPr marL="29718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7pPr>
            <a:lvl8pPr marL="34290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8pPr>
            <a:lvl9pPr marL="38862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9pPr>
          </a:lstStyle>
          <a:p>
            <a:pPr eaLnBrk="1" fontAlgn="base" hangingPunct="1">
              <a:spcBef>
                <a:spcPct val="0"/>
              </a:spcBef>
              <a:spcAft>
                <a:spcPct val="0"/>
              </a:spcAft>
            </a:pPr>
            <a:fld id="{B051914B-540C-454B-99F4-FEFF50D1E02E}" type="slidenum">
              <a:rPr lang="fr-FR" altLang="fr-FR" sz="1100" smtClean="0">
                <a:solidFill>
                  <a:srgbClr val="000000"/>
                </a:solidFill>
                <a:latin typeface="Verdana" pitchFamily="34" charset="0"/>
                <a:cs typeface="Arial" pitchFamily="34" charset="0"/>
              </a:rPr>
              <a:pPr eaLnBrk="1" fontAlgn="base" hangingPunct="1">
                <a:spcBef>
                  <a:spcPct val="0"/>
                </a:spcBef>
                <a:spcAft>
                  <a:spcPct val="0"/>
                </a:spcAft>
              </a:pPr>
              <a:t>23</a:t>
            </a:fld>
            <a:endParaRPr lang="fr-FR" altLang="fr-FR" sz="1100" smtClean="0">
              <a:solidFill>
                <a:srgbClr val="000000"/>
              </a:solidFill>
              <a:latin typeface="Verdana" pitchFamily="34" charset="0"/>
              <a:cs typeface="Arial" pitchFamily="34" charset="0"/>
            </a:endParaRPr>
          </a:p>
        </p:txBody>
      </p:sp>
      <p:sp>
        <p:nvSpPr>
          <p:cNvPr id="7" name="Espace réservé du pied de page 5"/>
          <p:cNvSpPr>
            <a:spLocks noGrp="1"/>
          </p:cNvSpPr>
          <p:nvPr>
            <p:ph type="ftr" sz="quarter" idx="4294967295"/>
          </p:nvPr>
        </p:nvSpPr>
        <p:spPr bwMode="auto">
          <a:xfrm>
            <a:off x="2771775" y="6335713"/>
            <a:ext cx="3240088"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lgn="ctr" fontAlgn="base">
              <a:spcBef>
                <a:spcPct val="0"/>
              </a:spcBef>
              <a:spcAft>
                <a:spcPct val="0"/>
              </a:spcAft>
              <a:defRPr/>
            </a:pPr>
            <a:r>
              <a:rPr lang="fr-FR" altLang="fr-FR" sz="1100" dirty="0" smtClean="0">
                <a:solidFill>
                  <a:prstClr val="black"/>
                </a:solidFill>
              </a:rPr>
              <a:t>LES UC DE LA GAMME ESSENTIELLE </a:t>
            </a:r>
          </a:p>
        </p:txBody>
      </p:sp>
      <p:sp>
        <p:nvSpPr>
          <p:cNvPr id="4" name="ZoneTexte 3"/>
          <p:cNvSpPr txBox="1"/>
          <p:nvPr/>
        </p:nvSpPr>
        <p:spPr>
          <a:xfrm>
            <a:off x="421725" y="191433"/>
            <a:ext cx="4532752" cy="523220"/>
          </a:xfrm>
          <a:prstGeom prst="rect">
            <a:avLst/>
          </a:prstGeom>
          <a:solidFill>
            <a:schemeClr val="bg1"/>
          </a:solidFill>
        </p:spPr>
        <p:txBody>
          <a:bodyPr wrap="square" rtlCol="0">
            <a:spAutoFit/>
          </a:bodyPr>
          <a:lstStyle/>
          <a:p>
            <a:r>
              <a:rPr lang="fr-FR" sz="2800" dirty="0" smtClean="0">
                <a:solidFill>
                  <a:srgbClr val="FF0000"/>
                </a:solidFill>
              </a:rPr>
              <a:t>OPCI FRANCEUROPE IMMO</a:t>
            </a:r>
            <a:endParaRPr lang="fr-FR" sz="2000" dirty="0" smtClean="0"/>
          </a:p>
        </p:txBody>
      </p:sp>
      <p:sp>
        <p:nvSpPr>
          <p:cNvPr id="8" name="Rectangle 7"/>
          <p:cNvSpPr/>
          <p:nvPr/>
        </p:nvSpPr>
        <p:spPr>
          <a:xfrm>
            <a:off x="4954477" y="1370736"/>
            <a:ext cx="3940624" cy="1477328"/>
          </a:xfrm>
          <a:prstGeom prst="rect">
            <a:avLst/>
          </a:prstGeom>
          <a:ln>
            <a:solidFill>
              <a:srgbClr val="7030A0"/>
            </a:solidFill>
          </a:ln>
        </p:spPr>
        <p:txBody>
          <a:bodyPr wrap="square">
            <a:spAutoFit/>
          </a:bodyPr>
          <a:lstStyle/>
          <a:p>
            <a:r>
              <a:rPr lang="fr-FR" sz="900" b="1" dirty="0" smtClean="0">
                <a:solidFill>
                  <a:srgbClr val="7030A0"/>
                </a:solidFill>
                <a:latin typeface="Trebuchet MS" panose="020B0603020202020204" pitchFamily="34" charset="0"/>
              </a:rPr>
              <a:t>Avec  l’OPCI FRANCEUROP </a:t>
            </a:r>
            <a:r>
              <a:rPr lang="fr-FR" sz="900" b="1" dirty="0" err="1" smtClean="0">
                <a:solidFill>
                  <a:srgbClr val="7030A0"/>
                </a:solidFill>
                <a:latin typeface="Trebuchet MS" panose="020B0603020202020204" pitchFamily="34" charset="0"/>
              </a:rPr>
              <a:t>Immo</a:t>
            </a:r>
            <a:r>
              <a:rPr lang="fr-FR" sz="900" b="1" dirty="0" smtClean="0">
                <a:solidFill>
                  <a:srgbClr val="7030A0"/>
                </a:solidFill>
                <a:latin typeface="Trebuchet MS" panose="020B0603020202020204" pitchFamily="34" charset="0"/>
              </a:rPr>
              <a:t> vous bénéficiez d’ </a:t>
            </a:r>
          </a:p>
          <a:p>
            <a:pPr marL="171450" indent="-171450">
              <a:buFont typeface="Arial" panose="020B0604020202020204" pitchFamily="34" charset="0"/>
              <a:buChar char="•"/>
            </a:pPr>
            <a:r>
              <a:rPr lang="fr-FR" sz="900" b="1" dirty="0" smtClean="0">
                <a:solidFill>
                  <a:srgbClr val="7030A0"/>
                </a:solidFill>
                <a:latin typeface="Trebuchet MS" panose="020B0603020202020204" pitchFamily="34" charset="0"/>
              </a:rPr>
              <a:t>une </a:t>
            </a:r>
            <a:r>
              <a:rPr lang="fr-FR" sz="900" b="1" dirty="0">
                <a:solidFill>
                  <a:srgbClr val="7030A0"/>
                </a:solidFill>
                <a:latin typeface="Trebuchet MS" panose="020B0603020202020204" pitchFamily="34" charset="0"/>
              </a:rPr>
              <a:t>solution d’investissement vous permettant d’accéder indirectement, simplement, à l’immobilier d’entreprise (bureaux et commerces principalement) en France et en Europe, en contrepartie d’un risque de perte en capital</a:t>
            </a:r>
          </a:p>
          <a:p>
            <a:pPr marL="171450" indent="-171450">
              <a:buFont typeface="Arial" panose="020B0604020202020204" pitchFamily="34" charset="0"/>
              <a:buChar char="•"/>
            </a:pPr>
            <a:r>
              <a:rPr lang="fr-FR" sz="900" b="1" dirty="0" smtClean="0">
                <a:solidFill>
                  <a:srgbClr val="7030A0"/>
                </a:solidFill>
                <a:latin typeface="Trebuchet MS" panose="020B0603020202020204" pitchFamily="34" charset="0"/>
              </a:rPr>
              <a:t>un </a:t>
            </a:r>
            <a:r>
              <a:rPr lang="fr-FR" sz="900" b="1" dirty="0">
                <a:solidFill>
                  <a:srgbClr val="7030A0"/>
                </a:solidFill>
                <a:latin typeface="Trebuchet MS" panose="020B0603020202020204" pitchFamily="34" charset="0"/>
              </a:rPr>
              <a:t>investissement souple et adaptable, en contrepartie des frais de gestion</a:t>
            </a:r>
          </a:p>
          <a:p>
            <a:pPr marL="171450" indent="-171450">
              <a:buFont typeface="Arial" panose="020B0604020202020204" pitchFamily="34" charset="0"/>
              <a:buChar char="•"/>
            </a:pPr>
            <a:r>
              <a:rPr lang="fr-FR" sz="900" b="1" dirty="0" smtClean="0">
                <a:solidFill>
                  <a:srgbClr val="7030A0"/>
                </a:solidFill>
                <a:latin typeface="Trebuchet MS" panose="020B0603020202020204" pitchFamily="34" charset="0"/>
              </a:rPr>
              <a:t>une </a:t>
            </a:r>
            <a:r>
              <a:rPr lang="fr-FR" sz="900" b="1" dirty="0">
                <a:solidFill>
                  <a:srgbClr val="7030A0"/>
                </a:solidFill>
                <a:latin typeface="Trebuchet MS" panose="020B0603020202020204" pitchFamily="34" charset="0"/>
              </a:rPr>
              <a:t>perception de revenus potentiels, sous forme de dividendes, non garantis liés à l’exploitation, voire à la cession, des patrimoines immobiliers et financiers </a:t>
            </a:r>
            <a:r>
              <a:rPr lang="fr-FR" sz="900" b="1" dirty="0" smtClean="0">
                <a:solidFill>
                  <a:srgbClr val="7030A0"/>
                </a:solidFill>
                <a:latin typeface="Trebuchet MS" panose="020B0603020202020204" pitchFamily="34" charset="0"/>
              </a:rPr>
              <a:t>détenus</a:t>
            </a:r>
            <a:endParaRPr lang="fr-FR" sz="1200" b="1" kern="0" dirty="0">
              <a:solidFill>
                <a:srgbClr val="7030A0"/>
              </a:solidFill>
              <a:latin typeface="Trebuchet MS"/>
              <a:cs typeface="Trebuchet MS"/>
            </a:endParaRPr>
          </a:p>
        </p:txBody>
      </p:sp>
      <p:sp>
        <p:nvSpPr>
          <p:cNvPr id="9" name="Rectangle 8"/>
          <p:cNvSpPr/>
          <p:nvPr/>
        </p:nvSpPr>
        <p:spPr>
          <a:xfrm>
            <a:off x="5460274" y="83254"/>
            <a:ext cx="1956946" cy="307777"/>
          </a:xfrm>
          <a:prstGeom prst="rect">
            <a:avLst/>
          </a:prstGeom>
        </p:spPr>
        <p:txBody>
          <a:bodyPr wrap="none">
            <a:spAutoFit/>
          </a:bodyPr>
          <a:lstStyle/>
          <a:p>
            <a:pPr marL="12700">
              <a:lnSpc>
                <a:spcPct val="100000"/>
              </a:lnSpc>
              <a:spcBef>
                <a:spcPts val="105"/>
              </a:spcBef>
            </a:pPr>
            <a:r>
              <a:rPr lang="fr-FR" sz="1400" b="1" spc="140" dirty="0" smtClean="0">
                <a:latin typeface="Trebuchet MS"/>
                <a:cs typeface="Trebuchet MS"/>
              </a:rPr>
              <a:t>Produits éligibles</a:t>
            </a:r>
            <a:endParaRPr lang="fr-FR" sz="1400" dirty="0">
              <a:latin typeface="Trebuchet MS"/>
              <a:cs typeface="Trebuchet MS"/>
            </a:endParaRPr>
          </a:p>
        </p:txBody>
      </p:sp>
      <p:sp>
        <p:nvSpPr>
          <p:cNvPr id="10" name="Rectangle 9"/>
          <p:cNvSpPr/>
          <p:nvPr/>
        </p:nvSpPr>
        <p:spPr>
          <a:xfrm>
            <a:off x="2043898" y="3040532"/>
            <a:ext cx="1595630" cy="307777"/>
          </a:xfrm>
          <a:prstGeom prst="rect">
            <a:avLst/>
          </a:prstGeom>
        </p:spPr>
        <p:txBody>
          <a:bodyPr wrap="square">
            <a:spAutoFit/>
          </a:bodyPr>
          <a:lstStyle/>
          <a:p>
            <a:pPr marL="12700">
              <a:lnSpc>
                <a:spcPct val="100000"/>
              </a:lnSpc>
              <a:spcBef>
                <a:spcPts val="105"/>
              </a:spcBef>
            </a:pPr>
            <a:r>
              <a:rPr lang="fr-FR" sz="1400" b="1" spc="140" dirty="0" smtClean="0">
                <a:solidFill>
                  <a:schemeClr val="accent2">
                    <a:lumMod val="50000"/>
                  </a:schemeClr>
                </a:solidFill>
                <a:latin typeface="Trebuchet MS"/>
                <a:cs typeface="Trebuchet MS"/>
              </a:rPr>
              <a:t>Les risques</a:t>
            </a:r>
            <a:endParaRPr lang="fr-FR" sz="1400" dirty="0">
              <a:solidFill>
                <a:schemeClr val="accent2">
                  <a:lumMod val="50000"/>
                </a:schemeClr>
              </a:solidFill>
              <a:latin typeface="Trebuchet MS"/>
              <a:cs typeface="Trebuchet MS"/>
            </a:endParaRPr>
          </a:p>
        </p:txBody>
      </p:sp>
      <p:sp>
        <p:nvSpPr>
          <p:cNvPr id="15" name="Rectangle 14"/>
          <p:cNvSpPr/>
          <p:nvPr/>
        </p:nvSpPr>
        <p:spPr>
          <a:xfrm>
            <a:off x="421724" y="3391910"/>
            <a:ext cx="4725042" cy="2798202"/>
          </a:xfrm>
          <a:prstGeom prst="rect">
            <a:avLst/>
          </a:prstGeom>
          <a:ln>
            <a:solidFill>
              <a:schemeClr val="accent2">
                <a:lumMod val="50000"/>
              </a:schemeClr>
            </a:solidFill>
          </a:ln>
        </p:spPr>
        <p:txBody>
          <a:bodyPr wrap="square">
            <a:spAutoFit/>
          </a:bodyPr>
          <a:lstStyle/>
          <a:p>
            <a:pPr marL="22225" lvl="0" algn="ctr" fontAlgn="auto">
              <a:spcBef>
                <a:spcPts val="300"/>
              </a:spcBef>
              <a:spcAft>
                <a:spcPts val="0"/>
              </a:spcAft>
            </a:pPr>
            <a:r>
              <a:rPr lang="fr-FR" sz="1200" b="1" spc="-5" dirty="0">
                <a:solidFill>
                  <a:schemeClr val="accent2">
                    <a:lumMod val="50000"/>
                  </a:schemeClr>
                </a:solidFill>
                <a:latin typeface="Calibri"/>
                <a:cs typeface="Calibri"/>
              </a:rPr>
              <a:t>Profil de risque et de rendement (1 à</a:t>
            </a:r>
            <a:r>
              <a:rPr lang="fr-FR" sz="1200" b="1" spc="-40" dirty="0">
                <a:solidFill>
                  <a:schemeClr val="accent2">
                    <a:lumMod val="50000"/>
                  </a:schemeClr>
                </a:solidFill>
                <a:latin typeface="Calibri"/>
                <a:cs typeface="Calibri"/>
              </a:rPr>
              <a:t> </a:t>
            </a:r>
            <a:r>
              <a:rPr lang="fr-FR" sz="1200" b="1" spc="-5" dirty="0">
                <a:solidFill>
                  <a:schemeClr val="accent2">
                    <a:lumMod val="50000"/>
                  </a:schemeClr>
                </a:solidFill>
                <a:latin typeface="Calibri"/>
                <a:cs typeface="Calibri"/>
              </a:rPr>
              <a:t>7)</a:t>
            </a:r>
            <a:endParaRPr lang="fr-FR" sz="1200" dirty="0">
              <a:solidFill>
                <a:schemeClr val="accent2">
                  <a:lumMod val="50000"/>
                </a:schemeClr>
              </a:solidFill>
              <a:latin typeface="Calibri"/>
              <a:cs typeface="Calibri"/>
            </a:endParaRPr>
          </a:p>
          <a:p>
            <a:pPr marL="25400" lvl="0" algn="ctr" fontAlgn="auto">
              <a:spcBef>
                <a:spcPts val="100"/>
              </a:spcBef>
              <a:spcAft>
                <a:spcPts val="0"/>
              </a:spcAft>
            </a:pPr>
            <a:r>
              <a:rPr lang="fr-FR" sz="2800" b="1" spc="-5" dirty="0">
                <a:solidFill>
                  <a:srgbClr val="FFFFFF"/>
                </a:solidFill>
                <a:latin typeface="Calibri"/>
                <a:cs typeface="Calibri"/>
              </a:rPr>
              <a:t>4</a:t>
            </a:r>
            <a:endParaRPr lang="fr-FR" sz="2800" dirty="0">
              <a:solidFill>
                <a:prstClr val="black"/>
              </a:solidFill>
              <a:latin typeface="Calibri"/>
              <a:cs typeface="Calibri"/>
            </a:endParaRPr>
          </a:p>
          <a:p>
            <a:pPr marL="180000" lvl="0" fontAlgn="auto">
              <a:spcBef>
                <a:spcPts val="0"/>
              </a:spcBef>
              <a:spcAft>
                <a:spcPts val="0"/>
              </a:spcAft>
            </a:pPr>
            <a:r>
              <a:rPr lang="fr-FR" sz="900" b="1" dirty="0" smtClean="0">
                <a:solidFill>
                  <a:schemeClr val="accent2">
                    <a:lumMod val="50000"/>
                  </a:schemeClr>
                </a:solidFill>
                <a:latin typeface="Trebuchet MS" panose="020B0603020202020204" pitchFamily="34" charset="0"/>
              </a:rPr>
              <a:t>OPCI </a:t>
            </a:r>
            <a:r>
              <a:rPr lang="fr-FR" sz="900" b="1" dirty="0">
                <a:solidFill>
                  <a:schemeClr val="accent2">
                    <a:lumMod val="50000"/>
                  </a:schemeClr>
                </a:solidFill>
                <a:latin typeface="Trebuchet MS" panose="020B0603020202020204" pitchFamily="34" charset="0"/>
              </a:rPr>
              <a:t>FRANCEUROPE </a:t>
            </a:r>
            <a:r>
              <a:rPr lang="fr-FR" sz="900" b="1" dirty="0" err="1">
                <a:solidFill>
                  <a:schemeClr val="accent2">
                    <a:lumMod val="50000"/>
                  </a:schemeClr>
                </a:solidFill>
                <a:latin typeface="Trebuchet MS" panose="020B0603020202020204" pitchFamily="34" charset="0"/>
              </a:rPr>
              <a:t>Immo</a:t>
            </a:r>
            <a:r>
              <a:rPr lang="fr-FR" sz="900" b="1" dirty="0">
                <a:solidFill>
                  <a:schemeClr val="accent2">
                    <a:lumMod val="50000"/>
                  </a:schemeClr>
                </a:solidFill>
                <a:latin typeface="Trebuchet MS" panose="020B0603020202020204" pitchFamily="34" charset="0"/>
              </a:rPr>
              <a:t> n'est pas garanti, il existe un </a:t>
            </a:r>
            <a:r>
              <a:rPr lang="fr-FR" sz="900" b="1" dirty="0" smtClean="0">
                <a:solidFill>
                  <a:schemeClr val="accent2">
                    <a:lumMod val="50000"/>
                  </a:schemeClr>
                </a:solidFill>
                <a:latin typeface="Trebuchet MS" panose="020B0603020202020204" pitchFamily="34" charset="0"/>
              </a:rPr>
              <a:t>risque </a:t>
            </a:r>
            <a:r>
              <a:rPr lang="fr-FR" sz="900" b="1" dirty="0">
                <a:solidFill>
                  <a:schemeClr val="accent2">
                    <a:lumMod val="50000"/>
                  </a:schemeClr>
                </a:solidFill>
                <a:latin typeface="Trebuchet MS" panose="020B0603020202020204" pitchFamily="34" charset="0"/>
              </a:rPr>
              <a:t>de perte en capital</a:t>
            </a:r>
            <a:r>
              <a:rPr lang="fr-FR" sz="900" b="1" dirty="0" smtClean="0">
                <a:solidFill>
                  <a:schemeClr val="accent2">
                    <a:lumMod val="50000"/>
                  </a:schemeClr>
                </a:solidFill>
                <a:latin typeface="Trebuchet MS" panose="020B0603020202020204" pitchFamily="34" charset="0"/>
              </a:rPr>
              <a:t>.</a:t>
            </a:r>
            <a:r>
              <a:rPr lang="fr-FR" sz="900" b="1" dirty="0">
                <a:solidFill>
                  <a:schemeClr val="accent2">
                    <a:lumMod val="50000"/>
                  </a:schemeClr>
                </a:solidFill>
                <a:latin typeface="Trebuchet MS" panose="020B0603020202020204" pitchFamily="34" charset="0"/>
              </a:rPr>
              <a:t/>
            </a:r>
            <a:br>
              <a:rPr lang="fr-FR" sz="900" b="1" dirty="0">
                <a:solidFill>
                  <a:schemeClr val="accent2">
                    <a:lumMod val="50000"/>
                  </a:schemeClr>
                </a:solidFill>
                <a:latin typeface="Trebuchet MS" panose="020B0603020202020204" pitchFamily="34" charset="0"/>
              </a:rPr>
            </a:br>
            <a:r>
              <a:rPr lang="fr-FR" sz="900" b="1" dirty="0">
                <a:solidFill>
                  <a:schemeClr val="accent2">
                    <a:lumMod val="50000"/>
                  </a:schemeClr>
                </a:solidFill>
                <a:latin typeface="Trebuchet MS" panose="020B0603020202020204" pitchFamily="34" charset="0"/>
              </a:rPr>
              <a:t>L’OPCI détient directement et/ou indirectement des immeubles dont la vente exige des délais qui dépendront de l’état du marché immobilier. En cas de demande de rachat (remboursement) </a:t>
            </a:r>
            <a:r>
              <a:rPr lang="fr-FR" sz="900" b="1" dirty="0" smtClean="0">
                <a:solidFill>
                  <a:schemeClr val="accent2">
                    <a:lumMod val="50000"/>
                  </a:schemeClr>
                </a:solidFill>
                <a:latin typeface="Trebuchet MS" panose="020B0603020202020204" pitchFamily="34" charset="0"/>
              </a:rPr>
              <a:t>des </a:t>
            </a:r>
            <a:r>
              <a:rPr lang="fr-FR" sz="900" b="1" dirty="0">
                <a:solidFill>
                  <a:schemeClr val="accent2">
                    <a:lumMod val="50000"/>
                  </a:schemeClr>
                </a:solidFill>
                <a:latin typeface="Trebuchet MS" panose="020B0603020202020204" pitchFamily="34" charset="0"/>
              </a:rPr>
              <a:t>actions, </a:t>
            </a:r>
            <a:r>
              <a:rPr lang="fr-FR" sz="900" b="1" dirty="0" smtClean="0">
                <a:solidFill>
                  <a:schemeClr val="accent2">
                    <a:lumMod val="50000"/>
                  </a:schemeClr>
                </a:solidFill>
                <a:latin typeface="Trebuchet MS" panose="020B0603020202020204" pitchFamily="34" charset="0"/>
              </a:rPr>
              <a:t>le produit de la vente pourrait </a:t>
            </a:r>
            <a:r>
              <a:rPr lang="fr-FR" sz="900" b="1" dirty="0">
                <a:solidFill>
                  <a:schemeClr val="accent2">
                    <a:lumMod val="50000"/>
                  </a:schemeClr>
                </a:solidFill>
                <a:latin typeface="Trebuchet MS" panose="020B0603020202020204" pitchFamily="34" charset="0"/>
              </a:rPr>
              <a:t>ne vous être versé que dans un délai de deux mois maximum dans le cadre d’un investissement en Compte-Titres ordinaire</a:t>
            </a:r>
            <a:r>
              <a:rPr lang="fr-FR" sz="900" b="1" dirty="0" smtClean="0">
                <a:solidFill>
                  <a:schemeClr val="accent2">
                    <a:lumMod val="50000"/>
                  </a:schemeClr>
                </a:solidFill>
                <a:latin typeface="Trebuchet MS" panose="020B0603020202020204" pitchFamily="34" charset="0"/>
              </a:rPr>
              <a:t>.</a:t>
            </a:r>
            <a:r>
              <a:rPr lang="fr-FR" sz="900" b="1" dirty="0">
                <a:solidFill>
                  <a:schemeClr val="accent2">
                    <a:lumMod val="50000"/>
                  </a:schemeClr>
                </a:solidFill>
                <a:latin typeface="Trebuchet MS" panose="020B0603020202020204" pitchFamily="34" charset="0"/>
              </a:rPr>
              <a:t/>
            </a:r>
            <a:br>
              <a:rPr lang="fr-FR" sz="900" b="1" dirty="0">
                <a:solidFill>
                  <a:schemeClr val="accent2">
                    <a:lumMod val="50000"/>
                  </a:schemeClr>
                </a:solidFill>
                <a:latin typeface="Trebuchet MS" panose="020B0603020202020204" pitchFamily="34" charset="0"/>
              </a:rPr>
            </a:br>
            <a:r>
              <a:rPr lang="fr-FR" sz="900" b="1" dirty="0">
                <a:solidFill>
                  <a:schemeClr val="accent2">
                    <a:lumMod val="50000"/>
                  </a:schemeClr>
                </a:solidFill>
                <a:latin typeface="Trebuchet MS" panose="020B0603020202020204" pitchFamily="34" charset="0"/>
              </a:rPr>
              <a:t>La somme que </a:t>
            </a:r>
            <a:r>
              <a:rPr lang="fr-FR" sz="900" b="1" dirty="0" smtClean="0">
                <a:solidFill>
                  <a:schemeClr val="accent2">
                    <a:lumMod val="50000"/>
                  </a:schemeClr>
                </a:solidFill>
                <a:latin typeface="Trebuchet MS" panose="020B0603020202020204" pitchFamily="34" charset="0"/>
              </a:rPr>
              <a:t>récupère le client pourra </a:t>
            </a:r>
            <a:r>
              <a:rPr lang="fr-FR" sz="900" b="1" dirty="0">
                <a:solidFill>
                  <a:schemeClr val="accent2">
                    <a:lumMod val="50000"/>
                  </a:schemeClr>
                </a:solidFill>
                <a:latin typeface="Trebuchet MS" panose="020B0603020202020204" pitchFamily="34" charset="0"/>
              </a:rPr>
              <a:t>être inférieure à celle </a:t>
            </a:r>
            <a:r>
              <a:rPr lang="fr-FR" sz="900" b="1" dirty="0" smtClean="0">
                <a:solidFill>
                  <a:schemeClr val="accent2">
                    <a:lumMod val="50000"/>
                  </a:schemeClr>
                </a:solidFill>
                <a:latin typeface="Trebuchet MS" panose="020B0603020202020204" pitchFamily="34" charset="0"/>
              </a:rPr>
              <a:t>qu’il a investie</a:t>
            </a:r>
            <a:r>
              <a:rPr lang="fr-FR" sz="900" b="1" dirty="0">
                <a:solidFill>
                  <a:schemeClr val="accent2">
                    <a:lumMod val="50000"/>
                  </a:schemeClr>
                </a:solidFill>
                <a:latin typeface="Trebuchet MS" panose="020B0603020202020204" pitchFamily="34" charset="0"/>
              </a:rPr>
              <a:t>, en cas de baisse de la valeur des actifs de l’OPCI, en particulier des marchés immobiliers et financiers, sur la durée </a:t>
            </a:r>
            <a:r>
              <a:rPr lang="fr-FR" sz="900" b="1" dirty="0" smtClean="0">
                <a:solidFill>
                  <a:schemeClr val="accent2">
                    <a:lumMod val="50000"/>
                  </a:schemeClr>
                </a:solidFill>
                <a:latin typeface="Trebuchet MS" panose="020B0603020202020204" pitchFamily="34" charset="0"/>
              </a:rPr>
              <a:t>du </a:t>
            </a:r>
            <a:r>
              <a:rPr lang="fr-FR" sz="900" b="1" dirty="0">
                <a:solidFill>
                  <a:schemeClr val="accent2">
                    <a:lumMod val="50000"/>
                  </a:schemeClr>
                </a:solidFill>
                <a:latin typeface="Trebuchet MS" panose="020B0603020202020204" pitchFamily="34" charset="0"/>
              </a:rPr>
              <a:t>placement</a:t>
            </a:r>
            <a:r>
              <a:rPr lang="fr-FR" sz="900" b="1" dirty="0" smtClean="0">
                <a:solidFill>
                  <a:schemeClr val="accent2">
                    <a:lumMod val="50000"/>
                  </a:schemeClr>
                </a:solidFill>
                <a:latin typeface="Trebuchet MS" panose="020B0603020202020204" pitchFamily="34" charset="0"/>
              </a:rPr>
              <a:t>.</a:t>
            </a:r>
            <a:r>
              <a:rPr lang="fr-FR" sz="900" b="1" dirty="0">
                <a:solidFill>
                  <a:schemeClr val="accent2">
                    <a:lumMod val="50000"/>
                  </a:schemeClr>
                </a:solidFill>
                <a:latin typeface="Trebuchet MS" panose="020B0603020202020204" pitchFamily="34" charset="0"/>
              </a:rPr>
              <a:t/>
            </a:r>
            <a:br>
              <a:rPr lang="fr-FR" sz="900" b="1" dirty="0">
                <a:solidFill>
                  <a:schemeClr val="accent2">
                    <a:lumMod val="50000"/>
                  </a:schemeClr>
                </a:solidFill>
                <a:latin typeface="Trebuchet MS" panose="020B0603020202020204" pitchFamily="34" charset="0"/>
              </a:rPr>
            </a:br>
            <a:r>
              <a:rPr lang="fr-FR" sz="900" b="1" dirty="0">
                <a:solidFill>
                  <a:schemeClr val="accent2">
                    <a:lumMod val="50000"/>
                  </a:schemeClr>
                </a:solidFill>
                <a:latin typeface="Trebuchet MS" panose="020B0603020202020204" pitchFamily="34" charset="0"/>
              </a:rPr>
              <a:t>Par ailleurs, l’OPCI peut présenter les facteurs de risque suivants : risques liés à la détention et à la gestion d’actifs immobiliers, risque actions, risque de crédit, risque de change, risque lié à l’utilisation d’instruments financiers dérivés, risque de taux.</a:t>
            </a:r>
            <a:endParaRPr lang="fr-FR" sz="900" b="1" kern="0" dirty="0" smtClean="0">
              <a:solidFill>
                <a:schemeClr val="accent2">
                  <a:lumMod val="50000"/>
                </a:schemeClr>
              </a:solidFill>
              <a:latin typeface="Trebuchet MS" panose="020B0603020202020204" pitchFamily="34" charset="0"/>
              <a:cs typeface="+mn-cs"/>
            </a:endParaRPr>
          </a:p>
          <a:p>
            <a:pPr marL="180000" lvl="0" fontAlgn="auto">
              <a:spcBef>
                <a:spcPts val="0"/>
              </a:spcBef>
              <a:spcAft>
                <a:spcPts val="0"/>
              </a:spcAft>
            </a:pPr>
            <a:r>
              <a:rPr lang="fr-FR" sz="900" b="1" kern="0" dirty="0" smtClean="0">
                <a:solidFill>
                  <a:schemeClr val="accent2">
                    <a:lumMod val="50000"/>
                  </a:schemeClr>
                </a:solidFill>
                <a:latin typeface="Trebuchet MS" panose="020B0603020202020204" pitchFamily="34" charset="0"/>
                <a:cs typeface="+mn-cs"/>
              </a:rPr>
              <a:t>Pour consulter le prospectus </a:t>
            </a:r>
            <a:r>
              <a:rPr lang="fr-FR" sz="900" b="1" kern="0" dirty="0" smtClean="0">
                <a:solidFill>
                  <a:schemeClr val="accent2">
                    <a:lumMod val="50000"/>
                  </a:schemeClr>
                </a:solidFill>
                <a:latin typeface="Trebuchet MS" panose="020B0603020202020204" pitchFamily="34" charset="0"/>
                <a:cs typeface="+mn-cs"/>
                <a:hlinkClick r:id="rId3"/>
              </a:rPr>
              <a:t>cliquez ici</a:t>
            </a:r>
            <a:endParaRPr lang="fr-FR" sz="900" b="1" kern="0" dirty="0">
              <a:solidFill>
                <a:schemeClr val="accent2">
                  <a:lumMod val="50000"/>
                </a:schemeClr>
              </a:solidFill>
              <a:latin typeface="Trebuchet MS" panose="020B0603020202020204" pitchFamily="34" charset="0"/>
              <a:cs typeface="+mn-cs"/>
            </a:endParaRPr>
          </a:p>
        </p:txBody>
      </p:sp>
      <p:sp>
        <p:nvSpPr>
          <p:cNvPr id="16" name="Ellipse 15"/>
          <p:cNvSpPr/>
          <p:nvPr/>
        </p:nvSpPr>
        <p:spPr>
          <a:xfrm>
            <a:off x="2443296" y="3613649"/>
            <a:ext cx="796834" cy="442500"/>
          </a:xfrm>
          <a:prstGeom prst="ellips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accent2">
                    <a:lumMod val="50000"/>
                  </a:schemeClr>
                </a:solidFill>
              </a:rPr>
              <a:t>4</a:t>
            </a:r>
            <a:endParaRPr lang="fr-FR" b="1" dirty="0">
              <a:solidFill>
                <a:schemeClr val="accent2">
                  <a:lumMod val="50000"/>
                </a:schemeClr>
              </a:solidFill>
            </a:endParaRPr>
          </a:p>
        </p:txBody>
      </p:sp>
      <p:sp>
        <p:nvSpPr>
          <p:cNvPr id="18" name="Rectangle 17"/>
          <p:cNvSpPr/>
          <p:nvPr/>
        </p:nvSpPr>
        <p:spPr>
          <a:xfrm>
            <a:off x="6404343" y="1110385"/>
            <a:ext cx="935513" cy="307777"/>
          </a:xfrm>
          <a:prstGeom prst="rect">
            <a:avLst/>
          </a:prstGeom>
        </p:spPr>
        <p:txBody>
          <a:bodyPr wrap="none">
            <a:spAutoFit/>
          </a:bodyPr>
          <a:lstStyle/>
          <a:p>
            <a:pPr marL="12700">
              <a:lnSpc>
                <a:spcPct val="100000"/>
              </a:lnSpc>
              <a:spcBef>
                <a:spcPts val="105"/>
              </a:spcBef>
            </a:pPr>
            <a:r>
              <a:rPr lang="fr-FR" sz="1400" b="1" spc="140" dirty="0" smtClean="0">
                <a:solidFill>
                  <a:srgbClr val="6F2F9F"/>
                </a:solidFill>
                <a:latin typeface="Trebuchet MS"/>
                <a:cs typeface="Trebuchet MS"/>
              </a:rPr>
              <a:t>En bref</a:t>
            </a:r>
            <a:endParaRPr lang="fr-FR" sz="1400" dirty="0">
              <a:latin typeface="Trebuchet MS"/>
              <a:cs typeface="Trebuchet MS"/>
            </a:endParaRPr>
          </a:p>
        </p:txBody>
      </p:sp>
      <p:sp>
        <p:nvSpPr>
          <p:cNvPr id="19" name="Rectangle 18"/>
          <p:cNvSpPr/>
          <p:nvPr/>
        </p:nvSpPr>
        <p:spPr>
          <a:xfrm>
            <a:off x="5210829" y="5676627"/>
            <a:ext cx="2585003" cy="536044"/>
          </a:xfrm>
          <a:prstGeom prst="rect">
            <a:avLst/>
          </a:prstGeom>
        </p:spPr>
        <p:txBody>
          <a:bodyPr wrap="none">
            <a:spAutoFit/>
          </a:bodyPr>
          <a:lstStyle/>
          <a:p>
            <a:pPr marL="12700">
              <a:lnSpc>
                <a:spcPct val="100000"/>
              </a:lnSpc>
              <a:spcBef>
                <a:spcPts val="105"/>
              </a:spcBef>
            </a:pPr>
            <a:r>
              <a:rPr lang="fr-FR" sz="1400" b="1" spc="140" dirty="0" smtClean="0">
                <a:latin typeface="Trebuchet MS"/>
                <a:cs typeface="Trebuchet MS"/>
              </a:rPr>
              <a:t>La durée de placement </a:t>
            </a:r>
          </a:p>
          <a:p>
            <a:pPr marL="12700">
              <a:lnSpc>
                <a:spcPct val="100000"/>
              </a:lnSpc>
              <a:spcBef>
                <a:spcPts val="105"/>
              </a:spcBef>
            </a:pPr>
            <a:r>
              <a:rPr lang="fr-FR" sz="1400" b="1" spc="140" dirty="0" smtClean="0">
                <a:latin typeface="Trebuchet MS"/>
                <a:cs typeface="Trebuchet MS"/>
              </a:rPr>
              <a:t>recommandée</a:t>
            </a:r>
            <a:endParaRPr lang="fr-FR" sz="1400" dirty="0">
              <a:latin typeface="Trebuchet MS"/>
              <a:cs typeface="Trebuchet MS"/>
            </a:endParaRPr>
          </a:p>
        </p:txBody>
      </p:sp>
      <p:sp>
        <p:nvSpPr>
          <p:cNvPr id="31" name="Rectangle 30"/>
          <p:cNvSpPr/>
          <p:nvPr/>
        </p:nvSpPr>
        <p:spPr>
          <a:xfrm>
            <a:off x="540328" y="1393927"/>
            <a:ext cx="4161056" cy="1646605"/>
          </a:xfrm>
          <a:prstGeom prst="rect">
            <a:avLst/>
          </a:prstGeom>
          <a:ln>
            <a:solidFill>
              <a:schemeClr val="accent6"/>
            </a:solidFill>
          </a:ln>
        </p:spPr>
        <p:txBody>
          <a:bodyPr wrap="square">
            <a:spAutoFit/>
          </a:bodyPr>
          <a:lstStyle/>
          <a:p>
            <a:pPr marL="128270" marR="109855" algn="just">
              <a:lnSpc>
                <a:spcPct val="100000"/>
              </a:lnSpc>
              <a:spcBef>
                <a:spcPts val="635"/>
              </a:spcBef>
            </a:pPr>
            <a:r>
              <a:rPr lang="fr-FR" sz="1200" b="1" dirty="0">
                <a:solidFill>
                  <a:schemeClr val="accent6">
                    <a:lumMod val="50000"/>
                  </a:schemeClr>
                </a:solidFill>
              </a:rPr>
              <a:t>L’OPCI FRANCEUROPE IMMO vise à offrir un placement majoritairement immobilier diversifié de long terme (8 ans minimum) : les investissements sont constitués d’immeubles en détention directe, de participations dans des sociétés à prépondérance immobilière, d’un </a:t>
            </a:r>
            <a:r>
              <a:rPr lang="fr-FR" sz="1200" b="1" dirty="0" smtClean="0">
                <a:solidFill>
                  <a:schemeClr val="accent6">
                    <a:lumMod val="50000"/>
                  </a:schemeClr>
                </a:solidFill>
              </a:rPr>
              <a:t>portefeuille de </a:t>
            </a:r>
            <a:r>
              <a:rPr lang="fr-FR" sz="1200" b="1" dirty="0">
                <a:solidFill>
                  <a:schemeClr val="accent6">
                    <a:lumMod val="50000"/>
                  </a:schemeClr>
                </a:solidFill>
              </a:rPr>
              <a:t>titres de foncières cotées européennes et de supports actions, monétaires et </a:t>
            </a:r>
            <a:r>
              <a:rPr lang="fr-FR" sz="1200" b="1" dirty="0" smtClean="0">
                <a:solidFill>
                  <a:schemeClr val="accent6">
                    <a:lumMod val="50000"/>
                  </a:schemeClr>
                </a:solidFill>
              </a:rPr>
              <a:t>obligataires</a:t>
            </a:r>
            <a:r>
              <a:rPr lang="fr-FR" sz="1200" b="1" dirty="0" smtClean="0"/>
              <a:t>.</a:t>
            </a:r>
          </a:p>
          <a:p>
            <a:pPr marL="128270" marR="109855" algn="just">
              <a:lnSpc>
                <a:spcPct val="100000"/>
              </a:lnSpc>
              <a:spcBef>
                <a:spcPts val="635"/>
              </a:spcBef>
            </a:pPr>
            <a:r>
              <a:rPr lang="fr-FR" sz="1200" b="1" dirty="0" smtClean="0"/>
              <a:t> </a:t>
            </a:r>
            <a:r>
              <a:rPr lang="fr-FR" sz="1200" b="1" kern="0" dirty="0" smtClean="0">
                <a:solidFill>
                  <a:schemeClr val="accent6">
                    <a:lumMod val="50000"/>
                  </a:schemeClr>
                </a:solidFill>
                <a:latin typeface="Trebuchet MS" panose="020B0603020202020204" pitchFamily="34" charset="0"/>
                <a:cs typeface="Trebuchet MS"/>
              </a:rPr>
              <a:t>Lien vers le DICI </a:t>
            </a:r>
            <a:r>
              <a:rPr lang="fr-FR" sz="1200" b="1" kern="0" dirty="0" smtClean="0">
                <a:solidFill>
                  <a:schemeClr val="accent6">
                    <a:lumMod val="50000"/>
                  </a:schemeClr>
                </a:solidFill>
                <a:latin typeface="Trebuchet MS" panose="020B0603020202020204" pitchFamily="34" charset="0"/>
                <a:cs typeface="Trebuchet MS"/>
                <a:hlinkClick r:id="rId4"/>
              </a:rPr>
              <a:t>cliquez ici</a:t>
            </a:r>
            <a:endParaRPr lang="fr-FR" b="1" kern="0" dirty="0">
              <a:solidFill>
                <a:schemeClr val="accent6">
                  <a:lumMod val="50000"/>
                </a:schemeClr>
              </a:solidFill>
              <a:latin typeface="Trebuchet MS" panose="020B0603020202020204" pitchFamily="34" charset="0"/>
              <a:cs typeface="Trebuchet MS"/>
            </a:endParaRPr>
          </a:p>
        </p:txBody>
      </p:sp>
      <p:sp>
        <p:nvSpPr>
          <p:cNvPr id="33" name="Rectangle 32"/>
          <p:cNvSpPr/>
          <p:nvPr/>
        </p:nvSpPr>
        <p:spPr>
          <a:xfrm>
            <a:off x="1622229" y="1110385"/>
            <a:ext cx="2299091" cy="307777"/>
          </a:xfrm>
          <a:prstGeom prst="rect">
            <a:avLst/>
          </a:prstGeom>
        </p:spPr>
        <p:txBody>
          <a:bodyPr wrap="none">
            <a:spAutoFit/>
          </a:bodyPr>
          <a:lstStyle/>
          <a:p>
            <a:pPr marL="12700">
              <a:lnSpc>
                <a:spcPct val="100000"/>
              </a:lnSpc>
              <a:spcBef>
                <a:spcPts val="105"/>
              </a:spcBef>
            </a:pPr>
            <a:r>
              <a:rPr lang="fr-FR" sz="1400" b="1" spc="140" dirty="0" smtClean="0">
                <a:solidFill>
                  <a:schemeClr val="accent6">
                    <a:lumMod val="50000"/>
                  </a:schemeClr>
                </a:solidFill>
                <a:latin typeface="Trebuchet MS"/>
                <a:cs typeface="Trebuchet MS"/>
              </a:rPr>
              <a:t>L’objectif de gestion</a:t>
            </a:r>
            <a:endParaRPr lang="fr-FR" sz="1400" dirty="0">
              <a:solidFill>
                <a:schemeClr val="accent6">
                  <a:lumMod val="50000"/>
                </a:schemeClr>
              </a:solidFill>
              <a:latin typeface="Trebuchet MS"/>
              <a:cs typeface="Trebuchet MS"/>
            </a:endParaRPr>
          </a:p>
        </p:txBody>
      </p:sp>
      <p:sp>
        <p:nvSpPr>
          <p:cNvPr id="66560" name="ZoneTexte 66559"/>
          <p:cNvSpPr txBox="1"/>
          <p:nvPr/>
        </p:nvSpPr>
        <p:spPr>
          <a:xfrm>
            <a:off x="7759146" y="5806149"/>
            <a:ext cx="966328" cy="276999"/>
          </a:xfrm>
          <a:prstGeom prst="rect">
            <a:avLst/>
          </a:prstGeom>
          <a:noFill/>
          <a:ln>
            <a:solidFill>
              <a:schemeClr val="tx1"/>
            </a:solidFill>
          </a:ln>
        </p:spPr>
        <p:txBody>
          <a:bodyPr wrap="square" rtlCol="0">
            <a:spAutoFit/>
          </a:bodyPr>
          <a:lstStyle/>
          <a:p>
            <a:r>
              <a:rPr lang="fr-FR" sz="1200" b="1" dirty="0" smtClean="0">
                <a:latin typeface="Trebuchet MS" panose="020B0603020202020204" pitchFamily="34" charset="0"/>
              </a:rPr>
              <a:t>+ de 8 ans</a:t>
            </a:r>
          </a:p>
        </p:txBody>
      </p:sp>
      <p:sp>
        <p:nvSpPr>
          <p:cNvPr id="35" name="Rectangle 34"/>
          <p:cNvSpPr/>
          <p:nvPr/>
        </p:nvSpPr>
        <p:spPr>
          <a:xfrm>
            <a:off x="5511546" y="4414797"/>
            <a:ext cx="3493264" cy="307777"/>
          </a:xfrm>
          <a:prstGeom prst="rect">
            <a:avLst/>
          </a:prstGeom>
        </p:spPr>
        <p:txBody>
          <a:bodyPr wrap="none">
            <a:spAutoFit/>
          </a:bodyPr>
          <a:lstStyle/>
          <a:p>
            <a:pPr marL="12700">
              <a:lnSpc>
                <a:spcPct val="100000"/>
              </a:lnSpc>
              <a:spcBef>
                <a:spcPts val="105"/>
              </a:spcBef>
            </a:pPr>
            <a:r>
              <a:rPr lang="fr-FR" sz="1400" b="1" spc="140" dirty="0" smtClean="0">
                <a:solidFill>
                  <a:srgbClr val="002060"/>
                </a:solidFill>
                <a:latin typeface="Trebuchet MS"/>
                <a:cs typeface="Trebuchet MS"/>
              </a:rPr>
              <a:t>Les performances au 21/01/20*</a:t>
            </a:r>
            <a:endParaRPr lang="fr-FR" sz="1400" dirty="0">
              <a:solidFill>
                <a:srgbClr val="002060"/>
              </a:solidFill>
              <a:latin typeface="Trebuchet MS"/>
              <a:cs typeface="Trebuchet MS"/>
            </a:endParaRPr>
          </a:p>
        </p:txBody>
      </p:sp>
      <p:sp>
        <p:nvSpPr>
          <p:cNvPr id="37" name="Rectangle 36"/>
          <p:cNvSpPr/>
          <p:nvPr/>
        </p:nvSpPr>
        <p:spPr>
          <a:xfrm>
            <a:off x="7589520" y="118071"/>
            <a:ext cx="1305581" cy="461665"/>
          </a:xfrm>
          <a:prstGeom prst="rect">
            <a:avLst/>
          </a:prstGeom>
        </p:spPr>
        <p:txBody>
          <a:bodyPr wrap="square">
            <a:spAutoFit/>
          </a:bodyPr>
          <a:lstStyle/>
          <a:p>
            <a:pPr marL="12700" algn="ctr">
              <a:lnSpc>
                <a:spcPct val="100000"/>
              </a:lnSpc>
              <a:spcBef>
                <a:spcPts val="105"/>
              </a:spcBef>
            </a:pPr>
            <a:r>
              <a:rPr lang="fr-FR" sz="1200" b="1" spc="140" dirty="0" smtClean="0">
                <a:solidFill>
                  <a:srgbClr val="FF0000"/>
                </a:solidFill>
                <a:latin typeface="Trebuchet MS"/>
                <a:cs typeface="Trebuchet MS"/>
              </a:rPr>
              <a:t>Profil investisseur</a:t>
            </a:r>
            <a:endParaRPr lang="fr-FR" sz="1200" dirty="0">
              <a:solidFill>
                <a:srgbClr val="FF0000"/>
              </a:solidFill>
              <a:latin typeface="Trebuchet MS"/>
              <a:cs typeface="Trebuchet MS"/>
            </a:endParaRPr>
          </a:p>
        </p:txBody>
      </p:sp>
      <p:sp>
        <p:nvSpPr>
          <p:cNvPr id="66561" name="ZoneTexte 66560"/>
          <p:cNvSpPr txBox="1"/>
          <p:nvPr/>
        </p:nvSpPr>
        <p:spPr>
          <a:xfrm>
            <a:off x="7955279" y="579736"/>
            <a:ext cx="809897" cy="461665"/>
          </a:xfrm>
          <a:prstGeom prst="rect">
            <a:avLst/>
          </a:prstGeom>
          <a:noFill/>
        </p:spPr>
        <p:txBody>
          <a:bodyPr wrap="square" rtlCol="0">
            <a:spAutoFit/>
          </a:bodyPr>
          <a:lstStyle/>
          <a:p>
            <a:r>
              <a:rPr lang="fr-FR" sz="2400" dirty="0" smtClean="0">
                <a:solidFill>
                  <a:srgbClr val="FF0000"/>
                </a:solidFill>
                <a:latin typeface="Trebuchet MS" panose="020B0603020202020204" pitchFamily="34" charset="0"/>
              </a:rPr>
              <a:t>C2</a:t>
            </a:r>
          </a:p>
        </p:txBody>
      </p:sp>
      <p:sp>
        <p:nvSpPr>
          <p:cNvPr id="66563" name="ZoneTexte 66562"/>
          <p:cNvSpPr txBox="1"/>
          <p:nvPr/>
        </p:nvSpPr>
        <p:spPr>
          <a:xfrm>
            <a:off x="421724" y="732967"/>
            <a:ext cx="2948939" cy="369332"/>
          </a:xfrm>
          <a:prstGeom prst="rect">
            <a:avLst/>
          </a:prstGeom>
          <a:noFill/>
        </p:spPr>
        <p:txBody>
          <a:bodyPr wrap="square" rtlCol="0">
            <a:spAutoFit/>
          </a:bodyPr>
          <a:lstStyle/>
          <a:p>
            <a:r>
              <a:rPr lang="fr-FR" dirty="0" smtClean="0">
                <a:latin typeface="Trebuchet MS" panose="020B0603020202020204" pitchFamily="34" charset="0"/>
              </a:rPr>
              <a:t>FR0010665661</a:t>
            </a:r>
          </a:p>
        </p:txBody>
      </p:sp>
      <p:sp>
        <p:nvSpPr>
          <p:cNvPr id="66564" name="Rectangle 66563"/>
          <p:cNvSpPr/>
          <p:nvPr/>
        </p:nvSpPr>
        <p:spPr>
          <a:xfrm>
            <a:off x="5557181" y="4728796"/>
            <a:ext cx="3044298" cy="915635"/>
          </a:xfrm>
          <a:prstGeom prst="rect">
            <a:avLst/>
          </a:prstGeom>
          <a:ln>
            <a:solidFill>
              <a:srgbClr val="002060"/>
            </a:solidFill>
          </a:ln>
        </p:spPr>
        <p:txBody>
          <a:bodyPr wrap="square">
            <a:spAutoFit/>
          </a:bodyPr>
          <a:lstStyle/>
          <a:p>
            <a:pPr marL="208915" marR="25400" indent="-172720" algn="just">
              <a:lnSpc>
                <a:spcPct val="100000"/>
              </a:lnSpc>
              <a:spcBef>
                <a:spcPts val="325"/>
              </a:spcBef>
              <a:buFont typeface="Wingdings"/>
              <a:buChar char=""/>
              <a:tabLst>
                <a:tab pos="209550" algn="l"/>
              </a:tabLst>
            </a:pPr>
            <a:r>
              <a:rPr lang="fr-FR" sz="1200" spc="-20" dirty="0" smtClean="0">
                <a:solidFill>
                  <a:srgbClr val="002060"/>
                </a:solidFill>
                <a:latin typeface="Trebuchet MS"/>
                <a:cs typeface="Trebuchet MS"/>
              </a:rPr>
              <a:t>1 an </a:t>
            </a:r>
            <a:r>
              <a:rPr lang="fr-FR" sz="1200" spc="-20" dirty="0">
                <a:solidFill>
                  <a:srgbClr val="002060"/>
                </a:solidFill>
                <a:latin typeface="Trebuchet MS"/>
                <a:cs typeface="Trebuchet MS"/>
              </a:rPr>
              <a:t>:  </a:t>
            </a:r>
            <a:r>
              <a:rPr lang="fr-FR" sz="1200" spc="-20" dirty="0" smtClean="0">
                <a:solidFill>
                  <a:srgbClr val="002060"/>
                </a:solidFill>
                <a:latin typeface="Trebuchet MS"/>
                <a:cs typeface="Trebuchet MS"/>
              </a:rPr>
              <a:t>2,69%</a:t>
            </a:r>
            <a:endParaRPr lang="fr-FR" sz="1200" spc="-20" dirty="0">
              <a:solidFill>
                <a:srgbClr val="002060"/>
              </a:solidFill>
              <a:latin typeface="Trebuchet MS"/>
              <a:cs typeface="Trebuchet MS"/>
            </a:endParaRPr>
          </a:p>
          <a:p>
            <a:pPr marL="208915" marR="25400" indent="-172720" algn="just">
              <a:lnSpc>
                <a:spcPct val="100000"/>
              </a:lnSpc>
              <a:spcBef>
                <a:spcPts val="325"/>
              </a:spcBef>
              <a:buFont typeface="Wingdings"/>
              <a:buChar char=""/>
              <a:tabLst>
                <a:tab pos="209550" algn="l"/>
              </a:tabLst>
            </a:pPr>
            <a:r>
              <a:rPr lang="fr-FR" sz="1200" spc="-20" dirty="0">
                <a:solidFill>
                  <a:srgbClr val="002060"/>
                </a:solidFill>
                <a:latin typeface="Trebuchet MS"/>
                <a:cs typeface="Trebuchet MS"/>
              </a:rPr>
              <a:t>3 ans : </a:t>
            </a:r>
            <a:r>
              <a:rPr lang="fr-FR" sz="1200" spc="-20" dirty="0" smtClean="0">
                <a:solidFill>
                  <a:srgbClr val="002060"/>
                </a:solidFill>
                <a:latin typeface="Trebuchet MS"/>
                <a:cs typeface="Trebuchet MS"/>
              </a:rPr>
              <a:t>3,23%</a:t>
            </a:r>
          </a:p>
          <a:p>
            <a:pPr marL="36195" marR="25400" algn="just">
              <a:spcBef>
                <a:spcPts val="325"/>
              </a:spcBef>
              <a:tabLst>
                <a:tab pos="209550" algn="l"/>
              </a:tabLst>
            </a:pPr>
            <a:r>
              <a:rPr lang="fr-FR" sz="1200" spc="-20" dirty="0">
                <a:solidFill>
                  <a:srgbClr val="002060"/>
                </a:solidFill>
                <a:latin typeface="Trebuchet MS"/>
                <a:cs typeface="Trebuchet MS"/>
              </a:rPr>
              <a:t>Pour le détail des performances </a:t>
            </a:r>
            <a:r>
              <a:rPr lang="fr-FR" sz="1200" spc="-20" dirty="0" smtClean="0">
                <a:solidFill>
                  <a:srgbClr val="002060"/>
                </a:solidFill>
                <a:latin typeface="Trebuchet MS"/>
                <a:cs typeface="Trebuchet MS"/>
                <a:hlinkClick r:id="rId5"/>
              </a:rPr>
              <a:t>cliquer </a:t>
            </a:r>
            <a:r>
              <a:rPr lang="fr-FR" sz="1200" spc="-20" dirty="0">
                <a:solidFill>
                  <a:srgbClr val="002060"/>
                </a:solidFill>
                <a:latin typeface="Trebuchet MS"/>
                <a:cs typeface="Trebuchet MS"/>
                <a:hlinkClick r:id="rId5"/>
              </a:rPr>
              <a:t>i</a:t>
            </a:r>
            <a:r>
              <a:rPr lang="fr-FR" sz="1200" spc="-20" dirty="0" smtClean="0">
                <a:solidFill>
                  <a:srgbClr val="002060"/>
                </a:solidFill>
                <a:latin typeface="Trebuchet MS"/>
                <a:cs typeface="Trebuchet MS"/>
                <a:hlinkClick r:id="rId5"/>
              </a:rPr>
              <a:t>ci</a:t>
            </a:r>
            <a:endParaRPr lang="fr-FR" sz="1200" spc="-20" dirty="0" smtClean="0">
              <a:solidFill>
                <a:srgbClr val="002060"/>
              </a:solidFill>
              <a:latin typeface="Trebuchet MS"/>
              <a:cs typeface="Trebuchet MS"/>
            </a:endParaRPr>
          </a:p>
          <a:p>
            <a:pPr marL="36195" marR="25400" algn="just">
              <a:lnSpc>
                <a:spcPct val="100000"/>
              </a:lnSpc>
              <a:spcBef>
                <a:spcPts val="325"/>
              </a:spcBef>
              <a:tabLst>
                <a:tab pos="209550" algn="l"/>
              </a:tabLst>
            </a:pPr>
            <a:r>
              <a:rPr lang="fr-FR" sz="1000" spc="-20" dirty="0" smtClean="0">
                <a:solidFill>
                  <a:srgbClr val="002060"/>
                </a:solidFill>
                <a:latin typeface="Trebuchet MS"/>
                <a:cs typeface="Trebuchet MS"/>
              </a:rPr>
              <a:t>*ne préjuge pas des performances futures</a:t>
            </a:r>
          </a:p>
        </p:txBody>
      </p:sp>
      <p:sp>
        <p:nvSpPr>
          <p:cNvPr id="66566" name="Rectangle 66565"/>
          <p:cNvSpPr/>
          <p:nvPr/>
        </p:nvSpPr>
        <p:spPr>
          <a:xfrm>
            <a:off x="6256629" y="2811008"/>
            <a:ext cx="1253528" cy="307777"/>
          </a:xfrm>
          <a:prstGeom prst="rect">
            <a:avLst/>
          </a:prstGeom>
        </p:spPr>
        <p:txBody>
          <a:bodyPr wrap="square">
            <a:spAutoFit/>
          </a:bodyPr>
          <a:lstStyle/>
          <a:p>
            <a:pPr marL="36195" marR="25400" algn="just">
              <a:lnSpc>
                <a:spcPct val="100000"/>
              </a:lnSpc>
              <a:spcBef>
                <a:spcPts val="325"/>
              </a:spcBef>
              <a:tabLst>
                <a:tab pos="209550" algn="l"/>
              </a:tabLst>
            </a:pPr>
            <a:r>
              <a:rPr lang="fr-FR" sz="1400" b="1" spc="140" dirty="0" smtClean="0">
                <a:solidFill>
                  <a:srgbClr val="FF00FF"/>
                </a:solidFill>
                <a:latin typeface="Trebuchet MS"/>
                <a:cs typeface="Trebuchet MS"/>
              </a:rPr>
              <a:t>Les Frais</a:t>
            </a:r>
            <a:endParaRPr lang="fr-FR" sz="1400" spc="-20" dirty="0">
              <a:solidFill>
                <a:srgbClr val="FF00FF"/>
              </a:solidFill>
              <a:latin typeface="Trebuchet MS"/>
              <a:cs typeface="Trebuchet MS"/>
            </a:endParaRPr>
          </a:p>
        </p:txBody>
      </p:sp>
      <p:sp>
        <p:nvSpPr>
          <p:cNvPr id="66567" name="Rectangle 66566"/>
          <p:cNvSpPr/>
          <p:nvPr/>
        </p:nvSpPr>
        <p:spPr>
          <a:xfrm>
            <a:off x="5557181" y="3126615"/>
            <a:ext cx="2652425" cy="1107996"/>
          </a:xfrm>
          <a:prstGeom prst="rect">
            <a:avLst/>
          </a:prstGeom>
          <a:ln>
            <a:solidFill>
              <a:srgbClr val="FF00FF"/>
            </a:solidFill>
          </a:ln>
        </p:spPr>
        <p:txBody>
          <a:bodyPr wrap="square">
            <a:spAutoFit/>
          </a:bodyPr>
          <a:lstStyle/>
          <a:p>
            <a:pPr marL="264160" marR="81280" indent="-172720">
              <a:lnSpc>
                <a:spcPct val="100000"/>
              </a:lnSpc>
              <a:spcBef>
                <a:spcPts val="0"/>
              </a:spcBef>
              <a:buFont typeface="Wingdings"/>
              <a:buChar char=""/>
              <a:tabLst>
                <a:tab pos="264795" algn="l"/>
              </a:tabLst>
            </a:pPr>
            <a:r>
              <a:rPr lang="fr-FR" sz="1100" kern="0" dirty="0">
                <a:solidFill>
                  <a:srgbClr val="FF00FF"/>
                </a:solidFill>
                <a:latin typeface="Trebuchet MS"/>
                <a:cs typeface="Trebuchet MS"/>
              </a:rPr>
              <a:t>Frais Assurance-vie : ceux du </a:t>
            </a:r>
            <a:r>
              <a:rPr lang="fr-FR" sz="1100" kern="0" dirty="0" smtClean="0">
                <a:solidFill>
                  <a:srgbClr val="FF00FF"/>
                </a:solidFill>
                <a:latin typeface="Trebuchet MS"/>
                <a:cs typeface="Trebuchet MS"/>
              </a:rPr>
              <a:t>contrat support</a:t>
            </a:r>
            <a:endParaRPr lang="fr-FR" sz="1100" kern="0" dirty="0">
              <a:solidFill>
                <a:srgbClr val="FF00FF"/>
              </a:solidFill>
              <a:latin typeface="Trebuchet MS"/>
              <a:cs typeface="Trebuchet MS"/>
            </a:endParaRPr>
          </a:p>
          <a:p>
            <a:pPr marL="264160" indent="-172720">
              <a:lnSpc>
                <a:spcPct val="100000"/>
              </a:lnSpc>
              <a:buFont typeface="Wingdings"/>
              <a:buChar char=""/>
              <a:tabLst>
                <a:tab pos="264795" algn="l"/>
              </a:tabLst>
            </a:pPr>
            <a:r>
              <a:rPr lang="fr-FR" sz="1100" kern="0" dirty="0">
                <a:solidFill>
                  <a:srgbClr val="FF00FF"/>
                </a:solidFill>
                <a:latin typeface="Trebuchet MS"/>
                <a:cs typeface="Trebuchet MS"/>
              </a:rPr>
              <a:t>Frais CTO :</a:t>
            </a:r>
          </a:p>
          <a:p>
            <a:pPr marL="360680" lvl="1" indent="-90170">
              <a:lnSpc>
                <a:spcPct val="100000"/>
              </a:lnSpc>
              <a:buFont typeface="Arial"/>
              <a:buChar char="•"/>
              <a:tabLst>
                <a:tab pos="360680" algn="l"/>
              </a:tabLst>
            </a:pPr>
            <a:r>
              <a:rPr lang="fr-FR" sz="1100" kern="0" dirty="0">
                <a:solidFill>
                  <a:srgbClr val="FF00FF"/>
                </a:solidFill>
                <a:latin typeface="Trebuchet MS"/>
                <a:cs typeface="Trebuchet MS"/>
              </a:rPr>
              <a:t>Frais entrée maxi: </a:t>
            </a:r>
            <a:r>
              <a:rPr lang="fr-FR" sz="1100" kern="0" dirty="0" smtClean="0">
                <a:solidFill>
                  <a:srgbClr val="FF00FF"/>
                </a:solidFill>
                <a:latin typeface="Trebuchet MS"/>
                <a:cs typeface="Trebuchet MS"/>
              </a:rPr>
              <a:t>5%</a:t>
            </a:r>
            <a:endParaRPr lang="fr-FR" sz="1100" kern="0" dirty="0">
              <a:solidFill>
                <a:srgbClr val="FF00FF"/>
              </a:solidFill>
              <a:latin typeface="Trebuchet MS"/>
              <a:cs typeface="Trebuchet MS"/>
            </a:endParaRPr>
          </a:p>
          <a:p>
            <a:pPr marL="360680" lvl="1" indent="-90170">
              <a:lnSpc>
                <a:spcPct val="100000"/>
              </a:lnSpc>
              <a:spcBef>
                <a:spcPts val="5"/>
              </a:spcBef>
              <a:buFont typeface="Arial"/>
              <a:buChar char="•"/>
              <a:tabLst>
                <a:tab pos="360680" algn="l"/>
              </a:tabLst>
            </a:pPr>
            <a:r>
              <a:rPr lang="fr-FR" sz="1100" kern="0" dirty="0">
                <a:solidFill>
                  <a:srgbClr val="FF00FF"/>
                </a:solidFill>
                <a:latin typeface="Trebuchet MS"/>
                <a:cs typeface="Trebuchet MS"/>
              </a:rPr>
              <a:t>Frais de sortie: néant</a:t>
            </a:r>
          </a:p>
          <a:p>
            <a:pPr marL="360680" lvl="1" indent="-90170">
              <a:lnSpc>
                <a:spcPct val="100000"/>
              </a:lnSpc>
              <a:buFont typeface="Arial"/>
              <a:buChar char="•"/>
              <a:tabLst>
                <a:tab pos="360680" algn="l"/>
              </a:tabLst>
            </a:pPr>
            <a:r>
              <a:rPr lang="fr-FR" sz="1100" kern="0" dirty="0">
                <a:solidFill>
                  <a:srgbClr val="FF00FF"/>
                </a:solidFill>
                <a:latin typeface="Trebuchet MS"/>
                <a:cs typeface="Trebuchet MS"/>
              </a:rPr>
              <a:t>Frais de gestion maxi: </a:t>
            </a:r>
            <a:r>
              <a:rPr lang="fr-FR" sz="1100" kern="0" dirty="0" smtClean="0">
                <a:solidFill>
                  <a:srgbClr val="FF00FF"/>
                </a:solidFill>
                <a:latin typeface="Trebuchet MS"/>
                <a:cs typeface="Trebuchet MS"/>
              </a:rPr>
              <a:t>2,90%</a:t>
            </a:r>
            <a:endParaRPr lang="fr-FR" sz="1100" kern="0" dirty="0">
              <a:solidFill>
                <a:srgbClr val="FF00FF"/>
              </a:solidFill>
              <a:latin typeface="Trebuchet MS"/>
              <a:cs typeface="Trebuchet MS"/>
            </a:endParaRPr>
          </a:p>
        </p:txBody>
      </p:sp>
      <p:pic>
        <p:nvPicPr>
          <p:cNvPr id="2" name="Image 1"/>
          <p:cNvPicPr>
            <a:picLocks noChangeAspect="1"/>
          </p:cNvPicPr>
          <p:nvPr/>
        </p:nvPicPr>
        <p:blipFill>
          <a:blip r:embed="rId6"/>
          <a:stretch>
            <a:fillRect/>
          </a:stretch>
        </p:blipFill>
        <p:spPr>
          <a:xfrm>
            <a:off x="5557181" y="401438"/>
            <a:ext cx="1786283" cy="621846"/>
          </a:xfrm>
          <a:prstGeom prst="rect">
            <a:avLst/>
          </a:prstGeom>
        </p:spPr>
      </p:pic>
    </p:spTree>
    <p:extLst>
      <p:ext uri="{BB962C8B-B14F-4D97-AF65-F5344CB8AC3E}">
        <p14:creationId xmlns:p14="http://schemas.microsoft.com/office/powerpoint/2010/main" val="11861806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Espace réservé du numéro de diapositive 22"/>
          <p:cNvSpPr>
            <a:spLocks noGrp="1"/>
          </p:cNvSpPr>
          <p:nvPr>
            <p:ph type="sldNum" sz="quarter" idx="2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Aft>
                <a:spcPts val="300"/>
              </a:spcAft>
              <a:defRPr sz="1300" b="1">
                <a:solidFill>
                  <a:schemeClr val="accent1"/>
                </a:solidFill>
                <a:latin typeface="Arial Narrow" pitchFamily="34" charset="0"/>
              </a:defRPr>
            </a:lvl1pPr>
            <a:lvl2pPr marL="742950" indent="-285750" eaLnBrk="0" hangingPunct="0">
              <a:defRPr sz="1300" b="1">
                <a:solidFill>
                  <a:schemeClr val="tx1"/>
                </a:solidFill>
                <a:latin typeface="Arial Narrow" pitchFamily="34" charset="0"/>
              </a:defRPr>
            </a:lvl2pPr>
            <a:lvl3pPr marL="1143000" indent="-228600" eaLnBrk="0" hangingPunct="0">
              <a:defRPr sz="1300" b="1">
                <a:solidFill>
                  <a:schemeClr val="tx1"/>
                </a:solidFill>
                <a:latin typeface="Arial Narrow" pitchFamily="34" charset="0"/>
              </a:defRPr>
            </a:lvl3pPr>
            <a:lvl4pPr marL="1600200" indent="-228600" algn="just" eaLnBrk="0" hangingPunct="0">
              <a:lnSpc>
                <a:spcPts val="2000"/>
              </a:lnSpc>
              <a:defRPr sz="1300">
                <a:solidFill>
                  <a:schemeClr val="tx1"/>
                </a:solidFill>
                <a:latin typeface="Arial Narrow" pitchFamily="34" charset="0"/>
              </a:defRPr>
            </a:lvl4pPr>
            <a:lvl5pPr marL="2057400" indent="-228600" algn="just" eaLnBrk="0"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5pPr>
            <a:lvl6pPr marL="25146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6pPr>
            <a:lvl7pPr marL="29718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7pPr>
            <a:lvl8pPr marL="34290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8pPr>
            <a:lvl9pPr marL="3886200" indent="-228600" algn="just" eaLnBrk="0" fontAlgn="base" hangingPunct="0">
              <a:spcBef>
                <a:spcPts val="300"/>
              </a:spcBef>
              <a:spcAft>
                <a:spcPts val="300"/>
              </a:spcAft>
              <a:buClr>
                <a:schemeClr val="accent1"/>
              </a:buClr>
              <a:buFont typeface="Arial" pitchFamily="34" charset="0"/>
              <a:buChar char="&gt;"/>
              <a:defRPr sz="1300">
                <a:solidFill>
                  <a:schemeClr val="accent1"/>
                </a:solidFill>
                <a:latin typeface="Arial Narrow" pitchFamily="34" charset="0"/>
              </a:defRPr>
            </a:lvl9pPr>
          </a:lstStyle>
          <a:p>
            <a:pPr eaLnBrk="1" fontAlgn="base" hangingPunct="1">
              <a:spcBef>
                <a:spcPct val="0"/>
              </a:spcBef>
              <a:spcAft>
                <a:spcPct val="0"/>
              </a:spcAft>
            </a:pPr>
            <a:fld id="{B051914B-540C-454B-99F4-FEFF50D1E02E}" type="slidenum">
              <a:rPr lang="fr-FR" altLang="fr-FR" sz="1100" smtClean="0">
                <a:solidFill>
                  <a:srgbClr val="000000"/>
                </a:solidFill>
                <a:latin typeface="Verdana" pitchFamily="34" charset="0"/>
                <a:cs typeface="Arial" pitchFamily="34" charset="0"/>
              </a:rPr>
              <a:pPr eaLnBrk="1" fontAlgn="base" hangingPunct="1">
                <a:spcBef>
                  <a:spcPct val="0"/>
                </a:spcBef>
                <a:spcAft>
                  <a:spcPct val="0"/>
                </a:spcAft>
              </a:pPr>
              <a:t>24</a:t>
            </a:fld>
            <a:endParaRPr lang="fr-FR" altLang="fr-FR" sz="1100" smtClean="0">
              <a:solidFill>
                <a:srgbClr val="000000"/>
              </a:solidFill>
              <a:latin typeface="Verdana" pitchFamily="34" charset="0"/>
              <a:cs typeface="Arial" pitchFamily="34" charset="0"/>
            </a:endParaRPr>
          </a:p>
        </p:txBody>
      </p:sp>
      <p:sp>
        <p:nvSpPr>
          <p:cNvPr id="7" name="Espace réservé du pied de page 5"/>
          <p:cNvSpPr>
            <a:spLocks noGrp="1"/>
          </p:cNvSpPr>
          <p:nvPr>
            <p:ph type="ftr" sz="quarter" idx="4294967295"/>
          </p:nvPr>
        </p:nvSpPr>
        <p:spPr bwMode="auto">
          <a:xfrm>
            <a:off x="2771775" y="6335713"/>
            <a:ext cx="3240088"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lgn="ctr" fontAlgn="base">
              <a:spcBef>
                <a:spcPct val="0"/>
              </a:spcBef>
              <a:spcAft>
                <a:spcPct val="0"/>
              </a:spcAft>
              <a:defRPr/>
            </a:pPr>
            <a:r>
              <a:rPr lang="fr-FR" altLang="fr-FR" sz="1100" dirty="0" smtClean="0">
                <a:solidFill>
                  <a:prstClr val="black"/>
                </a:solidFill>
              </a:rPr>
              <a:t>LES UC DE LA GAMME ESSENTIELLE </a:t>
            </a:r>
          </a:p>
        </p:txBody>
      </p:sp>
      <p:sp>
        <p:nvSpPr>
          <p:cNvPr id="4" name="ZoneTexte 3"/>
          <p:cNvSpPr txBox="1"/>
          <p:nvPr/>
        </p:nvSpPr>
        <p:spPr>
          <a:xfrm>
            <a:off x="472281" y="191433"/>
            <a:ext cx="4847954" cy="523220"/>
          </a:xfrm>
          <a:prstGeom prst="rect">
            <a:avLst/>
          </a:prstGeom>
          <a:solidFill>
            <a:schemeClr val="bg1"/>
          </a:solidFill>
        </p:spPr>
        <p:txBody>
          <a:bodyPr wrap="square" rtlCol="0">
            <a:spAutoFit/>
          </a:bodyPr>
          <a:lstStyle/>
          <a:p>
            <a:r>
              <a:rPr lang="fr-FR" sz="2800" dirty="0" smtClean="0">
                <a:solidFill>
                  <a:srgbClr val="FF0000"/>
                </a:solidFill>
              </a:rPr>
              <a:t>OPCI IMMO DIVERSIFICATION</a:t>
            </a:r>
            <a:endParaRPr lang="fr-FR" sz="2000" dirty="0" smtClean="0"/>
          </a:p>
        </p:txBody>
      </p:sp>
      <p:sp>
        <p:nvSpPr>
          <p:cNvPr id="8" name="Rectangle 7"/>
          <p:cNvSpPr/>
          <p:nvPr/>
        </p:nvSpPr>
        <p:spPr>
          <a:xfrm>
            <a:off x="5037513" y="1393501"/>
            <a:ext cx="3727663" cy="1384995"/>
          </a:xfrm>
          <a:prstGeom prst="rect">
            <a:avLst/>
          </a:prstGeom>
          <a:ln>
            <a:solidFill>
              <a:srgbClr val="7030A0"/>
            </a:solidFill>
          </a:ln>
        </p:spPr>
        <p:txBody>
          <a:bodyPr wrap="square">
            <a:spAutoFit/>
          </a:bodyPr>
          <a:lstStyle/>
          <a:p>
            <a:r>
              <a:rPr lang="fr-FR" sz="1200" dirty="0" smtClean="0">
                <a:solidFill>
                  <a:srgbClr val="7030A0"/>
                </a:solidFill>
                <a:latin typeface="Trebuchet MS" panose="020B0603020202020204" pitchFamily="34" charset="0"/>
              </a:rPr>
              <a:t> </a:t>
            </a:r>
            <a:r>
              <a:rPr lang="fr-FR" sz="900" dirty="0" smtClean="0">
                <a:solidFill>
                  <a:srgbClr val="7030A0"/>
                </a:solidFill>
                <a:latin typeface="Trebuchet MS" panose="020B0603020202020204" pitchFamily="34" charset="0"/>
              </a:rPr>
              <a:t>Avec l’OPCI </a:t>
            </a:r>
            <a:r>
              <a:rPr lang="fr-FR" sz="900" dirty="0" err="1" smtClean="0">
                <a:solidFill>
                  <a:srgbClr val="7030A0"/>
                </a:solidFill>
                <a:latin typeface="Trebuchet MS" panose="020B0603020202020204" pitchFamily="34" charset="0"/>
              </a:rPr>
              <a:t>Immo</a:t>
            </a:r>
            <a:r>
              <a:rPr lang="fr-FR" sz="900" dirty="0" smtClean="0">
                <a:solidFill>
                  <a:srgbClr val="7030A0"/>
                </a:solidFill>
                <a:latin typeface="Trebuchet MS" panose="020B0603020202020204" pitchFamily="34" charset="0"/>
              </a:rPr>
              <a:t> diversification vous bénéficiez d’</a:t>
            </a:r>
          </a:p>
          <a:p>
            <a:pPr marL="171450" indent="-171450">
              <a:buFont typeface="Arial" panose="020B0604020202020204" pitchFamily="34" charset="0"/>
              <a:buChar char="•"/>
            </a:pPr>
            <a:r>
              <a:rPr lang="fr-FR" sz="900" dirty="0" smtClean="0">
                <a:solidFill>
                  <a:srgbClr val="7030A0"/>
                </a:solidFill>
                <a:latin typeface="Trebuchet MS" panose="020B0603020202020204" pitchFamily="34" charset="0"/>
              </a:rPr>
              <a:t>une </a:t>
            </a:r>
            <a:r>
              <a:rPr lang="fr-FR" sz="900" dirty="0">
                <a:solidFill>
                  <a:srgbClr val="7030A0"/>
                </a:solidFill>
                <a:latin typeface="Trebuchet MS" panose="020B0603020202020204" pitchFamily="34" charset="0"/>
              </a:rPr>
              <a:t>solution d’investissement susceptible d’offrir une diversification de votre patrimoine dans l’immobilier d’entreprise, en contrepartie d’un risque de perte en capital </a:t>
            </a:r>
          </a:p>
          <a:p>
            <a:pPr marL="171450" indent="-171450">
              <a:buFont typeface="Arial" panose="020B0604020202020204" pitchFamily="34" charset="0"/>
              <a:buChar char="•"/>
            </a:pPr>
            <a:r>
              <a:rPr lang="fr-FR" sz="900" dirty="0" smtClean="0">
                <a:solidFill>
                  <a:srgbClr val="7030A0"/>
                </a:solidFill>
                <a:latin typeface="Trebuchet MS" panose="020B0603020202020204" pitchFamily="34" charset="0"/>
              </a:rPr>
              <a:t>une </a:t>
            </a:r>
            <a:r>
              <a:rPr lang="fr-FR" sz="900" dirty="0">
                <a:solidFill>
                  <a:srgbClr val="7030A0"/>
                </a:solidFill>
                <a:latin typeface="Trebuchet MS" panose="020B0603020202020204" pitchFamily="34" charset="0"/>
              </a:rPr>
              <a:t>formule simple, plus liquide qu’un investissement immobilier en direct, en contrepartie de frais </a:t>
            </a:r>
          </a:p>
          <a:p>
            <a:pPr marL="171450" indent="-171450">
              <a:buFont typeface="Arial" panose="020B0604020202020204" pitchFamily="34" charset="0"/>
              <a:buChar char="•"/>
            </a:pPr>
            <a:r>
              <a:rPr lang="fr-FR" sz="900" dirty="0" smtClean="0">
                <a:solidFill>
                  <a:srgbClr val="7030A0"/>
                </a:solidFill>
                <a:latin typeface="Trebuchet MS" panose="020B0603020202020204" pitchFamily="34" charset="0"/>
              </a:rPr>
              <a:t>une </a:t>
            </a:r>
            <a:r>
              <a:rPr lang="fr-FR" sz="900" dirty="0">
                <a:solidFill>
                  <a:srgbClr val="7030A0"/>
                </a:solidFill>
                <a:latin typeface="Trebuchet MS" panose="020B0603020202020204" pitchFamily="34" charset="0"/>
              </a:rPr>
              <a:t>perception de revenus potentiels fonction des loyers encaissés (sur les actifs immobiliers), des dividendes reçus (sur les actifs financiers) et des éventuelles plus-values </a:t>
            </a:r>
            <a:r>
              <a:rPr lang="fr-FR" sz="900" dirty="0" smtClean="0">
                <a:solidFill>
                  <a:srgbClr val="7030A0"/>
                </a:solidFill>
                <a:latin typeface="Trebuchet MS" panose="020B0603020202020204" pitchFamily="34" charset="0"/>
              </a:rPr>
              <a:t>immobilières</a:t>
            </a:r>
            <a:endParaRPr lang="fr-FR" sz="900" kern="0" dirty="0">
              <a:solidFill>
                <a:srgbClr val="7030A0"/>
              </a:solidFill>
              <a:latin typeface="Trebuchet MS"/>
              <a:cs typeface="Trebuchet MS"/>
            </a:endParaRPr>
          </a:p>
        </p:txBody>
      </p:sp>
      <p:sp>
        <p:nvSpPr>
          <p:cNvPr id="9" name="Rectangle 8"/>
          <p:cNvSpPr/>
          <p:nvPr/>
        </p:nvSpPr>
        <p:spPr>
          <a:xfrm>
            <a:off x="5460274" y="83254"/>
            <a:ext cx="1956946" cy="307777"/>
          </a:xfrm>
          <a:prstGeom prst="rect">
            <a:avLst/>
          </a:prstGeom>
        </p:spPr>
        <p:txBody>
          <a:bodyPr wrap="none">
            <a:spAutoFit/>
          </a:bodyPr>
          <a:lstStyle/>
          <a:p>
            <a:pPr marL="12700">
              <a:lnSpc>
                <a:spcPct val="100000"/>
              </a:lnSpc>
              <a:spcBef>
                <a:spcPts val="105"/>
              </a:spcBef>
            </a:pPr>
            <a:r>
              <a:rPr lang="fr-FR" sz="1400" b="1" spc="140" dirty="0" smtClean="0">
                <a:latin typeface="Trebuchet MS"/>
                <a:cs typeface="Trebuchet MS"/>
              </a:rPr>
              <a:t>Produits éligibles</a:t>
            </a:r>
            <a:endParaRPr lang="fr-FR" sz="1400" dirty="0">
              <a:latin typeface="Trebuchet MS"/>
              <a:cs typeface="Trebuchet MS"/>
            </a:endParaRPr>
          </a:p>
        </p:txBody>
      </p:sp>
      <p:sp>
        <p:nvSpPr>
          <p:cNvPr id="10" name="Rectangle 9"/>
          <p:cNvSpPr/>
          <p:nvPr/>
        </p:nvSpPr>
        <p:spPr>
          <a:xfrm>
            <a:off x="2043898" y="3040532"/>
            <a:ext cx="1595630" cy="307777"/>
          </a:xfrm>
          <a:prstGeom prst="rect">
            <a:avLst/>
          </a:prstGeom>
        </p:spPr>
        <p:txBody>
          <a:bodyPr wrap="square">
            <a:spAutoFit/>
          </a:bodyPr>
          <a:lstStyle/>
          <a:p>
            <a:pPr marL="12700">
              <a:lnSpc>
                <a:spcPct val="100000"/>
              </a:lnSpc>
              <a:spcBef>
                <a:spcPts val="105"/>
              </a:spcBef>
            </a:pPr>
            <a:r>
              <a:rPr lang="fr-FR" sz="1400" b="1" spc="140" dirty="0" smtClean="0">
                <a:solidFill>
                  <a:schemeClr val="accent2">
                    <a:lumMod val="50000"/>
                  </a:schemeClr>
                </a:solidFill>
                <a:latin typeface="Trebuchet MS"/>
                <a:cs typeface="Trebuchet MS"/>
              </a:rPr>
              <a:t>Les risques</a:t>
            </a:r>
            <a:endParaRPr lang="fr-FR" sz="1400" dirty="0">
              <a:solidFill>
                <a:schemeClr val="accent2">
                  <a:lumMod val="50000"/>
                </a:schemeClr>
              </a:solidFill>
              <a:latin typeface="Trebuchet MS"/>
              <a:cs typeface="Trebuchet MS"/>
            </a:endParaRPr>
          </a:p>
        </p:txBody>
      </p:sp>
      <p:sp>
        <p:nvSpPr>
          <p:cNvPr id="15" name="Rectangle 14"/>
          <p:cNvSpPr/>
          <p:nvPr/>
        </p:nvSpPr>
        <p:spPr>
          <a:xfrm>
            <a:off x="421724" y="3391910"/>
            <a:ext cx="4725042" cy="2844368"/>
          </a:xfrm>
          <a:prstGeom prst="rect">
            <a:avLst/>
          </a:prstGeom>
          <a:ln>
            <a:solidFill>
              <a:schemeClr val="accent2">
                <a:lumMod val="50000"/>
              </a:schemeClr>
            </a:solidFill>
          </a:ln>
        </p:spPr>
        <p:txBody>
          <a:bodyPr wrap="square">
            <a:spAutoFit/>
          </a:bodyPr>
          <a:lstStyle/>
          <a:p>
            <a:pPr marL="22225" lvl="0" algn="ctr" fontAlgn="auto">
              <a:spcBef>
                <a:spcPts val="300"/>
              </a:spcBef>
              <a:spcAft>
                <a:spcPts val="0"/>
              </a:spcAft>
            </a:pPr>
            <a:r>
              <a:rPr lang="fr-FR" sz="1200" b="1" spc="-5" dirty="0">
                <a:solidFill>
                  <a:schemeClr val="accent2">
                    <a:lumMod val="50000"/>
                  </a:schemeClr>
                </a:solidFill>
                <a:latin typeface="Calibri"/>
                <a:cs typeface="Calibri"/>
              </a:rPr>
              <a:t>Profil de risque et de rendement (1 à</a:t>
            </a:r>
            <a:r>
              <a:rPr lang="fr-FR" sz="1200" b="1" spc="-40" dirty="0">
                <a:solidFill>
                  <a:schemeClr val="accent2">
                    <a:lumMod val="50000"/>
                  </a:schemeClr>
                </a:solidFill>
                <a:latin typeface="Calibri"/>
                <a:cs typeface="Calibri"/>
              </a:rPr>
              <a:t> </a:t>
            </a:r>
            <a:r>
              <a:rPr lang="fr-FR" sz="1200" b="1" spc="-5" dirty="0">
                <a:solidFill>
                  <a:schemeClr val="accent2">
                    <a:lumMod val="50000"/>
                  </a:schemeClr>
                </a:solidFill>
                <a:latin typeface="Calibri"/>
                <a:cs typeface="Calibri"/>
              </a:rPr>
              <a:t>7)</a:t>
            </a:r>
            <a:endParaRPr lang="fr-FR" sz="1200" dirty="0">
              <a:solidFill>
                <a:schemeClr val="accent2">
                  <a:lumMod val="50000"/>
                </a:schemeClr>
              </a:solidFill>
              <a:latin typeface="Calibri"/>
              <a:cs typeface="Calibri"/>
            </a:endParaRPr>
          </a:p>
          <a:p>
            <a:pPr marL="25400" lvl="0" algn="ctr" fontAlgn="auto">
              <a:spcBef>
                <a:spcPts val="100"/>
              </a:spcBef>
              <a:spcAft>
                <a:spcPts val="0"/>
              </a:spcAft>
            </a:pPr>
            <a:r>
              <a:rPr lang="fr-FR" sz="2800" b="1" spc="-5" dirty="0">
                <a:solidFill>
                  <a:srgbClr val="FFFFFF"/>
                </a:solidFill>
                <a:latin typeface="Calibri"/>
                <a:cs typeface="Calibri"/>
              </a:rPr>
              <a:t>4</a:t>
            </a:r>
            <a:endParaRPr lang="fr-FR" sz="2800" dirty="0">
              <a:solidFill>
                <a:prstClr val="black"/>
              </a:solidFill>
              <a:latin typeface="Calibri"/>
              <a:cs typeface="Calibri"/>
            </a:endParaRPr>
          </a:p>
          <a:p>
            <a:pPr marL="180000" lvl="0" fontAlgn="auto">
              <a:spcBef>
                <a:spcPts val="0"/>
              </a:spcBef>
              <a:spcAft>
                <a:spcPts val="0"/>
              </a:spcAft>
            </a:pPr>
            <a:endParaRPr lang="fr-FR" sz="1200" b="1" kern="0" dirty="0" smtClean="0">
              <a:solidFill>
                <a:schemeClr val="accent2">
                  <a:lumMod val="75000"/>
                </a:schemeClr>
              </a:solidFill>
              <a:latin typeface="Trebuchet MS" panose="020B0603020202020204" pitchFamily="34" charset="0"/>
              <a:cs typeface="+mn-cs"/>
            </a:endParaRPr>
          </a:p>
          <a:p>
            <a:pPr marL="180000" lvl="0" fontAlgn="auto">
              <a:spcBef>
                <a:spcPts val="0"/>
              </a:spcBef>
              <a:spcAft>
                <a:spcPts val="0"/>
              </a:spcAft>
            </a:pPr>
            <a:r>
              <a:rPr lang="fr-FR" sz="900" b="1" kern="0" dirty="0" smtClean="0">
                <a:solidFill>
                  <a:schemeClr val="accent2">
                    <a:lumMod val="50000"/>
                  </a:schemeClr>
                </a:solidFill>
                <a:latin typeface="Trebuchet MS" panose="020B0603020202020204" pitchFamily="34" charset="0"/>
                <a:cs typeface="+mn-cs"/>
              </a:rPr>
              <a:t>L’OPCI </a:t>
            </a:r>
            <a:r>
              <a:rPr lang="fr-FR" sz="900" b="1" kern="0" dirty="0" err="1" smtClean="0">
                <a:solidFill>
                  <a:schemeClr val="accent2">
                    <a:lumMod val="50000"/>
                  </a:schemeClr>
                </a:solidFill>
                <a:latin typeface="Trebuchet MS" panose="020B0603020202020204" pitchFamily="34" charset="0"/>
                <a:cs typeface="+mn-cs"/>
              </a:rPr>
              <a:t>immo</a:t>
            </a:r>
            <a:r>
              <a:rPr lang="fr-FR" sz="900" b="1" kern="0" dirty="0" smtClean="0">
                <a:solidFill>
                  <a:schemeClr val="accent2">
                    <a:lumMod val="50000"/>
                  </a:schemeClr>
                </a:solidFill>
                <a:latin typeface="Trebuchet MS" panose="020B0603020202020204" pitchFamily="34" charset="0"/>
                <a:cs typeface="+mn-cs"/>
              </a:rPr>
              <a:t> diversification n’est pas garanti : il existe un risque de perte en </a:t>
            </a:r>
            <a:r>
              <a:rPr lang="fr-FR" sz="900" b="1" kern="0" dirty="0" err="1" smtClean="0">
                <a:solidFill>
                  <a:schemeClr val="accent2">
                    <a:lumMod val="50000"/>
                  </a:schemeClr>
                </a:solidFill>
                <a:latin typeface="Trebuchet MS" panose="020B0603020202020204" pitchFamily="34" charset="0"/>
                <a:cs typeface="+mn-cs"/>
              </a:rPr>
              <a:t>capital.</a:t>
            </a:r>
            <a:r>
              <a:rPr lang="fr-FR" sz="900" b="1" dirty="0" err="1" smtClean="0">
                <a:solidFill>
                  <a:schemeClr val="accent2">
                    <a:lumMod val="50000"/>
                  </a:schemeClr>
                </a:solidFill>
                <a:latin typeface="Trebuchet MS" panose="020B0603020202020204" pitchFamily="34" charset="0"/>
              </a:rPr>
              <a:t>L’OPCI</a:t>
            </a:r>
            <a:r>
              <a:rPr lang="fr-FR" sz="900" b="1" dirty="0" smtClean="0">
                <a:solidFill>
                  <a:schemeClr val="accent2">
                    <a:lumMod val="50000"/>
                  </a:schemeClr>
                </a:solidFill>
                <a:latin typeface="Trebuchet MS" panose="020B0603020202020204" pitchFamily="34" charset="0"/>
              </a:rPr>
              <a:t> </a:t>
            </a:r>
            <a:r>
              <a:rPr lang="fr-FR" sz="900" b="1" dirty="0">
                <a:solidFill>
                  <a:schemeClr val="accent2">
                    <a:lumMod val="50000"/>
                  </a:schemeClr>
                </a:solidFill>
                <a:latin typeface="Trebuchet MS" panose="020B0603020202020204" pitchFamily="34" charset="0"/>
              </a:rPr>
              <a:t>détient directement et/ou indirectement des immeubles dont la vente exige des délais qui dépendront de l’état du marché immobilier. En cas de demande de rachat (remboursement) </a:t>
            </a:r>
            <a:r>
              <a:rPr lang="fr-FR" sz="900" b="1" dirty="0" smtClean="0">
                <a:solidFill>
                  <a:schemeClr val="accent2">
                    <a:lumMod val="50000"/>
                  </a:schemeClr>
                </a:solidFill>
                <a:latin typeface="Trebuchet MS" panose="020B0603020202020204" pitchFamily="34" charset="0"/>
              </a:rPr>
              <a:t>des actions</a:t>
            </a:r>
            <a:r>
              <a:rPr lang="fr-FR" sz="900" b="1" dirty="0">
                <a:solidFill>
                  <a:schemeClr val="accent2">
                    <a:lumMod val="50000"/>
                  </a:schemeClr>
                </a:solidFill>
                <a:latin typeface="Trebuchet MS" panose="020B0603020202020204" pitchFamily="34" charset="0"/>
              </a:rPr>
              <a:t>, </a:t>
            </a:r>
            <a:r>
              <a:rPr lang="fr-FR" sz="900" b="1" dirty="0" smtClean="0">
                <a:solidFill>
                  <a:schemeClr val="accent2">
                    <a:lumMod val="50000"/>
                  </a:schemeClr>
                </a:solidFill>
                <a:latin typeface="Trebuchet MS" panose="020B0603020202020204" pitchFamily="34" charset="0"/>
              </a:rPr>
              <a:t>le produit de la vente  </a:t>
            </a:r>
            <a:r>
              <a:rPr lang="fr-FR" sz="900" b="1" dirty="0" err="1" smtClean="0">
                <a:solidFill>
                  <a:schemeClr val="accent2">
                    <a:lumMod val="50000"/>
                  </a:schemeClr>
                </a:solidFill>
                <a:latin typeface="Trebuchet MS" panose="020B0603020202020204" pitchFamily="34" charset="0"/>
              </a:rPr>
              <a:t>nepourrait</a:t>
            </a:r>
            <a:r>
              <a:rPr lang="fr-FR" sz="900" b="1" dirty="0" smtClean="0">
                <a:solidFill>
                  <a:schemeClr val="accent2">
                    <a:lumMod val="50000"/>
                  </a:schemeClr>
                </a:solidFill>
                <a:latin typeface="Trebuchet MS" panose="020B0603020202020204" pitchFamily="34" charset="0"/>
              </a:rPr>
              <a:t>  </a:t>
            </a:r>
            <a:r>
              <a:rPr lang="fr-FR" sz="900" b="1" dirty="0">
                <a:solidFill>
                  <a:schemeClr val="accent2">
                    <a:lumMod val="50000"/>
                  </a:schemeClr>
                </a:solidFill>
                <a:latin typeface="Trebuchet MS" panose="020B0603020202020204" pitchFamily="34" charset="0"/>
              </a:rPr>
              <a:t>être versé que dans un délai de quinze jours maximum dans le cadre d’un investissement en Compte-Titres ordinaire. La somme que </a:t>
            </a:r>
            <a:r>
              <a:rPr lang="fr-FR" sz="900" b="1" dirty="0" smtClean="0">
                <a:solidFill>
                  <a:schemeClr val="accent2">
                    <a:lumMod val="50000"/>
                  </a:schemeClr>
                </a:solidFill>
                <a:latin typeface="Trebuchet MS" panose="020B0603020202020204" pitchFamily="34" charset="0"/>
              </a:rPr>
              <a:t>récupère le client </a:t>
            </a:r>
            <a:r>
              <a:rPr lang="fr-FR" sz="900" b="1" dirty="0">
                <a:solidFill>
                  <a:schemeClr val="accent2">
                    <a:lumMod val="50000"/>
                  </a:schemeClr>
                </a:solidFill>
                <a:latin typeface="Trebuchet MS" panose="020B0603020202020204" pitchFamily="34" charset="0"/>
              </a:rPr>
              <a:t>pourra être inférieure à celle </a:t>
            </a:r>
            <a:r>
              <a:rPr lang="fr-FR" sz="900" b="1" dirty="0" smtClean="0">
                <a:solidFill>
                  <a:schemeClr val="accent2">
                    <a:lumMod val="50000"/>
                  </a:schemeClr>
                </a:solidFill>
                <a:latin typeface="Trebuchet MS" panose="020B0603020202020204" pitchFamily="34" charset="0"/>
              </a:rPr>
              <a:t>qu’il a investie </a:t>
            </a:r>
            <a:r>
              <a:rPr lang="fr-FR" sz="900" b="1" dirty="0">
                <a:solidFill>
                  <a:schemeClr val="accent2">
                    <a:lumMod val="50000"/>
                  </a:schemeClr>
                </a:solidFill>
                <a:latin typeface="Trebuchet MS" panose="020B0603020202020204" pitchFamily="34" charset="0"/>
              </a:rPr>
              <a:t>en cas de baisse de la valeur des actifs de l’OPCI, en particulier des marchés immobiliers et financiers, sur la durée </a:t>
            </a:r>
            <a:r>
              <a:rPr lang="fr-FR" sz="900" b="1" dirty="0" smtClean="0">
                <a:solidFill>
                  <a:schemeClr val="accent2">
                    <a:lumMod val="50000"/>
                  </a:schemeClr>
                </a:solidFill>
                <a:latin typeface="Trebuchet MS" panose="020B0603020202020204" pitchFamily="34" charset="0"/>
              </a:rPr>
              <a:t>du </a:t>
            </a:r>
            <a:r>
              <a:rPr lang="fr-FR" sz="900" b="1" dirty="0">
                <a:solidFill>
                  <a:schemeClr val="accent2">
                    <a:lumMod val="50000"/>
                  </a:schemeClr>
                </a:solidFill>
                <a:latin typeface="Trebuchet MS" panose="020B0603020202020204" pitchFamily="34" charset="0"/>
              </a:rPr>
              <a:t>placement. La durée du placement recommandée est de huit à douze ans. Par ailleurs, l’OPCI  peut présenter les facteurs de risque suivants : risques liés à la détention et à la gestion d’actifs immobiliers, risque actions, risque de crédit, risque de change, risque lié à l’utilisation d’instru­ments financiers dérivés, risque de taux.</a:t>
            </a:r>
            <a:endParaRPr lang="fr-FR" sz="900" b="1" kern="0" dirty="0" smtClean="0">
              <a:solidFill>
                <a:schemeClr val="accent2">
                  <a:lumMod val="50000"/>
                </a:schemeClr>
              </a:solidFill>
              <a:latin typeface="Trebuchet MS" panose="020B0603020202020204" pitchFamily="34" charset="0"/>
              <a:cs typeface="+mn-cs"/>
            </a:endParaRPr>
          </a:p>
          <a:p>
            <a:pPr marL="180000" lvl="0" fontAlgn="auto">
              <a:spcBef>
                <a:spcPts val="0"/>
              </a:spcBef>
              <a:spcAft>
                <a:spcPts val="0"/>
              </a:spcAft>
            </a:pPr>
            <a:r>
              <a:rPr lang="fr-FR" sz="900" b="1" kern="0" dirty="0" smtClean="0">
                <a:solidFill>
                  <a:schemeClr val="accent2">
                    <a:lumMod val="50000"/>
                  </a:schemeClr>
                </a:solidFill>
                <a:latin typeface="Trebuchet MS" panose="020B0603020202020204" pitchFamily="34" charset="0"/>
                <a:cs typeface="+mn-cs"/>
              </a:rPr>
              <a:t>Pour consulter la fiche produit </a:t>
            </a:r>
            <a:r>
              <a:rPr lang="fr-FR" sz="900" b="1" kern="0" dirty="0" smtClean="0">
                <a:solidFill>
                  <a:schemeClr val="accent2">
                    <a:lumMod val="50000"/>
                  </a:schemeClr>
                </a:solidFill>
                <a:latin typeface="Trebuchet MS" panose="020B0603020202020204" pitchFamily="34" charset="0"/>
                <a:cs typeface="+mn-cs"/>
                <a:hlinkClick r:id="rId3"/>
              </a:rPr>
              <a:t>cliquez ici</a:t>
            </a:r>
            <a:endParaRPr lang="fr-FR" sz="900" b="1" kern="0" dirty="0">
              <a:solidFill>
                <a:schemeClr val="accent2">
                  <a:lumMod val="50000"/>
                </a:schemeClr>
              </a:solidFill>
              <a:latin typeface="Trebuchet MS" panose="020B0603020202020204" pitchFamily="34" charset="0"/>
              <a:cs typeface="+mn-cs"/>
            </a:endParaRPr>
          </a:p>
        </p:txBody>
      </p:sp>
      <p:sp>
        <p:nvSpPr>
          <p:cNvPr id="16" name="Ellipse 15"/>
          <p:cNvSpPr/>
          <p:nvPr/>
        </p:nvSpPr>
        <p:spPr>
          <a:xfrm>
            <a:off x="2419012" y="3680613"/>
            <a:ext cx="796834" cy="501181"/>
          </a:xfrm>
          <a:prstGeom prst="ellips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accent2">
                    <a:lumMod val="50000"/>
                  </a:schemeClr>
                </a:solidFill>
              </a:rPr>
              <a:t>4</a:t>
            </a:r>
            <a:endParaRPr lang="fr-FR" b="1" dirty="0">
              <a:solidFill>
                <a:schemeClr val="accent2">
                  <a:lumMod val="50000"/>
                </a:schemeClr>
              </a:solidFill>
            </a:endParaRPr>
          </a:p>
        </p:txBody>
      </p:sp>
      <p:sp>
        <p:nvSpPr>
          <p:cNvPr id="18" name="Rectangle 17"/>
          <p:cNvSpPr/>
          <p:nvPr/>
        </p:nvSpPr>
        <p:spPr>
          <a:xfrm>
            <a:off x="6503330" y="1118335"/>
            <a:ext cx="935513" cy="307777"/>
          </a:xfrm>
          <a:prstGeom prst="rect">
            <a:avLst/>
          </a:prstGeom>
        </p:spPr>
        <p:txBody>
          <a:bodyPr wrap="none">
            <a:spAutoFit/>
          </a:bodyPr>
          <a:lstStyle/>
          <a:p>
            <a:pPr marL="12700">
              <a:lnSpc>
                <a:spcPct val="100000"/>
              </a:lnSpc>
              <a:spcBef>
                <a:spcPts val="105"/>
              </a:spcBef>
            </a:pPr>
            <a:r>
              <a:rPr lang="fr-FR" sz="1400" b="1" spc="140" dirty="0" smtClean="0">
                <a:solidFill>
                  <a:srgbClr val="6F2F9F"/>
                </a:solidFill>
                <a:latin typeface="Trebuchet MS"/>
                <a:cs typeface="Trebuchet MS"/>
              </a:rPr>
              <a:t>En bref</a:t>
            </a:r>
            <a:endParaRPr lang="fr-FR" sz="1400" dirty="0">
              <a:latin typeface="Trebuchet MS"/>
              <a:cs typeface="Trebuchet MS"/>
            </a:endParaRPr>
          </a:p>
        </p:txBody>
      </p:sp>
      <p:sp>
        <p:nvSpPr>
          <p:cNvPr id="19" name="Rectangle 18"/>
          <p:cNvSpPr/>
          <p:nvPr/>
        </p:nvSpPr>
        <p:spPr>
          <a:xfrm>
            <a:off x="5210829" y="5676627"/>
            <a:ext cx="2585003" cy="536044"/>
          </a:xfrm>
          <a:prstGeom prst="rect">
            <a:avLst/>
          </a:prstGeom>
        </p:spPr>
        <p:txBody>
          <a:bodyPr wrap="none">
            <a:spAutoFit/>
          </a:bodyPr>
          <a:lstStyle/>
          <a:p>
            <a:pPr marL="12700">
              <a:lnSpc>
                <a:spcPct val="100000"/>
              </a:lnSpc>
              <a:spcBef>
                <a:spcPts val="105"/>
              </a:spcBef>
            </a:pPr>
            <a:r>
              <a:rPr lang="fr-FR" sz="1400" b="1" spc="140" dirty="0" smtClean="0">
                <a:latin typeface="Trebuchet MS"/>
                <a:cs typeface="Trebuchet MS"/>
              </a:rPr>
              <a:t>La durée de placement </a:t>
            </a:r>
          </a:p>
          <a:p>
            <a:pPr marL="12700">
              <a:lnSpc>
                <a:spcPct val="100000"/>
              </a:lnSpc>
              <a:spcBef>
                <a:spcPts val="105"/>
              </a:spcBef>
            </a:pPr>
            <a:r>
              <a:rPr lang="fr-FR" sz="1400" b="1" spc="140" dirty="0" smtClean="0">
                <a:latin typeface="Trebuchet MS"/>
                <a:cs typeface="Trebuchet MS"/>
              </a:rPr>
              <a:t>recommandée</a:t>
            </a:r>
            <a:endParaRPr lang="fr-FR" sz="1400" dirty="0">
              <a:latin typeface="Trebuchet MS"/>
              <a:cs typeface="Trebuchet MS"/>
            </a:endParaRPr>
          </a:p>
        </p:txBody>
      </p:sp>
      <p:sp>
        <p:nvSpPr>
          <p:cNvPr id="31" name="Rectangle 30"/>
          <p:cNvSpPr/>
          <p:nvPr/>
        </p:nvSpPr>
        <p:spPr>
          <a:xfrm>
            <a:off x="472281" y="1423802"/>
            <a:ext cx="4290912" cy="1646605"/>
          </a:xfrm>
          <a:prstGeom prst="rect">
            <a:avLst/>
          </a:prstGeom>
          <a:ln>
            <a:solidFill>
              <a:schemeClr val="accent6"/>
            </a:solidFill>
          </a:ln>
        </p:spPr>
        <p:txBody>
          <a:bodyPr wrap="square">
            <a:spAutoFit/>
          </a:bodyPr>
          <a:lstStyle/>
          <a:p>
            <a:pPr marL="128270" marR="109855" algn="just">
              <a:lnSpc>
                <a:spcPct val="100000"/>
              </a:lnSpc>
              <a:spcBef>
                <a:spcPts val="635"/>
              </a:spcBef>
            </a:pPr>
            <a:r>
              <a:rPr lang="fr-FR" sz="1200" b="1" dirty="0">
                <a:solidFill>
                  <a:schemeClr val="accent6">
                    <a:lumMod val="50000"/>
                  </a:schemeClr>
                </a:solidFill>
                <a:latin typeface="Trebuchet MS" panose="020B0603020202020204" pitchFamily="34" charset="0"/>
              </a:rPr>
              <a:t>L’OPCI </a:t>
            </a:r>
            <a:r>
              <a:rPr lang="fr-FR" sz="1200" b="1" dirty="0" err="1">
                <a:solidFill>
                  <a:schemeClr val="accent6">
                    <a:lumMod val="50000"/>
                  </a:schemeClr>
                </a:solidFill>
                <a:latin typeface="Trebuchet MS" panose="020B0603020202020204" pitchFamily="34" charset="0"/>
              </a:rPr>
              <a:t>Immo</a:t>
            </a:r>
            <a:r>
              <a:rPr lang="fr-FR" sz="1200" b="1" dirty="0">
                <a:solidFill>
                  <a:schemeClr val="accent6">
                    <a:lumMod val="50000"/>
                  </a:schemeClr>
                </a:solidFill>
                <a:latin typeface="Trebuchet MS" panose="020B0603020202020204" pitchFamily="34" charset="0"/>
              </a:rPr>
              <a:t> Diversification vise à offrir un placement immobilier diversifié de long terme (8 à 12 ans) : les investissements sont constitués d’immeubles en détention directe, de participa­tions dans des sociétés à prépondérance immobi­lière et d’un portefeuille d’actions sélectionnées dans l’univers immobilier</a:t>
            </a:r>
            <a:r>
              <a:rPr lang="fr-FR" sz="1200" b="1" dirty="0" smtClean="0">
                <a:solidFill>
                  <a:schemeClr val="accent6">
                    <a:lumMod val="50000"/>
                  </a:schemeClr>
                </a:solidFill>
                <a:latin typeface="Trebuchet MS" panose="020B0603020202020204" pitchFamily="34" charset="0"/>
              </a:rPr>
              <a:t>.</a:t>
            </a:r>
          </a:p>
          <a:p>
            <a:pPr marL="128270" marR="109855" algn="just">
              <a:lnSpc>
                <a:spcPct val="100000"/>
              </a:lnSpc>
              <a:spcBef>
                <a:spcPts val="635"/>
              </a:spcBef>
            </a:pPr>
            <a:r>
              <a:rPr lang="fr-FR" sz="1200" b="1" kern="0" dirty="0" smtClean="0">
                <a:solidFill>
                  <a:schemeClr val="accent6">
                    <a:lumMod val="50000"/>
                  </a:schemeClr>
                </a:solidFill>
                <a:latin typeface="Trebuchet MS" panose="020B0603020202020204" pitchFamily="34" charset="0"/>
                <a:cs typeface="Trebuchet MS"/>
              </a:rPr>
              <a:t>Lien vers le DICI </a:t>
            </a:r>
            <a:r>
              <a:rPr lang="fr-FR" sz="1200" b="1" kern="0" dirty="0" smtClean="0">
                <a:solidFill>
                  <a:schemeClr val="accent6">
                    <a:lumMod val="50000"/>
                  </a:schemeClr>
                </a:solidFill>
                <a:latin typeface="Trebuchet MS" panose="020B0603020202020204" pitchFamily="34" charset="0"/>
                <a:cs typeface="Trebuchet MS"/>
                <a:hlinkClick r:id="rId4"/>
              </a:rPr>
              <a:t>cliquez ici</a:t>
            </a:r>
            <a:endParaRPr lang="fr-FR" b="1" kern="0" dirty="0">
              <a:solidFill>
                <a:schemeClr val="accent6">
                  <a:lumMod val="50000"/>
                </a:schemeClr>
              </a:solidFill>
              <a:latin typeface="Trebuchet MS" panose="020B0603020202020204" pitchFamily="34" charset="0"/>
              <a:cs typeface="Trebuchet MS"/>
            </a:endParaRPr>
          </a:p>
        </p:txBody>
      </p:sp>
      <p:sp>
        <p:nvSpPr>
          <p:cNvPr id="33" name="Rectangle 32"/>
          <p:cNvSpPr/>
          <p:nvPr/>
        </p:nvSpPr>
        <p:spPr>
          <a:xfrm>
            <a:off x="1692167" y="1145900"/>
            <a:ext cx="2299091" cy="307777"/>
          </a:xfrm>
          <a:prstGeom prst="rect">
            <a:avLst/>
          </a:prstGeom>
        </p:spPr>
        <p:txBody>
          <a:bodyPr wrap="none">
            <a:spAutoFit/>
          </a:bodyPr>
          <a:lstStyle/>
          <a:p>
            <a:pPr marL="12700">
              <a:lnSpc>
                <a:spcPct val="100000"/>
              </a:lnSpc>
              <a:spcBef>
                <a:spcPts val="105"/>
              </a:spcBef>
            </a:pPr>
            <a:r>
              <a:rPr lang="fr-FR" sz="1400" b="1" spc="140" dirty="0" smtClean="0">
                <a:solidFill>
                  <a:schemeClr val="accent6">
                    <a:lumMod val="50000"/>
                  </a:schemeClr>
                </a:solidFill>
                <a:latin typeface="Trebuchet MS"/>
                <a:cs typeface="Trebuchet MS"/>
              </a:rPr>
              <a:t>L’objectif de gestion</a:t>
            </a:r>
            <a:endParaRPr lang="fr-FR" sz="1400" dirty="0">
              <a:solidFill>
                <a:schemeClr val="accent6">
                  <a:lumMod val="50000"/>
                </a:schemeClr>
              </a:solidFill>
              <a:latin typeface="Trebuchet MS"/>
              <a:cs typeface="Trebuchet MS"/>
            </a:endParaRPr>
          </a:p>
        </p:txBody>
      </p:sp>
      <p:sp>
        <p:nvSpPr>
          <p:cNvPr id="66560" name="ZoneTexte 66559"/>
          <p:cNvSpPr txBox="1"/>
          <p:nvPr/>
        </p:nvSpPr>
        <p:spPr>
          <a:xfrm>
            <a:off x="7715148" y="5806149"/>
            <a:ext cx="966328" cy="276999"/>
          </a:xfrm>
          <a:prstGeom prst="rect">
            <a:avLst/>
          </a:prstGeom>
          <a:noFill/>
          <a:ln>
            <a:solidFill>
              <a:schemeClr val="bg2">
                <a:lumMod val="75000"/>
              </a:schemeClr>
            </a:solidFill>
          </a:ln>
        </p:spPr>
        <p:txBody>
          <a:bodyPr wrap="square" rtlCol="0">
            <a:spAutoFit/>
          </a:bodyPr>
          <a:lstStyle/>
          <a:p>
            <a:r>
              <a:rPr lang="fr-FR" sz="1200" b="1" dirty="0" smtClean="0">
                <a:latin typeface="Trebuchet MS" panose="020B0603020202020204" pitchFamily="34" charset="0"/>
              </a:rPr>
              <a:t>+ de 8 ans</a:t>
            </a:r>
          </a:p>
        </p:txBody>
      </p:sp>
      <p:sp>
        <p:nvSpPr>
          <p:cNvPr id="35" name="Rectangle 34"/>
          <p:cNvSpPr/>
          <p:nvPr/>
        </p:nvSpPr>
        <p:spPr>
          <a:xfrm>
            <a:off x="5460274" y="4404921"/>
            <a:ext cx="3493264" cy="307777"/>
          </a:xfrm>
          <a:prstGeom prst="rect">
            <a:avLst/>
          </a:prstGeom>
        </p:spPr>
        <p:txBody>
          <a:bodyPr wrap="none">
            <a:spAutoFit/>
          </a:bodyPr>
          <a:lstStyle/>
          <a:p>
            <a:pPr marL="12700">
              <a:lnSpc>
                <a:spcPct val="100000"/>
              </a:lnSpc>
              <a:spcBef>
                <a:spcPts val="105"/>
              </a:spcBef>
            </a:pPr>
            <a:r>
              <a:rPr lang="fr-FR" sz="1400" b="1" spc="140" dirty="0" smtClean="0">
                <a:solidFill>
                  <a:srgbClr val="002060"/>
                </a:solidFill>
                <a:latin typeface="Trebuchet MS"/>
                <a:cs typeface="Trebuchet MS"/>
              </a:rPr>
              <a:t>Les performances au 21/01/20*</a:t>
            </a:r>
            <a:endParaRPr lang="fr-FR" sz="1400" dirty="0">
              <a:solidFill>
                <a:srgbClr val="002060"/>
              </a:solidFill>
              <a:latin typeface="Trebuchet MS"/>
              <a:cs typeface="Trebuchet MS"/>
            </a:endParaRPr>
          </a:p>
        </p:txBody>
      </p:sp>
      <p:sp>
        <p:nvSpPr>
          <p:cNvPr id="37" name="Rectangle 36"/>
          <p:cNvSpPr/>
          <p:nvPr/>
        </p:nvSpPr>
        <p:spPr>
          <a:xfrm>
            <a:off x="7589520" y="118071"/>
            <a:ext cx="1305581" cy="461665"/>
          </a:xfrm>
          <a:prstGeom prst="rect">
            <a:avLst/>
          </a:prstGeom>
        </p:spPr>
        <p:txBody>
          <a:bodyPr wrap="square">
            <a:spAutoFit/>
          </a:bodyPr>
          <a:lstStyle/>
          <a:p>
            <a:pPr marL="12700" algn="ctr">
              <a:lnSpc>
                <a:spcPct val="100000"/>
              </a:lnSpc>
              <a:spcBef>
                <a:spcPts val="105"/>
              </a:spcBef>
            </a:pPr>
            <a:r>
              <a:rPr lang="fr-FR" sz="1200" b="1" spc="140" dirty="0" smtClean="0">
                <a:solidFill>
                  <a:srgbClr val="FF0000"/>
                </a:solidFill>
                <a:latin typeface="Trebuchet MS"/>
                <a:cs typeface="Trebuchet MS"/>
              </a:rPr>
              <a:t>Profil investisseur</a:t>
            </a:r>
            <a:endParaRPr lang="fr-FR" sz="1200" dirty="0">
              <a:solidFill>
                <a:srgbClr val="FF0000"/>
              </a:solidFill>
              <a:latin typeface="Trebuchet MS"/>
              <a:cs typeface="Trebuchet MS"/>
            </a:endParaRPr>
          </a:p>
        </p:txBody>
      </p:sp>
      <p:sp>
        <p:nvSpPr>
          <p:cNvPr id="66561" name="ZoneTexte 66560"/>
          <p:cNvSpPr txBox="1"/>
          <p:nvPr/>
        </p:nvSpPr>
        <p:spPr>
          <a:xfrm>
            <a:off x="7955279" y="579736"/>
            <a:ext cx="809897" cy="461665"/>
          </a:xfrm>
          <a:prstGeom prst="rect">
            <a:avLst/>
          </a:prstGeom>
          <a:noFill/>
        </p:spPr>
        <p:txBody>
          <a:bodyPr wrap="square" rtlCol="0">
            <a:spAutoFit/>
          </a:bodyPr>
          <a:lstStyle/>
          <a:p>
            <a:r>
              <a:rPr lang="fr-FR" sz="2400" dirty="0" smtClean="0">
                <a:solidFill>
                  <a:srgbClr val="FF0000"/>
                </a:solidFill>
                <a:latin typeface="Trebuchet MS" panose="020B0603020202020204" pitchFamily="34" charset="0"/>
              </a:rPr>
              <a:t>C2</a:t>
            </a:r>
          </a:p>
        </p:txBody>
      </p:sp>
      <p:sp>
        <p:nvSpPr>
          <p:cNvPr id="66563" name="ZoneTexte 66562"/>
          <p:cNvSpPr txBox="1"/>
          <p:nvPr/>
        </p:nvSpPr>
        <p:spPr>
          <a:xfrm>
            <a:off x="421724" y="732967"/>
            <a:ext cx="2948939" cy="369332"/>
          </a:xfrm>
          <a:prstGeom prst="rect">
            <a:avLst/>
          </a:prstGeom>
          <a:noFill/>
        </p:spPr>
        <p:txBody>
          <a:bodyPr wrap="square" rtlCol="0">
            <a:spAutoFit/>
          </a:bodyPr>
          <a:lstStyle/>
          <a:p>
            <a:r>
              <a:rPr lang="fr-FR" dirty="0" smtClean="0">
                <a:latin typeface="Trebuchet MS" panose="020B0603020202020204" pitchFamily="34" charset="0"/>
              </a:rPr>
              <a:t>FR0011427723</a:t>
            </a:r>
          </a:p>
        </p:txBody>
      </p:sp>
      <p:sp>
        <p:nvSpPr>
          <p:cNvPr id="66564" name="Rectangle 66563"/>
          <p:cNvSpPr/>
          <p:nvPr/>
        </p:nvSpPr>
        <p:spPr>
          <a:xfrm>
            <a:off x="5557181" y="4728796"/>
            <a:ext cx="3044298" cy="915635"/>
          </a:xfrm>
          <a:prstGeom prst="rect">
            <a:avLst/>
          </a:prstGeom>
          <a:ln>
            <a:solidFill>
              <a:srgbClr val="002060"/>
            </a:solidFill>
          </a:ln>
        </p:spPr>
        <p:txBody>
          <a:bodyPr wrap="square">
            <a:spAutoFit/>
          </a:bodyPr>
          <a:lstStyle/>
          <a:p>
            <a:pPr marL="208915" marR="25400" indent="-172720" algn="just">
              <a:lnSpc>
                <a:spcPct val="100000"/>
              </a:lnSpc>
              <a:spcBef>
                <a:spcPts val="325"/>
              </a:spcBef>
              <a:buFont typeface="Wingdings"/>
              <a:buChar char=""/>
              <a:tabLst>
                <a:tab pos="209550" algn="l"/>
              </a:tabLst>
            </a:pPr>
            <a:r>
              <a:rPr lang="fr-FR" sz="1200" spc="-20" dirty="0" smtClean="0">
                <a:solidFill>
                  <a:srgbClr val="002060"/>
                </a:solidFill>
                <a:latin typeface="Trebuchet MS"/>
                <a:cs typeface="Trebuchet MS"/>
              </a:rPr>
              <a:t>1 an </a:t>
            </a:r>
            <a:r>
              <a:rPr lang="fr-FR" sz="1200" spc="-20" dirty="0">
                <a:solidFill>
                  <a:srgbClr val="002060"/>
                </a:solidFill>
                <a:latin typeface="Trebuchet MS"/>
                <a:cs typeface="Trebuchet MS"/>
              </a:rPr>
              <a:t>:  </a:t>
            </a:r>
            <a:r>
              <a:rPr lang="fr-FR" sz="1200" spc="-20" dirty="0" smtClean="0">
                <a:solidFill>
                  <a:srgbClr val="002060"/>
                </a:solidFill>
                <a:latin typeface="Trebuchet MS"/>
                <a:cs typeface="Trebuchet MS"/>
              </a:rPr>
              <a:t>10,37%</a:t>
            </a:r>
            <a:endParaRPr lang="fr-FR" sz="1200" spc="-20" dirty="0">
              <a:solidFill>
                <a:srgbClr val="002060"/>
              </a:solidFill>
              <a:latin typeface="Trebuchet MS"/>
              <a:cs typeface="Trebuchet MS"/>
            </a:endParaRPr>
          </a:p>
          <a:p>
            <a:pPr marL="208915" marR="25400" indent="-172720" algn="just">
              <a:lnSpc>
                <a:spcPct val="100000"/>
              </a:lnSpc>
              <a:spcBef>
                <a:spcPts val="325"/>
              </a:spcBef>
              <a:buFont typeface="Wingdings"/>
              <a:buChar char=""/>
              <a:tabLst>
                <a:tab pos="209550" algn="l"/>
              </a:tabLst>
            </a:pPr>
            <a:r>
              <a:rPr lang="fr-FR" sz="1200" spc="-20" dirty="0">
                <a:solidFill>
                  <a:srgbClr val="002060"/>
                </a:solidFill>
                <a:latin typeface="Trebuchet MS"/>
                <a:cs typeface="Trebuchet MS"/>
              </a:rPr>
              <a:t>3 ans : </a:t>
            </a:r>
            <a:r>
              <a:rPr lang="fr-FR" sz="1200" spc="-20" dirty="0" smtClean="0">
                <a:solidFill>
                  <a:srgbClr val="002060"/>
                </a:solidFill>
                <a:latin typeface="Trebuchet MS"/>
                <a:cs typeface="Trebuchet MS"/>
              </a:rPr>
              <a:t>15,26%</a:t>
            </a:r>
          </a:p>
          <a:p>
            <a:pPr marL="36195" marR="25400" algn="just">
              <a:spcBef>
                <a:spcPts val="325"/>
              </a:spcBef>
              <a:tabLst>
                <a:tab pos="209550" algn="l"/>
              </a:tabLst>
            </a:pPr>
            <a:r>
              <a:rPr lang="fr-FR" sz="1200" spc="-20" dirty="0">
                <a:solidFill>
                  <a:srgbClr val="002060"/>
                </a:solidFill>
                <a:latin typeface="Trebuchet MS"/>
                <a:cs typeface="Trebuchet MS"/>
              </a:rPr>
              <a:t>Pour le détail des performances </a:t>
            </a:r>
            <a:r>
              <a:rPr lang="fr-FR" sz="1200" spc="-20" dirty="0" smtClean="0">
                <a:solidFill>
                  <a:srgbClr val="002060"/>
                </a:solidFill>
                <a:latin typeface="Trebuchet MS"/>
                <a:cs typeface="Trebuchet MS"/>
                <a:hlinkClick r:id="rId5"/>
              </a:rPr>
              <a:t>cliquer </a:t>
            </a:r>
            <a:r>
              <a:rPr lang="fr-FR" sz="1200" spc="-20" dirty="0">
                <a:solidFill>
                  <a:srgbClr val="002060"/>
                </a:solidFill>
                <a:latin typeface="Trebuchet MS"/>
                <a:cs typeface="Trebuchet MS"/>
                <a:hlinkClick r:id="rId5"/>
              </a:rPr>
              <a:t>i</a:t>
            </a:r>
            <a:r>
              <a:rPr lang="fr-FR" sz="1200" spc="-20" dirty="0" smtClean="0">
                <a:solidFill>
                  <a:srgbClr val="002060"/>
                </a:solidFill>
                <a:latin typeface="Trebuchet MS"/>
                <a:cs typeface="Trebuchet MS"/>
                <a:hlinkClick r:id="rId5"/>
              </a:rPr>
              <a:t>ci</a:t>
            </a:r>
            <a:endParaRPr lang="fr-FR" sz="1200" spc="-20" dirty="0" smtClean="0">
              <a:solidFill>
                <a:srgbClr val="002060"/>
              </a:solidFill>
              <a:latin typeface="Trebuchet MS"/>
              <a:cs typeface="Trebuchet MS"/>
            </a:endParaRPr>
          </a:p>
          <a:p>
            <a:pPr marL="36195" marR="25400" algn="just">
              <a:lnSpc>
                <a:spcPct val="100000"/>
              </a:lnSpc>
              <a:spcBef>
                <a:spcPts val="325"/>
              </a:spcBef>
              <a:tabLst>
                <a:tab pos="209550" algn="l"/>
              </a:tabLst>
            </a:pPr>
            <a:r>
              <a:rPr lang="fr-FR" sz="1000" spc="-20" dirty="0" smtClean="0">
                <a:solidFill>
                  <a:srgbClr val="002060"/>
                </a:solidFill>
                <a:latin typeface="Trebuchet MS"/>
                <a:cs typeface="Trebuchet MS"/>
              </a:rPr>
              <a:t>*ne préjuge pas des performances futures</a:t>
            </a:r>
          </a:p>
        </p:txBody>
      </p:sp>
      <p:sp>
        <p:nvSpPr>
          <p:cNvPr id="66566" name="Rectangle 66565"/>
          <p:cNvSpPr/>
          <p:nvPr/>
        </p:nvSpPr>
        <p:spPr>
          <a:xfrm>
            <a:off x="6438746" y="2836185"/>
            <a:ext cx="1253528" cy="307777"/>
          </a:xfrm>
          <a:prstGeom prst="rect">
            <a:avLst/>
          </a:prstGeom>
        </p:spPr>
        <p:txBody>
          <a:bodyPr wrap="square">
            <a:spAutoFit/>
          </a:bodyPr>
          <a:lstStyle/>
          <a:p>
            <a:pPr marL="36195" marR="25400" algn="just">
              <a:lnSpc>
                <a:spcPct val="100000"/>
              </a:lnSpc>
              <a:spcBef>
                <a:spcPts val="325"/>
              </a:spcBef>
              <a:tabLst>
                <a:tab pos="209550" algn="l"/>
              </a:tabLst>
            </a:pPr>
            <a:r>
              <a:rPr lang="fr-FR" sz="1400" b="1" spc="140" dirty="0" smtClean="0">
                <a:solidFill>
                  <a:srgbClr val="FF00FF"/>
                </a:solidFill>
                <a:latin typeface="Trebuchet MS"/>
                <a:cs typeface="Trebuchet MS"/>
              </a:rPr>
              <a:t>Les Frais</a:t>
            </a:r>
            <a:endParaRPr lang="fr-FR" sz="1400" spc="-20" dirty="0">
              <a:solidFill>
                <a:srgbClr val="FF00FF"/>
              </a:solidFill>
              <a:latin typeface="Trebuchet MS"/>
              <a:cs typeface="Trebuchet MS"/>
            </a:endParaRPr>
          </a:p>
        </p:txBody>
      </p:sp>
      <p:sp>
        <p:nvSpPr>
          <p:cNvPr id="66567" name="Rectangle 66566"/>
          <p:cNvSpPr/>
          <p:nvPr/>
        </p:nvSpPr>
        <p:spPr>
          <a:xfrm>
            <a:off x="5545887" y="3210921"/>
            <a:ext cx="2652425" cy="1107996"/>
          </a:xfrm>
          <a:prstGeom prst="rect">
            <a:avLst/>
          </a:prstGeom>
          <a:ln>
            <a:solidFill>
              <a:srgbClr val="FF00FF"/>
            </a:solidFill>
          </a:ln>
        </p:spPr>
        <p:txBody>
          <a:bodyPr wrap="square">
            <a:spAutoFit/>
          </a:bodyPr>
          <a:lstStyle/>
          <a:p>
            <a:pPr marL="264160" marR="81280" indent="-172720">
              <a:lnSpc>
                <a:spcPct val="100000"/>
              </a:lnSpc>
              <a:spcBef>
                <a:spcPts val="0"/>
              </a:spcBef>
              <a:buFont typeface="Wingdings"/>
              <a:buChar char=""/>
              <a:tabLst>
                <a:tab pos="264795" algn="l"/>
              </a:tabLst>
            </a:pPr>
            <a:r>
              <a:rPr lang="fr-FR" sz="1100" kern="0" dirty="0">
                <a:solidFill>
                  <a:srgbClr val="FF00FF"/>
                </a:solidFill>
                <a:latin typeface="Trebuchet MS"/>
                <a:cs typeface="Trebuchet MS"/>
              </a:rPr>
              <a:t>Frais Assurance-vie : ceux du </a:t>
            </a:r>
            <a:r>
              <a:rPr lang="fr-FR" sz="1100" kern="0" dirty="0" smtClean="0">
                <a:solidFill>
                  <a:srgbClr val="FF00FF"/>
                </a:solidFill>
                <a:latin typeface="Trebuchet MS"/>
                <a:cs typeface="Trebuchet MS"/>
              </a:rPr>
              <a:t>contrat support</a:t>
            </a:r>
            <a:endParaRPr lang="fr-FR" sz="1100" kern="0" dirty="0">
              <a:solidFill>
                <a:srgbClr val="FF00FF"/>
              </a:solidFill>
              <a:latin typeface="Trebuchet MS"/>
              <a:cs typeface="Trebuchet MS"/>
            </a:endParaRPr>
          </a:p>
          <a:p>
            <a:pPr marL="264160" indent="-172720">
              <a:lnSpc>
                <a:spcPct val="100000"/>
              </a:lnSpc>
              <a:buFont typeface="Wingdings"/>
              <a:buChar char=""/>
              <a:tabLst>
                <a:tab pos="264795" algn="l"/>
              </a:tabLst>
            </a:pPr>
            <a:r>
              <a:rPr lang="fr-FR" sz="1100" kern="0" dirty="0">
                <a:solidFill>
                  <a:srgbClr val="FF00FF"/>
                </a:solidFill>
                <a:latin typeface="Trebuchet MS"/>
                <a:cs typeface="Trebuchet MS"/>
              </a:rPr>
              <a:t>Frais CTO :</a:t>
            </a:r>
          </a:p>
          <a:p>
            <a:pPr marL="360680" lvl="1" indent="-90170">
              <a:lnSpc>
                <a:spcPct val="100000"/>
              </a:lnSpc>
              <a:buFont typeface="Arial"/>
              <a:buChar char="•"/>
              <a:tabLst>
                <a:tab pos="360680" algn="l"/>
              </a:tabLst>
            </a:pPr>
            <a:r>
              <a:rPr lang="fr-FR" sz="1100" kern="0" dirty="0">
                <a:solidFill>
                  <a:srgbClr val="FF00FF"/>
                </a:solidFill>
                <a:latin typeface="Trebuchet MS"/>
                <a:cs typeface="Trebuchet MS"/>
              </a:rPr>
              <a:t>Frais entrée maxi: </a:t>
            </a:r>
            <a:r>
              <a:rPr lang="fr-FR" sz="1100" kern="0" dirty="0" smtClean="0">
                <a:solidFill>
                  <a:srgbClr val="FF00FF"/>
                </a:solidFill>
                <a:latin typeface="Trebuchet MS"/>
                <a:cs typeface="Trebuchet MS"/>
              </a:rPr>
              <a:t>4,80%</a:t>
            </a:r>
            <a:endParaRPr lang="fr-FR" sz="1100" kern="0" dirty="0">
              <a:solidFill>
                <a:srgbClr val="FF00FF"/>
              </a:solidFill>
              <a:latin typeface="Trebuchet MS"/>
              <a:cs typeface="Trebuchet MS"/>
            </a:endParaRPr>
          </a:p>
          <a:p>
            <a:pPr marL="360680" lvl="1" indent="-90170">
              <a:lnSpc>
                <a:spcPct val="100000"/>
              </a:lnSpc>
              <a:spcBef>
                <a:spcPts val="5"/>
              </a:spcBef>
              <a:buFont typeface="Arial"/>
              <a:buChar char="•"/>
              <a:tabLst>
                <a:tab pos="360680" algn="l"/>
              </a:tabLst>
            </a:pPr>
            <a:r>
              <a:rPr lang="fr-FR" sz="1100" kern="0" dirty="0">
                <a:solidFill>
                  <a:srgbClr val="FF00FF"/>
                </a:solidFill>
                <a:latin typeface="Trebuchet MS"/>
                <a:cs typeface="Trebuchet MS"/>
              </a:rPr>
              <a:t>Frais de sortie: néant</a:t>
            </a:r>
          </a:p>
          <a:p>
            <a:pPr marL="360680" lvl="1" indent="-90170">
              <a:lnSpc>
                <a:spcPct val="100000"/>
              </a:lnSpc>
              <a:buFont typeface="Arial"/>
              <a:buChar char="•"/>
              <a:tabLst>
                <a:tab pos="360680" algn="l"/>
              </a:tabLst>
            </a:pPr>
            <a:r>
              <a:rPr lang="fr-FR" sz="1100" kern="0" dirty="0">
                <a:solidFill>
                  <a:srgbClr val="FF00FF"/>
                </a:solidFill>
                <a:latin typeface="Trebuchet MS"/>
                <a:cs typeface="Trebuchet MS"/>
              </a:rPr>
              <a:t>Frais de gestion maxi: </a:t>
            </a:r>
            <a:r>
              <a:rPr lang="fr-FR" sz="1100" kern="0" dirty="0" smtClean="0">
                <a:solidFill>
                  <a:srgbClr val="FF00FF"/>
                </a:solidFill>
                <a:latin typeface="Trebuchet MS"/>
                <a:cs typeface="Trebuchet MS"/>
              </a:rPr>
              <a:t>3%</a:t>
            </a:r>
            <a:endParaRPr lang="fr-FR" sz="1100" kern="0" dirty="0">
              <a:solidFill>
                <a:srgbClr val="FF00FF"/>
              </a:solidFill>
              <a:latin typeface="Trebuchet MS"/>
              <a:cs typeface="Trebuchet MS"/>
            </a:endParaRPr>
          </a:p>
        </p:txBody>
      </p:sp>
      <p:pic>
        <p:nvPicPr>
          <p:cNvPr id="2" name="Image 1"/>
          <p:cNvPicPr>
            <a:picLocks noChangeAspect="1"/>
          </p:cNvPicPr>
          <p:nvPr/>
        </p:nvPicPr>
        <p:blipFill>
          <a:blip r:embed="rId6"/>
          <a:stretch>
            <a:fillRect/>
          </a:stretch>
        </p:blipFill>
        <p:spPr>
          <a:xfrm>
            <a:off x="5545605" y="419555"/>
            <a:ext cx="1786283" cy="621846"/>
          </a:xfrm>
          <a:prstGeom prst="rect">
            <a:avLst/>
          </a:prstGeom>
        </p:spPr>
      </p:pic>
    </p:spTree>
    <p:extLst>
      <p:ext uri="{BB962C8B-B14F-4D97-AF65-F5344CB8AC3E}">
        <p14:creationId xmlns:p14="http://schemas.microsoft.com/office/powerpoint/2010/main" val="3030369166"/>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CAISSE D'EPARGN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Caisse d'Epargne V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700" dirty="0" smtClean="0"/>
        </a:defPPr>
      </a:lstStyle>
    </a:txDef>
  </a:objectDefaults>
  <a:extraClrSchemeLst/>
</a:theme>
</file>

<file path=ppt/theme/theme2.xml><?xml version="1.0" encoding="utf-8"?>
<a:theme xmlns:a="http://schemas.openxmlformats.org/drawingml/2006/main" name="Axis">
  <a:themeElements>
    <a:clrScheme name="Axis 10">
      <a:dk1>
        <a:srgbClr val="000000"/>
      </a:dk1>
      <a:lt1>
        <a:srgbClr val="FFFFFF"/>
      </a:lt1>
      <a:dk2>
        <a:srgbClr val="FF0000"/>
      </a:dk2>
      <a:lt2>
        <a:srgbClr val="D3CBC5"/>
      </a:lt2>
      <a:accent1>
        <a:srgbClr val="B11116"/>
      </a:accent1>
      <a:accent2>
        <a:srgbClr val="F47920"/>
      </a:accent2>
      <a:accent3>
        <a:srgbClr val="FFFFFF"/>
      </a:accent3>
      <a:accent4>
        <a:srgbClr val="000000"/>
      </a:accent4>
      <a:accent5>
        <a:srgbClr val="D5AAAB"/>
      </a:accent5>
      <a:accent6>
        <a:srgbClr val="DD6D1C"/>
      </a:accent6>
      <a:hlink>
        <a:srgbClr val="98134E"/>
      </a:hlink>
      <a:folHlink>
        <a:srgbClr val="6B274F"/>
      </a:folHlink>
    </a:clrScheme>
    <a:fontScheme name="Axis">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55000"/>
          </a:spcBef>
          <a:spcAft>
            <a:spcPct val="0"/>
          </a:spcAft>
          <a:buClrTx/>
          <a:buSzTx/>
          <a:buFontTx/>
          <a:buNone/>
          <a:tabLst/>
          <a:defRPr kumimoji="0" lang="fr-FR" sz="3200" b="0"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55000"/>
          </a:spcBef>
          <a:spcAft>
            <a:spcPct val="0"/>
          </a:spcAft>
          <a:buClrTx/>
          <a:buSzTx/>
          <a:buFontTx/>
          <a:buNone/>
          <a:tabLst/>
          <a:defRPr kumimoji="0" lang="fr-FR" sz="3200" b="0"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Axis 1">
        <a:dk1>
          <a:srgbClr val="080808"/>
        </a:dk1>
        <a:lt1>
          <a:srgbClr val="F8F8F8"/>
        </a:lt1>
        <a:dk2>
          <a:srgbClr val="330000"/>
        </a:dk2>
        <a:lt2>
          <a:srgbClr val="FFFFFF"/>
        </a:lt2>
        <a:accent1>
          <a:srgbClr val="FF9900"/>
        </a:accent1>
        <a:accent2>
          <a:srgbClr val="CC3300"/>
        </a:accent2>
        <a:accent3>
          <a:srgbClr val="ADAAAA"/>
        </a:accent3>
        <a:accent4>
          <a:srgbClr val="D4D4D4"/>
        </a:accent4>
        <a:accent5>
          <a:srgbClr val="FFCAAA"/>
        </a:accent5>
        <a:accent6>
          <a:srgbClr val="B92D00"/>
        </a:accent6>
        <a:hlink>
          <a:srgbClr val="CC6600"/>
        </a:hlink>
        <a:folHlink>
          <a:srgbClr val="B2B282"/>
        </a:folHlink>
      </a:clrScheme>
      <a:clrMap bg1="dk2" tx1="lt1" bg2="dk1" tx2="lt2" accent1="accent1" accent2="accent2" accent3="accent3" accent4="accent4" accent5="accent5" accent6="accent6" hlink="hlink" folHlink="folHlink"/>
    </a:extraClrScheme>
    <a:extraClrScheme>
      <a:clrScheme name="Axis 2">
        <a:dk1>
          <a:srgbClr val="333333"/>
        </a:dk1>
        <a:lt1>
          <a:srgbClr val="F8F8F8"/>
        </a:lt1>
        <a:dk2>
          <a:srgbClr val="800000"/>
        </a:dk2>
        <a:lt2>
          <a:srgbClr val="FFFFFF"/>
        </a:lt2>
        <a:accent1>
          <a:srgbClr val="CC9900"/>
        </a:accent1>
        <a:accent2>
          <a:srgbClr val="666666"/>
        </a:accent2>
        <a:accent3>
          <a:srgbClr val="C0AAAA"/>
        </a:accent3>
        <a:accent4>
          <a:srgbClr val="D4D4D4"/>
        </a:accent4>
        <a:accent5>
          <a:srgbClr val="E2CAAA"/>
        </a:accent5>
        <a:accent6>
          <a:srgbClr val="5C5C5C"/>
        </a:accent6>
        <a:hlink>
          <a:srgbClr val="CC6600"/>
        </a:hlink>
        <a:folHlink>
          <a:srgbClr val="95A587"/>
        </a:folHlink>
      </a:clrScheme>
      <a:clrMap bg1="dk2" tx1="lt1" bg2="dk1" tx2="lt2" accent1="accent1" accent2="accent2" accent3="accent3" accent4="accent4" accent5="accent5" accent6="accent6" hlink="hlink" folHlink="folHlink"/>
    </a:extraClrScheme>
    <a:extraClrScheme>
      <a:clrScheme name="Axis 3">
        <a:dk1>
          <a:srgbClr val="5F5F5F"/>
        </a:dk1>
        <a:lt1>
          <a:srgbClr val="A4BEE0"/>
        </a:lt1>
        <a:dk2>
          <a:srgbClr val="013253"/>
        </a:dk2>
        <a:lt2>
          <a:srgbClr val="FFFFFF"/>
        </a:lt2>
        <a:accent1>
          <a:srgbClr val="588480"/>
        </a:accent1>
        <a:accent2>
          <a:srgbClr val="6600FF"/>
        </a:accent2>
        <a:accent3>
          <a:srgbClr val="AAADB3"/>
        </a:accent3>
        <a:accent4>
          <a:srgbClr val="8BA2BF"/>
        </a:accent4>
        <a:accent5>
          <a:srgbClr val="B4C2C0"/>
        </a:accent5>
        <a:accent6>
          <a:srgbClr val="5C00E7"/>
        </a:accent6>
        <a:hlink>
          <a:srgbClr val="CCCC00"/>
        </a:hlink>
        <a:folHlink>
          <a:srgbClr val="5F5F5F"/>
        </a:folHlink>
      </a:clrScheme>
      <a:clrMap bg1="dk2" tx1="lt1" bg2="dk1" tx2="lt2" accent1="accent1" accent2="accent2" accent3="accent3" accent4="accent4" accent5="accent5" accent6="accent6" hlink="hlink" folHlink="folHlink"/>
    </a:extraClrScheme>
    <a:extraClrScheme>
      <a:clrScheme name="Axis 4">
        <a:dk1>
          <a:srgbClr val="003300"/>
        </a:dk1>
        <a:lt1>
          <a:srgbClr val="F8F8F8"/>
        </a:lt1>
        <a:dk2>
          <a:srgbClr val="3D4A1C"/>
        </a:dk2>
        <a:lt2>
          <a:srgbClr val="FFFFFF"/>
        </a:lt2>
        <a:accent1>
          <a:srgbClr val="99CC00"/>
        </a:accent1>
        <a:accent2>
          <a:srgbClr val="669900"/>
        </a:accent2>
        <a:accent3>
          <a:srgbClr val="AFB1AB"/>
        </a:accent3>
        <a:accent4>
          <a:srgbClr val="D4D4D4"/>
        </a:accent4>
        <a:accent5>
          <a:srgbClr val="CAE2AA"/>
        </a:accent5>
        <a:accent6>
          <a:srgbClr val="5C8A00"/>
        </a:accent6>
        <a:hlink>
          <a:srgbClr val="CC9900"/>
        </a:hlink>
        <a:folHlink>
          <a:srgbClr val="B2B282"/>
        </a:folHlink>
      </a:clrScheme>
      <a:clrMap bg1="dk2" tx1="lt1" bg2="dk1" tx2="lt2" accent1="accent1" accent2="accent2" accent3="accent3" accent4="accent4" accent5="accent5" accent6="accent6" hlink="hlink" folHlink="folHlink"/>
    </a:extraClrScheme>
    <a:extraClrScheme>
      <a:clrScheme name="Axis 5">
        <a:dk1>
          <a:srgbClr val="333333"/>
        </a:dk1>
        <a:lt1>
          <a:srgbClr val="F8F8F8"/>
        </a:lt1>
        <a:dk2>
          <a:srgbClr val="005D8C"/>
        </a:dk2>
        <a:lt2>
          <a:srgbClr val="FFFFFF"/>
        </a:lt2>
        <a:accent1>
          <a:srgbClr val="00CC99"/>
        </a:accent1>
        <a:accent2>
          <a:srgbClr val="0099CC"/>
        </a:accent2>
        <a:accent3>
          <a:srgbClr val="AAB6C5"/>
        </a:accent3>
        <a:accent4>
          <a:srgbClr val="D4D4D4"/>
        </a:accent4>
        <a:accent5>
          <a:srgbClr val="AAE2CA"/>
        </a:accent5>
        <a:accent6>
          <a:srgbClr val="008AB9"/>
        </a:accent6>
        <a:hlink>
          <a:srgbClr val="FFCC00"/>
        </a:hlink>
        <a:folHlink>
          <a:srgbClr val="D8D48C"/>
        </a:folHlink>
      </a:clrScheme>
      <a:clrMap bg1="dk2" tx1="lt1" bg2="dk1" tx2="lt2" accent1="accent1" accent2="accent2" accent3="accent3" accent4="accent4" accent5="accent5" accent6="accent6" hlink="hlink" folHlink="folHlink"/>
    </a:extraClrScheme>
    <a:extraClrScheme>
      <a:clrScheme name="Axis 6">
        <a:dk1>
          <a:srgbClr val="000000"/>
        </a:dk1>
        <a:lt1>
          <a:srgbClr val="ECAE00"/>
        </a:lt1>
        <a:dk2>
          <a:srgbClr val="FFFFFF"/>
        </a:dk2>
        <a:lt2>
          <a:srgbClr val="333333"/>
        </a:lt2>
        <a:accent1>
          <a:srgbClr val="CC6600"/>
        </a:accent1>
        <a:accent2>
          <a:srgbClr val="BA6D10"/>
        </a:accent2>
        <a:accent3>
          <a:srgbClr val="F4D3AA"/>
        </a:accent3>
        <a:accent4>
          <a:srgbClr val="000000"/>
        </a:accent4>
        <a:accent5>
          <a:srgbClr val="E2B8AA"/>
        </a:accent5>
        <a:accent6>
          <a:srgbClr val="A8620D"/>
        </a:accent6>
        <a:hlink>
          <a:srgbClr val="666633"/>
        </a:hlink>
        <a:folHlink>
          <a:srgbClr val="8D996D"/>
        </a:folHlink>
      </a:clrScheme>
      <a:clrMap bg1="lt1" tx1="dk1" bg2="lt2" tx2="dk2" accent1="accent1" accent2="accent2" accent3="accent3" accent4="accent4" accent5="accent5" accent6="accent6" hlink="hlink" folHlink="folHlink"/>
    </a:extraClrScheme>
    <a:extraClrScheme>
      <a:clrScheme name="Axis 7">
        <a:dk1>
          <a:srgbClr val="000000"/>
        </a:dk1>
        <a:lt1>
          <a:srgbClr val="FFFFFF"/>
        </a:lt1>
        <a:dk2>
          <a:srgbClr val="372221"/>
        </a:dk2>
        <a:lt2>
          <a:srgbClr val="808080"/>
        </a:lt2>
        <a:accent1>
          <a:srgbClr val="009999"/>
        </a:accent1>
        <a:accent2>
          <a:srgbClr val="9AAC98"/>
        </a:accent2>
        <a:accent3>
          <a:srgbClr val="FFFFFF"/>
        </a:accent3>
        <a:accent4>
          <a:srgbClr val="000000"/>
        </a:accent4>
        <a:accent5>
          <a:srgbClr val="AACACA"/>
        </a:accent5>
        <a:accent6>
          <a:srgbClr val="8B9B89"/>
        </a:accent6>
        <a:hlink>
          <a:srgbClr val="666699"/>
        </a:hlink>
        <a:folHlink>
          <a:srgbClr val="B2B2B2"/>
        </a:folHlink>
      </a:clrScheme>
      <a:clrMap bg1="lt1" tx1="dk1" bg2="lt2" tx2="dk2" accent1="accent1" accent2="accent2" accent3="accent3" accent4="accent4" accent5="accent5" accent6="accent6" hlink="hlink" folHlink="folHlink"/>
    </a:extraClrScheme>
    <a:extraClrScheme>
      <a:clrScheme name="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clrMap bg1="lt1" tx1="dk1" bg2="lt2" tx2="dk2" accent1="accent1" accent2="accent2" accent3="accent3" accent4="accent4" accent5="accent5" accent6="accent6" hlink="hlink" folHlink="folHlink"/>
    </a:extraClrScheme>
    <a:extraClrScheme>
      <a:clrScheme name="Axis 9">
        <a:dk1>
          <a:srgbClr val="000000"/>
        </a:dk1>
        <a:lt1>
          <a:srgbClr val="FFFFFF"/>
        </a:lt1>
        <a:dk2>
          <a:srgbClr val="FF0000"/>
        </a:dk2>
        <a:lt2>
          <a:srgbClr val="D3CBC5"/>
        </a:lt2>
        <a:accent1>
          <a:srgbClr val="B11116"/>
        </a:accent1>
        <a:accent2>
          <a:srgbClr val="F47920"/>
        </a:accent2>
        <a:accent3>
          <a:srgbClr val="FFFFFF"/>
        </a:accent3>
        <a:accent4>
          <a:srgbClr val="000000"/>
        </a:accent4>
        <a:accent5>
          <a:srgbClr val="D5AAAB"/>
        </a:accent5>
        <a:accent6>
          <a:srgbClr val="DD6D1C"/>
        </a:accent6>
        <a:hlink>
          <a:srgbClr val="D3CBC5"/>
        </a:hlink>
        <a:folHlink>
          <a:srgbClr val="6B274F"/>
        </a:folHlink>
      </a:clrScheme>
      <a:clrMap bg1="lt1" tx1="dk1" bg2="lt2" tx2="dk2" accent1="accent1" accent2="accent2" accent3="accent3" accent4="accent4" accent5="accent5" accent6="accent6" hlink="hlink" folHlink="folHlink"/>
    </a:extraClrScheme>
    <a:extraClrScheme>
      <a:clrScheme name="Axis 10">
        <a:dk1>
          <a:srgbClr val="000000"/>
        </a:dk1>
        <a:lt1>
          <a:srgbClr val="FFFFFF"/>
        </a:lt1>
        <a:dk2>
          <a:srgbClr val="FF0000"/>
        </a:dk2>
        <a:lt2>
          <a:srgbClr val="D3CBC5"/>
        </a:lt2>
        <a:accent1>
          <a:srgbClr val="B11116"/>
        </a:accent1>
        <a:accent2>
          <a:srgbClr val="F47920"/>
        </a:accent2>
        <a:accent3>
          <a:srgbClr val="FFFFFF"/>
        </a:accent3>
        <a:accent4>
          <a:srgbClr val="000000"/>
        </a:accent4>
        <a:accent5>
          <a:srgbClr val="D5AAAB"/>
        </a:accent5>
        <a:accent6>
          <a:srgbClr val="DD6D1C"/>
        </a:accent6>
        <a:hlink>
          <a:srgbClr val="98134E"/>
        </a:hlink>
        <a:folHlink>
          <a:srgbClr val="6B274F"/>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NATIXIS_2017_Template4-3_NATIXIS_ASSURANCES">
  <a:themeElements>
    <a:clrScheme name="NATIXIS 2017">
      <a:dk1>
        <a:sysClr val="windowText" lastClr="000000"/>
      </a:dk1>
      <a:lt1>
        <a:sysClr val="window" lastClr="FFFFFF"/>
      </a:lt1>
      <a:dk2>
        <a:srgbClr val="581D74"/>
      </a:dk2>
      <a:lt2>
        <a:srgbClr val="707372"/>
      </a:lt2>
      <a:accent1>
        <a:srgbClr val="4D6995"/>
      </a:accent1>
      <a:accent2>
        <a:srgbClr val="AF1280"/>
      </a:accent2>
      <a:accent3>
        <a:srgbClr val="B14EB5"/>
      </a:accent3>
      <a:accent4>
        <a:srgbClr val="F07E53"/>
      </a:accent4>
      <a:accent5>
        <a:srgbClr val="7197BA"/>
      </a:accent5>
      <a:accent6>
        <a:srgbClr val="2499B6"/>
      </a:accent6>
      <a:hlink>
        <a:srgbClr val="000000"/>
      </a:hlink>
      <a:folHlink>
        <a:srgbClr val="00000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272358053497F4F98FD4E7A40106C61" ma:contentTypeVersion="0" ma:contentTypeDescription="Crée un document." ma:contentTypeScope="" ma:versionID="0fa3c54ea23fabaa5a2df06fdcfd1743">
  <xsd:schema xmlns:xsd="http://www.w3.org/2001/XMLSchema" xmlns:xs="http://www.w3.org/2001/XMLSchema" xmlns:p="http://schemas.microsoft.com/office/2006/metadata/properties" targetNamespace="http://schemas.microsoft.com/office/2006/metadata/properties" ma:root="true" ma:fieldsID="ab09c1ba23edfaa45a5e9d385267c9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088766A-0E54-4BDE-B398-7A027BC154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D5AC4A13-4102-4463-8CE6-4A540A29DC92}">
  <ds:schemaRefs>
    <ds:schemaRef ds:uri="http://schemas.microsoft.com/sharepoint/v3/contenttype/forms"/>
  </ds:schemaRefs>
</ds:datastoreItem>
</file>

<file path=customXml/itemProps3.xml><?xml version="1.0" encoding="utf-8"?>
<ds:datastoreItem xmlns:ds="http://schemas.openxmlformats.org/officeDocument/2006/customXml" ds:itemID="{6580E982-9622-4106-BC5C-D63EA101ECB7}">
  <ds:schemaRefs>
    <ds:schemaRef ds:uri="http://schemas.microsoft.com/office/2006/metadata/properties"/>
    <ds:schemaRef ds:uri="http://purl.org/dc/terms/"/>
    <ds:schemaRef ds:uri="http://schemas.openxmlformats.org/package/2006/metadata/core-properties"/>
    <ds:schemaRef ds:uri="http://purl.org/dc/dcmitype/"/>
    <ds:schemaRef ds:uri="http://schemas.microsoft.com/office/2006/documentManagement/types"/>
    <ds:schemaRef ds:uri="http://purl.org/dc/elements/1.1/"/>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12911</TotalTime>
  <Words>4989</Words>
  <Application>Microsoft Office PowerPoint</Application>
  <PresentationFormat>Affichage à l'écran (4:3)</PresentationFormat>
  <Paragraphs>714</Paragraphs>
  <Slides>24</Slides>
  <Notes>24</Notes>
  <HiddenSlides>0</HiddenSlides>
  <MMClips>0</MMClips>
  <ScaleCrop>false</ScaleCrop>
  <HeadingPairs>
    <vt:vector size="8" baseType="variant">
      <vt:variant>
        <vt:lpstr>Polices utilisées</vt:lpstr>
      </vt:variant>
      <vt:variant>
        <vt:i4>12</vt:i4>
      </vt:variant>
      <vt:variant>
        <vt:lpstr>Thème</vt:lpstr>
      </vt:variant>
      <vt:variant>
        <vt:i4>6</vt:i4>
      </vt:variant>
      <vt:variant>
        <vt:lpstr>Serveurs OLE incorporés</vt:lpstr>
      </vt:variant>
      <vt:variant>
        <vt:i4>1</vt:i4>
      </vt:variant>
      <vt:variant>
        <vt:lpstr>Titres des diapositives</vt:lpstr>
      </vt:variant>
      <vt:variant>
        <vt:i4>24</vt:i4>
      </vt:variant>
    </vt:vector>
  </HeadingPairs>
  <TitlesOfParts>
    <vt:vector size="43" baseType="lpstr">
      <vt:lpstr>a•space</vt:lpstr>
      <vt:lpstr>Arial</vt:lpstr>
      <vt:lpstr>Arial Narrow</vt:lpstr>
      <vt:lpstr>Calibri</vt:lpstr>
      <vt:lpstr>Courier New</vt:lpstr>
      <vt:lpstr>Gill Sans MT</vt:lpstr>
      <vt:lpstr>Gill Sans Std</vt:lpstr>
      <vt:lpstr>Trebuchet MS</vt:lpstr>
      <vt:lpstr>Verdana</vt:lpstr>
      <vt:lpstr>Wingdings</vt:lpstr>
      <vt:lpstr>Wingdings 2</vt:lpstr>
      <vt:lpstr>Wingdings 3</vt:lpstr>
      <vt:lpstr>Thème Office</vt:lpstr>
      <vt:lpstr>Axis</vt:lpstr>
      <vt:lpstr>1-MODELE PART</vt:lpstr>
      <vt:lpstr>NATIXIS_2017_Template4-3_NATIXIS_ASSURANCES</vt:lpstr>
      <vt:lpstr>1_1-MODELE PART</vt:lpstr>
      <vt:lpstr>2_1-MODELE PART</vt:lpstr>
      <vt:lpstr>Feuille de calcul</vt:lpstr>
      <vt:lpstr>LES UC DE LA GAMME ESSENTIELLE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jjklj</dc:title>
  <dc:creator>IP</dc:creator>
  <cp:lastModifiedBy>KOESSLER Hubert [CEGEE]</cp:lastModifiedBy>
  <cp:revision>1071</cp:revision>
  <cp:lastPrinted>2020-02-26T08:53:36Z</cp:lastPrinted>
  <dcterms:created xsi:type="dcterms:W3CDTF">2017-05-30T18:41:27Z</dcterms:created>
  <dcterms:modified xsi:type="dcterms:W3CDTF">2020-02-26T09:43:15Z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0x010100A272358053497F4F98FD4E7A40106C61</vt:lpwstr>
  </property>
</Properties>
</file>