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sldIdLst>
    <p:sldId id="260" r:id="rId2"/>
    <p:sldId id="258" r:id="rId3"/>
  </p:sldIdLst>
  <p:sldSz cx="6858000" cy="9906000" type="A4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124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118"/>
    <p:restoredTop sz="96498"/>
  </p:normalViewPr>
  <p:slideViewPr>
    <p:cSldViewPr snapToGrid="0" snapToObjects="1">
      <p:cViewPr varScale="1">
        <p:scale>
          <a:sx n="80" d="100"/>
          <a:sy n="80" d="100"/>
        </p:scale>
        <p:origin x="3024" y="114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9E587-13CE-5248-88FF-74A62A227892}" type="datetimeFigureOut">
              <a:rPr lang="fr-FR" smtClean="0"/>
              <a:t>02/12/2019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320B9-3593-F349-99DA-B94CCD6C656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4512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9E587-13CE-5248-88FF-74A62A227892}" type="datetimeFigureOut">
              <a:rPr lang="fr-FR" smtClean="0"/>
              <a:t>02/12/2019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320B9-3593-F349-99DA-B94CCD6C656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74746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9E587-13CE-5248-88FF-74A62A227892}" type="datetimeFigureOut">
              <a:rPr lang="fr-FR" smtClean="0"/>
              <a:t>02/12/2019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320B9-3593-F349-99DA-B94CCD6C656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32301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9E587-13CE-5248-88FF-74A62A227892}" type="datetimeFigureOut">
              <a:rPr lang="fr-FR" smtClean="0"/>
              <a:t>02/12/2019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320B9-3593-F349-99DA-B94CCD6C656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6540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9E587-13CE-5248-88FF-74A62A227892}" type="datetimeFigureOut">
              <a:rPr lang="fr-FR" smtClean="0"/>
              <a:t>02/12/2019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320B9-3593-F349-99DA-B94CCD6C656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24496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9E587-13CE-5248-88FF-74A62A227892}" type="datetimeFigureOut">
              <a:rPr lang="fr-FR" smtClean="0"/>
              <a:t>02/12/2019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320B9-3593-F349-99DA-B94CCD6C656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66023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9E587-13CE-5248-88FF-74A62A227892}" type="datetimeFigureOut">
              <a:rPr lang="fr-FR" smtClean="0"/>
              <a:t>02/12/2019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320B9-3593-F349-99DA-B94CCD6C656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31922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9E587-13CE-5248-88FF-74A62A227892}" type="datetimeFigureOut">
              <a:rPr lang="fr-FR" smtClean="0"/>
              <a:t>02/12/2019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320B9-3593-F349-99DA-B94CCD6C656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41984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9E587-13CE-5248-88FF-74A62A227892}" type="datetimeFigureOut">
              <a:rPr lang="fr-FR" smtClean="0"/>
              <a:t>02/12/2019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320B9-3593-F349-99DA-B94CCD6C656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18279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9E587-13CE-5248-88FF-74A62A227892}" type="datetimeFigureOut">
              <a:rPr lang="fr-FR" smtClean="0"/>
              <a:t>02/12/2019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320B9-3593-F349-99DA-B94CCD6C656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56484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9E587-13CE-5248-88FF-74A62A227892}" type="datetimeFigureOut">
              <a:rPr lang="fr-FR" smtClean="0"/>
              <a:t>02/12/2019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320B9-3593-F349-99DA-B94CCD6C656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56822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49E587-13CE-5248-88FF-74A62A227892}" type="datetimeFigureOut">
              <a:rPr lang="fr-FR" smtClean="0"/>
              <a:t>02/12/2019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4320B9-3593-F349-99DA-B94CCD6C656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966604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svg"/><Relationship Id="rId3" Type="http://schemas.openxmlformats.org/officeDocument/2006/relationships/image" Target="../media/image2.svg"/><Relationship Id="rId12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svg"/><Relationship Id="rId5" Type="http://schemas.openxmlformats.org/officeDocument/2006/relationships/image" Target="../media/image3.png"/><Relationship Id="rId15" Type="http://schemas.openxmlformats.org/officeDocument/2006/relationships/image" Target="../media/image13.svg"/><Relationship Id="rId10" Type="http://schemas.openxmlformats.org/officeDocument/2006/relationships/image" Target="../media/image6.png"/><Relationship Id="rId4" Type="http://schemas.openxmlformats.org/officeDocument/2006/relationships/image" Target="../media/image2.png"/><Relationship Id="rId9" Type="http://schemas.openxmlformats.org/officeDocument/2006/relationships/image" Target="../media/image5.jpg"/><Relationship Id="rId1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124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3510D5A6-8020-4667-8F13-56A61AFD677A}"/>
              </a:ext>
            </a:extLst>
          </p:cNvPr>
          <p:cNvSpPr/>
          <p:nvPr/>
        </p:nvSpPr>
        <p:spPr>
          <a:xfrm>
            <a:off x="269825" y="2563617"/>
            <a:ext cx="3132000" cy="252300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A727A21-F9B5-481E-8FC6-2A4D5A9E3414}"/>
              </a:ext>
            </a:extLst>
          </p:cNvPr>
          <p:cNvSpPr/>
          <p:nvPr/>
        </p:nvSpPr>
        <p:spPr>
          <a:xfrm>
            <a:off x="3498728" y="2563617"/>
            <a:ext cx="3125257" cy="251549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12F7D0-FA3D-E94A-A996-280046D342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9823" y="239843"/>
            <a:ext cx="6355829" cy="1034321"/>
          </a:xfrm>
          <a:solidFill>
            <a:schemeClr val="tx1"/>
          </a:solidFill>
        </p:spPr>
        <p:txBody>
          <a:bodyPr anchor="ctr">
            <a:noAutofit/>
          </a:bodyPr>
          <a:lstStyle/>
          <a:p>
            <a:r>
              <a:rPr lang="fr-FR" sz="2000" dirty="0">
                <a:solidFill>
                  <a:srgbClr val="512472"/>
                </a:solidFill>
                <a:latin typeface="Ubuntu" panose="020B0504030602030204" pitchFamily="34" charset="0"/>
              </a:rPr>
              <a:t/>
            </a:r>
            <a:br>
              <a:rPr lang="fr-FR" sz="2000" dirty="0">
                <a:solidFill>
                  <a:srgbClr val="512472"/>
                </a:solidFill>
                <a:latin typeface="Ubuntu" panose="020B0504030602030204" pitchFamily="34" charset="0"/>
              </a:rPr>
            </a:br>
            <a:r>
              <a:rPr lang="fr-FR" sz="1800" dirty="0">
                <a:solidFill>
                  <a:srgbClr val="512472"/>
                </a:solidFill>
                <a:latin typeface="Ubuntu" panose="020B0504030602030204" pitchFamily="34" charset="0"/>
              </a:rPr>
              <a:t>Justification des LEP en </a:t>
            </a:r>
            <a:r>
              <a:rPr lang="fr-FR" sz="1800" dirty="0" smtClean="0">
                <a:solidFill>
                  <a:srgbClr val="512472"/>
                </a:solidFill>
                <a:latin typeface="Ubuntu" panose="020B0504030602030204" pitchFamily="34" charset="0"/>
              </a:rPr>
              <a:t>self-care</a:t>
            </a:r>
            <a:endParaRPr lang="fr-FR" sz="2000" dirty="0">
              <a:solidFill>
                <a:srgbClr val="512472"/>
              </a:solidFill>
              <a:latin typeface="Ubuntu" panose="020B0504030602030204" pitchFamily="34" charset="0"/>
            </a:endParaRPr>
          </a:p>
        </p:txBody>
      </p:sp>
      <p:pic>
        <p:nvPicPr>
          <p:cNvPr id="8" name="Graphique 7">
            <a:extLst>
              <a:ext uri="{FF2B5EF4-FFF2-40B4-BE49-F238E27FC236}">
                <a16:creationId xmlns:a16="http://schemas.microsoft.com/office/drawing/2014/main" id="{7865BB51-E565-E94D-B8CD-7272D2A7CED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30947" t="42849" r="30948" b="40701"/>
          <a:stretch/>
        </p:blipFill>
        <p:spPr>
          <a:xfrm>
            <a:off x="5262792" y="315798"/>
            <a:ext cx="1367853" cy="41738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185DA54-CEAF-6543-B35C-D2282636FD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508" y="761270"/>
            <a:ext cx="855480" cy="411182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EB8FA3D-2EF0-C149-9F2B-9CDAC31AB2F4}"/>
              </a:ext>
            </a:extLst>
          </p:cNvPr>
          <p:cNvSpPr txBox="1"/>
          <p:nvPr/>
        </p:nvSpPr>
        <p:spPr>
          <a:xfrm>
            <a:off x="1600200" y="267404"/>
            <a:ext cx="36575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512472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Fiche </a:t>
            </a:r>
            <a:r>
              <a:rPr lang="fr-FR" sz="1400" dirty="0" smtClean="0">
                <a:solidFill>
                  <a:srgbClr val="512472"/>
                </a:solidFill>
                <a:latin typeface="Ubuntu" panose="020B0504030602030204" pitchFamily="34" charset="0"/>
              </a:rPr>
              <a:t>de synthèse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512472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876869F-1123-9C4D-9856-C5522879B19E}"/>
              </a:ext>
            </a:extLst>
          </p:cNvPr>
          <p:cNvSpPr txBox="1"/>
          <p:nvPr/>
        </p:nvSpPr>
        <p:spPr>
          <a:xfrm>
            <a:off x="1045155" y="8852225"/>
            <a:ext cx="15760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COLLECTE DES </a:t>
            </a:r>
            <a:r>
              <a:rPr kumimoji="0" lang="fr-FR" sz="1200" b="0" i="0" u="none" strike="noStrike" kern="1200" cap="all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JUSTIFICATIFS fiscaux </a:t>
            </a:r>
            <a:r>
              <a:rPr kumimoji="0" lang="fr-FR" sz="1200" b="0" i="0" u="none" strike="noStrike" kern="1200" cap="all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lep</a:t>
            </a:r>
            <a:r>
              <a:rPr kumimoji="0" lang="fr-FR" sz="1200" b="0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 facilitée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DBE5866-98D0-9E48-A885-36C38CCDC352}"/>
              </a:ext>
            </a:extLst>
          </p:cNvPr>
          <p:cNvSpPr txBox="1"/>
          <p:nvPr/>
        </p:nvSpPr>
        <p:spPr>
          <a:xfrm>
            <a:off x="3156856" y="8875670"/>
            <a:ext cx="1332000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>
              <a:defRPr sz="1400" cap="all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NOUVEAU CANAL DIGITAL POUR LES CLIENTS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E6E85C6-C110-2C45-B7AC-C963FD619E2B}"/>
              </a:ext>
            </a:extLst>
          </p:cNvPr>
          <p:cNvSpPr txBox="1"/>
          <p:nvPr/>
        </p:nvSpPr>
        <p:spPr>
          <a:xfrm>
            <a:off x="5288334" y="8893698"/>
            <a:ext cx="1569665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>
              <a:defRPr sz="1400" cap="all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AUTOMATISATION DES TÂCHES SANS VALEUR AJOUTEE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C939CA7-E277-FB4A-BBB7-6A999EA42E8A}"/>
              </a:ext>
            </a:extLst>
          </p:cNvPr>
          <p:cNvSpPr/>
          <p:nvPr/>
        </p:nvSpPr>
        <p:spPr>
          <a:xfrm>
            <a:off x="276046" y="8812948"/>
            <a:ext cx="752006" cy="72488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550A83A-4191-304F-919D-D3775287522C}"/>
              </a:ext>
            </a:extLst>
          </p:cNvPr>
          <p:cNvSpPr/>
          <p:nvPr/>
        </p:nvSpPr>
        <p:spPr>
          <a:xfrm>
            <a:off x="2442260" y="8812948"/>
            <a:ext cx="752006" cy="72488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02B4512-130A-BB49-8145-ED5F40B8C425}"/>
              </a:ext>
            </a:extLst>
          </p:cNvPr>
          <p:cNvSpPr/>
          <p:nvPr/>
        </p:nvSpPr>
        <p:spPr>
          <a:xfrm>
            <a:off x="4518564" y="8812948"/>
            <a:ext cx="752006" cy="72488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1C9446E-04D6-4D79-80C1-F3685CEBEF6A}"/>
              </a:ext>
            </a:extLst>
          </p:cNvPr>
          <p:cNvSpPr/>
          <p:nvPr/>
        </p:nvSpPr>
        <p:spPr>
          <a:xfrm>
            <a:off x="269823" y="1460150"/>
            <a:ext cx="6355828" cy="11034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860D041-68C8-4BB0-B547-2D0395E7B962}"/>
              </a:ext>
            </a:extLst>
          </p:cNvPr>
          <p:cNvSpPr/>
          <p:nvPr/>
        </p:nvSpPr>
        <p:spPr>
          <a:xfrm>
            <a:off x="429510" y="1575562"/>
            <a:ext cx="6034790" cy="823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512472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QUOI DE NOUVEAU 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</a:endParaRPr>
          </a:p>
          <a:p>
            <a:pPr lvl="0" algn="ctr">
              <a:defRPr/>
            </a:pPr>
            <a:r>
              <a:rPr lang="fr-FR" sz="1050" dirty="0" smtClean="0">
                <a:solidFill>
                  <a:prstClr val="black"/>
                </a:solidFill>
                <a:latin typeface="Ubuntu" panose="020B0504030602030204" pitchFamily="34" charset="0"/>
              </a:rPr>
              <a:t>Pour les </a:t>
            </a:r>
            <a:r>
              <a:rPr kumimoji="0" lang="fr-FR" sz="105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clients Caisse d’Epargne </a:t>
            </a:r>
            <a:r>
              <a:rPr kumimoji="0" lang="fr-FR" sz="105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majeurs</a:t>
            </a:r>
            <a:r>
              <a:rPr kumimoji="0" lang="fr-FR" sz="1050" b="1" i="0" u="none" strike="noStrike" kern="1200" cap="none" spc="0" normalizeH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 capables </a:t>
            </a:r>
            <a:r>
              <a:rPr lang="fr-FR" sz="1050" b="1" smtClean="0">
                <a:solidFill>
                  <a:prstClr val="black"/>
                </a:solidFill>
                <a:latin typeface="Ubuntu" panose="020B0504030602030204" pitchFamily="34" charset="0"/>
              </a:rPr>
              <a:t>détenteurs </a:t>
            </a:r>
            <a:r>
              <a:rPr lang="fr-FR" sz="1050" b="1" dirty="0">
                <a:solidFill>
                  <a:prstClr val="black"/>
                </a:solidFill>
                <a:latin typeface="Ubuntu" panose="020B0504030602030204" pitchFamily="34" charset="0"/>
              </a:rPr>
              <a:t>de </a:t>
            </a:r>
            <a:r>
              <a:rPr lang="fr-FR" sz="1050" b="1" dirty="0" smtClean="0">
                <a:solidFill>
                  <a:prstClr val="black"/>
                </a:solidFill>
                <a:latin typeface="Ubuntu" panose="020B0504030602030204" pitchFamily="34" charset="0"/>
              </a:rPr>
              <a:t>LEP et </a:t>
            </a:r>
            <a:r>
              <a:rPr kumimoji="0" lang="fr-FR" sz="105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abonnés DEI,</a:t>
            </a:r>
            <a:r>
              <a:rPr kumimoji="0" lang="fr-FR" sz="105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 </a:t>
            </a:r>
            <a:r>
              <a:rPr lang="fr-FR" sz="1050" noProof="0" dirty="0">
                <a:solidFill>
                  <a:prstClr val="black"/>
                </a:solidFill>
                <a:latin typeface="Ubuntu" panose="020B0504030602030204" pitchFamily="34" charset="0"/>
              </a:rPr>
              <a:t>u</a:t>
            </a:r>
            <a:r>
              <a:rPr lang="fr-FR" sz="1050" dirty="0" smtClean="0">
                <a:solidFill>
                  <a:prstClr val="black"/>
                </a:solidFill>
                <a:latin typeface="Ubuntu" panose="020B0504030602030204" pitchFamily="34" charset="0"/>
              </a:rPr>
              <a:t>n </a:t>
            </a:r>
            <a:r>
              <a:rPr lang="fr-FR" sz="1050" dirty="0">
                <a:solidFill>
                  <a:prstClr val="black"/>
                </a:solidFill>
                <a:latin typeface="Ubuntu" panose="020B0504030602030204" pitchFamily="34" charset="0"/>
              </a:rPr>
              <a:t>nouvel </a:t>
            </a:r>
            <a:r>
              <a:rPr lang="fr-FR" sz="1050" dirty="0" smtClean="0">
                <a:solidFill>
                  <a:prstClr val="black"/>
                </a:solidFill>
                <a:latin typeface="Ubuntu" panose="020B0504030602030204" pitchFamily="34" charset="0"/>
              </a:rPr>
              <a:t>espace de </a:t>
            </a:r>
            <a:r>
              <a:rPr lang="fr-FR" sz="1050" dirty="0">
                <a:solidFill>
                  <a:prstClr val="black"/>
                </a:solidFill>
                <a:latin typeface="Ubuntu" panose="020B0504030602030204" pitchFamily="34" charset="0"/>
              </a:rPr>
              <a:t>collecte </a:t>
            </a:r>
            <a:r>
              <a:rPr lang="fr-FR" sz="1050" dirty="0" smtClean="0">
                <a:solidFill>
                  <a:prstClr val="black"/>
                </a:solidFill>
                <a:latin typeface="Ubuntu" panose="020B0504030602030204" pitchFamily="34" charset="0"/>
              </a:rPr>
              <a:t>des justificatifs fiscaux </a:t>
            </a:r>
            <a:r>
              <a:rPr lang="fr-FR" sz="1050" b="1" dirty="0" smtClean="0">
                <a:solidFill>
                  <a:prstClr val="black"/>
                </a:solidFill>
                <a:latin typeface="Ubuntu" panose="020B0504030602030204" pitchFamily="34" charset="0"/>
              </a:rPr>
              <a:t>est mis à disposition en ligne</a:t>
            </a:r>
            <a:endParaRPr kumimoji="0" lang="fr-FR" sz="10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buntu" panose="020B0504030602030204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C1921BE-DF30-4BDC-BB00-1DE0731F1A5B}"/>
              </a:ext>
            </a:extLst>
          </p:cNvPr>
          <p:cNvSpPr/>
          <p:nvPr/>
        </p:nvSpPr>
        <p:spPr>
          <a:xfrm>
            <a:off x="429510" y="3073246"/>
            <a:ext cx="287974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fr-FR" sz="1000" dirty="0">
                <a:solidFill>
                  <a:prstClr val="black"/>
                </a:solidFill>
                <a:latin typeface="Ubuntu" panose="020B0504030602030204" pitchFamily="34" charset="0"/>
              </a:rPr>
              <a:t>Lors des campagnes LEP, </a:t>
            </a:r>
            <a:r>
              <a:rPr lang="fr-FR" sz="1000" b="1" dirty="0" smtClean="0">
                <a:solidFill>
                  <a:prstClr val="black"/>
                </a:solidFill>
                <a:latin typeface="Ubuntu" panose="020B0504030602030204" pitchFamily="34" charset="0"/>
              </a:rPr>
              <a:t>pop-in </a:t>
            </a:r>
            <a:r>
              <a:rPr lang="fr-FR" sz="1000" b="1" dirty="0">
                <a:solidFill>
                  <a:prstClr val="black"/>
                </a:solidFill>
                <a:latin typeface="Ubuntu" panose="020B0504030602030204" pitchFamily="34" charset="0"/>
              </a:rPr>
              <a:t>et alertes </a:t>
            </a:r>
            <a:r>
              <a:rPr lang="fr-FR" sz="1000" dirty="0">
                <a:solidFill>
                  <a:prstClr val="black"/>
                </a:solidFill>
                <a:latin typeface="Ubuntu" panose="020B0504030602030204" pitchFamily="34" charset="0"/>
              </a:rPr>
              <a:t>poussées sur DEI pour inciter le client à justifier son LEP en ligne</a:t>
            </a: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Demande d’</a:t>
            </a: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1 ou 2 justificatif(s</a:t>
            </a:r>
            <a:r>
              <a:rPr kumimoji="0" lang="fr-FR" sz="1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) fiscal(aux) 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suivant la situation du LEP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Transmission</a:t>
            </a:r>
            <a:r>
              <a:rPr kumimoji="0" lang="fr-FR" sz="10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 </a:t>
            </a:r>
            <a:r>
              <a:rPr kumimoji="0" lang="fr-FR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des 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justificatifs par </a:t>
            </a:r>
            <a:r>
              <a:rPr lang="fr-FR" sz="1000" b="1" noProof="0" dirty="0" smtClean="0">
                <a:solidFill>
                  <a:prstClr val="black"/>
                </a:solidFill>
                <a:latin typeface="Ubuntu" panose="020B0504030602030204" pitchFamily="34" charset="0"/>
              </a:rPr>
              <a:t>téléchargement</a:t>
            </a:r>
            <a:r>
              <a:rPr kumimoji="0" lang="fr-FR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, </a:t>
            </a: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glissé-déposé 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ou </a:t>
            </a:r>
            <a:r>
              <a:rPr kumimoji="0" lang="fr-FR" sz="1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photo</a:t>
            </a: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Réception d’un </a:t>
            </a: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mail ou message MSI 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après traitement du document par le collaborateur : client toujours éligible au LEP, non éligible ou document non</a:t>
            </a:r>
            <a:r>
              <a:rPr kumimoji="0" lang="fr-FR" sz="1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 conforme</a:t>
            </a: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0C421B0-8454-4814-8358-BD2BE9C925CB}"/>
              </a:ext>
            </a:extLst>
          </p:cNvPr>
          <p:cNvSpPr/>
          <p:nvPr/>
        </p:nvSpPr>
        <p:spPr>
          <a:xfrm>
            <a:off x="1308633" y="2679496"/>
            <a:ext cx="129394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512472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VUE CLIENT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17494B3-D933-4265-B90C-D052C767A623}"/>
              </a:ext>
            </a:extLst>
          </p:cNvPr>
          <p:cNvSpPr/>
          <p:nvPr/>
        </p:nvSpPr>
        <p:spPr>
          <a:xfrm>
            <a:off x="3620777" y="3073246"/>
            <a:ext cx="2807713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Affectation d’une </a:t>
            </a: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tâche </a:t>
            </a:r>
            <a:r>
              <a:rPr kumimoji="0" lang="fr-FR" sz="1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MyFlow</a:t>
            </a: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 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pour chaque document à contrôler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Consultation et contrôle 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dans </a:t>
            </a:r>
            <a:r>
              <a:rPr kumimoji="0" lang="fr-FR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MySys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 des documents transmis par les clients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Validation ou refus 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du document transmis par </a:t>
            </a:r>
            <a:r>
              <a:rPr kumimoji="0" lang="fr-FR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les clients. </a:t>
            </a:r>
            <a:r>
              <a:rPr lang="fr-FR" sz="1000" dirty="0">
                <a:solidFill>
                  <a:prstClr val="black"/>
                </a:solidFill>
                <a:latin typeface="Ubuntu" panose="020B0504030602030204" pitchFamily="34" charset="0"/>
              </a:rPr>
              <a:t>En automatique suite à la décision du conseiller :</a:t>
            </a: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</a:endParaRPr>
          </a:p>
          <a:p>
            <a:pPr marL="628650" lvl="1" indent="-171450">
              <a:buFont typeface="Wingdings" panose="05000000000000000000" pitchFamily="2" charset="2"/>
              <a:buChar char=""/>
              <a:defRPr/>
            </a:pPr>
            <a:r>
              <a:rPr lang="fr-FR" sz="1000" dirty="0">
                <a:solidFill>
                  <a:prstClr val="black"/>
                </a:solidFill>
                <a:latin typeface="Ubuntu" panose="020B0504030602030204" pitchFamily="34" charset="0"/>
              </a:rPr>
              <a:t>Justification du LEP</a:t>
            </a:r>
          </a:p>
          <a:p>
            <a:pPr marL="628650" lvl="1" indent="-171450">
              <a:buFont typeface="Wingdings" panose="05000000000000000000" pitchFamily="2" charset="2"/>
              <a:buChar char=""/>
              <a:defRPr/>
            </a:pPr>
            <a:r>
              <a:rPr lang="fr-FR" sz="1000" dirty="0">
                <a:solidFill>
                  <a:prstClr val="black"/>
                </a:solidFill>
                <a:latin typeface="Ubuntu" panose="020B0504030602030204" pitchFamily="34" charset="0"/>
              </a:rPr>
              <a:t>Enregistrement du justificatif dans le </a:t>
            </a:r>
            <a:r>
              <a:rPr lang="fr-FR" sz="1000" b="1" dirty="0">
                <a:solidFill>
                  <a:prstClr val="black"/>
                </a:solidFill>
                <a:latin typeface="Ubuntu" panose="020B0504030602030204" pitchFamily="34" charset="0"/>
              </a:rPr>
              <a:t>DRC</a:t>
            </a:r>
          </a:p>
          <a:p>
            <a:pPr marL="628650" lvl="1" indent="-171450">
              <a:buFont typeface="Wingdings" panose="05000000000000000000" pitchFamily="2" charset="2"/>
              <a:buChar char=""/>
              <a:defRPr/>
            </a:pPr>
            <a:r>
              <a:rPr lang="fr-FR" sz="1000" dirty="0">
                <a:solidFill>
                  <a:prstClr val="black"/>
                </a:solidFill>
                <a:latin typeface="Ubuntu" panose="020B0504030602030204" pitchFamily="34" charset="0"/>
              </a:rPr>
              <a:t>Mail / message MSI envoyé </a:t>
            </a:r>
            <a:r>
              <a:rPr lang="fr-FR" sz="1000" dirty="0" smtClean="0">
                <a:solidFill>
                  <a:prstClr val="black"/>
                </a:solidFill>
                <a:latin typeface="Ubuntu" panose="020B0504030602030204" pitchFamily="34" charset="0"/>
              </a:rPr>
              <a:t>au client</a:t>
            </a:r>
            <a:endParaRPr lang="fr-FR" sz="1000" dirty="0">
              <a:solidFill>
                <a:prstClr val="black"/>
              </a:solidFill>
              <a:latin typeface="Ubuntu" panose="020B0504030602030204" pitchFamily="34" charset="0"/>
            </a:endParaRPr>
          </a:p>
          <a:p>
            <a:pPr marL="628650" lvl="1" indent="-171450">
              <a:buFont typeface="Wingdings" panose="05000000000000000000" pitchFamily="2" charset="2"/>
              <a:buChar char=""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EC726B5-CA0D-4189-A69F-EDF3913AB3C7}"/>
              </a:ext>
            </a:extLst>
          </p:cNvPr>
          <p:cNvSpPr/>
          <p:nvPr/>
        </p:nvSpPr>
        <p:spPr>
          <a:xfrm>
            <a:off x="3834178" y="2679496"/>
            <a:ext cx="275107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512472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VUE </a:t>
            </a: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12472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COLLABORATEUR DSC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512472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</a:endParaRPr>
          </a:p>
        </p:txBody>
      </p:sp>
      <p:sp>
        <p:nvSpPr>
          <p:cNvPr id="38" name="Triangle isocèle 37">
            <a:extLst>
              <a:ext uri="{FF2B5EF4-FFF2-40B4-BE49-F238E27FC236}">
                <a16:creationId xmlns:a16="http://schemas.microsoft.com/office/drawing/2014/main" id="{489531C6-C827-4C58-B27A-65E786B8C7AC}"/>
              </a:ext>
            </a:extLst>
          </p:cNvPr>
          <p:cNvSpPr/>
          <p:nvPr/>
        </p:nvSpPr>
        <p:spPr>
          <a:xfrm rot="10800000">
            <a:off x="1531125" y="4946779"/>
            <a:ext cx="591626" cy="299707"/>
          </a:xfrm>
          <a:prstGeom prst="triangle">
            <a:avLst/>
          </a:prstGeom>
          <a:solidFill>
            <a:schemeClr val="tx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8AE254A3-8E5D-4A6A-9AE7-B148446D172D}"/>
              </a:ext>
            </a:extLst>
          </p:cNvPr>
          <p:cNvSpPr/>
          <p:nvPr/>
        </p:nvSpPr>
        <p:spPr>
          <a:xfrm>
            <a:off x="454285" y="5490036"/>
            <a:ext cx="2636168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kumimoji="0" lang="fr-FR" sz="11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Pas besoin de se déplacer en agence ni de recourir à la </a:t>
            </a:r>
            <a:r>
              <a:rPr kumimoji="0" lang="fr-FR" sz="110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Poste</a:t>
            </a:r>
          </a:p>
          <a:p>
            <a:pPr lvl="0" algn="r">
              <a:defRPr/>
            </a:pPr>
            <a:r>
              <a:rPr lang="fr-FR" sz="1100" dirty="0" smtClean="0">
                <a:latin typeface="Ubuntu" panose="020B0504030602030204" pitchFamily="34" charset="0"/>
              </a:rPr>
              <a:t>Clients notifiés </a:t>
            </a:r>
            <a:r>
              <a:rPr lang="fr-FR" sz="1100" dirty="0">
                <a:latin typeface="Ubuntu" panose="020B0504030602030204" pitchFamily="34" charset="0"/>
              </a:rPr>
              <a:t>du résultat du contrôle LEP</a:t>
            </a:r>
            <a:r>
              <a:rPr lang="fr-FR" sz="1100" dirty="0"/>
              <a:t> </a:t>
            </a:r>
            <a:endParaRPr kumimoji="0" lang="fr-FR" sz="110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</a:endParaRPr>
          </a:p>
          <a:p>
            <a:pPr marR="0" lvl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fr-FR" sz="110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</a:endParaRPr>
          </a:p>
        </p:txBody>
      </p:sp>
      <p:sp>
        <p:nvSpPr>
          <p:cNvPr id="42" name="Triangle isocèle 41">
            <a:extLst>
              <a:ext uri="{FF2B5EF4-FFF2-40B4-BE49-F238E27FC236}">
                <a16:creationId xmlns:a16="http://schemas.microsoft.com/office/drawing/2014/main" id="{3BC912A6-7942-4802-B497-CC58C85D2F89}"/>
              </a:ext>
            </a:extLst>
          </p:cNvPr>
          <p:cNvSpPr/>
          <p:nvPr/>
        </p:nvSpPr>
        <p:spPr>
          <a:xfrm rot="10800000">
            <a:off x="4735251" y="4930688"/>
            <a:ext cx="591626" cy="299707"/>
          </a:xfrm>
          <a:prstGeom prst="triangle">
            <a:avLst/>
          </a:prstGeom>
          <a:solidFill>
            <a:schemeClr val="tx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200E6034-F522-426E-96BD-6EFF9995E55F}"/>
              </a:ext>
            </a:extLst>
          </p:cNvPr>
          <p:cNvSpPr/>
          <p:nvPr/>
        </p:nvSpPr>
        <p:spPr>
          <a:xfrm>
            <a:off x="3813832" y="5483715"/>
            <a:ext cx="2816813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100" dirty="0" smtClean="0">
                <a:solidFill>
                  <a:prstClr val="white"/>
                </a:solidFill>
                <a:latin typeface="Ubuntu" panose="020B0504030602030204" pitchFamily="34" charset="0"/>
              </a:rPr>
              <a:t>Gains </a:t>
            </a:r>
            <a:r>
              <a:rPr lang="fr-FR" sz="1100" dirty="0">
                <a:solidFill>
                  <a:prstClr val="white"/>
                </a:solidFill>
                <a:latin typeface="Ubuntu" panose="020B0504030602030204" pitchFamily="34" charset="0"/>
              </a:rPr>
              <a:t>de </a:t>
            </a:r>
            <a:r>
              <a:rPr lang="fr-FR" sz="1100" dirty="0" smtClean="0">
                <a:solidFill>
                  <a:prstClr val="white"/>
                </a:solidFill>
                <a:latin typeface="Ubuntu" panose="020B0504030602030204" pitchFamily="34" charset="0"/>
              </a:rPr>
              <a:t>temps</a:t>
            </a:r>
          </a:p>
          <a:p>
            <a:r>
              <a:rPr lang="fr-FR" sz="1100" dirty="0" smtClean="0">
                <a:solidFill>
                  <a:prstClr val="white"/>
                </a:solidFill>
                <a:latin typeface="Ubuntu" panose="020B0504030602030204" pitchFamily="34" charset="0"/>
              </a:rPr>
              <a:t>     </a:t>
            </a:r>
            <a:r>
              <a:rPr lang="fr-FR" sz="1100" dirty="0" smtClean="0">
                <a:latin typeface="Ubuntu" panose="020B0504030602030204" pitchFamily="34" charset="0"/>
              </a:rPr>
              <a:t>Contrôles </a:t>
            </a:r>
            <a:r>
              <a:rPr lang="fr-FR" sz="1100" dirty="0">
                <a:latin typeface="Ubuntu" panose="020B0504030602030204" pitchFamily="34" charset="0"/>
              </a:rPr>
              <a:t>LEP </a:t>
            </a:r>
            <a:r>
              <a:rPr lang="fr-FR" sz="1100" dirty="0" smtClean="0">
                <a:latin typeface="Ubuntu" panose="020B0504030602030204" pitchFamily="34" charset="0"/>
              </a:rPr>
              <a:t>traités </a:t>
            </a:r>
            <a:r>
              <a:rPr lang="fr-FR" sz="1100" dirty="0">
                <a:latin typeface="Ubuntu" panose="020B0504030602030204" pitchFamily="34" charset="0"/>
              </a:rPr>
              <a:t>plus rapidement </a:t>
            </a:r>
            <a:endParaRPr lang="fr-FR" sz="1100" dirty="0">
              <a:solidFill>
                <a:prstClr val="white"/>
              </a:solidFill>
              <a:latin typeface="Ubuntu" panose="020B0504030602030204" pitchFamily="34" charset="0"/>
            </a:endParaRPr>
          </a:p>
          <a:p>
            <a:r>
              <a:rPr lang="fr-FR" sz="1100" dirty="0">
                <a:solidFill>
                  <a:prstClr val="white"/>
                </a:solidFill>
                <a:latin typeface="Ubuntu" panose="020B0504030602030204" pitchFamily="34" charset="0"/>
              </a:rPr>
              <a:t>     Pas de numérisation à effectuer</a:t>
            </a:r>
          </a:p>
          <a:p>
            <a:r>
              <a:rPr lang="fr-FR" sz="1100" dirty="0">
                <a:solidFill>
                  <a:prstClr val="white"/>
                </a:solidFill>
                <a:latin typeface="Ubuntu" panose="020B0504030602030204" pitchFamily="34" charset="0"/>
              </a:rPr>
              <a:t>     Pré-alimentation des données fiscales</a:t>
            </a:r>
          </a:p>
          <a:p>
            <a:r>
              <a:rPr kumimoji="0" lang="fr-FR" sz="110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     </a:t>
            </a:r>
            <a:r>
              <a:rPr kumimoji="0" lang="fr-FR" sz="11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Moins</a:t>
            </a:r>
            <a:r>
              <a:rPr kumimoji="0" lang="fr-FR" sz="110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 de relances clients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12A127A7-85FF-456E-A50E-43BC1D85600A}"/>
              </a:ext>
            </a:extLst>
          </p:cNvPr>
          <p:cNvSpPr/>
          <p:nvPr/>
        </p:nvSpPr>
        <p:spPr>
          <a:xfrm>
            <a:off x="275561" y="6734161"/>
            <a:ext cx="6350089" cy="180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623C839C-C721-49C4-9795-A0682B43D8B9}"/>
              </a:ext>
            </a:extLst>
          </p:cNvPr>
          <p:cNvSpPr/>
          <p:nvPr/>
        </p:nvSpPr>
        <p:spPr>
          <a:xfrm>
            <a:off x="925599" y="6871637"/>
            <a:ext cx="119135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512472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PLANNING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593F226-A7C2-426B-8906-F46C198A5733}"/>
              </a:ext>
            </a:extLst>
          </p:cNvPr>
          <p:cNvSpPr/>
          <p:nvPr/>
        </p:nvSpPr>
        <p:spPr>
          <a:xfrm>
            <a:off x="352323" y="7318466"/>
            <a:ext cx="2422251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Périmètre de </a:t>
            </a:r>
            <a:r>
              <a:rPr lang="fr-FR" sz="1000" dirty="0">
                <a:solidFill>
                  <a:prstClr val="black"/>
                </a:solidFill>
                <a:latin typeface="Ubuntu" panose="020B0504030602030204" pitchFamily="34" charset="0"/>
              </a:rPr>
              <a:t>déploiement :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000" b="1" dirty="0" smtClean="0">
                <a:solidFill>
                  <a:prstClr val="black"/>
                </a:solidFill>
                <a:latin typeface="Ubuntu" panose="020B0504030602030204" pitchFamily="34" charset="0"/>
              </a:rPr>
              <a:t>CEGEE</a:t>
            </a:r>
            <a:r>
              <a:rPr lang="fr-FR" sz="1000" b="1" dirty="0" smtClean="0">
                <a:solidFill>
                  <a:prstClr val="black"/>
                </a:solidFill>
                <a:latin typeface="Ubuntu" panose="020B0504030602030204" pitchFamily="34" charset="0"/>
              </a:rPr>
              <a:t> </a:t>
            </a:r>
            <a:r>
              <a:rPr lang="fr-FR" sz="1000" b="1" dirty="0">
                <a:solidFill>
                  <a:prstClr val="black"/>
                </a:solidFill>
                <a:latin typeface="Ubuntu" panose="020B0504030602030204" pitchFamily="34" charset="0"/>
              </a:rPr>
              <a:t>le 08/12/2019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600" dirty="0">
              <a:solidFill>
                <a:prstClr val="black"/>
              </a:solidFill>
              <a:latin typeface="Ubuntu" panose="020B0504030602030204" pitchFamily="34" charset="0"/>
            </a:endParaRPr>
          </a:p>
        </p:txBody>
      </p:sp>
      <p:cxnSp>
        <p:nvCxnSpPr>
          <p:cNvPr id="52" name="Connecteur droit 51">
            <a:extLst>
              <a:ext uri="{FF2B5EF4-FFF2-40B4-BE49-F238E27FC236}">
                <a16:creationId xmlns:a16="http://schemas.microsoft.com/office/drawing/2014/main" id="{D9B84A5C-3FB1-45A6-8EFF-E1E5CB731A9D}"/>
              </a:ext>
            </a:extLst>
          </p:cNvPr>
          <p:cNvCxnSpPr>
            <a:cxnSpLocks/>
          </p:cNvCxnSpPr>
          <p:nvPr/>
        </p:nvCxnSpPr>
        <p:spPr>
          <a:xfrm>
            <a:off x="2926976" y="6896137"/>
            <a:ext cx="0" cy="1476000"/>
          </a:xfrm>
          <a:prstGeom prst="line">
            <a:avLst/>
          </a:prstGeom>
          <a:ln w="28575">
            <a:solidFill>
              <a:srgbClr val="51247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ctangle 52">
            <a:extLst>
              <a:ext uri="{FF2B5EF4-FFF2-40B4-BE49-F238E27FC236}">
                <a16:creationId xmlns:a16="http://schemas.microsoft.com/office/drawing/2014/main" id="{7EFEA23C-84BF-43CE-8541-E9D92C6F4A58}"/>
              </a:ext>
            </a:extLst>
          </p:cNvPr>
          <p:cNvSpPr/>
          <p:nvPr/>
        </p:nvSpPr>
        <p:spPr>
          <a:xfrm>
            <a:off x="3071481" y="7318466"/>
            <a:ext cx="3454019" cy="10002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Tutoriels vidéos</a:t>
            </a:r>
            <a:r>
              <a:rPr kumimoji="0" lang="fr-FR" sz="1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 </a:t>
            </a:r>
            <a:r>
              <a:rPr lang="fr-FR" sz="1000" dirty="0" smtClean="0">
                <a:solidFill>
                  <a:prstClr val="black"/>
                </a:solidFill>
                <a:latin typeface="Ubuntu" panose="020B0504030602030204" pitchFamily="34" charset="0"/>
              </a:rPr>
              <a:t>:</a:t>
            </a:r>
            <a:endParaRPr lang="fr-FR" sz="1000" dirty="0">
              <a:solidFill>
                <a:prstClr val="black"/>
              </a:solidFill>
              <a:latin typeface="Ubuntu" panose="020B0504030602030204" pitchFamily="34" charset="0"/>
            </a:endParaRPr>
          </a:p>
          <a:p>
            <a:pPr lvl="1">
              <a:defRPr/>
            </a:pPr>
            <a:r>
              <a:rPr kumimoji="0" lang="fr-FR" sz="10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 Parcours client </a:t>
            </a:r>
          </a:p>
          <a:p>
            <a:pPr lvl="1">
              <a:defRPr/>
            </a:pPr>
            <a:r>
              <a:rPr kumimoji="0" lang="fr-FR" sz="10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 </a:t>
            </a:r>
            <a:r>
              <a:rPr lang="fr-FR" sz="1000" dirty="0">
                <a:solidFill>
                  <a:prstClr val="black"/>
                </a:solidFill>
                <a:latin typeface="Ubuntu" panose="020B0504030602030204" pitchFamily="34" charset="0"/>
              </a:rPr>
              <a:t>Parcours </a:t>
            </a:r>
            <a:r>
              <a:rPr lang="fr-FR" sz="1000" dirty="0" smtClean="0">
                <a:solidFill>
                  <a:prstClr val="black"/>
                </a:solidFill>
                <a:latin typeface="Ubuntu" panose="020B0504030602030204" pitchFamily="34" charset="0"/>
              </a:rPr>
              <a:t>collaborateurs DSC</a:t>
            </a:r>
          </a:p>
          <a:p>
            <a:pPr lvl="1">
              <a:defRPr/>
            </a:pPr>
            <a:r>
              <a:rPr lang="fr-FR" sz="1000" dirty="0" smtClean="0">
                <a:solidFill>
                  <a:prstClr val="black"/>
                </a:solidFill>
                <a:latin typeface="Ubuntu" panose="020B0504030602030204" pitchFamily="34" charset="0"/>
              </a:rPr>
              <a:t> Vision agence</a:t>
            </a:r>
          </a:p>
          <a:p>
            <a:pPr lvl="1">
              <a:defRPr/>
            </a:pPr>
            <a:r>
              <a:rPr lang="fr-FR" sz="1000" smtClean="0">
                <a:solidFill>
                  <a:prstClr val="black"/>
                </a:solidFill>
                <a:latin typeface="Ubuntu" panose="020B0504030602030204" pitchFamily="34" charset="0"/>
              </a:rPr>
              <a:t> Vision </a:t>
            </a:r>
            <a:r>
              <a:rPr lang="fr-FR" sz="1000" dirty="0" smtClean="0">
                <a:solidFill>
                  <a:prstClr val="black"/>
                </a:solidFill>
                <a:latin typeface="Ubuntu" panose="020B0504030602030204" pitchFamily="34" charset="0"/>
              </a:rPr>
              <a:t>Back office </a:t>
            </a:r>
            <a:endParaRPr kumimoji="0" lang="fr-FR" sz="1000" b="0" i="0" u="none" strike="noStrike" kern="1200" cap="none" spc="0" normalizeH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</a:endParaRPr>
          </a:p>
          <a:p>
            <a:pPr lvl="1">
              <a:defRPr/>
            </a:pPr>
            <a:r>
              <a:rPr kumimoji="0" lang="fr-FR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	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B4225926-365F-42BF-95E8-E3DC8502F2CE}"/>
              </a:ext>
            </a:extLst>
          </p:cNvPr>
          <p:cNvSpPr/>
          <p:nvPr/>
        </p:nvSpPr>
        <p:spPr>
          <a:xfrm>
            <a:off x="3090453" y="6871637"/>
            <a:ext cx="313419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512472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DOCUMENTATION DISPONIBLE</a:t>
            </a:r>
          </a:p>
        </p:txBody>
      </p:sp>
      <p:pic>
        <p:nvPicPr>
          <p:cNvPr id="3" name="Picture 2" descr="RÃ©sultat de recherche d'images pour &quot;icon png avantage&quot;">
            <a:extLst>
              <a:ext uri="{FF2B5EF4-FFF2-40B4-BE49-F238E27FC236}">
                <a16:creationId xmlns:a16="http://schemas.microsoft.com/office/drawing/2014/main" id="{0C6AB307-7D19-4470-9CF3-D5BA0D69C8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1877" y="5490036"/>
            <a:ext cx="756799" cy="756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Graphique 66">
            <a:extLst>
              <a:ext uri="{FF2B5EF4-FFF2-40B4-BE49-F238E27FC236}">
                <a16:creationId xmlns:a16="http://schemas.microsoft.com/office/drawing/2014/main" id="{0F7B14B1-83B6-43CB-8C1C-A2842C6DED7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429510" y="391754"/>
            <a:ext cx="896502" cy="265471"/>
          </a:xfrm>
          <a:prstGeom prst="rect">
            <a:avLst/>
          </a:prstGeom>
        </p:spPr>
      </p:pic>
      <p:pic>
        <p:nvPicPr>
          <p:cNvPr id="35" name="Image 34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05" r="8320" b="33125"/>
          <a:stretch/>
        </p:blipFill>
        <p:spPr>
          <a:xfrm>
            <a:off x="5416062" y="910229"/>
            <a:ext cx="1109438" cy="144648"/>
          </a:xfrm>
          <a:prstGeom prst="rect">
            <a:avLst/>
          </a:prstGeom>
        </p:spPr>
      </p:pic>
      <p:pic>
        <p:nvPicPr>
          <p:cNvPr id="39" name="Graphique 126" descr="Informatique dématérialisée">
            <a:extLst>
              <a:ext uri="{FF2B5EF4-FFF2-40B4-BE49-F238E27FC236}">
                <a16:creationId xmlns:a16="http://schemas.microsoft.com/office/drawing/2014/main" id="{25489347-3405-EB4F-AB11-697A43F391E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2422646" y="8825325"/>
            <a:ext cx="734210" cy="734210"/>
          </a:xfrm>
          <a:prstGeom prst="rect">
            <a:avLst/>
          </a:prstGeom>
        </p:spPr>
      </p:pic>
      <p:pic>
        <p:nvPicPr>
          <p:cNvPr id="46" name="Graphique 18" descr="Panier de course">
            <a:extLst>
              <a:ext uri="{FF2B5EF4-FFF2-40B4-BE49-F238E27FC236}">
                <a16:creationId xmlns:a16="http://schemas.microsoft.com/office/drawing/2014/main" id="{1E814563-783D-EC45-8ABA-8AAD83633FA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>
            <a:off x="269825" y="8792112"/>
            <a:ext cx="775330" cy="775330"/>
          </a:xfrm>
          <a:prstGeom prst="rect">
            <a:avLst/>
          </a:prstGeom>
        </p:spPr>
      </p:pic>
      <p:pic>
        <p:nvPicPr>
          <p:cNvPr id="47" name="Graphique 44" descr="Engrenages">
            <a:extLst>
              <a:ext uri="{FF2B5EF4-FFF2-40B4-BE49-F238E27FC236}">
                <a16:creationId xmlns:a16="http://schemas.microsoft.com/office/drawing/2014/main" id="{692E0037-C591-0745-8BF3-4585DF31C7F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xmlns="" r:embed="rId15"/>
              </a:ext>
            </a:extLst>
          </a:blip>
          <a:stretch>
            <a:fillRect/>
          </a:stretch>
        </p:blipFill>
        <p:spPr>
          <a:xfrm>
            <a:off x="4518564" y="8801364"/>
            <a:ext cx="769771" cy="769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428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124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>
            <a:extLst>
              <a:ext uri="{FF2B5EF4-FFF2-40B4-BE49-F238E27FC236}">
                <a16:creationId xmlns:a16="http://schemas.microsoft.com/office/drawing/2014/main" id="{8E5257E7-C915-42A9-A579-97DF9297EBAB}"/>
              </a:ext>
            </a:extLst>
          </p:cNvPr>
          <p:cNvSpPr/>
          <p:nvPr/>
        </p:nvSpPr>
        <p:spPr>
          <a:xfrm>
            <a:off x="269823" y="835207"/>
            <a:ext cx="6355828" cy="440260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Ubuntu" panose="020B0504030602030204" pitchFamily="34" charset="0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12F7D0-FA3D-E94A-A996-280046D342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9823" y="239844"/>
            <a:ext cx="6355829" cy="510434"/>
          </a:xfrm>
          <a:solidFill>
            <a:schemeClr val="tx1"/>
          </a:solidFill>
        </p:spPr>
        <p:txBody>
          <a:bodyPr anchor="ctr">
            <a:noAutofit/>
          </a:bodyPr>
          <a:lstStyle/>
          <a:p>
            <a:r>
              <a:rPr lang="fr-FR" sz="1800" dirty="0">
                <a:solidFill>
                  <a:srgbClr val="512472"/>
                </a:solidFill>
                <a:latin typeface="Ubuntu" panose="020B0504030602030204" pitchFamily="34" charset="0"/>
              </a:rPr>
              <a:t>Justification des LEP en self-care</a:t>
            </a:r>
            <a:endParaRPr lang="fr-FR" sz="2000" dirty="0">
              <a:solidFill>
                <a:srgbClr val="512472"/>
              </a:solidFill>
              <a:latin typeface="Ubuntu" panose="020B0504030602030204" pitchFamily="34" charset="0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975CF6D0-8F76-4FE7-BCFC-4A02A5A4ECAA}"/>
              </a:ext>
            </a:extLst>
          </p:cNvPr>
          <p:cNvSpPr/>
          <p:nvPr/>
        </p:nvSpPr>
        <p:spPr>
          <a:xfrm>
            <a:off x="2800765" y="841843"/>
            <a:ext cx="129394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dirty="0">
                <a:solidFill>
                  <a:srgbClr val="512472"/>
                </a:solidFill>
                <a:latin typeface="Ubuntu" panose="020B0504030602030204" pitchFamily="34" charset="0"/>
              </a:rPr>
              <a:t>VUE CLIENT</a:t>
            </a:r>
          </a:p>
        </p:txBody>
      </p:sp>
      <p:cxnSp>
        <p:nvCxnSpPr>
          <p:cNvPr id="63" name="Connecteur droit 62">
            <a:extLst>
              <a:ext uri="{FF2B5EF4-FFF2-40B4-BE49-F238E27FC236}">
                <a16:creationId xmlns:a16="http://schemas.microsoft.com/office/drawing/2014/main" id="{5F647EAE-5A26-4833-9BA4-BFA399E480AE}"/>
              </a:ext>
            </a:extLst>
          </p:cNvPr>
          <p:cNvCxnSpPr/>
          <p:nvPr/>
        </p:nvCxnSpPr>
        <p:spPr bwMode="auto">
          <a:xfrm>
            <a:off x="3989387" y="912637"/>
            <a:ext cx="0" cy="2500696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8" name="Rectangle 67">
            <a:extLst>
              <a:ext uri="{FF2B5EF4-FFF2-40B4-BE49-F238E27FC236}">
                <a16:creationId xmlns:a16="http://schemas.microsoft.com/office/drawing/2014/main" id="{83863F00-4DE2-4781-97BF-E9BA007E6ED2}"/>
              </a:ext>
            </a:extLst>
          </p:cNvPr>
          <p:cNvSpPr/>
          <p:nvPr/>
        </p:nvSpPr>
        <p:spPr>
          <a:xfrm>
            <a:off x="269824" y="5319879"/>
            <a:ext cx="6355828" cy="433993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Ubuntu" panose="020B0504030602030204" pitchFamily="34" charset="0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E287F8CA-071A-4D97-A051-94253BD218E9}"/>
              </a:ext>
            </a:extLst>
          </p:cNvPr>
          <p:cNvSpPr/>
          <p:nvPr/>
        </p:nvSpPr>
        <p:spPr>
          <a:xfrm>
            <a:off x="2212464" y="5331971"/>
            <a:ext cx="247054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dirty="0">
                <a:solidFill>
                  <a:srgbClr val="512472"/>
                </a:solidFill>
                <a:latin typeface="Ubuntu" panose="020B0504030602030204" pitchFamily="34" charset="0"/>
              </a:rPr>
              <a:t>VUE COLLABORATEUR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EF9BF599-CD3E-4BE2-8B4E-D073B2A0CD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5211" y="3630322"/>
            <a:ext cx="3040440" cy="11849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800" b="1" dirty="0">
                <a:solidFill>
                  <a:schemeClr val="bg1"/>
                </a:solidFill>
                <a:latin typeface="Ubuntu" panose="020B0504030602030204" pitchFamily="34" charset="0"/>
                <a:ea typeface="Calibri" panose="020F0502020204030204" pitchFamily="34" charset="0"/>
              </a:rPr>
              <a:t>C</a:t>
            </a:r>
            <a:r>
              <a:rPr kumimoji="0" lang="fr-FR" altLang="fr-FR" sz="800" b="1" i="0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Ubuntu" panose="020B0504030602030204" pitchFamily="34" charset="0"/>
                <a:ea typeface="Calibri" panose="020F0502020204030204" pitchFamily="34" charset="0"/>
              </a:rPr>
              <a:t>ode couleurs :</a:t>
            </a:r>
            <a:endParaRPr kumimoji="0" lang="fr-FR" altLang="fr-FR" sz="800" b="1" i="0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Ubuntu" panose="020B0504030602030204" pitchFamily="34" charset="0"/>
            </a:endParaRPr>
          </a:p>
          <a:p>
            <a:pPr marL="1714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fr-FR" altLang="fr-FR" sz="800" dirty="0">
                <a:solidFill>
                  <a:srgbClr val="FFC000"/>
                </a:solidFill>
                <a:latin typeface="Ubuntu" panose="020B0504030602030204" pitchFamily="34" charset="0"/>
                <a:ea typeface="Times New Roman" panose="02020603050405020304" pitchFamily="18" charset="0"/>
              </a:rPr>
              <a:t>Orange</a:t>
            </a:r>
            <a:r>
              <a:rPr lang="fr-FR" altLang="fr-FR" sz="800" dirty="0">
                <a:solidFill>
                  <a:schemeClr val="bg1"/>
                </a:solidFill>
                <a:latin typeface="Ubuntu" panose="020B0504030602030204" pitchFamily="34" charset="0"/>
                <a:ea typeface="Times New Roman" panose="02020603050405020304" pitchFamily="18" charset="0"/>
              </a:rPr>
              <a:t> : le client doit déposer le document</a:t>
            </a:r>
          </a:p>
          <a:p>
            <a:pPr marL="1714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0" lang="fr-FR" altLang="fr-FR" sz="800" b="0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Ubuntu" panose="020B0504030602030204" pitchFamily="34" charset="0"/>
                <a:ea typeface="Times New Roman" panose="02020603050405020304" pitchFamily="18" charset="0"/>
              </a:rPr>
              <a:t>Vert</a:t>
            </a:r>
            <a:r>
              <a:rPr kumimoji="0" lang="fr-FR" altLang="fr-FR" sz="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Ubuntu" panose="020B0504030602030204" pitchFamily="34" charset="0"/>
                <a:ea typeface="Times New Roman" panose="02020603050405020304" pitchFamily="18" charset="0"/>
              </a:rPr>
              <a:t> : le document a été transmis </a:t>
            </a:r>
          </a:p>
          <a:p>
            <a:pPr marL="1714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0" lang="fr-FR" altLang="fr-FR" sz="8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Ubuntu" panose="020B0504030602030204" pitchFamily="34" charset="0"/>
                <a:ea typeface="Times New Roman" panose="02020603050405020304" pitchFamily="18" charset="0"/>
              </a:rPr>
              <a:t>Rouge</a:t>
            </a:r>
            <a:r>
              <a:rPr kumimoji="0" lang="fr-FR" altLang="fr-FR" sz="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Ubuntu" panose="020B0504030602030204" pitchFamily="34" charset="0"/>
                <a:ea typeface="Times New Roman" panose="02020603050405020304" pitchFamily="18" charset="0"/>
              </a:rPr>
              <a:t> : le document a été refusé par le c</a:t>
            </a:r>
            <a:r>
              <a:rPr lang="fr-FR" altLang="fr-FR" sz="800" dirty="0">
                <a:solidFill>
                  <a:schemeClr val="bg1"/>
                </a:solidFill>
                <a:latin typeface="Ubuntu" panose="020B0504030602030204" pitchFamily="34" charset="0"/>
                <a:ea typeface="Times New Roman" panose="02020603050405020304" pitchFamily="18" charset="0"/>
              </a:rPr>
              <a:t>onseiller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fr-FR" altLang="fr-FR" sz="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Ubuntu" panose="020B0504030602030204" pitchFamily="34" charset="0"/>
            </a:endParaRPr>
          </a:p>
          <a:p>
            <a:r>
              <a:rPr lang="fr-FR" altLang="fr-FR" sz="800" b="1" dirty="0">
                <a:solidFill>
                  <a:schemeClr val="bg1"/>
                </a:solidFill>
                <a:latin typeface="Ubuntu" panose="020B0504030602030204" pitchFamily="34" charset="0"/>
              </a:rPr>
              <a:t>Formats de documents acceptés : </a:t>
            </a:r>
          </a:p>
          <a:p>
            <a:r>
              <a:rPr lang="fr-FR" sz="900" dirty="0">
                <a:solidFill>
                  <a:schemeClr val="bg1"/>
                </a:solidFill>
              </a:rPr>
              <a:t>PDF, JPG, BMP, GIF, WEBP - Maximum 6Mo par document</a:t>
            </a:r>
          </a:p>
          <a:p>
            <a:r>
              <a:rPr lang="fr-FR" altLang="fr-FR" sz="900" i="1" dirty="0">
                <a:solidFill>
                  <a:schemeClr val="bg1"/>
                </a:solidFill>
              </a:rPr>
              <a:t>Format PDF issu du site impots.gouv.fr encouragé pour une lecture automatique des données fiscales performante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812" y="1225591"/>
            <a:ext cx="3049183" cy="1585783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4" name="Rectangle 53">
            <a:extLst>
              <a:ext uri="{FF2B5EF4-FFF2-40B4-BE49-F238E27FC236}">
                <a16:creationId xmlns:a16="http://schemas.microsoft.com/office/drawing/2014/main" id="{198F8AA7-3AEF-4398-91A0-84D603A4B3B1}"/>
              </a:ext>
            </a:extLst>
          </p:cNvPr>
          <p:cNvSpPr/>
          <p:nvPr/>
        </p:nvSpPr>
        <p:spPr>
          <a:xfrm>
            <a:off x="745536" y="2404966"/>
            <a:ext cx="1369997" cy="472103"/>
          </a:xfrm>
          <a:prstGeom prst="rect">
            <a:avLst/>
          </a:prstGeom>
          <a:solidFill>
            <a:schemeClr val="tx1"/>
          </a:solidFill>
          <a:ln w="28575">
            <a:solidFill>
              <a:srgbClr val="5124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1100" dirty="0">
                <a:solidFill>
                  <a:srgbClr val="512472"/>
                </a:solidFill>
                <a:latin typeface="Ubuntu" panose="020B0504030602030204" pitchFamily="34" charset="0"/>
              </a:rPr>
              <a:t>Sur Synthèse DEI : </a:t>
            </a:r>
            <a:r>
              <a:rPr lang="fr-FR" sz="1100" dirty="0" smtClean="0">
                <a:solidFill>
                  <a:srgbClr val="512472"/>
                </a:solidFill>
                <a:latin typeface="Ubuntu" panose="020B0504030602030204" pitchFamily="34" charset="0"/>
              </a:rPr>
              <a:t>pop-in </a:t>
            </a:r>
            <a:r>
              <a:rPr lang="fr-FR" sz="1100" dirty="0">
                <a:solidFill>
                  <a:srgbClr val="512472"/>
                </a:solidFill>
                <a:latin typeface="Ubuntu" panose="020B0504030602030204" pitchFamily="34" charset="0"/>
              </a:rPr>
              <a:t>et alerte</a:t>
            </a:r>
          </a:p>
        </p:txBody>
      </p:sp>
      <p:cxnSp>
        <p:nvCxnSpPr>
          <p:cNvPr id="56" name="Connecteur droit avec flèche 55">
            <a:extLst>
              <a:ext uri="{FF2B5EF4-FFF2-40B4-BE49-F238E27FC236}">
                <a16:creationId xmlns:a16="http://schemas.microsoft.com/office/drawing/2014/main" id="{3B348C64-D241-4E87-A221-316DAF6CD6C1}"/>
              </a:ext>
            </a:extLst>
          </p:cNvPr>
          <p:cNvCxnSpPr>
            <a:cxnSpLocks/>
            <a:stCxn id="54" idx="3"/>
          </p:cNvCxnSpPr>
          <p:nvPr/>
        </p:nvCxnSpPr>
        <p:spPr>
          <a:xfrm flipV="1">
            <a:off x="2115533" y="2404968"/>
            <a:ext cx="353312" cy="236050"/>
          </a:xfrm>
          <a:prstGeom prst="straightConnector1">
            <a:avLst/>
          </a:prstGeom>
          <a:ln w="22225">
            <a:solidFill>
              <a:srgbClr val="51247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3B348C64-D241-4E87-A221-316DAF6CD6C1}"/>
              </a:ext>
            </a:extLst>
          </p:cNvPr>
          <p:cNvCxnSpPr>
            <a:cxnSpLocks/>
          </p:cNvCxnSpPr>
          <p:nvPr/>
        </p:nvCxnSpPr>
        <p:spPr>
          <a:xfrm flipH="1" flipV="1">
            <a:off x="925536" y="2168918"/>
            <a:ext cx="85423" cy="236048"/>
          </a:xfrm>
          <a:prstGeom prst="straightConnector1">
            <a:avLst/>
          </a:prstGeom>
          <a:ln w="22225">
            <a:solidFill>
              <a:srgbClr val="51247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Ellipse 33">
            <a:extLst>
              <a:ext uri="{FF2B5EF4-FFF2-40B4-BE49-F238E27FC236}">
                <a16:creationId xmlns:a16="http://schemas.microsoft.com/office/drawing/2014/main" id="{4A9260E3-4447-4162-AFE5-A3EEE8428585}"/>
              </a:ext>
            </a:extLst>
          </p:cNvPr>
          <p:cNvSpPr/>
          <p:nvPr/>
        </p:nvSpPr>
        <p:spPr>
          <a:xfrm>
            <a:off x="530367" y="2162985"/>
            <a:ext cx="360000" cy="360000"/>
          </a:xfrm>
          <a:prstGeom prst="ellipse">
            <a:avLst/>
          </a:prstGeom>
          <a:solidFill>
            <a:srgbClr val="5124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latin typeface="Cooper Black" panose="0208090404030B020404" pitchFamily="18" charset="0"/>
              </a:rPr>
              <a:t>1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812" y="2946529"/>
            <a:ext cx="3049183" cy="174646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8429D628-46F1-4B8E-9AF0-9847DC6E6975}"/>
              </a:ext>
            </a:extLst>
          </p:cNvPr>
          <p:cNvSpPr/>
          <p:nvPr/>
        </p:nvSpPr>
        <p:spPr>
          <a:xfrm>
            <a:off x="751927" y="4399137"/>
            <a:ext cx="1628313" cy="669154"/>
          </a:xfrm>
          <a:prstGeom prst="rect">
            <a:avLst/>
          </a:prstGeom>
          <a:solidFill>
            <a:schemeClr val="tx1"/>
          </a:solidFill>
          <a:ln w="28575">
            <a:solidFill>
              <a:srgbClr val="5124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1100" dirty="0">
                <a:solidFill>
                  <a:srgbClr val="512472"/>
                </a:solidFill>
                <a:latin typeface="Ubuntu" panose="020B0504030602030204" pitchFamily="34" charset="0"/>
              </a:rPr>
              <a:t>Si le client les ignore, alerte sur « Mon épargne » et bouton</a:t>
            </a:r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4A9260E3-4447-4162-AFE5-A3EEE8428585}"/>
              </a:ext>
            </a:extLst>
          </p:cNvPr>
          <p:cNvSpPr/>
          <p:nvPr/>
        </p:nvSpPr>
        <p:spPr>
          <a:xfrm>
            <a:off x="565536" y="4222792"/>
            <a:ext cx="360000" cy="360000"/>
          </a:xfrm>
          <a:prstGeom prst="ellipse">
            <a:avLst/>
          </a:prstGeom>
          <a:solidFill>
            <a:srgbClr val="5124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latin typeface="Cooper Black" panose="0208090404030B020404" pitchFamily="18" charset="0"/>
              </a:rPr>
              <a:t>2</a:t>
            </a:r>
          </a:p>
        </p:txBody>
      </p:sp>
      <p:cxnSp>
        <p:nvCxnSpPr>
          <p:cNvPr id="33" name="Connecteur droit avec flèche 32">
            <a:extLst>
              <a:ext uri="{FF2B5EF4-FFF2-40B4-BE49-F238E27FC236}">
                <a16:creationId xmlns:a16="http://schemas.microsoft.com/office/drawing/2014/main" id="{F72302E0-8692-4B1D-B7DC-CB31B0025B38}"/>
              </a:ext>
            </a:extLst>
          </p:cNvPr>
          <p:cNvCxnSpPr>
            <a:cxnSpLocks/>
          </p:cNvCxnSpPr>
          <p:nvPr/>
        </p:nvCxnSpPr>
        <p:spPr>
          <a:xfrm flipV="1">
            <a:off x="1582201" y="3939417"/>
            <a:ext cx="0" cy="459720"/>
          </a:xfrm>
          <a:prstGeom prst="straightConnector1">
            <a:avLst/>
          </a:prstGeom>
          <a:ln w="22225">
            <a:solidFill>
              <a:srgbClr val="51247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F72302E0-8692-4B1D-B7DC-CB31B0025B38}"/>
              </a:ext>
            </a:extLst>
          </p:cNvPr>
          <p:cNvCxnSpPr>
            <a:cxnSpLocks/>
            <a:stCxn id="32" idx="3"/>
          </p:cNvCxnSpPr>
          <p:nvPr/>
        </p:nvCxnSpPr>
        <p:spPr>
          <a:xfrm flipV="1">
            <a:off x="2380240" y="4668848"/>
            <a:ext cx="370716" cy="64866"/>
          </a:xfrm>
          <a:prstGeom prst="straightConnector1">
            <a:avLst/>
          </a:prstGeom>
          <a:ln w="22225">
            <a:solidFill>
              <a:srgbClr val="51247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8084" y="1225591"/>
            <a:ext cx="2794694" cy="2307919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5" name="Rectangle 64">
            <a:extLst>
              <a:ext uri="{FF2B5EF4-FFF2-40B4-BE49-F238E27FC236}">
                <a16:creationId xmlns:a16="http://schemas.microsoft.com/office/drawing/2014/main" id="{BE7E8BA8-661F-43D1-9AC5-5D63A1CF46BA}"/>
              </a:ext>
            </a:extLst>
          </p:cNvPr>
          <p:cNvSpPr/>
          <p:nvPr/>
        </p:nvSpPr>
        <p:spPr bwMode="auto">
          <a:xfrm>
            <a:off x="4640792" y="2688572"/>
            <a:ext cx="1927103" cy="511827"/>
          </a:xfrm>
          <a:prstGeom prst="rect">
            <a:avLst/>
          </a:prstGeom>
          <a:ln w="28575">
            <a:solidFill>
              <a:srgbClr val="512472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1100" dirty="0">
                <a:solidFill>
                  <a:srgbClr val="512472"/>
                </a:solidFill>
                <a:latin typeface="Ubuntu" panose="020B0504030602030204" pitchFamily="34" charset="0"/>
              </a:rPr>
              <a:t>Espace de collecte : une tuile par document</a:t>
            </a:r>
          </a:p>
        </p:txBody>
      </p:sp>
      <p:sp>
        <p:nvSpPr>
          <p:cNvPr id="36" name="Ellipse 35">
            <a:extLst>
              <a:ext uri="{FF2B5EF4-FFF2-40B4-BE49-F238E27FC236}">
                <a16:creationId xmlns:a16="http://schemas.microsoft.com/office/drawing/2014/main" id="{572C64B6-4457-4BFA-A160-44834273A288}"/>
              </a:ext>
            </a:extLst>
          </p:cNvPr>
          <p:cNvSpPr/>
          <p:nvPr/>
        </p:nvSpPr>
        <p:spPr>
          <a:xfrm>
            <a:off x="4460792" y="2454370"/>
            <a:ext cx="360000" cy="360000"/>
          </a:xfrm>
          <a:prstGeom prst="ellipse">
            <a:avLst/>
          </a:prstGeom>
          <a:solidFill>
            <a:srgbClr val="5124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latin typeface="Cooper Black" panose="0208090404030B020404" pitchFamily="18" charset="0"/>
              </a:rPr>
              <a:t>3</a:t>
            </a:r>
          </a:p>
        </p:txBody>
      </p:sp>
      <p:pic>
        <p:nvPicPr>
          <p:cNvPr id="43" name="Image 4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812" y="6137552"/>
            <a:ext cx="2880320" cy="1085036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198F8AA7-3AEF-4398-91A0-84D603A4B3B1}"/>
              </a:ext>
            </a:extLst>
          </p:cNvPr>
          <p:cNvSpPr/>
          <p:nvPr/>
        </p:nvSpPr>
        <p:spPr>
          <a:xfrm>
            <a:off x="918007" y="6879356"/>
            <a:ext cx="1369997" cy="982939"/>
          </a:xfrm>
          <a:prstGeom prst="rect">
            <a:avLst/>
          </a:prstGeom>
          <a:solidFill>
            <a:schemeClr val="tx1"/>
          </a:solidFill>
          <a:ln w="28575">
            <a:solidFill>
              <a:srgbClr val="5124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1100" dirty="0">
                <a:solidFill>
                  <a:srgbClr val="512472"/>
                </a:solidFill>
                <a:latin typeface="Ubuntu" panose="020B0504030602030204" pitchFamily="34" charset="0"/>
              </a:rPr>
              <a:t>2 accès  : transaction « MYFLOW – Rechercher une demande » ou compteur </a:t>
            </a:r>
            <a:r>
              <a:rPr lang="fr-FR" sz="1100" dirty="0" err="1">
                <a:solidFill>
                  <a:srgbClr val="512472"/>
                </a:solidFill>
                <a:latin typeface="Ubuntu" panose="020B0504030602030204" pitchFamily="34" charset="0"/>
              </a:rPr>
              <a:t>MyFlow</a:t>
            </a:r>
            <a:endParaRPr lang="fr-FR" sz="1100" dirty="0">
              <a:solidFill>
                <a:srgbClr val="512472"/>
              </a:solidFill>
              <a:latin typeface="Ubuntu" panose="020B0504030602030204" pitchFamily="34" charset="0"/>
            </a:endParaRPr>
          </a:p>
        </p:txBody>
      </p:sp>
      <p:cxnSp>
        <p:nvCxnSpPr>
          <p:cNvPr id="45" name="Connecteur droit avec flèche 44">
            <a:extLst>
              <a:ext uri="{FF2B5EF4-FFF2-40B4-BE49-F238E27FC236}">
                <a16:creationId xmlns:a16="http://schemas.microsoft.com/office/drawing/2014/main" id="{3B348C64-D241-4E87-A221-316DAF6CD6C1}"/>
              </a:ext>
            </a:extLst>
          </p:cNvPr>
          <p:cNvCxnSpPr>
            <a:cxnSpLocks/>
            <a:stCxn id="44" idx="3"/>
          </p:cNvCxnSpPr>
          <p:nvPr/>
        </p:nvCxnSpPr>
        <p:spPr>
          <a:xfrm flipV="1">
            <a:off x="2288004" y="6879360"/>
            <a:ext cx="353312" cy="491466"/>
          </a:xfrm>
          <a:prstGeom prst="straightConnector1">
            <a:avLst/>
          </a:prstGeom>
          <a:ln w="22225">
            <a:solidFill>
              <a:srgbClr val="51247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necteur droit avec flèche 45">
            <a:extLst>
              <a:ext uri="{FF2B5EF4-FFF2-40B4-BE49-F238E27FC236}">
                <a16:creationId xmlns:a16="http://schemas.microsoft.com/office/drawing/2014/main" id="{3B348C64-D241-4E87-A221-316DAF6CD6C1}"/>
              </a:ext>
            </a:extLst>
          </p:cNvPr>
          <p:cNvCxnSpPr>
            <a:cxnSpLocks/>
          </p:cNvCxnSpPr>
          <p:nvPr/>
        </p:nvCxnSpPr>
        <p:spPr>
          <a:xfrm flipH="1" flipV="1">
            <a:off x="890367" y="6643308"/>
            <a:ext cx="85423" cy="236048"/>
          </a:xfrm>
          <a:prstGeom prst="straightConnector1">
            <a:avLst/>
          </a:prstGeom>
          <a:ln w="22225">
            <a:solidFill>
              <a:srgbClr val="51247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Ellipse 46">
            <a:extLst>
              <a:ext uri="{FF2B5EF4-FFF2-40B4-BE49-F238E27FC236}">
                <a16:creationId xmlns:a16="http://schemas.microsoft.com/office/drawing/2014/main" id="{4A9260E3-4447-4162-AFE5-A3EEE8428585}"/>
              </a:ext>
            </a:extLst>
          </p:cNvPr>
          <p:cNvSpPr/>
          <p:nvPr/>
        </p:nvSpPr>
        <p:spPr>
          <a:xfrm>
            <a:off x="495198" y="6637375"/>
            <a:ext cx="360000" cy="360000"/>
          </a:xfrm>
          <a:prstGeom prst="ellipse">
            <a:avLst/>
          </a:prstGeom>
          <a:solidFill>
            <a:srgbClr val="5124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latin typeface="Cooper Black" panose="0208090404030B020404" pitchFamily="18" charset="0"/>
              </a:rPr>
              <a:t>1</a:t>
            </a: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917" y="8093340"/>
            <a:ext cx="2880320" cy="107757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3" name="Rectangle 52">
            <a:extLst>
              <a:ext uri="{FF2B5EF4-FFF2-40B4-BE49-F238E27FC236}">
                <a16:creationId xmlns:a16="http://schemas.microsoft.com/office/drawing/2014/main" id="{198F8AA7-3AEF-4398-91A0-84D603A4B3B1}"/>
              </a:ext>
            </a:extLst>
          </p:cNvPr>
          <p:cNvSpPr/>
          <p:nvPr/>
        </p:nvSpPr>
        <p:spPr>
          <a:xfrm>
            <a:off x="1671275" y="8852747"/>
            <a:ext cx="1691304" cy="659086"/>
          </a:xfrm>
          <a:prstGeom prst="rect">
            <a:avLst/>
          </a:prstGeom>
          <a:solidFill>
            <a:schemeClr val="tx1"/>
          </a:solidFill>
          <a:ln w="28575">
            <a:solidFill>
              <a:srgbClr val="5124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1100" dirty="0">
                <a:solidFill>
                  <a:srgbClr val="512472"/>
                </a:solidFill>
                <a:latin typeface="Ubuntu" panose="020B0504030602030204" pitchFamily="34" charset="0"/>
              </a:rPr>
              <a:t>Liste des tâches </a:t>
            </a:r>
            <a:r>
              <a:rPr lang="fr-FR" sz="1100" dirty="0" err="1">
                <a:solidFill>
                  <a:srgbClr val="512472"/>
                </a:solidFill>
                <a:latin typeface="Ubuntu" panose="020B0504030602030204" pitchFamily="34" charset="0"/>
              </a:rPr>
              <a:t>MyFlow</a:t>
            </a:r>
            <a:r>
              <a:rPr lang="fr-FR" sz="1100" dirty="0">
                <a:solidFill>
                  <a:srgbClr val="512472"/>
                </a:solidFill>
                <a:latin typeface="Ubuntu" panose="020B0504030602030204" pitchFamily="34" charset="0"/>
              </a:rPr>
              <a:t> à traiter –</a:t>
            </a:r>
          </a:p>
          <a:p>
            <a:pPr algn="ctr"/>
            <a:r>
              <a:rPr lang="fr-FR" sz="1100" dirty="0">
                <a:solidFill>
                  <a:srgbClr val="512472"/>
                </a:solidFill>
                <a:latin typeface="Ubuntu" panose="020B0504030602030204" pitchFamily="34" charset="0"/>
              </a:rPr>
              <a:t>Cliquer sur une ligne</a:t>
            </a:r>
          </a:p>
        </p:txBody>
      </p:sp>
      <p:sp>
        <p:nvSpPr>
          <p:cNvPr id="57" name="Ellipse 56">
            <a:extLst>
              <a:ext uri="{FF2B5EF4-FFF2-40B4-BE49-F238E27FC236}">
                <a16:creationId xmlns:a16="http://schemas.microsoft.com/office/drawing/2014/main" id="{4A9260E3-4447-4162-AFE5-A3EEE8428585}"/>
              </a:ext>
            </a:extLst>
          </p:cNvPr>
          <p:cNvSpPr/>
          <p:nvPr/>
        </p:nvSpPr>
        <p:spPr>
          <a:xfrm>
            <a:off x="1456106" y="8610765"/>
            <a:ext cx="360000" cy="360000"/>
          </a:xfrm>
          <a:prstGeom prst="ellipse">
            <a:avLst/>
          </a:prstGeom>
          <a:solidFill>
            <a:srgbClr val="5124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latin typeface="Cooper Black" panose="0208090404030B020404" pitchFamily="18" charset="0"/>
              </a:rPr>
              <a:t>2</a:t>
            </a: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8441" y="5765102"/>
            <a:ext cx="2794337" cy="144628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8" name="Rectangle 57">
            <a:extLst>
              <a:ext uri="{FF2B5EF4-FFF2-40B4-BE49-F238E27FC236}">
                <a16:creationId xmlns:a16="http://schemas.microsoft.com/office/drawing/2014/main" id="{198F8AA7-3AEF-4398-91A0-84D603A4B3B1}"/>
              </a:ext>
            </a:extLst>
          </p:cNvPr>
          <p:cNvSpPr/>
          <p:nvPr/>
        </p:nvSpPr>
        <p:spPr>
          <a:xfrm>
            <a:off x="3859604" y="6575234"/>
            <a:ext cx="1654500" cy="690085"/>
          </a:xfrm>
          <a:prstGeom prst="rect">
            <a:avLst/>
          </a:prstGeom>
          <a:solidFill>
            <a:schemeClr val="tx1"/>
          </a:solidFill>
          <a:ln w="28575">
            <a:solidFill>
              <a:srgbClr val="5124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1100" dirty="0">
                <a:solidFill>
                  <a:srgbClr val="512472"/>
                </a:solidFill>
                <a:latin typeface="Ubuntu" panose="020B0504030602030204" pitchFamily="34" charset="0"/>
              </a:rPr>
              <a:t>Détail de la demande </a:t>
            </a:r>
            <a:r>
              <a:rPr lang="fr-FR" sz="1100" dirty="0" err="1">
                <a:solidFill>
                  <a:srgbClr val="512472"/>
                </a:solidFill>
                <a:latin typeface="Ubuntu" panose="020B0504030602030204" pitchFamily="34" charset="0"/>
              </a:rPr>
              <a:t>MyFlow</a:t>
            </a:r>
            <a:r>
              <a:rPr lang="fr-FR" sz="1100" dirty="0">
                <a:solidFill>
                  <a:srgbClr val="512472"/>
                </a:solidFill>
                <a:latin typeface="Ubuntu" panose="020B0504030602030204" pitchFamily="34" charset="0"/>
              </a:rPr>
              <a:t> – Cliquer sur « Justifier LEP »</a:t>
            </a:r>
          </a:p>
        </p:txBody>
      </p:sp>
      <p:sp>
        <p:nvSpPr>
          <p:cNvPr id="59" name="Ellipse 58">
            <a:extLst>
              <a:ext uri="{FF2B5EF4-FFF2-40B4-BE49-F238E27FC236}">
                <a16:creationId xmlns:a16="http://schemas.microsoft.com/office/drawing/2014/main" id="{4A9260E3-4447-4162-AFE5-A3EEE8428585}"/>
              </a:ext>
            </a:extLst>
          </p:cNvPr>
          <p:cNvSpPr/>
          <p:nvPr/>
        </p:nvSpPr>
        <p:spPr>
          <a:xfrm>
            <a:off x="3644435" y="6333253"/>
            <a:ext cx="360000" cy="360000"/>
          </a:xfrm>
          <a:prstGeom prst="ellipse">
            <a:avLst/>
          </a:prstGeom>
          <a:solidFill>
            <a:srgbClr val="5124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latin typeface="Cooper Black" panose="0208090404030B020404" pitchFamily="18" charset="0"/>
              </a:rPr>
              <a:t>3</a:t>
            </a:r>
          </a:p>
        </p:txBody>
      </p:sp>
      <p:cxnSp>
        <p:nvCxnSpPr>
          <p:cNvPr id="60" name="Connecteur droit avec flèche 59">
            <a:extLst>
              <a:ext uri="{FF2B5EF4-FFF2-40B4-BE49-F238E27FC236}">
                <a16:creationId xmlns:a16="http://schemas.microsoft.com/office/drawing/2014/main" id="{3B348C64-D241-4E87-A221-316DAF6CD6C1}"/>
              </a:ext>
            </a:extLst>
          </p:cNvPr>
          <p:cNvCxnSpPr>
            <a:cxnSpLocks/>
          </p:cNvCxnSpPr>
          <p:nvPr/>
        </p:nvCxnSpPr>
        <p:spPr>
          <a:xfrm flipV="1">
            <a:off x="5514104" y="6637375"/>
            <a:ext cx="804634" cy="414507"/>
          </a:xfrm>
          <a:prstGeom prst="straightConnector1">
            <a:avLst/>
          </a:prstGeom>
          <a:ln w="22225">
            <a:solidFill>
              <a:srgbClr val="51247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8084" y="7412963"/>
            <a:ext cx="2794694" cy="2123516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4" name="Rectangle 63">
            <a:extLst>
              <a:ext uri="{FF2B5EF4-FFF2-40B4-BE49-F238E27FC236}">
                <a16:creationId xmlns:a16="http://schemas.microsoft.com/office/drawing/2014/main" id="{198F8AA7-3AEF-4398-91A0-84D603A4B3B1}"/>
              </a:ext>
            </a:extLst>
          </p:cNvPr>
          <p:cNvSpPr/>
          <p:nvPr/>
        </p:nvSpPr>
        <p:spPr>
          <a:xfrm>
            <a:off x="4777093" y="8944485"/>
            <a:ext cx="1654500" cy="546780"/>
          </a:xfrm>
          <a:prstGeom prst="rect">
            <a:avLst/>
          </a:prstGeom>
          <a:solidFill>
            <a:schemeClr val="tx1"/>
          </a:solidFill>
          <a:ln w="28575">
            <a:solidFill>
              <a:srgbClr val="5124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1100" dirty="0">
                <a:solidFill>
                  <a:srgbClr val="512472"/>
                </a:solidFill>
                <a:latin typeface="Ubuntu" panose="020B0504030602030204" pitchFamily="34" charset="0"/>
              </a:rPr>
              <a:t>Contrôle du document et des données fiscales</a:t>
            </a:r>
          </a:p>
        </p:txBody>
      </p:sp>
      <p:sp>
        <p:nvSpPr>
          <p:cNvPr id="66" name="Ellipse 65">
            <a:extLst>
              <a:ext uri="{FF2B5EF4-FFF2-40B4-BE49-F238E27FC236}">
                <a16:creationId xmlns:a16="http://schemas.microsoft.com/office/drawing/2014/main" id="{4A9260E3-4447-4162-AFE5-A3EEE8428585}"/>
              </a:ext>
            </a:extLst>
          </p:cNvPr>
          <p:cNvSpPr/>
          <p:nvPr/>
        </p:nvSpPr>
        <p:spPr>
          <a:xfrm>
            <a:off x="4561924" y="8702503"/>
            <a:ext cx="360000" cy="360000"/>
          </a:xfrm>
          <a:prstGeom prst="ellipse">
            <a:avLst/>
          </a:prstGeom>
          <a:solidFill>
            <a:srgbClr val="5124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latin typeface="Cooper Black" panose="0208090404030B020404" pitchFamily="18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916382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3E4F19A7-A959-40BB-972C-4880BAF8EB0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1491</TotalTime>
  <Words>309</Words>
  <Application>Microsoft Office PowerPoint</Application>
  <PresentationFormat>Format A4 (210 x 297 mm)</PresentationFormat>
  <Paragraphs>63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10" baseType="lpstr">
      <vt:lpstr>Arial</vt:lpstr>
      <vt:lpstr>Calibri</vt:lpstr>
      <vt:lpstr>Calibri Light</vt:lpstr>
      <vt:lpstr>Cooper Black</vt:lpstr>
      <vt:lpstr>Times New Roman</vt:lpstr>
      <vt:lpstr>Ubuntu</vt:lpstr>
      <vt:lpstr>Wingdings</vt:lpstr>
      <vt:lpstr>Thème Office</vt:lpstr>
      <vt:lpstr> Justification des LEP en self-care</vt:lpstr>
      <vt:lpstr>Justification des LEP en self-care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AKKARI Nadia</dc:creator>
  <cp:lastModifiedBy>KOESSLER Hubert [CEGEE]</cp:lastModifiedBy>
  <cp:revision>183</cp:revision>
  <dcterms:created xsi:type="dcterms:W3CDTF">2019-03-19T13:31:47Z</dcterms:created>
  <dcterms:modified xsi:type="dcterms:W3CDTF">2019-12-02T08:49:12Z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markendy.vilmeus_ext@bpce.fr</vt:lpwstr>
  </property>
  <property fmtid="{D5CDD505-2E9C-101B-9397-08002B2CF9AE}" pid="5" name="MSIP_Label_48a19f0c-bea1-442e-a475-ed109d9ec508_SetDate">
    <vt:lpwstr>2019-04-05T14:33:52.3526874Z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</Properties>
</file>