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8" r:id="rId2"/>
    <p:sldId id="525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13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80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560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213317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256834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041019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35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59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>
          <p15:clr>
            <a:srgbClr val="F26B43"/>
          </p15:clr>
        </p15:guide>
        <p15:guide id="2" pos="325">
          <p15:clr>
            <a:srgbClr val="F26B43"/>
          </p15:clr>
        </p15:guide>
        <p15:guide id="3" pos="438">
          <p15:clr>
            <a:srgbClr val="F26B43"/>
          </p15:clr>
        </p15:guide>
        <p15:guide id="4" pos="5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95325" y="1388669"/>
            <a:ext cx="11428942" cy="5181464"/>
          </a:xfrm>
        </p:spPr>
        <p:txBody>
          <a:bodyPr/>
          <a:lstStyle/>
          <a:p>
            <a:r>
              <a:rPr lang="fr-FR" sz="1500" b="1" dirty="0"/>
              <a:t>Notre modèle coopératif est </a:t>
            </a:r>
            <a:r>
              <a:rPr lang="fr-FR" sz="1500" b="1" dirty="0">
                <a:solidFill>
                  <a:srgbClr val="C00000"/>
                </a:solidFill>
              </a:rPr>
              <a:t>Utile pour les territoires </a:t>
            </a:r>
            <a:r>
              <a:rPr lang="fr-FR" sz="1500" b="1" dirty="0">
                <a:solidFill>
                  <a:schemeClr val="tx1"/>
                </a:solidFill>
              </a:rPr>
              <a:t>et </a:t>
            </a:r>
            <a:r>
              <a:rPr lang="fr-FR" sz="1500" b="1" dirty="0">
                <a:solidFill>
                  <a:srgbClr val="C00000"/>
                </a:solidFill>
              </a:rPr>
              <a:t>Utile pour la société.</a:t>
            </a:r>
          </a:p>
          <a:p>
            <a:pPr lvl="1">
              <a:spcAft>
                <a:spcPts val="600"/>
              </a:spcAft>
            </a:pPr>
            <a:r>
              <a:rPr lang="fr-FR" sz="1200" dirty="0"/>
              <a:t>Utilisons cette différenciation pour conquérir de nouveaux clients.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sz="1200" dirty="0"/>
              <a:t>La banque appartient à ses clients. =&gt; </a:t>
            </a:r>
            <a:r>
              <a:rPr lang="fr-FR" sz="1200" b="1" dirty="0">
                <a:solidFill>
                  <a:srgbClr val="C00000"/>
                </a:solidFill>
              </a:rPr>
              <a:t>C’est un levier de fidélisation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sz="1200" dirty="0"/>
              <a:t>C’est un facteur de différenciation par rapport à certains de nos confrères.</a:t>
            </a:r>
          </a:p>
          <a:p>
            <a:pPr marL="468000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00" dirty="0"/>
          </a:p>
          <a:p>
            <a:r>
              <a:rPr lang="fr-FR" sz="1500" b="1" dirty="0">
                <a:solidFill>
                  <a:srgbClr val="C00000"/>
                </a:solidFill>
              </a:rPr>
              <a:t>Indispensable : Réaliser le Point Budget : </a:t>
            </a:r>
            <a:r>
              <a:rPr lang="fr-FR" sz="1500" dirty="0"/>
              <a:t>point sur les avoirs financiers Caisse d’Epargne et chez nos confrères.</a:t>
            </a:r>
          </a:p>
          <a:p>
            <a:pPr lvl="1">
              <a:spcAft>
                <a:spcPts val="600"/>
              </a:spcAft>
            </a:pPr>
            <a:r>
              <a:rPr lang="fr-FR" dirty="0"/>
              <a:t>Quelle capacité d’épargne mensuelle pouvez-vous dégagez ?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Quels sont les avoirs détenus dans d’autres banques ou établissements ?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Aujourd’hui, quelle est la part allouée à l’épargne au sein de votre ménage ?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dirty="0"/>
              <a:t>Quels projets pour votre épargne ?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FR" sz="1500" b="1" dirty="0">
                <a:solidFill>
                  <a:srgbClr val="C00000"/>
                </a:solidFill>
              </a:rPr>
              <a:t>Le support de nos parts sociales : Le compte titres PEA</a:t>
            </a:r>
            <a:br>
              <a:rPr lang="fr-FR" sz="1300" dirty="0"/>
            </a:br>
            <a:endParaRPr lang="fr-FR" sz="13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Portons haut les valeurs de la CEGEE au travers du </a:t>
            </a:r>
            <a:r>
              <a:rPr lang="fr-FR" dirty="0">
                <a:solidFill>
                  <a:srgbClr val="C00000"/>
                </a:solidFill>
              </a:rPr>
              <a:t>sociétariat</a:t>
            </a:r>
            <a:r>
              <a:rPr lang="fr-FR" dirty="0"/>
              <a:t>. </a:t>
            </a:r>
            <a:r>
              <a:rPr lang="fr-FR" dirty="0">
                <a:solidFill>
                  <a:srgbClr val="C00000"/>
                </a:solidFill>
              </a:rPr>
              <a:t>Investissez dans votre Caisse d’Epargne.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3FEECF-B97C-467C-996E-8487B6575EFC}"/>
              </a:ext>
            </a:extLst>
          </p:cNvPr>
          <p:cNvSpPr/>
          <p:nvPr/>
        </p:nvSpPr>
        <p:spPr>
          <a:xfrm>
            <a:off x="1738264" y="4756959"/>
            <a:ext cx="896294" cy="16368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881B0-0003-4723-B509-1483C0A90925}"/>
              </a:ext>
            </a:extLst>
          </p:cNvPr>
          <p:cNvSpPr/>
          <p:nvPr/>
        </p:nvSpPr>
        <p:spPr>
          <a:xfrm>
            <a:off x="2742162" y="4756958"/>
            <a:ext cx="3941472" cy="16368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D658A7-242C-451F-BB53-A1AFB882837A}"/>
              </a:ext>
            </a:extLst>
          </p:cNvPr>
          <p:cNvSpPr txBox="1"/>
          <p:nvPr/>
        </p:nvSpPr>
        <p:spPr>
          <a:xfrm>
            <a:off x="2721591" y="4824192"/>
            <a:ext cx="39414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Booster votre épargne grâce au potentiel de performance des parts sociales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Compléter votre épargne de précaution avec votre PEA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Se constituer en capital en investissant régulièrement à son rythme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Ayez la possibilité de percevoir des dividendes et de réaliser des arbitrages sans fiscalité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6A9491-2C7D-40A5-939D-663595E6C14B}"/>
              </a:ext>
            </a:extLst>
          </p:cNvPr>
          <p:cNvSpPr/>
          <p:nvPr/>
        </p:nvSpPr>
        <p:spPr>
          <a:xfrm>
            <a:off x="6770668" y="4756958"/>
            <a:ext cx="3920902" cy="16368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9B73C7-1FCE-4A17-95A8-0763AEE62337}"/>
              </a:ext>
            </a:extLst>
          </p:cNvPr>
          <p:cNvSpPr txBox="1"/>
          <p:nvPr/>
        </p:nvSpPr>
        <p:spPr>
          <a:xfrm>
            <a:off x="6754483" y="4829386"/>
            <a:ext cx="308663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Profiter dès 5 ans de la fiscalité avantageuse sur les gains nets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Une solution pour soutenir la relance de l’économie et les entreprises françaises et européennes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Agir par l’investissement financier en faveur de l’environnement et de l’économie éco-responsable</a:t>
            </a:r>
          </a:p>
          <a:p>
            <a:endParaRPr lang="fr-FR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CC1D30-3011-4A56-A81A-CBA7ED0764D4}"/>
              </a:ext>
            </a:extLst>
          </p:cNvPr>
          <p:cNvSpPr/>
          <p:nvPr/>
        </p:nvSpPr>
        <p:spPr>
          <a:xfrm>
            <a:off x="2056620" y="5070958"/>
            <a:ext cx="138845" cy="926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PEA</a:t>
            </a:r>
          </a:p>
        </p:txBody>
      </p:sp>
    </p:spTree>
    <p:extLst>
      <p:ext uri="{BB962C8B-B14F-4D97-AF65-F5344CB8AC3E}">
        <p14:creationId xmlns:p14="http://schemas.microsoft.com/office/powerpoint/2010/main" val="1002701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312FB17-A280-49BA-AAC8-052F12A42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10" y="1184148"/>
            <a:ext cx="10980738" cy="5335688"/>
          </a:xfrm>
        </p:spPr>
        <p:txBody>
          <a:bodyPr/>
          <a:lstStyle/>
          <a:p>
            <a:r>
              <a:rPr lang="fr-FR" sz="1200" dirty="0"/>
              <a:t>Notre modèle coopératif est Utile aux territoires. Utile au développement des Territoires.</a:t>
            </a:r>
          </a:p>
          <a:p>
            <a:r>
              <a:rPr lang="fr-FR" sz="1200" dirty="0"/>
              <a:t>Le sociétariat permet d’investir dans le développement économique et social de nos territoires.</a:t>
            </a:r>
          </a:p>
          <a:p>
            <a:r>
              <a:rPr lang="fr-FR" sz="1200" dirty="0"/>
              <a:t>Le sociétariat permet aussi de soutenir des actions de solidarité locales</a:t>
            </a:r>
          </a:p>
          <a:p>
            <a:r>
              <a:rPr lang="fr-FR" sz="1200" dirty="0"/>
              <a:t>À la Caisse d’Epargne, vos parts sociales sont réinvesties dans des projets de territoire</a:t>
            </a:r>
          </a:p>
          <a:p>
            <a:r>
              <a:rPr lang="fr-FR" sz="1200" dirty="0"/>
              <a:t>Votre Caisse d’Epargne est un acteur majeur et le premier financeur privé de l’économie sociale et solidaire, grâce à vos parts sociales.</a:t>
            </a:r>
          </a:p>
          <a:p>
            <a:endParaRPr lang="fr-FR" sz="1200" dirty="0"/>
          </a:p>
          <a:p>
            <a:r>
              <a:rPr lang="fr-FR" sz="1200" dirty="0"/>
              <a:t>En devenant sociétaire, vous avez l’opportunité de prendre part à la vie de votre Caisse d’Epargne.</a:t>
            </a:r>
          </a:p>
          <a:p>
            <a:r>
              <a:rPr lang="fr-FR" sz="1200" dirty="0"/>
              <a:t>Chaque année, à l’Assemblée Générale de votre SLE, vous rencontrez les dirigeants de votre Caisse d’Epargne</a:t>
            </a:r>
          </a:p>
          <a:p>
            <a:endParaRPr lang="fr-FR" sz="1200" dirty="0"/>
          </a:p>
          <a:p>
            <a:r>
              <a:rPr lang="fr-FR" sz="1200" dirty="0"/>
              <a:t>Les parts sociales vous offrent une rémunération attractive.</a:t>
            </a:r>
          </a:p>
          <a:p>
            <a:r>
              <a:rPr lang="fr-FR" sz="1200" dirty="0"/>
              <a:t>Dans le cadre d’une démarche de diversification en épargne financière, vos parts sociales peuvent être placées sur un PEA et vous bénéficiez ainsi d’une fiscalité avantageuse</a:t>
            </a:r>
          </a:p>
          <a:p>
            <a:endParaRPr lang="fr-FR" sz="1200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sz="1200" dirty="0"/>
              <a:t>Verbatims : Fiscalité avantageuse sur le PEA / Diversification / Epargne solidaire / Fidélisation / Valorisation / Gestion à distance /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1CF458-1458-4D63-8F57-3E600A617B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Quelques proposition de formulations commerciales.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16B4C5-BE85-46B4-A742-ADDF0B348101}"/>
              </a:ext>
            </a:extLst>
          </p:cNvPr>
          <p:cNvSpPr/>
          <p:nvPr/>
        </p:nvSpPr>
        <p:spPr>
          <a:xfrm>
            <a:off x="1887493" y="4374247"/>
            <a:ext cx="5884902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Accessibles dès 20 €.</a:t>
            </a:r>
          </a:p>
          <a:p>
            <a:pPr algn="just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Consultables via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Banxo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Rendement supérieur aux Livrets règlementés depuis plusieurs années.</a:t>
            </a:r>
          </a:p>
          <a:p>
            <a:pPr algn="just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Perception des intérêts une fois par an</a:t>
            </a:r>
          </a:p>
          <a:p>
            <a:pPr algn="just"/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Souscription possible pour les enfants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1477B8-C064-4855-B1C6-4361A0F23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88" b="89773" l="9967" r="89701">
                        <a14:foregroundMark x1="20266" y1="25758" x2="17940" y2="31061"/>
                        <a14:foregroundMark x1="13953" y1="25379" x2="13953" y2="25379"/>
                        <a14:foregroundMark x1="20266" y1="24621" x2="17276" y2="32955"/>
                        <a14:foregroundMark x1="70432" y1="12879" x2="79402" y2="23106"/>
                        <a14:foregroundMark x1="79734" y1="12500" x2="79734" y2="1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5846" y="4725213"/>
            <a:ext cx="342591" cy="3137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2E1735-7526-401F-804C-1C53BD508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451" y="4365525"/>
            <a:ext cx="2036240" cy="115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16430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426</Words>
  <Application>Microsoft Office PowerPoint</Application>
  <PresentationFormat>Grand écran</PresentationFormat>
  <Paragraphs>46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Aharoni</vt:lpstr>
      <vt:lpstr>Arial</vt:lpstr>
      <vt:lpstr>Arial Black</vt:lpstr>
      <vt:lpstr>Montserrat Black</vt:lpstr>
      <vt:lpstr>Wingdings</vt:lpstr>
      <vt:lpstr>1_Thème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ESTANG Ludivine [CEGEE]</dc:creator>
  <cp:lastModifiedBy>LOSSER Fabien [CEGEE]</cp:lastModifiedBy>
  <cp:revision>38</cp:revision>
  <dcterms:created xsi:type="dcterms:W3CDTF">2022-01-10T14:19:55Z</dcterms:created>
  <dcterms:modified xsi:type="dcterms:W3CDTF">2022-01-19T10:56:42Z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ludivine.estang@cegee.caisse-epargne.fr</vt:lpwstr>
  </property>
  <property fmtid="{D5CDD505-2E9C-101B-9397-08002B2CF9AE}" pid="5" name="MSIP_Label_48a19f0c-bea1-442e-a475-ed109d9ec508_SetDate">
    <vt:lpwstr>2022-01-10T15:30:35.7205017Z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