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1921"/>
    <a:srgbClr val="000000"/>
    <a:srgbClr val="FBDCDD"/>
    <a:srgbClr val="C31632"/>
    <a:srgbClr val="EC1B24"/>
    <a:srgbClr val="E7302A"/>
    <a:srgbClr val="F5F5F5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microsoft.com/office/2007/relationships/hdphoto" Target="../media/hdphoto1.wdp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php-gephp.cegee.mycloud.intrabpce.fr/orca/index.php?rap=3212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hyperlink" Target="http://service-cegee-sps/sites/refdoc/mydocs/Documents%20partages/Forms/Documents%20PART.aspx" TargetMode="External"/><Relationship Id="rId1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hyperlink" Target="http://commerciaux.celca.caisse-epargne.fr/particuliers/connaissance-clients-drc-devoir-de-conseil-lab-laf/la-reforme-des-mineurs/la-reforme-des-mineurs/" TargetMode="External"/><Relationship Id="rId12" Type="http://schemas.openxmlformats.org/officeDocument/2006/relationships/image" Target="../media/image22.png"/><Relationship Id="rId17" Type="http://schemas.openxmlformats.org/officeDocument/2006/relationships/hyperlink" Target="https://cloud.news.im.natixis.com/accompagnement-offre-isr-esg-groupe" TargetMode="External"/><Relationship Id="rId2" Type="http://schemas.openxmlformats.org/officeDocument/2006/relationships/hyperlink" Target="https://espacedefi.fr/" TargetMode="Externa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hyperlink" Target="https://php-gephp.cegee.mycloud.intrabpce.fr/orca/" TargetMode="External"/><Relationship Id="rId5" Type="http://schemas.openxmlformats.org/officeDocument/2006/relationships/hyperlink" Target="http://commerciaux.celca.caisse-epargne.fr/particuliers/epargne-2/tsr-fcp-emprunt/les-echeances/les-echeances/" TargetMode="External"/><Relationship Id="rId15" Type="http://schemas.openxmlformats.org/officeDocument/2006/relationships/hyperlink" Target="http://commerciaux.celca.caisse-epargne.fr/particuliers/zoom-jeunes/campagne-jeunes-2020/" TargetMode="External"/><Relationship Id="rId10" Type="http://schemas.openxmlformats.org/officeDocument/2006/relationships/hyperlink" Target="https://myeav.ecuvie.assurances.d.bbg/jcms/lch_24163/accueil" TargetMode="External"/><Relationship Id="rId19" Type="http://schemas.openxmlformats.org/officeDocument/2006/relationships/image" Target="../media/image26.png"/><Relationship Id="rId4" Type="http://schemas.openxmlformats.org/officeDocument/2006/relationships/image" Target="../media/image19.jpeg"/><Relationship Id="rId9" Type="http://schemas.openxmlformats.org/officeDocument/2006/relationships/hyperlink" Target="http://commerciaux.celca.caisse-epargne.fr/briefs-hebdos/lhebbdo-le-brief-de-la-cegee/" TargetMode="External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945/documentation-client/22122/fiche-client-abonnement.pdf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19.jpeg"/><Relationship Id="rId2" Type="http://schemas.openxmlformats.org/officeDocument/2006/relationships/hyperlink" Target="http://commerciaux.celca.caisse-epargne.fr/download/1945/documentation-client/22120/fiche-client-pea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download/1945/documentation-client/22123/fiche-client-comparaison-pea-cto.pdf" TargetMode="External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openxmlformats.org/officeDocument/2006/relationships/hyperlink" Target="http://commerciaux.celca.caisse-epargne.fr/download/1945/documentation-client/22121/fiche-client-espace-bourse.pdf" TargetMode="External"/><Relationship Id="rId4" Type="http://schemas.openxmlformats.org/officeDocument/2006/relationships/hyperlink" Target="http://commerciaux.celca.caisse-epargne.fr/download/1945/documentation-client/22119/fiche-client-cto.pdf" TargetMode="External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Fonds monétaires et échéance 2023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En 2023, les échéances représentent 6,8 M€ et les fonds monétaires 161,9 M€ au 1</a:t>
            </a:r>
            <a:r>
              <a:rPr lang="fr-FR" baseline="30000" dirty="0"/>
              <a:t>er</a:t>
            </a:r>
            <a:r>
              <a:rPr lang="fr-FR" dirty="0"/>
              <a:t> janvier</a:t>
            </a:r>
          </a:p>
          <a:p>
            <a:r>
              <a:rPr lang="fr-FR" dirty="0"/>
              <a:t>Le détail des fonds monétaires au 1</a:t>
            </a:r>
            <a:r>
              <a:rPr lang="fr-FR" baseline="30000" dirty="0"/>
              <a:t>er</a:t>
            </a:r>
            <a:r>
              <a:rPr lang="fr-FR" dirty="0"/>
              <a:t> janvier et de l’échéance de mai 2023</a:t>
            </a:r>
          </a:p>
          <a:p>
            <a:r>
              <a:rPr lang="fr-FR" dirty="0"/>
              <a:t>Les outils à disposition</a:t>
            </a:r>
          </a:p>
          <a:p>
            <a:r>
              <a:rPr lang="fr-FR" dirty="0"/>
              <a:t>Les fiches produits à remettre aux clients</a:t>
            </a:r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endParaRPr lang="fr-FR" dirty="0"/>
          </a:p>
          <a:p>
            <a:r>
              <a:rPr lang="fr-FR" dirty="0"/>
              <a:t>En 2023, les échéances représentent 6,8 M€ et les fonds monétaires 161,9 M€ au 1</a:t>
            </a:r>
            <a:r>
              <a:rPr lang="fr-FR" baseline="30000" dirty="0"/>
              <a:t>er</a:t>
            </a:r>
            <a:r>
              <a:rPr lang="fr-FR" dirty="0"/>
              <a:t> janvier</a:t>
            </a:r>
          </a:p>
          <a:p>
            <a:endParaRPr lang="fr-FR" dirty="0"/>
          </a:p>
        </p:txBody>
      </p:sp>
      <p:sp>
        <p:nvSpPr>
          <p:cNvPr id="15" name="Espace réservé du contenu 9">
            <a:extLst>
              <a:ext uri="{FF2B5EF4-FFF2-40B4-BE49-F238E27FC236}">
                <a16:creationId xmlns:a16="http://schemas.microsoft.com/office/drawing/2014/main" id="{63D59181-51CF-4998-8159-EEDE11E48103}"/>
              </a:ext>
            </a:extLst>
          </p:cNvPr>
          <p:cNvSpPr txBox="1">
            <a:spLocks/>
          </p:cNvSpPr>
          <p:nvPr/>
        </p:nvSpPr>
        <p:spPr>
          <a:xfrm>
            <a:off x="695325" y="1399704"/>
            <a:ext cx="10980738" cy="4445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recyclage est un véritable enjeu pour les clients et pour la CEGEE 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66CCB1-F5C6-4269-9CA9-C0796A79A44E}"/>
              </a:ext>
            </a:extLst>
          </p:cNvPr>
          <p:cNvSpPr/>
          <p:nvPr/>
        </p:nvSpPr>
        <p:spPr>
          <a:xfrm>
            <a:off x="879675" y="2703597"/>
            <a:ext cx="4861368" cy="2627356"/>
          </a:xfrm>
          <a:prstGeom prst="rect">
            <a:avLst/>
          </a:prstGeom>
          <a:solidFill>
            <a:srgbClr val="FDF7F5"/>
          </a:solidFill>
          <a:ln w="12700" cap="flat" cmpd="sng" algn="ctr">
            <a:solidFill>
              <a:srgbClr val="FEF9F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F24127-A5CC-45BB-A480-38E90E7B4D42}"/>
              </a:ext>
            </a:extLst>
          </p:cNvPr>
          <p:cNvSpPr/>
          <p:nvPr/>
        </p:nvSpPr>
        <p:spPr>
          <a:xfrm>
            <a:off x="6594273" y="2703597"/>
            <a:ext cx="4560425" cy="2379551"/>
          </a:xfrm>
          <a:prstGeom prst="rect">
            <a:avLst/>
          </a:prstGeom>
          <a:solidFill>
            <a:srgbClr val="FDF7F5"/>
          </a:solidFill>
          <a:ln w="12700" cap="flat" cmpd="sng" algn="ctr">
            <a:solidFill>
              <a:srgbClr val="FDF7F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Espace réservé du contenu 9">
            <a:extLst>
              <a:ext uri="{FF2B5EF4-FFF2-40B4-BE49-F238E27FC236}">
                <a16:creationId xmlns:a16="http://schemas.microsoft.com/office/drawing/2014/main" id="{C01E18C7-BC5A-431D-8EF0-F074698E2C9A}"/>
              </a:ext>
            </a:extLst>
          </p:cNvPr>
          <p:cNvSpPr txBox="1">
            <a:spLocks/>
          </p:cNvSpPr>
          <p:nvPr/>
        </p:nvSpPr>
        <p:spPr>
          <a:xfrm>
            <a:off x="982517" y="2854779"/>
            <a:ext cx="4560425" cy="2452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Réduit ou élimine le risque d’érosion du capital des fonds monétaires ;</a:t>
            </a:r>
          </a:p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Evite le risque de déception lié à une faible rémunération sur des montants de fonds monétaires qui peuvent être conséquents, les fonds à formule étant transformés en fonds monétaires à leur échéance ;</a:t>
            </a:r>
          </a:p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Permet de faire profiter des opportunités des marchés financiers en contrepartie d’une certaine prise de risque ;</a:t>
            </a:r>
          </a:p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Donne la possibilité au client de réorienter ses encours vers des fonds ISR / ESG.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9" name="Groupe 24">
            <a:extLst>
              <a:ext uri="{FF2B5EF4-FFF2-40B4-BE49-F238E27FC236}">
                <a16:creationId xmlns:a16="http://schemas.microsoft.com/office/drawing/2014/main" id="{11F6AB23-81C2-453D-A012-A88A19AEAFB2}"/>
              </a:ext>
            </a:extLst>
          </p:cNvPr>
          <p:cNvGrpSpPr>
            <a:grpSpLocks/>
          </p:cNvGrpSpPr>
          <p:nvPr/>
        </p:nvGrpSpPr>
        <p:grpSpPr bwMode="auto">
          <a:xfrm>
            <a:off x="8194568" y="1873086"/>
            <a:ext cx="1347134" cy="1009514"/>
            <a:chOff x="371976" y="3398935"/>
            <a:chExt cx="1390312" cy="1178554"/>
          </a:xfrm>
        </p:grpSpPr>
        <p:pic>
          <p:nvPicPr>
            <p:cNvPr id="20" name="Picture 10" descr="Avatars de gens heureux Vecteur gratuit">
              <a:extLst>
                <a:ext uri="{FF2B5EF4-FFF2-40B4-BE49-F238E27FC236}">
                  <a16:creationId xmlns:a16="http://schemas.microsoft.com/office/drawing/2014/main" id="{8816D0C9-B94C-4608-A075-6C303ED57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21" r="27234" b="51164"/>
            <a:stretch>
              <a:fillRect/>
            </a:stretch>
          </p:blipFill>
          <p:spPr bwMode="auto">
            <a:xfrm>
              <a:off x="971427" y="3398935"/>
              <a:ext cx="497497" cy="70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0" descr="Avatars de gens heureux Vecteur gratuit">
              <a:extLst>
                <a:ext uri="{FF2B5EF4-FFF2-40B4-BE49-F238E27FC236}">
                  <a16:creationId xmlns:a16="http://schemas.microsoft.com/office/drawing/2014/main" id="{8FBB3E31-9645-4ECF-84FF-1F9F1E83E0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26" b="53189"/>
            <a:stretch>
              <a:fillRect/>
            </a:stretch>
          </p:blipFill>
          <p:spPr bwMode="auto">
            <a:xfrm>
              <a:off x="655361" y="3428168"/>
              <a:ext cx="593538" cy="676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 descr="Avatars de gens heureux Vecteur gratuit">
              <a:extLst>
                <a:ext uri="{FF2B5EF4-FFF2-40B4-BE49-F238E27FC236}">
                  <a16:creationId xmlns:a16="http://schemas.microsoft.com/office/drawing/2014/main" id="{6B862BE5-907E-4094-9CD2-DD6B7EAB6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53" t="48203" r="49394" b="6474"/>
            <a:stretch>
              <a:fillRect/>
            </a:stretch>
          </p:blipFill>
          <p:spPr bwMode="auto">
            <a:xfrm>
              <a:off x="371976" y="3660703"/>
              <a:ext cx="523682" cy="65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0" descr="Avatars de gens heureux Vecteur gratuit">
              <a:extLst>
                <a:ext uri="{FF2B5EF4-FFF2-40B4-BE49-F238E27FC236}">
                  <a16:creationId xmlns:a16="http://schemas.microsoft.com/office/drawing/2014/main" id="{5BEBA500-D020-4739-8979-DA3ABC1C0B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600" r="73405"/>
            <a:stretch>
              <a:fillRect/>
            </a:stretch>
          </p:blipFill>
          <p:spPr bwMode="auto">
            <a:xfrm>
              <a:off x="1185689" y="3602377"/>
              <a:ext cx="576599" cy="771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0" descr="Avatars de gens heureux Vecteur gratuit">
              <a:extLst>
                <a:ext uri="{FF2B5EF4-FFF2-40B4-BE49-F238E27FC236}">
                  <a16:creationId xmlns:a16="http://schemas.microsoft.com/office/drawing/2014/main" id="{2EC6BA03-AA6E-4891-B3C5-963AB085E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635" b="52554"/>
            <a:stretch>
              <a:fillRect/>
            </a:stretch>
          </p:blipFill>
          <p:spPr bwMode="auto">
            <a:xfrm>
              <a:off x="1097616" y="3770183"/>
              <a:ext cx="614979" cy="685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0" descr="Avatars de gens heureux Vecteur gratuit">
              <a:extLst>
                <a:ext uri="{FF2B5EF4-FFF2-40B4-BE49-F238E27FC236}">
                  <a16:creationId xmlns:a16="http://schemas.microsoft.com/office/drawing/2014/main" id="{174F797D-8E1B-43FC-8183-C8D0660C2B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24" r="48830" b="50954"/>
            <a:stretch>
              <a:fillRect/>
            </a:stretch>
          </p:blipFill>
          <p:spPr bwMode="auto">
            <a:xfrm>
              <a:off x="576189" y="3776314"/>
              <a:ext cx="497497" cy="708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" descr="Avatars de gens heureux Vecteur gratuit">
              <a:extLst>
                <a:ext uri="{FF2B5EF4-FFF2-40B4-BE49-F238E27FC236}">
                  <a16:creationId xmlns:a16="http://schemas.microsoft.com/office/drawing/2014/main" id="{51D8F522-5C12-4689-823B-8571BBDF06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63" t="51405"/>
            <a:stretch>
              <a:fillRect/>
            </a:stretch>
          </p:blipFill>
          <p:spPr bwMode="auto">
            <a:xfrm>
              <a:off x="834069" y="3761881"/>
              <a:ext cx="605733" cy="701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0" descr="Avatars de gens heureux Vecteur gratuit">
              <a:extLst>
                <a:ext uri="{FF2B5EF4-FFF2-40B4-BE49-F238E27FC236}">
                  <a16:creationId xmlns:a16="http://schemas.microsoft.com/office/drawing/2014/main" id="{15DE10C6-EA25-48C6-ABD2-6D3411CFB3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58" t="47990" r="26588" b="6686"/>
            <a:stretch>
              <a:fillRect/>
            </a:stretch>
          </p:blipFill>
          <p:spPr bwMode="auto">
            <a:xfrm>
              <a:off x="824118" y="3922887"/>
              <a:ext cx="523682" cy="65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" descr="Avatars de gens heureux Vecteur gratuit">
            <a:extLst>
              <a:ext uri="{FF2B5EF4-FFF2-40B4-BE49-F238E27FC236}">
                <a16:creationId xmlns:a16="http://schemas.microsoft.com/office/drawing/2014/main" id="{55779339-3EFF-47B9-96F9-7B8A0D27E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600" b="88249" l="27157" r="49681">
                        <a14:foregroundMark x1="38978" y1="63789" x2="39457" y2="798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65" t="48310" r="49632" b="8437"/>
          <a:stretch/>
        </p:blipFill>
        <p:spPr bwMode="auto">
          <a:xfrm>
            <a:off x="2786072" y="2091155"/>
            <a:ext cx="534697" cy="66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Avatars de gens heureux Vecteur gratuit">
            <a:extLst>
              <a:ext uri="{FF2B5EF4-FFF2-40B4-BE49-F238E27FC236}">
                <a16:creationId xmlns:a16="http://schemas.microsoft.com/office/drawing/2014/main" id="{13E5C3A4-7437-4B49-9EAA-8A1341F32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82" b="40340" l="74988" r="97221">
                        <a14:foregroundMark x1="84505" y1="17506" x2="84345" y2="328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209" b="55178"/>
          <a:stretch/>
        </p:blipFill>
        <p:spPr bwMode="auto">
          <a:xfrm>
            <a:off x="3114555" y="2052743"/>
            <a:ext cx="674571" cy="7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0B818AB-17FC-4523-B8CB-2D3BE59F7D01}"/>
              </a:ext>
            </a:extLst>
          </p:cNvPr>
          <p:cNvSpPr/>
          <p:nvPr/>
        </p:nvSpPr>
        <p:spPr>
          <a:xfrm>
            <a:off x="2850234" y="1710493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Client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B0711F-04F5-4F31-81EB-68769B7E8ED5}"/>
              </a:ext>
            </a:extLst>
          </p:cNvPr>
          <p:cNvSpPr/>
          <p:nvPr/>
        </p:nvSpPr>
        <p:spPr>
          <a:xfrm>
            <a:off x="8401382" y="1479280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CEGEE</a:t>
            </a:r>
          </a:p>
        </p:txBody>
      </p:sp>
      <p:sp>
        <p:nvSpPr>
          <p:cNvPr id="32" name="Espace réservé du contenu 9">
            <a:extLst>
              <a:ext uri="{FF2B5EF4-FFF2-40B4-BE49-F238E27FC236}">
                <a16:creationId xmlns:a16="http://schemas.microsoft.com/office/drawing/2014/main" id="{DD959064-21E4-449E-9265-6F226B5BDB6D}"/>
              </a:ext>
            </a:extLst>
          </p:cNvPr>
          <p:cNvSpPr txBox="1">
            <a:spLocks/>
          </p:cNvSpPr>
          <p:nvPr/>
        </p:nvSpPr>
        <p:spPr>
          <a:xfrm>
            <a:off x="6617458" y="2826939"/>
            <a:ext cx="4401641" cy="2366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Sécurise les encours et génère davantage de PNB ;</a:t>
            </a:r>
          </a:p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Capitalise sur l’offre de solutions pouvant répondre aux besoins, attentes et au profil de risque des clients ;</a:t>
            </a:r>
          </a:p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Apporte un suivi de qualité de l’allocation d’actifs des clients sur la durée conforme aux exigences règlementaires MIF 2.</a:t>
            </a:r>
          </a:p>
        </p:txBody>
      </p:sp>
      <p:sp>
        <p:nvSpPr>
          <p:cNvPr id="34" name="Espace réservé du texte 12">
            <a:extLst>
              <a:ext uri="{FF2B5EF4-FFF2-40B4-BE49-F238E27FC236}">
                <a16:creationId xmlns:a16="http://schemas.microsoft.com/office/drawing/2014/main" id="{08D6EB2D-BDF0-4942-82E0-672AB3919048}"/>
              </a:ext>
            </a:extLst>
          </p:cNvPr>
          <p:cNvSpPr txBox="1">
            <a:spLocks/>
          </p:cNvSpPr>
          <p:nvPr/>
        </p:nvSpPr>
        <p:spPr>
          <a:xfrm>
            <a:off x="479546" y="669314"/>
            <a:ext cx="216000" cy="216000"/>
          </a:xfrm>
          <a:prstGeom prst="rect">
            <a:avLst/>
          </a:prstGeom>
          <a:solidFill>
            <a:srgbClr val="EA4E55">
              <a:lumMod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B30AB2-055A-472F-9424-CBE50326F7D8}"/>
              </a:ext>
            </a:extLst>
          </p:cNvPr>
          <p:cNvSpPr/>
          <p:nvPr/>
        </p:nvSpPr>
        <p:spPr>
          <a:xfrm>
            <a:off x="10576082" y="108060"/>
            <a:ext cx="10999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spcBef>
                <a:spcPts val="600"/>
              </a:spcBef>
              <a:buClr>
                <a:srgbClr val="EA4E55"/>
              </a:buClr>
            </a:pPr>
            <a:r>
              <a:rPr lang="fr-FR" sz="1200" b="1" dirty="0">
                <a:solidFill>
                  <a:prstClr val="white">
                    <a:lumMod val="50000"/>
                  </a:prstClr>
                </a:solidFill>
                <a:latin typeface="Arial Black" panose="020B0A04020102020204" pitchFamily="34" charset="0"/>
              </a:rPr>
              <a:t>Les enjeux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18FCA5D-448F-430E-9B93-F0B9E40E35F2}"/>
              </a:ext>
            </a:extLst>
          </p:cNvPr>
          <p:cNvSpPr/>
          <p:nvPr/>
        </p:nvSpPr>
        <p:spPr>
          <a:xfrm>
            <a:off x="986670" y="5255509"/>
            <a:ext cx="3685657" cy="640695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5B750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8709DF0-1BC3-4217-A7EB-1DF6043E2CDC}"/>
              </a:ext>
            </a:extLst>
          </p:cNvPr>
          <p:cNvSpPr txBox="1"/>
          <p:nvPr/>
        </p:nvSpPr>
        <p:spPr>
          <a:xfrm>
            <a:off x="1710306" y="5406579"/>
            <a:ext cx="2871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3F6D03"/>
                </a:solidFill>
                <a:effectLst/>
                <a:uLnTx/>
                <a:uFillTx/>
                <a:cs typeface="Arial" panose="020B0604020202020204" pitchFamily="34" charset="0"/>
              </a:rPr>
              <a:t>ÉPARGNE RESPONSABLE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3F6D03"/>
              </a:solidFill>
              <a:effectLst/>
              <a:uLnTx/>
              <a:uFillTx/>
            </a:endParaRPr>
          </a:p>
        </p:txBody>
      </p:sp>
      <p:pic>
        <p:nvPicPr>
          <p:cNvPr id="37" name="Graphique 36">
            <a:extLst>
              <a:ext uri="{FF2B5EF4-FFF2-40B4-BE49-F238E27FC236}">
                <a16:creationId xmlns:a16="http://schemas.microsoft.com/office/drawing/2014/main" id="{8187EC32-8D7E-4CD3-8092-9197F7B0F6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78473" y="5255155"/>
            <a:ext cx="648000" cy="648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D712E5E-DFA0-447B-8D71-5FFF8AF607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897" y="5055327"/>
            <a:ext cx="1183163" cy="11795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310ED182-87B4-4AF8-9272-BC763F85E358}"/>
              </a:ext>
            </a:extLst>
          </p:cNvPr>
          <p:cNvSpPr/>
          <p:nvPr/>
        </p:nvSpPr>
        <p:spPr>
          <a:xfrm>
            <a:off x="6598083" y="5277791"/>
            <a:ext cx="4560425" cy="957107"/>
          </a:xfrm>
          <a:prstGeom prst="rect">
            <a:avLst/>
          </a:prstGeom>
          <a:solidFill>
            <a:srgbClr val="FDF7F5"/>
          </a:solidFill>
          <a:ln w="12700" cap="flat" cmpd="sng" algn="ctr">
            <a:solidFill>
              <a:srgbClr val="FDF7F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Espace réservé du contenu 9">
            <a:extLst>
              <a:ext uri="{FF2B5EF4-FFF2-40B4-BE49-F238E27FC236}">
                <a16:creationId xmlns:a16="http://schemas.microsoft.com/office/drawing/2014/main" id="{EF6E7741-945B-490C-A41D-5E10E02893D8}"/>
              </a:ext>
            </a:extLst>
          </p:cNvPr>
          <p:cNvSpPr txBox="1">
            <a:spLocks/>
          </p:cNvSpPr>
          <p:nvPr/>
        </p:nvSpPr>
        <p:spPr>
          <a:xfrm>
            <a:off x="6638698" y="5401133"/>
            <a:ext cx="4401641" cy="7558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2160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Profiter de l’opération pour réaliser un versement libre complémentaire et mettre en place un abonnement.</a:t>
            </a:r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27450CD-7E35-4FAA-9702-1DBF5812538F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8250285" y="2446310"/>
            <a:ext cx="842191" cy="61631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space réservé du contenu 9">
            <a:extLst>
              <a:ext uri="{FF2B5EF4-FFF2-40B4-BE49-F238E27FC236}">
                <a16:creationId xmlns:a16="http://schemas.microsoft.com/office/drawing/2014/main" id="{C9618DD1-7CCD-42D2-8D26-04C8A7861358}"/>
              </a:ext>
            </a:extLst>
          </p:cNvPr>
          <p:cNvSpPr txBox="1">
            <a:spLocks/>
          </p:cNvSpPr>
          <p:nvPr/>
        </p:nvSpPr>
        <p:spPr>
          <a:xfrm>
            <a:off x="695325" y="1399703"/>
            <a:ext cx="10980738" cy="5192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A4E55">
                  <a:lumMod val="75000"/>
                </a:srgbClr>
              </a:buClr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r</a:t>
            </a:r>
            <a:r>
              <a:rPr lang="fr-FR" dirty="0"/>
              <a:t>apport ORCA « Echéances FCP et Emprunt 2023 + Monétaires » </a:t>
            </a:r>
            <a:r>
              <a:rPr lang="fr-FR" dirty="0">
                <a:hlinkClick r:id="rId2"/>
              </a:rPr>
              <a:t>(CLIC)</a:t>
            </a:r>
            <a:r>
              <a:rPr lang="fr-FR" dirty="0"/>
              <a:t> comprend tous vos clients avec leurs encours concernés par type de support.</a:t>
            </a:r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 marL="0" indent="0">
              <a:buClr>
                <a:srgbClr val="EA4E55">
                  <a:lumMod val="75000"/>
                </a:srgbClr>
              </a:buClr>
              <a:buNone/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r>
              <a:rPr lang="fr-FR" dirty="0"/>
              <a:t>Les échéances donneront lieu à évènement GERC :</a:t>
            </a:r>
          </a:p>
          <a:p>
            <a:pPr>
              <a:buClr>
                <a:srgbClr val="EA4E55">
                  <a:lumMod val="75000"/>
                </a:srgbClr>
              </a:buClr>
              <a:defRPr/>
            </a:pPr>
            <a:endParaRPr lang="fr-FR" dirty="0"/>
          </a:p>
          <a:p>
            <a:pPr>
              <a:buClr>
                <a:srgbClr val="EA4E55">
                  <a:lumMod val="75000"/>
                </a:srgbClr>
              </a:buClr>
              <a:defRPr/>
            </a:pPr>
            <a:r>
              <a:rPr lang="fr-FR" dirty="0"/>
              <a:t>En assurance-vie, la fonctionnalité « recyclage » n’existant plus, il y a lieu de procéder par voie d’arbitrage après l’échéance.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détail des fonds monétaires au 1</a:t>
            </a:r>
            <a:r>
              <a:rPr lang="fr-FR" baseline="30000" dirty="0"/>
              <a:t>er</a:t>
            </a:r>
            <a:r>
              <a:rPr lang="fr-FR" dirty="0"/>
              <a:t> janvier et de l’échéance de mai 2023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Fonds monétaires et échéance 2023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F9BA141-A44D-41BA-BDA2-AF810CD1869B}"/>
              </a:ext>
            </a:extLst>
          </p:cNvPr>
          <p:cNvCxnSpPr>
            <a:cxnSpLocks/>
            <a:stCxn id="32" idx="2"/>
            <a:endCxn id="31" idx="0"/>
          </p:cNvCxnSpPr>
          <p:nvPr/>
        </p:nvCxnSpPr>
        <p:spPr>
          <a:xfrm>
            <a:off x="2677404" y="2481882"/>
            <a:ext cx="8509" cy="59613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81D6C24-6D6A-4DA6-8AB8-3A75E0200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767138"/>
              </p:ext>
            </p:extLst>
          </p:nvPr>
        </p:nvGraphicFramePr>
        <p:xfrm>
          <a:off x="8257172" y="3062625"/>
          <a:ext cx="1635766" cy="1625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4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FCP EUROSTRAL</a:t>
                      </a:r>
                      <a:r>
                        <a:rPr lang="fr-FR" sz="1000" baseline="0" dirty="0"/>
                        <a:t> </a:t>
                      </a:r>
                    </a:p>
                    <a:p>
                      <a:pPr algn="ctr"/>
                      <a:r>
                        <a:rPr lang="fr-FR" sz="1000" baseline="0" dirty="0"/>
                        <a:t>PEA 90</a:t>
                      </a:r>
                      <a:r>
                        <a:rPr lang="fr-FR" sz="1000" dirty="0"/>
                        <a:t> MAI</a:t>
                      </a:r>
                      <a:r>
                        <a:rPr lang="fr-FR" sz="1000" baseline="0" dirty="0"/>
                        <a:t> 2023</a:t>
                      </a:r>
                      <a:endParaRPr lang="fr-FR" sz="1000" dirty="0"/>
                    </a:p>
                  </a:txBody>
                  <a:tcPr marL="91438" marR="91438" marT="45740" marB="4574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308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PEA</a:t>
                      </a:r>
                    </a:p>
                  </a:txBody>
                  <a:tcPr marL="91438" marR="91438" marT="45740" marB="457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CTO</a:t>
                      </a:r>
                    </a:p>
                  </a:txBody>
                  <a:tcPr marL="91438" marR="91438" marT="45740" marB="457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464">
                <a:tc>
                  <a:txBody>
                    <a:bodyPr/>
                    <a:lstStyle/>
                    <a:p>
                      <a:pPr algn="ctr"/>
                      <a:r>
                        <a:rPr lang="fr-FR" sz="1000" baseline="0" dirty="0"/>
                        <a:t>2 626</a:t>
                      </a:r>
                      <a:r>
                        <a:rPr lang="fr-FR" sz="1000" dirty="0"/>
                        <a:t> K€</a:t>
                      </a:r>
                    </a:p>
                  </a:txBody>
                  <a:tcPr marL="91438" marR="91438" marT="45740" marB="457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72 K€</a:t>
                      </a:r>
                    </a:p>
                  </a:txBody>
                  <a:tcPr marL="91438" marR="91438" marT="45740" marB="457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64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483 clients</a:t>
                      </a:r>
                    </a:p>
                  </a:txBody>
                  <a:tcPr marL="91438" marR="91438" marT="45740" marB="45740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13 clients</a:t>
                      </a:r>
                    </a:p>
                  </a:txBody>
                  <a:tcPr marL="91438" marR="91438" marT="45740" marB="45740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9870E8FA-53C5-464A-880D-CAA2019F6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515192"/>
              </p:ext>
            </p:extLst>
          </p:nvPr>
        </p:nvGraphicFramePr>
        <p:xfrm>
          <a:off x="6661151" y="3062625"/>
          <a:ext cx="1626180" cy="1625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44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FCP</a:t>
                      </a:r>
                      <a:r>
                        <a:rPr lang="fr-FR" sz="1000" baseline="0" dirty="0"/>
                        <a:t> EUROSTRAL</a:t>
                      </a:r>
                      <a:r>
                        <a:rPr lang="fr-FR" sz="1000" dirty="0"/>
                        <a:t> </a:t>
                      </a:r>
                    </a:p>
                    <a:p>
                      <a:pPr algn="ctr"/>
                      <a:r>
                        <a:rPr lang="fr-FR" sz="1000" dirty="0"/>
                        <a:t>90 MAI 2023</a:t>
                      </a:r>
                    </a:p>
                  </a:txBody>
                  <a:tcPr marL="91522" marR="91522" marT="45732" marB="45732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289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err="1"/>
                        <a:t>Ass</a:t>
                      </a:r>
                      <a:r>
                        <a:rPr lang="fr-FR" sz="1000" b="1" dirty="0"/>
                        <a:t> Vie</a:t>
                      </a:r>
                    </a:p>
                  </a:txBody>
                  <a:tcPr marL="91522" marR="91522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CTO</a:t>
                      </a:r>
                    </a:p>
                  </a:txBody>
                  <a:tcPr marL="91522" marR="91522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444">
                <a:tc>
                  <a:txBody>
                    <a:bodyPr/>
                    <a:lstStyle/>
                    <a:p>
                      <a:pPr algn="ctr"/>
                      <a:r>
                        <a:rPr lang="fr-FR" sz="1000" baseline="0" dirty="0"/>
                        <a:t>3 945</a:t>
                      </a:r>
                      <a:r>
                        <a:rPr lang="fr-FR" sz="1000" dirty="0"/>
                        <a:t> K€</a:t>
                      </a:r>
                    </a:p>
                  </a:txBody>
                  <a:tcPr marL="91522" marR="91522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140</a:t>
                      </a:r>
                      <a:r>
                        <a:rPr lang="fr-FR" sz="1000" baseline="0" dirty="0"/>
                        <a:t> </a:t>
                      </a:r>
                      <a:r>
                        <a:rPr lang="fr-FR" sz="1000" dirty="0"/>
                        <a:t>K€</a:t>
                      </a:r>
                    </a:p>
                  </a:txBody>
                  <a:tcPr marL="91522" marR="91522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44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739 clients</a:t>
                      </a:r>
                    </a:p>
                  </a:txBody>
                  <a:tcPr marL="91522" marR="91522" marT="45732" marB="45732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aseline="0" dirty="0"/>
                        <a:t>33 </a:t>
                      </a:r>
                      <a:r>
                        <a:rPr lang="fr-FR" sz="1000" dirty="0"/>
                        <a:t>clients</a:t>
                      </a:r>
                    </a:p>
                  </a:txBody>
                  <a:tcPr marL="91522" marR="91522" marT="45732" marB="45732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C948FC0C-8A13-4391-9BFA-C1C38D6CF6F2}"/>
              </a:ext>
            </a:extLst>
          </p:cNvPr>
          <p:cNvSpPr txBox="1"/>
          <p:nvPr/>
        </p:nvSpPr>
        <p:spPr>
          <a:xfrm>
            <a:off x="7889449" y="2138533"/>
            <a:ext cx="72167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solidFill>
                  <a:srgbClr val="EA4E55">
                    <a:lumMod val="75000"/>
                  </a:srgbClr>
                </a:solidFill>
                <a:latin typeface="Arial" panose="020B0604020202020204" pitchFamily="34" charset="0"/>
              </a:rPr>
              <a:t>02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EA4E55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mai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2DDD3AB-F187-4825-964E-4F246426094F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7491662" y="2446310"/>
            <a:ext cx="758623" cy="61631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èche droite 4">
            <a:extLst>
              <a:ext uri="{FF2B5EF4-FFF2-40B4-BE49-F238E27FC236}">
                <a16:creationId xmlns:a16="http://schemas.microsoft.com/office/drawing/2014/main" id="{40B76DC6-26BB-4A59-B3B9-F2A1E1654A61}"/>
              </a:ext>
            </a:extLst>
          </p:cNvPr>
          <p:cNvSpPr/>
          <p:nvPr/>
        </p:nvSpPr>
        <p:spPr>
          <a:xfrm>
            <a:off x="4667202" y="2517455"/>
            <a:ext cx="6714587" cy="553629"/>
          </a:xfrm>
          <a:prstGeom prst="rightArrow">
            <a:avLst/>
          </a:prstGeom>
          <a:gradFill flip="none" rotWithShape="1">
            <a:gsLst>
              <a:gs pos="34000">
                <a:schemeClr val="accent1">
                  <a:lumMod val="5000"/>
                  <a:lumOff val="95000"/>
                </a:schemeClr>
              </a:gs>
              <a:gs pos="9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5AEAA1B7-7E23-4F18-9426-84C105AEA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6133" y="2657597"/>
            <a:ext cx="66204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L’échéance de 2023</a:t>
            </a: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A2535269-4152-49DC-B4CC-5602F8556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49410"/>
              </p:ext>
            </p:extLst>
          </p:nvPr>
        </p:nvGraphicFramePr>
        <p:xfrm>
          <a:off x="695321" y="3078017"/>
          <a:ext cx="3981184" cy="1610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296">
                  <a:extLst>
                    <a:ext uri="{9D8B030D-6E8A-4147-A177-3AD203B41FA5}">
                      <a16:colId xmlns:a16="http://schemas.microsoft.com/office/drawing/2014/main" val="1783237094"/>
                    </a:ext>
                  </a:extLst>
                </a:gridCol>
                <a:gridCol w="995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296">
                  <a:extLst>
                    <a:ext uri="{9D8B030D-6E8A-4147-A177-3AD203B41FA5}">
                      <a16:colId xmlns:a16="http://schemas.microsoft.com/office/drawing/2014/main" val="1047426924"/>
                    </a:ext>
                  </a:extLst>
                </a:gridCol>
              </a:tblGrid>
              <a:tr h="262032">
                <a:tc gridSpan="4">
                  <a:txBody>
                    <a:bodyPr/>
                    <a:lstStyle/>
                    <a:p>
                      <a:pPr algn="ctr"/>
                      <a:r>
                        <a:rPr lang="fr-FR" sz="1000" baseline="0" dirty="0">
                          <a:solidFill>
                            <a:srgbClr val="FF0000"/>
                          </a:solidFill>
                        </a:rPr>
                        <a:t>Fonds monétaires au 1</a:t>
                      </a:r>
                      <a:r>
                        <a:rPr lang="fr-FR" sz="1000" baseline="30000" dirty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sz="1000" baseline="0" dirty="0">
                          <a:solidFill>
                            <a:srgbClr val="FF0000"/>
                          </a:solidFill>
                        </a:rPr>
                        <a:t> janvier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90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529" marR="91529" marT="45732" marB="4573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032"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baseline="0" dirty="0">
                          <a:solidFill>
                            <a:srgbClr val="FF0000"/>
                          </a:solidFill>
                        </a:rPr>
                        <a:t>Assurance-vie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baseline="0" dirty="0">
                          <a:solidFill>
                            <a:srgbClr val="FF0000"/>
                          </a:solidFill>
                        </a:rPr>
                        <a:t>Titres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330647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baseline="0" dirty="0"/>
                        <a:t>CNP</a:t>
                      </a:r>
                      <a:endParaRPr lang="fr-FR" sz="1000" b="1" dirty="0"/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BPCE Assurances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CTO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/>
                        <a:t>PEA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361">
                <a:tc>
                  <a:txBody>
                    <a:bodyPr/>
                    <a:lstStyle/>
                    <a:p>
                      <a:pPr algn="ctr"/>
                      <a:r>
                        <a:rPr lang="fr-FR" sz="1000" baseline="0" dirty="0"/>
                        <a:t>73 094</a:t>
                      </a:r>
                      <a:r>
                        <a:rPr lang="fr-FR" sz="1000" dirty="0"/>
                        <a:t> K€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aseline="0" dirty="0"/>
                        <a:t>31 583</a:t>
                      </a:r>
                      <a:r>
                        <a:rPr lang="fr-FR" sz="1000" dirty="0"/>
                        <a:t> K€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21</a:t>
                      </a:r>
                      <a:r>
                        <a:rPr lang="fr-FR" sz="1000" baseline="0" dirty="0"/>
                        <a:t> 600</a:t>
                      </a:r>
                      <a:r>
                        <a:rPr lang="fr-FR" sz="1000" dirty="0"/>
                        <a:t> K€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2</a:t>
                      </a:r>
                      <a:r>
                        <a:rPr lang="fr-FR" sz="1000" baseline="0" dirty="0"/>
                        <a:t>3 552</a:t>
                      </a:r>
                      <a:r>
                        <a:rPr lang="fr-FR" sz="1000" dirty="0"/>
                        <a:t> K€</a:t>
                      </a:r>
                    </a:p>
                  </a:txBody>
                  <a:tcPr marL="91529" marR="91529" marT="45732" marB="4573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5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aseline="0" dirty="0"/>
                        <a:t>16 255 </a:t>
                      </a:r>
                      <a:r>
                        <a:rPr lang="fr-FR" sz="1000" dirty="0"/>
                        <a:t>clients</a:t>
                      </a:r>
                    </a:p>
                  </a:txBody>
                  <a:tcPr marL="91529" marR="91529" marT="45732" marB="45732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aseline="0" dirty="0"/>
                        <a:t>10 612 </a:t>
                      </a:r>
                      <a:r>
                        <a:rPr lang="fr-FR" sz="1000" dirty="0"/>
                        <a:t>clients</a:t>
                      </a:r>
                    </a:p>
                  </a:txBody>
                  <a:tcPr marL="91529" marR="91529" marT="45732" marB="45732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7 726</a:t>
                      </a:r>
                      <a:r>
                        <a:rPr lang="fr-FR" sz="1000" baseline="0" dirty="0"/>
                        <a:t> </a:t>
                      </a:r>
                      <a:r>
                        <a:rPr lang="fr-FR" sz="1000" dirty="0"/>
                        <a:t>clients</a:t>
                      </a:r>
                    </a:p>
                  </a:txBody>
                  <a:tcPr marL="91529" marR="91529" marT="45732" marB="45732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4 197</a:t>
                      </a:r>
                      <a:r>
                        <a:rPr lang="fr-FR" sz="1000" baseline="0" dirty="0"/>
                        <a:t> </a:t>
                      </a:r>
                      <a:r>
                        <a:rPr lang="fr-FR" sz="1000" dirty="0"/>
                        <a:t>clients</a:t>
                      </a:r>
                    </a:p>
                  </a:txBody>
                  <a:tcPr marL="91529" marR="91529" marT="45732" marB="45732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76C8CACE-AB4E-47BF-9FFF-529F84FF784E}"/>
              </a:ext>
            </a:extLst>
          </p:cNvPr>
          <p:cNvSpPr txBox="1"/>
          <p:nvPr/>
        </p:nvSpPr>
        <p:spPr>
          <a:xfrm>
            <a:off x="2033638" y="2174105"/>
            <a:ext cx="12875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Au 1</a:t>
            </a:r>
            <a:r>
              <a:rPr kumimoji="0" lang="fr-FR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janvier</a:t>
            </a:r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DF1C30E2-D0C8-4952-BB05-BDF34D2C0815}"/>
              </a:ext>
            </a:extLst>
          </p:cNvPr>
          <p:cNvSpPr txBox="1">
            <a:spLocks/>
          </p:cNvSpPr>
          <p:nvPr/>
        </p:nvSpPr>
        <p:spPr>
          <a:xfrm>
            <a:off x="479546" y="669314"/>
            <a:ext cx="216000" cy="216000"/>
          </a:xfrm>
          <a:prstGeom prst="rect">
            <a:avLst/>
          </a:prstGeom>
          <a:solidFill>
            <a:srgbClr val="EA4E55">
              <a:lumMod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>
                <a:solidFill>
                  <a:sysClr val="window" lastClr="FFFFFF"/>
                </a:solidFill>
                <a:latin typeface="Arial"/>
              </a:rPr>
              <a:t>2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917FDB81-DCF2-4D1E-ACFC-3B2BD0FE0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249" y="5020465"/>
            <a:ext cx="1900788" cy="553628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CC8DC24E-704F-406C-9825-F4D33FDF1F98}"/>
              </a:ext>
            </a:extLst>
          </p:cNvPr>
          <p:cNvSpPr/>
          <p:nvPr/>
        </p:nvSpPr>
        <p:spPr>
          <a:xfrm>
            <a:off x="695321" y="2657597"/>
            <a:ext cx="3981184" cy="2743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26">
            <a:extLst>
              <a:ext uri="{FF2B5EF4-FFF2-40B4-BE49-F238E27FC236}">
                <a16:creationId xmlns:a16="http://schemas.microsoft.com/office/drawing/2014/main" id="{4343691A-F8E1-460E-BB67-081B57B57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86" y="2653243"/>
            <a:ext cx="37728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defRPr sz="2000"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□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A4E55"/>
              </a:buClr>
              <a:buFont typeface="Wingdings" panose="05000000000000000000" pitchFamily="2" charset="2"/>
              <a:buChar char="§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▫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EA4E55"/>
              </a:buClr>
              <a:buFont typeface="Arial" panose="020B0604020202020204" pitchFamily="34" charset="0"/>
              <a:buChar char="▪"/>
              <a:defRPr sz="10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Fonds monétaires au 1</a:t>
            </a:r>
            <a:r>
              <a:rPr kumimoji="0" lang="fr-FR" alt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janvier</a:t>
            </a:r>
          </a:p>
        </p:txBody>
      </p:sp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outils à disposition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outils à disposition</a:t>
            </a:r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DF1C30E2-D0C8-4952-BB05-BDF34D2C0815}"/>
              </a:ext>
            </a:extLst>
          </p:cNvPr>
          <p:cNvSpPr txBox="1">
            <a:spLocks/>
          </p:cNvSpPr>
          <p:nvPr/>
        </p:nvSpPr>
        <p:spPr>
          <a:xfrm>
            <a:off x="479546" y="669314"/>
            <a:ext cx="216000" cy="216000"/>
          </a:xfrm>
          <a:prstGeom prst="rect">
            <a:avLst/>
          </a:prstGeom>
          <a:solidFill>
            <a:srgbClr val="EA4E55">
              <a:lumMod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graphicFrame>
        <p:nvGraphicFramePr>
          <p:cNvPr id="72" name="Tableau 71">
            <a:extLst>
              <a:ext uri="{FF2B5EF4-FFF2-40B4-BE49-F238E27FC236}">
                <a16:creationId xmlns:a16="http://schemas.microsoft.com/office/drawing/2014/main" id="{2832C89C-F699-41CC-BA73-0909C9BD0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8140"/>
              </p:ext>
            </p:extLst>
          </p:nvPr>
        </p:nvGraphicFramePr>
        <p:xfrm>
          <a:off x="706759" y="1843522"/>
          <a:ext cx="10957870" cy="2440245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239747">
                  <a:extLst>
                    <a:ext uri="{9D8B030D-6E8A-4147-A177-3AD203B41FA5}">
                      <a16:colId xmlns:a16="http://schemas.microsoft.com/office/drawing/2014/main" val="2016769745"/>
                    </a:ext>
                  </a:extLst>
                </a:gridCol>
                <a:gridCol w="2143401">
                  <a:extLst>
                    <a:ext uri="{9D8B030D-6E8A-4147-A177-3AD203B41FA5}">
                      <a16:colId xmlns:a16="http://schemas.microsoft.com/office/drawing/2014/main" val="4242413670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1227239965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837738568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664327405"/>
                    </a:ext>
                  </a:extLst>
                </a:gridCol>
              </a:tblGrid>
              <a:tr h="8575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Dans Espace</a:t>
                      </a:r>
                      <a:r>
                        <a:rPr lang="fr-FR" sz="1600" baseline="0" dirty="0"/>
                        <a:t> Défi,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aseline="0" dirty="0"/>
                        <a:t>le guide des échéances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Trouvez les produits </a:t>
                      </a:r>
                    </a:p>
                    <a:p>
                      <a:pPr algn="ctr"/>
                      <a:r>
                        <a:rPr lang="fr-FR" sz="1200" baseline="0" dirty="0"/>
                        <a:t>ISR / ESG </a:t>
                      </a:r>
                    </a:p>
                    <a:p>
                      <a:pPr algn="ctr"/>
                      <a:r>
                        <a:rPr lang="fr-FR" sz="1200" baseline="0" dirty="0"/>
                        <a:t>qui correspondent aux sensibilités des clients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ORCA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Les</a:t>
                      </a:r>
                      <a:r>
                        <a:rPr lang="fr-FR" sz="1600" baseline="0" dirty="0"/>
                        <a:t> notes d’informations</a:t>
                      </a:r>
                      <a:endParaRPr lang="fr-FR" sz="1600" dirty="0"/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La</a:t>
                      </a:r>
                      <a:r>
                        <a:rPr lang="fr-FR" sz="1600" baseline="0" dirty="0"/>
                        <a:t> rubrique des commerciaux</a:t>
                      </a:r>
                      <a:endParaRPr lang="fr-FR" sz="1600" dirty="0"/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157778"/>
                  </a:ext>
                </a:extLst>
              </a:tr>
              <a:tr h="158268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173413"/>
                  </a:ext>
                </a:extLst>
              </a:tr>
            </a:tbl>
          </a:graphicData>
        </a:graphic>
      </p:graphicFrame>
      <p:pic>
        <p:nvPicPr>
          <p:cNvPr id="73" name="Image 72">
            <a:hlinkClick r:id="rId2"/>
            <a:extLst>
              <a:ext uri="{FF2B5EF4-FFF2-40B4-BE49-F238E27FC236}">
                <a16:creationId xmlns:a16="http://schemas.microsoft.com/office/drawing/2014/main" id="{88C15253-58B6-4AEA-BC39-A3A2C639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20"/>
          <a:stretch/>
        </p:blipFill>
        <p:spPr>
          <a:xfrm>
            <a:off x="804616" y="2816748"/>
            <a:ext cx="2023737" cy="1352710"/>
          </a:xfrm>
          <a:prstGeom prst="rect">
            <a:avLst/>
          </a:prstGeom>
        </p:spPr>
      </p:pic>
      <p:pic>
        <p:nvPicPr>
          <p:cNvPr id="74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5BF5E2D0-4513-4842-B50D-ADBAF9E8A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2441995" y="3735473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Image 74">
            <a:hlinkClick r:id="rId5"/>
            <a:extLst>
              <a:ext uri="{FF2B5EF4-FFF2-40B4-BE49-F238E27FC236}">
                <a16:creationId xmlns:a16="http://schemas.microsoft.com/office/drawing/2014/main" id="{F7171671-9CEB-437D-94AF-3039DF4205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51" t="17354" r="33797" b="16120"/>
          <a:stretch/>
        </p:blipFill>
        <p:spPr>
          <a:xfrm>
            <a:off x="9653093" y="3063643"/>
            <a:ext cx="1930539" cy="1093325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06073D1B-7BBA-4CEE-A5EE-66CBB1014634}"/>
              </a:ext>
            </a:extLst>
          </p:cNvPr>
          <p:cNvSpPr/>
          <p:nvPr/>
        </p:nvSpPr>
        <p:spPr>
          <a:xfrm>
            <a:off x="2905259" y="1115189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BEF14EA-4A36-4E58-9A1F-1757260D480D}"/>
              </a:ext>
            </a:extLst>
          </p:cNvPr>
          <p:cNvSpPr/>
          <p:nvPr/>
        </p:nvSpPr>
        <p:spPr>
          <a:xfrm>
            <a:off x="5080962" y="1320766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F30B4F1-45F6-4765-B4A2-479D9D465BDA}"/>
              </a:ext>
            </a:extLst>
          </p:cNvPr>
          <p:cNvSpPr/>
          <p:nvPr/>
        </p:nvSpPr>
        <p:spPr>
          <a:xfrm>
            <a:off x="7232102" y="1615054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30E7641-7142-4264-ADA9-24D954BB13D3}"/>
              </a:ext>
            </a:extLst>
          </p:cNvPr>
          <p:cNvSpPr/>
          <p:nvPr/>
        </p:nvSpPr>
        <p:spPr>
          <a:xfrm>
            <a:off x="9451819" y="1719009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0" name="Image 79">
            <a:hlinkClick r:id="rId7"/>
            <a:extLst>
              <a:ext uri="{FF2B5EF4-FFF2-40B4-BE49-F238E27FC236}">
                <a16:creationId xmlns:a16="http://schemas.microsoft.com/office/drawing/2014/main" id="{88B2811A-FE76-4DBF-85DB-4E2E85DDC5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4973" y="2827455"/>
            <a:ext cx="1928492" cy="276610"/>
          </a:xfrm>
          <a:prstGeom prst="rect">
            <a:avLst/>
          </a:prstGeom>
        </p:spPr>
      </p:pic>
      <p:sp>
        <p:nvSpPr>
          <p:cNvPr id="81" name="Espace réservé du contenu 9">
            <a:extLst>
              <a:ext uri="{FF2B5EF4-FFF2-40B4-BE49-F238E27FC236}">
                <a16:creationId xmlns:a16="http://schemas.microsoft.com/office/drawing/2014/main" id="{AF1DBE7E-2856-427F-B4F6-A2A756CE5AC3}"/>
              </a:ext>
            </a:extLst>
          </p:cNvPr>
          <p:cNvSpPr txBox="1">
            <a:spLocks/>
          </p:cNvSpPr>
          <p:nvPr/>
        </p:nvSpPr>
        <p:spPr>
          <a:xfrm>
            <a:off x="794185" y="4617029"/>
            <a:ext cx="6709570" cy="155998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fr-FR" sz="1700" dirty="0"/>
              <a:t>Vous pouvez également retrouver des infos dans :</a:t>
            </a:r>
            <a:r>
              <a:rPr lang="fr-FR" sz="1700" b="1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500" dirty="0">
                <a:hlinkClick r:id="rId9"/>
              </a:rPr>
              <a:t>Le Brief </a:t>
            </a:r>
            <a:r>
              <a:rPr lang="fr-FR" sz="1500" dirty="0" err="1">
                <a:hlinkClick r:id="rId9"/>
              </a:rPr>
              <a:t>Hebddo</a:t>
            </a:r>
            <a:endParaRPr lang="fr-FR" sz="15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500" dirty="0" err="1">
                <a:hlinkClick r:id="rId10"/>
              </a:rPr>
              <a:t>MyEAV</a:t>
            </a:r>
            <a:endParaRPr lang="fr-FR" sz="15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500" dirty="0"/>
              <a:t>Les évènements GERC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500" dirty="0"/>
              <a:t>La </a:t>
            </a:r>
            <a:r>
              <a:rPr lang="fr-FR" sz="1600" dirty="0"/>
              <a:t>synthèse LEA qui comporte une section « thématisation de l’épargne » (hors GEDEL) affichant la proportion de fonds ISR/ ESG ou Relance :</a:t>
            </a:r>
            <a:endParaRPr lang="fr-FR" sz="1500" dirty="0"/>
          </a:p>
        </p:txBody>
      </p:sp>
      <p:pic>
        <p:nvPicPr>
          <p:cNvPr id="82" name="Image 81">
            <a:hlinkClick r:id="rId11"/>
            <a:extLst>
              <a:ext uri="{FF2B5EF4-FFF2-40B4-BE49-F238E27FC236}">
                <a16:creationId xmlns:a16="http://schemas.microsoft.com/office/drawing/2014/main" id="{B892F6BD-B61F-49E0-8A06-4AF018F773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41220" y="2796762"/>
            <a:ext cx="1927227" cy="1331337"/>
          </a:xfrm>
          <a:prstGeom prst="rect">
            <a:avLst/>
          </a:prstGeom>
        </p:spPr>
      </p:pic>
      <p:pic>
        <p:nvPicPr>
          <p:cNvPr id="83" name="Image 82">
            <a:hlinkClick r:id="rId13"/>
            <a:extLst>
              <a:ext uri="{FF2B5EF4-FFF2-40B4-BE49-F238E27FC236}">
                <a16:creationId xmlns:a16="http://schemas.microsoft.com/office/drawing/2014/main" id="{D6E75E61-BFE7-46AF-89CC-C84AF57D51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2361" y="2831221"/>
            <a:ext cx="1981208" cy="1325748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211E0A08-1721-4547-945E-45FC1D2513BD}"/>
              </a:ext>
            </a:extLst>
          </p:cNvPr>
          <p:cNvSpPr/>
          <p:nvPr/>
        </p:nvSpPr>
        <p:spPr>
          <a:xfrm>
            <a:off x="706759" y="4550029"/>
            <a:ext cx="6965492" cy="1653827"/>
          </a:xfrm>
          <a:prstGeom prst="rect">
            <a:avLst/>
          </a:prstGeom>
          <a:noFill/>
          <a:ln w="28575">
            <a:solidFill>
              <a:srgbClr val="FBDCD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5" name="Image 9">
            <a:hlinkClick r:id="rId15"/>
            <a:extLst>
              <a:ext uri="{FF2B5EF4-FFF2-40B4-BE49-F238E27FC236}">
                <a16:creationId xmlns:a16="http://schemas.microsoft.com/office/drawing/2014/main" id="{6EB0F226-1A31-4AE9-B2E0-8085254242D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54527" flipH="1">
            <a:off x="3470924" y="5143300"/>
            <a:ext cx="357650" cy="35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4EC38338-EF62-460E-AD8F-5DED155E5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6805459" y="3761864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0955EF3D-0408-4C04-8E83-A3C221F6C7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8984736" y="3743813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43A9F925-04D2-4687-AF2F-1FC09542C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11236411" y="3761864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17"/>
            <a:extLst>
              <a:ext uri="{FF2B5EF4-FFF2-40B4-BE49-F238E27FC236}">
                <a16:creationId xmlns:a16="http://schemas.microsoft.com/office/drawing/2014/main" id="{A2F8EFE7-C5B0-45C1-A56C-810C9B63B8A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36974" y="2854761"/>
            <a:ext cx="2045983" cy="1308174"/>
          </a:xfrm>
          <a:prstGeom prst="rect">
            <a:avLst/>
          </a:prstGeom>
        </p:spPr>
      </p:pic>
      <p:pic>
        <p:nvPicPr>
          <p:cNvPr id="90" name="Picture 6" descr="Souris d'ordinateur cliquez sur le curseur flèche noire définie. Vecteur Premium">
            <a:hlinkClick r:id="rId17"/>
            <a:extLst>
              <a:ext uri="{FF2B5EF4-FFF2-40B4-BE49-F238E27FC236}">
                <a16:creationId xmlns:a16="http://schemas.microsoft.com/office/drawing/2014/main" id="{15AB5CE4-39D6-441D-B662-5B1BC780C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4632496" y="3716595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6A1D3D-C834-4C41-A1AA-3EBE224E8D0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44441" y="5439544"/>
            <a:ext cx="3859286" cy="88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48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fiches produits à remettre aux clients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fiches produits à disposition</a:t>
            </a:r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DF1C30E2-D0C8-4952-BB05-BDF34D2C0815}"/>
              </a:ext>
            </a:extLst>
          </p:cNvPr>
          <p:cNvSpPr txBox="1">
            <a:spLocks/>
          </p:cNvSpPr>
          <p:nvPr/>
        </p:nvSpPr>
        <p:spPr>
          <a:xfrm>
            <a:off x="479546" y="669314"/>
            <a:ext cx="216000" cy="216000"/>
          </a:xfrm>
          <a:prstGeom prst="rect">
            <a:avLst/>
          </a:prstGeom>
          <a:solidFill>
            <a:srgbClr val="EA4E55">
              <a:lumMod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>
                <a:solidFill>
                  <a:sysClr val="window" lastClr="FFFFFF"/>
                </a:solidFill>
                <a:latin typeface="Arial"/>
              </a:rPr>
              <a:t>4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6073D1B-7BBA-4CEE-A5EE-66CBB1014634}"/>
              </a:ext>
            </a:extLst>
          </p:cNvPr>
          <p:cNvSpPr/>
          <p:nvPr/>
        </p:nvSpPr>
        <p:spPr>
          <a:xfrm>
            <a:off x="2905259" y="1115189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BEF14EA-4A36-4E58-9A1F-1757260D480D}"/>
              </a:ext>
            </a:extLst>
          </p:cNvPr>
          <p:cNvSpPr/>
          <p:nvPr/>
        </p:nvSpPr>
        <p:spPr>
          <a:xfrm>
            <a:off x="5080962" y="1320766"/>
            <a:ext cx="96604" cy="408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0B39B20C-2F18-4316-A51F-DBC39C879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374078"/>
              </p:ext>
            </p:extLst>
          </p:nvPr>
        </p:nvGraphicFramePr>
        <p:xfrm>
          <a:off x="747730" y="1817158"/>
          <a:ext cx="10957870" cy="2440245"/>
        </p:xfrm>
        <a:graphic>
          <a:graphicData uri="http://schemas.openxmlformats.org/drawingml/2006/table">
            <a:tbl>
              <a:tblPr firstRow="1" bandRow="1"/>
              <a:tblGrid>
                <a:gridCol w="2239747">
                  <a:extLst>
                    <a:ext uri="{9D8B030D-6E8A-4147-A177-3AD203B41FA5}">
                      <a16:colId xmlns:a16="http://schemas.microsoft.com/office/drawing/2014/main" val="2016769745"/>
                    </a:ext>
                  </a:extLst>
                </a:gridCol>
                <a:gridCol w="2143401">
                  <a:extLst>
                    <a:ext uri="{9D8B030D-6E8A-4147-A177-3AD203B41FA5}">
                      <a16:colId xmlns:a16="http://schemas.microsoft.com/office/drawing/2014/main" val="4242413670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1227239965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837738568"/>
                    </a:ext>
                  </a:extLst>
                </a:gridCol>
                <a:gridCol w="2191574">
                  <a:extLst>
                    <a:ext uri="{9D8B030D-6E8A-4147-A177-3AD203B41FA5}">
                      <a16:colId xmlns:a16="http://schemas.microsoft.com/office/drawing/2014/main" val="664327405"/>
                    </a:ext>
                  </a:extLst>
                </a:gridCol>
              </a:tblGrid>
              <a:tr h="857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600" dirty="0"/>
                        <a:t>Fiches</a:t>
                      </a:r>
                      <a:r>
                        <a:rPr lang="fr-FR" sz="1600" baseline="0" dirty="0"/>
                        <a:t> client PEA</a:t>
                      </a:r>
                      <a:endParaRPr lang="fr-F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4E5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600" baseline="0" dirty="0"/>
                        <a:t>Fiche client 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4E5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600" dirty="0"/>
                        <a:t>Fiche</a:t>
                      </a:r>
                      <a:r>
                        <a:rPr lang="fr-FR" sz="1600" baseline="0" dirty="0"/>
                        <a:t> client comparaison PEA/CTO</a:t>
                      </a:r>
                      <a:endParaRPr lang="fr-F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4E5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600" dirty="0"/>
                        <a:t>Fiche</a:t>
                      </a:r>
                      <a:r>
                        <a:rPr lang="fr-FR" sz="1600" baseline="0" dirty="0"/>
                        <a:t> client Abonnement</a:t>
                      </a:r>
                      <a:endParaRPr lang="fr-F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4E5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600" dirty="0"/>
                        <a:t>Fiche</a:t>
                      </a:r>
                      <a:r>
                        <a:rPr lang="fr-FR" sz="1600" baseline="0" dirty="0"/>
                        <a:t> client Espace Bourse</a:t>
                      </a:r>
                      <a:endParaRPr lang="fr-F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4E5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157778"/>
                  </a:ext>
                </a:extLst>
              </a:tr>
              <a:tr h="15826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173413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3DA50D64-F7B7-4104-A239-07AA85DFE866}"/>
              </a:ext>
            </a:extLst>
          </p:cNvPr>
          <p:cNvSpPr/>
          <p:nvPr/>
        </p:nvSpPr>
        <p:spPr>
          <a:xfrm>
            <a:off x="7232102" y="1615054"/>
            <a:ext cx="96604" cy="40870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B7FAAF0-91CA-4B74-9CD1-C1348B59CFAE}"/>
              </a:ext>
            </a:extLst>
          </p:cNvPr>
          <p:cNvSpPr/>
          <p:nvPr/>
        </p:nvSpPr>
        <p:spPr>
          <a:xfrm>
            <a:off x="9451819" y="1719009"/>
            <a:ext cx="96604" cy="40870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Espace réservé du contenu 9">
            <a:extLst>
              <a:ext uri="{FF2B5EF4-FFF2-40B4-BE49-F238E27FC236}">
                <a16:creationId xmlns:a16="http://schemas.microsoft.com/office/drawing/2014/main" id="{6111E6D5-78EE-49F1-B139-B83950F5E787}"/>
              </a:ext>
            </a:extLst>
          </p:cNvPr>
          <p:cNvSpPr txBox="1">
            <a:spLocks/>
          </p:cNvSpPr>
          <p:nvPr/>
        </p:nvSpPr>
        <p:spPr>
          <a:xfrm>
            <a:off x="794185" y="4617029"/>
            <a:ext cx="10870444" cy="1559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clients ont la possibilité de prendre connaissances des éléments essentiels d’un PEA ou d’un CTO à travers ces fiches.</a:t>
            </a:r>
          </a:p>
          <a:p>
            <a:pPr marL="144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Elles peuvent être utilisées durant un entretien clientèle ou bien être remises par courriel.</a:t>
            </a:r>
            <a:endParaRPr kumimoji="0" lang="fr-FR" sz="15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" name="Image 27">
            <a:hlinkClick r:id="rId2"/>
            <a:extLst>
              <a:ext uri="{FF2B5EF4-FFF2-40B4-BE49-F238E27FC236}">
                <a16:creationId xmlns:a16="http://schemas.microsoft.com/office/drawing/2014/main" id="{BAA7E22C-9BF2-4496-AA87-192CA617F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260" y="2796762"/>
            <a:ext cx="1903863" cy="1388075"/>
          </a:xfrm>
          <a:prstGeom prst="rect">
            <a:avLst/>
          </a:prstGeom>
        </p:spPr>
      </p:pic>
      <p:pic>
        <p:nvPicPr>
          <p:cNvPr id="29" name="Image 28">
            <a:hlinkClick r:id="rId4"/>
            <a:extLst>
              <a:ext uri="{FF2B5EF4-FFF2-40B4-BE49-F238E27FC236}">
                <a16:creationId xmlns:a16="http://schemas.microsoft.com/office/drawing/2014/main" id="{21344C5D-453D-42CA-80DA-F387CA8C2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388" y="2769624"/>
            <a:ext cx="1818400" cy="1387382"/>
          </a:xfrm>
          <a:prstGeom prst="rect">
            <a:avLst/>
          </a:prstGeom>
        </p:spPr>
      </p:pic>
      <p:pic>
        <p:nvPicPr>
          <p:cNvPr id="30" name="Image 29">
            <a:hlinkClick r:id="rId6"/>
            <a:extLst>
              <a:ext uri="{FF2B5EF4-FFF2-40B4-BE49-F238E27FC236}">
                <a16:creationId xmlns:a16="http://schemas.microsoft.com/office/drawing/2014/main" id="{426D88BF-7F51-42BB-8710-7E9A2F448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3595" y="2803320"/>
            <a:ext cx="1765810" cy="1374958"/>
          </a:xfrm>
          <a:prstGeom prst="rect">
            <a:avLst/>
          </a:prstGeom>
        </p:spPr>
      </p:pic>
      <p:pic>
        <p:nvPicPr>
          <p:cNvPr id="31" name="Image 30">
            <a:hlinkClick r:id="rId8"/>
            <a:extLst>
              <a:ext uri="{FF2B5EF4-FFF2-40B4-BE49-F238E27FC236}">
                <a16:creationId xmlns:a16="http://schemas.microsoft.com/office/drawing/2014/main" id="{E198BAE9-DF89-4922-BCB5-8520148469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7900" y="2803320"/>
            <a:ext cx="1818788" cy="1355766"/>
          </a:xfrm>
          <a:prstGeom prst="rect">
            <a:avLst/>
          </a:prstGeom>
        </p:spPr>
      </p:pic>
      <p:pic>
        <p:nvPicPr>
          <p:cNvPr id="32" name="Image 31">
            <a:hlinkClick r:id="rId10"/>
            <a:extLst>
              <a:ext uri="{FF2B5EF4-FFF2-40B4-BE49-F238E27FC236}">
                <a16:creationId xmlns:a16="http://schemas.microsoft.com/office/drawing/2014/main" id="{9F5970A3-8131-4528-AEE3-35EA4ACEBB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3657" y="2771711"/>
            <a:ext cx="1786708" cy="1406567"/>
          </a:xfrm>
          <a:prstGeom prst="rect">
            <a:avLst/>
          </a:prstGeom>
        </p:spPr>
      </p:pic>
      <p:pic>
        <p:nvPicPr>
          <p:cNvPr id="33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0BF6AAD7-E016-4BCB-88AE-1D7730B40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C3163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2441995" y="3735473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40F7AC0A-4C55-4AED-AFFC-746A447AA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C3163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4643117" y="3742848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90286D42-DB21-43CF-B00B-5049AA3D6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C3163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6766230" y="3722291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56F18FA3-0AA6-46F0-86E3-FDB5B014F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C3163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8905816" y="3721797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Souris d'ordinateur cliquez sur le curseur flèche noire définie. Vecteur Premium">
            <a:extLst>
              <a:ext uri="{FF2B5EF4-FFF2-40B4-BE49-F238E27FC236}">
                <a16:creationId xmlns:a16="http://schemas.microsoft.com/office/drawing/2014/main" id="{1877983C-C0B0-473D-ABE0-0410AFD05B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C3163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6160" r="61349" b="50302"/>
          <a:stretch/>
        </p:blipFill>
        <p:spPr bwMode="auto">
          <a:xfrm>
            <a:off x="11299568" y="3708312"/>
            <a:ext cx="476493" cy="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936D362-AF84-4F1D-A63D-8D05520F569C}"/>
              </a:ext>
            </a:extLst>
          </p:cNvPr>
          <p:cNvSpPr/>
          <p:nvPr/>
        </p:nvSpPr>
        <p:spPr>
          <a:xfrm>
            <a:off x="5140818" y="1691927"/>
            <a:ext cx="96603" cy="284386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2171BD-2F52-4C76-A715-6E2FB9158DBF}"/>
              </a:ext>
            </a:extLst>
          </p:cNvPr>
          <p:cNvSpPr/>
          <p:nvPr/>
        </p:nvSpPr>
        <p:spPr>
          <a:xfrm>
            <a:off x="2938397" y="1719009"/>
            <a:ext cx="96603" cy="284386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8931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4160</TotalTime>
  <Words>551</Words>
  <Application>Microsoft Office PowerPoint</Application>
  <PresentationFormat>Grand écran</PresentationFormat>
  <Paragraphs>99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Montserrat Black</vt:lpstr>
      <vt:lpstr>Wingdings</vt:lpstr>
      <vt:lpstr>Thème Office</vt:lpstr>
      <vt:lpstr>Fonds monétaires et échéance 2023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306</cp:revision>
  <dcterms:created xsi:type="dcterms:W3CDTF">2020-06-24T09:20:11Z</dcterms:created>
  <dcterms:modified xsi:type="dcterms:W3CDTF">2023-02-21T14:31:16Z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2023-02-20T09:50:48Z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