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8" r:id="rId6"/>
    <p:sldId id="276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06 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5" y="6476928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s://myeav.ecuvie.assurances.d.bbg/jcms/lpn32_63197/secur-famille-2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assurancesnonvie-videos.natixis.com/interne-2/la-minute-qui-assure-episode-4-100-sante" TargetMode="External"/><Relationship Id="rId10" Type="http://schemas.openxmlformats.org/officeDocument/2006/relationships/image" Target="../media/image17.tmp"/><Relationship Id="rId4" Type="http://schemas.openxmlformats.org/officeDocument/2006/relationships/hyperlink" Target="https://groupebpce.sharepoint.com/:p:/r/sites/Caisse-Epargne-marche-Particuliers/SniorsAA%20Temps%20Fort%20Sniors/2022%20Q3/Sant%C3%A9%20Master/OAV%20Temps%20Fort%20Sant%C3%A9%20Master%20Septembre%202022%20VAS%20-%20V150722.pptx?d=w276cfddf790b420aa430860d2a9ad1cb&amp;csf=1&amp;web=1&amp;e=UEqwCm" TargetMode="Externa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Lancement du Temps fort </a:t>
            </a:r>
            <a:r>
              <a:rPr lang="fr-FR" dirty="0" err="1"/>
              <a:t>SECUR’Famille</a:t>
            </a:r>
            <a:r>
              <a:rPr lang="fr-FR" dirty="0"/>
              <a:t> 2 &amp; Garanties Santé Côté Master en septembre 2022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10295" y="1416477"/>
            <a:ext cx="8556468" cy="1419890"/>
          </a:xfrm>
        </p:spPr>
        <p:txBody>
          <a:bodyPr>
            <a:noAutofit/>
          </a:bodyPr>
          <a:lstStyle/>
          <a:p>
            <a:r>
              <a:rPr lang="fr-FR" dirty="0"/>
              <a:t>L'approche de la retraite et son passage offrent de nouvelles perspectives de vie, c'est le moment de s'équiper pour faire face aux risques de la vie à venir. </a:t>
            </a:r>
          </a:p>
          <a:p>
            <a:r>
              <a:rPr lang="fr-FR" dirty="0"/>
              <a:t>S'assurer c'est contribuer à protéger ses proches et ses économies en cas de coup dur.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C’est l’occasion pour la Caisse d’Epargne d’incarner son rôle de partenaire de la famille, et d’en faire un relais de croissance commerciale. </a:t>
            </a:r>
          </a:p>
          <a:p>
            <a:endParaRPr lang="fr-FR" dirty="0"/>
          </a:p>
          <a:p>
            <a:pPr marL="36000" indent="0">
              <a:buNone/>
            </a:pP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IARD &amp; PREVOYANCE : Temps fort Garantie Santé côté MASTER et Sécur’Famille 2</a:t>
            </a:r>
          </a:p>
          <a:p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SANTÉ – SF2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PREVOYANCE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37853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91497" y="5520946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Senior Dynamique Vectoriels et illustrations libres de droits - iStock">
            <a:extLst>
              <a:ext uri="{FF2B5EF4-FFF2-40B4-BE49-F238E27FC236}">
                <a16:creationId xmlns:a16="http://schemas.microsoft.com/office/drawing/2014/main" id="{F8D447F8-A5FC-4D37-A6FB-C5CC1B46E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7" y="1294031"/>
            <a:ext cx="1774485" cy="185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83A6CD9-3252-4128-B63E-DFF820C0216A}"/>
              </a:ext>
            </a:extLst>
          </p:cNvPr>
          <p:cNvSpPr/>
          <p:nvPr/>
        </p:nvSpPr>
        <p:spPr>
          <a:xfrm>
            <a:off x="208230" y="3186691"/>
            <a:ext cx="5224434" cy="525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Temps fort Sécur’Famille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96FFD4-8F21-4694-9CD6-F66E028F9AD3}"/>
              </a:ext>
            </a:extLst>
          </p:cNvPr>
          <p:cNvSpPr/>
          <p:nvPr/>
        </p:nvSpPr>
        <p:spPr>
          <a:xfrm>
            <a:off x="5551342" y="3190309"/>
            <a:ext cx="5201714" cy="52182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Temps fort Garantie Santé Côté MASTER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7F2CAEB0-EA1B-4E9B-917F-C42E3188E8F1}"/>
              </a:ext>
            </a:extLst>
          </p:cNvPr>
          <p:cNvSpPr txBox="1">
            <a:spLocks/>
          </p:cNvSpPr>
          <p:nvPr/>
        </p:nvSpPr>
        <p:spPr>
          <a:xfrm>
            <a:off x="1025574" y="3969331"/>
            <a:ext cx="8933935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1404B82-AFD1-4811-81BC-6A9BC7C824B6}"/>
              </a:ext>
            </a:extLst>
          </p:cNvPr>
          <p:cNvSpPr txBox="1">
            <a:spLocks/>
          </p:cNvSpPr>
          <p:nvPr/>
        </p:nvSpPr>
        <p:spPr>
          <a:xfrm>
            <a:off x="5111052" y="3761628"/>
            <a:ext cx="5355711" cy="177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mois offert* du 3 septembre au 1</a:t>
            </a:r>
            <a:r>
              <a:rPr lang="fr-FR" b="1" baseline="30000" dirty="0">
                <a:solidFill>
                  <a:schemeClr val="accent4">
                    <a:lumMod val="75000"/>
                  </a:schemeClr>
                </a:solidFill>
              </a:rPr>
              <a:t>er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 octobre 2022 </a:t>
            </a:r>
            <a:r>
              <a:rPr lang="fr-FR" dirty="0"/>
              <a:t>pour toute nouvelle souscription d’un contrat </a:t>
            </a:r>
            <a:r>
              <a:rPr lang="fr-FR" b="1" dirty="0"/>
              <a:t>Garanties Santé Côté Master </a:t>
            </a:r>
            <a:r>
              <a:rPr lang="fr-FR" dirty="0"/>
              <a:t>(quelle que soit la formule, F1 à F4), </a:t>
            </a:r>
          </a:p>
          <a:p>
            <a:pPr lvl="1" algn="ctr"/>
            <a:r>
              <a:rPr lang="fr-FR" dirty="0"/>
              <a:t>Toutes les simulations tarifaires Santé effectuées sur la période du temps fort pourront être reprises avec la promotion jusqu’au lundi 5 novembre 2022 inclus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4D25D7-9629-4C77-83CF-9D3F37C099A4}"/>
              </a:ext>
            </a:extLst>
          </p:cNvPr>
          <p:cNvSpPr/>
          <p:nvPr/>
        </p:nvSpPr>
        <p:spPr>
          <a:xfrm>
            <a:off x="208230" y="3623621"/>
            <a:ext cx="5224434" cy="2374666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1C4116-50DC-485F-ABD7-C58BA7940CA6}"/>
              </a:ext>
            </a:extLst>
          </p:cNvPr>
          <p:cNvSpPr/>
          <p:nvPr/>
        </p:nvSpPr>
        <p:spPr>
          <a:xfrm>
            <a:off x="5551342" y="3623620"/>
            <a:ext cx="5201714" cy="237466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7B0B01B4-C2CA-435B-9526-980A1DA57D8D}"/>
              </a:ext>
            </a:extLst>
          </p:cNvPr>
          <p:cNvSpPr txBox="1">
            <a:spLocks/>
          </p:cNvSpPr>
          <p:nvPr/>
        </p:nvSpPr>
        <p:spPr>
          <a:xfrm>
            <a:off x="90542" y="3806760"/>
            <a:ext cx="4902445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2 mois de cotisations mensuelles offerts* </a:t>
            </a:r>
            <a:r>
              <a:rPr lang="fr-FR" b="1" dirty="0"/>
              <a:t>pour toute adhésion à SECUR’ Famille 2 </a:t>
            </a:r>
            <a:br>
              <a:rPr lang="fr-FR" b="1" dirty="0"/>
            </a:br>
            <a:r>
              <a:rPr lang="fr-FR" b="1" dirty="0"/>
              <a:t>entre le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1er et le 30 septembre 2022. 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F9A2380-A50A-447D-9EEB-C1EE1A459824}"/>
              </a:ext>
            </a:extLst>
          </p:cNvPr>
          <p:cNvSpPr txBox="1">
            <a:spLocks/>
          </p:cNvSpPr>
          <p:nvPr/>
        </p:nvSpPr>
        <p:spPr>
          <a:xfrm>
            <a:off x="-658929" y="4994969"/>
            <a:ext cx="6075460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000" lvl="2" indent="0">
              <a:buNone/>
            </a:pPr>
            <a:r>
              <a:rPr lang="fr-FR" sz="1100" dirty="0"/>
              <a:t>* sans contingent (les 2 premiers mois ne sont pas prélevés). Offre non cumulable avec toute autre offre promotionnelle en cours hormis l'offre permanente de 10% de réduction liée à une adhésion conjointe.  En cas de coexistence avec cette dernière, la réduction de 10% s'appliquera automatiquement sur les cotisations suivantes. 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B0F84AC-1B04-40F2-B145-5DF3AE5DD5C4}"/>
              </a:ext>
            </a:extLst>
          </p:cNvPr>
          <p:cNvSpPr txBox="1">
            <a:spLocks/>
          </p:cNvSpPr>
          <p:nvPr/>
        </p:nvSpPr>
        <p:spPr>
          <a:xfrm>
            <a:off x="4696782" y="5339641"/>
            <a:ext cx="4564914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000" lvl="2" indent="0">
              <a:buNone/>
            </a:pPr>
            <a:r>
              <a:rPr lang="fr-FR" sz="1100" dirty="0"/>
              <a:t>* sans contingent (hors cotisations assistance ; le 1</a:t>
            </a:r>
            <a:r>
              <a:rPr lang="fr-FR" sz="1100" baseline="30000" dirty="0"/>
              <a:t>er</a:t>
            </a:r>
            <a:r>
              <a:rPr lang="fr-FR" sz="1100" dirty="0"/>
              <a:t>  mois n’est pas prélevé ; la cotisation assistance est lissée sur les mois suivants)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61585A-5DBB-454C-84C7-3AA2E19EA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9" y="3058913"/>
            <a:ext cx="746544" cy="743241"/>
          </a:xfrm>
          <a:prstGeom prst="rect">
            <a:avLst/>
          </a:prstGeom>
        </p:spPr>
      </p:pic>
      <p:pic>
        <p:nvPicPr>
          <p:cNvPr id="23" name="Image 10">
            <a:extLst>
              <a:ext uri="{FF2B5EF4-FFF2-40B4-BE49-F238E27FC236}">
                <a16:creationId xmlns:a16="http://schemas.microsoft.com/office/drawing/2014/main" id="{F0B3F37D-643D-43CB-B455-C9748AEDE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4"/>
          <a:stretch>
            <a:fillRect/>
          </a:stretch>
        </p:blipFill>
        <p:spPr bwMode="auto">
          <a:xfrm>
            <a:off x="9226964" y="4298355"/>
            <a:ext cx="1764909" cy="218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37FC02-1195-4D8A-969C-0BE7C0334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664" y="3057744"/>
            <a:ext cx="746544" cy="74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5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Senior Dynamique Vectoriels et illustrations libres de droits - iStock">
            <a:extLst>
              <a:ext uri="{FF2B5EF4-FFF2-40B4-BE49-F238E27FC236}">
                <a16:creationId xmlns:a16="http://schemas.microsoft.com/office/drawing/2014/main" id="{10C9B0A1-BD35-4562-B5AB-694627703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85" y="1287020"/>
            <a:ext cx="4733879" cy="494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4351B57-94BA-4188-8D6A-DACEB7867031}"/>
              </a:ext>
            </a:extLst>
          </p:cNvPr>
          <p:cNvSpPr txBox="1">
            <a:spLocks/>
          </p:cNvSpPr>
          <p:nvPr/>
        </p:nvSpPr>
        <p:spPr>
          <a:xfrm>
            <a:off x="515938" y="1287020"/>
            <a:ext cx="10362736" cy="214197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Sécur’Famille 2 : </a:t>
            </a:r>
          </a:p>
          <a:p>
            <a:pPr lvl="1"/>
            <a:r>
              <a:rPr lang="fr-FR" dirty="0"/>
              <a:t>Communication digitale via nos bannières et infos sur le portail internet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Envoi d’un e-mailing le 1</a:t>
            </a:r>
            <a:r>
              <a:rPr lang="fr-FR" baseline="30000" dirty="0"/>
              <a:t>er</a:t>
            </a:r>
            <a:r>
              <a:rPr lang="fr-FR" dirty="0"/>
              <a:t> septembre à des cibles spécialement sélectionnées : </a:t>
            </a:r>
          </a:p>
          <a:p>
            <a:pPr lvl="2"/>
            <a:r>
              <a:rPr lang="fr-FR" dirty="0"/>
              <a:t>Clients de 30 à 50 ans avec enfant et détenteur d’un contrat IARD, scorés prévoyance,</a:t>
            </a:r>
          </a:p>
          <a:p>
            <a:pPr lvl="2"/>
            <a:r>
              <a:rPr lang="fr-FR" u="sng" dirty="0">
                <a:solidFill>
                  <a:schemeClr val="accent4">
                    <a:lumMod val="75000"/>
                  </a:schemeClr>
                </a:solidFill>
              </a:rPr>
              <a:t>Cibles injectées dans la GERC : « CONQUETE SECUR’FAMILLE 2 » (4 670 clients)</a:t>
            </a:r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Des outils d’aide à la vente :</a:t>
            </a:r>
          </a:p>
          <a:p>
            <a:pPr lvl="2"/>
            <a:r>
              <a:rPr lang="fr-FR" dirty="0"/>
              <a:t>Retrouvez toute la documentation relative à Sécur’Famille 2 : </a:t>
            </a:r>
            <a:r>
              <a:rPr lang="fr-FR" dirty="0">
                <a:hlinkClick r:id="rId3"/>
              </a:rPr>
              <a:t>cliquez ici</a:t>
            </a:r>
            <a:endParaRPr lang="fr-FR" dirty="0"/>
          </a:p>
          <a:p>
            <a:pPr lvl="2"/>
            <a:endParaRPr lang="fr-FR" dirty="0"/>
          </a:p>
          <a:p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4EA9A157-4BED-4166-9FA7-15F84C2C8F68}"/>
              </a:ext>
            </a:extLst>
          </p:cNvPr>
          <p:cNvSpPr txBox="1">
            <a:spLocks/>
          </p:cNvSpPr>
          <p:nvPr/>
        </p:nvSpPr>
        <p:spPr>
          <a:xfrm>
            <a:off x="519524" y="3674460"/>
            <a:ext cx="10362736" cy="257965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Garantie Santé Côté MASTER : </a:t>
            </a:r>
          </a:p>
          <a:p>
            <a:pPr lvl="1"/>
            <a:r>
              <a:rPr lang="fr-FR" dirty="0"/>
              <a:t>Communication digitale via nos bannières et infos sur le portail internet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endParaRPr lang="fr-FR" dirty="0"/>
          </a:p>
          <a:p>
            <a:pPr lvl="1"/>
            <a:r>
              <a:rPr lang="fr-FR" dirty="0"/>
              <a:t>Envoi d’un e-mailing le 1</a:t>
            </a:r>
            <a:r>
              <a:rPr lang="fr-FR" baseline="30000" dirty="0"/>
              <a:t>er</a:t>
            </a:r>
            <a:r>
              <a:rPr lang="fr-FR" dirty="0"/>
              <a:t> septembre à des cibles spécialement sélectionnées : </a:t>
            </a:r>
          </a:p>
          <a:p>
            <a:pPr lvl="2"/>
            <a:r>
              <a:rPr lang="fr-FR" dirty="0"/>
              <a:t>Clients de 55 à 74 ans sans assurance Santé, segments prémiums et essentiels.</a:t>
            </a:r>
          </a:p>
          <a:p>
            <a:pPr lvl="2"/>
            <a:r>
              <a:rPr lang="fr-FR" u="sng" dirty="0">
                <a:solidFill>
                  <a:schemeClr val="accent4">
                    <a:lumMod val="75000"/>
                  </a:schemeClr>
                </a:solidFill>
              </a:rPr>
              <a:t>Cibles injectées dans la GERC : « IARD Santé Master » (62 164 clients)</a:t>
            </a:r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Des outils d’aide à la vente :</a:t>
            </a:r>
          </a:p>
          <a:p>
            <a:pPr lvl="2"/>
            <a:r>
              <a:rPr lang="fr-FR" dirty="0"/>
              <a:t>Retrouvez toute la documentation relative à l’offre Garantie Santé, avec les opportunités de rebonds, les réponses aux objections, la complémentarité des offres etc. : </a:t>
            </a:r>
            <a:r>
              <a:rPr lang="fr-FR" dirty="0">
                <a:hlinkClick r:id="rId4"/>
              </a:rPr>
              <a:t>cliquez ici</a:t>
            </a:r>
            <a:endParaRPr lang="fr-FR" dirty="0"/>
          </a:p>
          <a:p>
            <a:pPr lvl="2"/>
            <a:r>
              <a:rPr lang="fr-FR" dirty="0"/>
              <a:t>En 1 minute, comprenez les grands principes du dispositif 100% Santé en vidéo : </a:t>
            </a:r>
            <a:r>
              <a:rPr lang="fr-FR" dirty="0">
                <a:hlinkClick r:id="rId5"/>
              </a:rPr>
              <a:t>cliquez ici</a:t>
            </a:r>
            <a:endParaRPr lang="fr-FR" dirty="0"/>
          </a:p>
          <a:p>
            <a:pPr lvl="2"/>
            <a:endParaRPr lang="fr-FR" dirty="0"/>
          </a:p>
          <a:p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99CDB17-EBD7-4603-BF95-7B64B0FDF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5346" y="3821733"/>
            <a:ext cx="1061790" cy="1477925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15939" y="757757"/>
            <a:ext cx="5909572" cy="442855"/>
          </a:xfrm>
        </p:spPr>
        <p:txBody>
          <a:bodyPr>
            <a:noAutofit/>
          </a:bodyPr>
          <a:lstStyle/>
          <a:p>
            <a:r>
              <a:rPr lang="fr-FR" b="1" dirty="0"/>
              <a:t>Un dispositif complet est déployé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pour vous accompagner </a:t>
            </a:r>
            <a:r>
              <a:rPr lang="fr-FR" b="1" dirty="0"/>
              <a:t>: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IARD &amp; PREVOYANCE : Temps fort Garantie Santé côté MASTER et Sécur’Famille 2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SANTÉ – SF2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PREVOYANCE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0985085" y="414794"/>
            <a:ext cx="0" cy="60056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8BC480F5-4416-486C-8039-BAF1BFC930A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45" y="2385686"/>
            <a:ext cx="2658539" cy="996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B65B174-7B13-4F34-BE55-2FF27D1141A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45" y="1340056"/>
            <a:ext cx="2658538" cy="996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8B9454-5DB7-4A0C-B4FD-154D2E4566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8510" y="3821733"/>
            <a:ext cx="1915298" cy="7059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 17">
            <a:hlinkClick r:id="rId5"/>
            <a:extLst>
              <a:ext uri="{FF2B5EF4-FFF2-40B4-BE49-F238E27FC236}">
                <a16:creationId xmlns:a16="http://schemas.microsoft.com/office/drawing/2014/main" id="{D9B64F7B-AA98-4A84-AEFD-CC2B9F6902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0" y="5694272"/>
            <a:ext cx="909138" cy="459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15758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6339</TotalTime>
  <Words>493</Words>
  <Application>Microsoft Office PowerPoint</Application>
  <PresentationFormat>Grand écran</PresentationFormat>
  <Paragraphs>35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Montserrat</vt:lpstr>
      <vt:lpstr>Montserrat Black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316</cp:revision>
  <dcterms:created xsi:type="dcterms:W3CDTF">2020-06-24T09:20:11Z</dcterms:created>
  <dcterms:modified xsi:type="dcterms:W3CDTF">2022-08-25T09:55:53Z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