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70" r:id="rId6"/>
    <p:sldId id="271" r:id="rId7"/>
    <p:sldId id="27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6B7B11-D678-CB54-6010-4346F0795F08}" name="HMEDAN Modar" initials="HM" userId="S::modar.hmedan@natixis.com::16c30439-4031-41f3-8a12-94b8956732fa" providerId="AD"/>
  <p188:author id="{F970417A-3773-788F-2534-C3B299F90B6B}" name="CALVEZ CHLOE" initials="CC" userId="S::chloe.calvez@bpce.fr::96e9bb81-fc94-4f8d-85d6-4d3c1f3a186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rnaud KERNIVINEN" initials="AK" lastIdx="2" clrIdx="0">
    <p:extLst>
      <p:ext uri="{19B8F6BF-5375-455C-9EA6-DF929625EA0E}">
        <p15:presenceInfo xmlns:p15="http://schemas.microsoft.com/office/powerpoint/2012/main" userId="Arnaud KERNIVIN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454A"/>
    <a:srgbClr val="008BBC"/>
    <a:srgbClr val="DAE8F6"/>
    <a:srgbClr val="C2D9F0"/>
    <a:srgbClr val="77B0DF"/>
    <a:srgbClr val="9DC4E7"/>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39" autoAdjust="0"/>
    <p:restoredTop sz="93333" autoAdjust="0"/>
  </p:normalViewPr>
  <p:slideViewPr>
    <p:cSldViewPr>
      <p:cViewPr varScale="1">
        <p:scale>
          <a:sx n="60" d="100"/>
          <a:sy n="60" d="100"/>
        </p:scale>
        <p:origin x="1350"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 Id="rId14"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fr-FR"/>
              <a:t>Modifiez le style du titre</a:t>
            </a:r>
            <a:endParaRPr lang="en-US"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A6CD031-D4DB-42BE-93E7-D6A25A1B8778}" type="slidenum">
              <a:rPr lang="en-US" smtClean="0"/>
              <a:pPr/>
              <a:t>‹N°›</a:t>
            </a:fld>
            <a:endParaRPr lang="en-US" dirty="0"/>
          </a:p>
        </p:txBody>
      </p:sp>
    </p:spTree>
    <p:extLst>
      <p:ext uri="{BB962C8B-B14F-4D97-AF65-F5344CB8AC3E}">
        <p14:creationId xmlns:p14="http://schemas.microsoft.com/office/powerpoint/2010/main" val="39563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dirty="0"/>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D27D85A-E0D5-425F-B2A8-55E347C2077B}" type="datetimeFigureOut">
              <a:rPr lang="en-US" smtClean="0"/>
              <a:pPr/>
              <a:t>1/23/2024</a:t>
            </a:fld>
            <a:endParaRPr lang="en-US"/>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dirty="0"/>
          </a:p>
        </p:txBody>
      </p:sp>
    </p:spTree>
    <p:extLst>
      <p:ext uri="{BB962C8B-B14F-4D97-AF65-F5344CB8AC3E}">
        <p14:creationId xmlns:p14="http://schemas.microsoft.com/office/powerpoint/2010/main" val="165605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ED27D85A-E0D5-425F-B2A8-55E347C2077B}" type="datetimeFigureOut">
              <a:rPr lang="en-US" smtClean="0"/>
              <a:t>1/23/2024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754146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ED27D85A-E0D5-425F-B2A8-55E347C2077B}" type="datetimeFigureOut">
              <a:rPr lang="en-US" smtClean="0"/>
              <a:t>1/23/2024</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75420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D27D85A-E0D5-425F-B2A8-55E347C2077B}" type="datetimeFigureOut">
              <a:rPr lang="en-US" smtClean="0"/>
              <a:t>1/23/2024</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7666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27D85A-E0D5-425F-B2A8-55E347C2077B}" type="datetimeFigureOut">
              <a:rPr lang="en-US" smtClean="0"/>
              <a:t>1/23/2024</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66839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27D85A-E0D5-425F-B2A8-55E347C2077B}" type="datetimeFigureOut">
              <a:rPr lang="en-US" smtClean="0"/>
              <a:t>1/23/2024</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0971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1/23/2024</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41294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1/23/2024</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108654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1/23/2024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97820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1/23/2024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221695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D27D85A-E0D5-425F-B2A8-55E347C2077B}" type="datetimeFigureOut">
              <a:rPr lang="en-US" smtClean="0"/>
              <a:pPr/>
              <a:t>1/23/2024</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8A6CD031-D4DB-42BE-93E7-D6A25A1B8778}" type="slidenum">
              <a:rPr lang="en-US" smtClean="0"/>
              <a:pPr/>
              <a:t>‹N°›</a:t>
            </a:fld>
            <a:endParaRPr lang="en-US"/>
          </a:p>
        </p:txBody>
      </p:sp>
      <p:sp>
        <p:nvSpPr>
          <p:cNvPr id="8" name="MSIPCMContentMarking" descr="{&quot;HashCode&quot;:-929196920,&quot;Placement&quot;:&quot;Footer&quot;,&quot;Top&quot;:531.4542,&quot;Left&quot;:0.0,&quot;SlideWidth&quot;:720,&quot;SlideHeight&quot;:540}">
            <a:extLst>
              <a:ext uri="{FF2B5EF4-FFF2-40B4-BE49-F238E27FC236}">
                <a16:creationId xmlns:a16="http://schemas.microsoft.com/office/drawing/2014/main" id="{D1CA6BAD-3303-96BB-CD82-FCA0D2E33D50}"/>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4039142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orias.fr/" TargetMode="Externa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 31">
            <a:extLst>
              <a:ext uri="{FF2B5EF4-FFF2-40B4-BE49-F238E27FC236}">
                <a16:creationId xmlns:a16="http://schemas.microsoft.com/office/drawing/2014/main" id="{06CE46EA-4D05-26DA-8A4C-193F613959AE}"/>
              </a:ext>
            </a:extLst>
          </p:cNvPr>
          <p:cNvPicPr>
            <a:picLocks noChangeAspect="1"/>
          </p:cNvPicPr>
          <p:nvPr/>
        </p:nvPicPr>
        <p:blipFill rotWithShape="1">
          <a:blip r:embed="rId2">
            <a:extLst>
              <a:ext uri="{28A0092B-C50C-407E-A947-70E740481C1C}">
                <a14:useLocalDpi xmlns:a14="http://schemas.microsoft.com/office/drawing/2010/main" val="0"/>
              </a:ext>
            </a:extLst>
          </a:blip>
          <a:srcRect t="17098" b="23572"/>
          <a:stretch/>
        </p:blipFill>
        <p:spPr>
          <a:xfrm>
            <a:off x="-1226" y="-14475"/>
            <a:ext cx="9145226" cy="3621586"/>
          </a:xfrm>
          <a:prstGeom prst="rect">
            <a:avLst/>
          </a:prstGeom>
        </p:spPr>
      </p:pic>
      <p:sp>
        <p:nvSpPr>
          <p:cNvPr id="46" name="Rectangle 45">
            <a:extLst>
              <a:ext uri="{FF2B5EF4-FFF2-40B4-BE49-F238E27FC236}">
                <a16:creationId xmlns:a16="http://schemas.microsoft.com/office/drawing/2014/main" id="{F77B3F82-003E-46DC-9B16-9F88890DA669}"/>
              </a:ext>
            </a:extLst>
          </p:cNvPr>
          <p:cNvSpPr/>
          <p:nvPr/>
        </p:nvSpPr>
        <p:spPr>
          <a:xfrm>
            <a:off x="251520" y="3751770"/>
            <a:ext cx="2808312" cy="6576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b="1" cap="all" dirty="0">
                <a:solidFill>
                  <a:schemeClr val="accent2">
                    <a:lumMod val="50000"/>
                  </a:schemeClr>
                </a:solidFill>
              </a:rPr>
              <a:t>Pour vous ASSURER </a:t>
            </a:r>
          </a:p>
          <a:p>
            <a:pPr algn="ctr"/>
            <a:r>
              <a:rPr lang="fr-FR" sz="1350" b="1" cap="all" dirty="0">
                <a:solidFill>
                  <a:schemeClr val="accent2">
                    <a:lumMod val="50000"/>
                  </a:schemeClr>
                </a:solidFill>
              </a:rPr>
              <a:t>ainsi que vos PASSAGERS</a:t>
            </a:r>
            <a:r>
              <a:rPr lang="fr-FR" sz="1350" cap="all" baseline="30000" dirty="0">
                <a:solidFill>
                  <a:schemeClr val="accent2">
                    <a:lumMod val="50000"/>
                  </a:schemeClr>
                </a:solidFill>
              </a:rPr>
              <a:t>(1)</a:t>
            </a:r>
            <a:endParaRPr lang="fr-FR" sz="1350" cap="all" dirty="0">
              <a:solidFill>
                <a:schemeClr val="accent2">
                  <a:lumMod val="50000"/>
                </a:schemeClr>
              </a:solidFill>
            </a:endParaRPr>
          </a:p>
        </p:txBody>
      </p:sp>
      <p:sp>
        <p:nvSpPr>
          <p:cNvPr id="47" name="Rectangle 46">
            <a:extLst>
              <a:ext uri="{FF2B5EF4-FFF2-40B4-BE49-F238E27FC236}">
                <a16:creationId xmlns:a16="http://schemas.microsoft.com/office/drawing/2014/main" id="{B530CE30-1A85-4A17-9FA1-982A9A2E1A32}"/>
              </a:ext>
            </a:extLst>
          </p:cNvPr>
          <p:cNvSpPr/>
          <p:nvPr/>
        </p:nvSpPr>
        <p:spPr>
          <a:xfrm>
            <a:off x="3174380" y="3751770"/>
            <a:ext cx="2808312" cy="65766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b="1" cap="all" dirty="0">
                <a:solidFill>
                  <a:schemeClr val="accent2">
                    <a:lumMod val="50000"/>
                  </a:schemeClr>
                </a:solidFill>
              </a:rPr>
              <a:t>Pour protéger financièrement </a:t>
            </a:r>
          </a:p>
          <a:p>
            <a:pPr algn="ctr"/>
            <a:r>
              <a:rPr lang="fr-FR" sz="1350" b="1" cap="all" dirty="0">
                <a:solidFill>
                  <a:schemeClr val="accent2">
                    <a:lumMod val="50000"/>
                  </a:schemeClr>
                </a:solidFill>
              </a:rPr>
              <a:t>votre véhicule et vos équipements</a:t>
            </a:r>
            <a:r>
              <a:rPr lang="fr-FR" sz="1350" cap="all" baseline="30000" dirty="0">
                <a:solidFill>
                  <a:schemeClr val="accent2">
                    <a:lumMod val="50000"/>
                  </a:schemeClr>
                </a:solidFill>
              </a:rPr>
              <a:t>(1)</a:t>
            </a:r>
            <a:endParaRPr lang="fr-FR" sz="1350" cap="all" dirty="0">
              <a:solidFill>
                <a:schemeClr val="accent2">
                  <a:lumMod val="50000"/>
                </a:schemeClr>
              </a:solidFill>
            </a:endParaRPr>
          </a:p>
        </p:txBody>
      </p:sp>
      <p:sp>
        <p:nvSpPr>
          <p:cNvPr id="48" name="Rectangle 47">
            <a:extLst>
              <a:ext uri="{FF2B5EF4-FFF2-40B4-BE49-F238E27FC236}">
                <a16:creationId xmlns:a16="http://schemas.microsoft.com/office/drawing/2014/main" id="{59D18221-3571-4561-8A07-2DA7592F76B3}"/>
              </a:ext>
            </a:extLst>
          </p:cNvPr>
          <p:cNvSpPr/>
          <p:nvPr/>
        </p:nvSpPr>
        <p:spPr>
          <a:xfrm>
            <a:off x="6097240" y="3751770"/>
            <a:ext cx="2808312" cy="65766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b="1" cap="all" dirty="0">
                <a:solidFill>
                  <a:schemeClr val="accent2">
                    <a:lumMod val="50000"/>
                  </a:schemeClr>
                </a:solidFill>
              </a:rPr>
              <a:t>POUR maintenir votre mobilité en cas d’aléas</a:t>
            </a:r>
            <a:r>
              <a:rPr lang="fr-FR" sz="1350" cap="all" baseline="30000" dirty="0">
                <a:solidFill>
                  <a:schemeClr val="accent2">
                    <a:lumMod val="50000"/>
                  </a:schemeClr>
                </a:solidFill>
              </a:rPr>
              <a:t>(1)</a:t>
            </a:r>
            <a:endParaRPr lang="fr-FR" sz="1350" cap="all" dirty="0">
              <a:solidFill>
                <a:schemeClr val="accent2">
                  <a:lumMod val="50000"/>
                </a:schemeClr>
              </a:solidFill>
            </a:endParaRPr>
          </a:p>
        </p:txBody>
      </p:sp>
      <p:sp>
        <p:nvSpPr>
          <p:cNvPr id="49" name="Rectangle 48">
            <a:extLst>
              <a:ext uri="{FF2B5EF4-FFF2-40B4-BE49-F238E27FC236}">
                <a16:creationId xmlns:a16="http://schemas.microsoft.com/office/drawing/2014/main" id="{CDC037B4-777C-4645-9A92-DA0AEAFBA89D}"/>
              </a:ext>
            </a:extLst>
          </p:cNvPr>
          <p:cNvSpPr/>
          <p:nvPr/>
        </p:nvSpPr>
        <p:spPr>
          <a:xfrm>
            <a:off x="251520" y="4666567"/>
            <a:ext cx="2808312" cy="1659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fr-FR" sz="1100" dirty="0">
              <a:solidFill>
                <a:srgbClr val="002060"/>
              </a:solidFill>
            </a:endParaRPr>
          </a:p>
        </p:txBody>
      </p:sp>
      <p:sp>
        <p:nvSpPr>
          <p:cNvPr id="50" name="Rectangle 49">
            <a:extLst>
              <a:ext uri="{FF2B5EF4-FFF2-40B4-BE49-F238E27FC236}">
                <a16:creationId xmlns:a16="http://schemas.microsoft.com/office/drawing/2014/main" id="{98E71EB0-5221-4D4E-BBEE-2A137C953758}"/>
              </a:ext>
            </a:extLst>
          </p:cNvPr>
          <p:cNvSpPr/>
          <p:nvPr/>
        </p:nvSpPr>
        <p:spPr>
          <a:xfrm>
            <a:off x="3174380" y="4666567"/>
            <a:ext cx="2808312" cy="165987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fr-FR" sz="1100" dirty="0">
              <a:solidFill>
                <a:srgbClr val="002060"/>
              </a:solidFill>
            </a:endParaRPr>
          </a:p>
        </p:txBody>
      </p:sp>
      <p:sp>
        <p:nvSpPr>
          <p:cNvPr id="51" name="Rectangle 50">
            <a:extLst>
              <a:ext uri="{FF2B5EF4-FFF2-40B4-BE49-F238E27FC236}">
                <a16:creationId xmlns:a16="http://schemas.microsoft.com/office/drawing/2014/main" id="{D195CF80-4CAE-4E9B-9874-0D7E737C5FD7}"/>
              </a:ext>
            </a:extLst>
          </p:cNvPr>
          <p:cNvSpPr/>
          <p:nvPr/>
        </p:nvSpPr>
        <p:spPr>
          <a:xfrm>
            <a:off x="6097240" y="4666568"/>
            <a:ext cx="2808312" cy="166279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fr-FR" sz="1100" dirty="0">
              <a:solidFill>
                <a:srgbClr val="002060"/>
              </a:solidFill>
            </a:endParaRPr>
          </a:p>
        </p:txBody>
      </p:sp>
      <p:sp>
        <p:nvSpPr>
          <p:cNvPr id="52" name="Rectangle 51">
            <a:extLst>
              <a:ext uri="{FF2B5EF4-FFF2-40B4-BE49-F238E27FC236}">
                <a16:creationId xmlns:a16="http://schemas.microsoft.com/office/drawing/2014/main" id="{D792B5A9-59C2-4BAC-ACEF-A2CCE4DE66D5}"/>
              </a:ext>
            </a:extLst>
          </p:cNvPr>
          <p:cNvSpPr/>
          <p:nvPr/>
        </p:nvSpPr>
        <p:spPr>
          <a:xfrm>
            <a:off x="0" y="6552681"/>
            <a:ext cx="9144000" cy="338554"/>
          </a:xfrm>
          <a:prstGeom prst="rect">
            <a:avLst/>
          </a:prstGeom>
        </p:spPr>
        <p:txBody>
          <a:bodyPr wrap="square">
            <a:spAutoFit/>
          </a:bodyPr>
          <a:lstStyle/>
          <a:p>
            <a:pPr algn="just"/>
            <a:r>
              <a:rPr lang="fr-FR" sz="900" baseline="30000" dirty="0">
                <a:solidFill>
                  <a:srgbClr val="000000"/>
                </a:solidFill>
                <a:latin typeface="GillSans Light"/>
              </a:rPr>
              <a:t>(1) </a:t>
            </a:r>
            <a:r>
              <a:rPr lang="fr-FR" sz="800" dirty="0">
                <a:solidFill>
                  <a:srgbClr val="000000"/>
                </a:solidFill>
                <a:latin typeface="GillSans Light"/>
              </a:rPr>
              <a:t>Selon les conditions, limites et exclusions des engagements contractuels en vigueur.</a:t>
            </a:r>
          </a:p>
          <a:p>
            <a:pPr algn="just"/>
            <a:r>
              <a:rPr lang="fr-FR" sz="900" baseline="30000" dirty="0">
                <a:solidFill>
                  <a:srgbClr val="000000"/>
                </a:solidFill>
                <a:latin typeface="GillSans Light"/>
              </a:rPr>
              <a:t>(2) </a:t>
            </a:r>
            <a:r>
              <a:rPr lang="fr-FR" sz="800" dirty="0">
                <a:solidFill>
                  <a:srgbClr val="000000"/>
                </a:solidFill>
                <a:latin typeface="GillSans Light"/>
              </a:rPr>
              <a:t>AIPP : Atteinte à l’Intégrité Physique et Psychique, évaluée par un médecin expert et qui correspond à l’invalidité que va garder une victime à vie, postérieurement à la consolidation de son état de santé.</a:t>
            </a:r>
          </a:p>
        </p:txBody>
      </p:sp>
      <p:sp>
        <p:nvSpPr>
          <p:cNvPr id="53" name="Rectangle 52">
            <a:extLst>
              <a:ext uri="{FF2B5EF4-FFF2-40B4-BE49-F238E27FC236}">
                <a16:creationId xmlns:a16="http://schemas.microsoft.com/office/drawing/2014/main" id="{FB8A05DD-6707-4B6D-8094-3980282FCCE5}"/>
              </a:ext>
            </a:extLst>
          </p:cNvPr>
          <p:cNvSpPr/>
          <p:nvPr/>
        </p:nvSpPr>
        <p:spPr>
          <a:xfrm>
            <a:off x="703401" y="4784490"/>
            <a:ext cx="2343358" cy="1569660"/>
          </a:xfrm>
          <a:prstGeom prst="rect">
            <a:avLst/>
          </a:prstGeom>
        </p:spPr>
        <p:txBody>
          <a:bodyPr wrap="square">
            <a:spAutoFit/>
          </a:bodyPr>
          <a:lstStyle/>
          <a:p>
            <a:pPr algn="just"/>
            <a:r>
              <a:rPr lang="fr-FR" sz="1050" dirty="0">
                <a:solidFill>
                  <a:schemeClr val="accent2">
                    <a:lumMod val="50000"/>
                  </a:schemeClr>
                </a:solidFill>
                <a:latin typeface="Calibri" panose="020F0502020204030204" pitchFamily="34" charset="0"/>
              </a:rPr>
              <a:t>Une </a:t>
            </a:r>
            <a:r>
              <a:rPr lang="fr-FR" sz="1050" b="1" dirty="0">
                <a:solidFill>
                  <a:schemeClr val="accent2">
                    <a:lumMod val="50000"/>
                  </a:schemeClr>
                </a:solidFill>
                <a:latin typeface="Calibri" panose="020F0502020204030204" pitchFamily="34" charset="0"/>
              </a:rPr>
              <a:t>indemnisation en cas de blessure </a:t>
            </a:r>
            <a:r>
              <a:rPr lang="fr-FR" sz="1050" dirty="0">
                <a:solidFill>
                  <a:schemeClr val="accent2">
                    <a:lumMod val="50000"/>
                  </a:schemeClr>
                </a:solidFill>
                <a:latin typeface="Calibri" panose="020F0502020204030204" pitchFamily="34" charset="0"/>
              </a:rPr>
              <a:t>du conducteur (au-delà de 10 % d’AIPP</a:t>
            </a:r>
            <a:r>
              <a:rPr lang="fr-FR" sz="1050" baseline="30000" dirty="0">
                <a:solidFill>
                  <a:schemeClr val="accent2">
                    <a:lumMod val="50000"/>
                  </a:schemeClr>
                </a:solidFill>
                <a:latin typeface="Calibri" panose="020F0502020204030204" pitchFamily="34" charset="0"/>
              </a:rPr>
              <a:t>2</a:t>
            </a:r>
            <a:r>
              <a:rPr lang="fr-FR" sz="1050" dirty="0">
                <a:solidFill>
                  <a:schemeClr val="accent2">
                    <a:lumMod val="50000"/>
                  </a:schemeClr>
                </a:solidFill>
                <a:latin typeface="Calibri" panose="020F0502020204030204" pitchFamily="34" charset="0"/>
              </a:rPr>
              <a:t>)</a:t>
            </a:r>
          </a:p>
          <a:p>
            <a:pPr algn="just"/>
            <a:endParaRPr lang="fr-FR" sz="600" dirty="0">
              <a:solidFill>
                <a:schemeClr val="accent2">
                  <a:lumMod val="50000"/>
                </a:schemeClr>
              </a:solidFill>
              <a:latin typeface="Calibri" panose="020F0502020204030204" pitchFamily="34" charset="0"/>
            </a:endParaRPr>
          </a:p>
          <a:p>
            <a:pPr algn="just"/>
            <a:r>
              <a:rPr lang="fr-FR" sz="1050" dirty="0">
                <a:solidFill>
                  <a:schemeClr val="accent2">
                    <a:lumMod val="50000"/>
                  </a:schemeClr>
                </a:solidFill>
                <a:latin typeface="Calibri" panose="020F0502020204030204" pitchFamily="34" charset="0"/>
              </a:rPr>
              <a:t>Des </a:t>
            </a:r>
            <a:r>
              <a:rPr lang="fr-FR" sz="1050" b="1" dirty="0">
                <a:solidFill>
                  <a:schemeClr val="accent2">
                    <a:lumMod val="50000"/>
                  </a:schemeClr>
                </a:solidFill>
                <a:latin typeface="Calibri" panose="020F0502020204030204" pitchFamily="34" charset="0"/>
              </a:rPr>
              <a:t>garanties d’assistance </a:t>
            </a:r>
            <a:r>
              <a:rPr lang="fr-FR" sz="1050" dirty="0">
                <a:solidFill>
                  <a:schemeClr val="accent2">
                    <a:lumMod val="50000"/>
                  </a:schemeClr>
                </a:solidFill>
                <a:latin typeface="Calibri" panose="020F0502020204030204" pitchFamily="34" charset="0"/>
              </a:rPr>
              <a:t>en cas d’accident, de blessure ou de maladie</a:t>
            </a:r>
            <a:endParaRPr lang="fr-FR" sz="1050" baseline="30000" dirty="0">
              <a:solidFill>
                <a:schemeClr val="accent2">
                  <a:lumMod val="50000"/>
                </a:schemeClr>
              </a:solidFill>
              <a:latin typeface="Calibri" panose="020F0502020204030204" pitchFamily="34" charset="0"/>
            </a:endParaRPr>
          </a:p>
          <a:p>
            <a:pPr algn="just"/>
            <a:endParaRPr lang="fr-FR" sz="600" dirty="0">
              <a:solidFill>
                <a:schemeClr val="accent2">
                  <a:lumMod val="50000"/>
                </a:schemeClr>
              </a:solidFill>
              <a:latin typeface="Calibri" panose="020F0502020204030204" pitchFamily="34" charset="0"/>
            </a:endParaRPr>
          </a:p>
          <a:p>
            <a:pPr algn="just"/>
            <a:r>
              <a:rPr lang="fr-FR" sz="1050" dirty="0">
                <a:solidFill>
                  <a:schemeClr val="accent2">
                    <a:lumMod val="50000"/>
                  </a:schemeClr>
                </a:solidFill>
                <a:latin typeface="Calibri" panose="020F0502020204030204" pitchFamily="34" charset="0"/>
              </a:rPr>
              <a:t>Une </a:t>
            </a:r>
            <a:r>
              <a:rPr lang="fr-FR" sz="1050" b="1" dirty="0">
                <a:solidFill>
                  <a:schemeClr val="accent2">
                    <a:lumMod val="50000"/>
                  </a:schemeClr>
                </a:solidFill>
                <a:latin typeface="Calibri" panose="020F0502020204030204" pitchFamily="34" charset="0"/>
              </a:rPr>
              <a:t>responsabilité civile </a:t>
            </a:r>
            <a:r>
              <a:rPr lang="fr-FR" sz="1050" dirty="0">
                <a:solidFill>
                  <a:schemeClr val="accent2">
                    <a:lumMod val="50000"/>
                  </a:schemeClr>
                </a:solidFill>
                <a:latin typeface="Calibri" panose="020F0502020204030204" pitchFamily="34" charset="0"/>
              </a:rPr>
              <a:t>qui couvre les dommages matériels ou corporels causés à des tiers</a:t>
            </a:r>
          </a:p>
        </p:txBody>
      </p:sp>
      <p:sp>
        <p:nvSpPr>
          <p:cNvPr id="55" name="Rectangle 54">
            <a:extLst>
              <a:ext uri="{FF2B5EF4-FFF2-40B4-BE49-F238E27FC236}">
                <a16:creationId xmlns:a16="http://schemas.microsoft.com/office/drawing/2014/main" id="{59C20A45-5927-4649-8832-0441B249DB06}"/>
              </a:ext>
            </a:extLst>
          </p:cNvPr>
          <p:cNvSpPr/>
          <p:nvPr/>
        </p:nvSpPr>
        <p:spPr>
          <a:xfrm>
            <a:off x="6518638" y="4777005"/>
            <a:ext cx="2386913" cy="1154162"/>
          </a:xfrm>
          <a:prstGeom prst="rect">
            <a:avLst/>
          </a:prstGeom>
        </p:spPr>
        <p:txBody>
          <a:bodyPr wrap="square">
            <a:spAutoFit/>
          </a:bodyPr>
          <a:lstStyle/>
          <a:p>
            <a:pPr algn="just"/>
            <a:r>
              <a:rPr lang="fr-FR" sz="1050" dirty="0">
                <a:solidFill>
                  <a:schemeClr val="accent2">
                    <a:lumMod val="50000"/>
                  </a:schemeClr>
                </a:solidFill>
                <a:latin typeface="Calibri" panose="020F0502020204030204" pitchFamily="34" charset="0"/>
              </a:rPr>
              <a:t>Une </a:t>
            </a:r>
            <a:r>
              <a:rPr lang="fr-FR" sz="1050" b="1" dirty="0">
                <a:solidFill>
                  <a:schemeClr val="accent2">
                    <a:lumMod val="50000"/>
                  </a:schemeClr>
                </a:solidFill>
                <a:latin typeface="Calibri" panose="020F0502020204030204" pitchFamily="34" charset="0"/>
              </a:rPr>
              <a:t>assistance pour votre moto devant chez vous</a:t>
            </a:r>
            <a:r>
              <a:rPr lang="fr-FR" sz="1050" dirty="0">
                <a:solidFill>
                  <a:schemeClr val="accent2">
                    <a:lumMod val="50000"/>
                  </a:schemeClr>
                </a:solidFill>
                <a:latin typeface="Calibri" panose="020F0502020204030204" pitchFamily="34" charset="0"/>
              </a:rPr>
              <a:t>, même en cas d’erreur de votre part (perte des clés, faute de carburant, </a:t>
            </a:r>
            <a:r>
              <a:rPr lang="fr-FR" sz="1050" i="1" dirty="0">
                <a:solidFill>
                  <a:schemeClr val="accent2">
                    <a:lumMod val="50000"/>
                  </a:schemeClr>
                </a:solidFill>
                <a:latin typeface="Calibri" panose="020F0502020204030204" pitchFamily="34" charset="0"/>
              </a:rPr>
              <a:t>etc.</a:t>
            </a:r>
            <a:r>
              <a:rPr lang="fr-FR" sz="1050" dirty="0">
                <a:solidFill>
                  <a:schemeClr val="accent2">
                    <a:lumMod val="50000"/>
                  </a:schemeClr>
                </a:solidFill>
                <a:latin typeface="Calibri" panose="020F0502020204030204" pitchFamily="34" charset="0"/>
              </a:rPr>
              <a:t>)</a:t>
            </a:r>
            <a:endParaRPr lang="fr-FR" sz="1050" i="1" dirty="0">
              <a:solidFill>
                <a:schemeClr val="accent2">
                  <a:lumMod val="50000"/>
                </a:schemeClr>
              </a:solidFill>
              <a:latin typeface="Calibri" panose="020F0502020204030204" pitchFamily="34" charset="0"/>
            </a:endParaRPr>
          </a:p>
          <a:p>
            <a:pPr algn="just"/>
            <a:endParaRPr lang="fr-FR" sz="600" dirty="0">
              <a:solidFill>
                <a:schemeClr val="accent2">
                  <a:lumMod val="50000"/>
                </a:schemeClr>
              </a:solidFill>
              <a:latin typeface="Calibri" panose="020F0502020204030204" pitchFamily="34" charset="0"/>
            </a:endParaRPr>
          </a:p>
          <a:p>
            <a:pPr algn="just"/>
            <a:r>
              <a:rPr lang="fr-FR" sz="1050" dirty="0">
                <a:solidFill>
                  <a:schemeClr val="accent2">
                    <a:lumMod val="50000"/>
                  </a:schemeClr>
                </a:solidFill>
                <a:latin typeface="Calibri" panose="020F0502020204030204" pitchFamily="34" charset="0"/>
              </a:rPr>
              <a:t>Le prêt d’un véhicule de remplacement jusqu’à 30 jours.</a:t>
            </a:r>
            <a:endParaRPr lang="fr-FR" sz="1050" i="1" dirty="0">
              <a:solidFill>
                <a:schemeClr val="accent2">
                  <a:lumMod val="50000"/>
                </a:schemeClr>
              </a:solidFill>
              <a:latin typeface="Calibri" panose="020F0502020204030204" pitchFamily="34" charset="0"/>
            </a:endParaRPr>
          </a:p>
        </p:txBody>
      </p:sp>
      <p:sp>
        <p:nvSpPr>
          <p:cNvPr id="64" name="Triangle isocèle 63">
            <a:extLst>
              <a:ext uri="{FF2B5EF4-FFF2-40B4-BE49-F238E27FC236}">
                <a16:creationId xmlns:a16="http://schemas.microsoft.com/office/drawing/2014/main" id="{874622D9-64D5-4368-9E9C-C670CF46020A}"/>
              </a:ext>
            </a:extLst>
          </p:cNvPr>
          <p:cNvSpPr/>
          <p:nvPr/>
        </p:nvSpPr>
        <p:spPr>
          <a:xfrm rot="10800000">
            <a:off x="1541380" y="4586058"/>
            <a:ext cx="228592" cy="197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Triangle isocèle 64">
            <a:extLst>
              <a:ext uri="{FF2B5EF4-FFF2-40B4-BE49-F238E27FC236}">
                <a16:creationId xmlns:a16="http://schemas.microsoft.com/office/drawing/2014/main" id="{167CFCB8-856C-4734-9476-81135F21F388}"/>
              </a:ext>
            </a:extLst>
          </p:cNvPr>
          <p:cNvSpPr/>
          <p:nvPr/>
        </p:nvSpPr>
        <p:spPr>
          <a:xfrm rot="10800000">
            <a:off x="4457704" y="4592471"/>
            <a:ext cx="228592" cy="197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Triangle isocèle 65">
            <a:extLst>
              <a:ext uri="{FF2B5EF4-FFF2-40B4-BE49-F238E27FC236}">
                <a16:creationId xmlns:a16="http://schemas.microsoft.com/office/drawing/2014/main" id="{5A4C2358-6AF5-4BE6-9A09-B0541DF746FD}"/>
              </a:ext>
            </a:extLst>
          </p:cNvPr>
          <p:cNvSpPr/>
          <p:nvPr/>
        </p:nvSpPr>
        <p:spPr>
          <a:xfrm rot="10800000">
            <a:off x="7389425" y="4595729"/>
            <a:ext cx="228592" cy="197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1F9927D8-3129-4FC7-8B85-593FE09ECF04}"/>
              </a:ext>
            </a:extLst>
          </p:cNvPr>
          <p:cNvSpPr/>
          <p:nvPr/>
        </p:nvSpPr>
        <p:spPr>
          <a:xfrm>
            <a:off x="3600143" y="4743161"/>
            <a:ext cx="2379745" cy="1569660"/>
          </a:xfrm>
          <a:prstGeom prst="rect">
            <a:avLst/>
          </a:prstGeom>
        </p:spPr>
        <p:txBody>
          <a:bodyPr wrap="square">
            <a:spAutoFit/>
          </a:bodyPr>
          <a:lstStyle/>
          <a:p>
            <a:pPr algn="just"/>
            <a:r>
              <a:rPr lang="fr-FR" sz="1050" dirty="0">
                <a:solidFill>
                  <a:schemeClr val="accent2">
                    <a:lumMod val="50000"/>
                  </a:schemeClr>
                </a:solidFill>
                <a:latin typeface="Calibri" panose="020F0502020204030204" pitchFamily="34" charset="0"/>
              </a:rPr>
              <a:t>Un </a:t>
            </a:r>
            <a:r>
              <a:rPr lang="fr-FR" sz="1050" b="1" dirty="0">
                <a:solidFill>
                  <a:schemeClr val="accent2">
                    <a:lumMod val="50000"/>
                  </a:schemeClr>
                </a:solidFill>
                <a:latin typeface="Calibri" panose="020F0502020204030204" pitchFamily="34" charset="0"/>
              </a:rPr>
              <a:t>remboursement de votre Moto à la valeur d’achat </a:t>
            </a:r>
            <a:r>
              <a:rPr lang="fr-FR" sz="1050" dirty="0">
                <a:solidFill>
                  <a:schemeClr val="accent2">
                    <a:lumMod val="50000"/>
                  </a:schemeClr>
                </a:solidFill>
                <a:latin typeface="Calibri" panose="020F0502020204030204" pitchFamily="34" charset="0"/>
              </a:rPr>
              <a:t>dans les premiers mois d’utilisation</a:t>
            </a:r>
          </a:p>
          <a:p>
            <a:pPr algn="just"/>
            <a:endParaRPr lang="fr-FR" sz="600" dirty="0">
              <a:solidFill>
                <a:schemeClr val="accent2">
                  <a:lumMod val="50000"/>
                </a:schemeClr>
              </a:solidFill>
              <a:latin typeface="Calibri" panose="020F0502020204030204" pitchFamily="34" charset="0"/>
            </a:endParaRPr>
          </a:p>
          <a:p>
            <a:pPr algn="just"/>
            <a:r>
              <a:rPr lang="fr-FR" sz="1050" dirty="0">
                <a:solidFill>
                  <a:schemeClr val="accent2">
                    <a:lumMod val="50000"/>
                  </a:schemeClr>
                </a:solidFill>
                <a:latin typeface="Calibri" panose="020F0502020204030204" pitchFamily="34" charset="0"/>
              </a:rPr>
              <a:t>Une </a:t>
            </a:r>
            <a:r>
              <a:rPr lang="fr-FR" sz="1050" b="1" dirty="0">
                <a:solidFill>
                  <a:schemeClr val="accent2">
                    <a:lumMod val="50000"/>
                  </a:schemeClr>
                </a:solidFill>
                <a:latin typeface="Calibri" panose="020F0502020204030204" pitchFamily="34" charset="0"/>
              </a:rPr>
              <a:t>couverture du casque et du gilet airbag </a:t>
            </a:r>
            <a:r>
              <a:rPr lang="fr-FR" sz="1050" dirty="0">
                <a:solidFill>
                  <a:schemeClr val="accent2">
                    <a:lumMod val="50000"/>
                  </a:schemeClr>
                </a:solidFill>
                <a:latin typeface="Calibri" panose="020F0502020204030204" pitchFamily="34" charset="0"/>
              </a:rPr>
              <a:t>du motard</a:t>
            </a:r>
          </a:p>
          <a:p>
            <a:pPr algn="just"/>
            <a:endParaRPr lang="fr-FR" sz="600" dirty="0">
              <a:solidFill>
                <a:schemeClr val="accent2">
                  <a:lumMod val="50000"/>
                </a:schemeClr>
              </a:solidFill>
              <a:latin typeface="Calibri" panose="020F0502020204030204" pitchFamily="34" charset="0"/>
            </a:endParaRPr>
          </a:p>
          <a:p>
            <a:pPr algn="just"/>
            <a:r>
              <a:rPr lang="fr-FR" sz="1050" dirty="0">
                <a:solidFill>
                  <a:schemeClr val="accent2">
                    <a:lumMod val="50000"/>
                  </a:schemeClr>
                </a:solidFill>
                <a:latin typeface="Calibri" panose="020F0502020204030204" pitchFamily="34" charset="0"/>
              </a:rPr>
              <a:t>La possibilité de couvrir également les autres accessoires et équipements du motard</a:t>
            </a:r>
          </a:p>
        </p:txBody>
      </p:sp>
      <p:cxnSp>
        <p:nvCxnSpPr>
          <p:cNvPr id="54" name="Connecteur droit 53">
            <a:extLst>
              <a:ext uri="{FF2B5EF4-FFF2-40B4-BE49-F238E27FC236}">
                <a16:creationId xmlns:a16="http://schemas.microsoft.com/office/drawing/2014/main" id="{48C6B05E-3753-4149-983F-10EAFB7CE2A1}"/>
              </a:ext>
            </a:extLst>
          </p:cNvPr>
          <p:cNvCxnSpPr>
            <a:cxnSpLocks/>
          </p:cNvCxnSpPr>
          <p:nvPr/>
        </p:nvCxnSpPr>
        <p:spPr>
          <a:xfrm>
            <a:off x="5483164" y="6741367"/>
            <a:ext cx="0" cy="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B535C9B5-64DD-489F-94F7-A0AE7FC866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6671" y="4943667"/>
            <a:ext cx="360040" cy="360040"/>
          </a:xfrm>
          <a:prstGeom prst="rect">
            <a:avLst/>
          </a:prstGeom>
        </p:spPr>
      </p:pic>
      <p:pic>
        <p:nvPicPr>
          <p:cNvPr id="12" name="Image 11">
            <a:extLst>
              <a:ext uri="{FF2B5EF4-FFF2-40B4-BE49-F238E27FC236}">
                <a16:creationId xmlns:a16="http://schemas.microsoft.com/office/drawing/2014/main" id="{329E5562-2245-4F5A-AB55-282CCA9905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467" y="5389923"/>
            <a:ext cx="360040" cy="360040"/>
          </a:xfrm>
          <a:prstGeom prst="rect">
            <a:avLst/>
          </a:prstGeom>
        </p:spPr>
      </p:pic>
      <p:pic>
        <p:nvPicPr>
          <p:cNvPr id="14" name="Image 13">
            <a:extLst>
              <a:ext uri="{FF2B5EF4-FFF2-40B4-BE49-F238E27FC236}">
                <a16:creationId xmlns:a16="http://schemas.microsoft.com/office/drawing/2014/main" id="{BA872E9A-6AF8-4BDE-8AA6-2AC287B133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1576" y="4850591"/>
            <a:ext cx="415497" cy="415497"/>
          </a:xfrm>
          <a:prstGeom prst="rect">
            <a:avLst/>
          </a:prstGeom>
        </p:spPr>
      </p:pic>
      <p:pic>
        <p:nvPicPr>
          <p:cNvPr id="16" name="Image 15">
            <a:extLst>
              <a:ext uri="{FF2B5EF4-FFF2-40B4-BE49-F238E27FC236}">
                <a16:creationId xmlns:a16="http://schemas.microsoft.com/office/drawing/2014/main" id="{27E83FF2-0913-408A-9747-8FD368F52E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501" y="5845751"/>
            <a:ext cx="415497" cy="415497"/>
          </a:xfrm>
          <a:prstGeom prst="rect">
            <a:avLst/>
          </a:prstGeom>
        </p:spPr>
      </p:pic>
      <p:pic>
        <p:nvPicPr>
          <p:cNvPr id="25" name="Image 24">
            <a:extLst>
              <a:ext uri="{FF2B5EF4-FFF2-40B4-BE49-F238E27FC236}">
                <a16:creationId xmlns:a16="http://schemas.microsoft.com/office/drawing/2014/main" id="{6B166B2D-9BCA-4550-B045-CAC6ED1DDA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99304" y="5858333"/>
            <a:ext cx="360040" cy="360040"/>
          </a:xfrm>
          <a:prstGeom prst="rect">
            <a:avLst/>
          </a:prstGeom>
        </p:spPr>
      </p:pic>
      <p:pic>
        <p:nvPicPr>
          <p:cNvPr id="34" name="Image 33">
            <a:extLst>
              <a:ext uri="{FF2B5EF4-FFF2-40B4-BE49-F238E27FC236}">
                <a16:creationId xmlns:a16="http://schemas.microsoft.com/office/drawing/2014/main" id="{C6C96BF0-A953-4E9B-A59B-156883725F4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179512" y="908720"/>
            <a:ext cx="1906797" cy="788574"/>
          </a:xfrm>
          <a:prstGeom prst="rect">
            <a:avLst/>
          </a:prstGeom>
        </p:spPr>
      </p:pic>
      <p:sp>
        <p:nvSpPr>
          <p:cNvPr id="31" name="Rectangle 30">
            <a:extLst>
              <a:ext uri="{FF2B5EF4-FFF2-40B4-BE49-F238E27FC236}">
                <a16:creationId xmlns:a16="http://schemas.microsoft.com/office/drawing/2014/main" id="{AF094730-54E5-436F-825C-2F56A2875422}"/>
              </a:ext>
            </a:extLst>
          </p:cNvPr>
          <p:cNvSpPr/>
          <p:nvPr/>
        </p:nvSpPr>
        <p:spPr>
          <a:xfrm>
            <a:off x="35496" y="1680458"/>
            <a:ext cx="4650799" cy="1653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chemeClr val="bg1"/>
                </a:solidFill>
              </a:rPr>
              <a:t>ASSURANCE 2 ROUES</a:t>
            </a:r>
          </a:p>
          <a:p>
            <a:r>
              <a:rPr lang="fr-FR" sz="2000" b="1" dirty="0">
                <a:solidFill>
                  <a:schemeClr val="bg1"/>
                </a:solidFill>
                <a:sym typeface="Arial"/>
              </a:rPr>
              <a:t>UNE ASSURANCE ADAPTÉE À </a:t>
            </a:r>
          </a:p>
          <a:p>
            <a:r>
              <a:rPr lang="fr-FR" sz="2000" b="1" dirty="0">
                <a:solidFill>
                  <a:schemeClr val="bg1"/>
                </a:solidFill>
                <a:sym typeface="Arial"/>
              </a:rPr>
              <a:t>CHAQUE CYLINDRÉE</a:t>
            </a:r>
            <a:r>
              <a:rPr lang="fr-FR" sz="1600" baseline="30000" dirty="0">
                <a:solidFill>
                  <a:schemeClr val="bg1"/>
                </a:solidFill>
              </a:rPr>
              <a:t>(1)</a:t>
            </a:r>
            <a:endParaRPr lang="fr-FR" sz="2000" baseline="30000" dirty="0">
              <a:solidFill>
                <a:schemeClr val="bg1"/>
              </a:solidFill>
            </a:endParaRPr>
          </a:p>
        </p:txBody>
      </p:sp>
      <p:pic>
        <p:nvPicPr>
          <p:cNvPr id="2" name="Image 1">
            <a:extLst>
              <a:ext uri="{FF2B5EF4-FFF2-40B4-BE49-F238E27FC236}">
                <a16:creationId xmlns:a16="http://schemas.microsoft.com/office/drawing/2014/main" id="{72982B02-F261-249E-878C-DBAB20ABF311}"/>
              </a:ext>
            </a:extLst>
          </p:cNvPr>
          <p:cNvPicPr>
            <a:picLocks noChangeAspect="1"/>
          </p:cNvPicPr>
          <p:nvPr/>
        </p:nvPicPr>
        <p:blipFill rotWithShape="1">
          <a:blip r:embed="rId9"/>
          <a:srcRect l="14082" r="15075" b="31698"/>
          <a:stretch/>
        </p:blipFill>
        <p:spPr>
          <a:xfrm>
            <a:off x="8100392" y="56377"/>
            <a:ext cx="1008112" cy="1068367"/>
          </a:xfrm>
          <a:prstGeom prst="rect">
            <a:avLst/>
          </a:prstGeom>
          <a:effectLst>
            <a:softEdge rad="12700"/>
          </a:effectLst>
        </p:spPr>
      </p:pic>
      <p:sp>
        <p:nvSpPr>
          <p:cNvPr id="3" name="ZoneTexte 2">
            <a:extLst>
              <a:ext uri="{FF2B5EF4-FFF2-40B4-BE49-F238E27FC236}">
                <a16:creationId xmlns:a16="http://schemas.microsoft.com/office/drawing/2014/main" id="{4107A14D-1B41-B75E-69B4-2A10012C6DAA}"/>
              </a:ext>
            </a:extLst>
          </p:cNvPr>
          <p:cNvSpPr txBox="1"/>
          <p:nvPr/>
        </p:nvSpPr>
        <p:spPr>
          <a:xfrm>
            <a:off x="248717" y="4418976"/>
            <a:ext cx="2808312" cy="246221"/>
          </a:xfrm>
          <a:prstGeom prst="rect">
            <a:avLst/>
          </a:prstGeom>
          <a:noFill/>
        </p:spPr>
        <p:txBody>
          <a:bodyPr wrap="square" rtlCol="0">
            <a:spAutoFit/>
          </a:bodyPr>
          <a:lstStyle/>
          <a:p>
            <a:pPr algn="just"/>
            <a:r>
              <a:rPr lang="fr-FR" sz="1000" i="1" dirty="0">
                <a:solidFill>
                  <a:schemeClr val="bg1">
                    <a:lumMod val="50000"/>
                  </a:schemeClr>
                </a:solidFill>
              </a:rPr>
              <a:t>En inclusion dans toutes les formules</a:t>
            </a:r>
          </a:p>
        </p:txBody>
      </p:sp>
      <p:sp>
        <p:nvSpPr>
          <p:cNvPr id="5" name="ZoneTexte 4">
            <a:extLst>
              <a:ext uri="{FF2B5EF4-FFF2-40B4-BE49-F238E27FC236}">
                <a16:creationId xmlns:a16="http://schemas.microsoft.com/office/drawing/2014/main" id="{DFBE8D2C-8FB2-7018-6246-834E2B40EBC9}"/>
              </a:ext>
            </a:extLst>
          </p:cNvPr>
          <p:cNvSpPr txBox="1"/>
          <p:nvPr/>
        </p:nvSpPr>
        <p:spPr>
          <a:xfrm>
            <a:off x="3174380" y="4417974"/>
            <a:ext cx="2808312" cy="246221"/>
          </a:xfrm>
          <a:prstGeom prst="rect">
            <a:avLst/>
          </a:prstGeom>
          <a:noFill/>
        </p:spPr>
        <p:txBody>
          <a:bodyPr wrap="square" rtlCol="0">
            <a:spAutoFit/>
          </a:bodyPr>
          <a:lstStyle/>
          <a:p>
            <a:pPr algn="just"/>
            <a:r>
              <a:rPr lang="fr-FR" sz="1000" i="1" dirty="0">
                <a:solidFill>
                  <a:schemeClr val="bg1">
                    <a:lumMod val="50000"/>
                  </a:schemeClr>
                </a:solidFill>
              </a:rPr>
              <a:t>En inclusion ou en option selon les formules</a:t>
            </a:r>
          </a:p>
        </p:txBody>
      </p:sp>
      <p:sp>
        <p:nvSpPr>
          <p:cNvPr id="7" name="ZoneTexte 6">
            <a:extLst>
              <a:ext uri="{FF2B5EF4-FFF2-40B4-BE49-F238E27FC236}">
                <a16:creationId xmlns:a16="http://schemas.microsoft.com/office/drawing/2014/main" id="{4E25C719-9314-EA57-F7CB-F9C43BEC002B}"/>
              </a:ext>
            </a:extLst>
          </p:cNvPr>
          <p:cNvSpPr txBox="1"/>
          <p:nvPr/>
        </p:nvSpPr>
        <p:spPr>
          <a:xfrm>
            <a:off x="6084168" y="4416972"/>
            <a:ext cx="2808312" cy="246221"/>
          </a:xfrm>
          <a:prstGeom prst="rect">
            <a:avLst/>
          </a:prstGeom>
          <a:noFill/>
        </p:spPr>
        <p:txBody>
          <a:bodyPr wrap="square" rtlCol="0">
            <a:spAutoFit/>
          </a:bodyPr>
          <a:lstStyle/>
          <a:p>
            <a:pPr algn="just"/>
            <a:r>
              <a:rPr lang="fr-FR" sz="1000" i="1" dirty="0">
                <a:solidFill>
                  <a:schemeClr val="bg1">
                    <a:lumMod val="50000"/>
                  </a:schemeClr>
                </a:solidFill>
              </a:rPr>
              <a:t>En inclusion ou en option selon les formules</a:t>
            </a:r>
          </a:p>
        </p:txBody>
      </p:sp>
      <p:sp>
        <p:nvSpPr>
          <p:cNvPr id="9" name="ZoneTexte 8">
            <a:extLst>
              <a:ext uri="{FF2B5EF4-FFF2-40B4-BE49-F238E27FC236}">
                <a16:creationId xmlns:a16="http://schemas.microsoft.com/office/drawing/2014/main" id="{707D95EA-AD38-3C7B-91A2-04B51B26412A}"/>
              </a:ext>
            </a:extLst>
          </p:cNvPr>
          <p:cNvSpPr txBox="1"/>
          <p:nvPr/>
        </p:nvSpPr>
        <p:spPr>
          <a:xfrm>
            <a:off x="250118" y="6351131"/>
            <a:ext cx="8656835" cy="246221"/>
          </a:xfrm>
          <a:prstGeom prst="rect">
            <a:avLst/>
          </a:prstGeom>
          <a:noFill/>
        </p:spPr>
        <p:txBody>
          <a:bodyPr wrap="square" rtlCol="0">
            <a:spAutoFit/>
          </a:bodyPr>
          <a:lstStyle/>
          <a:p>
            <a:pPr algn="just"/>
            <a:r>
              <a:rPr lang="fr-FR" sz="1000" b="1" i="0" u="none" strike="noStrike" baseline="0" dirty="0">
                <a:solidFill>
                  <a:srgbClr val="C00000"/>
                </a:solidFill>
                <a:latin typeface="Gill Sans MT" panose="020B0502020104020203" pitchFamily="34" charset="0"/>
              </a:rPr>
              <a:t>REPORTEZ VOUS EN PAGE 2 DE CE DOCUMENT POUR DÉCOUVRIR LE DÉTAIL DES GARANTIES DISPONIBLES PAR FORMULE</a:t>
            </a:r>
            <a:endParaRPr lang="fr-FR" sz="400" i="1" dirty="0">
              <a:solidFill>
                <a:srgbClr val="C00000"/>
              </a:solidFill>
              <a:latin typeface="Gill Sans MT" panose="020B0502020104020203" pitchFamily="34" charset="0"/>
            </a:endParaRPr>
          </a:p>
        </p:txBody>
      </p:sp>
      <p:sp>
        <p:nvSpPr>
          <p:cNvPr id="11" name="ZoneTexte 10">
            <a:extLst>
              <a:ext uri="{FF2B5EF4-FFF2-40B4-BE49-F238E27FC236}">
                <a16:creationId xmlns:a16="http://schemas.microsoft.com/office/drawing/2014/main" id="{ADE5014F-DCBE-F4A3-0FE4-F9F9B0E29C93}"/>
              </a:ext>
            </a:extLst>
          </p:cNvPr>
          <p:cNvSpPr txBox="1"/>
          <p:nvPr/>
        </p:nvSpPr>
        <p:spPr>
          <a:xfrm>
            <a:off x="8244409" y="6555446"/>
            <a:ext cx="899591" cy="200055"/>
          </a:xfrm>
          <a:prstGeom prst="rect">
            <a:avLst/>
          </a:prstGeom>
          <a:noFill/>
        </p:spPr>
        <p:txBody>
          <a:bodyPr wrap="square">
            <a:spAutoFit/>
          </a:bodyPr>
          <a:lstStyle/>
          <a:p>
            <a:pPr algn="r"/>
            <a:r>
              <a:rPr lang="fr-FR" sz="700" i="1" dirty="0">
                <a:solidFill>
                  <a:srgbClr val="000000"/>
                </a:solidFill>
                <a:latin typeface="GillSans Light"/>
              </a:rPr>
              <a:t>Crédit photo iStock</a:t>
            </a:r>
          </a:p>
        </p:txBody>
      </p:sp>
      <p:pic>
        <p:nvPicPr>
          <p:cNvPr id="17" name="Image 16" descr="Une image contenant Graphique, logo, Police, conception&#10;&#10;Description générée automatiquement">
            <a:extLst>
              <a:ext uri="{FF2B5EF4-FFF2-40B4-BE49-F238E27FC236}">
                <a16:creationId xmlns:a16="http://schemas.microsoft.com/office/drawing/2014/main" id="{46538B75-CEA2-6A90-8B85-B92D6A933F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75935" y="5481093"/>
            <a:ext cx="423273" cy="423273"/>
          </a:xfrm>
          <a:prstGeom prst="rect">
            <a:avLst/>
          </a:prstGeom>
        </p:spPr>
      </p:pic>
      <p:pic>
        <p:nvPicPr>
          <p:cNvPr id="20" name="Image 19" descr="Une image contenant Graphique, Police, logo, symbole&#10;&#10;Description générée automatiquement">
            <a:extLst>
              <a:ext uri="{FF2B5EF4-FFF2-40B4-BE49-F238E27FC236}">
                <a16:creationId xmlns:a16="http://schemas.microsoft.com/office/drawing/2014/main" id="{C994C102-0316-2C29-E4BA-AB9D7EF14D2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6501" y="4836768"/>
            <a:ext cx="415498" cy="415498"/>
          </a:xfrm>
          <a:prstGeom prst="rect">
            <a:avLst/>
          </a:prstGeom>
        </p:spPr>
      </p:pic>
      <p:pic>
        <p:nvPicPr>
          <p:cNvPr id="22" name="Image 21" descr="Une image contenant Graphique, cercle, Caractère coloré, conception&#10;&#10;Description générée automatiquement">
            <a:extLst>
              <a:ext uri="{FF2B5EF4-FFF2-40B4-BE49-F238E27FC236}">
                <a16:creationId xmlns:a16="http://schemas.microsoft.com/office/drawing/2014/main" id="{166336D4-FA8C-9A51-8993-A9AED4825D9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76559" y="5337661"/>
            <a:ext cx="410513" cy="410513"/>
          </a:xfrm>
          <a:prstGeom prst="rect">
            <a:avLst/>
          </a:prstGeom>
        </p:spPr>
      </p:pic>
    </p:spTree>
    <p:extLst>
      <p:ext uri="{BB962C8B-B14F-4D97-AF65-F5344CB8AC3E}">
        <p14:creationId xmlns:p14="http://schemas.microsoft.com/office/powerpoint/2010/main" val="276914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CCB96E38-754D-01F5-B680-9276F4CA46B2}"/>
              </a:ext>
            </a:extLst>
          </p:cNvPr>
          <p:cNvPicPr>
            <a:picLocks noChangeAspect="1"/>
          </p:cNvPicPr>
          <p:nvPr/>
        </p:nvPicPr>
        <p:blipFill rotWithShape="1">
          <a:blip r:embed="rId2">
            <a:extLst>
              <a:ext uri="{28A0092B-C50C-407E-A947-70E740481C1C}">
                <a14:useLocalDpi xmlns:a14="http://schemas.microsoft.com/office/drawing/2010/main" val="0"/>
              </a:ext>
            </a:extLst>
          </a:blip>
          <a:srcRect t="17098" b="23572"/>
          <a:stretch/>
        </p:blipFill>
        <p:spPr>
          <a:xfrm>
            <a:off x="-1226" y="-14475"/>
            <a:ext cx="9145226" cy="3621586"/>
          </a:xfrm>
          <a:prstGeom prst="rect">
            <a:avLst/>
          </a:prstGeom>
        </p:spPr>
      </p:pic>
      <p:graphicFrame>
        <p:nvGraphicFramePr>
          <p:cNvPr id="11" name="Tableau 12">
            <a:extLst>
              <a:ext uri="{FF2B5EF4-FFF2-40B4-BE49-F238E27FC236}">
                <a16:creationId xmlns:a16="http://schemas.microsoft.com/office/drawing/2014/main" id="{29278DFE-EC5D-D151-D9D9-6067A9CB7B0F}"/>
              </a:ext>
            </a:extLst>
          </p:cNvPr>
          <p:cNvGraphicFramePr>
            <a:graphicFrameLocks noGrp="1"/>
          </p:cNvGraphicFramePr>
          <p:nvPr>
            <p:extLst>
              <p:ext uri="{D42A27DB-BD31-4B8C-83A1-F6EECF244321}">
                <p14:modId xmlns:p14="http://schemas.microsoft.com/office/powerpoint/2010/main" val="2604377390"/>
              </p:ext>
            </p:extLst>
          </p:nvPr>
        </p:nvGraphicFramePr>
        <p:xfrm>
          <a:off x="-1225" y="1464135"/>
          <a:ext cx="9143999" cy="5349240"/>
        </p:xfrm>
        <a:graphic>
          <a:graphicData uri="http://schemas.openxmlformats.org/drawingml/2006/table">
            <a:tbl>
              <a:tblPr firstRow="1" bandRow="1">
                <a:tableStyleId>{5C22544A-7EE6-4342-B048-85BDC9FD1C3A}</a:tableStyleId>
              </a:tblPr>
              <a:tblGrid>
                <a:gridCol w="1072054">
                  <a:extLst>
                    <a:ext uri="{9D8B030D-6E8A-4147-A177-3AD203B41FA5}">
                      <a16:colId xmlns:a16="http://schemas.microsoft.com/office/drawing/2014/main" val="516497047"/>
                    </a:ext>
                  </a:extLst>
                </a:gridCol>
                <a:gridCol w="3669065">
                  <a:extLst>
                    <a:ext uri="{9D8B030D-6E8A-4147-A177-3AD203B41FA5}">
                      <a16:colId xmlns:a16="http://schemas.microsoft.com/office/drawing/2014/main" val="198165056"/>
                    </a:ext>
                  </a:extLst>
                </a:gridCol>
                <a:gridCol w="880576">
                  <a:extLst>
                    <a:ext uri="{9D8B030D-6E8A-4147-A177-3AD203B41FA5}">
                      <a16:colId xmlns:a16="http://schemas.microsoft.com/office/drawing/2014/main" val="1757733134"/>
                    </a:ext>
                  </a:extLst>
                </a:gridCol>
                <a:gridCol w="880576">
                  <a:extLst>
                    <a:ext uri="{9D8B030D-6E8A-4147-A177-3AD203B41FA5}">
                      <a16:colId xmlns:a16="http://schemas.microsoft.com/office/drawing/2014/main" val="316272984"/>
                    </a:ext>
                  </a:extLst>
                </a:gridCol>
                <a:gridCol w="880576">
                  <a:extLst>
                    <a:ext uri="{9D8B030D-6E8A-4147-A177-3AD203B41FA5}">
                      <a16:colId xmlns:a16="http://schemas.microsoft.com/office/drawing/2014/main" val="3833722532"/>
                    </a:ext>
                  </a:extLst>
                </a:gridCol>
                <a:gridCol w="880576">
                  <a:extLst>
                    <a:ext uri="{9D8B030D-6E8A-4147-A177-3AD203B41FA5}">
                      <a16:colId xmlns:a16="http://schemas.microsoft.com/office/drawing/2014/main" val="553973665"/>
                    </a:ext>
                  </a:extLst>
                </a:gridCol>
                <a:gridCol w="880576">
                  <a:extLst>
                    <a:ext uri="{9D8B030D-6E8A-4147-A177-3AD203B41FA5}">
                      <a16:colId xmlns:a16="http://schemas.microsoft.com/office/drawing/2014/main" val="3036971495"/>
                    </a:ext>
                  </a:extLst>
                </a:gridCol>
              </a:tblGrid>
              <a:tr h="342076">
                <a:tc>
                  <a:txBody>
                    <a:bodyPr/>
                    <a:lstStyle/>
                    <a:p>
                      <a:endParaRPr lang="fr-FR" sz="1000" b="1" dirty="0"/>
                    </a:p>
                  </a:txBody>
                  <a:tcPr>
                    <a:solidFill>
                      <a:schemeClr val="bg1"/>
                    </a:solidFill>
                  </a:tcPr>
                </a:tc>
                <a:tc>
                  <a:txBody>
                    <a:bodyPr/>
                    <a:lstStyle/>
                    <a:p>
                      <a:endParaRPr lang="fr-FR" sz="1000" dirty="0"/>
                    </a:p>
                  </a:txBody>
                  <a:tcPr>
                    <a:lnB w="38100" cap="flat" cmpd="sng" algn="ctr">
                      <a:noFill/>
                      <a:prstDash val="solid"/>
                      <a:round/>
                      <a:headEnd type="none" w="med" len="med"/>
                      <a:tailEnd type="none" w="med" len="med"/>
                    </a:lnB>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schemeClr val="tx1"/>
                          </a:solidFill>
                          <a:latin typeface="Gill Sans MT" panose="020B0502020104020203" pitchFamily="34" charset="0"/>
                        </a:rPr>
                        <a:t>CYCLO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b="0" dirty="0">
                          <a:solidFill>
                            <a:schemeClr val="tx1"/>
                          </a:solidFill>
                        </a:rPr>
                        <a:t>(cylindrées ≤ 50 cm</a:t>
                      </a:r>
                      <a:r>
                        <a:rPr lang="fr-FR" sz="800" b="0" baseline="30000" dirty="0">
                          <a:solidFill>
                            <a:schemeClr val="tx1"/>
                          </a:solidFill>
                        </a:rPr>
                        <a:t>3</a:t>
                      </a:r>
                      <a:r>
                        <a:rPr lang="fr-FR" sz="800" b="0" kern="1200" dirty="0">
                          <a:solidFill>
                            <a:schemeClr val="tx1"/>
                          </a:solidFill>
                          <a:latin typeface="+mn-lt"/>
                          <a:ea typeface="+mn-ea"/>
                          <a:cs typeface="+mn-cs"/>
                        </a:rPr>
                        <a:t> et quad</a:t>
                      </a:r>
                      <a:r>
                        <a:rPr lang="fr-FR" sz="800" b="0" dirty="0">
                          <a:solidFill>
                            <a:schemeClr val="tx1"/>
                          </a:solidFill>
                        </a:rPr>
                        <a:t>)</a:t>
                      </a:r>
                    </a:p>
                  </a:txBody>
                  <a:tcPr anchor="ctr">
                    <a:lnR w="38100" cap="flat" cmpd="sng" algn="ctr">
                      <a:solidFill>
                        <a:srgbClr val="C00000"/>
                      </a:solidFill>
                      <a:prstDash val="solid"/>
                      <a:round/>
                      <a:headEnd type="none" w="med" len="med"/>
                      <a:tailEnd type="none" w="med" len="med"/>
                    </a:lnR>
                    <a:lnB w="38100" cap="flat" cmpd="sng" algn="ctr">
                      <a:noFill/>
                      <a:prstDash val="solid"/>
                      <a:round/>
                      <a:headEnd type="none" w="med" len="med"/>
                      <a:tailEnd type="none" w="med" len="med"/>
                    </a:lnB>
                    <a:solidFill>
                      <a:schemeClr val="bg1"/>
                    </a:solidFill>
                  </a:tcPr>
                </a:tc>
                <a:tc hMerge="1">
                  <a:txBody>
                    <a:bodyPr/>
                    <a:lstStyle/>
                    <a:p>
                      <a:endParaRPr lang="fr-FR" sz="1000"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schemeClr val="tx1"/>
                          </a:solidFill>
                          <a:latin typeface="Gill Sans MT" panose="020B0502020104020203" pitchFamily="34" charset="0"/>
                        </a:rPr>
                        <a:t>MOTO</a:t>
                      </a:r>
                      <a:r>
                        <a:rPr lang="fr-FR" sz="900" dirty="0">
                          <a:solidFill>
                            <a:schemeClr val="tx1"/>
                          </a:solidFil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b="0" dirty="0">
                          <a:solidFill>
                            <a:schemeClr val="tx1"/>
                          </a:solidFill>
                        </a:rPr>
                        <a:t>(cylindrées &gt; 50 cm</a:t>
                      </a:r>
                      <a:r>
                        <a:rPr lang="fr-FR" sz="800" b="0" baseline="30000" dirty="0">
                          <a:solidFill>
                            <a:schemeClr val="tx1"/>
                          </a:solidFill>
                        </a:rPr>
                        <a:t>3</a:t>
                      </a:r>
                      <a:r>
                        <a:rPr lang="fr-FR" sz="800" b="0" dirty="0">
                          <a:solidFill>
                            <a:schemeClr val="tx1"/>
                          </a:solidFill>
                        </a:rPr>
                        <a:t>)</a:t>
                      </a:r>
                    </a:p>
                  </a:txBody>
                  <a:tcPr anchor="ctr">
                    <a:lnL w="38100" cap="flat" cmpd="sng" algn="ctr">
                      <a:solidFill>
                        <a:srgbClr val="C00000"/>
                      </a:solidFill>
                      <a:prstDash val="solid"/>
                      <a:round/>
                      <a:headEnd type="none" w="med" len="med"/>
                      <a:tailEnd type="none" w="med" len="med"/>
                    </a:lnL>
                    <a:lnB w="38100" cap="flat" cmpd="sng" algn="ctr">
                      <a:noFill/>
                      <a:prstDash val="solid"/>
                      <a:round/>
                      <a:headEnd type="none" w="med" len="med"/>
                      <a:tailEnd type="none" w="med" len="med"/>
                    </a:lnB>
                    <a:solidFill>
                      <a:schemeClr val="bg1"/>
                    </a:solidFill>
                  </a:tcPr>
                </a:tc>
                <a:tc hMerge="1">
                  <a:txBody>
                    <a:bodyPr/>
                    <a:lstStyle/>
                    <a:p>
                      <a:endParaRPr lang="fr-FR" sz="1000" b="0" dirty="0"/>
                    </a:p>
                  </a:txBody>
                  <a:tcPr/>
                </a:tc>
                <a:tc hMerge="1">
                  <a:txBody>
                    <a:bodyPr/>
                    <a:lstStyle/>
                    <a:p>
                      <a:endParaRPr lang="fr-FR" sz="1000" dirty="0"/>
                    </a:p>
                  </a:txBody>
                  <a:tcPr/>
                </a:tc>
                <a:extLst>
                  <a:ext uri="{0D108BD9-81ED-4DB2-BD59-A6C34878D82A}">
                    <a16:rowId xmlns:a16="http://schemas.microsoft.com/office/drawing/2014/main" val="3074308938"/>
                  </a:ext>
                </a:extLst>
              </a:tr>
              <a:tr h="356949">
                <a:tc>
                  <a:txBody>
                    <a:bodyPr/>
                    <a:lstStyle/>
                    <a:p>
                      <a:endParaRPr lang="fr-FR" sz="1000" b="1" dirty="0"/>
                    </a:p>
                  </a:txBody>
                  <a:tcPr>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endParaRPr lang="fr-FR" sz="1000"/>
                    </a:p>
                  </a:txBody>
                  <a:tcPr>
                    <a:lnT w="38100" cap="flat" cmpd="sng" algn="ctr">
                      <a:no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r>
                        <a:rPr lang="fr-FR" sz="900" b="1" kern="1200" dirty="0">
                          <a:solidFill>
                            <a:srgbClr val="C00000"/>
                          </a:solidFill>
                          <a:latin typeface="Gill Sans MT" panose="020B0502020104020203" pitchFamily="34" charset="0"/>
                          <a:ea typeface="+mn-ea"/>
                          <a:cs typeface="+mn-cs"/>
                        </a:rPr>
                        <a:t>TIERS</a:t>
                      </a:r>
                    </a:p>
                  </a:txBody>
                  <a:tcPr anchor="ctr">
                    <a:lnT w="38100" cap="flat" cmpd="sng" algn="ctr">
                      <a:no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tc>
                  <a:txBody>
                    <a:bodyPr/>
                    <a:lstStyle/>
                    <a:p>
                      <a:pPr algn="ctr"/>
                      <a:r>
                        <a:rPr lang="fr-FR" sz="900" b="1" kern="1200" dirty="0">
                          <a:solidFill>
                            <a:srgbClr val="C00000"/>
                          </a:solidFill>
                          <a:latin typeface="Gill Sans MT" panose="020B0502020104020203" pitchFamily="34" charset="0"/>
                          <a:ea typeface="+mn-ea"/>
                          <a:cs typeface="+mn-cs"/>
                        </a:rPr>
                        <a:t>TIERS </a:t>
                      </a:r>
                    </a:p>
                    <a:p>
                      <a:pPr algn="ctr"/>
                      <a:r>
                        <a:rPr lang="fr-FR" sz="900" b="1" kern="1200" dirty="0">
                          <a:solidFill>
                            <a:srgbClr val="C00000"/>
                          </a:solidFill>
                          <a:latin typeface="Gill Sans MT" panose="020B0502020104020203" pitchFamily="34" charset="0"/>
                          <a:ea typeface="+mn-ea"/>
                          <a:cs typeface="+mn-cs"/>
                        </a:rPr>
                        <a:t>PLUS</a:t>
                      </a:r>
                    </a:p>
                  </a:txBody>
                  <a:tcPr anchor="ctr">
                    <a:lnR w="38100" cap="flat" cmpd="sng" algn="ctr">
                      <a:solidFill>
                        <a:srgbClr val="C00000"/>
                      </a:solidFill>
                      <a:prstDash val="solid"/>
                      <a:round/>
                      <a:headEnd type="none" w="med" len="med"/>
                      <a:tailEnd type="none" w="med" len="med"/>
                    </a:lnR>
                    <a:lnT w="38100" cap="flat" cmpd="sng" algn="ctr">
                      <a:no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tc>
                  <a:txBody>
                    <a:bodyPr/>
                    <a:lstStyle/>
                    <a:p>
                      <a:pPr algn="ctr"/>
                      <a:r>
                        <a:rPr lang="fr-FR" sz="900" b="1" kern="1200" dirty="0">
                          <a:solidFill>
                            <a:srgbClr val="C00000"/>
                          </a:solidFill>
                          <a:latin typeface="Gill Sans MT" panose="020B0502020104020203" pitchFamily="34" charset="0"/>
                          <a:ea typeface="+mn-ea"/>
                          <a:cs typeface="+mn-cs"/>
                        </a:rPr>
                        <a:t>TIERS</a:t>
                      </a:r>
                    </a:p>
                  </a:txBody>
                  <a:tcPr anchor="ctr">
                    <a:lnL w="38100" cap="flat" cmpd="sng" algn="ctr">
                      <a:solidFill>
                        <a:srgbClr val="C00000"/>
                      </a:solidFill>
                      <a:prstDash val="solid"/>
                      <a:round/>
                      <a:headEnd type="none" w="med" len="med"/>
                      <a:tailEnd type="none" w="med" len="med"/>
                    </a:lnL>
                    <a:lnT w="38100" cap="flat" cmpd="sng" algn="ctr">
                      <a:no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tc>
                  <a:txBody>
                    <a:bodyPr/>
                    <a:lstStyle/>
                    <a:p>
                      <a:pPr algn="ctr"/>
                      <a:r>
                        <a:rPr lang="fr-FR" sz="900" b="1" kern="1200" dirty="0">
                          <a:solidFill>
                            <a:srgbClr val="C00000"/>
                          </a:solidFill>
                          <a:latin typeface="Gill Sans MT" panose="020B0502020104020203" pitchFamily="34" charset="0"/>
                          <a:ea typeface="+mn-ea"/>
                          <a:cs typeface="+mn-cs"/>
                        </a:rPr>
                        <a:t>TIERS </a:t>
                      </a:r>
                    </a:p>
                    <a:p>
                      <a:pPr algn="ctr"/>
                      <a:r>
                        <a:rPr lang="fr-FR" sz="900" b="1" kern="1200" dirty="0">
                          <a:solidFill>
                            <a:srgbClr val="C00000"/>
                          </a:solidFill>
                          <a:latin typeface="Gill Sans MT" panose="020B0502020104020203" pitchFamily="34" charset="0"/>
                          <a:ea typeface="+mn-ea"/>
                          <a:cs typeface="+mn-cs"/>
                        </a:rPr>
                        <a:t>PLUS</a:t>
                      </a:r>
                    </a:p>
                  </a:txBody>
                  <a:tcPr anchor="ctr">
                    <a:lnT w="38100" cap="flat" cmpd="sng" algn="ctr">
                      <a:no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tc>
                  <a:txBody>
                    <a:bodyPr/>
                    <a:lstStyle/>
                    <a:p>
                      <a:pPr algn="ctr"/>
                      <a:r>
                        <a:rPr lang="fr-FR" sz="900" b="1" kern="1200" dirty="0">
                          <a:solidFill>
                            <a:srgbClr val="C00000"/>
                          </a:solidFill>
                          <a:latin typeface="Gill Sans MT" panose="020B0502020104020203" pitchFamily="34" charset="0"/>
                          <a:ea typeface="+mn-ea"/>
                          <a:cs typeface="+mn-cs"/>
                        </a:rPr>
                        <a:t>TOUS </a:t>
                      </a:r>
                    </a:p>
                    <a:p>
                      <a:pPr algn="ctr"/>
                      <a:r>
                        <a:rPr lang="fr-FR" sz="900" b="1" kern="1200" dirty="0">
                          <a:solidFill>
                            <a:srgbClr val="C00000"/>
                          </a:solidFill>
                          <a:latin typeface="Gill Sans MT" panose="020B0502020104020203" pitchFamily="34" charset="0"/>
                          <a:ea typeface="+mn-ea"/>
                          <a:cs typeface="+mn-cs"/>
                        </a:rPr>
                        <a:t>RISQUE</a:t>
                      </a:r>
                    </a:p>
                  </a:txBody>
                  <a:tcPr anchor="ctr">
                    <a:lnT w="38100" cap="flat" cmpd="sng" algn="ctr">
                      <a:no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637617147"/>
                  </a:ext>
                </a:extLst>
              </a:tr>
              <a:tr h="237966">
                <a:tc rowSpan="2">
                  <a:txBody>
                    <a:bodyPr/>
                    <a:lstStyle/>
                    <a:p>
                      <a:pPr algn="r"/>
                      <a:r>
                        <a:rPr lang="fr-FR" sz="1000" b="1" dirty="0">
                          <a:latin typeface="Gill Sans MT" panose="020B0502020104020203" pitchFamily="34" charset="0"/>
                        </a:rPr>
                        <a:t>Vous </a:t>
                      </a:r>
                    </a:p>
                    <a:p>
                      <a:pPr algn="r"/>
                      <a:r>
                        <a:rPr lang="fr-FR" sz="1000" b="1" dirty="0">
                          <a:latin typeface="Gill Sans MT" panose="020B0502020104020203" pitchFamily="34" charset="0"/>
                        </a:rPr>
                        <a:t>et les Tiers</a:t>
                      </a:r>
                    </a:p>
                  </a:txBody>
                  <a:tcPr anchor="ctr">
                    <a:lnT w="952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r>
                        <a:rPr lang="fr-FR" sz="900" dirty="0"/>
                        <a:t>Responsabilité Civile et Défense pénale – Recours suite à accident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L w="38100" cap="flat" cmpd="sng" algn="ctr">
                      <a:solidFill>
                        <a:srgbClr val="C00000"/>
                      </a:solidFill>
                      <a:prstDash val="solid"/>
                      <a:round/>
                      <a:headEnd type="none" w="med" len="med"/>
                      <a:tailEnd type="none" w="med" len="med"/>
                    </a:lnL>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70750235"/>
                  </a:ext>
                </a:extLst>
              </a:tr>
              <a:tr h="237966">
                <a:tc vMerge="1">
                  <a:txBody>
                    <a:bodyPr/>
                    <a:lstStyle/>
                    <a:p>
                      <a:endParaRPr lang="fr-FR" sz="1000" dirty="0"/>
                    </a:p>
                  </a:txBody>
                  <a:tcPr/>
                </a:tc>
                <a:tc>
                  <a:txBody>
                    <a:bodyPr/>
                    <a:lstStyle/>
                    <a:p>
                      <a:r>
                        <a:rPr lang="fr-FR" sz="900" dirty="0"/>
                        <a:t>Dommages corporels du conducteur</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31734784"/>
                  </a:ext>
                </a:extLst>
              </a:tr>
              <a:tr h="237966">
                <a:tc rowSpan="8">
                  <a:txBody>
                    <a:bodyPr/>
                    <a:lstStyle/>
                    <a:p>
                      <a:pPr algn="r"/>
                      <a:r>
                        <a:rPr lang="fr-FR" sz="1000" b="1" dirty="0">
                          <a:latin typeface="Gill Sans MT" panose="020B0502020104020203" pitchFamily="34" charset="0"/>
                        </a:rPr>
                        <a:t>Votre </a:t>
                      </a:r>
                    </a:p>
                    <a:p>
                      <a:pPr algn="r"/>
                      <a:r>
                        <a:rPr lang="fr-FR" sz="1000" b="1" dirty="0">
                          <a:latin typeface="Gill Sans MT" panose="020B0502020104020203" pitchFamily="34" charset="0"/>
                        </a:rPr>
                        <a:t>véhicule</a:t>
                      </a:r>
                    </a:p>
                  </a:txBody>
                  <a:tcPr anchor="ctr">
                    <a:lnT w="952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r>
                        <a:rPr lang="fr-FR" sz="900" dirty="0"/>
                        <a:t>Attentat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R w="38100" cap="flat" cmpd="sng" algn="ctr">
                      <a:solidFill>
                        <a:srgbClr val="C00000"/>
                      </a:solidFill>
                      <a:prstDash val="solid"/>
                      <a:round/>
                      <a:headEnd type="none" w="med" len="med"/>
                      <a:tailEnd type="none" w="med" len="med"/>
                    </a:ln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84904396"/>
                  </a:ext>
                </a:extLst>
              </a:tr>
              <a:tr h="237966">
                <a:tc vMerge="1">
                  <a:txBody>
                    <a:bodyPr/>
                    <a:lstStyle/>
                    <a:p>
                      <a:endParaRPr lang="fr-FR" sz="1000" dirty="0"/>
                    </a:p>
                  </a:txBody>
                  <a:tcPr/>
                </a:tc>
                <a:tc>
                  <a:txBody>
                    <a:bodyPr/>
                    <a:lstStyle/>
                    <a:p>
                      <a:r>
                        <a:rPr lang="fr-FR" sz="900" dirty="0"/>
                        <a:t>Évènement climatique, tempête et grêle</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53347666"/>
                  </a:ext>
                </a:extLst>
              </a:tr>
              <a:tr h="237966">
                <a:tc vMerge="1">
                  <a:txBody>
                    <a:bodyPr/>
                    <a:lstStyle/>
                    <a:p>
                      <a:endParaRPr lang="fr-FR" sz="1000" dirty="0"/>
                    </a:p>
                  </a:txBody>
                  <a:tcPr/>
                </a:tc>
                <a:tc>
                  <a:txBody>
                    <a:bodyPr/>
                    <a:lstStyle/>
                    <a:p>
                      <a:r>
                        <a:rPr lang="fr-FR" sz="900" dirty="0"/>
                        <a:t>Catastrophes naturelles</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52395719"/>
                  </a:ext>
                </a:extLst>
              </a:tr>
              <a:tr h="237966">
                <a:tc vMerge="1">
                  <a:txBody>
                    <a:bodyPr/>
                    <a:lstStyle/>
                    <a:p>
                      <a:endParaRPr lang="fr-FR" sz="1000" dirty="0"/>
                    </a:p>
                  </a:txBody>
                  <a:tcPr/>
                </a:tc>
                <a:tc>
                  <a:txBody>
                    <a:bodyPr/>
                    <a:lstStyle/>
                    <a:p>
                      <a:r>
                        <a:rPr lang="fr-FR" sz="900" dirty="0"/>
                        <a:t>Catastrophes technologiques</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49766164"/>
                  </a:ext>
                </a:extLst>
              </a:tr>
              <a:tr h="237966">
                <a:tc vMerge="1">
                  <a:txBody>
                    <a:bodyPr/>
                    <a:lstStyle/>
                    <a:p>
                      <a:endParaRPr lang="fr-FR" sz="1000" dirty="0"/>
                    </a:p>
                  </a:txBody>
                  <a:tcPr/>
                </a:tc>
                <a:tc>
                  <a:txBody>
                    <a:bodyPr/>
                    <a:lstStyle/>
                    <a:p>
                      <a:r>
                        <a:rPr lang="fr-FR" sz="900" dirty="0"/>
                        <a:t>Incendie et explosion</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8504216"/>
                  </a:ext>
                </a:extLst>
              </a:tr>
              <a:tr h="237966">
                <a:tc vMerge="1">
                  <a:txBody>
                    <a:bodyPr/>
                    <a:lstStyle/>
                    <a:p>
                      <a:endParaRPr lang="fr-FR" sz="1000" dirty="0"/>
                    </a:p>
                  </a:txBody>
                  <a:tcPr/>
                </a:tc>
                <a:tc>
                  <a:txBody>
                    <a:bodyPr/>
                    <a:lstStyle/>
                    <a:p>
                      <a:r>
                        <a:rPr lang="fr-FR" sz="900" dirty="0"/>
                        <a:t>Vol et tentative de vol</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67402226"/>
                  </a:ext>
                </a:extLst>
              </a:tr>
              <a:tr h="237966">
                <a:tc vMerge="1">
                  <a:txBody>
                    <a:bodyPr/>
                    <a:lstStyle/>
                    <a:p>
                      <a:endParaRPr lang="fr-FR" sz="1000" dirty="0"/>
                    </a:p>
                  </a:txBody>
                  <a:tcPr/>
                </a:tc>
                <a:tc>
                  <a:txBody>
                    <a:bodyPr/>
                    <a:lstStyle/>
                    <a:p>
                      <a:r>
                        <a:rPr lang="fr-FR" sz="900" dirty="0"/>
                        <a:t>Dommages tous accidents et vandalisme</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32365829"/>
                  </a:ext>
                </a:extLst>
              </a:tr>
              <a:tr h="237966">
                <a:tc vMerge="1">
                  <a:txBody>
                    <a:bodyPr/>
                    <a:lstStyle/>
                    <a:p>
                      <a:endParaRPr lang="fr-FR" sz="1000" dirty="0"/>
                    </a:p>
                  </a:txBody>
                  <a:tcPr/>
                </a:tc>
                <a:tc>
                  <a:txBody>
                    <a:bodyPr/>
                    <a:lstStyle/>
                    <a:p>
                      <a:r>
                        <a:rPr lang="fr-FR" sz="900" dirty="0"/>
                        <a:t>Bris de glaces</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83635032"/>
                  </a:ext>
                </a:extLst>
              </a:tr>
              <a:tr h="237966">
                <a:tc rowSpan="3">
                  <a:txBody>
                    <a:bodyPr/>
                    <a:lstStyle/>
                    <a:p>
                      <a:pPr algn="r"/>
                      <a:r>
                        <a:rPr lang="fr-FR" sz="1000" b="1">
                          <a:latin typeface="Gill Sans MT" panose="020B0502020104020203" pitchFamily="34" charset="0"/>
                        </a:rPr>
                        <a:t>Vos équipements</a:t>
                      </a:r>
                      <a:endParaRPr lang="fr-FR" sz="1000" b="1" dirty="0">
                        <a:latin typeface="Gill Sans MT" panose="020B0502020104020203" pitchFamily="34" charset="0"/>
                      </a:endParaRPr>
                    </a:p>
                  </a:txBody>
                  <a:tcPr anchor="ctr">
                    <a:lnT w="952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r>
                        <a:rPr lang="fr-FR" sz="900" dirty="0"/>
                        <a:t>Casque du conducteur</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L w="38100" cap="flat" cmpd="sng" algn="ctr">
                      <a:solidFill>
                        <a:srgbClr val="C00000"/>
                      </a:solidFill>
                      <a:prstDash val="solid"/>
                      <a:round/>
                      <a:headEnd type="none" w="med" len="med"/>
                      <a:tailEnd type="none" w="med" len="med"/>
                    </a:lnL>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98028796"/>
                  </a:ext>
                </a:extLst>
              </a:tr>
              <a:tr h="237966">
                <a:tc vMerge="1">
                  <a:txBody>
                    <a:bodyPr/>
                    <a:lstStyle/>
                    <a:p>
                      <a:endParaRPr lang="fr-FR" sz="1000" dirty="0"/>
                    </a:p>
                  </a:txBody>
                  <a:tcPr/>
                </a:tc>
                <a:tc>
                  <a:txBody>
                    <a:bodyPr/>
                    <a:lstStyle/>
                    <a:p>
                      <a:r>
                        <a:rPr lang="fr-FR" sz="900" dirty="0"/>
                        <a:t>Gilet airbag du conducteur</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Gill Sans MT" panose="020B0502020104020203" pitchFamily="34" charset="0"/>
                          <a:ea typeface="+mn-ea"/>
                          <a:cs typeface="+mn-cs"/>
                        </a:rPr>
                        <a:t>•</a:t>
                      </a:r>
                      <a:endPar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93942048"/>
                  </a:ext>
                </a:extLst>
              </a:tr>
              <a:tr h="237966">
                <a:tc vMerge="1">
                  <a:txBody>
                    <a:bodyPr/>
                    <a:lstStyle/>
                    <a:p>
                      <a:endParaRPr lang="fr-FR" sz="1000" dirty="0"/>
                    </a:p>
                  </a:txBody>
                  <a:tcPr/>
                </a:tc>
                <a:tc>
                  <a:txBody>
                    <a:bodyPr/>
                    <a:lstStyle/>
                    <a:p>
                      <a:r>
                        <a:rPr lang="fr-FR" sz="900" dirty="0"/>
                        <a:t>Accessoires et équipements du motard</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35772602"/>
                  </a:ext>
                </a:extLst>
              </a:tr>
              <a:tr h="237966">
                <a:tc rowSpan="4">
                  <a:txBody>
                    <a:bodyPr/>
                    <a:lstStyle/>
                    <a:p>
                      <a:pPr algn="r"/>
                      <a:r>
                        <a:rPr lang="fr-FR" sz="1000" b="1">
                          <a:latin typeface="Gill Sans MT" panose="020B0502020104020203" pitchFamily="34" charset="0"/>
                        </a:rPr>
                        <a:t>Votre </a:t>
                      </a:r>
                    </a:p>
                    <a:p>
                      <a:pPr algn="r"/>
                      <a:r>
                        <a:rPr lang="fr-FR" sz="1000" b="1">
                          <a:latin typeface="Gill Sans MT" panose="020B0502020104020203" pitchFamily="34" charset="0"/>
                        </a:rPr>
                        <a:t>assistance</a:t>
                      </a:r>
                      <a:endParaRPr lang="fr-FR" sz="1000" b="1" dirty="0">
                        <a:latin typeface="Gill Sans MT" panose="020B0502020104020203" pitchFamily="34" charset="0"/>
                      </a:endParaRPr>
                    </a:p>
                  </a:txBody>
                  <a:tcPr anchor="ctr">
                    <a:lnT w="952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r>
                        <a:rPr lang="fr-FR" sz="900" dirty="0"/>
                        <a:t>Assistance aux personnes (avec ou sans véhicule)</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L w="38100" cap="flat" cmpd="sng" algn="ctr">
                      <a:solidFill>
                        <a:srgbClr val="C00000"/>
                      </a:solidFill>
                      <a:prstDash val="solid"/>
                      <a:round/>
                      <a:headEnd type="none" w="med" len="med"/>
                      <a:tailEnd type="none" w="med" len="med"/>
                    </a:lnL>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7156344"/>
                  </a:ext>
                </a:extLst>
              </a:tr>
              <a:tr h="237966">
                <a:tc vMerge="1">
                  <a:txBody>
                    <a:bodyPr/>
                    <a:lstStyle/>
                    <a:p>
                      <a:endParaRPr lang="fr-FR" sz="1000" dirty="0"/>
                    </a:p>
                  </a:txBody>
                  <a:tcPr/>
                </a:tc>
                <a:tc>
                  <a:txBody>
                    <a:bodyPr/>
                    <a:lstStyle/>
                    <a:p>
                      <a:r>
                        <a:rPr lang="fr-FR" sz="900" dirty="0"/>
                        <a:t>Assistance au véhicule standard (50 km panne)</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55414787"/>
                  </a:ext>
                </a:extLst>
              </a:tr>
              <a:tr h="237966">
                <a:tc vMerge="1">
                  <a:txBody>
                    <a:bodyPr/>
                    <a:lstStyle/>
                    <a:p>
                      <a:endParaRPr lang="fr-FR" sz="1000" dirty="0"/>
                    </a:p>
                  </a:txBody>
                  <a:tcPr/>
                </a:tc>
                <a:tc>
                  <a:txBody>
                    <a:bodyPr/>
                    <a:lstStyle/>
                    <a:p>
                      <a:r>
                        <a:rPr lang="fr-FR" sz="900" dirty="0"/>
                        <a:t>Assistance au véhicule étendue (0 km panne)</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317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27366819"/>
                  </a:ext>
                </a:extLst>
              </a:tr>
              <a:tr h="237966">
                <a:tc vMerge="1">
                  <a:txBody>
                    <a:bodyPr/>
                    <a:lstStyle/>
                    <a:p>
                      <a:endParaRPr lang="fr-FR" sz="1000" dirty="0"/>
                    </a:p>
                  </a:txBody>
                  <a:tcPr/>
                </a:tc>
                <a:tc>
                  <a:txBody>
                    <a:bodyPr/>
                    <a:lstStyle/>
                    <a:p>
                      <a:r>
                        <a:rPr lang="fr-FR" sz="900" dirty="0"/>
                        <a:t>Véhicule de remplacement</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T w="3175" cap="flat" cmpd="sng" algn="ctr">
                      <a:solidFill>
                        <a:schemeClr val="accent2">
                          <a:lumMod val="60000"/>
                          <a:lumOff val="40000"/>
                        </a:schemeClr>
                      </a:solidFill>
                      <a:prstDash val="solid"/>
                      <a:round/>
                      <a:headEnd type="none" w="med" len="med"/>
                      <a:tailEnd type="none" w="med" len="med"/>
                    </a:lnT>
                    <a:lnB w="952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09643127"/>
                  </a:ext>
                </a:extLst>
              </a:tr>
              <a:tr h="237966">
                <a:tc rowSpan="2">
                  <a:txBody>
                    <a:bodyPr/>
                    <a:lstStyle/>
                    <a:p>
                      <a:pPr algn="r"/>
                      <a:r>
                        <a:rPr lang="fr-FR" sz="1000" b="1" dirty="0">
                          <a:latin typeface="Gill Sans MT" panose="020B0502020104020203" pitchFamily="34" charset="0"/>
                        </a:rPr>
                        <a:t>Votre indemnisation</a:t>
                      </a:r>
                    </a:p>
                  </a:txBody>
                  <a:tcPr anchor="ctr">
                    <a:lnT w="9525" cap="flat" cmpd="sng" algn="ctr">
                      <a:solidFill>
                        <a:schemeClr val="accent2">
                          <a:lumMod val="60000"/>
                          <a:lumOff val="40000"/>
                        </a:schemeClr>
                      </a:solidFill>
                      <a:prstDash val="solid"/>
                      <a:round/>
                      <a:headEnd type="none" w="med" len="med"/>
                      <a:tailEnd type="none" w="med" len="med"/>
                    </a:lnT>
                    <a:solidFill>
                      <a:schemeClr val="bg1"/>
                    </a:solidFill>
                  </a:tcPr>
                </a:tc>
                <a:tc>
                  <a:txBody>
                    <a:bodyPr/>
                    <a:lstStyle/>
                    <a:p>
                      <a:r>
                        <a:rPr lang="fr-FR" sz="900" dirty="0"/>
                        <a:t>Indemnisation standard</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R w="38100" cap="flat" cmpd="sng" algn="ctr">
                      <a:solidFill>
                        <a:srgbClr val="C00000"/>
                      </a:solidFill>
                      <a:prstDash val="solid"/>
                      <a:round/>
                      <a:headEnd type="none" w="med" len="med"/>
                      <a:tailEnd type="none" w="med" len="med"/>
                    </a:ln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Gill Sans MT" panose="020B0502020104020203" pitchFamily="34" charset="0"/>
                          <a:ea typeface="+mn-ea"/>
                          <a:cs typeface="+mn-cs"/>
                        </a:rPr>
                        <a:t>•</a:t>
                      </a:r>
                    </a:p>
                  </a:txBody>
                  <a:tcPr anchor="ctr">
                    <a:lnT w="9525" cap="flat" cmpd="sng" algn="ctr">
                      <a:solidFill>
                        <a:schemeClr val="accent2">
                          <a:lumMod val="60000"/>
                          <a:lumOff val="40000"/>
                        </a:schemeClr>
                      </a:solidFill>
                      <a:prstDash val="solid"/>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76979929"/>
                  </a:ext>
                </a:extLst>
              </a:tr>
              <a:tr h="237966">
                <a:tc vMerge="1">
                  <a:txBody>
                    <a:bodyPr/>
                    <a:lstStyle/>
                    <a:p>
                      <a:endParaRPr lang="fr-FR" sz="1000" dirty="0"/>
                    </a:p>
                  </a:txBody>
                  <a:tcPr/>
                </a:tc>
                <a:tc>
                  <a:txBody>
                    <a:bodyPr/>
                    <a:lstStyle/>
                    <a:p>
                      <a:r>
                        <a:rPr lang="fr-FR" sz="900" dirty="0"/>
                        <a:t>Indemnisation plus</a:t>
                      </a:r>
                    </a:p>
                  </a:txBody>
                  <a:tcPr anchor="ctr">
                    <a:lnT w="3175" cap="flat" cmpd="sng" algn="ctr">
                      <a:solidFill>
                        <a:schemeClr val="accent2">
                          <a:lumMod val="60000"/>
                          <a:lumOff val="40000"/>
                        </a:schemeClr>
                      </a:solidFill>
                      <a:prstDash val="solid"/>
                      <a:round/>
                      <a:headEnd type="none" w="med" len="med"/>
                      <a:tailEnd type="none" w="med" len="med"/>
                    </a:lnT>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T w="3175" cap="flat" cmpd="sng" algn="ctr">
                      <a:solidFill>
                        <a:schemeClr val="accent2">
                          <a:lumMod val="60000"/>
                          <a:lumOff val="40000"/>
                        </a:schemeClr>
                      </a:solidFill>
                      <a:prstDash val="solid"/>
                      <a:round/>
                      <a:headEnd type="none" w="med" len="med"/>
                      <a:tailEnd type="none" w="med" len="med"/>
                    </a:lnT>
                    <a:solidFill>
                      <a:schemeClr val="bg1"/>
                    </a:solidFill>
                  </a:tcPr>
                </a:tc>
                <a:tc>
                  <a:txBody>
                    <a:bodyPr/>
                    <a:lstStyle/>
                    <a:p>
                      <a:pPr algn="ctr"/>
                      <a:endParaRPr lang="fr-FR" sz="1000" dirty="0">
                        <a:solidFill>
                          <a:srgbClr val="C00000"/>
                        </a:solidFill>
                        <a:latin typeface="Gill Sans MT" panose="020B0502020104020203" pitchFamily="34" charset="0"/>
                      </a:endParaRPr>
                    </a:p>
                  </a:txBody>
                  <a:tcPr anchor="ctr">
                    <a:lnR w="38100" cap="flat" cmpd="sng" algn="ctr">
                      <a:solidFill>
                        <a:srgbClr val="C00000"/>
                      </a:solidFill>
                      <a:prstDash val="solid"/>
                      <a:round/>
                      <a:headEnd type="none" w="med" len="med"/>
                      <a:tailEnd type="none" w="med" len="med"/>
                    </a:lnR>
                    <a:lnT w="3175" cap="flat" cmpd="sng" algn="ctr">
                      <a:solidFill>
                        <a:schemeClr val="accent2">
                          <a:lumMod val="60000"/>
                          <a:lumOff val="40000"/>
                        </a:schemeClr>
                      </a:solidFill>
                      <a:prstDash val="solid"/>
                      <a:round/>
                      <a:headEnd type="none" w="med" len="med"/>
                      <a:tailEnd type="none" w="med" len="med"/>
                    </a:lnT>
                    <a:solidFill>
                      <a:schemeClr val="bg1"/>
                    </a:solidFill>
                  </a:tcPr>
                </a:tc>
                <a:tc>
                  <a:txBody>
                    <a:bodyPr/>
                    <a:lstStyle/>
                    <a:p>
                      <a:pPr algn="ctr"/>
                      <a:endParaRPr lang="fr-FR" sz="1000">
                        <a:solidFill>
                          <a:srgbClr val="C00000"/>
                        </a:solidFill>
                        <a:latin typeface="Gill Sans MT" panose="020B0502020104020203" pitchFamily="34" charset="0"/>
                      </a:endParaRPr>
                    </a:p>
                  </a:txBody>
                  <a:tcPr anchor="ctr">
                    <a:lnL w="38100" cap="flat" cmpd="sng" algn="ctr">
                      <a:solidFill>
                        <a:srgbClr val="C00000"/>
                      </a:solidFill>
                      <a:prstDash val="solid"/>
                      <a:round/>
                      <a:headEnd type="none" w="med" len="med"/>
                      <a:tailEnd type="none" w="med" len="med"/>
                    </a:lnL>
                    <a:lnT w="3175" cap="flat" cmpd="sng" algn="ctr">
                      <a:solidFill>
                        <a:schemeClr val="accent2">
                          <a:lumMod val="60000"/>
                          <a:lumOff val="40000"/>
                        </a:schemeClr>
                      </a:solidFill>
                      <a:prstDash val="solid"/>
                      <a:round/>
                      <a:headEnd type="none" w="med" len="med"/>
                      <a:tailEnd type="none" w="med" len="med"/>
                    </a:lnT>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T w="3175" cap="flat" cmpd="sng" algn="ctr">
                      <a:solidFill>
                        <a:schemeClr val="accent2">
                          <a:lumMod val="60000"/>
                          <a:lumOff val="40000"/>
                        </a:schemeClr>
                      </a:solidFill>
                      <a:prstDash val="solid"/>
                      <a:round/>
                      <a:headEnd type="none" w="med" len="med"/>
                      <a:tailEnd type="none" w="med" len="med"/>
                    </a:lnT>
                    <a:solidFill>
                      <a:schemeClr val="bg1"/>
                    </a:solidFill>
                  </a:tcPr>
                </a:tc>
                <a:tc>
                  <a:txBody>
                    <a:bodyPr/>
                    <a:lstStyle/>
                    <a:p>
                      <a:pPr algn="ctr"/>
                      <a:r>
                        <a:rPr lang="fr-FR" sz="1000" dirty="0">
                          <a:solidFill>
                            <a:srgbClr val="C00000"/>
                          </a:solidFill>
                          <a:latin typeface="Gill Sans MT" panose="020B0502020104020203" pitchFamily="34" charset="0"/>
                        </a:rPr>
                        <a:t>option</a:t>
                      </a:r>
                    </a:p>
                  </a:txBody>
                  <a:tcPr anchor="ctr">
                    <a:lnT w="3175" cap="flat" cmpd="sng" algn="ctr">
                      <a:solidFill>
                        <a:schemeClr val="accent2">
                          <a:lumMod val="60000"/>
                          <a:lumOff val="40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978442349"/>
                  </a:ext>
                </a:extLst>
              </a:tr>
            </a:tbl>
          </a:graphicData>
        </a:graphic>
      </p:graphicFrame>
      <p:sp>
        <p:nvSpPr>
          <p:cNvPr id="52" name="Rectangle 51">
            <a:extLst>
              <a:ext uri="{FF2B5EF4-FFF2-40B4-BE49-F238E27FC236}">
                <a16:creationId xmlns:a16="http://schemas.microsoft.com/office/drawing/2014/main" id="{D792B5A9-59C2-4BAC-ACEF-A2CCE4DE66D5}"/>
              </a:ext>
            </a:extLst>
          </p:cNvPr>
          <p:cNvSpPr/>
          <p:nvPr/>
        </p:nvSpPr>
        <p:spPr>
          <a:xfrm>
            <a:off x="2699792" y="6674925"/>
            <a:ext cx="6221392" cy="215444"/>
          </a:xfrm>
          <a:prstGeom prst="rect">
            <a:avLst/>
          </a:prstGeom>
        </p:spPr>
        <p:txBody>
          <a:bodyPr wrap="square">
            <a:spAutoFit/>
          </a:bodyPr>
          <a:lstStyle/>
          <a:p>
            <a:pPr algn="just"/>
            <a:r>
              <a:rPr lang="fr-FR" sz="900" baseline="30000" dirty="0">
                <a:solidFill>
                  <a:srgbClr val="000000"/>
                </a:solidFill>
                <a:latin typeface="GillSans Light"/>
              </a:rPr>
              <a:t>(1) </a:t>
            </a:r>
            <a:r>
              <a:rPr lang="fr-FR" sz="800" dirty="0">
                <a:solidFill>
                  <a:srgbClr val="000000"/>
                </a:solidFill>
                <a:latin typeface="GillSans Light"/>
              </a:rPr>
              <a:t>Selon les conditions, limites et exclusions des engagements contractuels en vigueur.</a:t>
            </a:r>
          </a:p>
        </p:txBody>
      </p:sp>
      <p:cxnSp>
        <p:nvCxnSpPr>
          <p:cNvPr id="54" name="Connecteur droit 53">
            <a:extLst>
              <a:ext uri="{FF2B5EF4-FFF2-40B4-BE49-F238E27FC236}">
                <a16:creationId xmlns:a16="http://schemas.microsoft.com/office/drawing/2014/main" id="{48C6B05E-3753-4149-983F-10EAFB7CE2A1}"/>
              </a:ext>
            </a:extLst>
          </p:cNvPr>
          <p:cNvCxnSpPr>
            <a:cxnSpLocks/>
          </p:cNvCxnSpPr>
          <p:nvPr/>
        </p:nvCxnSpPr>
        <p:spPr>
          <a:xfrm>
            <a:off x="5483164" y="6649319"/>
            <a:ext cx="0" cy="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AF094730-54E5-436F-825C-2F56A2875422}"/>
              </a:ext>
            </a:extLst>
          </p:cNvPr>
          <p:cNvSpPr/>
          <p:nvPr/>
        </p:nvSpPr>
        <p:spPr>
          <a:xfrm>
            <a:off x="32499" y="-136571"/>
            <a:ext cx="4650799" cy="1653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chemeClr val="bg1"/>
                </a:solidFill>
              </a:rPr>
              <a:t>ASSURANCE 2 ROUES</a:t>
            </a:r>
          </a:p>
          <a:p>
            <a:r>
              <a:rPr lang="fr-FR" sz="2000" b="1" dirty="0">
                <a:solidFill>
                  <a:schemeClr val="bg1"/>
                </a:solidFill>
                <a:sym typeface="Arial"/>
              </a:rPr>
              <a:t>DES FORMULES DE GARANTIES QUI PEUVENT ÉVOLUER EN FONCTION </a:t>
            </a:r>
          </a:p>
          <a:p>
            <a:r>
              <a:rPr lang="fr-FR" sz="2000" b="1" dirty="0">
                <a:solidFill>
                  <a:schemeClr val="bg1"/>
                </a:solidFill>
                <a:sym typeface="Arial"/>
              </a:rPr>
              <a:t>DE VOS BESOINS ET EXIGENCES</a:t>
            </a:r>
            <a:r>
              <a:rPr lang="fr-FR" sz="1600" baseline="30000" dirty="0">
                <a:solidFill>
                  <a:schemeClr val="bg1"/>
                </a:solidFill>
              </a:rPr>
              <a:t>(1)</a:t>
            </a:r>
            <a:endParaRPr lang="fr-FR" sz="2000" baseline="30000" dirty="0">
              <a:solidFill>
                <a:schemeClr val="bg1"/>
              </a:solidFill>
            </a:endParaRPr>
          </a:p>
        </p:txBody>
      </p:sp>
    </p:spTree>
    <p:extLst>
      <p:ext uri="{BB962C8B-B14F-4D97-AF65-F5344CB8AC3E}">
        <p14:creationId xmlns:p14="http://schemas.microsoft.com/office/powerpoint/2010/main" val="1112183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C6C96BF0-A953-4E9B-A59B-156883725F4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093695" y="6008514"/>
            <a:ext cx="1906797" cy="788574"/>
          </a:xfrm>
          <a:prstGeom prst="rect">
            <a:avLst/>
          </a:prstGeom>
        </p:spPr>
      </p:pic>
      <p:sp>
        <p:nvSpPr>
          <p:cNvPr id="30" name="Rectangle 29">
            <a:extLst>
              <a:ext uri="{FF2B5EF4-FFF2-40B4-BE49-F238E27FC236}">
                <a16:creationId xmlns:a16="http://schemas.microsoft.com/office/drawing/2014/main" id="{6DB0135E-CF18-DF2C-4D66-FC1B91E8CDFE}"/>
              </a:ext>
            </a:extLst>
          </p:cNvPr>
          <p:cNvSpPr/>
          <p:nvPr/>
        </p:nvSpPr>
        <p:spPr>
          <a:xfrm>
            <a:off x="143508" y="4603194"/>
            <a:ext cx="8856984" cy="1477328"/>
          </a:xfrm>
          <a:prstGeom prst="rect">
            <a:avLst/>
          </a:prstGeom>
        </p:spPr>
        <p:txBody>
          <a:bodyPr wrap="square">
            <a:spAutoFit/>
          </a:bodyPr>
          <a:lstStyle/>
          <a:p>
            <a:pPr algn="just">
              <a:spcAft>
                <a:spcPts val="1800"/>
              </a:spcAft>
            </a:pPr>
            <a:r>
              <a:rPr lang="fr-FR" sz="1000" b="1" dirty="0">
                <a:solidFill>
                  <a:srgbClr val="000000"/>
                </a:solidFill>
                <a:latin typeface="GillSans"/>
              </a:rPr>
              <a:t>Document à caractère publicitaire.</a:t>
            </a:r>
            <a:endParaRPr lang="fr-FR" sz="1000" dirty="0"/>
          </a:p>
          <a:p>
            <a:pPr algn="just">
              <a:spcAft>
                <a:spcPts val="1800"/>
              </a:spcAft>
            </a:pPr>
            <a:r>
              <a:rPr lang="fr-FR" sz="1000" dirty="0">
                <a:effectLst/>
                <a:latin typeface="+mj-lt"/>
                <a:ea typeface="MS Mincho" panose="02020609040205080304" pitchFamily="49" charset="-128"/>
                <a:cs typeface="Arial" panose="020B0604020202020204" pitchFamily="34" charset="0"/>
              </a:rPr>
              <a:t>Assurances 2 ROUES est un contrat de BPCE Assurances IARD, Société Anonyme au capital de 61 996 212 euros, immatriculée au Registre du Commerce et des Sociétés de Paris sous le numéro 350 663 860, entreprise régie par le Code des assurances ayant son siège social au 7, promenade Germaine Sablon - 75013 Paris.​ Entité du Groupe BPCE, titulaire de l’identifiant unique REP Papiers n°FR232581_03FWUB délivré par l’ADEME.​</a:t>
            </a:r>
            <a:endParaRPr lang="fr-FR" sz="1100" dirty="0">
              <a:effectLst/>
              <a:latin typeface="+mj-lt"/>
              <a:ea typeface="MS Mincho" panose="02020609040205080304" pitchFamily="49" charset="-128"/>
              <a:cs typeface="Arial" panose="020B0604020202020204" pitchFamily="34" charset="0"/>
            </a:endParaRPr>
          </a:p>
          <a:p>
            <a:pPr algn="just">
              <a:spcAft>
                <a:spcPts val="1800"/>
              </a:spcAft>
            </a:pPr>
            <a:r>
              <a:rPr lang="fr-FR" sz="1000" dirty="0">
                <a:effectLst/>
                <a:latin typeface="+mj-lt"/>
                <a:ea typeface="MS Mincho" panose="02020609040205080304" pitchFamily="49" charset="-128"/>
                <a:cs typeface="Arial" panose="020B0604020202020204" pitchFamily="34" charset="0"/>
              </a:rPr>
              <a:t>Assisteur : IMA ASSURANCES, société anonyme au capital de 157 000 000 euros entièrement libéré, entreprise régie par le Code des assurances, dont le siège social est situé 118 avenue de Paris - CS 40 000 - 79 033 Niort Cedex 9, immatriculée au Registre du Commerce et des Sociétés de Niort sous le numéro 481.511.632.​</a:t>
            </a:r>
            <a:endParaRPr lang="fr-FR" sz="1100" dirty="0">
              <a:effectLst/>
              <a:latin typeface="+mj-lt"/>
              <a:ea typeface="MS Mincho" panose="02020609040205080304" pitchFamily="49" charset="-128"/>
              <a:cs typeface="Arial" panose="020B0604020202020204" pitchFamily="34" charset="0"/>
            </a:endParaRPr>
          </a:p>
        </p:txBody>
      </p:sp>
      <p:sp>
        <p:nvSpPr>
          <p:cNvPr id="56" name="Rectangle 55">
            <a:extLst>
              <a:ext uri="{FF2B5EF4-FFF2-40B4-BE49-F238E27FC236}">
                <a16:creationId xmlns:a16="http://schemas.microsoft.com/office/drawing/2014/main" id="{A52D40E6-B23B-7CB8-CFBA-565E74D06EF4}"/>
              </a:ext>
            </a:extLst>
          </p:cNvPr>
          <p:cNvSpPr/>
          <p:nvPr/>
        </p:nvSpPr>
        <p:spPr>
          <a:xfrm>
            <a:off x="143508" y="6187370"/>
            <a:ext cx="6804756" cy="553998"/>
          </a:xfrm>
          <a:prstGeom prst="rect">
            <a:avLst/>
          </a:prstGeom>
        </p:spPr>
        <p:txBody>
          <a:bodyPr wrap="square">
            <a:spAutoFit/>
          </a:bodyPr>
          <a:lstStyle/>
          <a:p>
            <a:pPr>
              <a:spcAft>
                <a:spcPts val="1800"/>
              </a:spcAft>
            </a:pPr>
            <a:r>
              <a:rPr lang="fr-FR" sz="1000" dirty="0">
                <a:effectLst/>
                <a:latin typeface="+mj-lt"/>
                <a:ea typeface="MS Mincho" panose="02020609040205080304" pitchFamily="49" charset="-128"/>
              </a:rPr>
              <a:t>BPCE, Société Anonyme à Directoire et Conseil de Surveillance au capital de 188 932 730 euros dont le siège social est situé au 7, promenade Germaine Sablon - 75013 Paris, immatriculée au Registre du Commerce et des Sociétés sous le numéro 493 455 042, intermédiaire en assurances, immatriculée à l’ORIAS sous le numéro 08 045 100 (</a:t>
            </a:r>
            <a:r>
              <a:rPr lang="fr-FR" sz="1000" u="none" strike="noStrike" dirty="0">
                <a:solidFill>
                  <a:srgbClr val="0000FF"/>
                </a:solidFill>
                <a:effectLst/>
                <a:latin typeface="+mj-lt"/>
                <a:ea typeface="MS Mincho" panose="02020609040205080304" pitchFamily="49" charset="-128"/>
                <a:cs typeface="Arial" panose="020B0604020202020204" pitchFamily="34" charset="0"/>
                <a:hlinkClick r:id="rId3"/>
              </a:rPr>
              <a:t>www.orias.fr</a:t>
            </a:r>
            <a:r>
              <a:rPr lang="fr-FR" sz="1000" dirty="0">
                <a:effectLst/>
                <a:latin typeface="+mj-lt"/>
                <a:ea typeface="MS Mincho" panose="02020609040205080304" pitchFamily="49" charset="-128"/>
              </a:rPr>
              <a:t>).​</a:t>
            </a:r>
            <a:endParaRPr lang="fr-FR" sz="1000" b="0" dirty="0">
              <a:latin typeface="+mj-lt"/>
            </a:endParaRPr>
          </a:p>
        </p:txBody>
      </p:sp>
      <p:pic>
        <p:nvPicPr>
          <p:cNvPr id="57" name="Image 56">
            <a:extLst>
              <a:ext uri="{FF2B5EF4-FFF2-40B4-BE49-F238E27FC236}">
                <a16:creationId xmlns:a16="http://schemas.microsoft.com/office/drawing/2014/main" id="{F7032D03-7C22-9F90-C080-BC9471534F9D}"/>
              </a:ext>
            </a:extLst>
          </p:cNvPr>
          <p:cNvPicPr>
            <a:picLocks noChangeAspect="1"/>
          </p:cNvPicPr>
          <p:nvPr/>
        </p:nvPicPr>
        <p:blipFill rotWithShape="1">
          <a:blip r:embed="rId4">
            <a:extLst>
              <a:ext uri="{28A0092B-C50C-407E-A947-70E740481C1C}">
                <a14:useLocalDpi xmlns:a14="http://schemas.microsoft.com/office/drawing/2010/main" val="0"/>
              </a:ext>
            </a:extLst>
          </a:blip>
          <a:srcRect t="17098" b="9004"/>
          <a:stretch/>
        </p:blipFill>
        <p:spPr>
          <a:xfrm>
            <a:off x="-1226" y="-14476"/>
            <a:ext cx="9145226" cy="4510822"/>
          </a:xfrm>
          <a:prstGeom prst="rect">
            <a:avLst/>
          </a:prstGeom>
        </p:spPr>
      </p:pic>
    </p:spTree>
    <p:extLst>
      <p:ext uri="{BB962C8B-B14F-4D97-AF65-F5344CB8AC3E}">
        <p14:creationId xmlns:p14="http://schemas.microsoft.com/office/powerpoint/2010/main" val="1920349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1DB13F40-0C24-4498-9191-00DD78B68B5C}" vid="{69E9BF48-F89C-4BDA-96E4-CB76F77BF99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Standard" ma:contentTypeID="0x010100D782DFDBCAA03649ACBF92673E82CDB6006413AB234C64D3438575F661C4677286" ma:contentTypeVersion="35" ma:contentTypeDescription="Document Standard" ma:contentTypeScope="" ma:versionID="757d948e36536cdbbe206c55a7c3687a">
  <xsd:schema xmlns:xsd="http://www.w3.org/2001/XMLSchema" xmlns:xs="http://www.w3.org/2001/XMLSchema" xmlns:p="http://schemas.microsoft.com/office/2006/metadata/properties" xmlns:ns2="bfc5d346-7f64-4cba-8829-d568100324da" xmlns:ns3="06156750-5474-4632-9106-7f23f763699e" xmlns:ns4="ca4460ae-c7ba-470b-9c35-14b80b697a2e" xmlns:ns5="86dca73b-d986-40c6-bd82-7fd5c774a23d" targetNamespace="http://schemas.microsoft.com/office/2006/metadata/properties" ma:root="true" ma:fieldsID="77718c7caec0efcfb896b4117769da2c" ns2:_="" ns3:_="" ns4:_="" ns5:_="">
    <xsd:import namespace="bfc5d346-7f64-4cba-8829-d568100324da"/>
    <xsd:import namespace="06156750-5474-4632-9106-7f23f763699e"/>
    <xsd:import namespace="ca4460ae-c7ba-470b-9c35-14b80b697a2e"/>
    <xsd:import namespace="86dca73b-d986-40c6-bd82-7fd5c774a23d"/>
    <xsd:element name="properties">
      <xsd:complexType>
        <xsd:sequence>
          <xsd:element name="documentManagement">
            <xsd:complexType>
              <xsd:all>
                <xsd:element ref="ns3:HRBDescription" minOccurs="0"/>
                <xsd:element ref="ns2:HRBFinancialSupportPageRef" minOccurs="0"/>
                <xsd:element ref="ns2:HRBServiceOptionPageRef" minOccurs="0"/>
                <xsd:element ref="ns2:HRBProductPageRef" minOccurs="0"/>
                <xsd:element ref="ns3:HRBPublishedDate"/>
                <xsd:element ref="ns2:HRBPublisherName" minOccurs="0"/>
                <xsd:element ref="ns3:HRBExpired" minOccurs="0"/>
                <xsd:element ref="ns3:HRBExpirationDate" minOccurs="0"/>
                <xsd:element ref="ns2:HRBRubriqueRef" minOccurs="0"/>
                <xsd:element ref="ns2:HRBPageActualiteRef" minOccurs="0"/>
                <xsd:element ref="ns2:HRBPageStandardRef" minOccurs="0"/>
                <xsd:element ref="ns2:TaxCatchAllLabel" minOccurs="0"/>
                <xsd:element ref="ns3:j976415a687946b6afb8a101ec5e6c04" minOccurs="0"/>
                <xsd:element ref="ns3:e43c11cdc4ca4da59c50d9b1b5d4479b" minOccurs="0"/>
                <xsd:element ref="ns3:aeb274390812486298f86088fc75312c" minOccurs="0"/>
                <xsd:element ref="ns3:p971d81ed0294a9fafed963673d5ca29" minOccurs="0"/>
                <xsd:element ref="ns3:ccb01c49e8b84726896decc5a3d03899" minOccurs="0"/>
                <xsd:element ref="ns2:TaxCatchAll" minOccurs="0"/>
                <xsd:element ref="ns3:l68dd6106e5341cf9c3b635e4eb660c7" minOccurs="0"/>
                <xsd:element ref="ns4:ib05a50dcf774895a505280560e1c477" minOccurs="0"/>
                <xsd:element ref="ns5:MediaServiceMetadata" minOccurs="0"/>
                <xsd:element ref="ns5:MediaServiceFastMetadata" minOccurs="0"/>
                <xsd:element ref="ns5:MediaServiceDateTaken" minOccurs="0"/>
                <xsd:element ref="ns5:MediaServiceObjectDetectorVersions" minOccurs="0"/>
                <xsd:element ref="ns5:MediaLengthInSeconds" minOccurs="0"/>
                <xsd:element ref="ns5:lcf76f155ced4ddcb4097134ff3c332f" minOccurs="0"/>
                <xsd:element ref="ns5:MediaServiceOCR" minOccurs="0"/>
                <xsd:element ref="ns5:MediaServiceGenerationTime" minOccurs="0"/>
                <xsd:element ref="ns5:MediaServiceEventHashCode"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c5d346-7f64-4cba-8829-d568100324da" elementFormDefault="qualified">
    <xsd:import namespace="http://schemas.microsoft.com/office/2006/documentManagement/types"/>
    <xsd:import namespace="http://schemas.microsoft.com/office/infopath/2007/PartnerControls"/>
    <xsd:element name="HRBFinancialSupportPageRef" ma:index="6" nillable="true" ma:displayName="Support financier" ma:list="{b8a80597-da96-474e-8736-e4653be59dde}" ma:internalName="HRBFinancialSupportPageRef" ma:showField="ID"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HRBServiceOptionPageRef" ma:index="7" nillable="true" ma:displayName="Service et Option" ma:list="{b8a80597-da96-474e-8736-e4653be59dde}" ma:internalName="HRBServiceOptionPageRef" ma:showField="ID"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HRBProductPageRef" ma:index="8" nillable="true" ma:displayName="Produit" ma:list="{b8a80597-da96-474e-8736-e4653be59dde}" ma:internalName="HRBProductPageRef" ma:showField="ID"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HRBPublisherName" ma:index="15" nillable="true" ma:displayName="Nom du publieur" ma:list="UserInfo" ma:internalName="HRBPublisher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HRBRubriqueRef" ma:index="18" nillable="true" ma:displayName="Rubriques associées" ma:list="{da126ea6-65f4-46bb-84d4-fc6cf96bf9a6}" ma:internalName="HRBRubriqueRef" ma:showField="ID"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HRBPageActualiteRef" ma:index="22" nillable="true" ma:displayName="Page Actualite" ma:list="{b8a80597-da96-474e-8736-e4653be59dde}" ma:internalName="HRBPageActualiteRef" ma:showField="ID"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HRBPageStandardRef" ma:index="23" nillable="true" ma:displayName="Page Standard" ma:list="{b8a80597-da96-474e-8736-e4653be59dde}" ma:internalName="HRBPageStandardRef" ma:showField="ID"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TaxCatchAllLabel" ma:index="24" nillable="true" ma:displayName="Taxonomy Catch All Column1" ma:hidden="true" ma:list="{ecd8316c-66e4-4074-b665-df2e96d94440}" ma:internalName="TaxCatchAllLabel" ma:readOnly="true" ma:showField="CatchAllDataLabel"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TaxCatchAll" ma:index="31" nillable="true" ma:displayName="Taxonomy Catch All Column" ma:hidden="true" ma:list="{ecd8316c-66e4-4074-b665-df2e96d94440}" ma:internalName="TaxCatchAll" ma:showField="CatchAllData" ma:web="bfc5d346-7f64-4cba-8829-d568100324da">
      <xsd:complexType>
        <xsd:complexContent>
          <xsd:extension base="dms:MultiChoiceLookup">
            <xsd:sequence>
              <xsd:element name="Value" type="dms:Lookup" maxOccurs="unbounded" minOccurs="0" nillable="true"/>
            </xsd:sequence>
          </xsd:extension>
        </xsd:complexContent>
      </xsd:complexType>
    </xsd:element>
    <xsd:element name="SharedWithUsers" ma:index="4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6"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156750-5474-4632-9106-7f23f763699e" elementFormDefault="qualified">
    <xsd:import namespace="http://schemas.microsoft.com/office/2006/documentManagement/types"/>
    <xsd:import namespace="http://schemas.microsoft.com/office/infopath/2007/PartnerControls"/>
    <xsd:element name="HRBDescription" ma:index="3" nillable="true" ma:displayName="Description-" ma:internalName="HRBDescription">
      <xsd:simpleType>
        <xsd:restriction base="dms:Note">
          <xsd:maxLength value="255"/>
        </xsd:restriction>
      </xsd:simpleType>
    </xsd:element>
    <xsd:element name="HRBPublishedDate" ma:index="14" ma:displayName="Date de publication" ma:default="" ma:format="DateOnly" ma:indexed="true" ma:internalName="HRBPublishedDate" ma:readOnly="false">
      <xsd:simpleType>
        <xsd:restriction base="dms:DateTime"/>
      </xsd:simpleType>
    </xsd:element>
    <xsd:element name="HRBExpired" ma:index="16" nillable="true" ma:displayName="Expiré" ma:default="0" ma:internalName="HRBExpired" ma:readOnly="false">
      <xsd:simpleType>
        <xsd:restriction base="dms:Boolean"/>
      </xsd:simpleType>
    </xsd:element>
    <xsd:element name="HRBExpirationDate" ma:index="17" nillable="true" ma:displayName="Date d'expiration" ma:default="" ma:format="DateOnly" ma:internalName="HRBExpirationDate">
      <xsd:simpleType>
        <xsd:restriction base="dms:DateTime"/>
      </xsd:simpleType>
    </xsd:element>
    <xsd:element name="j976415a687946b6afb8a101ec5e6c04" ma:index="25" ma:taxonomy="true" ma:internalName="j976415a687946b6afb8a101ec5e6c04" ma:taxonomyFieldName="HRBDimension" ma:displayName="Clientèle / Gamme" ma:default="" ma:fieldId="{3976415a-6879-46b6-afb8-a101ec5e6c04}" ma:taxonomyMulti="true" ma:sspId="c52eb4dc-0ef3-4aa8-8e03-025dbf6c8637" ma:termSetId="2efa1c3b-1545-456d-bde7-2d800aa99434" ma:anchorId="00000000-0000-0000-0000-000000000000" ma:open="false" ma:isKeyword="false">
      <xsd:complexType>
        <xsd:sequence>
          <xsd:element ref="pc:Terms" minOccurs="0" maxOccurs="1"/>
        </xsd:sequence>
      </xsd:complexType>
    </xsd:element>
    <xsd:element name="e43c11cdc4ca4da59c50d9b1b5d4479b" ma:index="26" nillable="true" ma:taxonomy="true" ma:internalName="e43c11cdc4ca4da59c50d9b1b5d4479b" ma:taxonomyFieldName="HRBKeywords" ma:displayName="Mots clés" ma:default="" ma:fieldId="{e43c11cd-c4ca-4da5-9c50-d9b1b5d4479b}" ma:taxonomyMulti="true" ma:sspId="c52eb4dc-0ef3-4aa8-8e03-025dbf6c8637" ma:termSetId="73c1a2e8-af13-4516-944b-244a51644e1e" ma:anchorId="00000000-0000-0000-0000-000000000000" ma:open="true" ma:isKeyword="false">
      <xsd:complexType>
        <xsd:sequence>
          <xsd:element ref="pc:Terms" minOccurs="0" maxOccurs="1"/>
        </xsd:sequence>
      </xsd:complexType>
    </xsd:element>
    <xsd:element name="aeb274390812486298f86088fc75312c" ma:index="27" ma:taxonomy="true" ma:internalName="aeb274390812486298f86088fc75312c" ma:taxonomyFieldName="HRBEstablishment" ma:displayName="Etablissement" ma:readOnly="false" ma:default="1;#BANQUE COMMERCIALE DU PORTUGAL|08611144-702f-4176-a205-ae0789cf7ddb;#2;#BANQUE DE NOUVELLE CALÉDONIE|9a434b1d-510f-47ff-ace1-e28a451aeb98;#3;#BANQUE DE TAHITI|31ae592e-3a84-4304-8ee4-b484496dec7c;#4;#CE AQUITAINE POITOU-CHARENTES|60da38e1-bb3a-4043-8265-5c33614f098a;#5;#CE AUVERGNE ET LIMOUSIN|31a9afd9-21e7-494b-95b8-e89577538d04;#6;#CE BRETAGNE PAYS DE LOIRE|e841bb27-e9b5-42f2-bba0-1057a2832084;#7;#CE COTE D'AZUR|092e68d8-b710-4bf5-8613-2a22ca32696c;#8;#CE DE BOURGOGNE FRANCHE-COMTE|f42b83b9-fb64-4e59-b39d-4cd7ff831ba8;#9;#CE DE MIDI-PYRENEES|98264dd4-b51a-4ef9-8092-ae8328f65b35;#10;#CE DE PROVENCE-ALPES-CORSE|2659670d-c26e-4bd6-bdca-3c3776baa95c;#11;#CE GRAND EST EUROPE|b7b51262-6b4e-464c-bbc1-22bb1978ea49;#12;#CE HAUT DE FRANCE|4583c938-eb13-4f73-b167-87f4057b4c13;#13;#CE ILE-DE-FRANCE|53deab78-d7d1-4a69-9670-4971c652ab97;#14;#CE LANGUEDOC-ROUSSILLON|86cc6f37-e7d8-4130-9a09-9b7ad5bafd07;#15;#CE LOIRE DROME ARDECHE|54a38a24-99b9-44e4-b370-22e688781a29;#16;#CE LOIRE-CENTRE|0ee457f3-ac8e-453f-8e61-6871421e9811;#17;#CE NORMANDIE|8bffdba2-2aeb-4322-95ab-a92551a0be5c;#18;#CE RHONE ALPES|6284742f-1c81-4717-b275-0992946b4c6d" ma:fieldId="{aeb27439-0812-4862-98f8-6088fc75312c}" ma:taxonomyMulti="true" ma:sspId="c52eb4dc-0ef3-4aa8-8e03-025dbf6c8637" ma:termSetId="a687b86c-95ca-4a90-ac74-652ad8918c57" ma:anchorId="b0876dbf-8a82-4a9b-9652-588c75f2da3f" ma:open="false" ma:isKeyword="false">
      <xsd:complexType>
        <xsd:sequence>
          <xsd:element ref="pc:Terms" minOccurs="0" maxOccurs="1"/>
        </xsd:sequence>
      </xsd:complexType>
    </xsd:element>
    <xsd:element name="p971d81ed0294a9fafed963673d5ca29" ma:index="29" ma:taxonomy="true" ma:internalName="p971d81ed0294a9fafed963673d5ca29" ma:taxonomyFieldName="HRBInsurancer" ma:displayName="Assureur" ma:readOnly="false" ma:default="" ma:fieldId="{9971d81e-d029-4a9f-afed-963673d5ca29}" ma:taxonomyMulti="true" ma:sspId="c52eb4dc-0ef3-4aa8-8e03-025dbf6c8637" ma:termSetId="df64b51d-e613-4d29-b329-71eed60a739c" ma:anchorId="00000000-0000-0000-0000-000000000000" ma:open="false" ma:isKeyword="false">
      <xsd:complexType>
        <xsd:sequence>
          <xsd:element ref="pc:Terms" minOccurs="0" maxOccurs="1"/>
        </xsd:sequence>
      </xsd:complexType>
    </xsd:element>
    <xsd:element name="ccb01c49e8b84726896decc5a3d03899" ma:index="30" ma:taxonomy="true" ma:internalName="ccb01c49e8b84726896decc5a3d03899" ma:taxonomyFieldName="HRBEstablishmentFunction" ma:displayName="Fonction" ma:readOnly="false" ma:default="19;#Réseau et Siège|ad0bea60-3b18-4446-9348-938439b749bf" ma:fieldId="{ccb01c49-e8b8-4726-896d-ecc5a3d03899}" ma:sspId="c52eb4dc-0ef3-4aa8-8e03-025dbf6c8637" ma:termSetId="45c6b137-541b-4375-a04a-742b0ab45855" ma:anchorId="00000000-0000-0000-0000-000000000000" ma:open="false" ma:isKeyword="false">
      <xsd:complexType>
        <xsd:sequence>
          <xsd:element ref="pc:Terms" minOccurs="0" maxOccurs="1"/>
        </xsd:sequence>
      </xsd:complexType>
    </xsd:element>
    <xsd:element name="l68dd6106e5341cf9c3b635e4eb660c7" ma:index="32" ma:taxonomy="true" ma:internalName="l68dd6106e5341cf9c3b635e4eb660c7" ma:taxonomyFieldName="HRBInformationType" ma:displayName="Nature d’information​" ma:readOnly="false" ma:default="" ma:fieldId="{568dd610-6e53-41cf-9c3b-635e4eb660c7}" ma:sspId="c52eb4dc-0ef3-4aa8-8e03-025dbf6c8637" ma:termSetId="0f853746-93d6-4fa1-8465-a131d64a6a6b"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a4460ae-c7ba-470b-9c35-14b80b697a2e" elementFormDefault="qualified">
    <xsd:import namespace="http://schemas.microsoft.com/office/2006/documentManagement/types"/>
    <xsd:import namespace="http://schemas.microsoft.com/office/infopath/2007/PartnerControls"/>
    <xsd:element name="ib05a50dcf774895a505280560e1c477" ma:index="33" nillable="true" ma:taxonomy="true" ma:internalName="ib05a50dcf774895a505280560e1c477" ma:taxonomyFieldName="HRBReferenceOffre" ma:displayName="Référence Offre" ma:default="" ma:fieldId="{2b05a50d-cf77-4895-a505-280560e1c477}" ma:taxonomyMulti="true" ma:sspId="c52eb4dc-0ef3-4aa8-8e03-025dbf6c8637" ma:termSetId="33be3b33-9d8b-4a90-873b-04b75410124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6dca73b-d986-40c6-bd82-7fd5c774a23d" elementFormDefault="qualified">
    <xsd:import namespace="http://schemas.microsoft.com/office/2006/documentManagement/types"/>
    <xsd:import namespace="http://schemas.microsoft.com/office/infopath/2007/PartnerControls"/>
    <xsd:element name="MediaServiceMetadata" ma:index="35" nillable="true" ma:displayName="MediaServiceMetadata" ma:hidden="true" ma:internalName="MediaServiceMetadata" ma:readOnly="true">
      <xsd:simpleType>
        <xsd:restriction base="dms:Note"/>
      </xsd:simpleType>
    </xsd:element>
    <xsd:element name="MediaServiceFastMetadata" ma:index="36" nillable="true" ma:displayName="MediaServiceFastMetadata" ma:hidden="true" ma:internalName="MediaServiceFastMetadata" ma:readOnly="true">
      <xsd:simpleType>
        <xsd:restriction base="dms:Note"/>
      </xsd:simpleType>
    </xsd:element>
    <xsd:element name="MediaServiceDateTaken" ma:index="37" nillable="true" ma:displayName="MediaServiceDateTaken" ma:hidden="true" ma:indexed="true" ma:internalName="MediaServiceDateTaken" ma:readOnly="true">
      <xsd:simpleType>
        <xsd:restriction base="dms:Text"/>
      </xsd:simpleType>
    </xsd:element>
    <xsd:element name="MediaServiceObjectDetectorVersions" ma:index="38" nillable="true" ma:displayName="MediaServiceObjectDetectorVersions" ma:hidden="true" ma:indexed="true" ma:internalName="MediaServiceObjectDetectorVersions" ma:readOnly="true">
      <xsd:simpleType>
        <xsd:restriction base="dms:Text"/>
      </xsd:simpleType>
    </xsd:element>
    <xsd:element name="MediaLengthInSeconds" ma:index="39" nillable="true" ma:displayName="MediaLengthInSeconds" ma:hidden="true" ma:internalName="MediaLengthInSeconds" ma:readOnly="true">
      <xsd:simpleType>
        <xsd:restriction base="dms:Unknown"/>
      </xsd:simpleType>
    </xsd:element>
    <xsd:element name="lcf76f155ced4ddcb4097134ff3c332f" ma:index="41"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OCR" ma:index="42" nillable="true" ma:displayName="Extracted Text" ma:description="" ma:internalName="MediaServiceOCR" ma:readOnly="true">
      <xsd:simpleType>
        <xsd:restriction base="dms:Note">
          <xsd:maxLength value="255"/>
        </xsd:restriction>
      </xsd:simpleType>
    </xsd:element>
    <xsd:element name="MediaServiceGenerationTime" ma:index="43" nillable="true" ma:displayName="MediaServiceGenerationTime" ma:hidden="true" ma:internalName="MediaServiceGenerationTime" ma:readOnly="true">
      <xsd:simpleType>
        <xsd:restriction base="dms:Text"/>
      </xsd:simpleType>
    </xsd:element>
    <xsd:element name="MediaServiceEventHashCode" ma:index="4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Type de contenu"/>
        <xsd:element ref="dc:title" maxOccurs="1" ma:index="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dca73b-d986-40c6-bd82-7fd5c774a23d">
      <Terms xmlns="http://schemas.microsoft.com/office/infopath/2007/PartnerControls"/>
    </lcf76f155ced4ddcb4097134ff3c332f>
    <TaxCatchAll xmlns="bfc5d346-7f64-4cba-8829-d568100324da">
      <Value>17</Value>
      <Value>253</Value>
      <Value>14</Value>
      <Value>38</Value>
      <Value>19</Value>
      <Value>18</Value>
      <Value>165</Value>
      <Value>16</Value>
      <Value>15</Value>
      <Value>162</Value>
      <Value>13</Value>
      <Value>12</Value>
      <Value>11</Value>
      <Value>10</Value>
      <Value>9</Value>
      <Value>8</Value>
      <Value>7</Value>
      <Value>6</Value>
      <Value>5</Value>
      <Value>4</Value>
      <Value>1</Value>
    </TaxCatchAll>
    <l68dd6106e5341cf9c3b635e4eb660c7 xmlns="06156750-5474-4632-9106-7f23f763699e">
      <Terms xmlns="http://schemas.microsoft.com/office/infopath/2007/PartnerControls">
        <TermInfo xmlns="http://schemas.microsoft.com/office/infopath/2007/PartnerControls">
          <TermName xmlns="http://schemas.microsoft.com/office/infopath/2007/PartnerControls">Outil</TermName>
          <TermId xmlns="http://schemas.microsoft.com/office/infopath/2007/PartnerControls">694e490d-61bc-4f11-99d6-a5c226af75c2</TermId>
        </TermInfo>
      </Terms>
    </l68dd6106e5341cf9c3b635e4eb660c7>
    <p971d81ed0294a9fafed963673d5ca29 xmlns="06156750-5474-4632-9106-7f23f763699e">
      <Terms xmlns="http://schemas.microsoft.com/office/infopath/2007/PartnerControls">
        <TermInfo xmlns="http://schemas.microsoft.com/office/infopath/2007/PartnerControls">
          <TermName xmlns="http://schemas.microsoft.com/office/infopath/2007/PartnerControls">BPCE Assurances IARD</TermName>
          <TermId xmlns="http://schemas.microsoft.com/office/infopath/2007/PartnerControls">f6f67b89-5f5a-4fa9-b637-41793305dead</TermId>
        </TermInfo>
      </Terms>
    </p971d81ed0294a9fafed963673d5ca29>
    <HRBExpired xmlns="06156750-5474-4632-9106-7f23f763699e">false</HRBExpired>
    <HRBPageActualiteRef xmlns="bfc5d346-7f64-4cba-8829-d568100324da" xsi:nil="true"/>
    <j976415a687946b6afb8a101ec5e6c04 xmlns="06156750-5474-4632-9106-7f23f763699e">
      <Terms xmlns="http://schemas.microsoft.com/office/infopath/2007/PartnerControls">
        <TermInfo xmlns="http://schemas.microsoft.com/office/infopath/2007/PartnerControls">
          <TermName xmlns="http://schemas.microsoft.com/office/infopath/2007/PartnerControls">Particulier/IARD</TermName>
          <TermId xmlns="http://schemas.microsoft.com/office/infopath/2007/PartnerControls">b47c0703-cb17-4d80-908d-60ac4a7d975b</TermId>
        </TermInfo>
      </Terms>
    </j976415a687946b6afb8a101ec5e6c04>
    <HRBRubriqueRef xmlns="bfc5d346-7f64-4cba-8829-d568100324da" xsi:nil="true"/>
    <ccb01c49e8b84726896decc5a3d03899 xmlns="06156750-5474-4632-9106-7f23f763699e">
      <Terms xmlns="http://schemas.microsoft.com/office/infopath/2007/PartnerControls">
        <TermInfo xmlns="http://schemas.microsoft.com/office/infopath/2007/PartnerControls">
          <TermName xmlns="http://schemas.microsoft.com/office/infopath/2007/PartnerControls">Réseau et Siège</TermName>
          <TermId xmlns="http://schemas.microsoft.com/office/infopath/2007/PartnerControls">ad0bea60-3b18-4446-9348-938439b749bf</TermId>
        </TermInfo>
      </Terms>
    </ccb01c49e8b84726896decc5a3d03899>
    <HRBDescription xmlns="06156750-5474-4632-9106-7f23f763699e" xsi:nil="true"/>
    <HRBProductPageRef xmlns="bfc5d346-7f64-4cba-8829-d568100324da">
      <Value>644</Value>
    </HRBProductPageRef>
    <HRBPageStandardRef xmlns="bfc5d346-7f64-4cba-8829-d568100324da" xsi:nil="true"/>
    <ib05a50dcf774895a505280560e1c477 xmlns="ca4460ae-c7ba-470b-9c35-14b80b697a2e">
      <Terms xmlns="http://schemas.microsoft.com/office/infopath/2007/PartnerControls">
        <TermInfo xmlns="http://schemas.microsoft.com/office/infopath/2007/PartnerControls">
          <TermName xmlns="http://schemas.microsoft.com/office/infopath/2007/PartnerControls">ASSURANCE 2 ROUES</TermName>
          <TermId xmlns="http://schemas.microsoft.com/office/infopath/2007/PartnerControls">c40974d4-9836-4b76-9fd4-d7d6cb908b79</TermId>
        </TermInfo>
      </Terms>
    </ib05a50dcf774895a505280560e1c477>
    <HRBServiceOptionPageRef xmlns="bfc5d346-7f64-4cba-8829-d568100324da" xsi:nil="true"/>
    <HRBPublishedDate xmlns="06156750-5474-4632-9106-7f23f763699e">2024-01-14T23:00:00+00:00</HRBPublishedDate>
    <aeb274390812486298f86088fc75312c xmlns="06156750-5474-4632-9106-7f23f763699e">
      <Terms xmlns="http://schemas.microsoft.com/office/infopath/2007/PartnerControls">
        <TermInfo xmlns="http://schemas.microsoft.com/office/infopath/2007/PartnerControls">
          <TermName xmlns="http://schemas.microsoft.com/office/infopath/2007/PartnerControls">BANQUE COMMERCIALE DU PORTUGAL</TermName>
          <TermId xmlns="http://schemas.microsoft.com/office/infopath/2007/PartnerControls">08611144-702f-4176-a205-ae0789cf7ddb</TermId>
        </TermInfo>
        <TermInfo xmlns="http://schemas.microsoft.com/office/infopath/2007/PartnerControls">
          <TermName xmlns="http://schemas.microsoft.com/office/infopath/2007/PartnerControls">CE AQUITAINE POITOU-CHARENTES</TermName>
          <TermId xmlns="http://schemas.microsoft.com/office/infopath/2007/PartnerControls">60da38e1-bb3a-4043-8265-5c33614f098a</TermId>
        </TermInfo>
        <TermInfo xmlns="http://schemas.microsoft.com/office/infopath/2007/PartnerControls">
          <TermName xmlns="http://schemas.microsoft.com/office/infopath/2007/PartnerControls">CE AUVERGNE ET LIMOUSIN</TermName>
          <TermId xmlns="http://schemas.microsoft.com/office/infopath/2007/PartnerControls">31a9afd9-21e7-494b-95b8-e89577538d04</TermId>
        </TermInfo>
        <TermInfo xmlns="http://schemas.microsoft.com/office/infopath/2007/PartnerControls">
          <TermName xmlns="http://schemas.microsoft.com/office/infopath/2007/PartnerControls">CE BRETAGNE PAYS DE LOIRE</TermName>
          <TermId xmlns="http://schemas.microsoft.com/office/infopath/2007/PartnerControls">e841bb27-e9b5-42f2-bba0-1057a2832084</TermId>
        </TermInfo>
        <TermInfo xmlns="http://schemas.microsoft.com/office/infopath/2007/PartnerControls">
          <TermName xmlns="http://schemas.microsoft.com/office/infopath/2007/PartnerControls">CE COTE D'AZUR</TermName>
          <TermId xmlns="http://schemas.microsoft.com/office/infopath/2007/PartnerControls">092e68d8-b710-4bf5-8613-2a22ca32696c</TermId>
        </TermInfo>
        <TermInfo xmlns="http://schemas.microsoft.com/office/infopath/2007/PartnerControls">
          <TermName xmlns="http://schemas.microsoft.com/office/infopath/2007/PartnerControls">CE RHONE ALPES</TermName>
          <TermId xmlns="http://schemas.microsoft.com/office/infopath/2007/PartnerControls">6284742f-1c81-4717-b275-0992946b4c6d</TermId>
        </TermInfo>
        <TermInfo xmlns="http://schemas.microsoft.com/office/infopath/2007/PartnerControls">
          <TermName xmlns="http://schemas.microsoft.com/office/infopath/2007/PartnerControls">CE NORMANDIE</TermName>
          <TermId xmlns="http://schemas.microsoft.com/office/infopath/2007/PartnerControls">8bffdba2-2aeb-4322-95ab-a92551a0be5c</TermId>
        </TermInfo>
        <TermInfo xmlns="http://schemas.microsoft.com/office/infopath/2007/PartnerControls">
          <TermName xmlns="http://schemas.microsoft.com/office/infopath/2007/PartnerControls">CE LOIRE-CENTRE</TermName>
          <TermId xmlns="http://schemas.microsoft.com/office/infopath/2007/PartnerControls">0ee457f3-ac8e-453f-8e61-6871421e9811</TermId>
        </TermInfo>
        <TermInfo xmlns="http://schemas.microsoft.com/office/infopath/2007/PartnerControls">
          <TermName xmlns="http://schemas.microsoft.com/office/infopath/2007/PartnerControls">CE LOIRE DROME ARDECHE</TermName>
          <TermId xmlns="http://schemas.microsoft.com/office/infopath/2007/PartnerControls">54a38a24-99b9-44e4-b370-22e688781a29</TermId>
        </TermInfo>
        <TermInfo xmlns="http://schemas.microsoft.com/office/infopath/2007/PartnerControls">
          <TermName xmlns="http://schemas.microsoft.com/office/infopath/2007/PartnerControls">CE LANGUEDOC-ROUSSILLON</TermName>
          <TermId xmlns="http://schemas.microsoft.com/office/infopath/2007/PartnerControls">86cc6f37-e7d8-4130-9a09-9b7ad5bafd07</TermId>
        </TermInfo>
        <TermInfo xmlns="http://schemas.microsoft.com/office/infopath/2007/PartnerControls">
          <TermName xmlns="http://schemas.microsoft.com/office/infopath/2007/PartnerControls">CE ILE-DE-FRANCE</TermName>
          <TermId xmlns="http://schemas.microsoft.com/office/infopath/2007/PartnerControls">53deab78-d7d1-4a69-9670-4971c652ab97</TermId>
        </TermInfo>
        <TermInfo xmlns="http://schemas.microsoft.com/office/infopath/2007/PartnerControls">
          <TermName xmlns="http://schemas.microsoft.com/office/infopath/2007/PartnerControls">CE GRAND EST EUROPE</TermName>
          <TermId xmlns="http://schemas.microsoft.com/office/infopath/2007/PartnerControls">b7b51262-6b4e-464c-bbc1-22bb1978ea49</TermId>
        </TermInfo>
        <TermInfo xmlns="http://schemas.microsoft.com/office/infopath/2007/PartnerControls">
          <TermName xmlns="http://schemas.microsoft.com/office/infopath/2007/PartnerControls">CE HAUT DE FRANCE</TermName>
          <TermId xmlns="http://schemas.microsoft.com/office/infopath/2007/PartnerControls">4583c938-eb13-4f73-b167-87f4057b4c13</TermId>
        </TermInfo>
        <TermInfo xmlns="http://schemas.microsoft.com/office/infopath/2007/PartnerControls">
          <TermName xmlns="http://schemas.microsoft.com/office/infopath/2007/PartnerControls">CE DE PROVENCE-ALPES-CORSE</TermName>
          <TermId xmlns="http://schemas.microsoft.com/office/infopath/2007/PartnerControls">2659670d-c26e-4bd6-bdca-3c3776baa95c</TermId>
        </TermInfo>
        <TermInfo xmlns="http://schemas.microsoft.com/office/infopath/2007/PartnerControls">
          <TermName xmlns="http://schemas.microsoft.com/office/infopath/2007/PartnerControls">CE DE MIDI-PYRENEES</TermName>
          <TermId xmlns="http://schemas.microsoft.com/office/infopath/2007/PartnerControls">98264dd4-b51a-4ef9-8092-ae8328f65b35</TermId>
        </TermInfo>
        <TermInfo xmlns="http://schemas.microsoft.com/office/infopath/2007/PartnerControls">
          <TermName xmlns="http://schemas.microsoft.com/office/infopath/2007/PartnerControls">CE DE BOURGOGNE FRANCHE-COMTE</TermName>
          <TermId xmlns="http://schemas.microsoft.com/office/infopath/2007/PartnerControls">f42b83b9-fb64-4e59-b39d-4cd7ff831ba8</TermId>
        </TermInfo>
      </Terms>
    </aeb274390812486298f86088fc75312c>
    <HRBFinancialSupportPageRef xmlns="bfc5d346-7f64-4cba-8829-d568100324da" xsi:nil="true"/>
    <HRBPublisherName xmlns="bfc5d346-7f64-4cba-8829-d568100324da">
      <UserInfo>
        <DisplayName>KERNIVINEN Arnaud</DisplayName>
        <AccountId>266</AccountId>
        <AccountType/>
      </UserInfo>
    </HRBPublisherName>
    <e43c11cdc4ca4da59c50d9b1b5d4479b xmlns="06156750-5474-4632-9106-7f23f763699e">
      <Terms xmlns="http://schemas.microsoft.com/office/infopath/2007/PartnerControls"/>
    </e43c11cdc4ca4da59c50d9b1b5d4479b>
    <HRBExpirationDate xmlns="06156750-5474-4632-9106-7f23f763699e" xsi:nil="true"/>
  </documentManagement>
</p:properties>
</file>

<file path=customXml/item4.xml><?xml version="1.0" encoding="utf-8"?>
<?mso-contentType ?>
<SharedContentType xmlns="Microsoft.SharePoint.Taxonomy.ContentTypeSync" SourceId="c52eb4dc-0ef3-4aa8-8e03-025dbf6c8637" ContentTypeId="0x0101" PreviousValue="false" LastSyncTimeStamp="2019-08-23T10:08:15.47Z"/>
</file>

<file path=customXml/itemProps1.xml><?xml version="1.0" encoding="utf-8"?>
<ds:datastoreItem xmlns:ds="http://schemas.openxmlformats.org/officeDocument/2006/customXml" ds:itemID="{638211A6-85A2-432C-9901-3C789A3BFB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c5d346-7f64-4cba-8829-d568100324da"/>
    <ds:schemaRef ds:uri="06156750-5474-4632-9106-7f23f763699e"/>
    <ds:schemaRef ds:uri="ca4460ae-c7ba-470b-9c35-14b80b697a2e"/>
    <ds:schemaRef ds:uri="86dca73b-d986-40c6-bd82-7fd5c774a2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83BD8A-5CCD-4C62-9D2E-7243273B6C93}">
  <ds:schemaRefs>
    <ds:schemaRef ds:uri="http://schemas.microsoft.com/sharepoint/v3/contenttype/forms"/>
  </ds:schemaRefs>
</ds:datastoreItem>
</file>

<file path=customXml/itemProps3.xml><?xml version="1.0" encoding="utf-8"?>
<ds:datastoreItem xmlns:ds="http://schemas.openxmlformats.org/officeDocument/2006/customXml" ds:itemID="{9CF2E8D5-67B3-40C8-A278-C98B1ECDCC26}">
  <ds:schemaRefs>
    <ds:schemaRef ds:uri="a09ebc9a-fae1-4ed8-ad5f-1c75f5642a1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93989f2-6a6e-4571-bf4d-c6bce82d6d83"/>
    <ds:schemaRef ds:uri="http://purl.org/dc/elements/1.1/"/>
    <ds:schemaRef ds:uri="http://schemas.microsoft.com/office/2006/metadata/properties"/>
    <ds:schemaRef ds:uri="http://www.w3.org/XML/1998/namespace"/>
    <ds:schemaRef ds:uri="http://purl.org/dc/dcmitype/"/>
    <ds:schemaRef ds:uri="e6cec827-8d8a-4955-9f3d-8ca1f3275f29"/>
    <ds:schemaRef ds:uri="64c2559a-bd65-4ff4-99c2-368bf092096a"/>
    <ds:schemaRef ds:uri="86dca73b-d986-40c6-bd82-7fd5c774a23d"/>
    <ds:schemaRef ds:uri="bfc5d346-7f64-4cba-8829-d568100324da"/>
    <ds:schemaRef ds:uri="06156750-5474-4632-9106-7f23f763699e"/>
    <ds:schemaRef ds:uri="ca4460ae-c7ba-470b-9c35-14b80b697a2e"/>
  </ds:schemaRefs>
</ds:datastoreItem>
</file>

<file path=customXml/itemProps4.xml><?xml version="1.0" encoding="utf-8"?>
<ds:datastoreItem xmlns:ds="http://schemas.openxmlformats.org/officeDocument/2006/customXml" ds:itemID="{C1BDB342-6E18-41CE-A66A-E3E3CC25856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blank</Template>
  <TotalTime>8899</TotalTime>
  <Words>686</Words>
  <Application>Microsoft Office PowerPoint</Application>
  <PresentationFormat>Affichage à l'écran (4:3)</PresentationFormat>
  <Paragraphs>132</Paragraphs>
  <Slides>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vt:i4>
      </vt:variant>
    </vt:vector>
  </HeadingPairs>
  <TitlesOfParts>
    <vt:vector size="10" baseType="lpstr">
      <vt:lpstr>Arial</vt:lpstr>
      <vt:lpstr>Calibri</vt:lpstr>
      <vt:lpstr>Gill Sans MT</vt:lpstr>
      <vt:lpstr>GillSans</vt:lpstr>
      <vt:lpstr>GillSans Light</vt:lpstr>
      <vt:lpstr>Verdana</vt:lpstr>
      <vt:lpstr>Thème Office</vt:lpstr>
      <vt:lpstr>Présentation PowerPoint</vt:lpstr>
      <vt:lpstr>Présentation PowerPoint</vt:lpstr>
      <vt:lpstr>Présentation PowerPoint</vt:lpstr>
    </vt:vector>
  </TitlesOfParts>
  <Company>Natixis 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Assurance 2 Roues - Infographie 2024</dc:title>
  <dc:creator>arnaud.kernivinen@natixis.com</dc:creator>
  <cp:lastModifiedBy>WEISS Michel [CEGEE]</cp:lastModifiedBy>
  <cp:revision>42</cp:revision>
  <dcterms:created xsi:type="dcterms:W3CDTF">2021-06-16T14:36:28Z</dcterms:created>
  <dcterms:modified xsi:type="dcterms:W3CDTF">2024-01-23T15:51:10Z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0x010100D782DFDBCAA03649ACBF92673E82CDB6006413AB234C64D3438575F661C4677286</vt:lpwstr>
  </property>
  <property fmtid="{D5CDD505-2E9C-101B-9397-08002B2CF9AE}" pid="3" name="MediaServiceImageTags">
    <vt:lpwstr/>
  </property>
  <property fmtid="{D5CDD505-2E9C-101B-9397-08002B2CF9AE}" pid="4" name="MSIP_Label_797e4f81-4b1c-4a3a-b237-8636707719dc_Enabled">
    <vt:lpwstr>true</vt:lpwstr>
  </property>
  <property fmtid="{D5CDD505-2E9C-101B-9397-08002B2CF9AE}" pid="5" name="MSIP_Label_797e4f81-4b1c-4a3a-b237-8636707719dc_SetDate">
    <vt:lpwstr>2023-10-17T13:27:04Z</vt:lpwstr>
  </property>
  <property fmtid="{D5CDD505-2E9C-101B-9397-08002B2CF9AE}" pid="6" name="MSIP_Label_797e4f81-4b1c-4a3a-b237-8636707719dc_Method">
    <vt:lpwstr>Privileged</vt:lpwstr>
  </property>
  <property fmtid="{D5CDD505-2E9C-101B-9397-08002B2CF9AE}" pid="7" name="MSIP_Label_797e4f81-4b1c-4a3a-b237-8636707719dc_Name">
    <vt:lpwstr>797e4f81-4b1c-4a3a-b237-8636707719dc</vt:lpwstr>
  </property>
  <property fmtid="{D5CDD505-2E9C-101B-9397-08002B2CF9AE}" pid="8" name="MSIP_Label_797e4f81-4b1c-4a3a-b237-8636707719dc_SiteId">
    <vt:lpwstr>d5bb6d35-8a82-4329-b49a-5030bd6497ab</vt:lpwstr>
  </property>
  <property fmtid="{D5CDD505-2E9C-101B-9397-08002B2CF9AE}" pid="9" name="MSIP_Label_797e4f81-4b1c-4a3a-b237-8636707719dc_ActionId">
    <vt:lpwstr>1856e8ca-b26f-4387-abfe-d390bdf80487</vt:lpwstr>
  </property>
  <property fmtid="{D5CDD505-2E9C-101B-9397-08002B2CF9AE}" pid="10" name="MSIP_Label_797e4f81-4b1c-4a3a-b237-8636707719dc_ContentBits">
    <vt:lpwstr>2</vt:lpwstr>
  </property>
  <property fmtid="{D5CDD505-2E9C-101B-9397-08002B2CF9AE}" pid="11" name="HRBEstablishment">
    <vt:lpwstr>1;#BANQUE COMMERCIALE DU PORTUGAL|08611144-702f-4176-a205-ae0789cf7ddb;#4;#CE AQUITAINE POITOU-CHARENTES|60da38e1-bb3a-4043-8265-5c33614f098a;#5;#CE AUVERGNE ET LIMOUSIN|31a9afd9-21e7-494b-95b8-e89577538d04;#6;#CE BRETAGNE PAYS DE LOIRE|e841bb27-e9b5-42f2-bba0-1057a2832084;#7;#CE COTE D'AZUR|092e68d8-b710-4bf5-8613-2a22ca32696c;#18;#CE RHONE ALPES|6284742f-1c81-4717-b275-0992946b4c6d;#17;#CE NORMANDIE|8bffdba2-2aeb-4322-95ab-a92551a0be5c;#16;#CE LOIRE-CENTRE|0ee457f3-ac8e-453f-8e61-6871421e9811;#15;#CE LOIRE DROME ARDECHE|54a38a24-99b9-44e4-b370-22e688781a29;#14;#CE LANGUEDOC-ROUSSILLON|86cc6f37-e7d8-4130-9a09-9b7ad5bafd07;#13;#CE ILE-DE-FRANCE|53deab78-d7d1-4a69-9670-4971c652ab97;#11;#CE GRAND EST EUROPE|b7b51262-6b4e-464c-bbc1-22bb1978ea49;#12;#CE HAUT DE FRANCE|4583c938-eb13-4f73-b167-87f4057b4c13;#10;#CE DE PROVENCE-ALPES-CORSE|2659670d-c26e-4bd6-bdca-3c3776baa95c;#9;#CE DE MIDI-PYRENEES|98264dd4-b51a-4ef9-8092-ae8328f65b35;#8;#CE DE BOURGOGNE FRANCHE-COMTE|f42b83b9-fb64-4e59-b39d-4cd7ff831ba8</vt:lpwstr>
  </property>
  <property fmtid="{D5CDD505-2E9C-101B-9397-08002B2CF9AE}" pid="12" name="HRBInformationType">
    <vt:lpwstr>165;#Outil|694e490d-61bc-4f11-99d6-a5c226af75c2</vt:lpwstr>
  </property>
  <property fmtid="{D5CDD505-2E9C-101B-9397-08002B2CF9AE}" pid="13" name="HRBReferenceOffre">
    <vt:lpwstr>253;#ASSURANCE 2 ROUES|c40974d4-9836-4b76-9fd4-d7d6cb908b79</vt:lpwstr>
  </property>
  <property fmtid="{D5CDD505-2E9C-101B-9397-08002B2CF9AE}" pid="14" name="HRBInsurancer">
    <vt:lpwstr>162;#BPCE Assurances IARD|f6f67b89-5f5a-4fa9-b637-41793305dead</vt:lpwstr>
  </property>
  <property fmtid="{D5CDD505-2E9C-101B-9397-08002B2CF9AE}" pid="15" name="HRBEstablishmentFunction">
    <vt:lpwstr>19;#Réseau et Siège|ad0bea60-3b18-4446-9348-938439b749bf</vt:lpwstr>
  </property>
  <property fmtid="{D5CDD505-2E9C-101B-9397-08002B2CF9AE}" pid="16" name="HRBKeywords">
    <vt:lpwstr/>
  </property>
  <property fmtid="{D5CDD505-2E9C-101B-9397-08002B2CF9AE}" pid="17" name="HRBDimension">
    <vt:lpwstr>38;#Particulier/IARD|b47c0703-cb17-4d80-908d-60ac4a7d975b</vt:lpwstr>
  </property>
</Properties>
</file>