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86" r:id="rId5"/>
    <p:sldId id="287" r:id="rId6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9A9A9A"/>
    <a:srgbClr val="E3322C"/>
    <a:srgbClr val="EC1B24"/>
    <a:srgbClr val="E7302A"/>
    <a:srgbClr val="C31632"/>
    <a:srgbClr val="F5F5F5"/>
    <a:srgbClr val="D1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7626A7-B128-4129-A6A7-2088B0F6D24D}" type="datetimeFigureOut">
              <a:rPr lang="fr-FR"/>
              <a:pPr>
                <a:defRPr/>
              </a:pPr>
              <a:t>18/11/2021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66BDE8-E7A7-4D3E-A0A0-987629A5F0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E76BE45-2C80-438D-B855-915AF88BF8ED}" type="datetimeFigureOut">
              <a:rPr lang="fr-FR"/>
              <a:pPr>
                <a:defRPr/>
              </a:pPr>
              <a:t>18/11/2021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AD7DB70-FA63-482B-A162-2CDCAD32F4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portail-intranet-cegee.sigce.caisse-epargne.fr/Intranet/intranetcegee_prod/Orca/index.php" TargetMode="External"/><Relationship Id="rId3" Type="http://schemas.openxmlformats.org/officeDocument/2006/relationships/hyperlink" Target="http://service-portail-intranet-cegee.sigce.caisse-epargne.fr/Intranet/intranetcegee_prod/Orca/index.php?rap=3039" TargetMode="External"/><Relationship Id="rId7" Type="http://schemas.openxmlformats.org/officeDocument/2006/relationships/hyperlink" Target="http://service-portail-intranet-cegee.sigce.caisse-epargne.fr/Intranet/intranetcegee_prod/Orca/index.php?rap=3017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service-portail-intranet-cegee.sigce.caisse-epargne.fr/Intranet/intranetcegee_prod/Orca/index.php?rap=3018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://commerciaux.celca.caisse-epargne.fr/download/1185/assurance-auto/11613/process-traitement-contrat-auto-vf-rdc.pdf" TargetMode="External"/><Relationship Id="rId10" Type="http://schemas.openxmlformats.org/officeDocument/2006/relationships/hyperlink" Target="_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1333500" y="4689475"/>
            <a:ext cx="887413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803275" cy="18145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7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3" y="434975"/>
            <a:ext cx="5756275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75"/>
          <a:stretch>
            <a:fillRect/>
          </a:stretch>
        </p:blipFill>
        <p:spPr bwMode="auto">
          <a:xfrm>
            <a:off x="11201400" y="6149975"/>
            <a:ext cx="5318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43110" y="5098177"/>
            <a:ext cx="5685487" cy="285831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/>
          </p:nvPr>
        </p:nvSpPr>
        <p:spPr>
          <a:xfrm>
            <a:off x="1332934" y="5481778"/>
            <a:ext cx="5695663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9883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15938" y="0"/>
            <a:ext cx="27892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1036638" y="2794000"/>
            <a:ext cx="1773237" cy="212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33475" y="5062538"/>
            <a:ext cx="889000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5062538"/>
            <a:ext cx="803275" cy="179546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496888" y="871538"/>
            <a:ext cx="18605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1608138" y="2286000"/>
            <a:ext cx="1144587" cy="479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635100" y="504968"/>
            <a:ext cx="8040964" cy="6127844"/>
          </a:xfrm>
        </p:spPr>
        <p:txBody>
          <a:bodyPr anchor="ctr"/>
          <a:lstStyle>
            <a:lvl1pPr marL="514350" indent="-514350">
              <a:buAutoNum type="arabicPeriod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+mj-lt"/>
              <a:buAutoNum type="alphaUcPeriod"/>
              <a:defRPr baseline="0">
                <a:sym typeface="Wingdings" panose="05000000000000000000" pitchFamily="2" charset="2"/>
              </a:defRPr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26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835900" y="547688"/>
            <a:ext cx="3824288" cy="896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" name="Rectangle 2"/>
          <p:cNvSpPr/>
          <p:nvPr userDrawn="1"/>
        </p:nvSpPr>
        <p:spPr>
          <a:xfrm>
            <a:off x="3584575" y="547688"/>
            <a:ext cx="3854450" cy="895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Rectangle 3"/>
          <p:cNvSpPr/>
          <p:nvPr userDrawn="1"/>
        </p:nvSpPr>
        <p:spPr>
          <a:xfrm>
            <a:off x="3584575" y="1644650"/>
            <a:ext cx="3854450" cy="2392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515938" y="0"/>
            <a:ext cx="27892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ZoneTexte 5"/>
          <p:cNvSpPr txBox="1"/>
          <p:nvPr userDrawn="1"/>
        </p:nvSpPr>
        <p:spPr>
          <a:xfrm>
            <a:off x="776288" y="2874963"/>
            <a:ext cx="2333625" cy="769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SUIVIS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03275" y="4514850"/>
            <a:ext cx="887413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5765800"/>
            <a:ext cx="2547938" cy="1092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496888" y="871538"/>
            <a:ext cx="18605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1608138" y="2286000"/>
            <a:ext cx="1144587" cy="479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ZoneTexte 10"/>
          <p:cNvSpPr txBox="1">
            <a:spLocks noChangeArrowheads="1"/>
          </p:cNvSpPr>
          <p:nvPr userDrawn="1"/>
        </p:nvSpPr>
        <p:spPr bwMode="auto">
          <a:xfrm>
            <a:off x="803275" y="3524250"/>
            <a:ext cx="230663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600" b="1" smtClean="0">
                <a:solidFill>
                  <a:srgbClr val="404040"/>
                </a:solidFill>
                <a:latin typeface="Montserrat" panose="00000500000000000000" pitchFamily="2" charset="0"/>
              </a:rPr>
              <a:t>Qui guident mes </a:t>
            </a:r>
            <a:br>
              <a:rPr lang="fr-FR" altLang="fr-FR" sz="1600" b="1" smtClean="0">
                <a:solidFill>
                  <a:srgbClr val="404040"/>
                </a:solidFill>
                <a:latin typeface="Montserrat" panose="00000500000000000000" pitchFamily="2" charset="0"/>
              </a:rPr>
            </a:br>
            <a:r>
              <a:rPr lang="fr-FR" altLang="fr-FR" sz="1600" b="1" smtClean="0">
                <a:solidFill>
                  <a:srgbClr val="404040"/>
                </a:solidFill>
                <a:latin typeface="Montserrat" panose="00000500000000000000" pitchFamily="2" charset="0"/>
              </a:rPr>
              <a:t>actions</a:t>
            </a:r>
            <a:endParaRPr lang="fr-FR" altLang="fr-FR" sz="1100" smtClean="0">
              <a:solidFill>
                <a:srgbClr val="404040"/>
              </a:solidFill>
              <a:latin typeface="Montserrat" panose="00000500000000000000" pitchFamily="2" charset="0"/>
            </a:endParaRPr>
          </a:p>
          <a:p>
            <a:pPr eaLnBrk="1" hangingPunct="1">
              <a:defRPr/>
            </a:pPr>
            <a:r>
              <a:rPr lang="fr-FR" altLang="fr-FR" sz="1100" smtClean="0">
                <a:solidFill>
                  <a:srgbClr val="404040"/>
                </a:solidFill>
                <a:latin typeface="Montserrat" panose="00000500000000000000" pitchFamily="2" charset="0"/>
              </a:rPr>
              <a:t>*réactualisés chaque lundi</a:t>
            </a:r>
          </a:p>
        </p:txBody>
      </p:sp>
      <p:sp>
        <p:nvSpPr>
          <p:cNvPr id="12" name="ZoneTexte 11"/>
          <p:cNvSpPr txBox="1">
            <a:spLocks noChangeArrowheads="1"/>
          </p:cNvSpPr>
          <p:nvPr userDrawn="1"/>
        </p:nvSpPr>
        <p:spPr bwMode="auto">
          <a:xfrm>
            <a:off x="8580438" y="665163"/>
            <a:ext cx="29368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IZICARTE NON MISES </a:t>
            </a:r>
          </a:p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EN FORCE</a:t>
            </a:r>
          </a:p>
          <a:p>
            <a:pPr algn="just" eaLnBrk="1" hangingPunct="1"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3"/>
              </a:rPr>
              <a:t>ici</a:t>
            </a:r>
            <a:r>
              <a:rPr lang="fr-FR" altLang="fr-FR" sz="1000" smtClean="0">
                <a:solidFill>
                  <a:srgbClr val="404040"/>
                </a:solidFill>
              </a:rPr>
              <a:t> le listing détaillé ORCA. </a:t>
            </a:r>
            <a:endParaRPr lang="fr-FR" altLang="fr-FR" smtClean="0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13" name="ZoneTexte 12"/>
          <p:cNvSpPr txBox="1">
            <a:spLocks noChangeArrowheads="1"/>
          </p:cNvSpPr>
          <p:nvPr userDrawn="1"/>
        </p:nvSpPr>
        <p:spPr bwMode="auto">
          <a:xfrm>
            <a:off x="4392613" y="674688"/>
            <a:ext cx="29464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ECHEANCES 2021</a:t>
            </a:r>
          </a:p>
          <a:p>
            <a:pPr eaLnBrk="1" hangingPunct="1"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4"/>
              </a:rPr>
              <a:t>ici</a:t>
            </a:r>
            <a:r>
              <a:rPr lang="fr-FR" altLang="fr-FR" sz="1000" smtClean="0">
                <a:solidFill>
                  <a:srgbClr val="404040"/>
                </a:solidFill>
              </a:rPr>
              <a:t> les listing détaillés (ORCA – rubrique Échéances »)</a:t>
            </a:r>
          </a:p>
          <a:p>
            <a:pPr eaLnBrk="1" hangingPunct="1">
              <a:defRPr/>
            </a:pPr>
            <a:endParaRPr lang="fr-FR" altLang="fr-FR" smtClean="0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 smtClean="0">
              <a:solidFill>
                <a:srgbClr val="404040"/>
              </a:solidFill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4392613" y="1785938"/>
            <a:ext cx="2944812" cy="2338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PEL POTENTIELLEMENT IRREGULIERS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Rappel des traitements attendus 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Régulariser les versements manquants.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modifier au besoin l’abonnement mis en place, permettant ainsi d’assurer le versement minimum de 540€ chaque année.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procéder au besoin à la prorogation du PEL.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 cas d’alimentation du PEL par les propres soins du client proposer la mise en place d’un abonnement.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3584575" y="4160838"/>
            <a:ext cx="3854450" cy="2363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6" name="ZoneTexte 15"/>
          <p:cNvSpPr txBox="1">
            <a:spLocks noChangeArrowheads="1"/>
          </p:cNvSpPr>
          <p:nvPr userDrawn="1"/>
        </p:nvSpPr>
        <p:spPr bwMode="auto">
          <a:xfrm>
            <a:off x="4392613" y="4302125"/>
            <a:ext cx="294481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AUTO – 2 ROUES – CONTRATS PROVISOIRES</a:t>
            </a:r>
          </a:p>
          <a:p>
            <a:pPr algn="just" eaLnBrk="1" hangingPunct="1"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Si un contrat auto ou 2 roues est un «contrat provisoire en note de couverture» notre client doit alors nous fournir les justificatifs sous 30 jours à compter de la date d’effet du contrat. Passé ce délai, le véhicule ne sera plus assuré. D’où l’utilité de relancer ces clients pour finaliser ces contrats et en priorisant ceux à moins de 10 jours de la sortie.</a:t>
            </a:r>
          </a:p>
          <a:p>
            <a:pPr algn="just" eaLnBrk="1" hangingPunct="1"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5"/>
              </a:rPr>
              <a:t>ici</a:t>
            </a:r>
            <a:r>
              <a:rPr lang="fr-FR" altLang="fr-FR" sz="1000" smtClean="0">
                <a:solidFill>
                  <a:srgbClr val="404040"/>
                </a:solidFill>
              </a:rPr>
              <a:t> le process complet de traitement d’un contrat AUTO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821613" y="1644650"/>
            <a:ext cx="3824287" cy="858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ZoneTexte 17"/>
          <p:cNvSpPr txBox="1">
            <a:spLocks noChangeArrowheads="1"/>
          </p:cNvSpPr>
          <p:nvPr userDrawn="1"/>
        </p:nvSpPr>
        <p:spPr bwMode="auto">
          <a:xfrm>
            <a:off x="8520113" y="1824038"/>
            <a:ext cx="304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SUIVI MOBILITE BANCAIRE</a:t>
            </a:r>
          </a:p>
          <a:p>
            <a:pPr algn="just" eaLnBrk="1" hangingPunct="1"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6"/>
              </a:rPr>
              <a:t>ici</a:t>
            </a:r>
            <a:r>
              <a:rPr lang="fr-FR" altLang="fr-FR" sz="1000" smtClean="0">
                <a:solidFill>
                  <a:srgbClr val="404040"/>
                </a:solidFill>
              </a:rPr>
              <a:t> le listing détaillé ORCA. </a:t>
            </a:r>
            <a:endParaRPr lang="fr-FR" altLang="fr-FR" smtClean="0">
              <a:solidFill>
                <a:srgbClr val="404040"/>
              </a:solidFill>
              <a:latin typeface="Montserrat Black" panose="00000A00000000000000" pitchFamily="2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7821613" y="2665413"/>
            <a:ext cx="3824287" cy="83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ZoneTexte 19"/>
          <p:cNvSpPr txBox="1">
            <a:spLocks noChangeArrowheads="1"/>
          </p:cNvSpPr>
          <p:nvPr userDrawn="1"/>
        </p:nvSpPr>
        <p:spPr bwMode="auto">
          <a:xfrm>
            <a:off x="8520113" y="2860675"/>
            <a:ext cx="30432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SUIVI CREDITS PROJET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7"/>
              </a:rPr>
              <a:t>ici </a:t>
            </a:r>
            <a:r>
              <a:rPr lang="fr-FR" altLang="fr-FR" sz="1000" smtClean="0">
                <a:solidFill>
                  <a:srgbClr val="404040"/>
                </a:solidFill>
              </a:rPr>
              <a:t>le listing ORCA détaillé 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7821613" y="3702050"/>
            <a:ext cx="3824287" cy="812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ZoneTexte 21"/>
          <p:cNvSpPr txBox="1">
            <a:spLocks noChangeArrowheads="1"/>
          </p:cNvSpPr>
          <p:nvPr userDrawn="1"/>
        </p:nvSpPr>
        <p:spPr bwMode="auto">
          <a:xfrm>
            <a:off x="8520113" y="3871913"/>
            <a:ext cx="30432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smtClean="0">
                <a:solidFill>
                  <a:srgbClr val="404040"/>
                </a:solidFill>
                <a:latin typeface="Montserrat Black" panose="00000A00000000000000" pitchFamily="2" charset="0"/>
              </a:rPr>
              <a:t>SUIVI VAD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 smtClean="0">
                <a:solidFill>
                  <a:srgbClr val="404040"/>
                </a:solidFill>
              </a:rPr>
              <a:t>Retrouvez en cliquant </a:t>
            </a:r>
            <a:r>
              <a:rPr lang="fr-FR" altLang="fr-FR" sz="1000" smtClean="0">
                <a:solidFill>
                  <a:srgbClr val="404040"/>
                </a:solidFill>
                <a:hlinkClick r:id="rId8"/>
              </a:rPr>
              <a:t>ici</a:t>
            </a:r>
            <a:r>
              <a:rPr lang="fr-FR" altLang="fr-FR" sz="1000" smtClean="0">
                <a:solidFill>
                  <a:srgbClr val="404040"/>
                </a:solidFill>
              </a:rPr>
              <a:t> le listing ORCA détaillé </a:t>
            </a:r>
          </a:p>
        </p:txBody>
      </p:sp>
      <p:sp>
        <p:nvSpPr>
          <p:cNvPr id="23" name="ZoneTexte 22"/>
          <p:cNvSpPr txBox="1">
            <a:spLocks noChangeArrowheads="1"/>
          </p:cNvSpPr>
          <p:nvPr userDrawn="1"/>
        </p:nvSpPr>
        <p:spPr bwMode="auto">
          <a:xfrm>
            <a:off x="777875" y="6110288"/>
            <a:ext cx="16605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000" smtClean="0">
                <a:solidFill>
                  <a:schemeClr val="bg1"/>
                </a:solidFill>
                <a:latin typeface="Montserrat Black" panose="00000A00000000000000" pitchFamily="2" charset="0"/>
              </a:rPr>
              <a:t>Cliquez sur cet icône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 smtClean="0">
                <a:solidFill>
                  <a:schemeClr val="bg1"/>
                </a:solidFill>
              </a:rPr>
              <a:t>Pour accéder à votre suivi</a:t>
            </a:r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4" y="5852610"/>
            <a:ext cx="762000" cy="762000"/>
          </a:xfrm>
          <a:prstGeom prst="rect">
            <a:avLst/>
          </a:prstGeom>
        </p:spPr>
      </p:pic>
      <p:sp>
        <p:nvSpPr>
          <p:cNvPr id="25" name="ZoneTexte 24"/>
          <p:cNvSpPr txBox="1"/>
          <p:nvPr userDrawn="1"/>
        </p:nvSpPr>
        <p:spPr>
          <a:xfrm>
            <a:off x="415925" y="6319838"/>
            <a:ext cx="123825" cy="20161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</p:txBody>
      </p:sp>
      <p:pic>
        <p:nvPicPr>
          <p:cNvPr id="26" name="Picture 13" descr="Résultat de recherche d'images pour &quot;clic&quot;">
            <a:hlinkClick r:id="rId10" action="ppaction://hlinkfile"/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6338888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95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68300"/>
            <a:ext cx="1352550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6" name="ZoneTexte 15"/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7" name="ZoneTexte 16"/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ectangle 18"/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1" name="Image 2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24" name="ZoneTexte 23"/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25" name="Connecteur droit 24"/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Agences</a:t>
            </a:r>
          </a:p>
        </p:txBody>
      </p:sp>
      <p:sp>
        <p:nvSpPr>
          <p:cNvPr id="27" name="ZoneTexte 26"/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Clients</a:t>
            </a:r>
          </a:p>
        </p:txBody>
      </p:sp>
      <p:sp>
        <p:nvSpPr>
          <p:cNvPr id="28" name="ZoneTexte 27"/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&lt; 7 jours</a:t>
            </a:r>
          </a:p>
        </p:txBody>
      </p:sp>
      <p:sp>
        <p:nvSpPr>
          <p:cNvPr id="29" name="ZoneTexte 28"/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Autres</a:t>
            </a:r>
          </a:p>
        </p:txBody>
      </p:sp>
      <p:sp>
        <p:nvSpPr>
          <p:cNvPr id="30" name="ZoneTexte 29"/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7 à 15 jours</a:t>
            </a:r>
          </a:p>
        </p:txBody>
      </p:sp>
      <p:sp>
        <p:nvSpPr>
          <p:cNvPr id="31" name="ZoneTexte 30"/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&gt; 15 jours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/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/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Rectangle 35"/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Rectangle 36"/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Rectangle 39"/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" name="Graphique 297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/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8" y="1504811"/>
            <a:ext cx="10267357" cy="447879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7835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14" name="ZoneTexte 13"/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15" name="Connecteur droit 14"/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297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/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9" name="ZoneTexte 18"/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 smtClean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Rectangle 20"/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Rectangle 21"/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3" name="ZoneTexte 22"/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Agences</a:t>
            </a:r>
          </a:p>
        </p:txBody>
      </p:sp>
      <p:sp>
        <p:nvSpPr>
          <p:cNvPr id="24" name="ZoneTexte 23"/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Clients</a:t>
            </a:r>
          </a:p>
        </p:txBody>
      </p:sp>
      <p:sp>
        <p:nvSpPr>
          <p:cNvPr id="25" name="ZoneTexte 24"/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&lt; 7 jours</a:t>
            </a:r>
          </a:p>
        </p:txBody>
      </p:sp>
      <p:sp>
        <p:nvSpPr>
          <p:cNvPr id="26" name="ZoneTexte 25"/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Autres</a:t>
            </a:r>
          </a:p>
        </p:txBody>
      </p:sp>
      <p:sp>
        <p:nvSpPr>
          <p:cNvPr id="27" name="ZoneTexte 26"/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7 à 15 jours</a:t>
            </a:r>
          </a:p>
        </p:txBody>
      </p:sp>
      <p:sp>
        <p:nvSpPr>
          <p:cNvPr id="28" name="ZoneTexte 27"/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 smtClean="0"/>
              <a:t>&gt; 15 jours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Rectangle 29"/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Rectangle 30"/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Rectangle 31"/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/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/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6" name="Image 3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7" y="710352"/>
            <a:ext cx="10267357" cy="52732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3324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6" name="Graphique 297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7809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88975" y="1484313"/>
            <a:ext cx="109728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Modifier le texte</a:t>
            </a:r>
          </a:p>
          <a:p>
            <a:pPr lvl="1"/>
            <a:r>
              <a:rPr lang="fr-FR" altLang="fr-FR" smtClean="0"/>
              <a:t>Deuxième niveau </a:t>
            </a:r>
          </a:p>
          <a:p>
            <a:pPr lvl="2"/>
            <a:r>
              <a:rPr lang="fr-FR" altLang="fr-FR" smtClean="0"/>
              <a:t>Troisième niveau </a:t>
            </a:r>
          </a:p>
          <a:p>
            <a:pPr lvl="3"/>
            <a:r>
              <a:rPr lang="fr-FR" altLang="fr-FR" smtClean="0"/>
              <a:t>Quatrième niveau </a:t>
            </a:r>
          </a:p>
          <a:p>
            <a:pPr lvl="4"/>
            <a:r>
              <a:rPr lang="fr-FR" altLang="fr-FR" smtClean="0"/>
              <a:t>Cinquième niveau </a:t>
            </a:r>
          </a:p>
        </p:txBody>
      </p:sp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96913" y="365125"/>
            <a:ext cx="10979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675" y="6524625"/>
            <a:ext cx="673100" cy="261938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8FC1231-DFD0-4AB6-9A43-17DC8FB3B46B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7" name="Espace réservé du texte 13"/>
          <p:cNvSpPr txBox="1">
            <a:spLocks/>
          </p:cNvSpPr>
          <p:nvPr userDrawn="1"/>
        </p:nvSpPr>
        <p:spPr>
          <a:xfrm>
            <a:off x="6510338" y="6473825"/>
            <a:ext cx="4478337" cy="361950"/>
          </a:xfrm>
          <a:prstGeom prst="rect">
            <a:avLst/>
          </a:prstGeom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Semaine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30" name="Imag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6477000"/>
            <a:ext cx="115411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1" r:id="rId1"/>
    <p:sldLayoutId id="2147484892" r:id="rId2"/>
    <p:sldLayoutId id="2147484893" r:id="rId3"/>
    <p:sldLayoutId id="2147484894" r:id="rId4"/>
    <p:sldLayoutId id="2147484895" r:id="rId5"/>
    <p:sldLayoutId id="2147484896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22/protection-juridique/24386/outil-daide-a-la-vente-perenne-pj3-ce-1.pdf" TargetMode="External"/><Relationship Id="rId13" Type="http://schemas.openxmlformats.org/officeDocument/2006/relationships/image" Target="../media/image21.png"/><Relationship Id="rId18" Type="http://schemas.openxmlformats.org/officeDocument/2006/relationships/image" Target="../media/image24.png"/><Relationship Id="rId3" Type="http://schemas.openxmlformats.org/officeDocument/2006/relationships/hyperlink" Target="http://commerciaux.celca.caisse-epargne.fr/download/322/protection-juridique/24384/book-ce-2021-pj3-1.pdf" TargetMode="External"/><Relationship Id="rId7" Type="http://schemas.openxmlformats.org/officeDocument/2006/relationships/image" Target="../media/image18.png"/><Relationship Id="rId12" Type="http://schemas.openxmlformats.org/officeDocument/2006/relationships/hyperlink" Target="http://commerciaux.celca.caisse-epargne.fr/download/322/protection-juridique/24389/fiche-produit-client-pj3-nouvelle-charte.pdf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15.jpeg"/><Relationship Id="rId16" Type="http://schemas.openxmlformats.org/officeDocument/2006/relationships/hyperlink" Target="http://commerciaux.celca.caisse-epargne.fr/download/322/protection-juridique/24395/email-pj3.png" TargetMode="Externa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322/protection-juridique/24385/fiche-produit-pj-du-book-1.pdf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7.jpeg"/><Relationship Id="rId15" Type="http://schemas.openxmlformats.org/officeDocument/2006/relationships/image" Target="../media/image22.png"/><Relationship Id="rId10" Type="http://schemas.openxmlformats.org/officeDocument/2006/relationships/hyperlink" Target="https://clickandlearn.bpce.fr/Directory/Login/Login.aspx?ReturnUrl=/" TargetMode="External"/><Relationship Id="rId19" Type="http://schemas.openxmlformats.org/officeDocument/2006/relationships/hyperlink" Target="http://commerciaux.celca.caisse-epargne.fr/download/322/protection-juridique/24393/video-commerciale-maj-pj-1-1.mp4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hyperlink" Target="http://commerciaux.celca.caisse-epargne.fr/download/322/protection-juridique/24388/cg_pj3_ce_interactif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546800" y="3213934"/>
            <a:ext cx="7422776" cy="2420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 smtClean="0"/>
              <a:t>Notre offre Protection Juridique évolue à compter du 22 novembre 2021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07130"/>
            <a:ext cx="8294732" cy="1478717"/>
          </a:xfrm>
        </p:spPr>
        <p:txBody>
          <a:bodyPr>
            <a:noAutofit/>
          </a:bodyPr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La protection juridique </a:t>
            </a:r>
            <a:r>
              <a:rPr lang="fr-FR" b="1" dirty="0" smtClean="0"/>
              <a:t>en quelques chiffres :</a:t>
            </a:r>
          </a:p>
          <a:p>
            <a:pPr lvl="1"/>
            <a:r>
              <a:rPr lang="fr-FR" dirty="0"/>
              <a:t>En France, on dénombre chaque année 450 000 litiges(1)</a:t>
            </a:r>
          </a:p>
          <a:p>
            <a:pPr lvl="1"/>
            <a:r>
              <a:rPr lang="fr-FR" dirty="0"/>
              <a:t>62% des Français ont déjà été confrontés à un litige donnant lieu à une réclamation(2)</a:t>
            </a:r>
          </a:p>
          <a:p>
            <a:pPr lvl="1"/>
            <a:r>
              <a:rPr lang="fr-FR" dirty="0"/>
              <a:t>69% des Français estiment que l’accès au droit est de plus en plus difficile(3) </a:t>
            </a:r>
          </a:p>
          <a:p>
            <a:pPr lvl="1"/>
            <a:r>
              <a:rPr lang="fr-FR" dirty="0"/>
              <a:t>55% des Français pensent que le recours à un avocat est trop cher (4)</a:t>
            </a:r>
          </a:p>
          <a:p>
            <a:pPr lvl="1"/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 smtClean="0"/>
              <a:t>IARD : Evolution Offre Protection Juridique 3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 smtClean="0"/>
              <a:t>PJ 3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 smtClean="0"/>
              <a:t>IARD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428147" y="4009079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485750" y="4150141"/>
            <a:ext cx="2498786" cy="2245848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331167" y="3803342"/>
            <a:ext cx="266784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344269" y="3786237"/>
            <a:ext cx="2648192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Ajout de la garantie sur les </a:t>
            </a:r>
            <a:endParaRPr lang="fr-FR" sz="1100" b="1" dirty="0" smtClean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violences </a:t>
            </a:r>
            <a:r>
              <a:rPr lang="fr-FR" sz="1100" b="1" dirty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intrafamiliales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563690" y="4318457"/>
            <a:ext cx="2420846" cy="187803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Violences commises par un membre de la famille 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ayant la qualité d’assuré au titre du contrat de protection juridique ou de la garantie protection juridique du contrat de référence : un conjoint sur un autre conjoint ; un conjoint / parent sur un enfant ; un enfant sur un parent / conjoint ; un enfant sur un autre enfant 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998" y="1250810"/>
            <a:ext cx="2690353" cy="168205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3B095E-92EF-4E03-A27F-0E07368D389F}"/>
              </a:ext>
            </a:extLst>
          </p:cNvPr>
          <p:cNvSpPr txBox="1"/>
          <p:nvPr/>
        </p:nvSpPr>
        <p:spPr>
          <a:xfrm>
            <a:off x="1995225" y="6442055"/>
            <a:ext cx="7679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" i="1" dirty="0"/>
              <a:t>(1) Source : Argus de l’assurance 2019</a:t>
            </a:r>
          </a:p>
          <a:p>
            <a:r>
              <a:rPr lang="fr-FR" sz="600" i="1" dirty="0"/>
              <a:t>(2) Baromètre AXA Protection juridique : l’enquête a été réalisée par IPSOS en octobre 2017 auprès de 1000 Français constituant un échantillon national représentatif de la population âgée de 18 à 70 ans</a:t>
            </a:r>
            <a:endParaRPr lang="fr-FR" sz="600" dirty="0">
              <a:solidFill>
                <a:prstClr val="black"/>
              </a:solidFill>
            </a:endParaRPr>
          </a:p>
          <a:p>
            <a:r>
              <a:rPr lang="fr-FR" sz="600" i="1" dirty="0"/>
              <a:t>(3) Sondage </a:t>
            </a:r>
            <a:r>
              <a:rPr lang="fr-FR" sz="600" i="1" dirty="0" err="1"/>
              <a:t>Odoxa</a:t>
            </a:r>
            <a:r>
              <a:rPr lang="fr-FR" sz="600" i="1" dirty="0"/>
              <a:t> 2019 pour le conseil national des barreaux</a:t>
            </a:r>
          </a:p>
          <a:p>
            <a:r>
              <a:rPr lang="fr-FR" sz="600" i="1" dirty="0"/>
              <a:t>(4) Etude </a:t>
            </a:r>
            <a:r>
              <a:rPr lang="fr-FR" sz="600" i="1" dirty="0" err="1"/>
              <a:t>Captain</a:t>
            </a:r>
            <a:r>
              <a:rPr lang="fr-FR" sz="600" i="1" dirty="0"/>
              <a:t> Contrat &amp; Opinion </a:t>
            </a:r>
            <a:r>
              <a:rPr lang="fr-FR" sz="600" i="1" dirty="0" err="1"/>
              <a:t>Way</a:t>
            </a:r>
            <a:r>
              <a:rPr lang="fr-FR" sz="600" i="1" dirty="0"/>
              <a:t> 2019</a:t>
            </a: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>
          <a:xfrm>
            <a:off x="0" y="2931599"/>
            <a:ext cx="11140561" cy="713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Pour suivre </a:t>
            </a:r>
            <a:r>
              <a:rPr lang="fr-FR" b="1" dirty="0"/>
              <a:t>la recommandation </a:t>
            </a:r>
            <a:r>
              <a:rPr lang="fr-FR" b="1" dirty="0" smtClean="0"/>
              <a:t>de la Fédération Française de l’assurance (FFA) </a:t>
            </a:r>
            <a:r>
              <a:rPr lang="fr-FR" dirty="0"/>
              <a:t>mais aussi </a:t>
            </a:r>
            <a:r>
              <a:rPr lang="fr-FR" b="1" dirty="0"/>
              <a:t>répondre aux attentes de nos assurés</a:t>
            </a:r>
            <a:r>
              <a:rPr lang="fr-FR" dirty="0"/>
              <a:t>,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notre offre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Protection Juridique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évolue le 22 novembre prochain et devient la PJ3. </a:t>
            </a:r>
            <a:r>
              <a:rPr lang="fr-FR" dirty="0" smtClean="0"/>
              <a:t>Elle comprend </a:t>
            </a:r>
            <a:r>
              <a:rPr lang="fr-FR" dirty="0"/>
              <a:t>les mêmes garanties que celles présentes dans l’offre PJ2, mais elle sera enrichie des </a:t>
            </a:r>
            <a:r>
              <a:rPr lang="fr-FR" b="1" dirty="0"/>
              <a:t>quatre évolutions </a:t>
            </a:r>
            <a:r>
              <a:rPr lang="fr-FR" dirty="0"/>
              <a:t>présentées ci-dessous :</a:t>
            </a:r>
          </a:p>
          <a:p>
            <a:pPr lvl="1"/>
            <a:endParaRPr lang="fr-FR" dirty="0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3262371" y="4064838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2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3289998" y="4154983"/>
            <a:ext cx="2205318" cy="223652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3172070" y="3810078"/>
            <a:ext cx="232324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3178621" y="3810079"/>
            <a:ext cx="2316695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>
                <a:solidFill>
                  <a:prstClr val="white"/>
                </a:solidFill>
                <a:cs typeface="Arial" panose="020B0604020202020204" pitchFamily="34" charset="0"/>
              </a:rPr>
              <a:t>Apparition d’un nouveau tribunal </a:t>
            </a:r>
            <a:r>
              <a:rPr lang="fr-FR" sz="1100" b="1" dirty="0" smtClean="0">
                <a:solidFill>
                  <a:prstClr val="whit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11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 Le Tribunal </a:t>
            </a:r>
            <a:r>
              <a:rPr lang="fr-FR" sz="1100" b="1" dirty="0">
                <a:solidFill>
                  <a:prstClr val="white"/>
                </a:solidFill>
                <a:cs typeface="Arial" panose="020B0604020202020204" pitchFamily="34" charset="0"/>
              </a:rPr>
              <a:t>Judiciaire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3455537" y="4623605"/>
            <a:ext cx="1917759" cy="1554584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Remplace le Tribunal de Grande Instance et le Tribunal </a:t>
            </a:r>
            <a:r>
              <a:rPr lang="fr-F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d’Instance.</a:t>
            </a:r>
            <a:endParaRPr lang="fr-FR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L’offre PJ avait deux barèmes différents sur ces juridictions : 630 € pour le TI, et 830 € pour le TGI. Le barème est désormais unique sur le tribunal judiciaire, fixé à 830 €. </a:t>
            </a:r>
          </a:p>
        </p:txBody>
      </p:sp>
      <p:sp>
        <p:nvSpPr>
          <p:cNvPr id="36" name="Triangle isocèle 35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5762862" y="4064838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5790489" y="4154983"/>
            <a:ext cx="2687468" cy="2245848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5672561" y="3810078"/>
            <a:ext cx="280539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5679112" y="3810079"/>
            <a:ext cx="2805396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>
                <a:solidFill>
                  <a:prstClr val="white"/>
                </a:solidFill>
                <a:cs typeface="Arial" panose="020B0604020202020204" pitchFamily="34" charset="0"/>
              </a:rPr>
              <a:t>Intégration d’une garantie soutien psychologique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6002464" y="4078370"/>
            <a:ext cx="2393869" cy="235820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le but d’accompagner les assurés victimes d’un évènement traumatisant 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lié à leur litige, le contrat Protection Juridique met à leur disposition une prestation d’assistance psychologique. 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8754417" y="4064838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8782044" y="4154983"/>
            <a:ext cx="1610058" cy="2245848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8664116" y="3810078"/>
            <a:ext cx="1721435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8670667" y="3810079"/>
            <a:ext cx="1721435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>
                <a:solidFill>
                  <a:prstClr val="white"/>
                </a:solidFill>
                <a:cs typeface="Arial" panose="020B0604020202020204" pitchFamily="34" charset="0"/>
              </a:rPr>
              <a:t>Augmentation du plafond global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8969576" y="4740296"/>
            <a:ext cx="1234993" cy="1035175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plafond de prise en charge global </a:t>
            </a:r>
            <a:endParaRPr lang="fr-FR" sz="105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passe 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endParaRPr lang="fr-FR" sz="10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16 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600 € </a:t>
            </a:r>
            <a:endParaRPr lang="fr-FR" sz="10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à 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35 000 €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1091497" y="4179655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11091497" y="555700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2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 descr="Assurance Protection Juridique – Groupe AGPM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0" r="2073"/>
          <a:stretch/>
        </p:blipFill>
        <p:spPr bwMode="auto">
          <a:xfrm>
            <a:off x="3893124" y="1020165"/>
            <a:ext cx="3248884" cy="52461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5067" y="689900"/>
            <a:ext cx="10695921" cy="498094"/>
          </a:xfrm>
        </p:spPr>
        <p:txBody>
          <a:bodyPr>
            <a:noAutofit/>
          </a:bodyPr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A compter du 22 novembre, </a:t>
            </a:r>
            <a:r>
              <a:rPr lang="fr-FR" dirty="0" smtClean="0"/>
              <a:t>tous les supports existants sont mis à jour et un dispositif d’accompagnement est déployé.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IARD : Evolution Offre Protection Juridique 3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 smtClean="0"/>
              <a:t>PJ 3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 smtClean="0"/>
              <a:t>IARD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10985085" y="414794"/>
            <a:ext cx="0" cy="60056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1091497" y="4168288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182365" y="1485730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209992" y="1577788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92064" y="1245961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92062" y="1219763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Mise à jour du book de l’assurance numérique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99" y="1947225"/>
            <a:ext cx="864656" cy="11623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271342" y="2939980"/>
            <a:ext cx="328882" cy="365424"/>
          </a:xfrm>
          <a:prstGeom prst="rect">
            <a:avLst/>
          </a:prstGeom>
        </p:spPr>
      </p:pic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2269392" y="1485730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2297019" y="1577788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2179091" y="1245961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2179089" y="1219763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La fiche PJ3 du Book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32" name="Image 31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4654" y="1942770"/>
            <a:ext cx="866007" cy="113568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3358369" y="2939980"/>
            <a:ext cx="328882" cy="365424"/>
          </a:xfrm>
          <a:prstGeom prst="rect">
            <a:avLst/>
          </a:prstGeom>
        </p:spPr>
      </p:pic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6839506" y="1512863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6867133" y="1604921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6749205" y="1273094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6749203" y="1246896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Aide à la vente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39" name="Image 38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5327" y="2365751"/>
            <a:ext cx="1424890" cy="79077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7032672" y="1603890"/>
            <a:ext cx="1668276" cy="725455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/>
            <a:r>
              <a:rPr lang="fr-FR" sz="1050" dirty="0" smtClean="0"/>
              <a:t>Retrouvez les arguments de vente, les rebonds et traitements d’objections.</a:t>
            </a:r>
            <a:endParaRPr lang="fr-FR" sz="1050" dirty="0"/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7928483" y="2967113"/>
            <a:ext cx="328882" cy="365424"/>
          </a:xfrm>
          <a:prstGeom prst="rect">
            <a:avLst/>
          </a:prstGeom>
        </p:spPr>
      </p:pic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8907986" y="1512863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8935613" y="1604921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8817685" y="1273094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8817683" y="1246896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E-learning PJ3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FC59020-3A11-4A98-AE21-EFD9A44EB201}"/>
              </a:ext>
            </a:extLst>
          </p:cNvPr>
          <p:cNvSpPr txBox="1"/>
          <p:nvPr/>
        </p:nvSpPr>
        <p:spPr>
          <a:xfrm>
            <a:off x="9101152" y="1603890"/>
            <a:ext cx="1668276" cy="725455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lvl="0" algn="ctr"/>
            <a:r>
              <a:rPr lang="fr-FR" sz="1050" dirty="0" smtClean="0"/>
              <a:t>Retrouvez le nouveau support e-learning PJ3 via </a:t>
            </a:r>
            <a:r>
              <a:rPr lang="fr-FR" sz="1050" dirty="0" err="1" smtClean="0"/>
              <a:t>Click&amp;Learn</a:t>
            </a:r>
            <a:r>
              <a:rPr lang="fr-FR" sz="1050" dirty="0" smtClean="0"/>
              <a:t> .</a:t>
            </a:r>
            <a:endParaRPr lang="fr-FR" sz="1050" dirty="0"/>
          </a:p>
        </p:txBody>
      </p:sp>
      <p:pic>
        <p:nvPicPr>
          <p:cNvPr id="49" name="Image 48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43615" y="2329345"/>
            <a:ext cx="1131197" cy="98994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0109763" y="3630214"/>
            <a:ext cx="328882" cy="365424"/>
          </a:xfrm>
          <a:prstGeom prst="rect">
            <a:avLst/>
          </a:prstGeom>
        </p:spPr>
      </p:pic>
      <p:sp>
        <p:nvSpPr>
          <p:cNvPr id="51" name="Triangle isocèle 50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182365" y="3885515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2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209992" y="3977573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92064" y="3645746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92062" y="3619548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La vidéo de présentation (</a:t>
            </a:r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1mn49</a:t>
            </a:r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)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riangle isocèle 56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2280482" y="3885515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2308109" y="3977573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2190181" y="3645746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2190179" y="3619548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La fiche produit Client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riangle isocèle 62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6851593" y="3885515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4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6879220" y="3977573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6761292" y="3645746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6761290" y="3619548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Les conditions générales PJ3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69" name="Image 68">
            <a:hlinkClick r:id="rId12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7436" y="4311402"/>
            <a:ext cx="980442" cy="14046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2" name="Image 6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3543437" y="5449611"/>
            <a:ext cx="328882" cy="365424"/>
          </a:xfrm>
          <a:prstGeom prst="rect">
            <a:avLst/>
          </a:prstGeom>
        </p:spPr>
      </p:pic>
      <p:pic>
        <p:nvPicPr>
          <p:cNvPr id="70" name="Image 69">
            <a:hlinkClick r:id="rId14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50202" y="4283664"/>
            <a:ext cx="955684" cy="136173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8" name="Image 6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8123214" y="5353746"/>
            <a:ext cx="328882" cy="365424"/>
          </a:xfrm>
          <a:prstGeom prst="rect">
            <a:avLst/>
          </a:prstGeom>
        </p:spPr>
      </p:pic>
      <p:sp>
        <p:nvSpPr>
          <p:cNvPr id="73" name="Triangle isocèle 72">
            <a:extLst>
              <a:ext uri="{FF2B5EF4-FFF2-40B4-BE49-F238E27FC236}">
                <a16:creationId xmlns:a16="http://schemas.microsoft.com/office/drawing/2014/main" id="{4C38FCF2-829B-4B9A-A8DB-E11135B7D6A0}"/>
              </a:ext>
            </a:extLst>
          </p:cNvPr>
          <p:cNvSpPr/>
          <p:nvPr/>
        </p:nvSpPr>
        <p:spPr>
          <a:xfrm rot="3477294">
            <a:off x="8914250" y="3870971"/>
            <a:ext cx="386332" cy="427016"/>
          </a:xfrm>
          <a:prstGeom prst="triangle">
            <a:avLst/>
          </a:prstGeom>
          <a:solidFill>
            <a:srgbClr val="EA4E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4" name="Rectangle à coins arrondis 2">
            <a:extLst>
              <a:ext uri="{FF2B5EF4-FFF2-40B4-BE49-F238E27FC236}">
                <a16:creationId xmlns:a16="http://schemas.microsoft.com/office/drawing/2014/main" id="{749B0E8E-FD18-40F7-87E9-06129EEEA24D}"/>
              </a:ext>
            </a:extLst>
          </p:cNvPr>
          <p:cNvSpPr/>
          <p:nvPr/>
        </p:nvSpPr>
        <p:spPr>
          <a:xfrm>
            <a:off x="8941877" y="3963029"/>
            <a:ext cx="1841278" cy="192347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F0C82E1-A636-4BAE-B658-3F7A3B567050}"/>
              </a:ext>
            </a:extLst>
          </p:cNvPr>
          <p:cNvSpPr/>
          <p:nvPr/>
        </p:nvSpPr>
        <p:spPr>
          <a:xfrm>
            <a:off x="8823949" y="3631202"/>
            <a:ext cx="1959206" cy="41250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B2A93923-AAE0-45CF-AEF3-BA4A0350BA56}"/>
              </a:ext>
            </a:extLst>
          </p:cNvPr>
          <p:cNvSpPr txBox="1"/>
          <p:nvPr/>
        </p:nvSpPr>
        <p:spPr>
          <a:xfrm>
            <a:off x="8823947" y="3605004"/>
            <a:ext cx="1881471" cy="421836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fr-FR" sz="1100" b="1" dirty="0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E-mailing PJ3</a:t>
            </a:r>
            <a:endParaRPr lang="fr-FR" sz="1100" b="1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72" name="Image 71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76918" y="4269459"/>
            <a:ext cx="1488219" cy="13065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79" name="Image 78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0267382" y="5379302"/>
            <a:ext cx="328882" cy="365424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215211" y="4966061"/>
            <a:ext cx="328882" cy="365424"/>
          </a:xfrm>
          <a:prstGeom prst="rect">
            <a:avLst/>
          </a:prstGeom>
        </p:spPr>
      </p:pic>
      <p:pic>
        <p:nvPicPr>
          <p:cNvPr id="84" name="Picture 6" descr="Vidéos |"/>
          <p:cNvPicPr>
            <a:picLocks noChangeAspect="1" noChangeArrowheads="1"/>
          </p:cNvPicPr>
          <p:nvPr/>
        </p:nvPicPr>
        <p:blipFill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41" y="4282709"/>
            <a:ext cx="1671749" cy="136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Image 84">
            <a:hlinkClick r:id="rId19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6963" y="4531525"/>
            <a:ext cx="1456938" cy="862506"/>
          </a:xfrm>
          <a:prstGeom prst="rect">
            <a:avLst/>
          </a:prstGeom>
        </p:spPr>
      </p:pic>
      <p:pic>
        <p:nvPicPr>
          <p:cNvPr id="86" name="Image 85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435783" y="5411848"/>
            <a:ext cx="328882" cy="365424"/>
          </a:xfrm>
          <a:prstGeom prst="rect">
            <a:avLst/>
          </a:prstGeom>
        </p:spPr>
      </p:pic>
      <p:pic>
        <p:nvPicPr>
          <p:cNvPr id="88" name="Image 8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17130" r="21012" b="21923"/>
          <a:stretch/>
        </p:blipFill>
        <p:spPr>
          <a:xfrm>
            <a:off x="10250027" y="3030476"/>
            <a:ext cx="328882" cy="36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4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5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3F3F3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87267C-90AE-405A-A3A4-94BC48C049D5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7874</TotalTime>
  <Words>478</Words>
  <Application>Microsoft Office PowerPoint</Application>
  <PresentationFormat>Grand écran</PresentationFormat>
  <Paragraphs>41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Arial Black</vt:lpstr>
      <vt:lpstr>Calibri</vt:lpstr>
      <vt:lpstr>Helvetica Neue Medium</vt:lpstr>
      <vt:lpstr>Montserrat</vt:lpstr>
      <vt:lpstr>Montserrat Black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724</cp:revision>
  <dcterms:created xsi:type="dcterms:W3CDTF">2020-06-24T09:20:11Z</dcterms:created>
  <dcterms:modified xsi:type="dcterms:W3CDTF">2021-11-18T10:00:16Z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