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04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15">
          <p15:clr>
            <a:srgbClr val="A4A3A4"/>
          </p15:clr>
        </p15:guide>
        <p15:guide id="2" pos="5602">
          <p15:clr>
            <a:srgbClr val="A4A3A4"/>
          </p15:clr>
        </p15:guide>
        <p15:guide id="3" orient="horz">
          <p15:clr>
            <a:srgbClr val="A4A3A4"/>
          </p15:clr>
        </p15:guide>
        <p15:guide id="4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16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1632"/>
    <a:srgbClr val="FF7C80"/>
    <a:srgbClr val="99CCFF"/>
    <a:srgbClr val="66CCFF"/>
    <a:srgbClr val="00CCFF"/>
    <a:srgbClr val="008080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76" autoAdjust="0"/>
    <p:restoredTop sz="96092" autoAdjust="0"/>
  </p:normalViewPr>
  <p:slideViewPr>
    <p:cSldViewPr showGuides="1">
      <p:cViewPr varScale="1">
        <p:scale>
          <a:sx n="88" d="100"/>
          <a:sy n="88" d="100"/>
        </p:scale>
        <p:origin x="-960" y="-114"/>
      </p:cViewPr>
      <p:guideLst>
        <p:guide orient="horz" pos="1344"/>
        <p:guide orient="horz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6" d="100"/>
          <a:sy n="116" d="100"/>
        </p:scale>
        <p:origin x="-499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71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02/09/2019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02/09/2019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149200" y="3897112"/>
            <a:ext cx="4626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 </a:t>
            </a:r>
            <a:r>
              <a:rPr lang="fr-FR" dirty="0" err="1"/>
              <a:t>powerpoint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248200" y="333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2248200" y="531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rme en L 16"/>
          <p:cNvSpPr/>
          <p:nvPr userDrawn="1"/>
        </p:nvSpPr>
        <p:spPr>
          <a:xfrm rot="19020000" flipH="1">
            <a:off x="3271992" y="-21745"/>
            <a:ext cx="2468772" cy="2539684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llipse 17"/>
          <p:cNvSpPr>
            <a:spLocks noChangeAspect="1"/>
          </p:cNvSpPr>
          <p:nvPr userDrawn="1"/>
        </p:nvSpPr>
        <p:spPr>
          <a:xfrm>
            <a:off x="2750554" y="57192"/>
            <a:ext cx="1234800" cy="123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149200" y="4366800"/>
            <a:ext cx="4626000" cy="9344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149200" y="3366000"/>
            <a:ext cx="4626000" cy="677108"/>
          </a:xfr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dirty="0"/>
              <a:t>Titre </a:t>
            </a:r>
            <a:r>
              <a:rPr lang="fr-FR" dirty="0" err="1"/>
              <a:t>powerpoint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2149200" y="5436000"/>
            <a:ext cx="4626000" cy="262800"/>
          </a:xfrm>
        </p:spPr>
        <p:txBody>
          <a:bodyPr/>
          <a:lstStyle>
            <a:lvl1pPr algn="ctr">
              <a:defRPr sz="1100" b="0" cap="none" baseline="0"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pic>
        <p:nvPicPr>
          <p:cNvPr id="15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235" y="6237313"/>
            <a:ext cx="2186565" cy="4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3794"/>
            <a:ext cx="8675254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72473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1" y="1340768"/>
            <a:ext cx="8666522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01968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0768"/>
            <a:ext cx="8668443" cy="24510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38299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"/>
          <a:stretch/>
        </p:blipFill>
        <p:spPr>
          <a:xfrm>
            <a:off x="179512" y="1340768"/>
            <a:ext cx="8704930" cy="245473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718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2" y="1339850"/>
            <a:ext cx="8675253" cy="245504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621401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260420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4" y="1339850"/>
            <a:ext cx="8667750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361315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593643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72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2775469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216000" y="1339200"/>
            <a:ext cx="8668800" cy="24516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cap="none" baseline="0"/>
            </a:lvl1pPr>
          </a:lstStyle>
          <a:p>
            <a:pPr lvl="0"/>
            <a:r>
              <a:rPr lang="fr-FR" dirty="0"/>
              <a:t>INSÉRER IMAGE 68,1x240,8 mm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63069"/>
            <a:ext cx="2577316" cy="578299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162835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060000" y="620688"/>
            <a:ext cx="3492000" cy="756000"/>
          </a:xfrm>
        </p:spPr>
        <p:txBody>
          <a:bodyPr anchor="t">
            <a:no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59113" y="1620000"/>
            <a:ext cx="4176712" cy="4032000"/>
          </a:xfrm>
        </p:spPr>
        <p:txBody>
          <a:bodyPr lIns="115200"/>
          <a:lstStyle>
            <a:lvl1pPr>
              <a:lnSpc>
                <a:spcPct val="80000"/>
              </a:lnSpc>
              <a:tabLst>
                <a:tab pos="2520000" algn="l"/>
                <a:tab pos="3060000" algn="l"/>
              </a:tabLst>
              <a:defRPr sz="1400" b="1" baseline="0">
                <a:solidFill>
                  <a:schemeClr val="bg1"/>
                </a:solidFill>
              </a:defRPr>
            </a:lvl1pPr>
            <a:lvl2pPr marL="216000">
              <a:lnSpc>
                <a:spcPct val="80000"/>
              </a:lnSpc>
              <a:spcAft>
                <a:spcPts val="770"/>
              </a:spcAft>
              <a:tabLst>
                <a:tab pos="2520000" algn="l"/>
                <a:tab pos="3060000" algn="l"/>
              </a:tabLst>
              <a:defRPr sz="1100" b="0" cap="all" baseline="0">
                <a:solidFill>
                  <a:schemeClr val="bg1"/>
                </a:solidFill>
              </a:defRPr>
            </a:lvl2pPr>
            <a:lvl5pPr marL="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Forme en L 19"/>
          <p:cNvSpPr/>
          <p:nvPr userDrawn="1"/>
        </p:nvSpPr>
        <p:spPr>
          <a:xfrm rot="19020000" flipH="1">
            <a:off x="-1164102" y="2554425"/>
            <a:ext cx="2325874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section gauch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539552" y="1766426"/>
            <a:ext cx="4176464" cy="1446550"/>
          </a:xfrm>
        </p:spPr>
        <p:txBody>
          <a:bodyPr wrap="square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En-tête de section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39552" y="3861048"/>
            <a:ext cx="4176464" cy="2118529"/>
          </a:xfrm>
        </p:spPr>
        <p:txBody>
          <a:bodyPr wrap="square">
            <a:spAutoFit/>
          </a:bodyPr>
          <a:lstStyle>
            <a:lvl1pPr marL="144000" marR="0" indent="-1800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 3" panose="05040102010807070707" pitchFamily="18" charset="2"/>
              <a:buChar char=""/>
              <a:tabLst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Titre partie 1</a:t>
            </a:r>
          </a:p>
          <a:p>
            <a:r>
              <a:rPr lang="fr-FR" dirty="0"/>
              <a:t>Titre partie 2</a:t>
            </a:r>
          </a:p>
          <a:p>
            <a:r>
              <a:rPr lang="fr-FR" dirty="0"/>
              <a:t>Titre partie 3</a:t>
            </a:r>
          </a:p>
          <a:p>
            <a:r>
              <a:rPr lang="fr-FR" dirty="0"/>
              <a:t>Titre partie 4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Forme en L 8"/>
          <p:cNvSpPr>
            <a:spLocks noChangeAspect="1"/>
          </p:cNvSpPr>
          <p:nvPr userDrawn="1"/>
        </p:nvSpPr>
        <p:spPr>
          <a:xfrm rot="19020000" flipH="1">
            <a:off x="4608000" y="1549985"/>
            <a:ext cx="3211287" cy="3780000"/>
          </a:xfrm>
          <a:prstGeom prst="corner">
            <a:avLst>
              <a:gd name="adj1" fmla="val 30577"/>
              <a:gd name="adj2" fmla="val 30577"/>
            </a:avLst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/>
          <p:cNvSpPr>
            <a:spLocks noChangeAspect="1"/>
          </p:cNvSpPr>
          <p:nvPr userDrawn="1"/>
        </p:nvSpPr>
        <p:spPr>
          <a:xfrm>
            <a:off x="4079001" y="2050418"/>
            <a:ext cx="1620000" cy="1620001"/>
          </a:xfrm>
          <a:prstGeom prst="ellipse">
            <a:avLst/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153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2565400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2565397"/>
            <a:ext cx="3384550" cy="3492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635424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8445600" cy="936104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608000"/>
            <a:ext cx="3934800" cy="1224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800800"/>
            <a:ext cx="4132800" cy="180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57922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7823200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8942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349200" y="1746000"/>
            <a:ext cx="4068000" cy="292388"/>
          </a:xfrm>
        </p:spPr>
        <p:txBody>
          <a:bodyPr wrap="square">
            <a:normAutofit/>
          </a:bodyPr>
          <a:lstStyle>
            <a:lvl1pPr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err="1"/>
              <a:t>InsÉrez</a:t>
            </a:r>
            <a:r>
              <a:rPr lang="fr-FR" dirty="0"/>
              <a:t> le texte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450000" y="255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6"/>
          </p:nvPr>
        </p:nvSpPr>
        <p:spPr>
          <a:xfrm>
            <a:off x="2808456" y="2205286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81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6" name="Espace réservé du tableau 10"/>
          <p:cNvSpPr>
            <a:spLocks noGrp="1"/>
          </p:cNvSpPr>
          <p:nvPr>
            <p:ph type="tbl" sz="quarter" idx="18"/>
          </p:nvPr>
        </p:nvSpPr>
        <p:spPr>
          <a:xfrm>
            <a:off x="2808456" y="4005064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 hasCustomPrompt="1"/>
          </p:nvPr>
        </p:nvSpPr>
        <p:spPr>
          <a:xfrm>
            <a:off x="360000" y="5086800"/>
            <a:ext cx="2408400" cy="1006496"/>
          </a:xfrm>
        </p:spPr>
        <p:txBody>
          <a:bodyPr/>
          <a:lstStyle>
            <a:lvl1pPr algn="just">
              <a:lnSpc>
                <a:spcPts val="2000"/>
              </a:lnSpc>
              <a:spcAft>
                <a:spcPts val="0"/>
              </a:spcAft>
              <a:defRPr sz="13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Insérez le texte</a:t>
            </a:r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450000" y="5068800"/>
            <a:ext cx="22068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de la partie sur une ligne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20" name="Connecteur droit 1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2229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deux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49199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4643438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57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table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199" y="1556593"/>
            <a:ext cx="4896000" cy="597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3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306400" y="1556593"/>
            <a:ext cx="3852000" cy="5762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349199" y="5540760"/>
            <a:ext cx="4896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5305728" y="5540760"/>
            <a:ext cx="3564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42800" y="5544000"/>
            <a:ext cx="4762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>
            <a:off x="5400000" y="5544000"/>
            <a:ext cx="3286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ableau 7"/>
          <p:cNvSpPr>
            <a:spLocks noGrp="1"/>
          </p:cNvSpPr>
          <p:nvPr>
            <p:ph type="tbl" sz="quarter" idx="18"/>
          </p:nvPr>
        </p:nvSpPr>
        <p:spPr>
          <a:xfrm>
            <a:off x="450000" y="2160000"/>
            <a:ext cx="4762800" cy="1404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9"/>
          </p:nvPr>
        </p:nvSpPr>
        <p:spPr>
          <a:xfrm>
            <a:off x="450000" y="3933056"/>
            <a:ext cx="4762800" cy="1440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1" name="Espace réservé du tableau 20"/>
          <p:cNvSpPr>
            <a:spLocks noGrp="1"/>
          </p:cNvSpPr>
          <p:nvPr>
            <p:ph type="tbl" sz="quarter" idx="20"/>
          </p:nvPr>
        </p:nvSpPr>
        <p:spPr>
          <a:xfrm>
            <a:off x="5408800" y="2159999"/>
            <a:ext cx="3276000" cy="3204000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81482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photo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6" hasCustomPrompt="1"/>
          </p:nvPr>
        </p:nvSpPr>
        <p:spPr>
          <a:xfrm>
            <a:off x="4932000" y="476250"/>
            <a:ext cx="3744000" cy="252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insÉrer</a:t>
            </a:r>
            <a:r>
              <a:rPr lang="fr-FR" dirty="0"/>
              <a:t> image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6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4356000" cy="7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 b="1" baseline="0"/>
            </a:lvl1pPr>
          </a:lstStyle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412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/>
              <a:t>PICTO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5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4000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267200"/>
            <a:ext cx="6959104" cy="1225977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07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4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75431"/>
            <a:ext cx="7175128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0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11298"/>
            <a:ext cx="7175128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18117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02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>
            <a:spAutoFit/>
          </a:bodyPr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2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Titre principal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9200" y="1600200"/>
            <a:ext cx="8445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9512" y="6309320"/>
            <a:ext cx="58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442800" y="6202800"/>
            <a:ext cx="82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81" r:id="rId3"/>
    <p:sldLayoutId id="2147483682" r:id="rId4"/>
    <p:sldLayoutId id="2147483680" r:id="rId5"/>
    <p:sldLayoutId id="2147483683" r:id="rId6"/>
    <p:sldLayoutId id="2147483684" r:id="rId7"/>
    <p:sldLayoutId id="2147483675" r:id="rId8"/>
    <p:sldLayoutId id="2147483678" r:id="rId9"/>
    <p:sldLayoutId id="2147483679" r:id="rId10"/>
    <p:sldLayoutId id="2147483668" r:id="rId11"/>
    <p:sldLayoutId id="2147483655" r:id="rId12"/>
    <p:sldLayoutId id="2147483660" r:id="rId13"/>
    <p:sldLayoutId id="2147483671" r:id="rId14"/>
    <p:sldLayoutId id="2147483672" r:id="rId15"/>
    <p:sldLayoutId id="2147483659" r:id="rId16"/>
    <p:sldLayoutId id="2147483673" r:id="rId17"/>
    <p:sldLayoutId id="2147483662" r:id="rId18"/>
    <p:sldLayoutId id="2147483658" r:id="rId19"/>
    <p:sldLayoutId id="2147483663" r:id="rId20"/>
    <p:sldLayoutId id="2147483666" r:id="rId21"/>
    <p:sldLayoutId id="2147483674" r:id="rId22"/>
    <p:sldLayoutId id="2147483654" r:id="rId23"/>
    <p:sldLayoutId id="2147483669" r:id="rId2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13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300" b="1" kern="1200" cap="all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FontTx/>
        <a:buNone/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just" defTabSz="914400" rtl="0" eaLnBrk="1" latinLnBrk="0" hangingPunct="1">
        <a:lnSpc>
          <a:spcPts val="2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-144000" algn="just" defTabSz="914400" rtl="0" eaLnBrk="1" latinLnBrk="0" hangingPunct="1">
        <a:spcBef>
          <a:spcPts val="3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&gt;"/>
        <a:defRPr sz="1300" kern="1200" cap="all" baseline="0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myeav.ecuvie.assurances.d.bbg/jcms/lch_24174/indispensable-2018" TargetMode="External"/><Relationship Id="rId3" Type="http://schemas.openxmlformats.org/officeDocument/2006/relationships/image" Target="../media/image13.png"/><Relationship Id="rId7" Type="http://schemas.openxmlformats.org/officeDocument/2006/relationships/hyperlink" Target="https://myeav.ecuvie.assurances.d.bbg/jcms/lch_24163/accueil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commerciaux.celca.caisse-epargne.fr/global-bdd/referentiel-des-delegations-commerciales/" TargetMode="External"/><Relationship Id="rId5" Type="http://schemas.openxmlformats.org/officeDocument/2006/relationships/hyperlink" Target="http://service-ceals-moss.sigce.caisse-epargne.fr/sites/als4/easydoc/test/Porte-fiches%20UC%20Gamme%20ESS%20VF%20revu%20RCSI.xlsx" TargetMode="External"/><Relationship Id="rId4" Type="http://schemas.openxmlformats.org/officeDocument/2006/relationships/image" Target="../media/image14.png"/><Relationship Id="rId9" Type="http://schemas.openxmlformats.org/officeDocument/2006/relationships/hyperlink" Target="https://myeav.ecuvie.assurances.d.bbg/upload/docs/image/jpeg/2019-01/popup_-taux_de_rendements_20191_2019-01-16_18-34-30_815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Epargne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-</a:t>
            </a: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</a:t>
            </a:r>
            <a:r>
              <a:rPr lang="fr-FR" sz="1200" dirty="0" err="1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MyG</a:t>
            </a:r>
            <a:r>
              <a:rPr lang="fr-FR" sz="1200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Diversification </a:t>
            </a:r>
            <a:r>
              <a:rPr lang="fr-FR" sz="1200" dirty="0" err="1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Ass</a:t>
            </a:r>
            <a:r>
              <a:rPr lang="fr-FR" sz="1200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Vie</a:t>
            </a:r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259632" y="260219"/>
            <a:ext cx="7432158" cy="720000"/>
          </a:xfrm>
        </p:spPr>
        <p:txBody>
          <a:bodyPr>
            <a:normAutofit/>
          </a:bodyPr>
          <a:lstStyle/>
          <a:p>
            <a:r>
              <a:rPr lang="fr-FR" sz="16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Book des Campagnes GERC – EPARGNE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 err="1">
                <a:solidFill>
                  <a:schemeClr val="accent3">
                    <a:lumMod val="75000"/>
                  </a:schemeClr>
                </a:solidFill>
              </a:rPr>
              <a:t>MyG</a:t>
            </a:r>
            <a:r>
              <a:rPr lang="fr-FR" cap="none" dirty="0">
                <a:solidFill>
                  <a:schemeClr val="accent3">
                    <a:lumMod val="75000"/>
                  </a:schemeClr>
                </a:solidFill>
              </a:rPr>
              <a:t> Diversification </a:t>
            </a:r>
            <a:r>
              <a:rPr lang="fr-FR" cap="none" dirty="0" err="1">
                <a:solidFill>
                  <a:schemeClr val="accent3">
                    <a:lumMod val="75000"/>
                  </a:schemeClr>
                </a:solidFill>
              </a:rPr>
              <a:t>Ass</a:t>
            </a:r>
            <a:r>
              <a:rPr lang="fr-FR" cap="none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fr-FR" cap="none" dirty="0" smtClean="0">
                <a:solidFill>
                  <a:schemeClr val="accent3">
                    <a:lumMod val="75000"/>
                  </a:schemeClr>
                </a:solidFill>
              </a:rPr>
              <a:t>Vie</a:t>
            </a:r>
            <a:endParaRPr lang="fr-FR" cap="none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37470" y="1237256"/>
            <a:ext cx="7576904" cy="180592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364602" y="1398092"/>
            <a:ext cx="3671507" cy="1588544"/>
          </a:xfrm>
          <a:prstGeom prst="rect">
            <a:avLst/>
          </a:prstGeom>
          <a:gradFill flip="none" rotWithShape="1">
            <a:gsLst>
              <a:gs pos="0">
                <a:srgbClr val="008080">
                  <a:tint val="66000"/>
                  <a:satMod val="160000"/>
                </a:srgbClr>
              </a:gs>
              <a:gs pos="50000">
                <a:srgbClr val="008080">
                  <a:tint val="44500"/>
                  <a:satMod val="160000"/>
                </a:srgbClr>
              </a:gs>
              <a:gs pos="100000">
                <a:srgbClr val="00808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1100" b="1" cap="all" dirty="0"/>
          </a:p>
        </p:txBody>
      </p:sp>
      <p:sp>
        <p:nvSpPr>
          <p:cNvPr id="50" name="Rectangle 49"/>
          <p:cNvSpPr/>
          <p:nvPr/>
        </p:nvSpPr>
        <p:spPr>
          <a:xfrm>
            <a:off x="611738" y="1391389"/>
            <a:ext cx="3698192" cy="1595248"/>
          </a:xfrm>
          <a:prstGeom prst="rect">
            <a:avLst/>
          </a:prstGeom>
          <a:gradFill flip="none" rotWithShape="1">
            <a:gsLst>
              <a:gs pos="0">
                <a:srgbClr val="008080">
                  <a:tint val="66000"/>
                  <a:satMod val="160000"/>
                </a:srgbClr>
              </a:gs>
              <a:gs pos="50000">
                <a:srgbClr val="008080">
                  <a:tint val="44500"/>
                  <a:satMod val="160000"/>
                </a:srgbClr>
              </a:gs>
              <a:gs pos="100000">
                <a:srgbClr val="00808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900" b="1" cap="all" dirty="0"/>
          </a:p>
        </p:txBody>
      </p:sp>
      <p:sp>
        <p:nvSpPr>
          <p:cNvPr id="53" name="ZoneTexte 52"/>
          <p:cNvSpPr txBox="1"/>
          <p:nvPr/>
        </p:nvSpPr>
        <p:spPr>
          <a:xfrm>
            <a:off x="626784" y="1398092"/>
            <a:ext cx="3683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OBJECTIFS </a:t>
            </a:r>
            <a:r>
              <a:rPr lang="fr-FR" dirty="0" smtClean="0"/>
              <a:t>– OFFRES :</a:t>
            </a:r>
            <a:endParaRPr lang="fr-FR" dirty="0"/>
          </a:p>
        </p:txBody>
      </p:sp>
      <p:sp>
        <p:nvSpPr>
          <p:cNvPr id="54" name="ZoneTexte 53"/>
          <p:cNvSpPr txBox="1"/>
          <p:nvPr/>
        </p:nvSpPr>
        <p:spPr>
          <a:xfrm>
            <a:off x="4442867" y="1398092"/>
            <a:ext cx="35277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 smtClean="0"/>
              <a:t>CRITERES DE CIBLAGE :</a:t>
            </a:r>
            <a:endParaRPr lang="fr-FR" dirty="0"/>
          </a:p>
        </p:txBody>
      </p:sp>
      <p:sp>
        <p:nvSpPr>
          <p:cNvPr id="59" name="Rectangle 58"/>
          <p:cNvSpPr/>
          <p:nvPr/>
        </p:nvSpPr>
        <p:spPr>
          <a:xfrm>
            <a:off x="8131627" y="188640"/>
            <a:ext cx="927527" cy="6533595"/>
          </a:xfrm>
          <a:prstGeom prst="rect">
            <a:avLst/>
          </a:prstGeom>
          <a:solidFill>
            <a:srgbClr val="9AAC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8169642" y="217518"/>
            <a:ext cx="859987" cy="43088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>
            <a:defPPr>
              <a:defRPr lang="fr-FR"/>
            </a:defPPr>
            <a:lvl1pPr algn="ctr">
              <a:defRPr sz="1200">
                <a:solidFill>
                  <a:srgbClr val="FF0000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sz="1100" b="1" dirty="0" smtClean="0">
                <a:solidFill>
                  <a:schemeClr val="bg1"/>
                </a:solidFill>
                <a:latin typeface="+mn-lt"/>
              </a:rPr>
              <a:t>Outils d’aide à la vente</a:t>
            </a:r>
            <a:endParaRPr lang="fr-FR" sz="11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521475" y="3112188"/>
            <a:ext cx="4626589" cy="358419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558080" y="3457878"/>
            <a:ext cx="2717776" cy="3149218"/>
          </a:xfrm>
          <a:prstGeom prst="rect">
            <a:avLst/>
          </a:prstGeom>
          <a:noFill/>
          <a:ln w="254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noAutofit/>
          </a:bodyPr>
          <a:lstStyle/>
          <a:p>
            <a:pPr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</a:t>
            </a:r>
            <a:r>
              <a:rPr lang="fr-FR" sz="1200" b="1" dirty="0" smtClean="0">
                <a:solidFill>
                  <a:srgbClr val="4C6F86"/>
                </a:solidFill>
                <a:latin typeface="Gill Sans MT" panose="020B0502020104020203" pitchFamily="34" charset="0"/>
              </a:rPr>
              <a:t>client</a:t>
            </a:r>
          </a:p>
          <a:p>
            <a:pPr algn="ctr"/>
            <a:endParaRPr lang="fr-FR" sz="300" b="1" dirty="0">
              <a:solidFill>
                <a:srgbClr val="4C6F86"/>
              </a:solidFill>
              <a:latin typeface="Gill Sans MT" panose="020B05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Comprendre que le rendement des Fonds Sécurisés (Nuances Sécurité – voir lien « RENDEMENTS € 2018) est faible et que la Diversification, même partielle </a:t>
            </a:r>
            <a:r>
              <a:rPr lang="fr-FR" sz="10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va influer sur </a:t>
            </a: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le rendement global de mon contrat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Profiter des avantages à réaliser un nouveau versement sur mon contrat d’Assurance-Vie et comprendre le mécanisme gagnant de l’abonnement en UC.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Adapter mon degré d'acceptation du risque aux encours détenus dans mon contrat (et même au-delà, par rapport à mes avoirs GLOBAUX) et à mon horizon de placement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Intérêt que porte ma banque à </a:t>
            </a:r>
            <a:r>
              <a:rPr lang="fr-FR" sz="10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mon épargne</a:t>
            </a:r>
            <a:endParaRPr lang="fr-FR" sz="105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3275858" y="3457878"/>
            <a:ext cx="1800198" cy="3142771"/>
          </a:xfrm>
          <a:prstGeom prst="rect">
            <a:avLst/>
          </a:prstGeom>
          <a:noFill/>
          <a:ln w="25400">
            <a:solidFill>
              <a:srgbClr val="93CDDD"/>
            </a:solidFill>
          </a:ln>
        </p:spPr>
        <p:txBody>
          <a:bodyPr wrap="square">
            <a:noAutofit/>
          </a:bodyPr>
          <a:lstStyle/>
          <a:p>
            <a:pPr lvl="0"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conseiller</a:t>
            </a:r>
          </a:p>
          <a:p>
            <a:pPr lvl="0" algn="ctr"/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(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impacts potentiels sur items de </a:t>
            </a:r>
            <a:r>
              <a:rPr lang="fr-FR" sz="1000" b="1" i="1" dirty="0" smtClean="0">
                <a:solidFill>
                  <a:srgbClr val="4C6F86"/>
                </a:solidFill>
                <a:latin typeface="Gill Sans MT" panose="020B0502020104020203" pitchFamily="34" charset="0"/>
              </a:rPr>
              <a:t>rémunération 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variable</a:t>
            </a:r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)</a:t>
            </a:r>
          </a:p>
          <a:p>
            <a:endParaRPr lang="fr-FR" sz="800" b="1" u="sng" dirty="0">
              <a:solidFill>
                <a:srgbClr val="4C6F86"/>
              </a:solidFill>
              <a:latin typeface="Gill Sans MT" panose="020B05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CA </a:t>
            </a: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et excédents assurance </a:t>
            </a:r>
            <a:r>
              <a:rPr lang="fr-FR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vie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Activité UC (CA + arbitrage</a:t>
            </a:r>
            <a:r>
              <a:rPr lang="fr-FR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)</a:t>
            </a:r>
          </a:p>
          <a:p>
            <a:pPr lvl="0"/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Clients Bancarisés </a:t>
            </a: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Principaux équipés</a:t>
            </a:r>
          </a:p>
          <a:p>
            <a:pPr lvl="0" algn="just"/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lvl="0" algn="just"/>
            <a:r>
              <a:rPr lang="fr-FR" sz="1200" u="sng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Si argent frais</a:t>
            </a: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 :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Excédents de Collecte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95" name="ZoneTexte 94"/>
          <p:cNvSpPr txBox="1"/>
          <p:nvPr/>
        </p:nvSpPr>
        <p:spPr>
          <a:xfrm>
            <a:off x="539552" y="3143038"/>
            <a:ext cx="4536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400" b="1">
                <a:solidFill>
                  <a:srgbClr val="FFC000"/>
                </a:solidFill>
                <a:latin typeface="Gill Sans MT" panose="020B0502020104020203" pitchFamily="34" charset="0"/>
              </a:defRPr>
            </a:lvl1pPr>
          </a:lstStyle>
          <a:p>
            <a:pPr algn="l"/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BENEFICES A TRAITER LA 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CIBLE :</a:t>
            </a:r>
            <a:endParaRPr lang="fr-F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5220073" y="3135582"/>
            <a:ext cx="2894302" cy="359679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7" name="ZoneTexte 96"/>
          <p:cNvSpPr txBox="1"/>
          <p:nvPr/>
        </p:nvSpPr>
        <p:spPr>
          <a:xfrm>
            <a:off x="5231608" y="3150101"/>
            <a:ext cx="1994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ARGUMENTAIRES :</a:t>
            </a:r>
            <a:endParaRPr lang="fr-FR" sz="14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99" name="ZoneTexte 98"/>
          <p:cNvSpPr txBox="1"/>
          <p:nvPr/>
        </p:nvSpPr>
        <p:spPr>
          <a:xfrm>
            <a:off x="5292080" y="3500233"/>
            <a:ext cx="2750287" cy="29531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>
              <a:spcBef>
                <a:spcPts val="600"/>
              </a:spcBef>
            </a:pP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Vous nous avez fait confiance en souscrivant votre contrat XXX et nous vous en remercions. </a:t>
            </a:r>
            <a:endParaRPr lang="fr-FR" sz="10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Vous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avez fait le bon choix et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je vois que vous aviez pris une orientation « Sécurité » sur ce contrat</a:t>
            </a: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.</a:t>
            </a:r>
          </a:p>
          <a:p>
            <a:pPr algn="just">
              <a:spcBef>
                <a:spcPts val="600"/>
              </a:spcBef>
            </a:pPr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just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Depuis cette ouverture, les évolutions des taux sur les marchés et les projections sur les années à venir font qu’un impact est à attendre sur la rémunération de ce contrat. </a:t>
            </a:r>
          </a:p>
          <a:p>
            <a:pPr algn="just"/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just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L’évolution du contexte de l’épargne à long terme  me motive à vous proposer de faire le point.</a:t>
            </a:r>
          </a:p>
          <a:p>
            <a:pPr algn="just"/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just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Et si je vous appelle aujourd’hui, c’est justement pour évoquer avec vous l'idée d'améliorer le rendement de votre épargne.</a:t>
            </a:r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114" name="Bouton d'action : Accueil 113">
            <a:hlinkClick r:id="" action="ppaction://noaction" highlightClick="1"/>
          </p:cNvPr>
          <p:cNvSpPr/>
          <p:nvPr/>
        </p:nvSpPr>
        <p:spPr>
          <a:xfrm>
            <a:off x="7136277" y="75381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115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373" y="75381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4442867" y="1670174"/>
            <a:ext cx="347661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Bef>
                <a:spcPts val="600"/>
              </a:spcBef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18-69 </a:t>
            </a:r>
            <a:r>
              <a:rPr lang="fr-FR" sz="1100" dirty="0" smtClean="0">
                <a:latin typeface="Gill Sans MT" panose="020B0502020104020203" pitchFamily="34" charset="0"/>
              </a:rPr>
              <a:t>ans</a:t>
            </a:r>
          </a:p>
          <a:p>
            <a:pPr marL="171450" indent="-171450">
              <a:spcBef>
                <a:spcPts val="600"/>
              </a:spcBef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Détenteurs </a:t>
            </a:r>
            <a:r>
              <a:rPr lang="fr-FR" sz="1100" dirty="0">
                <a:latin typeface="Gill Sans MT" panose="020B0502020104020203" pitchFamily="34" charset="0"/>
              </a:rPr>
              <a:t>d’un contrat d'Assurance Vie d'un encours ≥5K€ et une part d'UC &lt; 30%</a:t>
            </a:r>
          </a:p>
          <a:p>
            <a:pPr marL="171450" indent="-171450">
              <a:spcBef>
                <a:spcPts val="600"/>
              </a:spcBef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Avec une Surface Financière livrets ≥ 5K€</a:t>
            </a:r>
          </a:p>
          <a:p>
            <a:pPr marL="171450" indent="-171450">
              <a:spcBef>
                <a:spcPts val="600"/>
              </a:spcBef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Non-vus dans les 6 derniers mois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58080" y="1661364"/>
            <a:ext cx="36981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sz="1100" dirty="0">
                <a:latin typeface="Gill Sans MT" panose="020B0502020104020203" pitchFamily="34" charset="0"/>
              </a:rPr>
              <a:t>Proposer la diversification en UC de leur contrat multi support en faisant évoluer la répartition Fonds € / UC dans le contrat. </a:t>
            </a:r>
            <a:endParaRPr lang="fr-FR" sz="1100" dirty="0" smtClean="0">
              <a:latin typeface="Gill Sans MT" panose="020B0502020104020203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fr-FR" sz="1100" dirty="0" smtClean="0">
                <a:latin typeface="Gill Sans MT" panose="020B0502020104020203" pitchFamily="34" charset="0"/>
              </a:rPr>
              <a:t>Profiter </a:t>
            </a:r>
            <a:r>
              <a:rPr lang="fr-FR" sz="1100" dirty="0">
                <a:latin typeface="Gill Sans MT" panose="020B0502020104020203" pitchFamily="34" charset="0"/>
              </a:rPr>
              <a:t>du contact pour proposer des versements complémentaires libres, et/ou ABONNEMENTS </a:t>
            </a:r>
            <a:r>
              <a:rPr lang="fr-FR" sz="1100" dirty="0" smtClean="0">
                <a:latin typeface="Gill Sans MT" panose="020B0502020104020203" pitchFamily="34" charset="0"/>
              </a:rPr>
              <a:t>UC</a:t>
            </a: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75" y="188640"/>
            <a:ext cx="663508" cy="83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907" y="577144"/>
            <a:ext cx="1593469" cy="377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8251537" y="697263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Les UC de la gamme Essentielle</a:t>
            </a:r>
          </a:p>
          <a:p>
            <a:pPr algn="ctr"/>
            <a:r>
              <a:rPr lang="fr-FR" sz="1000" dirty="0" smtClean="0">
                <a:solidFill>
                  <a:prstClr val="black"/>
                </a:solidFill>
                <a:latin typeface="Gill Sans MT" panose="020B0502020104020203" pitchFamily="34" charset="0"/>
                <a:hlinkClick r:id="rId5"/>
              </a:rPr>
              <a:t>Clic</a:t>
            </a:r>
            <a:endParaRPr lang="fr-FR" sz="1000" dirty="0">
              <a:solidFill>
                <a:prstClr val="black"/>
              </a:solidFill>
              <a:latin typeface="Gill Sans MT" panose="020B0502020104020203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227414" y="1732957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Barème tarifaire</a:t>
            </a:r>
          </a:p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ASV 2019</a:t>
            </a:r>
          </a:p>
          <a:p>
            <a:pPr algn="ctr"/>
            <a:r>
              <a:rPr lang="fr-FR" sz="1000" dirty="0" smtClean="0">
                <a:solidFill>
                  <a:prstClr val="black"/>
                </a:solidFill>
                <a:latin typeface="Gill Sans MT" panose="020B0502020104020203" pitchFamily="34" charset="0"/>
                <a:hlinkClick r:id="rId6"/>
              </a:rPr>
              <a:t>Clic</a:t>
            </a:r>
            <a:endParaRPr lang="fr-FR" sz="1000" dirty="0">
              <a:solidFill>
                <a:prstClr val="black"/>
              </a:solidFill>
              <a:latin typeface="Gill Sans MT" panose="020B0502020104020203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8235390" y="2430805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MyEAV</a:t>
            </a:r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  <a:sym typeface="Wingdings" panose="05000000000000000000" pitchFamily="2" charset="2"/>
            </a:endParaRPr>
          </a:p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7"/>
              </a:rPr>
              <a:t>Clic</a:t>
            </a:r>
            <a:endParaRPr lang="fr-FR" sz="10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8251537" y="3645024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INDISPENSABLE</a:t>
            </a: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 </a:t>
            </a:r>
            <a:r>
              <a:rPr lang="fr-FR" sz="11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2019</a:t>
            </a: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  <a:sym typeface="Wingdings" panose="05000000000000000000" pitchFamily="2" charset="2"/>
            </a:endParaRPr>
          </a:p>
          <a:p>
            <a:pPr algn="ctr"/>
            <a:r>
              <a:rPr lang="fr-FR" sz="1100" b="1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8"/>
              </a:rPr>
              <a:t>clic</a:t>
            </a:r>
            <a:endParaRPr lang="fr-FR" sz="1100" b="1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251537" y="4350531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RENDEMENTS </a:t>
            </a:r>
          </a:p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€ 2018</a:t>
            </a:r>
          </a:p>
          <a:p>
            <a:pPr algn="ctr"/>
            <a:r>
              <a:rPr lang="fr-FR" sz="900" b="1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9"/>
              </a:rPr>
              <a:t>clic</a:t>
            </a:r>
            <a:endParaRPr lang="fr-FR" sz="900" b="1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5122092" y="2708920"/>
            <a:ext cx="21142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Volumétrie : 13 000 clients</a:t>
            </a:r>
            <a:endParaRPr lang="fr-FR" sz="11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3131840" y="6260678"/>
            <a:ext cx="19442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accent3">
                    <a:lumMod val="75000"/>
                  </a:schemeClr>
                </a:solidFill>
                <a:latin typeface="Gill Sans MT" panose="020B0502020104020203" pitchFamily="34" charset="0"/>
              </a:rPr>
              <a:t>Campagne </a:t>
            </a:r>
            <a:r>
              <a:rPr lang="fr-FR" sz="1100" b="1" smtClean="0">
                <a:solidFill>
                  <a:schemeClr val="accent3">
                    <a:lumMod val="75000"/>
                  </a:schemeClr>
                </a:solidFill>
                <a:latin typeface="Gill Sans MT" panose="020B0502020104020203" pitchFamily="34" charset="0"/>
              </a:rPr>
              <a:t>notée </a:t>
            </a:r>
            <a:r>
              <a:rPr lang="fr-FR" sz="1100" b="1">
                <a:solidFill>
                  <a:schemeClr val="accent3">
                    <a:lumMod val="75000"/>
                  </a:schemeClr>
                </a:solidFill>
                <a:latin typeface="Gill Sans MT" panose="020B0502020104020203" pitchFamily="34" charset="0"/>
              </a:rPr>
              <a:t>4</a:t>
            </a:r>
            <a:r>
              <a:rPr lang="fr-FR" sz="1100" b="1" smtClean="0">
                <a:solidFill>
                  <a:schemeClr val="accent3">
                    <a:lumMod val="75000"/>
                  </a:schemeClr>
                </a:solidFill>
                <a:latin typeface="Gill Sans MT" panose="020B0502020104020203" pitchFamily="34" charset="0"/>
              </a:rPr>
              <a:t>/5</a:t>
            </a:r>
            <a:endParaRPr lang="fr-FR" sz="1100" b="1" dirty="0">
              <a:solidFill>
                <a:schemeClr val="accent3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27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CF4256A-1649-443E-A6B9-148A4F0DC50C}">
  <ds:schemaRefs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terms/"/>
    <ds:schemaRef ds:uri="http://www.w3.org/XML/1998/namespace"/>
    <ds:schemaRef ds:uri="http://purl.org/dc/dcmitype/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D5AC4A13-4102-4463-8CE6-4A540A29DC9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70D47E-2B2A-48C1-8CA3-80BC48C9B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4914</TotalTime>
  <Words>214</Words>
  <Application>Microsoft Office PowerPoint</Application>
  <PresentationFormat>Affichage à l'écran (4:3)</PresentationFormat>
  <Paragraphs>55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Book des Campagnes GERC – EPARGNE MyG Diversification Ass Vie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A6701610</cp:lastModifiedBy>
  <cp:revision>636</cp:revision>
  <dcterms:created xsi:type="dcterms:W3CDTF">2017-05-30T18:41:27Z</dcterms:created>
  <dcterms:modified xsi:type="dcterms:W3CDTF">2019-09-02T09:37:53Z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</Properties>
</file>