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04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88" d="100"/>
          <a:sy n="88" d="100"/>
        </p:scale>
        <p:origin x="-960" y="-114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yeav.ecuvie.assurances.d.bbg/jcms/lch_24174/indispensable-2018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s://myeav.ecuvie.assurances.d.bbg/jcms/lch_24163/accuei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commerciaux.celca.caisse-epargne.fr/global-bdd/referentiel-des-delegations-commerciales/" TargetMode="External"/><Relationship Id="rId11" Type="http://schemas.openxmlformats.org/officeDocument/2006/relationships/hyperlink" Target="http://www.webtv.ostrum.com/VideoWidget?widget=21509" TargetMode="External"/><Relationship Id="rId5" Type="http://schemas.openxmlformats.org/officeDocument/2006/relationships/hyperlink" Target="https://espacedefi.fr/" TargetMode="External"/><Relationship Id="rId10" Type="http://schemas.openxmlformats.org/officeDocument/2006/relationships/hyperlink" Target="https://www.caisse-epargne.fr/espace-opc/gamme-particuliers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myeav.ecuvie.assurances.d.bbg/upload/docs/image/jpeg/2019-01/popup_-taux_de_rendements_20191_2019-01-16_18-34-30_81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Epargne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EPARGNE </a:t>
            </a:r>
            <a:r>
              <a:rPr lang="fr-FR" sz="12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LVA  LDD au plafond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EPARGNE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3">
                    <a:lumMod val="75000"/>
                  </a:schemeClr>
                </a:solidFill>
              </a:rPr>
              <a:t> EPARGNE LVA LDD au plafond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9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789784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</a:t>
            </a:r>
            <a:r>
              <a:rPr lang="fr-FR" sz="1200" b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client</a:t>
            </a:r>
          </a:p>
          <a:p>
            <a:pPr algn="ctr"/>
            <a:endParaRPr lang="fr-FR" sz="300" b="1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Constater que mes efforts d’épargne ont été récompensés puisque je suis proche du plafond de mon Livret A/LDD. </a:t>
            </a:r>
            <a:endParaRPr lang="fr-FR" sz="105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Cette régularité m’interpelle aujourd’hui face à la rémunération de plus en plus limitée de ces contrats. Il faudrait que je puisse prendre de la hauteur pour dynamiser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 rendements. 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C’est le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moment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rencontrer mon conseiller afin de faire le point sur mon épargne en général dans ce contexte de taux bas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Découvrir que l'ASV présente de nombreux avantages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(fiscalité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, diversification, transmission, recherche de perf…)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L’intérêt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que porte ma banque à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mon épargne et à mes projets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491880" y="3457878"/>
            <a:ext cx="158417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rémunération 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CA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excédents assurance </a:t>
            </a: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Activité UC (CA + arbitrage</a:t>
            </a: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</a:t>
            </a:r>
          </a:p>
          <a:p>
            <a:pPr lvl="0"/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Bancarisés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Principaux équipés</a:t>
            </a:r>
          </a:p>
          <a:p>
            <a:pPr lvl="0" algn="just"/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lvl="0" algn="just"/>
            <a:r>
              <a:rPr lang="fr-FR" sz="1200" u="sng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argent frais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de Collecte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Votre effort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d’épargne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régulier vous a amené jusqu’au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plafond réglementaire de votre livret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A/LDD et je vous en félicite. 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L’objet de mon appel est de vous faire découvrir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des possibilités de dynamiser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votre épargne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(le client n'a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pas encore d'ASV à la CEGEE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 et les différentes options qui peuvent la sécuriser (garantie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plancher, arbitrages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automatiques, portefeuilles modèles …) .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Cela permettra de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coller aux plus près de vos attentes en la matière : nous pouvons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envisager ensemble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votre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horizon d’épargne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 demain et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les garanties que vous souhaitez.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600"/>
              </a:spcBef>
            </a:pPr>
            <a:endParaRPr lang="fr-FR" sz="1000" dirty="0">
              <a:latin typeface="Gill Sans MT" panose="020B0502020104020203" pitchFamily="34" charset="0"/>
              <a:cs typeface="Calibri" panose="020F0502020204030204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66762" y="1708770"/>
            <a:ext cx="3476618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 26-70 </a:t>
            </a:r>
            <a:r>
              <a:rPr lang="fr-FR" sz="1100" dirty="0">
                <a:latin typeface="Gill Sans MT" panose="020B0502020104020203" pitchFamily="34" charset="0"/>
              </a:rPr>
              <a:t>ans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Détenteurs d’un Livret A ou d’un LDD au plafond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détenteurs Assurance Vie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dans les 3 derniers mois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8080" y="1661364"/>
            <a:ext cx="369819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100" dirty="0">
                <a:latin typeface="Gill Sans MT" panose="020B0502020104020203" pitchFamily="34" charset="0"/>
              </a:rPr>
              <a:t>Ces clients ont un Livret A ou un LDD au plafond mais ne détiennent </a:t>
            </a:r>
            <a:r>
              <a:rPr lang="fr-FR" sz="1100" dirty="0" smtClean="0">
                <a:latin typeface="Gill Sans MT" panose="020B0502020104020203" pitchFamily="34" charset="0"/>
              </a:rPr>
              <a:t>pas encore d’assurance Vie en CEGEE. </a:t>
            </a:r>
          </a:p>
          <a:p>
            <a:pPr algn="just"/>
            <a:r>
              <a:rPr lang="fr-FR" sz="1100" dirty="0" smtClean="0">
                <a:latin typeface="Gill Sans MT" panose="020B0502020104020203" pitchFamily="34" charset="0"/>
              </a:rPr>
              <a:t>L’objectif </a:t>
            </a:r>
            <a:r>
              <a:rPr lang="fr-FR" sz="1100" dirty="0">
                <a:latin typeface="Gill Sans MT" panose="020B0502020104020203" pitchFamily="34" charset="0"/>
              </a:rPr>
              <a:t>est de les inciter à poursuivre leur effort d’épargne :</a:t>
            </a: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soit en les orientant vers une vision </a:t>
            </a:r>
            <a:r>
              <a:rPr lang="fr-FR" sz="1100" dirty="0">
                <a:latin typeface="Gill Sans MT" panose="020B0502020104020203" pitchFamily="34" charset="0"/>
              </a:rPr>
              <a:t>moyen-long </a:t>
            </a:r>
            <a:r>
              <a:rPr lang="fr-FR" sz="1100" dirty="0" smtClean="0">
                <a:latin typeface="Gill Sans MT" panose="020B0502020104020203" pitchFamily="34" charset="0"/>
              </a:rPr>
              <a:t>terme en diversifiant </a:t>
            </a:r>
            <a:r>
              <a:rPr lang="fr-FR" sz="1100" dirty="0">
                <a:latin typeface="Gill Sans MT" panose="020B0502020104020203" pitchFamily="34" charset="0"/>
              </a:rPr>
              <a:t>leur épargne </a:t>
            </a:r>
            <a:r>
              <a:rPr lang="fr-FR" sz="1100" dirty="0" smtClean="0">
                <a:latin typeface="Gill Sans MT" panose="020B0502020104020203" pitchFamily="34" charset="0"/>
              </a:rPr>
              <a:t>en adéquation avec </a:t>
            </a:r>
            <a:r>
              <a:rPr lang="fr-FR" sz="1100" dirty="0">
                <a:latin typeface="Gill Sans MT" panose="020B0502020104020203" pitchFamily="34" charset="0"/>
              </a:rPr>
              <a:t>leurs </a:t>
            </a:r>
            <a:r>
              <a:rPr lang="fr-FR" sz="1100" dirty="0" smtClean="0">
                <a:latin typeface="Gill Sans MT" panose="020B0502020104020203" pitchFamily="34" charset="0"/>
              </a:rPr>
              <a:t>projets (via LEA)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soit </a:t>
            </a:r>
            <a:r>
              <a:rPr lang="fr-FR" sz="1100" dirty="0" smtClean="0">
                <a:latin typeface="Gill Sans MT" panose="020B0502020104020203" pitchFamily="34" charset="0"/>
              </a:rPr>
              <a:t>en leur proposant d’alimenter </a:t>
            </a:r>
            <a:r>
              <a:rPr lang="fr-FR" sz="1100" dirty="0">
                <a:latin typeface="Gill Sans MT" panose="020B0502020104020203" pitchFamily="34" charset="0"/>
              </a:rPr>
              <a:t>un autre </a:t>
            </a:r>
            <a:r>
              <a:rPr lang="fr-FR" sz="1100" dirty="0" smtClean="0">
                <a:latin typeface="Gill Sans MT" panose="020B0502020104020203" pitchFamily="34" charset="0"/>
              </a:rPr>
              <a:t>livret </a:t>
            </a:r>
            <a:r>
              <a:rPr lang="fr-FR" sz="1100" dirty="0">
                <a:latin typeface="Gill Sans MT" panose="020B0502020104020203" pitchFamily="34" charset="0"/>
              </a:rPr>
              <a:t>à </a:t>
            </a:r>
            <a:r>
              <a:rPr lang="fr-FR" sz="1100" dirty="0" smtClean="0">
                <a:latin typeface="Gill Sans MT" panose="020B0502020104020203" pitchFamily="34" charset="0"/>
              </a:rPr>
              <a:t>ouvrir </a:t>
            </a:r>
            <a:endParaRPr lang="fr-FR" sz="1100" dirty="0">
              <a:latin typeface="Gill Sans MT" panose="020B0502020104020203" pitchFamily="34" charset="0"/>
            </a:endParaRPr>
          </a:p>
          <a:p>
            <a:pPr algn="just"/>
            <a:endParaRPr lang="fr-FR" sz="1100" dirty="0">
              <a:latin typeface="Gill Sans MT" panose="020B0502020104020203" pitchFamily="34" charset="0"/>
            </a:endParaRPr>
          </a:p>
          <a:p>
            <a:pPr algn="just"/>
            <a:endParaRPr lang="fr-FR" sz="1100" dirty="0" smtClean="0">
              <a:latin typeface="Gill Sans MT" panose="020B0502020104020203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5" y="188640"/>
            <a:ext cx="663508" cy="83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07" y="577144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DEFI</a:t>
            </a:r>
          </a:p>
          <a:p>
            <a:pPr algn="ctr"/>
            <a:r>
              <a:rPr lang="fr-FR" sz="1000" dirty="0">
                <a:solidFill>
                  <a:prstClr val="black"/>
                </a:solidFill>
                <a:latin typeface="Gill Sans MT" panose="020B0502020104020203" pitchFamily="34" charset="0"/>
                <a:hlinkClick r:id="rId5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Barème tarifaire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ASV 2019</a:t>
            </a:r>
          </a:p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6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MyEAV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7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51537" y="2617577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INDISPENSABLE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2019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11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3255706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RENDEMENTS 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€ 2018</a:t>
            </a:r>
          </a:p>
          <a:p>
            <a:pPr algn="ctr"/>
            <a:r>
              <a:rPr lang="fr-F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9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61062" y="3903452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OPCVM</a:t>
            </a:r>
          </a:p>
          <a:p>
            <a:pPr algn="ctr"/>
            <a:r>
              <a:rPr lang="fr-FR" sz="800" dirty="0">
                <a:solidFill>
                  <a:prstClr val="black"/>
                </a:solidFill>
                <a:latin typeface="Gill Sans MT" panose="020B0502020104020203" pitchFamily="34" charset="0"/>
                <a:hlinkClick r:id="rId10"/>
              </a:rPr>
              <a:t>Clic</a:t>
            </a:r>
            <a:endParaRPr lang="fr-FR" sz="8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61062" y="4541581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Vidéo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ABON-NEMENT</a:t>
            </a:r>
          </a:p>
          <a:p>
            <a:pPr algn="ctr"/>
            <a:r>
              <a:rPr lang="fr-FR" sz="1050" dirty="0">
                <a:solidFill>
                  <a:prstClr val="black"/>
                </a:solidFill>
                <a:latin typeface="Gill Sans MT" panose="020B0502020104020203" pitchFamily="34" charset="0"/>
                <a:hlinkClick r:id="rId11"/>
              </a:rPr>
              <a:t>Clic</a:t>
            </a:r>
            <a:endParaRPr lang="fr-FR" sz="105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9 000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4256A-1649-443E-A6B9-148A4F0DC50C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4936</TotalTime>
  <Words>385</Words>
  <Application>Microsoft Office PowerPoint</Application>
  <PresentationFormat>Affichage à l'écran (4:3)</PresentationFormat>
  <Paragraphs>58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EPARGNE MyG EPARGNE LVA LDD au plafond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A6701610</cp:lastModifiedBy>
  <cp:revision>632</cp:revision>
  <dcterms:created xsi:type="dcterms:W3CDTF">2017-05-30T18:41:27Z</dcterms:created>
  <dcterms:modified xsi:type="dcterms:W3CDTF">2019-09-02T09:44:38Z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