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93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7C80"/>
    <a:srgbClr val="99CCFF"/>
    <a:srgbClr val="66CCFF"/>
    <a:srgbClr val="00CCFF"/>
    <a:srgbClr val="008080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76" autoAdjust="0"/>
    <p:restoredTop sz="96092" autoAdjust="0"/>
  </p:normalViewPr>
  <p:slideViewPr>
    <p:cSldViewPr showGuides="1">
      <p:cViewPr varScale="1">
        <p:scale>
          <a:sx n="118" d="100"/>
          <a:sy n="118" d="100"/>
        </p:scale>
        <p:origin x="-1530" y="-90"/>
      </p:cViewPr>
      <p:guideLst>
        <p:guide orient="horz" pos="1344"/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30/08/2019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30/08/2019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635424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aisse-epargne.fr/grand-est-europe/particuliers/s-assurer/gamme-assurance-generique" TargetMode="External"/><Relationship Id="rId13" Type="http://schemas.openxmlformats.org/officeDocument/2006/relationships/image" Target="../media/image14.png"/><Relationship Id="rId3" Type="http://schemas.openxmlformats.org/officeDocument/2006/relationships/hyperlink" Target="http://commerciaux.celca.caisse-epargne.fr/download/317/assurances-iard/11657/loi-hamon-extrait-book-assureur.pdf" TargetMode="External"/><Relationship Id="rId7" Type="http://schemas.openxmlformats.org/officeDocument/2006/relationships/hyperlink" Target="http://commerciaux.celca.caisse-epargne.fr/download/316/iard-prevoyance/12015/livret_natixis_bd_page.pdf" TargetMode="External"/><Relationship Id="rId12" Type="http://schemas.openxmlformats.org/officeDocument/2006/relationships/hyperlink" Target="http://assurances.caisse-epargne.fr/static/admin/moxiemanager/data/files/Pages%20de%20Book%20CE%20Natixis_2%20ROUES.pdf" TargetMode="External"/><Relationship Id="rId17" Type="http://schemas.openxmlformats.org/officeDocument/2006/relationships/hyperlink" Target="http://commerciaux.celca.caisse-epargne.fr/download/1185/assurance-auto/12617/liste-vehicules-cibles-bpcea-022019.xlsx" TargetMode="External"/><Relationship Id="rId2" Type="http://schemas.openxmlformats.org/officeDocument/2006/relationships/hyperlink" Target="http://assurances.caisse-epargne.fr/static/admin/moxiemanager/data/files/Book%20CE%20Natixis_BD_pages.pdf" TargetMode="Externa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11" Type="http://schemas.openxmlformats.org/officeDocument/2006/relationships/hyperlink" Target="http://assuranceauto.bpcea.caisse-epargne.fr/doc/ce/fiche-produit.pdf" TargetMode="External"/><Relationship Id="rId5" Type="http://schemas.openxmlformats.org/officeDocument/2006/relationships/image" Target="../media/image12.png"/><Relationship Id="rId15" Type="http://schemas.openxmlformats.org/officeDocument/2006/relationships/hyperlink" Target="https://bookassurance-nonvie.com/" TargetMode="External"/><Relationship Id="rId10" Type="http://schemas.openxmlformats.org/officeDocument/2006/relationships/hyperlink" Target="http://comparateur.bpcea.caisse-epargne.fr/" TargetMode="External"/><Relationship Id="rId4" Type="http://schemas.openxmlformats.org/officeDocument/2006/relationships/slide" Target="slide1.xml"/><Relationship Id="rId9" Type="http://schemas.openxmlformats.org/officeDocument/2006/relationships/hyperlink" Target="http://assurances.caisse-epargne.fr/static/admin/moxiemanager/data/files/Pages%20de%20Book%20CE%20Natixis_AUTO.pdf" TargetMode="External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Assurances IARD &amp; Prévoyance -</a:t>
            </a: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</a:t>
            </a:r>
            <a:r>
              <a:rPr lang="fr-FR" sz="1200" dirty="0" err="1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MyG</a:t>
            </a:r>
            <a:r>
              <a:rPr lang="fr-FR" sz="12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IARD Auto remise 10%</a:t>
            </a:r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259632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Book des Campagnes GERC – ASSURANCES IARD &amp; PREVOYANCE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err="1">
                <a:solidFill>
                  <a:schemeClr val="accent5">
                    <a:lumMod val="50000"/>
                  </a:schemeClr>
                </a:solidFill>
              </a:rPr>
              <a:t>MyG</a:t>
            </a:r>
            <a:r>
              <a:rPr lang="fr-FR" cap="none" dirty="0">
                <a:solidFill>
                  <a:schemeClr val="accent5">
                    <a:lumMod val="50000"/>
                  </a:schemeClr>
                </a:solidFill>
              </a:rPr>
              <a:t> IARD Auto </a:t>
            </a:r>
            <a:r>
              <a:rPr lang="fr-FR" cap="none" dirty="0" smtClean="0">
                <a:solidFill>
                  <a:schemeClr val="accent5">
                    <a:lumMod val="50000"/>
                  </a:schemeClr>
                </a:solidFill>
              </a:rPr>
              <a:t>remise 10%</a:t>
            </a:r>
            <a:endParaRPr lang="fr-FR" cap="none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37470" y="1237256"/>
            <a:ext cx="7576904" cy="180592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64602" y="1398092"/>
            <a:ext cx="3671507" cy="158854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rgbClr val="FF0000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11738" y="1391389"/>
            <a:ext cx="3698192" cy="15952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3" name="ZoneTexte 52"/>
          <p:cNvSpPr txBox="1"/>
          <p:nvPr/>
        </p:nvSpPr>
        <p:spPr>
          <a:xfrm>
            <a:off x="626784" y="1398092"/>
            <a:ext cx="3683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OBJECTIFS </a:t>
            </a:r>
            <a:r>
              <a:rPr lang="fr-FR" dirty="0" smtClean="0"/>
              <a:t>– OFFRES :</a:t>
            </a:r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4442867" y="1398092"/>
            <a:ext cx="3527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 smtClean="0"/>
              <a:t>CRITERES DE CIBLAGE :</a:t>
            </a:r>
            <a:endParaRPr lang="fr-FR" dirty="0"/>
          </a:p>
        </p:txBody>
      </p:sp>
      <p:sp>
        <p:nvSpPr>
          <p:cNvPr id="59" name="Rectangle 58"/>
          <p:cNvSpPr/>
          <p:nvPr/>
        </p:nvSpPr>
        <p:spPr>
          <a:xfrm>
            <a:off x="8131627" y="188640"/>
            <a:ext cx="927527" cy="6533595"/>
          </a:xfrm>
          <a:prstGeom prst="rect">
            <a:avLst/>
          </a:prstGeom>
          <a:solidFill>
            <a:srgbClr val="9AA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8169642" y="217518"/>
            <a:ext cx="859987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fr-FR"/>
            </a:defPPr>
            <a:lvl1pPr algn="ctr">
              <a:defRPr sz="1200">
                <a:solidFill>
                  <a:srgbClr val="FF0000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sz="1100" b="1" dirty="0" smtClean="0">
                <a:solidFill>
                  <a:schemeClr val="bg1"/>
                </a:solidFill>
                <a:latin typeface="+mn-lt"/>
              </a:rPr>
              <a:t>Outils d’aide à la vente</a:t>
            </a:r>
            <a:endParaRPr lang="fr-FR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251537" y="2276872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BOOK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IARD </a:t>
            </a:r>
            <a:r>
              <a:rPr lang="fr-FR" sz="10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Print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2"/>
              </a:rPr>
              <a:t>Clic</a:t>
            </a:r>
            <a:endParaRPr lang="fr-FR" sz="105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21475" y="3112188"/>
            <a:ext cx="4626589" cy="35841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58080" y="3457878"/>
            <a:ext cx="2501752" cy="3149218"/>
          </a:xfrm>
          <a:prstGeom prst="rect">
            <a:avLst/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client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Découvrir ce que la Caisse d’Epargne peut me proposer en matière d’assurance Auto. J’ai tout à gagner à comparer et à faire un bilan de mon assurance Auto : mes garanties sont-elles adaptées à mes besoins, paye-je le juste prix 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En plus, mon conseiller CEGEE s’occupe de tout pour résilier mon contrat actuel (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cf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 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hlinkClick r:id="rId3"/>
              </a:rPr>
              <a:t>Loi Hamon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). Désormais, je n’aurai plus qu’un seul interlocuteur pour l’ensemble de mes contrats IARD, de quoi me simplifier la vie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3131840" y="3457878"/>
            <a:ext cx="1944215" cy="3142771"/>
          </a:xfrm>
          <a:prstGeom prst="rect">
            <a:avLst/>
          </a:prstGeom>
          <a:noFill/>
          <a:ln w="25400">
            <a:solidFill>
              <a:srgbClr val="93CDDD"/>
            </a:solidFill>
          </a:ln>
        </p:spPr>
        <p:txBody>
          <a:bodyPr wrap="square">
            <a:noAutofit/>
          </a:bodyPr>
          <a:lstStyle/>
          <a:p>
            <a:pPr lvl="0"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conseiller</a:t>
            </a:r>
          </a:p>
          <a:p>
            <a:pPr lvl="0" algn="ctr"/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(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impacts potentiels sur items de </a:t>
            </a:r>
            <a:r>
              <a:rPr lang="fr-FR" sz="1000" b="1" i="1" dirty="0" err="1">
                <a:solidFill>
                  <a:srgbClr val="4C6F86"/>
                </a:solidFill>
                <a:latin typeface="Gill Sans MT" panose="020B0502020104020203" pitchFamily="34" charset="0"/>
              </a:rPr>
              <a:t>rému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 variable</a:t>
            </a:r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)</a:t>
            </a:r>
          </a:p>
          <a:p>
            <a:endParaRPr lang="fr-FR" sz="800" b="1" u="sng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1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brutes IARD Prévoyance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IARD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Prévoyance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Chiffre d’affaires IARD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Clients  Bancarisés Principaux ou 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BPe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/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JBPe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539552" y="3143038"/>
            <a:ext cx="453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 b="1">
                <a:solidFill>
                  <a:srgbClr val="FFC000"/>
                </a:solidFill>
                <a:latin typeface="Gill Sans MT" panose="020B0502020104020203" pitchFamily="34" charset="0"/>
              </a:defRPr>
            </a:lvl1pPr>
          </a:lstStyle>
          <a:p>
            <a:pPr algn="l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BENEFICES A TRAITER LA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CIBLE :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220073" y="3135582"/>
            <a:ext cx="2894302" cy="35967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5231608" y="3150101"/>
            <a:ext cx="199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ARGUMENTAIRES :</a:t>
            </a:r>
            <a:endParaRPr lang="fr-FR" sz="14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5279777" y="3505768"/>
            <a:ext cx="2750287" cy="19567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fr-FR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Nous proposons une Assurance AUTO avec un bon rapport qualité prix en ce qui concerne les "</a:t>
            </a:r>
            <a:r>
              <a:rPr lang="fr-FR" sz="1100" b="1" dirty="0">
                <a:solidFill>
                  <a:srgbClr val="FF0000"/>
                </a:solidFill>
                <a:latin typeface="Gill Sans MT" panose="020B0502020104020203" pitchFamily="34" charset="0"/>
              </a:rPr>
              <a:t>PRÉCISER MARQUE ET TYPE</a:t>
            </a:r>
            <a:r>
              <a:rPr lang="fr-FR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". Vous êtes bien propriétaire d’une "</a:t>
            </a:r>
            <a:r>
              <a:rPr lang="fr-FR" sz="1100" b="1" dirty="0">
                <a:solidFill>
                  <a:srgbClr val="FF0000"/>
                </a:solidFill>
                <a:latin typeface="Gill Sans MT" panose="020B0502020104020203" pitchFamily="34" charset="0"/>
              </a:rPr>
              <a:t>PRÉCISER MARQUE ET TYPE</a:t>
            </a:r>
            <a:r>
              <a:rPr lang="fr-FR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" ?</a:t>
            </a:r>
          </a:p>
          <a:p>
            <a:pPr algn="just"/>
            <a:r>
              <a:rPr lang="fr-FR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Je vous propose donc de nous rencontrer pour comparer vos garanties et tarifs actuels avec notre offre et je peux vous faire bénéficier de conditions avantageuses et d'1 mois offert.</a:t>
            </a:r>
          </a:p>
          <a:p>
            <a:pPr algn="just"/>
            <a:endParaRPr lang="fr-FR" sz="1100" b="1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100" b="1" dirty="0">
                <a:solidFill>
                  <a:srgbClr val="FF0000"/>
                </a:solidFill>
                <a:latin typeface="Gill Sans MT" panose="020B0502020104020203" pitchFamily="34" charset="0"/>
              </a:rPr>
              <a:t>[Si objection : Comment savez-vous que j’ai une 207/Clio… ? Et bien le fichier des Immatriculations est désormais à la disposition de tous, à des fins commerciales]</a:t>
            </a:r>
          </a:p>
          <a:p>
            <a:pPr algn="just"/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14" name="Bouton d'action : Accueil 113">
            <a:hlinkClick r:id="rId4" action="ppaction://hlinksldjump" highlightClick="1"/>
          </p:cNvPr>
          <p:cNvSpPr/>
          <p:nvPr/>
        </p:nvSpPr>
        <p:spPr>
          <a:xfrm>
            <a:off x="7136277" y="75381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1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73" y="75381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61" y="251123"/>
            <a:ext cx="675654" cy="840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4394754" y="1628800"/>
            <a:ext cx="3575850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050" dirty="0" smtClean="0">
                <a:latin typeface="Gill Sans MT" panose="020B0502020104020203" pitchFamily="34" charset="0"/>
              </a:rPr>
              <a:t>Clients 26-65 </a:t>
            </a:r>
            <a:r>
              <a:rPr lang="fr-FR" sz="1050" dirty="0">
                <a:latin typeface="Gill Sans MT" panose="020B0502020104020203" pitchFamily="34" charset="0"/>
              </a:rPr>
              <a:t>ans, </a:t>
            </a:r>
            <a:r>
              <a:rPr lang="fr-FR" sz="1050" dirty="0" smtClean="0">
                <a:latin typeface="Gill Sans MT" panose="020B0502020104020203" pitchFamily="34" charset="0"/>
              </a:rPr>
              <a:t>hors </a:t>
            </a:r>
            <a:r>
              <a:rPr lang="fr-FR" sz="1050" dirty="0">
                <a:latin typeface="Gill Sans MT" panose="020B0502020104020203" pitchFamily="34" charset="0"/>
              </a:rPr>
              <a:t>Inactifs</a:t>
            </a:r>
          </a:p>
          <a:p>
            <a:pPr marL="171450" indent="-171450">
              <a:buFontTx/>
              <a:buChar char="-"/>
            </a:pPr>
            <a:r>
              <a:rPr lang="fr-FR" sz="1050" dirty="0">
                <a:latin typeface="Gill Sans MT" panose="020B0502020104020203" pitchFamily="34" charset="0"/>
              </a:rPr>
              <a:t>Non-détenteurs de contrat Auto</a:t>
            </a:r>
          </a:p>
          <a:p>
            <a:pPr marL="171450" indent="-171450">
              <a:buFontTx/>
              <a:buChar char="-"/>
            </a:pPr>
            <a:r>
              <a:rPr lang="fr-FR" sz="1050" dirty="0">
                <a:latin typeface="Gill Sans MT" panose="020B0502020104020203" pitchFamily="34" charset="0"/>
              </a:rPr>
              <a:t>Dont le fichier des immatriculations révèle qu’ils détiennent un véhicule dit « cible », </a:t>
            </a:r>
            <a:r>
              <a:rPr lang="fr-FR" sz="1050" dirty="0" err="1">
                <a:latin typeface="Gill Sans MT" panose="020B0502020104020203" pitchFamily="34" charset="0"/>
              </a:rPr>
              <a:t>càd</a:t>
            </a:r>
            <a:r>
              <a:rPr lang="fr-FR" sz="1050" dirty="0">
                <a:latin typeface="Gill Sans MT" panose="020B0502020104020203" pitchFamily="34" charset="0"/>
              </a:rPr>
              <a:t> qui fait partie de ceux pour lesquels notre contrat Auto est particulièrement bien positionné</a:t>
            </a:r>
          </a:p>
          <a:p>
            <a:pPr marL="171450" indent="-171450">
              <a:buFontTx/>
              <a:buChar char="-"/>
            </a:pPr>
            <a:r>
              <a:rPr lang="fr-FR" sz="1050" dirty="0">
                <a:latin typeface="Gill Sans MT" panose="020B0502020104020203" pitchFamily="34" charset="0"/>
              </a:rPr>
              <a:t>Non vus dans les 3 derniers mois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81776" y="1628800"/>
            <a:ext cx="36800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fr-FR" sz="1050" dirty="0">
                <a:latin typeface="Gill Sans MT" panose="020B0502020104020203" pitchFamily="34" charset="0"/>
              </a:rPr>
              <a:t>Equiper nos clients en assurance Auto, et notamment auprès de clients détenant des véhicules pour lesquels je sais notre offre particulièrement bien positionnée !</a:t>
            </a:r>
          </a:p>
          <a:p>
            <a:pPr marL="171450" indent="-171450" algn="just">
              <a:buFontTx/>
              <a:buChar char="-"/>
            </a:pPr>
            <a:r>
              <a:rPr lang="fr-FR" sz="1050" dirty="0">
                <a:latin typeface="Gill Sans MT" panose="020B0502020104020203" pitchFamily="34" charset="0"/>
              </a:rPr>
              <a:t>La liste des véhicules cibles est constituée à partir des voitures les plus vendues sur le marché français, et que l’on souhaite assurer en priorité.</a:t>
            </a:r>
          </a:p>
          <a:p>
            <a:pPr marL="171450" indent="-171450" algn="just">
              <a:buFontTx/>
              <a:buChar char="-"/>
            </a:pPr>
            <a:r>
              <a:rPr lang="fr-FR" sz="1050" dirty="0">
                <a:solidFill>
                  <a:srgbClr val="C00000"/>
                </a:solidFill>
                <a:latin typeface="Gill Sans MT" panose="020B0502020104020203" pitchFamily="34" charset="0"/>
              </a:rPr>
              <a:t>Une remise tarifaire de 10% est </a:t>
            </a:r>
            <a:r>
              <a:rPr lang="fr-FR" sz="105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automatiquement</a:t>
            </a:r>
          </a:p>
          <a:p>
            <a:pPr indent="182563" algn="just"/>
            <a:r>
              <a:rPr lang="fr-FR" sz="105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appliquée </a:t>
            </a:r>
            <a:r>
              <a:rPr lang="fr-FR" sz="1050" dirty="0">
                <a:solidFill>
                  <a:srgbClr val="C00000"/>
                </a:solidFill>
                <a:latin typeface="Gill Sans MT" panose="020B0502020104020203" pitchFamily="34" charset="0"/>
              </a:rPr>
              <a:t>sur ces véhicules à la souscription.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251537" y="2996952"/>
            <a:ext cx="720000" cy="626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LIVRET </a:t>
            </a:r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COMMERCIAL IARD</a:t>
            </a:r>
            <a:endParaRPr lang="fr-FR" sz="8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7"/>
              </a:rPr>
              <a:t>Clic</a:t>
            </a:r>
            <a:endParaRPr lang="fr-FR" sz="9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251537" y="4238725"/>
            <a:ext cx="720000" cy="4261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SIMULATEURS IARD</a:t>
            </a:r>
          </a:p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8"/>
              </a:rPr>
              <a:t>Clic</a:t>
            </a:r>
            <a:endParaRPr lang="fr-FR" sz="9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251537" y="4706647"/>
            <a:ext cx="720000" cy="626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fr-F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Fiche BOOK AUTO</a:t>
            </a:r>
          </a:p>
          <a:p>
            <a:pPr algn="ctr"/>
            <a:r>
              <a:rPr lang="fr-F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9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251537" y="3717147"/>
            <a:ext cx="720000" cy="4798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COMPA IARD</a:t>
            </a:r>
          </a:p>
          <a:p>
            <a:pPr algn="ctr"/>
            <a:r>
              <a:rPr lang="fr-F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10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8251537" y="5374805"/>
            <a:ext cx="720000" cy="626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fr-F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Fiche Produit AUTO</a:t>
            </a:r>
          </a:p>
          <a:p>
            <a:pPr algn="ctr"/>
            <a:r>
              <a:rPr lang="fr-F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11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8251537" y="6042960"/>
            <a:ext cx="720000" cy="626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fr-F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Fiche Book 2 ROUES</a:t>
            </a:r>
          </a:p>
          <a:p>
            <a:pPr algn="ctr"/>
            <a:r>
              <a:rPr lang="fr-F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12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633119"/>
            <a:ext cx="1593469" cy="377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ZoneTexte 46"/>
          <p:cNvSpPr txBox="1"/>
          <p:nvPr/>
        </p:nvSpPr>
        <p:spPr>
          <a:xfrm>
            <a:off x="5122092" y="2708920"/>
            <a:ext cx="2114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Volumétrie :  </a:t>
            </a:r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5 000 </a:t>
            </a:r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clients</a:t>
            </a:r>
            <a:endParaRPr lang="fr-FR" sz="11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pic>
        <p:nvPicPr>
          <p:cNvPr id="56" name="Picture 3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521411"/>
            <a:ext cx="831987" cy="66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e 2"/>
          <p:cNvGrpSpPr/>
          <p:nvPr/>
        </p:nvGrpSpPr>
        <p:grpSpPr>
          <a:xfrm>
            <a:off x="8224303" y="588214"/>
            <a:ext cx="902873" cy="961540"/>
            <a:chOff x="8224303" y="588214"/>
            <a:chExt cx="902873" cy="961540"/>
          </a:xfrm>
        </p:grpSpPr>
        <p:sp>
          <p:nvSpPr>
            <p:cNvPr id="51" name="Rectangle 50"/>
            <p:cNvSpPr/>
            <p:nvPr/>
          </p:nvSpPr>
          <p:spPr>
            <a:xfrm>
              <a:off x="8224303" y="683530"/>
              <a:ext cx="756000" cy="86622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endPara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endParaRPr>
            </a:p>
            <a:p>
              <a:pPr algn="ctr"/>
              <a:r>
                <a:rPr lang="fr-FR" sz="10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Gill Sans MT" panose="020B0502020104020203" pitchFamily="34" charset="0"/>
                  <a:sym typeface="Wingdings" panose="05000000000000000000" pitchFamily="2" charset="2"/>
                </a:rPr>
                <a:t>BOOK IARD </a:t>
              </a:r>
              <a:r>
                <a:rPr lang="fr-FR" sz="1000" dirty="0" smtClean="0">
                  <a:solidFill>
                    <a:srgbClr val="C00000"/>
                  </a:solidFill>
                  <a:latin typeface="Gill Sans MT" panose="020B0502020104020203" pitchFamily="34" charset="0"/>
                  <a:sym typeface="Wingdings" panose="05000000000000000000" pitchFamily="2" charset="2"/>
                </a:rPr>
                <a:t>DIGITAL</a:t>
              </a:r>
              <a:endParaRPr lang="fr-FR" sz="1000" dirty="0">
                <a:solidFill>
                  <a:srgbClr val="C00000"/>
                </a:solidFill>
                <a:latin typeface="Gill Sans MT" panose="020B0502020104020203" pitchFamily="34" charset="0"/>
                <a:sym typeface="Wingdings" panose="05000000000000000000" pitchFamily="2" charset="2"/>
              </a:endParaRPr>
            </a:p>
            <a:p>
              <a:pPr algn="ctr"/>
              <a:r>
                <a:rPr lang="fr-FR" sz="10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Gill Sans MT" panose="020B0502020104020203" pitchFamily="34" charset="0"/>
                  <a:hlinkClick r:id="rId15"/>
                </a:rPr>
                <a:t>Clic</a:t>
              </a:r>
              <a:endParaRPr lang="fr-FR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 panose="020B0502020104020203" pitchFamily="34" charset="0"/>
              </a:endParaRPr>
            </a:p>
          </p:txBody>
        </p:sp>
        <p:pic>
          <p:nvPicPr>
            <p:cNvPr id="57" name="Picture 4" descr="Résultat de recherche d'images pour &quot;nouveau&quot;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44174" y="588214"/>
              <a:ext cx="383002" cy="383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e 3"/>
          <p:cNvGrpSpPr/>
          <p:nvPr/>
        </p:nvGrpSpPr>
        <p:grpSpPr>
          <a:xfrm>
            <a:off x="8234297" y="1437299"/>
            <a:ext cx="894526" cy="795193"/>
            <a:chOff x="8234297" y="1437299"/>
            <a:chExt cx="894526" cy="795193"/>
          </a:xfrm>
        </p:grpSpPr>
        <p:sp>
          <p:nvSpPr>
            <p:cNvPr id="43" name="Rectangle 42"/>
            <p:cNvSpPr/>
            <p:nvPr/>
          </p:nvSpPr>
          <p:spPr>
            <a:xfrm>
              <a:off x="8234297" y="1606092"/>
              <a:ext cx="720000" cy="6264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00" dirty="0" smtClean="0">
                  <a:solidFill>
                    <a:srgbClr val="C00000"/>
                  </a:solidFill>
                  <a:latin typeface="Gill Sans MT" panose="020B0502020104020203" pitchFamily="34" charset="0"/>
                  <a:sym typeface="Wingdings" panose="05000000000000000000" pitchFamily="2" charset="2"/>
                </a:rPr>
                <a:t>LISTE Véhicules Cibles</a:t>
              </a:r>
            </a:p>
            <a:p>
              <a:pPr algn="ctr"/>
              <a:r>
                <a:rPr lang="fr-FR" sz="800" dirty="0" smtClean="0">
                  <a:solidFill>
                    <a:schemeClr val="bg1"/>
                  </a:solidFill>
                  <a:latin typeface="Gill Sans MT" panose="020B0502020104020203" pitchFamily="34" charset="0"/>
                  <a:sym typeface="Wingdings" panose="05000000000000000000" pitchFamily="2" charset="2"/>
                  <a:hlinkClick r:id="rId17"/>
                </a:rPr>
                <a:t>Clic</a:t>
              </a:r>
              <a:endParaRPr lang="fr-FR" sz="900" dirty="0">
                <a:solidFill>
                  <a:schemeClr val="bg1"/>
                </a:solidFill>
                <a:latin typeface="Gill Sans MT" panose="020B0502020104020203" pitchFamily="34" charset="0"/>
              </a:endParaRPr>
            </a:p>
          </p:txBody>
        </p:sp>
        <p:pic>
          <p:nvPicPr>
            <p:cNvPr id="58" name="Picture 4" descr="Résultat de recherche d'images pour &quot;nouveau&quot;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45821" y="1437299"/>
              <a:ext cx="383002" cy="383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4279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CF4256A-1649-443E-A6B9-148A4F0DC50C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5039</TotalTime>
  <Words>382</Words>
  <Application>Microsoft Office PowerPoint</Application>
  <PresentationFormat>Affichage à l'écran (4:3)</PresentationFormat>
  <Paragraphs>59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Book des Campagnes GERC – ASSURANCES IARD &amp; PREVOYANCE MyG IARD Auto remise 10%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A6702974</cp:lastModifiedBy>
  <cp:revision>632</cp:revision>
  <dcterms:created xsi:type="dcterms:W3CDTF">2017-05-30T18:41:27Z</dcterms:created>
  <dcterms:modified xsi:type="dcterms:W3CDTF">2019-08-30T12:48:43Z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