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92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8" d="100"/>
          <a:sy n="118" d="100"/>
        </p:scale>
        <p:origin x="-153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parateur.bpcea.caisse-epargne.fr/Comparateur?ctxt=CE&amp;prod=mrh" TargetMode="External"/><Relationship Id="rId13" Type="http://schemas.openxmlformats.org/officeDocument/2006/relationships/hyperlink" Target="https://bookassurance-nonvie.com/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hyperlink" Target="https://www.caisse-epargne.fr/grand-est-europe/particuliers/s-assurer/gamme-assurance-generique" TargetMode="External"/><Relationship Id="rId2" Type="http://schemas.openxmlformats.org/officeDocument/2006/relationships/hyperlink" Target="http://commerciaux.celca.caisse-epargne.fr/download/317/assurances-iard/11657/loi-hamon-extrait-book-assureur.pdf" TargetMode="Externa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assurances.caisse-epargne.fr/static/admin/moxiemanager/data/files/Pages%20de%20Book%20CE%20Natixis_2%20ROUES.pdf" TargetMode="External"/><Relationship Id="rId11" Type="http://schemas.openxmlformats.org/officeDocument/2006/relationships/hyperlink" Target="http://assuranceauto.bpcea.caisse-epargne.fr/doc/ce/fiche-produit.pdf" TargetMode="External"/><Relationship Id="rId5" Type="http://schemas.openxmlformats.org/officeDocument/2006/relationships/image" Target="../media/image14.png"/><Relationship Id="rId15" Type="http://schemas.openxmlformats.org/officeDocument/2006/relationships/hyperlink" Target="http://p1pappcara01.bpcea.caisse-epargne.fr/data/mediatheque_e8b8c/fiche/71/scenario_dappel_insight_clients_eligibles_loi_hamon_4bfda.pdf" TargetMode="External"/><Relationship Id="rId10" Type="http://schemas.openxmlformats.org/officeDocument/2006/relationships/hyperlink" Target="http://assuranceauto.bpcea.caisse-epargne.fr/doc/ce/fiche-book-assureur.pdf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://assurances.caisse-epargne.fr/bundles/stfalcontinymce/vendor/tinymce/plugins/moxiemanager/data/files/Book2015.pdf" TargetMode="External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Assurances IARD &amp; Prévoyance 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IARD SED Conquête Auto</a:t>
            </a: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Campagnes GERC – ASSURANCES IARD &amp; PREVOYANCE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err="1">
                <a:solidFill>
                  <a:schemeClr val="accent5">
                    <a:lumMod val="50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5">
                    <a:lumMod val="50000"/>
                  </a:schemeClr>
                </a:solidFill>
              </a:rPr>
              <a:t> IARD SED Conquête Auto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Découvrir ce que la Caisse d’Epargne peut me proposer en matière d’assurance Auto. J’ai tout à gagner à comparer et à faire un bilan de mon assurance Auto : mes garanties sont-elles adaptées à mes besoins, paye-je le juste prix ?</a:t>
            </a:r>
          </a:p>
          <a:p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En plus, son conseiller CEGEE s’occupe de tout pour résilier son contrat actuel (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cf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hlinkClick r:id="rId2"/>
              </a:rPr>
              <a:t>Loi Hamon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). Désormais, il n’aura plus qu’un seul interlocuteur pour l’ensemble de ses contrats IARD : son banquier-assureur CEGEE !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1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brutes IARD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IARD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Prévoyance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Chiffre d’affaires IARD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79777" y="3505768"/>
            <a:ext cx="2750287" cy="19567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Faire découvrir l’offre CEGEE en matière d’assurance Auto, sans engagement mais avec des potentialités d’en sortir gagnant.</a:t>
            </a:r>
          </a:p>
          <a:p>
            <a:pPr algn="just"/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S’appuyer sur la loi Hamon qui permet au client de changer d’assureur à tout moment pour lui proposer de faire un point sur ses contrats d’assurance.</a:t>
            </a:r>
          </a:p>
          <a:p>
            <a:pPr algn="just"/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1" y="251123"/>
            <a:ext cx="675654" cy="840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480" y="629045"/>
            <a:ext cx="1519719" cy="37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394754" y="1700808"/>
            <a:ext cx="35758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23-60 </a:t>
            </a:r>
            <a:r>
              <a:rPr lang="fr-FR" sz="1100" dirty="0">
                <a:latin typeface="Gill Sans MT" panose="020B0502020104020203" pitchFamily="34" charset="0"/>
              </a:rPr>
              <a:t>ans, hors Inactifs, détenteurs d’un véhicule de 1-4 ans (cf. fichier des immatriculations)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Avec carte grise de plus de 12 mois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Sans contrat d’Assurance AUTO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Portable renseigné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les 3 derniers mois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776" y="1700808"/>
            <a:ext cx="36800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Ce client possède une voiture qui figure dans le fichier ders immatriculations. Nous en connaissons le type, l’âge…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Equiper </a:t>
            </a:r>
            <a:r>
              <a:rPr lang="fr-FR" sz="1100" dirty="0">
                <a:latin typeface="Gill Sans MT" panose="020B0502020104020203" pitchFamily="34" charset="0"/>
              </a:rPr>
              <a:t>nos clients en assurance Auto et aborder les projets AUTO (changement, financement…).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En profiter pour proposer un bilan IARD complet</a:t>
            </a:r>
          </a:p>
          <a:p>
            <a:pPr marL="171450" indent="-171450" algn="just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Prendre </a:t>
            </a:r>
            <a:r>
              <a:rPr lang="fr-FR" sz="1100" dirty="0">
                <a:latin typeface="Gill Sans MT" panose="020B0502020104020203" pitchFamily="34" charset="0"/>
              </a:rPr>
              <a:t>appui sur les outils OVAD </a:t>
            </a:r>
            <a:r>
              <a:rPr lang="fr-FR" sz="1100" dirty="0" smtClean="0">
                <a:latin typeface="Gill Sans MT" panose="020B0502020104020203" pitchFamily="34" charset="0"/>
              </a:rPr>
              <a:t>pour concrétiser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12909" y="5970952"/>
            <a:ext cx="756000" cy="62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2 ROUES</a:t>
            </a:r>
          </a:p>
          <a:p>
            <a:pPr algn="ctr"/>
            <a:r>
              <a:rPr lang="fr-F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6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132135" y="2769477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7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608" y="2715997"/>
            <a:ext cx="831987" cy="66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8212908" y="5373216"/>
            <a:ext cx="75600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COMPA IARD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8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12908" y="2534858"/>
            <a:ext cx="756000" cy="53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IARD </a:t>
            </a:r>
            <a:r>
              <a:rPr lang="fr-FR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print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9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12908" y="4660294"/>
            <a:ext cx="756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BOOK 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0"/>
              </a:rPr>
              <a:t>Clic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212908" y="3947372"/>
            <a:ext cx="756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Fiche Produit 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1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12908" y="3152816"/>
            <a:ext cx="756000" cy="70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Simulateur Express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Auto</a:t>
            </a: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2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212908" y="670696"/>
            <a:ext cx="756000" cy="8662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BOOK IARD </a:t>
            </a:r>
            <a:r>
              <a:rPr lang="fr-FR" sz="1000" dirty="0" smtClean="0">
                <a:solidFill>
                  <a:srgbClr val="C00000"/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DIGITAL</a:t>
            </a:r>
            <a:endParaRPr lang="fr-FR" sz="1000" dirty="0">
              <a:solidFill>
                <a:srgbClr val="C00000"/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  <a:hlinkClick r:id="rId13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pic>
        <p:nvPicPr>
          <p:cNvPr id="57" name="Picture 4" descr="Résultat de recherche d'images pour &quot;nouveau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12" y="590242"/>
            <a:ext cx="383002" cy="38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8212909" y="1526941"/>
            <a:ext cx="887058" cy="973245"/>
            <a:chOff x="9324528" y="4056018"/>
            <a:chExt cx="887058" cy="973245"/>
          </a:xfrm>
        </p:grpSpPr>
        <p:sp>
          <p:nvSpPr>
            <p:cNvPr id="58" name="Rectangle 57"/>
            <p:cNvSpPr/>
            <p:nvPr/>
          </p:nvSpPr>
          <p:spPr>
            <a:xfrm>
              <a:off x="9324528" y="4163039"/>
              <a:ext cx="756000" cy="86622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srgbClr val="FF0000"/>
                  </a:solidFill>
                  <a:latin typeface="Gill Sans MT" panose="020B0502020104020203" pitchFamily="34" charset="0"/>
                  <a:sym typeface="Wingdings" panose="05000000000000000000" pitchFamily="2" charset="2"/>
                </a:rPr>
                <a:t>Scénario appel Bilan IARD</a:t>
              </a:r>
              <a:endParaRPr lang="fr-FR" sz="1000" dirty="0">
                <a:solidFill>
                  <a:srgbClr val="FF0000"/>
                </a:solidFill>
                <a:latin typeface="Gill Sans MT" panose="020B0502020104020203" pitchFamily="34" charset="0"/>
                <a:sym typeface="Wingdings" panose="05000000000000000000" pitchFamily="2" charset="2"/>
              </a:endParaRPr>
            </a:p>
            <a:p>
              <a:pPr algn="ctr"/>
              <a:r>
                <a:rPr lang="fr-FR" sz="10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Gill Sans MT" panose="020B0502020104020203" pitchFamily="34" charset="0"/>
                  <a:hlinkClick r:id="rId15"/>
                </a:rPr>
                <a:t>Clic</a:t>
              </a:r>
              <a:endParaRPr lang="fr-FR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61" name="Picture 4" descr="Résultat de recherche d'images pour &quot;nouveau&quot;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584" y="4056018"/>
              <a:ext cx="383002" cy="383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858" y="1562988"/>
            <a:ext cx="390976" cy="31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6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330</Words>
  <Application>Microsoft Office PowerPoint</Application>
  <PresentationFormat>Affichage à l'écran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ASSURANCES IARD &amp; PREVOYANCE MyG IARD SED Conquête Auto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631</cp:revision>
  <dcterms:created xsi:type="dcterms:W3CDTF">2017-05-30T18:41:27Z</dcterms:created>
  <dcterms:modified xsi:type="dcterms:W3CDTF">2019-08-30T12:53:37Z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