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9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09" d="100"/>
          <a:sy n="109" d="100"/>
        </p:scale>
        <p:origin x="-1686" y="-72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pn32_41426/simulateur-secur-famille" TargetMode="External"/><Relationship Id="rId13" Type="http://schemas.openxmlformats.org/officeDocument/2006/relationships/hyperlink" Target="http://assurances.caisse-epargne.fr/static/admin/moxiemanager/data/files/Pages%20de%20Book%20CE%20Natixis_GAV.pdf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myeav.ecuvie.assurances.d.bbg/upload/docs/application/pdf/2016-02/ficheproduitclient_secur_urgence_hd.pdf" TargetMode="External"/><Relationship Id="rId12" Type="http://schemas.openxmlformats.org/officeDocument/2006/relationships/hyperlink" Target="http://assurances.caisse-epargne.fr/static/admin/moxiemanager/data/files/Garantie%20des%20accidents%20de%20la%20vie_GAV.pdf" TargetMode="External"/><Relationship Id="rId2" Type="http://schemas.openxmlformats.org/officeDocument/2006/relationships/hyperlink" Target="https://myeav.ecuvie.assurances.d.bbg/jcms/lch_24163/accueil" TargetMode="Externa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myeav.ecuvie.assurances.d.bbg/upload/docs/application/pdf/2016-02/ficheproduitclient_secur_famille_hd.pdf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://eav.ecuvie.caisse-epargne.fr/static/jassure/59/" TargetMode="External"/><Relationship Id="rId15" Type="http://schemas.openxmlformats.org/officeDocument/2006/relationships/hyperlink" Target="https://bookassurance-nonvie.com/" TargetMode="External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hyperlink" Target="http://indispensable-myeav.ecuvie.caisse-epargne.fr/#/landing" TargetMode="External"/><Relationship Id="rId14" Type="http://schemas.openxmlformats.org/officeDocument/2006/relationships/hyperlink" Target="http://assurances.caisse-epargne.fr/bundles/stfalcontinymce/vendor/tinymce/plugins/moxiemanager/data/files/Book201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Assurances IARD &amp; Prévoyance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PREVOYANCE Conjoint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ASSURANCES IARD &amp; PREVOYANCE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5">
                    <a:lumMod val="50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5">
                    <a:lumMod val="50000"/>
                  </a:schemeClr>
                </a:solidFill>
              </a:rPr>
              <a:t> PREVOYANCE Conjoint</a:t>
            </a:r>
          </a:p>
        </p:txBody>
      </p:sp>
      <p:sp>
        <p:nvSpPr>
          <p:cNvPr id="41" name="Espace réservé du pied de page 21"/>
          <p:cNvSpPr txBox="1">
            <a:spLocks/>
          </p:cNvSpPr>
          <p:nvPr/>
        </p:nvSpPr>
        <p:spPr>
          <a:xfrm>
            <a:off x="2788866" y="6350662"/>
            <a:ext cx="28956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Book des Campagnes GERC – TF2 2019</a:t>
            </a:r>
            <a:endParaRPr lang="fr-FR" b="1" dirty="0"/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260649"/>
            <a:ext cx="720000" cy="493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2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Protéger ses proches est inscrit dans les gênes de la famille, puisqu’un contrat a été souscrit par l’un des 2 conjoints. Cela signifie que s’il devait arriver quelque chose à ce conjoint, le contrat souscrit permettra d’aider la famille à s’en remettre. Mais s’il devait arriver quelque chose à l’autre conjoint, celui qui n’est pas assuré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si la bonne idée était de se couvrir mutuellement, ma compagne/épouse et moi face à de telles éventualités (décès, invalidité, maladie redoutée, dépendance, …) ?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brutes IARD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IARD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Chiffre d’affaires IARD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79777" y="3416499"/>
            <a:ext cx="2750287" cy="19567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00" dirty="0">
                <a:solidFill>
                  <a:srgbClr val="FF0000"/>
                </a:solidFill>
                <a:latin typeface="Gill Sans MT" panose="020B0502020104020203" pitchFamily="34" charset="0"/>
              </a:rPr>
              <a:t>Vigilance ! </a:t>
            </a:r>
            <a:r>
              <a: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 les clients ciblés ici ont un conjoint qui a souscrit 1 contrat de </a:t>
            </a:r>
            <a:r>
              <a:rPr lang="fr-FR" sz="1000" dirty="0" err="1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Prév</a:t>
            </a:r>
            <a:r>
              <a: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. Mais le secret professionnel ne vous autorise pas à divulguer spontanément cette info au client appelé. D’où l’idée de les inviter à s’exprimer en posant une question générique autour de la </a:t>
            </a:r>
            <a:r>
              <a:rPr lang="fr-FR" sz="1000" dirty="0" err="1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Prév</a:t>
            </a:r>
            <a:r>
              <a: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, </a:t>
            </a:r>
            <a:r>
              <a:rPr lang="fr-FR" sz="1000" dirty="0" smtClean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par exemple </a:t>
            </a:r>
            <a:r>
              <a: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: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«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 Je vous appelle aujourd’hui pour évoquer un sujet important. Je veux parler de la prévoyance. Vous </a:t>
            </a:r>
            <a:r>
              <a:rPr lang="fr-FR" sz="1000" i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assurez votre logement et votre véhicule, ce qui est normal. Mais vous et votre famille, comment êtes-vous protégés ? »</a:t>
            </a:r>
            <a:endParaRPr lang="fr-FR" sz="1000" i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S’il évoque spontanément le contrat ouvert par le conjoint, le féliciter pour cette détention et tenter d’en savoir davantage (quel contrat, pourquoi,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quand)</a:t>
            </a:r>
            <a:endParaRPr lang="fr-FR" sz="1000" i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1" y="251123"/>
            <a:ext cx="675654" cy="84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94754" y="1622410"/>
            <a:ext cx="357585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Clients 18-64 ans, 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SANS contrat de prévoyance (GU/GF/S’U/S’F/S’</a:t>
            </a:r>
            <a:r>
              <a:rPr lang="fr-FR" sz="1100" dirty="0" err="1">
                <a:latin typeface="Gill Sans MT" panose="020B0502020104020203" pitchFamily="34" charset="0"/>
              </a:rPr>
              <a:t>Obs</a:t>
            </a:r>
            <a:r>
              <a:rPr lang="fr-FR" sz="1100" dirty="0">
                <a:latin typeface="Gill Sans MT" panose="020B0502020104020203" pitchFamily="34" charset="0"/>
              </a:rPr>
              <a:t>, </a:t>
            </a:r>
            <a:r>
              <a:rPr lang="fr-FR" sz="1100" dirty="0" err="1">
                <a:latin typeface="Gill Sans MT" panose="020B0502020104020203" pitchFamily="34" charset="0"/>
              </a:rPr>
              <a:t>Assist</a:t>
            </a:r>
            <a:r>
              <a:rPr lang="fr-FR" sz="1100" dirty="0">
                <a:latin typeface="Gill Sans MT" panose="020B0502020104020203" pitchFamily="34" charset="0"/>
              </a:rPr>
              <a:t>-Vie)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Mais dont le conjoint détient 1 contrat de Prévoyance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les </a:t>
            </a:r>
            <a:r>
              <a:rPr lang="fr-FR" sz="1100" dirty="0" smtClean="0">
                <a:latin typeface="Gill Sans MT" panose="020B0502020104020203" pitchFamily="34" charset="0"/>
              </a:rPr>
              <a:t>6 </a:t>
            </a:r>
            <a:r>
              <a:rPr lang="fr-FR" sz="1100" dirty="0">
                <a:latin typeface="Gill Sans MT" panose="020B0502020104020203" pitchFamily="34" charset="0"/>
              </a:rPr>
              <a:t>derniers mois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776" y="1597149"/>
            <a:ext cx="368003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Développer l’équipement PREVOYANCE dans les familles déjà partiellement équipées </a:t>
            </a:r>
            <a:r>
              <a:rPr lang="fr-FR" sz="1100" dirty="0" smtClean="0">
                <a:latin typeface="Gill Sans MT" panose="020B0502020104020203" pitchFamily="34" charset="0"/>
                <a:sym typeface="Wingdings" panose="05000000000000000000" pitchFamily="2" charset="2"/>
              </a:rPr>
              <a:t> </a:t>
            </a:r>
            <a:r>
              <a:rPr lang="fr-FR" sz="1100" dirty="0" smtClean="0">
                <a:latin typeface="Gill Sans MT" panose="020B0502020104020203" pitchFamily="34" charset="0"/>
              </a:rPr>
              <a:t>signifie </a:t>
            </a:r>
            <a:r>
              <a:rPr lang="fr-FR" sz="1100" dirty="0">
                <a:latin typeface="Gill Sans MT" panose="020B0502020104020203" pitchFamily="34" charset="0"/>
              </a:rPr>
              <a:t>qu’ils sont potentiellement sensibles aux questions de la protection de leurs proches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Prendre </a:t>
            </a:r>
            <a:r>
              <a:rPr lang="fr-FR" sz="1100" dirty="0">
                <a:latin typeface="Gill Sans MT" panose="020B0502020104020203" pitchFamily="34" charset="0"/>
              </a:rPr>
              <a:t>appui sur les outils OVAD </a:t>
            </a:r>
            <a:r>
              <a:rPr lang="fr-FR" sz="1100" dirty="0" smtClean="0">
                <a:latin typeface="Gill Sans MT" panose="020B0502020104020203" pitchFamily="34" charset="0"/>
              </a:rPr>
              <a:t>pour </a:t>
            </a:r>
            <a:r>
              <a:rPr lang="fr-FR" sz="1100" dirty="0">
                <a:latin typeface="Gill Sans MT" panose="020B0502020104020203" pitchFamily="34" charset="0"/>
              </a:rPr>
              <a:t>concrétiser </a:t>
            </a:r>
            <a:r>
              <a:rPr lang="fr-FR" sz="1100" dirty="0" err="1">
                <a:latin typeface="Gill Sans MT" panose="020B0502020104020203" pitchFamily="34" charset="0"/>
              </a:rPr>
              <a:t>Sécur’Famille</a:t>
            </a:r>
            <a:r>
              <a:rPr lang="fr-FR" sz="1100" dirty="0">
                <a:latin typeface="Gill Sans MT" panose="020B0502020104020203" pitchFamily="34" charset="0"/>
              </a:rPr>
              <a:t> et/ou </a:t>
            </a:r>
            <a:r>
              <a:rPr lang="fr-FR" sz="1100" dirty="0" err="1">
                <a:latin typeface="Gill Sans MT" panose="020B0502020104020203" pitchFamily="34" charset="0"/>
              </a:rPr>
              <a:t>Sécur’Urgence</a:t>
            </a:r>
            <a:endParaRPr lang="fr-FR" sz="1100" dirty="0">
              <a:latin typeface="Gill Sans MT" panose="020B0502020104020203" pitchFamily="34" charset="0"/>
            </a:endParaRPr>
          </a:p>
          <a:p>
            <a:pPr indent="177800" algn="just"/>
            <a:r>
              <a:rPr lang="fr-FR" sz="1100" dirty="0" smtClean="0">
                <a:latin typeface="Gill Sans MT" panose="020B0502020104020203" pitchFamily="34" charset="0"/>
                <a:sym typeface="Wingdings" panose="05000000000000000000" pitchFamily="2" charset="2"/>
              </a:rPr>
              <a:t> </a:t>
            </a:r>
            <a:r>
              <a:rPr lang="fr-FR" sz="1100" dirty="0" smtClean="0">
                <a:latin typeface="Gill Sans MT" panose="020B0502020104020203" pitchFamily="34" charset="0"/>
              </a:rPr>
              <a:t>Rappel </a:t>
            </a:r>
            <a:r>
              <a:rPr lang="fr-FR" sz="1100" dirty="0">
                <a:latin typeface="Gill Sans MT" panose="020B0502020104020203" pitchFamily="34" charset="0"/>
              </a:rPr>
              <a:t>: S’F, S’U, S’O &amp; GAV sont ouverts </a:t>
            </a:r>
            <a:r>
              <a:rPr lang="fr-FR" sz="1100" dirty="0" smtClean="0">
                <a:latin typeface="Gill Sans MT" panose="020B0502020104020203" pitchFamily="34" charset="0"/>
              </a:rPr>
              <a:t>à</a:t>
            </a:r>
          </a:p>
          <a:p>
            <a:pPr marL="177800" indent="177800" algn="just"/>
            <a:r>
              <a:rPr lang="fr-FR" sz="1100" dirty="0" smtClean="0">
                <a:latin typeface="Gill Sans MT" panose="020B0502020104020203" pitchFamily="34" charset="0"/>
              </a:rPr>
              <a:t>la </a:t>
            </a:r>
            <a:r>
              <a:rPr lang="fr-FR" sz="1100" dirty="0">
                <a:latin typeface="Gill Sans MT" panose="020B0502020104020203" pitchFamily="34" charset="0"/>
              </a:rPr>
              <a:t>SED !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52" name="Arrondir un rectangle avec un coin diagonal 51"/>
          <p:cNvSpPr/>
          <p:nvPr/>
        </p:nvSpPr>
        <p:spPr>
          <a:xfrm>
            <a:off x="5292080" y="6093296"/>
            <a:ext cx="2747258" cy="576064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200" b="1" dirty="0" err="1" smtClean="0">
                <a:solidFill>
                  <a:prstClr val="white"/>
                </a:solidFill>
              </a:rPr>
              <a:t>Sécur’Fam</a:t>
            </a:r>
            <a:r>
              <a:rPr lang="fr-FR" sz="1200" b="1" dirty="0">
                <a:solidFill>
                  <a:prstClr val="white"/>
                </a:solidFill>
              </a:rPr>
              <a:t>. &amp; </a:t>
            </a:r>
            <a:r>
              <a:rPr lang="fr-FR" sz="1200" b="1" dirty="0" err="1">
                <a:solidFill>
                  <a:prstClr val="white"/>
                </a:solidFill>
              </a:rPr>
              <a:t>Assist</a:t>
            </a:r>
            <a:r>
              <a:rPr lang="fr-FR" sz="1200" b="1" dirty="0">
                <a:solidFill>
                  <a:prstClr val="white"/>
                </a:solidFill>
              </a:rPr>
              <a:t>.-Vie :</a:t>
            </a:r>
          </a:p>
          <a:p>
            <a:pPr algn="ctr"/>
            <a:r>
              <a:rPr lang="fr-FR" sz="1200" b="1" dirty="0">
                <a:solidFill>
                  <a:prstClr val="white"/>
                </a:solidFill>
              </a:rPr>
              <a:t>Remise -10% sur cotisation conjoint s’il souscrit dans l’année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51537" y="836712"/>
            <a:ext cx="720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b="1" dirty="0" smtClean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J’Assure n°59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Prévoyance</a:t>
            </a:r>
            <a:endParaRPr lang="fr-FR" sz="900" b="1" dirty="0">
              <a:solidFill>
                <a:srgbClr val="FF0000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5"/>
              </a:rPr>
              <a:t>C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5"/>
              </a:rPr>
              <a:t>lic</a:t>
            </a:r>
            <a:endParaRPr lang="fr-FR" sz="9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2132856"/>
            <a:ext cx="72000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Fiche Sécur’Famille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251537" y="3380921"/>
            <a:ext cx="720000" cy="5521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Fiche Sécur’</a:t>
            </a:r>
          </a:p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Urgence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hlinkClick r:id="rId7"/>
              </a:rPr>
              <a:t>CLIC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251537" y="2780928"/>
            <a:ext cx="720000" cy="56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Simulateur S’Fam </a:t>
            </a:r>
          </a:p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9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251537" y="1484784"/>
            <a:ext cx="720000" cy="5766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L’indispen-sable</a:t>
            </a:r>
          </a:p>
          <a:p>
            <a:pPr algn="ctr"/>
            <a:r>
              <a:rPr lang="fr-F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900" b="1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</a:t>
            </a:r>
            <a:r>
              <a:rPr lang="fr-F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lic</a:t>
            </a:r>
            <a:endParaRPr lang="fr-FR" sz="9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ZoneTexte 44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5 000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873" y="2561129"/>
            <a:ext cx="831987" cy="6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8199390" y="5476884"/>
            <a:ext cx="792000" cy="320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GAV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2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215537" y="5869197"/>
            <a:ext cx="792000" cy="4850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 BOOK GAV</a:t>
            </a: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3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215537" y="4969098"/>
            <a:ext cx="792000" cy="4680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</a:t>
            </a:r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IARD </a:t>
            </a:r>
            <a:r>
              <a:rPr lang="fr-FR" sz="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print</a:t>
            </a:r>
            <a:endParaRPr lang="fr-FR" sz="8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4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25503" y="4128028"/>
            <a:ext cx="756000" cy="7240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fr-FR" sz="8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IARD </a:t>
            </a:r>
            <a:r>
              <a:rPr lang="fr-FR" sz="800" dirty="0" smtClean="0">
                <a:solidFill>
                  <a:srgbClr val="C0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DIGITAL</a:t>
            </a:r>
            <a:endParaRPr lang="fr-FR" sz="800" dirty="0">
              <a:solidFill>
                <a:srgbClr val="C00000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5"/>
              </a:rPr>
              <a:t>Clic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51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998" y="3936527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2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4918</TotalTime>
  <Words>360</Words>
  <Application>Microsoft Office PowerPoint</Application>
  <PresentationFormat>Affichage à l'écran (4:3)</PresentationFormat>
  <Paragraphs>64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ASSURANCES IARD &amp; PREVOYANCE MyG PREVOYANCE Conjoint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A6700865</cp:lastModifiedBy>
  <cp:revision>633</cp:revision>
  <dcterms:created xsi:type="dcterms:W3CDTF">2017-05-30T18:41:27Z</dcterms:created>
  <dcterms:modified xsi:type="dcterms:W3CDTF">2019-09-02T08:41:13Z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