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27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7C80"/>
    <a:srgbClr val="99CCFF"/>
    <a:srgbClr val="66CCFF"/>
    <a:srgbClr val="00CCFF"/>
    <a:srgbClr val="008080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76" autoAdjust="0"/>
    <p:restoredTop sz="96092" autoAdjust="0"/>
  </p:normalViewPr>
  <p:slideViewPr>
    <p:cSldViewPr showGuides="1">
      <p:cViewPr varScale="1">
        <p:scale>
          <a:sx n="112" d="100"/>
          <a:sy n="112" d="100"/>
        </p:scale>
        <p:origin x="-1680" y="-90"/>
      </p:cViewPr>
      <p:guideLst>
        <p:guide orient="horz" pos="1344"/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30/08/2019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30/08/2019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635424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hyperlink" Target="http://commerciaux.celca.caisse-epargne.fr/particuliers/bancarisation-particuliers/cartes-bancaires/izicarte/izicarte/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hyperlink" Target="http://commerciaux.celca.caisse-epargne.fr/download/198/bancarisation/4624/book-bancarisation-2017-2.pptx" TargetMode="External"/><Relationship Id="rId4" Type="http://schemas.openxmlformats.org/officeDocument/2006/relationships/hyperlink" Target="http://commerciaux.celca.caisse-epargne.fr/particuliers/credits-particuliers/credits-a-la-consommation/izivente-izicarte-oa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Bancarisation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-</a:t>
            </a: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</a:t>
            </a:r>
            <a:r>
              <a:rPr lang="it-IT" sz="12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MyG BANCA Conso sans </a:t>
            </a:r>
            <a:r>
              <a:rPr lang="it-IT" sz="12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Izicarte</a:t>
            </a:r>
            <a:endParaRPr lang="it-IT" sz="1200" dirty="0">
              <a:solidFill>
                <a:sysClr val="windowText" lastClr="000000">
                  <a:lumMod val="50000"/>
                  <a:lumOff val="50000"/>
                </a:sysClr>
              </a:solidFill>
            </a:endParaRPr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259632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Book des </a:t>
            </a:r>
            <a:r>
              <a:rPr lang="fr-FR" sz="1600" b="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Campagnes GERC – </a:t>
            </a:r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BANCARISATION</a:t>
            </a:r>
            <a:r>
              <a:rPr lang="fr-FR" cap="none" dirty="0"/>
              <a:t/>
            </a:r>
            <a:br>
              <a:rPr lang="fr-FR" cap="none" dirty="0"/>
            </a:br>
            <a:r>
              <a:rPr lang="it-IT" cap="none" dirty="0">
                <a:solidFill>
                  <a:schemeClr val="accent2">
                    <a:lumMod val="75000"/>
                  </a:schemeClr>
                </a:solidFill>
              </a:rPr>
              <a:t>MyG BANCA Conso sans Izicarte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37470" y="1237256"/>
            <a:ext cx="7576904" cy="180592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64602" y="1398092"/>
            <a:ext cx="3671507" cy="15885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0" name="Rectangle 49"/>
          <p:cNvSpPr/>
          <p:nvPr/>
        </p:nvSpPr>
        <p:spPr>
          <a:xfrm>
            <a:off x="611738" y="1391389"/>
            <a:ext cx="3698192" cy="15952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3" name="ZoneTexte 52"/>
          <p:cNvSpPr txBox="1"/>
          <p:nvPr/>
        </p:nvSpPr>
        <p:spPr>
          <a:xfrm>
            <a:off x="626784" y="1398092"/>
            <a:ext cx="3683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OBJECTIFS </a:t>
            </a:r>
            <a:r>
              <a:rPr lang="fr-FR" dirty="0" smtClean="0"/>
              <a:t>– OFFRES :</a:t>
            </a:r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4442867" y="1398092"/>
            <a:ext cx="3527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 smtClean="0"/>
              <a:t>CRITERES DE CIBLAGE :</a:t>
            </a:r>
            <a:endParaRPr lang="fr-FR" dirty="0"/>
          </a:p>
        </p:txBody>
      </p:sp>
      <p:sp>
        <p:nvSpPr>
          <p:cNvPr id="59" name="Rectangle 58"/>
          <p:cNvSpPr/>
          <p:nvPr/>
        </p:nvSpPr>
        <p:spPr>
          <a:xfrm>
            <a:off x="8131627" y="188640"/>
            <a:ext cx="927527" cy="6533595"/>
          </a:xfrm>
          <a:prstGeom prst="rect">
            <a:avLst/>
          </a:prstGeom>
          <a:solidFill>
            <a:srgbClr val="9AA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8169642" y="217518"/>
            <a:ext cx="859987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fr-FR"/>
            </a:defPPr>
            <a:lvl1pPr algn="ctr">
              <a:defRPr sz="1200">
                <a:solidFill>
                  <a:srgbClr val="FF0000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sz="1100" b="1" dirty="0" smtClean="0">
                <a:solidFill>
                  <a:schemeClr val="bg1"/>
                </a:solidFill>
                <a:latin typeface="+mn-lt"/>
              </a:rPr>
              <a:t>Outils d’aide à la vente</a:t>
            </a:r>
            <a:endParaRPr lang="fr-FR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251537" y="69726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defRPr/>
            </a:pPr>
            <a:r>
              <a:rPr lang="fr-FR" sz="1000" dirty="0">
                <a:solidFill>
                  <a:schemeClr val="tx1"/>
                </a:solidFill>
                <a:latin typeface="Gill Sans MT" panose="020B0502020104020203" pitchFamily="34" charset="0"/>
                <a:hlinkClick r:id="rId2"/>
              </a:rPr>
              <a:t>OAV </a:t>
            </a:r>
            <a:r>
              <a:rPr lang="fr-FR" sz="1000" dirty="0" err="1">
                <a:solidFill>
                  <a:schemeClr val="tx1"/>
                </a:solidFill>
                <a:latin typeface="Gill Sans MT" panose="020B0502020104020203" pitchFamily="34" charset="0"/>
                <a:hlinkClick r:id="rId2"/>
              </a:rPr>
              <a:t>Izicarte</a:t>
            </a:r>
            <a:endParaRPr lang="fr-FR" sz="1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21475" y="3112188"/>
            <a:ext cx="4626589" cy="35841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58080" y="3457878"/>
            <a:ext cx="2501752" cy="3149218"/>
          </a:xfrm>
          <a:prstGeom prst="rect">
            <a:avLst/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client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Bénéficier des services adaptés à mes besoins (garantie achat, assurances &amp; assistance, plafonds de paiement et retraits choisis), couplés à la fonctionnalité Débit/Crédit, bien pratique pour étaler une dépense plus importante sur quelques mois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fr-FR" sz="3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Construire les contours de mon offre Bouquet Liberté, notamment avec les services qui peuvent m’être utiles tout en profitant de remises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avantageuses          (</a:t>
            </a:r>
            <a:r>
              <a:rPr lang="fr-FR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cf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 -10/-20/-30%)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fr-FR" sz="4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Gage du sérieux de l’accompagnement de mon conseiller via sa préoccupation à me faire profiter d’une offre de qualité et toujours pertinente au regard de ma situation personnelle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131840" y="3457878"/>
            <a:ext cx="1944215" cy="3142771"/>
          </a:xfrm>
          <a:prstGeom prst="rect">
            <a:avLst/>
          </a:prstGeom>
          <a:noFill/>
          <a:ln w="25400">
            <a:solidFill>
              <a:srgbClr val="93CDDD"/>
            </a:solidFill>
          </a:ln>
        </p:spPr>
        <p:txBody>
          <a:bodyPr wrap="square">
            <a:noAutofit/>
          </a:bodyPr>
          <a:lstStyle/>
          <a:p>
            <a:pPr lvl="0"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conseiller</a:t>
            </a:r>
          </a:p>
          <a:p>
            <a:pPr lvl="0" algn="ctr"/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(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impacts potentiels sur items de </a:t>
            </a:r>
            <a:r>
              <a:rPr lang="fr-FR" sz="1000" b="1" i="1" dirty="0" err="1">
                <a:solidFill>
                  <a:srgbClr val="4C6F86"/>
                </a:solidFill>
                <a:latin typeface="Gill Sans MT" panose="020B0502020104020203" pitchFamily="34" charset="0"/>
              </a:rPr>
              <a:t>rému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 variable</a:t>
            </a:r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)</a:t>
            </a:r>
          </a:p>
          <a:p>
            <a:endParaRPr lang="fr-FR" sz="800" b="1" u="sng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Clients  Bancarisés Principaux ou 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BPe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/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JBPe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forfaits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Izicarte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/cartes HDG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Ventes nettes CB débit </a:t>
            </a:r>
            <a:r>
              <a:rPr lang="fr-FR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diff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539552" y="3143038"/>
            <a:ext cx="453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 b="1">
                <a:solidFill>
                  <a:srgbClr val="FFC000"/>
                </a:solidFill>
                <a:latin typeface="Gill Sans MT" panose="020B0502020104020203" pitchFamily="34" charset="0"/>
              </a:defRPr>
            </a:lvl1pPr>
          </a:lstStyle>
          <a:p>
            <a:pPr algn="l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BENEFICES A TRAITER LA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CIBLE :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220073" y="3135582"/>
            <a:ext cx="2894302" cy="35967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5231608" y="3150101"/>
            <a:ext cx="199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ARGUMENTAIRES :</a:t>
            </a:r>
            <a:endParaRPr lang="fr-FR" sz="14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5292080" y="3500233"/>
            <a:ext cx="2750287" cy="29531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Le client nous a fait confiance pour son Crédit Conso, continuons donc à travailler ensemble : le crédit renouvelable est un instrument efficace face aux aléas de la vie avec une gestion totalement autonome et </a:t>
            </a:r>
            <a:r>
              <a:rPr lang="fr-FR" sz="10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transparente.</a:t>
            </a:r>
          </a:p>
          <a:p>
            <a:pPr algn="just"/>
            <a:endParaRPr lang="fr-FR" sz="105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Faire profiter d'une carte lui offrant les services qu'il est en droit d'attendre et qui correspondent à ses habitudes de fonctionnement (</a:t>
            </a:r>
            <a:r>
              <a:rPr lang="fr-FR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cf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 il sait étaler ses grosses dépenses sur </a:t>
            </a:r>
            <a:r>
              <a:rPr lang="fr-FR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qqes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 années puisqu’il a un Crédit Conso, sans doute sera-t-il séduit par l’opportunité de répartir des dépenses lourdes pour un budget quotidien sur </a:t>
            </a:r>
            <a:r>
              <a:rPr lang="fr-FR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qqes</a:t>
            </a:r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 mois).</a:t>
            </a:r>
          </a:p>
        </p:txBody>
      </p:sp>
      <p:sp>
        <p:nvSpPr>
          <p:cNvPr id="114" name="Bouton d'action : Accueil 113">
            <a:hlinkClick r:id="" action="ppaction://noaction" highlightClick="1"/>
          </p:cNvPr>
          <p:cNvSpPr/>
          <p:nvPr/>
        </p:nvSpPr>
        <p:spPr>
          <a:xfrm>
            <a:off x="7136277" y="75381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1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73" y="75381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Rectangle 116"/>
          <p:cNvSpPr/>
          <p:nvPr/>
        </p:nvSpPr>
        <p:spPr>
          <a:xfrm>
            <a:off x="8251537" y="1335044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Aide </a:t>
            </a:r>
            <a:r>
              <a:rPr lang="fr-FR" sz="1000" dirty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à la </a:t>
            </a:r>
            <a:r>
              <a:rPr lang="fr-FR" sz="1000" dirty="0" err="1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souscrip</a:t>
            </a:r>
            <a:r>
              <a:rPr lang="fr-FR" sz="1000" dirty="0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. </a:t>
            </a:r>
            <a:r>
              <a:rPr lang="fr-FR" sz="1000" dirty="0" err="1" smtClean="0">
                <a:solidFill>
                  <a:schemeClr val="tx1"/>
                </a:solidFill>
                <a:latin typeface="Gill Sans MT" panose="020B0502020104020203" pitchFamily="34" charset="0"/>
                <a:hlinkClick r:id="rId4"/>
              </a:rPr>
              <a:t>Izicarte</a:t>
            </a:r>
            <a:endParaRPr lang="fr-FR" sz="1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251537" y="197317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defRPr/>
            </a:pPr>
            <a:r>
              <a:rPr lang="fr-FR" sz="1000" dirty="0">
                <a:solidFill>
                  <a:schemeClr val="tx1"/>
                </a:solidFill>
                <a:latin typeface="Gill Sans MT" panose="020B0502020104020203" pitchFamily="34" charset="0"/>
                <a:hlinkClick r:id="rId5"/>
              </a:rPr>
              <a:t>Book </a:t>
            </a:r>
            <a:r>
              <a:rPr lang="fr-FR" sz="1000" dirty="0" err="1">
                <a:solidFill>
                  <a:schemeClr val="tx1"/>
                </a:solidFill>
                <a:latin typeface="Gill Sans MT" panose="020B0502020104020203" pitchFamily="34" charset="0"/>
                <a:hlinkClick r:id="rId5"/>
              </a:rPr>
              <a:t>Banca</a:t>
            </a:r>
            <a:endParaRPr lang="fr-FR" sz="1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6" y="260648"/>
            <a:ext cx="663508" cy="771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Arrondir un rectangle avec un coin diagonal 32"/>
          <p:cNvSpPr/>
          <p:nvPr/>
        </p:nvSpPr>
        <p:spPr>
          <a:xfrm>
            <a:off x="5295109" y="5892671"/>
            <a:ext cx="2747258" cy="756084"/>
          </a:xfrm>
          <a:prstGeom prst="round2Diag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-50% la 1</a:t>
            </a:r>
            <a:r>
              <a:rPr lang="fr-FR" sz="1400" b="1" baseline="30000" dirty="0" smtClean="0">
                <a:solidFill>
                  <a:prstClr val="white"/>
                </a:solidFill>
              </a:rPr>
              <a:t>ère</a:t>
            </a:r>
            <a:r>
              <a:rPr lang="fr-FR" sz="1400" b="1" dirty="0" smtClean="0">
                <a:solidFill>
                  <a:prstClr val="white"/>
                </a:solidFill>
              </a:rPr>
              <a:t> année</a:t>
            </a:r>
          </a:p>
          <a:p>
            <a:pPr algn="ctr"/>
            <a:r>
              <a:rPr lang="fr-FR" sz="1000" dirty="0" smtClean="0">
                <a:solidFill>
                  <a:prstClr val="white"/>
                </a:solidFill>
              </a:rPr>
              <a:t>Sur le Bouquet Liberté pour toute première souscription à un BL (EER ou MEG) avec une carte Izicarte Premier, </a:t>
            </a:r>
            <a:r>
              <a:rPr lang="fr-FR" sz="1000" dirty="0">
                <a:solidFill>
                  <a:prstClr val="white"/>
                </a:solidFill>
              </a:rPr>
              <a:t>I</a:t>
            </a:r>
            <a:r>
              <a:rPr lang="fr-FR" sz="1000" dirty="0" smtClean="0">
                <a:solidFill>
                  <a:prstClr val="white"/>
                </a:solidFill>
              </a:rPr>
              <a:t>zicarte </a:t>
            </a:r>
            <a:r>
              <a:rPr lang="fr-FR" sz="1000" dirty="0" err="1" smtClean="0">
                <a:solidFill>
                  <a:prstClr val="white"/>
                </a:solidFill>
              </a:rPr>
              <a:t>Platinum</a:t>
            </a:r>
            <a:r>
              <a:rPr lang="fr-FR" sz="1000" dirty="0" smtClean="0">
                <a:solidFill>
                  <a:prstClr val="white"/>
                </a:solidFill>
              </a:rPr>
              <a:t> ou </a:t>
            </a:r>
            <a:r>
              <a:rPr lang="fr-FR" sz="1000" dirty="0" err="1" smtClean="0">
                <a:solidFill>
                  <a:prstClr val="white"/>
                </a:solidFill>
              </a:rPr>
              <a:t>Infinite</a:t>
            </a:r>
            <a:endParaRPr lang="fr-FR" sz="1400" dirty="0">
              <a:solidFill>
                <a:prstClr val="white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755" y="633119"/>
            <a:ext cx="1593469" cy="377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4430438" y="1700808"/>
            <a:ext cx="319640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100" smtClean="0">
                <a:latin typeface="Gill Sans MT" panose="020B0502020104020203" pitchFamily="34" charset="0"/>
              </a:rPr>
              <a:t>Clients 26-65 </a:t>
            </a:r>
            <a:r>
              <a:rPr lang="fr-FR" sz="1100" dirty="0">
                <a:latin typeface="Gill Sans MT" panose="020B0502020104020203" pitchFamily="34" charset="0"/>
              </a:rPr>
              <a:t>ans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Détenteurs d’un crédit conso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Non détenteurs d'une </a:t>
            </a:r>
            <a:r>
              <a:rPr lang="fr-FR" sz="1100" dirty="0" err="1" smtClean="0">
                <a:latin typeface="Gill Sans MT" panose="020B0502020104020203" pitchFamily="34" charset="0"/>
              </a:rPr>
              <a:t>Izicarte</a:t>
            </a:r>
            <a:r>
              <a:rPr lang="fr-FR" sz="1100" dirty="0" smtClean="0">
                <a:latin typeface="Gill Sans MT" panose="020B0502020104020203" pitchFamily="34" charset="0"/>
              </a:rPr>
              <a:t>, </a:t>
            </a:r>
            <a:r>
              <a:rPr lang="fr-FR" sz="1100" dirty="0">
                <a:latin typeface="Gill Sans MT" panose="020B0502020104020203" pitchFamily="34" charset="0"/>
              </a:rPr>
              <a:t>ni d’un crédit Renouvelable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Non vus dans les 6 derniers mois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11560" y="1700808"/>
            <a:ext cx="3698192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Equiper en IZICARTE et BL si ça n’a pas été fait à la souscription du Conso (de préférence 1er à DD ou </a:t>
            </a:r>
            <a:r>
              <a:rPr lang="fr-FR" sz="1100" dirty="0" err="1">
                <a:latin typeface="Gill Sans MT" panose="020B0502020104020203" pitchFamily="34" charset="0"/>
              </a:rPr>
              <a:t>Platinum</a:t>
            </a:r>
            <a:r>
              <a:rPr lang="fr-FR" sz="1100" dirty="0">
                <a:latin typeface="Gill Sans MT" panose="020B0502020104020203" pitchFamily="34" charset="0"/>
              </a:rPr>
              <a:t>, dans le cadre d’un BL avec 2 services complémentaires ou plus</a:t>
            </a:r>
            <a:r>
              <a:rPr lang="fr-FR" sz="1100" dirty="0" smtClean="0">
                <a:latin typeface="Gill Sans MT" panose="020B0502020104020203" pitchFamily="34" charset="0"/>
              </a:rPr>
              <a:t>)</a:t>
            </a:r>
          </a:p>
          <a:p>
            <a:pPr marL="171450" indent="-171450" algn="just">
              <a:buFontTx/>
              <a:buChar char="-"/>
            </a:pPr>
            <a:endParaRPr lang="fr-FR" sz="1100" dirty="0">
              <a:latin typeface="Gill Sans MT" panose="020B0502020104020203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Accélérateur client dans le cadre d’une MEG vers </a:t>
            </a:r>
            <a:r>
              <a:rPr lang="fr-FR" sz="1100" dirty="0" err="1">
                <a:latin typeface="Gill Sans MT" panose="020B0502020104020203" pitchFamily="34" charset="0"/>
              </a:rPr>
              <a:t>Izicarte</a:t>
            </a:r>
            <a:r>
              <a:rPr lang="fr-FR" sz="1100" dirty="0">
                <a:latin typeface="Gill Sans MT" panose="020B0502020104020203" pitchFamily="34" charset="0"/>
              </a:rPr>
              <a:t> 1er, </a:t>
            </a:r>
            <a:r>
              <a:rPr lang="fr-FR" sz="1100" dirty="0" err="1">
                <a:latin typeface="Gill Sans MT" panose="020B0502020104020203" pitchFamily="34" charset="0"/>
              </a:rPr>
              <a:t>Platinum</a:t>
            </a:r>
            <a:r>
              <a:rPr lang="fr-FR" sz="1100" dirty="0">
                <a:latin typeface="Gill Sans MT" panose="020B0502020104020203" pitchFamily="34" charset="0"/>
              </a:rPr>
              <a:t> et </a:t>
            </a:r>
            <a:r>
              <a:rPr lang="fr-FR" sz="1100" dirty="0" err="1">
                <a:latin typeface="Gill Sans MT" panose="020B0502020104020203" pitchFamily="34" charset="0"/>
              </a:rPr>
              <a:t>Infinite</a:t>
            </a:r>
            <a:r>
              <a:rPr lang="fr-FR" sz="1100" dirty="0">
                <a:latin typeface="Gill Sans MT" panose="020B0502020104020203" pitchFamily="34" charset="0"/>
              </a:rPr>
              <a:t> : -50% sur BL pendant 12 mois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3131840" y="6260678"/>
            <a:ext cx="19442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3">
                    <a:lumMod val="75000"/>
                  </a:schemeClr>
                </a:solidFill>
                <a:latin typeface="Gill Sans MT" panose="020B0502020104020203" pitchFamily="34" charset="0"/>
              </a:rPr>
              <a:t>Campagne notée 3,4/5</a:t>
            </a:r>
            <a:endParaRPr lang="fr-FR" sz="1100" b="1" dirty="0">
              <a:solidFill>
                <a:schemeClr val="accent3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5122092" y="2708920"/>
            <a:ext cx="2114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Volumétrie :  9 </a:t>
            </a:r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000 </a:t>
            </a:r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clients</a:t>
            </a:r>
            <a:endParaRPr lang="fr-FR" sz="11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82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F4256A-1649-443E-A6B9-148A4F0DC50C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4952</TotalTime>
  <Words>392</Words>
  <Application>Microsoft Office PowerPoint</Application>
  <PresentationFormat>Affichage à l'écran (4:3)</PresentationFormat>
  <Paragraphs>44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Book des Campagnes GERC – BANCARISATION MyG BANCA Conso sans Izicarte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A6702974</cp:lastModifiedBy>
  <cp:revision>629</cp:revision>
  <dcterms:created xsi:type="dcterms:W3CDTF">2017-05-30T18:41:27Z</dcterms:created>
  <dcterms:modified xsi:type="dcterms:W3CDTF">2019-08-30T07:55:27Z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