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26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112" d="100"/>
          <a:sy n="112" d="100"/>
        </p:scale>
        <p:origin x="-1680" y="-90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1.xml"/><Relationship Id="rId7" Type="http://schemas.openxmlformats.org/officeDocument/2006/relationships/image" Target="../media/image13.png"/><Relationship Id="rId2" Type="http://schemas.openxmlformats.org/officeDocument/2006/relationships/hyperlink" Target="http://commerciaux.celca.caisse-epargne.fr/particuliers/bancarisation-particuliers/cartes-bancaires/izicarte/izicarte/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commerciaux.celca.caisse-epargne.fr/download/198/bancarisation/4624/book-bancarisation-2017-2.pptx" TargetMode="External"/><Relationship Id="rId5" Type="http://schemas.openxmlformats.org/officeDocument/2006/relationships/hyperlink" Target="http://commerciaux.celca.caisse-epargne.fr/particuliers/credits-particuliers/credits-a-la-consommation/izivente-izicarte-oav/" TargetMode="Externa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Bancarisation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BANCA Flux sans </a:t>
            </a:r>
            <a:r>
              <a:rPr lang="fr-FR" sz="12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carte</a:t>
            </a:r>
            <a:endParaRPr lang="fr-FR" sz="1200" dirty="0">
              <a:solidFill>
                <a:sysClr val="windowText" lastClr="000000">
                  <a:lumMod val="50000"/>
                  <a:lumOff val="50000"/>
                </a:sysClr>
              </a:solidFill>
            </a:endParaRP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</a:t>
            </a:r>
            <a:r>
              <a:rPr lang="fr-FR" sz="1600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Campagnes GERC – </a:t>
            </a:r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BANCARISATION</a:t>
            </a:r>
            <a:r>
              <a:rPr lang="fr-FR" cap="none" dirty="0"/>
              <a:t/>
            </a:r>
            <a:br>
              <a:rPr lang="fr-FR" cap="none" dirty="0"/>
            </a:br>
            <a:r>
              <a:rPr lang="fr-FR" cap="none" dirty="0" err="1">
                <a:solidFill>
                  <a:schemeClr val="accent2">
                    <a:lumMod val="75000"/>
                  </a:schemeClr>
                </a:solidFill>
              </a:rPr>
              <a:t>MyG</a:t>
            </a:r>
            <a:r>
              <a:rPr lang="fr-FR" cap="none" dirty="0">
                <a:solidFill>
                  <a:schemeClr val="accent2">
                    <a:lumMod val="75000"/>
                  </a:schemeClr>
                </a:solidFill>
              </a:rPr>
              <a:t> BANCA Flux sans carte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251537" y="69726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OAV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0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Bénéficier des services adaptés à mes besoins (garantie achat, assurances &amp; assistance, plafonds de paiement et retraits choisis), tout en profitant de remises avantageuses (-10/-20/-30%), couplés à la fonctionnalité Débit/Crédit.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Témoignage d'une marque de confiance et d'intérêt de la CEGEE à mon égard avec cette offre personnalisée.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BPe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JBPe</a:t>
            </a: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forfaits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Izicarte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/cartes HDG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CB débit </a:t>
            </a:r>
            <a:r>
              <a:rPr lang="fr-FR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diff</a:t>
            </a: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92080" y="3500233"/>
            <a:ext cx="2750287" cy="29531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Conquérir des clients en BANCA  par la mise en avant du caractère privilégié de notre offre : faire profiter d'une carte lui offrant des niveaux de services qu'il est en droit d'attendre et qui correspondent à ses habitudes de fonctionnement.</a:t>
            </a:r>
          </a:p>
        </p:txBody>
      </p:sp>
      <p:sp>
        <p:nvSpPr>
          <p:cNvPr id="114" name="Bouton d'action : Accueil 113">
            <a:hlinkClick r:id="rId3" action="ppaction://hlinksldjump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Rectangle 116"/>
          <p:cNvSpPr/>
          <p:nvPr/>
        </p:nvSpPr>
        <p:spPr>
          <a:xfrm>
            <a:off x="8251537" y="1335044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Aide </a:t>
            </a: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à la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souscrip</a:t>
            </a:r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.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251537" y="197317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6"/>
              </a:rPr>
              <a:t>Book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6"/>
              </a:rPr>
              <a:t>Banca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6" y="260648"/>
            <a:ext cx="663508" cy="77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Arrondir un rectangle avec un coin diagonal 32"/>
          <p:cNvSpPr/>
          <p:nvPr/>
        </p:nvSpPr>
        <p:spPr>
          <a:xfrm>
            <a:off x="5295109" y="4654445"/>
            <a:ext cx="2747258" cy="756084"/>
          </a:xfrm>
          <a:prstGeom prst="round2Diag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-50% la 1</a:t>
            </a:r>
            <a:r>
              <a:rPr lang="fr-FR" sz="1400" b="1" baseline="30000" dirty="0" smtClean="0">
                <a:solidFill>
                  <a:prstClr val="white"/>
                </a:solidFill>
              </a:rPr>
              <a:t>ère</a:t>
            </a:r>
            <a:r>
              <a:rPr lang="fr-FR" sz="1400" b="1" dirty="0" smtClean="0">
                <a:solidFill>
                  <a:prstClr val="white"/>
                </a:solidFill>
              </a:rPr>
              <a:t> année</a:t>
            </a:r>
          </a:p>
          <a:p>
            <a:pPr algn="ctr"/>
            <a:r>
              <a:rPr lang="fr-FR" sz="1000" dirty="0" smtClean="0">
                <a:solidFill>
                  <a:prstClr val="white"/>
                </a:solidFill>
              </a:rPr>
              <a:t>Sur le Bouquet Liberté pour toute première souscription à un BL (EER ou MEG) avec une carte Izicarte Premier, </a:t>
            </a:r>
            <a:r>
              <a:rPr lang="fr-FR" sz="1000" dirty="0">
                <a:solidFill>
                  <a:prstClr val="white"/>
                </a:solidFill>
              </a:rPr>
              <a:t>I</a:t>
            </a:r>
            <a:r>
              <a:rPr lang="fr-FR" sz="1000" dirty="0" smtClean="0">
                <a:solidFill>
                  <a:prstClr val="white"/>
                </a:solidFill>
              </a:rPr>
              <a:t>zicarte </a:t>
            </a:r>
            <a:r>
              <a:rPr lang="fr-FR" sz="1000" dirty="0" err="1" smtClean="0">
                <a:solidFill>
                  <a:prstClr val="white"/>
                </a:solidFill>
              </a:rPr>
              <a:t>Platinum</a:t>
            </a:r>
            <a:r>
              <a:rPr lang="fr-FR" sz="1000" dirty="0" smtClean="0">
                <a:solidFill>
                  <a:prstClr val="white"/>
                </a:solidFill>
              </a:rPr>
              <a:t> ou </a:t>
            </a:r>
            <a:r>
              <a:rPr lang="fr-FR" sz="1000" dirty="0" err="1" smtClean="0">
                <a:solidFill>
                  <a:prstClr val="white"/>
                </a:solidFill>
              </a:rPr>
              <a:t>Infinite</a:t>
            </a:r>
            <a:endParaRPr lang="fr-FR" sz="1400" dirty="0">
              <a:solidFill>
                <a:prstClr val="white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755" y="633119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4430438" y="1744940"/>
            <a:ext cx="31964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Clients 18-65 ans</a:t>
            </a: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Note Bâle II  entre 1 et 6</a:t>
            </a: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BP </a:t>
            </a:r>
            <a:r>
              <a:rPr lang="fr-FR" sz="1100" dirty="0">
                <a:latin typeface="Gill Sans MT" panose="020B0502020104020203" pitchFamily="34" charset="0"/>
              </a:rPr>
              <a:t>ou </a:t>
            </a:r>
            <a:r>
              <a:rPr lang="fr-FR" sz="1100" dirty="0" smtClean="0">
                <a:latin typeface="Gill Sans MT" panose="020B0502020104020203" pitchFamily="34" charset="0"/>
              </a:rPr>
              <a:t>JBP,</a:t>
            </a: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Sans carte de paiement, </a:t>
            </a: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Non </a:t>
            </a:r>
            <a:r>
              <a:rPr lang="fr-FR" sz="1100" dirty="0">
                <a:latin typeface="Gill Sans MT" panose="020B0502020104020203" pitchFamily="34" charset="0"/>
              </a:rPr>
              <a:t>vus dans les 6 derniers </a:t>
            </a:r>
            <a:r>
              <a:rPr lang="fr-FR" sz="1100" dirty="0" smtClean="0">
                <a:latin typeface="Gill Sans MT" panose="020B0502020104020203" pitchFamily="34" charset="0"/>
              </a:rPr>
              <a:t>mois</a:t>
            </a:r>
            <a:endParaRPr lang="fr-FR" sz="1100" dirty="0">
              <a:latin typeface="Gill Sans MT" panose="020B0502020104020203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11560" y="1744940"/>
            <a:ext cx="369819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Equiper en BL avec de préférence 2 services complémentaires ou plus et une </a:t>
            </a:r>
            <a:r>
              <a:rPr lang="fr-FR" sz="1100" dirty="0" err="1"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latin typeface="Gill Sans MT" panose="020B0502020104020203" pitchFamily="34" charset="0"/>
              </a:rPr>
              <a:t> Débit Différé si le client n’en détient pas.</a:t>
            </a:r>
          </a:p>
          <a:p>
            <a:pPr marL="171450" indent="-171450" algn="just">
              <a:buFontTx/>
              <a:buChar char="-"/>
            </a:pP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Accélérateur client dans le cadre d’une MEG vers Izicarte 1</a:t>
            </a:r>
            <a:r>
              <a:rPr lang="fr-FR" sz="1100" baseline="30000" dirty="0">
                <a:latin typeface="Gill Sans MT" panose="020B0502020104020203" pitchFamily="34" charset="0"/>
              </a:rPr>
              <a:t>er</a:t>
            </a:r>
            <a:r>
              <a:rPr lang="fr-FR" sz="1100" dirty="0">
                <a:latin typeface="Gill Sans MT" panose="020B0502020104020203" pitchFamily="34" charset="0"/>
              </a:rPr>
              <a:t>, </a:t>
            </a:r>
            <a:r>
              <a:rPr lang="fr-FR" sz="1100" dirty="0" err="1">
                <a:latin typeface="Gill Sans MT" panose="020B0502020104020203" pitchFamily="34" charset="0"/>
              </a:rPr>
              <a:t>Platinum</a:t>
            </a:r>
            <a:r>
              <a:rPr lang="fr-FR" sz="1100" dirty="0">
                <a:latin typeface="Gill Sans MT" panose="020B0502020104020203" pitchFamily="34" charset="0"/>
              </a:rPr>
              <a:t> et </a:t>
            </a:r>
            <a:r>
              <a:rPr lang="fr-FR" sz="1100" dirty="0" err="1">
                <a:latin typeface="Gill Sans MT" panose="020B0502020104020203" pitchFamily="34" charset="0"/>
              </a:rPr>
              <a:t>Infinite</a:t>
            </a:r>
            <a:r>
              <a:rPr lang="fr-FR" sz="1100" dirty="0">
                <a:latin typeface="Gill Sans MT" panose="020B0502020104020203" pitchFamily="34" charset="0"/>
              </a:rPr>
              <a:t> : -50% sur BL pendant 12 mois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3131840" y="6260678"/>
            <a:ext cx="1944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3">
                    <a:lumMod val="75000"/>
                  </a:schemeClr>
                </a:solidFill>
                <a:latin typeface="Gill Sans MT" panose="020B0502020104020203" pitchFamily="34" charset="0"/>
              </a:rPr>
              <a:t>Campagne notée 4,5/5</a:t>
            </a:r>
            <a:endParaRPr lang="fr-FR" sz="1100" b="1" dirty="0">
              <a:solidFill>
                <a:schemeClr val="accent3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5220073" y="2708920"/>
            <a:ext cx="1944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: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7 </a:t>
            </a:r>
            <a:r>
              <a:rPr lang="fr-FR" sz="1100" b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0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00 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24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4919</TotalTime>
  <Words>283</Words>
  <Application>Microsoft Office PowerPoint</Application>
  <PresentationFormat>Affichage à l'écran (4:3)</PresentationFormat>
  <Paragraphs>42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BANCARISATION MyG BANCA Flux sans carte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A6702974</cp:lastModifiedBy>
  <cp:revision>630</cp:revision>
  <dcterms:created xsi:type="dcterms:W3CDTF">2017-05-30T18:41:27Z</dcterms:created>
  <dcterms:modified xsi:type="dcterms:W3CDTF">2019-08-30T08:18:58Z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