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3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12" d="100"/>
          <a:sy n="112" d="100"/>
        </p:scale>
        <p:origin x="-1680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29/08/2019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29/08/2019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hyperlink" Target="http://commerciaux.celca.caisse-epargne.fr/particuliers/bancarisation-particuliers/cartes-bancaires/izicarte/izicarte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hyperlink" Target="http://commerciaux.celca.caisse-epargne.fr/download/198/bancarisation/4624/book-bancarisation-2017-2.pptx" TargetMode="External"/><Relationship Id="rId4" Type="http://schemas.openxmlformats.org/officeDocument/2006/relationships/hyperlink" Target="http://commerciaux.celca.caisse-epargne.fr/particuliers/credits-particuliers/credits-a-la-consommation/izivente-izicarte-oa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Bancarisation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it-IT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 BANCA </a:t>
            </a:r>
            <a:r>
              <a:rPr lang="it-IT" sz="12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MEG Forfait</a:t>
            </a:r>
            <a:endParaRPr lang="it-IT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</a:t>
            </a:r>
            <a:r>
              <a:rPr lang="fr-FR" sz="16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Campagnes GERC – </a:t>
            </a:r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BANCARISATION</a:t>
            </a:r>
            <a:r>
              <a:rPr lang="fr-FR" cap="none" dirty="0"/>
              <a:t/>
            </a:r>
            <a:br>
              <a:rPr lang="fr-FR" cap="none" dirty="0"/>
            </a:br>
            <a:r>
              <a:rPr lang="it-IT" cap="none" dirty="0">
                <a:solidFill>
                  <a:schemeClr val="accent2">
                    <a:lumMod val="75000"/>
                  </a:schemeClr>
                </a:solidFill>
              </a:rPr>
              <a:t>MyG BANCA MEG Forfait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75969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4548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4615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OAV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069368"/>
            <a:ext cx="4626589" cy="36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277857"/>
            <a:ext cx="2501752" cy="3454521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</a:t>
            </a:r>
            <a:r>
              <a:rPr lang="fr-FR" sz="1200" b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client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Bénéficier d’un bouquet de services adaptés à ma situation tout en profitant de remises avantageuses (-10/-20/-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30%)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Voir que la CEGEE peut me proposer une offre sur mesure (BL) qui réponde à mes usages et besoins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Profiter d'une carte exclusive, réservée habituellement à des clients hauts de gamme (carte dite statutaire). Me donne accès à des services Premium tels que l'assistant personnel. Me permet également de bénéficier des services adaptés à mes besoins (garantie achat, assurances &amp; assistance, plafonds de paiement et retraits élevés), couplés à la fonctionnalité Débit/Crédit.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Témoignage d'une marque de confiance de la CEGEE à mon égard avec cette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montée en gamme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+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marque de considération en me proposant une carte que très peu de banques proposent.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277858"/>
            <a:ext cx="1944215" cy="3437929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forfaits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/cartes HDG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CB débit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diff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2996952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069368"/>
            <a:ext cx="2894302" cy="36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2996952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248205"/>
            <a:ext cx="2750287" cy="34675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Moderniser son offre 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Banca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(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cf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« vieux » forfait 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Satellis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) : lui faire bénéficier d’un bouquet de services utiles, adaptés à sa situation du moment, librement choisis et assortis de conditions tarifaires attractives. </a:t>
            </a:r>
          </a:p>
          <a:p>
            <a:pPr algn="just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Faire profiter d'une carte lui offrant les services qu'il est en droit d'attendre et qui correspondent à ses habitudes de fonctionnement (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cf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envisager MEG de sa carte tout en associant le volet IZICARTE et les services complémentaires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).</a:t>
            </a:r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Occasion de faire un point sur son équipement 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Banca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/CB : ces clients jonglent souvent entre leur vie privée et leur vie professionnelle. Et si cet équipement carte pouvait leur faire gagner du temps grâce à l’assistant personnel (voir vidéo ci-contre) ?</a:t>
            </a: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116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Aide </a:t>
            </a: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à la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souscrip</a:t>
            </a:r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.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Book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Banca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6" y="260648"/>
            <a:ext cx="663508" cy="77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Arrondir un rectangle avec un coin diagonal 32"/>
          <p:cNvSpPr/>
          <p:nvPr/>
        </p:nvSpPr>
        <p:spPr>
          <a:xfrm>
            <a:off x="5295109" y="6021288"/>
            <a:ext cx="2747258" cy="621507"/>
          </a:xfrm>
          <a:prstGeom prst="round2Diag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-50% la 1</a:t>
            </a:r>
            <a:r>
              <a:rPr lang="fr-FR" sz="1400" b="1" baseline="30000" dirty="0" smtClean="0">
                <a:solidFill>
                  <a:prstClr val="white"/>
                </a:solidFill>
              </a:rPr>
              <a:t>ère</a:t>
            </a:r>
            <a:r>
              <a:rPr lang="fr-FR" sz="1400" b="1" dirty="0" smtClean="0">
                <a:solidFill>
                  <a:prstClr val="white"/>
                </a:solidFill>
              </a:rPr>
              <a:t> année</a:t>
            </a:r>
          </a:p>
          <a:p>
            <a:pPr algn="ctr"/>
            <a:r>
              <a:rPr lang="fr-FR" sz="1000" dirty="0" smtClean="0">
                <a:solidFill>
                  <a:prstClr val="white"/>
                </a:solidFill>
              </a:rPr>
              <a:t>Sur le Bouquet Liberté pour toute première souscription à un BL (EER ou MEG) avec une carte Izicarte Premier, </a:t>
            </a:r>
            <a:r>
              <a:rPr lang="fr-FR" sz="1000" dirty="0">
                <a:solidFill>
                  <a:prstClr val="white"/>
                </a:solidFill>
              </a:rPr>
              <a:t>I</a:t>
            </a:r>
            <a:r>
              <a:rPr lang="fr-FR" sz="1000" dirty="0" smtClean="0">
                <a:solidFill>
                  <a:prstClr val="white"/>
                </a:solidFill>
              </a:rPr>
              <a:t>zicarte </a:t>
            </a:r>
            <a:r>
              <a:rPr lang="fr-FR" sz="1000" dirty="0" err="1" smtClean="0">
                <a:solidFill>
                  <a:prstClr val="white"/>
                </a:solidFill>
              </a:rPr>
              <a:t>Platinum</a:t>
            </a:r>
            <a:r>
              <a:rPr lang="fr-FR" sz="1000" dirty="0" smtClean="0">
                <a:solidFill>
                  <a:prstClr val="white"/>
                </a:solidFill>
              </a:rPr>
              <a:t> ou </a:t>
            </a:r>
            <a:r>
              <a:rPr lang="fr-FR" sz="1000" dirty="0" err="1" smtClean="0">
                <a:solidFill>
                  <a:prstClr val="white"/>
                </a:solidFill>
              </a:rPr>
              <a:t>Infinite</a:t>
            </a:r>
            <a:endParaRPr lang="fr-FR" sz="1400" dirty="0">
              <a:solidFill>
                <a:prstClr val="white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55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4442867" y="1648170"/>
            <a:ext cx="31964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Clients 18 à 60 ans 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Détenteurs d’un forfait </a:t>
            </a:r>
            <a:r>
              <a:rPr lang="fr-FR" sz="1100" dirty="0" err="1">
                <a:latin typeface="Gill Sans MT" panose="020B0502020104020203" pitchFamily="34" charset="0"/>
              </a:rPr>
              <a:t>Satellis</a:t>
            </a:r>
            <a:r>
              <a:rPr lang="fr-FR" sz="1100" dirty="0">
                <a:latin typeface="Gill Sans MT" panose="020B0502020104020203" pitchFamily="34" charset="0"/>
              </a:rPr>
              <a:t> ou </a:t>
            </a:r>
            <a:r>
              <a:rPr lang="fr-FR" sz="1100" dirty="0" err="1">
                <a:latin typeface="Gill Sans MT" panose="020B0502020104020203" pitchFamily="34" charset="0"/>
              </a:rPr>
              <a:t>Senséa</a:t>
            </a:r>
            <a:r>
              <a:rPr lang="fr-FR" sz="1100" dirty="0">
                <a:latin typeface="Gill Sans MT" panose="020B0502020104020203" pitchFamily="34" charset="0"/>
              </a:rPr>
              <a:t> avec carte de paiement AUTRE QU’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,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ou </a:t>
            </a:r>
            <a:r>
              <a:rPr lang="fr-FR" sz="1100" dirty="0" err="1">
                <a:latin typeface="Gill Sans MT" panose="020B0502020104020203" pitchFamily="34" charset="0"/>
              </a:rPr>
              <a:t>Infinite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Avec des revenus réguliers </a:t>
            </a:r>
            <a:r>
              <a:rPr lang="fr-FR" sz="1100" dirty="0" smtClean="0">
                <a:latin typeface="Gill Sans MT" panose="020B0502020104020203" pitchFamily="34" charset="0"/>
              </a:rPr>
              <a:t>entre 1500 </a:t>
            </a:r>
            <a:r>
              <a:rPr lang="fr-FR" sz="1100" dirty="0">
                <a:latin typeface="Gill Sans MT" panose="020B0502020104020203" pitchFamily="34" charset="0"/>
              </a:rPr>
              <a:t>et 5000</a:t>
            </a:r>
            <a:r>
              <a:rPr lang="fr-FR" sz="1100" dirty="0" smtClean="0">
                <a:latin typeface="Gill Sans MT" panose="020B0502020104020203" pitchFamily="34" charset="0"/>
              </a:rPr>
              <a:t>€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Non vus les </a:t>
            </a:r>
            <a:r>
              <a:rPr lang="fr-FR" sz="1100" dirty="0" smtClean="0">
                <a:latin typeface="Gill Sans MT" panose="020B0502020104020203" pitchFamily="34" charset="0"/>
              </a:rPr>
              <a:t>3 </a:t>
            </a:r>
            <a:r>
              <a:rPr lang="fr-FR" sz="1100" dirty="0" smtClean="0">
                <a:latin typeface="Gill Sans MT" panose="020B0502020104020203" pitchFamily="34" charset="0"/>
              </a:rPr>
              <a:t>derniers mois</a:t>
            </a: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11560" y="1700808"/>
            <a:ext cx="36981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Opérer de la montée en gamme, tant sur le Forfait que sur la Carte </a:t>
            </a:r>
            <a:r>
              <a:rPr lang="fr-FR" sz="1100" dirty="0" smtClean="0">
                <a:latin typeface="Gill Sans MT" panose="020B0502020104020203" pitchFamily="34" charset="0"/>
                <a:sym typeface="Wingdings" panose="05000000000000000000" pitchFamily="2" charset="2"/>
              </a:rPr>
              <a:t></a:t>
            </a:r>
            <a:r>
              <a:rPr lang="fr-FR" sz="1100" dirty="0" smtClean="0">
                <a:latin typeface="Gill Sans MT" panose="020B0502020104020203" pitchFamily="34" charset="0"/>
              </a:rPr>
              <a:t> </a:t>
            </a:r>
            <a:r>
              <a:rPr lang="fr-FR" sz="1100" dirty="0">
                <a:latin typeface="Gill Sans MT" panose="020B0502020104020203" pitchFamily="34" charset="0"/>
              </a:rPr>
              <a:t>équiper en BL avec IZICARTE haut de gamme,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de préférence, dans le cadre d’un BL avec 2 services complémentaires ou plus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Accélérateur client dans le cadre d’une MEG vers 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 1er,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et </a:t>
            </a:r>
            <a:r>
              <a:rPr lang="fr-FR" sz="1100" dirty="0" err="1">
                <a:latin typeface="Gill Sans MT" panose="020B0502020104020203" pitchFamily="34" charset="0"/>
              </a:rPr>
              <a:t>Infinite</a:t>
            </a:r>
            <a:r>
              <a:rPr lang="fr-FR" sz="1100" dirty="0">
                <a:latin typeface="Gill Sans MT" panose="020B0502020104020203" pitchFamily="34" charset="0"/>
              </a:rPr>
              <a:t> : -50% sur BL pendant 12 mois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3131840" y="6453336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3">
                    <a:lumMod val="75000"/>
                  </a:schemeClr>
                </a:solidFill>
                <a:latin typeface="Gill Sans MT" panose="020B0502020104020203" pitchFamily="34" charset="0"/>
              </a:rPr>
              <a:t>Campagne notée 4,1/5</a:t>
            </a:r>
            <a:endParaRPr lang="fr-FR" sz="1100" b="1" dirty="0">
              <a:solidFill>
                <a:schemeClr val="accent3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148064" y="2625361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3 000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4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4915</TotalTime>
  <Words>353</Words>
  <Application>Microsoft Office PowerPoint</Application>
  <PresentationFormat>Affichage à l'écran (4:3)</PresentationFormat>
  <Paragraphs>42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BANCARISATION MyG BANCA MEG Forfait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628</cp:revision>
  <dcterms:created xsi:type="dcterms:W3CDTF">2017-05-30T18:41:27Z</dcterms:created>
  <dcterms:modified xsi:type="dcterms:W3CDTF">2019-08-29T15:11:47Z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