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38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>
          <p15:clr>
            <a:srgbClr val="A4A3A4"/>
          </p15:clr>
        </p15:guide>
        <p15:guide id="2" pos="5602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16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632"/>
    <a:srgbClr val="FF7C80"/>
    <a:srgbClr val="99CCFF"/>
    <a:srgbClr val="66CCFF"/>
    <a:srgbClr val="00CCFF"/>
    <a:srgbClr val="008080"/>
    <a:srgbClr val="FFFFFF"/>
    <a:srgbClr val="223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6" autoAdjust="0"/>
    <p:restoredTop sz="96092" autoAdjust="0"/>
  </p:normalViewPr>
  <p:slideViewPr>
    <p:cSldViewPr showGuides="1">
      <p:cViewPr varScale="1">
        <p:scale>
          <a:sx n="88" d="100"/>
          <a:sy n="88" d="100"/>
        </p:scale>
        <p:origin x="-960" y="-114"/>
      </p:cViewPr>
      <p:guideLst>
        <p:guide orient="horz" pos="1344"/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16" d="100"/>
          <a:sy n="116" d="100"/>
        </p:scale>
        <p:origin x="-4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02/09/2019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149200" y="3897112"/>
            <a:ext cx="4626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 </a:t>
            </a:r>
            <a:r>
              <a:rPr lang="fr-FR" dirty="0" err="1"/>
              <a:t>powerpoint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248200" y="333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2248200" y="5310000"/>
            <a:ext cx="442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en L 16"/>
          <p:cNvSpPr/>
          <p:nvPr userDrawn="1"/>
        </p:nvSpPr>
        <p:spPr>
          <a:xfrm rot="19020000" flipH="1">
            <a:off x="3271992" y="-21745"/>
            <a:ext cx="2468772" cy="2539684"/>
          </a:xfrm>
          <a:custGeom>
            <a:avLst/>
            <a:gdLst>
              <a:gd name="connsiteX0" fmla="*/ 0 w 2466000"/>
              <a:gd name="connsiteY0" fmla="*/ 0 h 2880000"/>
              <a:gd name="connsiteX1" fmla="*/ 754029 w 2466000"/>
              <a:gd name="connsiteY1" fmla="*/ 0 h 2880000"/>
              <a:gd name="connsiteX2" fmla="*/ 754029 w 2466000"/>
              <a:gd name="connsiteY2" fmla="*/ 2125971 h 2880000"/>
              <a:gd name="connsiteX3" fmla="*/ 2466000 w 2466000"/>
              <a:gd name="connsiteY3" fmla="*/ 2125971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68772"/>
              <a:gd name="connsiteY0" fmla="*/ 1041781 h 2880000"/>
              <a:gd name="connsiteX1" fmla="*/ 756801 w 2468772"/>
              <a:gd name="connsiteY1" fmla="*/ 0 h 2880000"/>
              <a:gd name="connsiteX2" fmla="*/ 756801 w 2468772"/>
              <a:gd name="connsiteY2" fmla="*/ 2125971 h 2880000"/>
              <a:gd name="connsiteX3" fmla="*/ 2468772 w 2468772"/>
              <a:gd name="connsiteY3" fmla="*/ 2125971 h 2880000"/>
              <a:gd name="connsiteX4" fmla="*/ 2468772 w 2468772"/>
              <a:gd name="connsiteY4" fmla="*/ 2880000 h 2880000"/>
              <a:gd name="connsiteX5" fmla="*/ 2772 w 2468772"/>
              <a:gd name="connsiteY5" fmla="*/ 2880000 h 2880000"/>
              <a:gd name="connsiteX6" fmla="*/ 0 w 2468772"/>
              <a:gd name="connsiteY6" fmla="*/ 1041781 h 2880000"/>
              <a:gd name="connsiteX0" fmla="*/ 0 w 2468772"/>
              <a:gd name="connsiteY0" fmla="*/ 701465 h 2539684"/>
              <a:gd name="connsiteX1" fmla="*/ 757521 w 2468772"/>
              <a:gd name="connsiteY1" fmla="*/ 0 h 2539684"/>
              <a:gd name="connsiteX2" fmla="*/ 756801 w 2468772"/>
              <a:gd name="connsiteY2" fmla="*/ 1785655 h 2539684"/>
              <a:gd name="connsiteX3" fmla="*/ 2468772 w 2468772"/>
              <a:gd name="connsiteY3" fmla="*/ 1785655 h 2539684"/>
              <a:gd name="connsiteX4" fmla="*/ 2468772 w 2468772"/>
              <a:gd name="connsiteY4" fmla="*/ 2539684 h 2539684"/>
              <a:gd name="connsiteX5" fmla="*/ 2772 w 2468772"/>
              <a:gd name="connsiteY5" fmla="*/ 2539684 h 2539684"/>
              <a:gd name="connsiteX6" fmla="*/ 0 w 2468772"/>
              <a:gd name="connsiteY6" fmla="*/ 701465 h 25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8772" h="2539684">
                <a:moveTo>
                  <a:pt x="0" y="701465"/>
                </a:moveTo>
                <a:lnTo>
                  <a:pt x="757521" y="0"/>
                </a:lnTo>
                <a:lnTo>
                  <a:pt x="756801" y="1785655"/>
                </a:lnTo>
                <a:lnTo>
                  <a:pt x="2468772" y="1785655"/>
                </a:lnTo>
                <a:lnTo>
                  <a:pt x="2468772" y="2539684"/>
                </a:lnTo>
                <a:lnTo>
                  <a:pt x="2772" y="2539684"/>
                </a:lnTo>
                <a:lnTo>
                  <a:pt x="0" y="70146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/>
          <p:cNvSpPr>
            <a:spLocks noChangeAspect="1"/>
          </p:cNvSpPr>
          <p:nvPr userDrawn="1"/>
        </p:nvSpPr>
        <p:spPr>
          <a:xfrm>
            <a:off x="2750554" y="57192"/>
            <a:ext cx="1234800" cy="12348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149200" y="4366800"/>
            <a:ext cx="4626000" cy="9344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149200" y="3366000"/>
            <a:ext cx="4626000" cy="677108"/>
          </a:xfrm>
        </p:spPr>
        <p:txBody>
          <a:bodyPr>
            <a:spAutoFit/>
          </a:bodyPr>
          <a:lstStyle>
            <a:lvl1pPr algn="ctr">
              <a:defRPr sz="3800"/>
            </a:lvl1pPr>
          </a:lstStyle>
          <a:p>
            <a:r>
              <a:rPr lang="fr-FR" dirty="0"/>
              <a:t>Titre </a:t>
            </a:r>
            <a:r>
              <a:rPr lang="fr-FR" dirty="0" err="1"/>
              <a:t>powerpoint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/>
          </p:nvPr>
        </p:nvSpPr>
        <p:spPr>
          <a:xfrm>
            <a:off x="2149200" y="5436000"/>
            <a:ext cx="4626000" cy="262800"/>
          </a:xfrm>
        </p:spPr>
        <p:txBody>
          <a:bodyPr/>
          <a:lstStyle>
            <a:lvl1pPr algn="ctr">
              <a:defRPr sz="1100" b="0" cap="none" baseline="0"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15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35" y="6237313"/>
            <a:ext cx="2186565" cy="4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8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3794"/>
            <a:ext cx="8675254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72473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1" y="1340768"/>
            <a:ext cx="8666522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01968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000" y="1340768"/>
            <a:ext cx="8668443" cy="24510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38299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/>
          <a:stretch/>
        </p:blipFill>
        <p:spPr>
          <a:xfrm>
            <a:off x="179512" y="1340768"/>
            <a:ext cx="8704930" cy="245473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7182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922" y="1339850"/>
            <a:ext cx="8675253" cy="24550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62140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8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2604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4" y="1339850"/>
            <a:ext cx="8667750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136131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59364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2" y="6149635"/>
            <a:ext cx="2577316" cy="578299"/>
          </a:xfrm>
          <a:prstGeom prst="rect">
            <a:avLst/>
          </a:prstGeom>
        </p:spPr>
      </p:pic>
      <p:pic>
        <p:nvPicPr>
          <p:cNvPr id="17" name="Espace réservé du contenu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6" y="1339850"/>
            <a:ext cx="8667746" cy="2451099"/>
          </a:xfrm>
          <a:prstGeom prst="rect">
            <a:avLst/>
          </a:prstGeom>
        </p:spPr>
      </p:pic>
      <p:grpSp>
        <p:nvGrpSpPr>
          <p:cNvPr id="18" name="Groupe 17"/>
          <p:cNvGrpSpPr/>
          <p:nvPr userDrawn="1"/>
        </p:nvGrpSpPr>
        <p:grpSpPr>
          <a:xfrm>
            <a:off x="-623910" y="1669672"/>
            <a:ext cx="1683663" cy="1791757"/>
            <a:chOff x="-623910" y="1669672"/>
            <a:chExt cx="1683663" cy="1791757"/>
          </a:xfrm>
        </p:grpSpPr>
        <p:sp>
          <p:nvSpPr>
            <p:cNvPr id="19" name="Forme en L 1"/>
            <p:cNvSpPr>
              <a:spLocks noChangeAspect="1"/>
            </p:cNvSpPr>
            <p:nvPr/>
          </p:nvSpPr>
          <p:spPr>
            <a:xfrm rot="19007924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C31632">
                <a:alpha val="69804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Corde 19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C3163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277546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216000" y="1339200"/>
            <a:ext cx="8668800" cy="24516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 cap="none" baseline="0"/>
            </a:lvl1pPr>
          </a:lstStyle>
          <a:p>
            <a:pPr lvl="0"/>
            <a:r>
              <a:rPr lang="fr-FR" dirty="0"/>
              <a:t>INSÉRER IMAGE 68,1x240,8 mm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270524" y="4137276"/>
            <a:ext cx="4608000" cy="648000"/>
          </a:xfrm>
        </p:spPr>
        <p:txBody>
          <a:bodyPr>
            <a:noAutofit/>
          </a:bodyPr>
          <a:lstStyle>
            <a:lvl1pPr algn="ctr">
              <a:defRPr sz="3500" spc="0" baseline="0"/>
            </a:lvl1pPr>
          </a:lstStyle>
          <a:p>
            <a:r>
              <a:rPr lang="fr-FR" dirty="0"/>
              <a:t>Titre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270524" y="4563678"/>
            <a:ext cx="4608000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600" b="1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33524" y="4124783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 userDrawn="1"/>
        </p:nvCxnSpPr>
        <p:spPr>
          <a:xfrm>
            <a:off x="3233524" y="6149635"/>
            <a:ext cx="268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3142800" y="5014800"/>
            <a:ext cx="2952000" cy="1076400"/>
          </a:xfr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fr-FR" dirty="0" err="1"/>
              <a:t>inserez</a:t>
            </a:r>
            <a:r>
              <a:rPr lang="fr-FR" dirty="0"/>
              <a:t> le texte</a:t>
            </a:r>
          </a:p>
        </p:txBody>
      </p:sp>
      <p:pic>
        <p:nvPicPr>
          <p:cNvPr id="10" name="Espace réservé pour une image 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164" y="6163069"/>
            <a:ext cx="2577316" cy="578299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" y="3861048"/>
            <a:ext cx="5778389" cy="246221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Direction XXX - CAISSE D’EPARGNE XXX</a:t>
            </a:r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3228478" y="6189452"/>
            <a:ext cx="2687046" cy="276999"/>
          </a:xfrm>
        </p:spPr>
        <p:txBody>
          <a:bodyPr wrap="square">
            <a:spAutoFit/>
          </a:bodyPr>
          <a:lstStyle>
            <a:lvl1pPr algn="ctr">
              <a:lnSpc>
                <a:spcPct val="100000"/>
              </a:lnSpc>
              <a:spcAft>
                <a:spcPts val="0"/>
              </a:spcAft>
              <a:defRPr sz="1200" b="0" cap="all" baseline="0">
                <a:solidFill>
                  <a:schemeClr val="tx1"/>
                </a:solidFill>
                <a:latin typeface="+mn-lt"/>
              </a:defRPr>
            </a:lvl1pPr>
            <a:lvl2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2pPr>
            <a:lvl3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3pPr>
            <a:lvl4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cap="none" baseline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</a:defRPr>
            </a:lvl6pPr>
            <a:lvl7pPr algn="l">
              <a:lnSpc>
                <a:spcPct val="100000"/>
              </a:lnSpc>
              <a:defRPr sz="1000" b="0" cap="none" baseline="0">
                <a:solidFill>
                  <a:schemeClr val="tx1"/>
                </a:solidFill>
              </a:defRPr>
            </a:lvl7pPr>
            <a:lvl8pPr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defRPr sz="1000" b="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fr-FR" dirty="0"/>
              <a:t>00 mois 2017</a:t>
            </a:r>
          </a:p>
        </p:txBody>
      </p:sp>
    </p:spTree>
    <p:extLst>
      <p:ext uri="{BB962C8B-B14F-4D97-AF65-F5344CB8AC3E}">
        <p14:creationId xmlns:p14="http://schemas.microsoft.com/office/powerpoint/2010/main" val="4162835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060000" y="620688"/>
            <a:ext cx="3492000" cy="756000"/>
          </a:xfrm>
        </p:spPr>
        <p:txBody>
          <a:bodyPr anchor="t">
            <a:noAutofit/>
          </a:bodyPr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59113" y="1620000"/>
            <a:ext cx="4176712" cy="4032000"/>
          </a:xfrm>
        </p:spPr>
        <p:txBody>
          <a:bodyPr lIns="115200"/>
          <a:lstStyle>
            <a:lvl1pPr>
              <a:lnSpc>
                <a:spcPct val="80000"/>
              </a:lnSpc>
              <a:tabLst>
                <a:tab pos="2520000" algn="l"/>
                <a:tab pos="3060000" algn="l"/>
              </a:tabLst>
              <a:defRPr sz="1400" b="1" baseline="0">
                <a:solidFill>
                  <a:schemeClr val="bg1"/>
                </a:solidFill>
              </a:defRPr>
            </a:lvl1pPr>
            <a:lvl2pPr marL="216000">
              <a:lnSpc>
                <a:spcPct val="80000"/>
              </a:lnSpc>
              <a:spcAft>
                <a:spcPts val="770"/>
              </a:spcAft>
              <a:tabLst>
                <a:tab pos="2520000" algn="l"/>
                <a:tab pos="3060000" algn="l"/>
              </a:tabLst>
              <a:defRPr sz="1100" b="0" cap="all" baseline="0">
                <a:solidFill>
                  <a:schemeClr val="bg1"/>
                </a:solidFill>
              </a:defRPr>
            </a:lvl2pPr>
            <a:lvl5pPr marL="0" indent="0">
              <a:buNone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Forme en L 19"/>
          <p:cNvSpPr/>
          <p:nvPr userDrawn="1"/>
        </p:nvSpPr>
        <p:spPr>
          <a:xfrm rot="19020000" flipH="1">
            <a:off x="-1164102" y="2554425"/>
            <a:ext cx="2325874" cy="2492343"/>
          </a:xfrm>
          <a:custGeom>
            <a:avLst/>
            <a:gdLst>
              <a:gd name="connsiteX0" fmla="*/ 0 w 2466000"/>
              <a:gd name="connsiteY0" fmla="*/ 0 h 2880000"/>
              <a:gd name="connsiteX1" fmla="*/ 726459 w 2466000"/>
              <a:gd name="connsiteY1" fmla="*/ 0 h 2880000"/>
              <a:gd name="connsiteX2" fmla="*/ 726459 w 2466000"/>
              <a:gd name="connsiteY2" fmla="*/ 2183873 h 2880000"/>
              <a:gd name="connsiteX3" fmla="*/ 2466000 w 2466000"/>
              <a:gd name="connsiteY3" fmla="*/ 2183873 h 2880000"/>
              <a:gd name="connsiteX4" fmla="*/ 2466000 w 2466000"/>
              <a:gd name="connsiteY4" fmla="*/ 2880000 h 2880000"/>
              <a:gd name="connsiteX5" fmla="*/ 0 w 2466000"/>
              <a:gd name="connsiteY5" fmla="*/ 2880000 h 2880000"/>
              <a:gd name="connsiteX6" fmla="*/ 0 w 2466000"/>
              <a:gd name="connsiteY6" fmla="*/ 0 h 2880000"/>
              <a:gd name="connsiteX0" fmla="*/ 0 w 2472803"/>
              <a:gd name="connsiteY0" fmla="*/ 401415 h 2880000"/>
              <a:gd name="connsiteX1" fmla="*/ 733262 w 2472803"/>
              <a:gd name="connsiteY1" fmla="*/ 0 h 2880000"/>
              <a:gd name="connsiteX2" fmla="*/ 733262 w 2472803"/>
              <a:gd name="connsiteY2" fmla="*/ 2183873 h 2880000"/>
              <a:gd name="connsiteX3" fmla="*/ 2472803 w 2472803"/>
              <a:gd name="connsiteY3" fmla="*/ 2183873 h 2880000"/>
              <a:gd name="connsiteX4" fmla="*/ 2472803 w 2472803"/>
              <a:gd name="connsiteY4" fmla="*/ 2880000 h 2880000"/>
              <a:gd name="connsiteX5" fmla="*/ 6803 w 2472803"/>
              <a:gd name="connsiteY5" fmla="*/ 2880000 h 2880000"/>
              <a:gd name="connsiteX6" fmla="*/ 0 w 2472803"/>
              <a:gd name="connsiteY6" fmla="*/ 401415 h 2880000"/>
              <a:gd name="connsiteX0" fmla="*/ 0 w 2472468"/>
              <a:gd name="connsiteY0" fmla="*/ 391806 h 2880000"/>
              <a:gd name="connsiteX1" fmla="*/ 732927 w 2472468"/>
              <a:gd name="connsiteY1" fmla="*/ 0 h 2880000"/>
              <a:gd name="connsiteX2" fmla="*/ 732927 w 2472468"/>
              <a:gd name="connsiteY2" fmla="*/ 2183873 h 2880000"/>
              <a:gd name="connsiteX3" fmla="*/ 2472468 w 2472468"/>
              <a:gd name="connsiteY3" fmla="*/ 2183873 h 2880000"/>
              <a:gd name="connsiteX4" fmla="*/ 2472468 w 2472468"/>
              <a:gd name="connsiteY4" fmla="*/ 2880000 h 2880000"/>
              <a:gd name="connsiteX5" fmla="*/ 6468 w 2472468"/>
              <a:gd name="connsiteY5" fmla="*/ 2880000 h 2880000"/>
              <a:gd name="connsiteX6" fmla="*/ 0 w 2472468"/>
              <a:gd name="connsiteY6" fmla="*/ 391806 h 2880000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2472468 w 2472468"/>
              <a:gd name="connsiteY3" fmla="*/ 1792067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472468"/>
              <a:gd name="connsiteY0" fmla="*/ 0 h 2488194"/>
              <a:gd name="connsiteX1" fmla="*/ 730425 w 2472468"/>
              <a:gd name="connsiteY1" fmla="*/ 781797 h 2488194"/>
              <a:gd name="connsiteX2" fmla="*/ 732927 w 2472468"/>
              <a:gd name="connsiteY2" fmla="*/ 1792067 h 2488194"/>
              <a:gd name="connsiteX3" fmla="*/ 1664295 w 2472468"/>
              <a:gd name="connsiteY3" fmla="*/ 1789798 h 2488194"/>
              <a:gd name="connsiteX4" fmla="*/ 2472468 w 2472468"/>
              <a:gd name="connsiteY4" fmla="*/ 2488194 h 2488194"/>
              <a:gd name="connsiteX5" fmla="*/ 6468 w 2472468"/>
              <a:gd name="connsiteY5" fmla="*/ 2488194 h 2488194"/>
              <a:gd name="connsiteX6" fmla="*/ 0 w 2472468"/>
              <a:gd name="connsiteY6" fmla="*/ 0 h 2488194"/>
              <a:gd name="connsiteX0" fmla="*/ 0 w 2325874"/>
              <a:gd name="connsiteY0" fmla="*/ 0 h 2492343"/>
              <a:gd name="connsiteX1" fmla="*/ 730425 w 2325874"/>
              <a:gd name="connsiteY1" fmla="*/ 781797 h 2492343"/>
              <a:gd name="connsiteX2" fmla="*/ 732927 w 2325874"/>
              <a:gd name="connsiteY2" fmla="*/ 1792067 h 2492343"/>
              <a:gd name="connsiteX3" fmla="*/ 1664295 w 2325874"/>
              <a:gd name="connsiteY3" fmla="*/ 1789798 h 2492343"/>
              <a:gd name="connsiteX4" fmla="*/ 2325874 w 2325874"/>
              <a:gd name="connsiteY4" fmla="*/ 2492343 h 2492343"/>
              <a:gd name="connsiteX5" fmla="*/ 6468 w 2325874"/>
              <a:gd name="connsiteY5" fmla="*/ 2488194 h 2492343"/>
              <a:gd name="connsiteX6" fmla="*/ 0 w 2325874"/>
              <a:gd name="connsiteY6" fmla="*/ 0 h 249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5874" h="2492343">
                <a:moveTo>
                  <a:pt x="0" y="0"/>
                </a:moveTo>
                <a:lnTo>
                  <a:pt x="730425" y="781797"/>
                </a:lnTo>
                <a:lnTo>
                  <a:pt x="732927" y="1792067"/>
                </a:lnTo>
                <a:lnTo>
                  <a:pt x="1664295" y="1789798"/>
                </a:lnTo>
                <a:lnTo>
                  <a:pt x="2325874" y="2492343"/>
                </a:lnTo>
                <a:lnTo>
                  <a:pt x="6468" y="2488194"/>
                </a:lnTo>
                <a:cubicBezTo>
                  <a:pt x="4200" y="1661999"/>
                  <a:pt x="2268" y="826195"/>
                  <a:pt x="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section gauch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39552" y="1766426"/>
            <a:ext cx="4176464" cy="1446550"/>
          </a:xfrm>
        </p:spPr>
        <p:txBody>
          <a:bodyPr wrap="square">
            <a:sp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En-tête de section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539552" y="3861048"/>
            <a:ext cx="4176464" cy="2118529"/>
          </a:xfrm>
        </p:spPr>
        <p:txBody>
          <a:bodyPr wrap="square">
            <a:spAutoFit/>
          </a:bodyPr>
          <a:lstStyle>
            <a:lvl1pPr marL="144000" marR="0" indent="-1800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 3" panose="05040102010807070707" pitchFamily="18" charset="2"/>
              <a:buChar char=""/>
              <a:tabLst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Titre partie 1</a:t>
            </a:r>
          </a:p>
          <a:p>
            <a:r>
              <a:rPr lang="fr-FR" dirty="0"/>
              <a:t>Titre partie 2</a:t>
            </a:r>
          </a:p>
          <a:p>
            <a:r>
              <a:rPr lang="fr-FR" dirty="0"/>
              <a:t>Titre partie 3</a:t>
            </a:r>
          </a:p>
          <a:p>
            <a:r>
              <a:rPr lang="fr-FR" dirty="0"/>
              <a:t>Titre partie 4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Forme en L 8"/>
          <p:cNvSpPr>
            <a:spLocks noChangeAspect="1"/>
          </p:cNvSpPr>
          <p:nvPr userDrawn="1"/>
        </p:nvSpPr>
        <p:spPr>
          <a:xfrm rot="19020000" flipH="1">
            <a:off x="4608000" y="1549985"/>
            <a:ext cx="3211287" cy="3780000"/>
          </a:xfrm>
          <a:prstGeom prst="corner">
            <a:avLst>
              <a:gd name="adj1" fmla="val 30577"/>
              <a:gd name="adj2" fmla="val 30577"/>
            </a:avLst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/>
          <p:cNvSpPr>
            <a:spLocks noChangeAspect="1"/>
          </p:cNvSpPr>
          <p:nvPr userDrawn="1"/>
        </p:nvSpPr>
        <p:spPr>
          <a:xfrm>
            <a:off x="4079001" y="2050418"/>
            <a:ext cx="1620000" cy="1620001"/>
          </a:xfrm>
          <a:prstGeom prst="ellipse">
            <a:avLst/>
          </a:prstGeom>
          <a:solidFill>
            <a:srgbClr val="FFFFFF">
              <a:alpha val="2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5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2565400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2565397"/>
            <a:ext cx="3384550" cy="3492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635424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8445600" cy="936104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608000"/>
            <a:ext cx="3934800" cy="1224000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2800800"/>
            <a:ext cx="4132800" cy="180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5792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/>
        <p:txBody>
          <a:bodyPr wrap="square"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68933"/>
            <a:ext cx="8445600" cy="3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04800"/>
            <a:ext cx="7823200" cy="468000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894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00" y="1746000"/>
            <a:ext cx="4068000" cy="292388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/>
              <a:t>InsÉrez</a:t>
            </a:r>
            <a:r>
              <a:rPr lang="fr-FR" dirty="0"/>
              <a:t> le texte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</a:t>
            </a:r>
            <a:b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la partie sur deux lignes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255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6"/>
          </p:nvPr>
        </p:nvSpPr>
        <p:spPr>
          <a:xfrm>
            <a:off x="2808456" y="2205286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450000" y="3816000"/>
            <a:ext cx="1134000" cy="1134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6" name="Espace réservé du tableau 10"/>
          <p:cNvSpPr>
            <a:spLocks noGrp="1"/>
          </p:cNvSpPr>
          <p:nvPr>
            <p:ph type="tbl" sz="quarter" idx="18"/>
          </p:nvPr>
        </p:nvSpPr>
        <p:spPr>
          <a:xfrm>
            <a:off x="2808456" y="4005064"/>
            <a:ext cx="5868000" cy="165576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5086800"/>
            <a:ext cx="2408400" cy="1006496"/>
          </a:xfrm>
        </p:spPr>
        <p:txBody>
          <a:bodyPr/>
          <a:lstStyle>
            <a:lvl1pPr algn="just">
              <a:lnSpc>
                <a:spcPts val="2000"/>
              </a:lnSpc>
              <a:spcAft>
                <a:spcPts val="0"/>
              </a:spcAft>
              <a:defRPr sz="13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Insérez le texte</a:t>
            </a:r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450000" y="5068800"/>
            <a:ext cx="22068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2 lignes et 2 contenus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18"/>
          </p:nvPr>
        </p:nvSpPr>
        <p:spPr>
          <a:xfrm>
            <a:off x="349200" y="3233448"/>
            <a:ext cx="4132800" cy="360000"/>
          </a:xfrm>
        </p:spPr>
        <p:txBody>
          <a:bodyPr wrap="square"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9"/>
          </p:nvPr>
        </p:nvSpPr>
        <p:spPr>
          <a:xfrm>
            <a:off x="4644008" y="1224048"/>
            <a:ext cx="3384550" cy="371712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Titre 2"/>
          <p:cNvSpPr>
            <a:spLocks noGrp="1"/>
          </p:cNvSpPr>
          <p:nvPr userDrawn="1">
            <p:ph type="title" hasCustomPrompt="1"/>
          </p:nvPr>
        </p:nvSpPr>
        <p:spPr>
          <a:xfrm>
            <a:off x="349200" y="378000"/>
            <a:ext cx="8445600" cy="399600"/>
          </a:xfrm>
        </p:spPr>
        <p:txBody>
          <a:bodyPr wrap="square"/>
          <a:lstStyle>
            <a:lvl1pPr>
              <a:defRPr/>
            </a:lvl1pPr>
          </a:lstStyle>
          <a:p>
            <a:r>
              <a:rPr kumimoji="0" lang="fr-FR" sz="2000" b="1" i="0" u="none" strike="noStrike" kern="1200" cap="all" spc="0" normalizeH="0" baseline="0" noProof="0" dirty="0">
                <a:ln>
                  <a:noFill/>
                </a:ln>
                <a:solidFill>
                  <a:srgbClr val="C3163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Titre principal de la partie sur une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pic>
        <p:nvPicPr>
          <p:cNvPr id="18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texte 18"/>
          <p:cNvSpPr>
            <a:spLocks noGrp="1"/>
          </p:cNvSpPr>
          <p:nvPr>
            <p:ph type="body" sz="quarter" idx="20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texte 8"/>
          <p:cNvSpPr>
            <a:spLocks noGrp="1"/>
          </p:cNvSpPr>
          <p:nvPr>
            <p:ph type="body" sz="quarter" idx="24"/>
          </p:nvPr>
        </p:nvSpPr>
        <p:spPr>
          <a:xfrm>
            <a:off x="450000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5"/>
          </p:nvPr>
        </p:nvSpPr>
        <p:spPr>
          <a:xfrm>
            <a:off x="349200" y="3468848"/>
            <a:ext cx="4132800" cy="1472320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Espace réservé du texte 8"/>
          <p:cNvSpPr>
            <a:spLocks noGrp="1"/>
          </p:cNvSpPr>
          <p:nvPr>
            <p:ph type="body" sz="quarter" idx="26"/>
          </p:nvPr>
        </p:nvSpPr>
        <p:spPr>
          <a:xfrm>
            <a:off x="4741656" y="4869296"/>
            <a:ext cx="3934800" cy="1079984"/>
          </a:xfrm>
          <a:solidFill>
            <a:srgbClr val="C31632">
              <a:alpha val="20000"/>
            </a:srgbClr>
          </a:solidFill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20" name="Connecteur droit 1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deux contenu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49199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4643438" y="1224000"/>
            <a:ext cx="4132800" cy="3240088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table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199" y="1556593"/>
            <a:ext cx="4896000" cy="597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2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3" name="Espace réservé du texte 6"/>
          <p:cNvSpPr>
            <a:spLocks noGrp="1"/>
          </p:cNvSpPr>
          <p:nvPr>
            <p:ph type="body" sz="quarter" idx="15"/>
          </p:nvPr>
        </p:nvSpPr>
        <p:spPr>
          <a:xfrm>
            <a:off x="5306400" y="1556593"/>
            <a:ext cx="385200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6"/>
          </p:nvPr>
        </p:nvSpPr>
        <p:spPr>
          <a:xfrm>
            <a:off x="349199" y="5540760"/>
            <a:ext cx="4896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7"/>
          </p:nvPr>
        </p:nvSpPr>
        <p:spPr>
          <a:xfrm>
            <a:off x="5305728" y="5540760"/>
            <a:ext cx="3564000" cy="792088"/>
          </a:xfrm>
        </p:spPr>
        <p:txBody>
          <a:bodyPr/>
          <a:lstStyle>
            <a:lvl1pPr algn="l"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442800" y="5544000"/>
            <a:ext cx="4762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5400000" y="5544000"/>
            <a:ext cx="32868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ableau 7"/>
          <p:cNvSpPr>
            <a:spLocks noGrp="1"/>
          </p:cNvSpPr>
          <p:nvPr>
            <p:ph type="tbl" sz="quarter" idx="18"/>
          </p:nvPr>
        </p:nvSpPr>
        <p:spPr>
          <a:xfrm>
            <a:off x="450000" y="2160000"/>
            <a:ext cx="4762800" cy="140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9" name="Espace réservé du tableau 18"/>
          <p:cNvSpPr>
            <a:spLocks noGrp="1"/>
          </p:cNvSpPr>
          <p:nvPr>
            <p:ph type="tbl" sz="quarter" idx="19"/>
          </p:nvPr>
        </p:nvSpPr>
        <p:spPr>
          <a:xfrm>
            <a:off x="450000" y="3933056"/>
            <a:ext cx="4762800" cy="144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1" name="Espace réservé du tableau 20"/>
          <p:cNvSpPr>
            <a:spLocks noGrp="1"/>
          </p:cNvSpPr>
          <p:nvPr>
            <p:ph type="tbl" sz="quarter" idx="20"/>
          </p:nvPr>
        </p:nvSpPr>
        <p:spPr>
          <a:xfrm>
            <a:off x="5408800" y="2159999"/>
            <a:ext cx="3276000" cy="3204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14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photo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6" hasCustomPrompt="1"/>
          </p:nvPr>
        </p:nvSpPr>
        <p:spPr>
          <a:xfrm>
            <a:off x="4932000" y="476250"/>
            <a:ext cx="3744000" cy="252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insÉrer</a:t>
            </a:r>
            <a:r>
              <a:rPr lang="fr-FR" dirty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6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4356000" cy="7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b="1" baseline="0"/>
            </a:lvl1pPr>
          </a:lstStyle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0000" y="1124744"/>
            <a:ext cx="412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/>
              <a:t>PICTO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5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24048"/>
            <a:ext cx="4150792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459915"/>
            <a:ext cx="4150792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64000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49200" y="1267200"/>
            <a:ext cx="6959104" cy="1225977"/>
          </a:xfrm>
        </p:spPr>
        <p:txBody>
          <a:bodyPr wrap="square"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07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39200" y="3376800"/>
            <a:ext cx="1296000" cy="12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en L 9"/>
          <p:cNvSpPr>
            <a:spLocks noChangeAspect="1"/>
          </p:cNvSpPr>
          <p:nvPr userDrawn="1"/>
        </p:nvSpPr>
        <p:spPr>
          <a:xfrm rot="8023595" flipH="1">
            <a:off x="8236376" y="803280"/>
            <a:ext cx="1827022" cy="1756064"/>
          </a:xfrm>
          <a:custGeom>
            <a:avLst/>
            <a:gdLst>
              <a:gd name="connsiteX0" fmla="*/ 0 w 1840285"/>
              <a:gd name="connsiteY0" fmla="*/ 0 h 2149238"/>
              <a:gd name="connsiteX1" fmla="*/ 562704 w 1840285"/>
              <a:gd name="connsiteY1" fmla="*/ 0 h 2149238"/>
              <a:gd name="connsiteX2" fmla="*/ 562704 w 1840285"/>
              <a:gd name="connsiteY2" fmla="*/ 1586534 h 2149238"/>
              <a:gd name="connsiteX3" fmla="*/ 1840285 w 1840285"/>
              <a:gd name="connsiteY3" fmla="*/ 1586534 h 2149238"/>
              <a:gd name="connsiteX4" fmla="*/ 1840285 w 1840285"/>
              <a:gd name="connsiteY4" fmla="*/ 2149238 h 2149238"/>
              <a:gd name="connsiteX5" fmla="*/ 0 w 1840285"/>
              <a:gd name="connsiteY5" fmla="*/ 2149238 h 2149238"/>
              <a:gd name="connsiteX6" fmla="*/ 0 w 1840285"/>
              <a:gd name="connsiteY6" fmla="*/ 0 h 2149238"/>
              <a:gd name="connsiteX0" fmla="*/ 0 w 1840285"/>
              <a:gd name="connsiteY0" fmla="*/ 0 h 2149540"/>
              <a:gd name="connsiteX1" fmla="*/ 562704 w 1840285"/>
              <a:gd name="connsiteY1" fmla="*/ 0 h 2149540"/>
              <a:gd name="connsiteX2" fmla="*/ 562704 w 1840285"/>
              <a:gd name="connsiteY2" fmla="*/ 1586534 h 2149540"/>
              <a:gd name="connsiteX3" fmla="*/ 1840285 w 1840285"/>
              <a:gd name="connsiteY3" fmla="*/ 1586534 h 2149540"/>
              <a:gd name="connsiteX4" fmla="*/ 1826723 w 1840285"/>
              <a:gd name="connsiteY4" fmla="*/ 2149540 h 2149540"/>
              <a:gd name="connsiteX5" fmla="*/ 0 w 1840285"/>
              <a:gd name="connsiteY5" fmla="*/ 2149238 h 2149540"/>
              <a:gd name="connsiteX6" fmla="*/ 0 w 1840285"/>
              <a:gd name="connsiteY6" fmla="*/ 0 h 2149540"/>
              <a:gd name="connsiteX0" fmla="*/ 0 w 1826723"/>
              <a:gd name="connsiteY0" fmla="*/ 0 h 2149540"/>
              <a:gd name="connsiteX1" fmla="*/ 562704 w 1826723"/>
              <a:gd name="connsiteY1" fmla="*/ 0 h 2149540"/>
              <a:gd name="connsiteX2" fmla="*/ 562704 w 1826723"/>
              <a:gd name="connsiteY2" fmla="*/ 1586534 h 2149540"/>
              <a:gd name="connsiteX3" fmla="*/ 1247810 w 1826723"/>
              <a:gd name="connsiteY3" fmla="*/ 1586136 h 2149540"/>
              <a:gd name="connsiteX4" fmla="*/ 1826723 w 1826723"/>
              <a:gd name="connsiteY4" fmla="*/ 2149540 h 2149540"/>
              <a:gd name="connsiteX5" fmla="*/ 0 w 1826723"/>
              <a:gd name="connsiteY5" fmla="*/ 2149238 h 2149540"/>
              <a:gd name="connsiteX6" fmla="*/ 0 w 1826723"/>
              <a:gd name="connsiteY6" fmla="*/ 0 h 2149540"/>
              <a:gd name="connsiteX0" fmla="*/ 0 w 1827022"/>
              <a:gd name="connsiteY0" fmla="*/ 393476 h 2149540"/>
              <a:gd name="connsiteX1" fmla="*/ 563003 w 1827022"/>
              <a:gd name="connsiteY1" fmla="*/ 0 h 2149540"/>
              <a:gd name="connsiteX2" fmla="*/ 563003 w 1827022"/>
              <a:gd name="connsiteY2" fmla="*/ 1586534 h 2149540"/>
              <a:gd name="connsiteX3" fmla="*/ 1248109 w 1827022"/>
              <a:gd name="connsiteY3" fmla="*/ 1586136 h 2149540"/>
              <a:gd name="connsiteX4" fmla="*/ 1827022 w 1827022"/>
              <a:gd name="connsiteY4" fmla="*/ 2149540 h 2149540"/>
              <a:gd name="connsiteX5" fmla="*/ 299 w 1827022"/>
              <a:gd name="connsiteY5" fmla="*/ 2149238 h 2149540"/>
              <a:gd name="connsiteX6" fmla="*/ 0 w 1827022"/>
              <a:gd name="connsiteY6" fmla="*/ 393476 h 2149540"/>
              <a:gd name="connsiteX0" fmla="*/ 0 w 1827022"/>
              <a:gd name="connsiteY0" fmla="*/ 0 h 1756064"/>
              <a:gd name="connsiteX1" fmla="*/ 563512 w 1827022"/>
              <a:gd name="connsiteY1" fmla="*/ 544962 h 1756064"/>
              <a:gd name="connsiteX2" fmla="*/ 563003 w 1827022"/>
              <a:gd name="connsiteY2" fmla="*/ 1193058 h 1756064"/>
              <a:gd name="connsiteX3" fmla="*/ 1248109 w 1827022"/>
              <a:gd name="connsiteY3" fmla="*/ 1192660 h 1756064"/>
              <a:gd name="connsiteX4" fmla="*/ 1827022 w 1827022"/>
              <a:gd name="connsiteY4" fmla="*/ 1756064 h 1756064"/>
              <a:gd name="connsiteX5" fmla="*/ 299 w 1827022"/>
              <a:gd name="connsiteY5" fmla="*/ 1755762 h 1756064"/>
              <a:gd name="connsiteX6" fmla="*/ 0 w 1827022"/>
              <a:gd name="connsiteY6" fmla="*/ 0 h 17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7022" h="1756064">
                <a:moveTo>
                  <a:pt x="0" y="0"/>
                </a:moveTo>
                <a:lnTo>
                  <a:pt x="563512" y="544962"/>
                </a:lnTo>
                <a:cubicBezTo>
                  <a:pt x="563342" y="760994"/>
                  <a:pt x="563173" y="977026"/>
                  <a:pt x="563003" y="1193058"/>
                </a:cubicBezTo>
                <a:lnTo>
                  <a:pt x="1248109" y="1192660"/>
                </a:lnTo>
                <a:lnTo>
                  <a:pt x="1827022" y="1756064"/>
                </a:lnTo>
                <a:lnTo>
                  <a:pt x="299" y="1755762"/>
                </a:lnTo>
                <a:cubicBezTo>
                  <a:pt x="199" y="1170508"/>
                  <a:pt x="100" y="58525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/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8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702000" y="3574800"/>
            <a:ext cx="792000" cy="900000"/>
          </a:xfrm>
          <a:solidFill>
            <a:schemeClr val="bg1">
              <a:lumMod val="95000"/>
            </a:schemeClr>
          </a:solidFill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fr-FR" dirty="0" err="1"/>
              <a:t>picto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195736" y="3376800"/>
            <a:ext cx="6480720" cy="281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graphique 9"/>
          <p:cNvSpPr>
            <a:spLocks noGrp="1"/>
          </p:cNvSpPr>
          <p:nvPr>
            <p:ph type="chart" sz="quarter" idx="19"/>
          </p:nvPr>
        </p:nvSpPr>
        <p:spPr>
          <a:xfrm>
            <a:off x="2376016" y="3429000"/>
            <a:ext cx="2340000" cy="21602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du texte 21"/>
          <p:cNvSpPr>
            <a:spLocks noGrp="1"/>
          </p:cNvSpPr>
          <p:nvPr>
            <p:ph type="body" sz="quarter" idx="20"/>
          </p:nvPr>
        </p:nvSpPr>
        <p:spPr>
          <a:xfrm>
            <a:off x="2448016" y="5616000"/>
            <a:ext cx="2196000" cy="621312"/>
          </a:xfrm>
        </p:spPr>
        <p:txBody>
          <a:bodyPr/>
          <a:lstStyle>
            <a:lvl1pPr>
              <a:lnSpc>
                <a:spcPts val="1500"/>
              </a:lnSpc>
              <a:spcAft>
                <a:spcPts val="0"/>
              </a:spcAft>
              <a:defRPr sz="11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graphique 24"/>
          <p:cNvSpPr>
            <a:spLocks noGrp="1"/>
          </p:cNvSpPr>
          <p:nvPr>
            <p:ph type="chart" sz="quarter" idx="21"/>
          </p:nvPr>
        </p:nvSpPr>
        <p:spPr>
          <a:xfrm>
            <a:off x="5003800" y="3500438"/>
            <a:ext cx="3600450" cy="2520850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2555776" y="5661248"/>
            <a:ext cx="198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439200" y="4903200"/>
            <a:ext cx="1296000" cy="1296000"/>
          </a:xfrm>
          <a:solidFill>
            <a:schemeClr val="accent1"/>
          </a:solidFill>
        </p:spPr>
        <p:txBody>
          <a:bodyPr anchor="ctr" anchorCtr="1"/>
          <a:lstStyle>
            <a:lvl1pPr algn="ctr">
              <a:defRPr sz="33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Légende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22"/>
          </p:nvPr>
        </p:nvSpPr>
        <p:spPr>
          <a:xfrm>
            <a:off x="349200" y="1275431"/>
            <a:ext cx="7175128" cy="341463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0" name="Espace réservé du texte 6"/>
          <p:cNvSpPr>
            <a:spLocks noGrp="1"/>
          </p:cNvSpPr>
          <p:nvPr>
            <p:ph type="body" sz="quarter" idx="23"/>
          </p:nvPr>
        </p:nvSpPr>
        <p:spPr>
          <a:xfrm>
            <a:off x="349200" y="1511298"/>
            <a:ext cx="7175128" cy="1897077"/>
          </a:xfrm>
        </p:spPr>
        <p:txBody>
          <a:bodyPr/>
          <a:lstStyle>
            <a:lvl1pPr>
              <a:lnSpc>
                <a:spcPts val="2000"/>
              </a:lnSpc>
              <a:spcAft>
                <a:spcPts val="0"/>
              </a:spcAft>
              <a:defRPr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1811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1124744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 principal 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2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présentation-01/01/2018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450000" y="842400"/>
            <a:ext cx="824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9200" y="378000"/>
            <a:ext cx="8445600" cy="400110"/>
          </a:xfrm>
        </p:spPr>
        <p:txBody>
          <a:bodyPr>
            <a:spAutoFit/>
          </a:bodyPr>
          <a:lstStyle/>
          <a:p>
            <a:r>
              <a:rPr lang="fr-FR" dirty="0"/>
              <a:t>Titre principal de la partie sur une ligne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6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00" y="6325665"/>
            <a:ext cx="1792800" cy="40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2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9200" y="378000"/>
            <a:ext cx="84456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Titre principal</a:t>
            </a:r>
            <a:br>
              <a:rPr lang="fr-FR" dirty="0"/>
            </a:br>
            <a:r>
              <a:rPr lang="fr-FR" dirty="0"/>
              <a:t>de la partie sur deux lignes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9200" y="1600200"/>
            <a:ext cx="844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</a:t>
            </a:r>
          </a:p>
          <a:p>
            <a:pPr lvl="8"/>
            <a:r>
              <a:rPr lang="fr-FR" dirty="0"/>
              <a:t>Neuvième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9512" y="630932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42800" y="6202800"/>
            <a:ext cx="8244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772000" y="6336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algn="ctr"/>
            <a:r>
              <a:rPr lang="fr-FR" b="1" dirty="0" smtClean="0"/>
              <a:t>Fil Rouge Satisfaction Client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1" r:id="rId3"/>
    <p:sldLayoutId id="2147483682" r:id="rId4"/>
    <p:sldLayoutId id="2147483680" r:id="rId5"/>
    <p:sldLayoutId id="2147483683" r:id="rId6"/>
    <p:sldLayoutId id="2147483684" r:id="rId7"/>
    <p:sldLayoutId id="2147483675" r:id="rId8"/>
    <p:sldLayoutId id="2147483678" r:id="rId9"/>
    <p:sldLayoutId id="2147483679" r:id="rId10"/>
    <p:sldLayoutId id="2147483668" r:id="rId11"/>
    <p:sldLayoutId id="2147483655" r:id="rId12"/>
    <p:sldLayoutId id="2147483660" r:id="rId13"/>
    <p:sldLayoutId id="2147483671" r:id="rId14"/>
    <p:sldLayoutId id="2147483672" r:id="rId15"/>
    <p:sldLayoutId id="2147483659" r:id="rId16"/>
    <p:sldLayoutId id="2147483673" r:id="rId17"/>
    <p:sldLayoutId id="2147483662" r:id="rId18"/>
    <p:sldLayoutId id="2147483658" r:id="rId19"/>
    <p:sldLayoutId id="2147483663" r:id="rId20"/>
    <p:sldLayoutId id="2147483666" r:id="rId21"/>
    <p:sldLayoutId id="2147483674" r:id="rId22"/>
    <p:sldLayoutId id="2147483654" r:id="rId23"/>
    <p:sldLayoutId id="2147483669" r:id="rId2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13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300" b="1" kern="1200" cap="all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Tx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just" defTabSz="914400" rtl="0" eaLnBrk="1" latinLnBrk="0" hangingPunct="1">
        <a:lnSpc>
          <a:spcPts val="2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-144000" algn="just" defTabSz="914400" rtl="0" eaLnBrk="1" latinLnBrk="0" hangingPunct="1"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&gt;"/>
        <a:defRPr sz="1300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360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3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spcAft>
          <a:spcPts val="770"/>
        </a:spcAft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myeav.ecuvie.assurances.d.bbg/jcms/lch_24163/accueil" TargetMode="External"/><Relationship Id="rId3" Type="http://schemas.openxmlformats.org/officeDocument/2006/relationships/image" Target="../media/image12.png"/><Relationship Id="rId7" Type="http://schemas.openxmlformats.org/officeDocument/2006/relationships/hyperlink" Target="http://commerciaux.celca.caisse-epargne.fr/global-bdd/referentiel-des-delegations-commerciales/" TargetMode="External"/><Relationship Id="rId12" Type="http://schemas.openxmlformats.org/officeDocument/2006/relationships/hyperlink" Target="http://www.webtv.ostrum.com/VideoWidget?widget=21509" TargetMode="External"/><Relationship Id="rId2" Type="http://schemas.openxmlformats.org/officeDocument/2006/relationships/slide" Target="slide1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espacedefi.fr/" TargetMode="External"/><Relationship Id="rId11" Type="http://schemas.openxmlformats.org/officeDocument/2006/relationships/hyperlink" Target="https://www.caisse-epargne.fr/espace-opc/gamme-particuliers" TargetMode="External"/><Relationship Id="rId5" Type="http://schemas.openxmlformats.org/officeDocument/2006/relationships/image" Target="../media/image14.png"/><Relationship Id="rId10" Type="http://schemas.openxmlformats.org/officeDocument/2006/relationships/hyperlink" Target="https://myeav.ecuvie.assurances.d.bbg/upload/docs/image/jpeg/2019-01/popup_-taux_de_rendements_20191_2019-01-16_18-34-30_815.jpg" TargetMode="External"/><Relationship Id="rId4" Type="http://schemas.openxmlformats.org/officeDocument/2006/relationships/image" Target="../media/image13.png"/><Relationship Id="rId9" Type="http://schemas.openxmlformats.org/officeDocument/2006/relationships/hyperlink" Target="https://myeav.ecuvie.assurances.d.bbg/jcms/lch_24174/indispensable-201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0" name="Titre 3"/>
          <p:cNvSpPr txBox="1">
            <a:spLocks/>
          </p:cNvSpPr>
          <p:nvPr/>
        </p:nvSpPr>
        <p:spPr>
          <a:xfrm rot="16200000">
            <a:off x="-3211477" y="3211477"/>
            <a:ext cx="6858000" cy="4350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lvl="0">
              <a:defRPr/>
            </a:pP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Epargne 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+mj-ea"/>
              </a:rPr>
              <a:t>-</a:t>
            </a:r>
            <a:r>
              <a:rPr lang="fr-FR" sz="160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</a:t>
            </a:r>
            <a:r>
              <a:rPr lang="fr-FR" sz="1200" dirty="0" err="1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MyG</a:t>
            </a:r>
            <a:r>
              <a:rPr lang="fr-FR" sz="1200" dirty="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 EPARGNE Activation </a:t>
            </a:r>
            <a:r>
              <a:rPr lang="fr-FR" sz="1200">
                <a:solidFill>
                  <a:sysClr val="windowText" lastClr="000000">
                    <a:lumMod val="50000"/>
                    <a:lumOff val="50000"/>
                  </a:sysClr>
                </a:solidFill>
              </a:rPr>
              <a:t>AssVie</a:t>
            </a:r>
            <a:endParaRPr lang="fr-FR" sz="1200" dirty="0">
              <a:solidFill>
                <a:sysClr val="windowText" lastClr="000000">
                  <a:lumMod val="50000"/>
                  <a:lumOff val="50000"/>
                </a:sysClr>
              </a:solidFill>
            </a:endParaRPr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1259632" y="260219"/>
            <a:ext cx="7432158" cy="720000"/>
          </a:xfrm>
        </p:spPr>
        <p:txBody>
          <a:bodyPr>
            <a:normAutofit/>
          </a:bodyPr>
          <a:lstStyle/>
          <a:p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Book des </a:t>
            </a:r>
            <a:r>
              <a:rPr lang="fr-FR" sz="1600" b="0" cap="non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Campagnes GERC – </a:t>
            </a:r>
            <a:r>
              <a:rPr lang="fr-FR" sz="1600" b="0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EPARGNE</a:t>
            </a:r>
            <a:r>
              <a:rPr lang="fr-FR" cap="none" dirty="0"/>
              <a:t/>
            </a:r>
            <a:br>
              <a:rPr lang="fr-FR" cap="none" dirty="0"/>
            </a:br>
            <a:r>
              <a:rPr lang="fr-FR" cap="none" dirty="0" err="1">
                <a:solidFill>
                  <a:schemeClr val="accent3">
                    <a:lumMod val="75000"/>
                  </a:schemeClr>
                </a:solidFill>
              </a:rPr>
              <a:t>MyG</a:t>
            </a:r>
            <a:r>
              <a:rPr lang="fr-FR" cap="none" dirty="0">
                <a:solidFill>
                  <a:schemeClr val="accent3">
                    <a:lumMod val="75000"/>
                  </a:schemeClr>
                </a:solidFill>
              </a:rPr>
              <a:t> EPARGNE Activation </a:t>
            </a:r>
            <a:r>
              <a:rPr lang="fr-FR" cap="none" dirty="0" err="1">
                <a:solidFill>
                  <a:schemeClr val="accent3">
                    <a:lumMod val="75000"/>
                  </a:schemeClr>
                </a:solidFill>
              </a:rPr>
              <a:t>AssVie</a:t>
            </a:r>
            <a:endParaRPr lang="fr-FR" cap="none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37470" y="1237256"/>
            <a:ext cx="7576904" cy="18059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64602" y="1398092"/>
            <a:ext cx="3671507" cy="1588544"/>
          </a:xfrm>
          <a:prstGeom prst="rect">
            <a:avLst/>
          </a:prstGeom>
          <a:gradFill flip="none" rotWithShape="1">
            <a:gsLst>
              <a:gs pos="0">
                <a:srgbClr val="008080">
                  <a:tint val="66000"/>
                  <a:satMod val="160000"/>
                </a:srgbClr>
              </a:gs>
              <a:gs pos="50000">
                <a:srgbClr val="008080">
                  <a:tint val="44500"/>
                  <a:satMod val="160000"/>
                </a:srgbClr>
              </a:gs>
              <a:gs pos="100000">
                <a:srgbClr val="00808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1100" b="1" cap="all" dirty="0"/>
          </a:p>
        </p:txBody>
      </p:sp>
      <p:sp>
        <p:nvSpPr>
          <p:cNvPr id="50" name="Rectangle 49"/>
          <p:cNvSpPr/>
          <p:nvPr/>
        </p:nvSpPr>
        <p:spPr>
          <a:xfrm>
            <a:off x="611738" y="1391389"/>
            <a:ext cx="3698192" cy="1595248"/>
          </a:xfrm>
          <a:prstGeom prst="rect">
            <a:avLst/>
          </a:prstGeom>
          <a:gradFill flip="none" rotWithShape="1">
            <a:gsLst>
              <a:gs pos="0">
                <a:srgbClr val="008080">
                  <a:tint val="66000"/>
                  <a:satMod val="160000"/>
                </a:srgbClr>
              </a:gs>
              <a:gs pos="50000">
                <a:srgbClr val="008080">
                  <a:tint val="44500"/>
                  <a:satMod val="160000"/>
                </a:srgbClr>
              </a:gs>
              <a:gs pos="100000">
                <a:srgbClr val="00808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900" b="1" cap="all" dirty="0"/>
          </a:p>
        </p:txBody>
      </p:sp>
      <p:sp>
        <p:nvSpPr>
          <p:cNvPr id="53" name="ZoneTexte 52"/>
          <p:cNvSpPr txBox="1"/>
          <p:nvPr/>
        </p:nvSpPr>
        <p:spPr>
          <a:xfrm>
            <a:off x="626784" y="1398092"/>
            <a:ext cx="3683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OBJECTIFS </a:t>
            </a:r>
            <a:r>
              <a:rPr lang="fr-FR" dirty="0" smtClean="0"/>
              <a:t>– OFFRES :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4442867" y="1398092"/>
            <a:ext cx="3527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 smtClean="0"/>
              <a:t>CRITERES DE CIBLAGE :</a:t>
            </a:r>
            <a:endParaRPr lang="fr-FR" dirty="0"/>
          </a:p>
        </p:txBody>
      </p:sp>
      <p:sp>
        <p:nvSpPr>
          <p:cNvPr id="59" name="Rectangle 58"/>
          <p:cNvSpPr/>
          <p:nvPr/>
        </p:nvSpPr>
        <p:spPr>
          <a:xfrm>
            <a:off x="8131627" y="188640"/>
            <a:ext cx="927527" cy="6533595"/>
          </a:xfrm>
          <a:prstGeom prst="rect">
            <a:avLst/>
          </a:prstGeom>
          <a:solidFill>
            <a:srgbClr val="9AA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8169642" y="217518"/>
            <a:ext cx="85998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fr-FR"/>
            </a:defPPr>
            <a:lvl1pPr algn="ctr">
              <a:defRPr sz="1200">
                <a:solidFill>
                  <a:srgbClr val="FF000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Outils d’aide à la vente</a:t>
            </a:r>
            <a:endParaRPr lang="fr-FR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21475" y="3112188"/>
            <a:ext cx="4626589" cy="35841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58080" y="3457878"/>
            <a:ext cx="2501752" cy="3149218"/>
          </a:xfrm>
          <a:prstGeom prst="rect">
            <a:avLst/>
          </a:prstGeom>
          <a:noFill/>
          <a:ln w="254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client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Je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suis rassuré par le fait que mon conseiller me rappelle pour faire le bilan de mon contrat d’assurance-vie.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C’est professionnel de sa part d’assurer un suivi et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j’apprécie. </a:t>
            </a: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De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plus, ma situation a évolué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et je souhaitais voir si ma manière de constituer et valoriser mon épargne est toujours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adaptée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fr-FR" sz="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L’intérêt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que porte ma banque à mon épargne et à mes projets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131840" y="3457878"/>
            <a:ext cx="1944215" cy="3142771"/>
          </a:xfrm>
          <a:prstGeom prst="rect">
            <a:avLst/>
          </a:prstGeom>
          <a:noFill/>
          <a:ln w="25400">
            <a:solidFill>
              <a:srgbClr val="93CDDD"/>
            </a:solidFill>
          </a:ln>
        </p:spPr>
        <p:txBody>
          <a:bodyPr wrap="square">
            <a:noAutofit/>
          </a:bodyPr>
          <a:lstStyle/>
          <a:p>
            <a:pPr lvl="0" algn="ctr"/>
            <a:r>
              <a:rPr lang="fr-FR" sz="1200" b="1" dirty="0">
                <a:solidFill>
                  <a:srgbClr val="4C6F86"/>
                </a:solidFill>
                <a:latin typeface="Gill Sans MT" panose="020B0502020104020203" pitchFamily="34" charset="0"/>
              </a:rPr>
              <a:t>Vision conseiller</a:t>
            </a:r>
          </a:p>
          <a:p>
            <a:pPr lvl="0" algn="ctr"/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(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impacts potentiels sur items de </a:t>
            </a:r>
            <a:r>
              <a:rPr lang="fr-FR" sz="1000" b="1" i="1" dirty="0" err="1">
                <a:solidFill>
                  <a:srgbClr val="4C6F86"/>
                </a:solidFill>
                <a:latin typeface="Gill Sans MT" panose="020B0502020104020203" pitchFamily="34" charset="0"/>
              </a:rPr>
              <a:t>rému</a:t>
            </a:r>
            <a:r>
              <a:rPr lang="fr-FR" sz="1000" b="1" i="1" dirty="0">
                <a:solidFill>
                  <a:srgbClr val="4C6F86"/>
                </a:solidFill>
                <a:latin typeface="Gill Sans MT" panose="020B0502020104020203" pitchFamily="34" charset="0"/>
              </a:rPr>
              <a:t> variable</a:t>
            </a:r>
            <a:r>
              <a:rPr lang="fr-FR" sz="1100" b="1" dirty="0">
                <a:solidFill>
                  <a:srgbClr val="4C6F86"/>
                </a:solidFill>
                <a:latin typeface="Gill Sans MT" panose="020B0502020104020203" pitchFamily="34" charset="0"/>
              </a:rPr>
              <a:t>)</a:t>
            </a:r>
          </a:p>
          <a:p>
            <a:endParaRPr lang="fr-FR" sz="800" b="1" u="sng" dirty="0">
              <a:solidFill>
                <a:srgbClr val="4C6F86"/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Activité UC (CA + arbitrage</a:t>
            </a:r>
            <a:r>
              <a:rPr lang="fr-FR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CA et excédents assurance vie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lvl="0"/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Si argent frais 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Excédents de Collecte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Clients Premium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539552" y="3143038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400" b="1">
                <a:solidFill>
                  <a:srgbClr val="FFC000"/>
                </a:solidFill>
                <a:latin typeface="Gill Sans MT" panose="020B0502020104020203" pitchFamily="34" charset="0"/>
              </a:defRPr>
            </a:lvl1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BENEFICES A TRAITER LA 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CIBLE :</a:t>
            </a:r>
            <a:endParaRPr lang="fr-F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220073" y="3135582"/>
            <a:ext cx="2894302" cy="35967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sz="1400" dirty="0" smtClean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231608" y="3150101"/>
            <a:ext cx="199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ARGUMENTAIRES :</a:t>
            </a:r>
            <a:endParaRPr lang="fr-FR" sz="1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5292080" y="3429000"/>
            <a:ext cx="2750287" cy="31068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Vous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nous avez fait confiance en souscrivant votre contrat X et nous vous en remercions. </a:t>
            </a: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Vous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avez fait le bon choix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ce qui vous a permis de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vous constituer une épargne de long terme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.</a:t>
            </a:r>
          </a:p>
          <a:p>
            <a:pPr algn="just"/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Depuis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cette ouverture, </a:t>
            </a:r>
            <a:r>
              <a:rPr lang="fr-FR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les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évolutions des taux sur les marchés et les projections sur les années à venir font qu’un impact est à attendre sur la rémunération de ce contrat. </a:t>
            </a:r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L’évolution du contexte de l’épargne à long terme  me motive à vous proposer de faire le point.</a:t>
            </a:r>
          </a:p>
          <a:p>
            <a:pPr algn="just"/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  <a:p>
            <a:pPr algn="just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Et si je vous appelle aujourd’hui, c’est justement pour évoquer avec vous l'idée d'améliorer le rendement de votre épargne.</a:t>
            </a:r>
          </a:p>
          <a:p>
            <a:pPr algn="just"/>
            <a:endParaRPr lang="fr-FR" sz="1000" dirty="0" smtClean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114" name="Bouton d'action : Accueil 113">
            <a:hlinkClick r:id="rId2" action="ppaction://hlinksldjump" highlightClick="1"/>
          </p:cNvPr>
          <p:cNvSpPr/>
          <p:nvPr/>
        </p:nvSpPr>
        <p:spPr>
          <a:xfrm>
            <a:off x="7136277" y="753810"/>
            <a:ext cx="396000" cy="360000"/>
          </a:xfrm>
          <a:prstGeom prst="actionButtonHom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b="1" dirty="0">
              <a:latin typeface="+mj-lt"/>
            </a:endParaRPr>
          </a:p>
        </p:txBody>
      </p:sp>
      <p:pic>
        <p:nvPicPr>
          <p:cNvPr id="115" name="Picture 13" descr="Résultat de recherche d'images pour &quot;clic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373" y="7538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4427983" y="1641428"/>
            <a:ext cx="361438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 smtClean="0">
                <a:latin typeface="Gill Sans MT" panose="020B0502020104020203" pitchFamily="34" charset="0"/>
              </a:rPr>
              <a:t>30-69 </a:t>
            </a:r>
            <a:r>
              <a:rPr lang="fr-FR" sz="1100" dirty="0">
                <a:latin typeface="Gill Sans MT" panose="020B0502020104020203" pitchFamily="34" charset="0"/>
              </a:rPr>
              <a:t>ans, </a:t>
            </a:r>
            <a:r>
              <a:rPr lang="fr-FR" sz="1100" dirty="0" smtClean="0">
                <a:latin typeface="Gill Sans MT" panose="020B0502020104020203" pitchFamily="34" charset="0"/>
              </a:rPr>
              <a:t>détenteurs Nuances 3D ou Nuances Plus ou </a:t>
            </a:r>
            <a:r>
              <a:rPr lang="fr-FR" sz="1100" dirty="0" err="1" smtClean="0">
                <a:latin typeface="Gill Sans MT" panose="020B0502020104020203" pitchFamily="34" charset="0"/>
              </a:rPr>
              <a:t>Millevie</a:t>
            </a:r>
            <a:r>
              <a:rPr lang="fr-FR" sz="1100" dirty="0" smtClean="0">
                <a:latin typeface="Gill Sans MT" panose="020B0502020104020203" pitchFamily="34" charset="0"/>
              </a:rPr>
              <a:t> Essentiel ou </a:t>
            </a:r>
            <a:r>
              <a:rPr lang="fr-FR" sz="1100" dirty="0" err="1" smtClean="0">
                <a:latin typeface="Gill Sans MT" panose="020B0502020104020203" pitchFamily="34" charset="0"/>
              </a:rPr>
              <a:t>Millevie</a:t>
            </a:r>
            <a:r>
              <a:rPr lang="fr-FR" sz="1100" dirty="0" smtClean="0">
                <a:latin typeface="Gill Sans MT" panose="020B0502020104020203" pitchFamily="34" charset="0"/>
              </a:rPr>
              <a:t> Premium</a:t>
            </a:r>
            <a:r>
              <a:rPr lang="fr-FR" sz="1100" dirty="0">
                <a:latin typeface="Gill Sans MT" panose="020B0502020104020203" pitchFamily="34" charset="0"/>
              </a:rPr>
              <a:t>, </a:t>
            </a:r>
            <a:endParaRPr lang="fr-FR" sz="1100" dirty="0" smtClean="0"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latin typeface="Gill Sans MT" panose="020B0502020104020203" pitchFamily="34" charset="0"/>
              </a:rPr>
              <a:t>dont l’Epargne liquide représente 20% de la SF totale </a:t>
            </a: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latin typeface="Gill Sans MT" panose="020B0502020104020203" pitchFamily="34" charset="0"/>
              </a:rPr>
              <a:t>OU SCORE d’appétence </a:t>
            </a:r>
            <a:r>
              <a:rPr lang="fr-FR" sz="1100" dirty="0">
                <a:latin typeface="Gill Sans MT" panose="020B0502020104020203" pitchFamily="34" charset="0"/>
              </a:rPr>
              <a:t>versement </a:t>
            </a:r>
            <a:r>
              <a:rPr lang="fr-FR" sz="1100" dirty="0" smtClean="0">
                <a:latin typeface="Gill Sans MT" panose="020B0502020104020203" pitchFamily="34" charset="0"/>
              </a:rPr>
              <a:t>UC</a:t>
            </a:r>
            <a:endParaRPr lang="fr-FR" sz="1100" dirty="0">
              <a:latin typeface="Gill Sans MT" panose="020B05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>
                <a:latin typeface="Gill Sans MT" panose="020B0502020104020203" pitchFamily="34" charset="0"/>
              </a:rPr>
              <a:t>OU avec </a:t>
            </a:r>
            <a:r>
              <a:rPr lang="fr-FR" sz="1100" dirty="0">
                <a:latin typeface="Gill Sans MT" panose="020B0502020104020203" pitchFamily="34" charset="0"/>
              </a:rPr>
              <a:t>FAF ou emprunt à échéance </a:t>
            </a:r>
            <a:r>
              <a:rPr lang="fr-FR" sz="1100" dirty="0" smtClean="0">
                <a:latin typeface="Gill Sans MT" panose="020B0502020104020203" pitchFamily="34" charset="0"/>
              </a:rPr>
              <a:t>au dernier quadrimestre</a:t>
            </a:r>
            <a:endParaRPr lang="fr-FR" sz="1100" dirty="0">
              <a:latin typeface="Gill Sans MT" panose="020B0502020104020203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58080" y="1701523"/>
            <a:ext cx="36981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fr-FR" sz="1000" dirty="0">
                <a:latin typeface="Gill Sans MT" panose="020B0502020104020203" pitchFamily="34" charset="0"/>
              </a:rPr>
              <a:t>Démarche </a:t>
            </a:r>
            <a:r>
              <a:rPr lang="fr-FR" sz="1000" dirty="0" smtClean="0">
                <a:latin typeface="Gill Sans MT" panose="020B0502020104020203" pitchFamily="34" charset="0"/>
              </a:rPr>
              <a:t>pour rassurer le client </a:t>
            </a:r>
            <a:r>
              <a:rPr lang="fr-FR" sz="1000" dirty="0">
                <a:latin typeface="Gill Sans MT" panose="020B0502020104020203" pitchFamily="34" charset="0"/>
              </a:rPr>
              <a:t>sur la pertinence du choix </a:t>
            </a:r>
            <a:r>
              <a:rPr lang="fr-FR" sz="1000" dirty="0" smtClean="0">
                <a:latin typeface="Gill Sans MT" panose="020B0502020104020203" pitchFamily="34" charset="0"/>
              </a:rPr>
              <a:t>d’un contrat d’assurance </a:t>
            </a:r>
            <a:r>
              <a:rPr lang="fr-FR" sz="1000" dirty="0">
                <a:latin typeface="Gill Sans MT" panose="020B0502020104020203" pitchFamily="34" charset="0"/>
              </a:rPr>
              <a:t>vie multi supports pour préparer financièrement ses projets de vie</a:t>
            </a:r>
            <a:r>
              <a:rPr lang="fr-FR" sz="1000" dirty="0" smtClean="0">
                <a:latin typeface="Gill Sans MT" panose="020B0502020104020203" pitchFamily="34" charset="0"/>
              </a:rPr>
              <a:t>.</a:t>
            </a:r>
          </a:p>
          <a:p>
            <a:pPr marL="171450" indent="-171450" algn="just">
              <a:buFontTx/>
              <a:buChar char="-"/>
            </a:pPr>
            <a:r>
              <a:rPr lang="fr-FR" sz="1000" dirty="0" smtClean="0">
                <a:latin typeface="Gill Sans MT" panose="020B0502020104020203" pitchFamily="34" charset="0"/>
              </a:rPr>
              <a:t>Promouvoir </a:t>
            </a:r>
            <a:r>
              <a:rPr lang="fr-FR" sz="1000" dirty="0">
                <a:latin typeface="Gill Sans MT" panose="020B0502020104020203" pitchFamily="34" charset="0"/>
              </a:rPr>
              <a:t>la </a:t>
            </a:r>
            <a:r>
              <a:rPr lang="fr-FR" sz="1000" dirty="0" smtClean="0">
                <a:latin typeface="Gill Sans MT" panose="020B0502020104020203" pitchFamily="34" charset="0"/>
              </a:rPr>
              <a:t>diversification comme </a:t>
            </a:r>
            <a:r>
              <a:rPr lang="fr-FR" sz="1000" dirty="0">
                <a:latin typeface="Gill Sans MT" panose="020B0502020104020203" pitchFamily="34" charset="0"/>
              </a:rPr>
              <a:t>solution face à un contexte de taux </a:t>
            </a:r>
            <a:r>
              <a:rPr lang="fr-FR" sz="1000" dirty="0" smtClean="0">
                <a:latin typeface="Gill Sans MT" panose="020B0502020104020203" pitchFamily="34" charset="0"/>
              </a:rPr>
              <a:t>durablement bas, </a:t>
            </a:r>
            <a:r>
              <a:rPr lang="fr-FR" sz="1000" dirty="0">
                <a:latin typeface="Gill Sans MT" panose="020B0502020104020203" pitchFamily="34" charset="0"/>
              </a:rPr>
              <a:t>en fonction </a:t>
            </a:r>
            <a:r>
              <a:rPr lang="fr-FR" sz="1000" dirty="0" smtClean="0">
                <a:latin typeface="Gill Sans MT" panose="020B0502020104020203" pitchFamily="34" charset="0"/>
              </a:rPr>
              <a:t>des projets </a:t>
            </a:r>
            <a:r>
              <a:rPr lang="fr-FR" sz="1000" dirty="0">
                <a:latin typeface="Gill Sans MT" panose="020B0502020104020203" pitchFamily="34" charset="0"/>
              </a:rPr>
              <a:t>du client, de ses besoins et de son profil de risque</a:t>
            </a:r>
            <a:r>
              <a:rPr lang="fr-FR" sz="1000" dirty="0" smtClean="0">
                <a:latin typeface="Gill Sans MT" panose="020B0502020104020203" pitchFamily="34" charset="0"/>
              </a:rPr>
              <a:t>.</a:t>
            </a:r>
          </a:p>
          <a:p>
            <a:pPr marL="171450" indent="-171450" algn="just">
              <a:buFontTx/>
              <a:buChar char="-"/>
            </a:pPr>
            <a:r>
              <a:rPr lang="fr-FR" sz="1000" dirty="0">
                <a:latin typeface="Gill Sans MT" panose="020B0502020104020203" pitchFamily="34" charset="0"/>
              </a:rPr>
              <a:t>Inciter au recyclage des échéances </a:t>
            </a:r>
            <a:r>
              <a:rPr lang="fr-FR" sz="1000" dirty="0" smtClean="0">
                <a:latin typeface="Gill Sans MT" panose="020B0502020104020203" pitchFamily="34" charset="0"/>
              </a:rPr>
              <a:t>d’emprunt/FAF</a:t>
            </a: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75" y="188640"/>
            <a:ext cx="663508" cy="83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907" y="577144"/>
            <a:ext cx="1593469" cy="37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8251537" y="69726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ESPACE</a:t>
            </a: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DEFI</a:t>
            </a:r>
          </a:p>
          <a:p>
            <a:pPr algn="ctr"/>
            <a:r>
              <a:rPr lang="fr-FR" sz="1000" dirty="0">
                <a:solidFill>
                  <a:prstClr val="black"/>
                </a:solidFill>
                <a:latin typeface="Gill Sans MT" panose="020B0502020104020203" pitchFamily="34" charset="0"/>
                <a:hlinkClick r:id="rId6"/>
              </a:rPr>
              <a:t>Clic</a:t>
            </a:r>
            <a:endParaRPr lang="fr-FR" sz="10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251537" y="1335044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Barème tarifaire</a:t>
            </a: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ASV 2019</a:t>
            </a:r>
          </a:p>
          <a:p>
            <a:pPr algn="ctr"/>
            <a:r>
              <a:rPr lang="fr-FR" sz="1000" dirty="0" smtClean="0">
                <a:solidFill>
                  <a:prstClr val="black"/>
                </a:solidFill>
                <a:latin typeface="Gill Sans MT" panose="020B0502020104020203" pitchFamily="34" charset="0"/>
                <a:hlinkClick r:id="rId7"/>
              </a:rPr>
              <a:t>Clic</a:t>
            </a:r>
            <a:endParaRPr lang="fr-FR" sz="10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251537" y="1973173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MyEAV</a:t>
            </a:r>
            <a:endParaRPr lang="fr-FR" sz="10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8"/>
              </a:rPr>
              <a:t>Clic</a:t>
            </a:r>
            <a:endParaRPr lang="fr-FR" sz="1000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251537" y="2617577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INDISPENSABLE</a:t>
            </a:r>
            <a:r>
              <a:rPr lang="fr-FR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 </a:t>
            </a:r>
            <a:r>
              <a:rPr lang="fr-FR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</a:rPr>
              <a:t>2019</a:t>
            </a:r>
            <a:endParaRPr lang="fr-FR" sz="1100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algn="ctr"/>
            <a:r>
              <a:rPr lang="fr-F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9"/>
              </a:rPr>
              <a:t>clic</a:t>
            </a:r>
            <a:endParaRPr lang="fr-FR" sz="1100" b="1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251537" y="3255706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RENDEMENTS </a:t>
            </a:r>
          </a:p>
          <a:p>
            <a:pPr algn="ctr"/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€ 2018</a:t>
            </a:r>
          </a:p>
          <a:p>
            <a:pPr algn="ctr"/>
            <a:r>
              <a:rPr lang="fr-FR" sz="90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  <a:sym typeface="Wingdings" panose="05000000000000000000" pitchFamily="2" charset="2"/>
                <a:hlinkClick r:id="rId10"/>
              </a:rPr>
              <a:t>clic</a:t>
            </a:r>
            <a:endParaRPr lang="fr-FR" sz="900" b="1" dirty="0">
              <a:solidFill>
                <a:prstClr val="black">
                  <a:lumMod val="50000"/>
                  <a:lumOff val="50000"/>
                </a:prstClr>
              </a:solidFill>
              <a:latin typeface="Gill Sans MT" panose="020B0502020104020203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261062" y="3903452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ESPACE</a:t>
            </a:r>
          </a:p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OPCVM</a:t>
            </a:r>
          </a:p>
          <a:p>
            <a:pPr algn="ctr"/>
            <a:r>
              <a:rPr lang="fr-FR" sz="800" dirty="0">
                <a:solidFill>
                  <a:prstClr val="black"/>
                </a:solidFill>
                <a:latin typeface="Gill Sans MT" panose="020B0502020104020203" pitchFamily="34" charset="0"/>
                <a:hlinkClick r:id="rId11"/>
              </a:rPr>
              <a:t>Clic</a:t>
            </a:r>
            <a:endParaRPr lang="fr-FR" sz="8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261062" y="4541581"/>
            <a:ext cx="720000" cy="626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fr-FR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Vidéo </a:t>
            </a:r>
            <a:r>
              <a:rPr lang="fr-F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 pitchFamily="34" charset="0"/>
              </a:rPr>
              <a:t>ABON-NEMENT</a:t>
            </a:r>
          </a:p>
          <a:p>
            <a:pPr algn="ctr"/>
            <a:r>
              <a:rPr lang="fr-FR" sz="1050" dirty="0">
                <a:solidFill>
                  <a:prstClr val="black"/>
                </a:solidFill>
                <a:latin typeface="Gill Sans MT" panose="020B0502020104020203" pitchFamily="34" charset="0"/>
                <a:hlinkClick r:id="rId12"/>
              </a:rPr>
              <a:t>Clic</a:t>
            </a:r>
            <a:endParaRPr lang="fr-FR" sz="105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5122092" y="2708920"/>
            <a:ext cx="2114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Volumétrie : 10 000 clients</a:t>
            </a:r>
            <a:endParaRPr lang="fr-FR" sz="11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97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F4256A-1649-443E-A6B9-148A4F0DC50C}">
  <ds:schemaRefs>
    <ds:schemaRef ds:uri="http://purl.org/dc/terms/"/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5AC4A13-4102-4463-8CE6-4A540A29DC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70D47E-2B2A-48C1-8CA3-80BC48C9B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5088</TotalTime>
  <Words>371</Words>
  <Application>Microsoft Office PowerPoint</Application>
  <PresentationFormat>Affichage à l'écran (4:3)</PresentationFormat>
  <Paragraphs>64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Book des Campagnes GERC – EPARGNE MyG EPARGNE Activation AssVie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A6701610</cp:lastModifiedBy>
  <cp:revision>633</cp:revision>
  <dcterms:created xsi:type="dcterms:W3CDTF">2017-05-30T18:41:27Z</dcterms:created>
  <dcterms:modified xsi:type="dcterms:W3CDTF">2019-09-02T09:36:04Z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