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38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6092" autoAdjust="0"/>
  </p:normalViewPr>
  <p:slideViewPr>
    <p:cSldViewPr showGuides="1">
      <p:cViewPr varScale="1">
        <p:scale>
          <a:sx n="88" d="100"/>
          <a:sy n="88" d="100"/>
        </p:scale>
        <p:origin x="-960" y="-114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myeav.ecuvie.assurances.d.bbg/jcms/lch_24163/accueil" TargetMode="External"/><Relationship Id="rId3" Type="http://schemas.openxmlformats.org/officeDocument/2006/relationships/image" Target="../media/image12.png"/><Relationship Id="rId7" Type="http://schemas.openxmlformats.org/officeDocument/2006/relationships/hyperlink" Target="http://commerciaux.celca.caisse-epargne.fr/global-bdd/referentiel-des-delegations-commerciales/" TargetMode="External"/><Relationship Id="rId12" Type="http://schemas.openxmlformats.org/officeDocument/2006/relationships/hyperlink" Target="http://www.webtv.ostrum.com/VideoWidget?widget=21509" TargetMode="External"/><Relationship Id="rId2" Type="http://schemas.openxmlformats.org/officeDocument/2006/relationships/slide" Target="slide1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espacedefi.fr/" TargetMode="External"/><Relationship Id="rId11" Type="http://schemas.openxmlformats.org/officeDocument/2006/relationships/hyperlink" Target="https://www.caisse-epargne.fr/espace-opc/gamme-particuliers" TargetMode="External"/><Relationship Id="rId5" Type="http://schemas.openxmlformats.org/officeDocument/2006/relationships/image" Target="../media/image14.png"/><Relationship Id="rId10" Type="http://schemas.openxmlformats.org/officeDocument/2006/relationships/hyperlink" Target="https://myeav.ecuvie.assurances.d.bbg/upload/docs/image/jpeg/2019-01/popup_-taux_de_rendements_20191_2019-01-16_18-34-30_815.jpg" TargetMode="External"/><Relationship Id="rId4" Type="http://schemas.openxmlformats.org/officeDocument/2006/relationships/image" Target="../media/image13.png"/><Relationship Id="rId9" Type="http://schemas.openxmlformats.org/officeDocument/2006/relationships/hyperlink" Target="https://myeav.ecuvie.assurances.d.bbg/jcms/lch_24174/indispensable-201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Epargne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EPARGNE contingent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recent</a:t>
            </a:r>
            <a:endParaRPr lang="fr-FR" sz="1200" dirty="0">
              <a:solidFill>
                <a:sysClr val="windowText" lastClr="000000">
                  <a:lumMod val="50000"/>
                  <a:lumOff val="50000"/>
                </a:sysClr>
              </a:solidFill>
            </a:endParaRP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</a:t>
            </a:r>
            <a:r>
              <a:rPr lang="fr-FR" sz="1600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Campagnes GERC – </a:t>
            </a:r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EPARGNE</a:t>
            </a:r>
            <a:r>
              <a:rPr lang="fr-FR" cap="none" dirty="0"/>
              <a:t/>
            </a:r>
            <a:br>
              <a:rPr lang="fr-FR" cap="none" dirty="0"/>
            </a:br>
            <a:r>
              <a:rPr lang="fr-FR" cap="none" dirty="0" err="1">
                <a:solidFill>
                  <a:schemeClr val="accent3">
                    <a:lumMod val="75000"/>
                  </a:schemeClr>
                </a:solidFill>
              </a:rPr>
              <a:t>MyG</a:t>
            </a:r>
            <a:r>
              <a:rPr lang="fr-FR" cap="none" dirty="0">
                <a:solidFill>
                  <a:schemeClr val="accent3">
                    <a:lumMod val="75000"/>
                  </a:schemeClr>
                </a:solidFill>
              </a:rPr>
              <a:t> EPARGNE contingent </a:t>
            </a:r>
            <a:r>
              <a:rPr lang="fr-FR" cap="none" dirty="0" err="1">
                <a:solidFill>
                  <a:schemeClr val="accent3">
                    <a:lumMod val="75000"/>
                  </a:schemeClr>
                </a:solidFill>
              </a:rPr>
              <a:t>recent</a:t>
            </a:r>
            <a:endParaRPr lang="fr-FR" cap="none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gradFill flip="none" rotWithShape="1">
            <a:gsLst>
              <a:gs pos="0">
                <a:srgbClr val="008080">
                  <a:tint val="66000"/>
                  <a:satMod val="160000"/>
                </a:srgbClr>
              </a:gs>
              <a:gs pos="50000">
                <a:srgbClr val="008080">
                  <a:tint val="44500"/>
                  <a:satMod val="160000"/>
                </a:srgbClr>
              </a:gs>
              <a:gs pos="100000">
                <a:srgbClr val="00808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gradFill flip="none" rotWithShape="1">
            <a:gsLst>
              <a:gs pos="0">
                <a:srgbClr val="008080">
                  <a:tint val="66000"/>
                  <a:satMod val="160000"/>
                </a:srgbClr>
              </a:gs>
              <a:gs pos="50000">
                <a:srgbClr val="008080">
                  <a:tint val="44500"/>
                  <a:satMod val="160000"/>
                </a:srgbClr>
              </a:gs>
              <a:gs pos="100000">
                <a:srgbClr val="00808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9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mon conseiller m’avait indiqué qu’il reviendrait vers moi après notre échange et il tient son engagement. Je suis très satisfait de ce professionnalisme</a:t>
            </a:r>
          </a:p>
          <a:p>
            <a:pPr algn="just"/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L’intérêt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que porte ma banque à mon épargne et à mes projets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131840" y="3457878"/>
            <a:ext cx="1944215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smtClean="0">
                <a:solidFill>
                  <a:srgbClr val="4C6F86"/>
                </a:solidFill>
                <a:latin typeface="Gill Sans MT" panose="020B0502020104020203" pitchFamily="34" charset="0"/>
              </a:rPr>
              <a:t>rémunération 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Activité UC (CA + arbitrage</a:t>
            </a:r>
            <a:r>
              <a:rPr lang="fr-FR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CA et excédents assurance vie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lvl="0"/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Si argent frais 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Excédents de Collecte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Clients Premium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92080" y="3429000"/>
            <a:ext cx="2750287" cy="31068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fr-FR" sz="1000" b="1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endParaRPr lang="fr-FR" sz="1000" b="1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Vous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nous avez fait confiance en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 </a:t>
            </a:r>
          </a:p>
          <a:p>
            <a:pPr indent="-171450" algn="just">
              <a:buFontTx/>
              <a:buChar char="-"/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souscrivant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votre contrat X 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indent="-171450" algn="just">
              <a:buFontTx/>
              <a:buChar char="-"/>
            </a:pP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en réalisant un versement complémentaire sur votre contrat X</a:t>
            </a:r>
          </a:p>
          <a:p>
            <a:pPr algn="just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et nous vous en remercions. </a:t>
            </a:r>
          </a:p>
          <a:p>
            <a:pPr algn="just"/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Je m’étais noté qu’il vous restait une capacité d’épargne / de diversification  et que nous avions convenu d’en reparler.</a:t>
            </a:r>
          </a:p>
        </p:txBody>
      </p:sp>
      <p:sp>
        <p:nvSpPr>
          <p:cNvPr id="114" name="Bouton d'action : Accueil 113">
            <a:hlinkClick r:id="rId2" action="ppaction://hlinksldjump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466762" y="1708770"/>
            <a:ext cx="34766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Clients 18-70 ans, ayant </a:t>
            </a:r>
            <a:r>
              <a:rPr lang="fr-FR" sz="1100" dirty="0">
                <a:latin typeface="Gill Sans MT" panose="020B0502020104020203" pitchFamily="34" charset="0"/>
              </a:rPr>
              <a:t>les valeurs </a:t>
            </a:r>
            <a:r>
              <a:rPr lang="fr-FR" sz="1100" dirty="0" smtClean="0">
                <a:latin typeface="Gill Sans MT" panose="020B0502020104020203" pitchFamily="34" charset="0"/>
              </a:rPr>
              <a:t>Nymphéa </a:t>
            </a:r>
            <a:r>
              <a:rPr lang="fr-FR" sz="1100" dirty="0">
                <a:latin typeface="Gill Sans MT" panose="020B0502020104020203" pitchFamily="34" charset="0"/>
              </a:rPr>
              <a:t>Avril 2029 (FR0013370962</a:t>
            </a:r>
            <a:r>
              <a:rPr lang="fr-FR" sz="1100" dirty="0" smtClean="0">
                <a:latin typeface="Gill Sans MT" panose="020B0502020104020203" pitchFamily="34" charset="0"/>
              </a:rPr>
              <a:t>) ou Hélios </a:t>
            </a:r>
            <a:r>
              <a:rPr lang="fr-FR" sz="1100" dirty="0">
                <a:latin typeface="Gill Sans MT" panose="020B0502020104020203" pitchFamily="34" charset="0"/>
              </a:rPr>
              <a:t>Janvier </a:t>
            </a:r>
            <a:r>
              <a:rPr lang="fr-FR" sz="1100" dirty="0" smtClean="0">
                <a:latin typeface="Gill Sans MT" panose="020B0502020104020203" pitchFamily="34" charset="0"/>
              </a:rPr>
              <a:t>2029 (FR0013342268)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ill Sans MT" panose="020B0502020104020203" pitchFamily="34" charset="0"/>
              </a:rPr>
              <a:t>n</a:t>
            </a:r>
            <a:r>
              <a:rPr lang="fr-FR" sz="1100" dirty="0" smtClean="0">
                <a:latin typeface="Gill Sans MT" panose="020B0502020104020203" pitchFamily="34" charset="0"/>
              </a:rPr>
              <a:t>on </a:t>
            </a:r>
            <a:r>
              <a:rPr lang="fr-FR" sz="1100" dirty="0">
                <a:latin typeface="Gill Sans MT" panose="020B0502020104020203" pitchFamily="34" charset="0"/>
              </a:rPr>
              <a:t>vus </a:t>
            </a:r>
            <a:r>
              <a:rPr lang="fr-FR" sz="1100" dirty="0" smtClean="0">
                <a:latin typeface="Gill Sans MT" panose="020B0502020104020203" pitchFamily="34" charset="0"/>
              </a:rPr>
              <a:t>depuis 3 mois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58080" y="1772816"/>
            <a:ext cx="3698192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000" dirty="0" smtClean="0">
                <a:latin typeface="Gill Sans MT" panose="020B0502020104020203" pitchFamily="34" charset="0"/>
              </a:rPr>
              <a:t>Le client a souscrit un fond garanti récemment et il lui reste une capacité d’épargne ou de diversification</a:t>
            </a:r>
          </a:p>
          <a:p>
            <a:pPr algn="just"/>
            <a:endParaRPr lang="fr-FR" sz="500" dirty="0">
              <a:latin typeface="Gill Sans MT" panose="020B0502020104020203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fr-FR" sz="1000" dirty="0">
                <a:latin typeface="Gill Sans MT" panose="020B0502020104020203" pitchFamily="34" charset="0"/>
              </a:rPr>
              <a:t>A cette occasion, valoriser l’effort d’épargne consenti par le client, notamment grâce à l’abonnement et proposer les options d’arbitrage </a:t>
            </a:r>
            <a:r>
              <a:rPr lang="fr-FR" sz="1000" dirty="0" smtClean="0">
                <a:latin typeface="Gill Sans MT" panose="020B0502020104020203" pitchFamily="34" charset="0"/>
              </a:rPr>
              <a:t>automatique sur les contrats Millevie.</a:t>
            </a:r>
            <a:endParaRPr lang="fr-FR" sz="1000" dirty="0">
              <a:latin typeface="Gill Sans MT" panose="020B0502020104020203" pitchFamily="34" charset="0"/>
            </a:endParaRPr>
          </a:p>
          <a:p>
            <a:pPr algn="just"/>
            <a:endParaRPr lang="fr-FR" sz="1000" dirty="0" smtClean="0">
              <a:latin typeface="Gill Sans MT" panose="020B0502020104020203" pitchFamily="34" charset="0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75" y="188640"/>
            <a:ext cx="663508" cy="83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907" y="577144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8251537" y="69726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ESPACE</a:t>
            </a: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DEFI</a:t>
            </a:r>
          </a:p>
          <a:p>
            <a:pPr algn="ctr"/>
            <a:r>
              <a:rPr lang="fr-FR" sz="1000" dirty="0">
                <a:solidFill>
                  <a:prstClr val="black"/>
                </a:solidFill>
                <a:latin typeface="Gill Sans MT" panose="020B0502020104020203" pitchFamily="34" charset="0"/>
                <a:hlinkClick r:id="rId6"/>
              </a:rPr>
              <a:t>Clic</a:t>
            </a:r>
            <a:endParaRPr lang="fr-FR" sz="10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251537" y="1335044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Barème tarifaire</a:t>
            </a: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ASV 2019</a:t>
            </a:r>
          </a:p>
          <a:p>
            <a:pPr algn="ctr"/>
            <a:r>
              <a:rPr lang="fr-FR" sz="1000" dirty="0" smtClean="0">
                <a:solidFill>
                  <a:prstClr val="black"/>
                </a:solidFill>
                <a:latin typeface="Gill Sans MT" panose="020B0502020104020203" pitchFamily="34" charset="0"/>
                <a:hlinkClick r:id="rId7"/>
              </a:rPr>
              <a:t>Clic</a:t>
            </a:r>
            <a:endParaRPr lang="fr-FR" sz="10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251537" y="197317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MyEAV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8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251537" y="2617577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INDISPENSABLE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 </a:t>
            </a:r>
            <a:r>
              <a:rPr lang="fr-FR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2019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9"/>
              </a:rPr>
              <a:t>clic</a:t>
            </a:r>
            <a:endParaRPr lang="fr-FR" sz="1100" b="1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251537" y="3255706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RENDEMENTS </a:t>
            </a: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€ 2018</a:t>
            </a:r>
          </a:p>
          <a:p>
            <a:pPr algn="ctr"/>
            <a:r>
              <a:rPr lang="fr-FR" sz="9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10"/>
              </a:rPr>
              <a:t>clic</a:t>
            </a:r>
            <a:endParaRPr lang="fr-FR" sz="900" b="1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261062" y="3903452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ESPACE</a:t>
            </a:r>
          </a:p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OPCVM</a:t>
            </a:r>
          </a:p>
          <a:p>
            <a:pPr algn="ctr"/>
            <a:r>
              <a:rPr lang="fr-FR" sz="800" dirty="0">
                <a:solidFill>
                  <a:prstClr val="black"/>
                </a:solidFill>
                <a:latin typeface="Gill Sans MT" panose="020B0502020104020203" pitchFamily="34" charset="0"/>
                <a:hlinkClick r:id="rId11"/>
              </a:rPr>
              <a:t>Clic</a:t>
            </a:r>
            <a:endParaRPr lang="fr-FR" sz="8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261062" y="4541581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Vidéo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ABON-NEMENT</a:t>
            </a:r>
          </a:p>
          <a:p>
            <a:pPr algn="ctr"/>
            <a:r>
              <a:rPr lang="fr-FR" sz="1050" dirty="0">
                <a:solidFill>
                  <a:prstClr val="black"/>
                </a:solidFill>
                <a:latin typeface="Gill Sans MT" panose="020B0502020104020203" pitchFamily="34" charset="0"/>
                <a:hlinkClick r:id="rId12"/>
              </a:rPr>
              <a:t>Clic</a:t>
            </a:r>
            <a:endParaRPr lang="fr-FR" sz="105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122092" y="2708920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</a:t>
            </a:r>
            <a:r>
              <a:rPr lang="fr-FR" sz="1100" b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: 4 000 </a:t>
            </a:r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97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F4256A-1649-443E-A6B9-148A4F0DC50C}">
  <ds:schemaRefs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4943</TotalTime>
  <Words>247</Words>
  <Application>Microsoft Office PowerPoint</Application>
  <PresentationFormat>Affichage à l'écran (4:3)</PresentationFormat>
  <Paragraphs>61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EPARGNE MyG EPARGNE contingent recent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A6701610</cp:lastModifiedBy>
  <cp:revision>637</cp:revision>
  <dcterms:created xsi:type="dcterms:W3CDTF">2017-05-30T18:41:27Z</dcterms:created>
  <dcterms:modified xsi:type="dcterms:W3CDTF">2019-09-02T09:48:10Z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