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05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C8EE"/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1176" autoAdjust="0"/>
    <p:restoredTop sz="96092" autoAdjust="0"/>
  </p:normalViewPr>
  <p:slideViewPr>
    <p:cSldViewPr showGuides="1">
      <p:cViewPr varScale="1">
        <p:scale>
          <a:sx n="123" d="100"/>
          <a:sy n="123" d="100"/>
        </p:scale>
        <p:origin x="-2202" y="-90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75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global-bdd/experience-client/les-fonctionnalites-selfcare-par-canal/" TargetMode="External"/><Relationship Id="rId7" Type="http://schemas.openxmlformats.org/officeDocument/2006/relationships/hyperlink" Target="http://commerciaux.celca.caisse-epargne.fr/download/1669/le-site-demo-de-lappli-mobile/14454/le-site-demo-de-lappli-mobile.pdf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netdemo.caisse-epargne.fr/Portail.aspx" TargetMode="External"/><Relationship Id="rId5" Type="http://schemas.openxmlformats.org/officeDocument/2006/relationships/hyperlink" Target="http://commerciaux.celca.caisse-epargne.fr/non-classifiee/tutoriels-appli-mobile-caisse-depagne/" TargetMode="External"/><Relationship Id="rId4" Type="http://schemas.openxmlformats.org/officeDocument/2006/relationships/hyperlink" Target="http://commerciaux.celca.caisse-epargne.fr/download/1577/2019/12891/s15-et-s16-selfcare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Expérience Client 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en-US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</a:t>
            </a:r>
            <a:r>
              <a:rPr lang="en-US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BAD inactives BP JBP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Campagnes GERC – Expérience Client</a:t>
            </a:r>
            <a:b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fr-FR" dirty="0" err="1" smtClean="0">
                <a:solidFill>
                  <a:srgbClr val="7030A0"/>
                </a:solidFill>
                <a:latin typeface="Calibri"/>
                <a:ea typeface="Calibri"/>
                <a:cs typeface="Times New Roman"/>
              </a:rPr>
              <a:t>M</a:t>
            </a:r>
            <a:r>
              <a:rPr lang="fr-FR" cap="none" dirty="0" err="1" smtClean="0">
                <a:solidFill>
                  <a:srgbClr val="7030A0"/>
                </a:solidFill>
              </a:rPr>
              <a:t>y</a:t>
            </a:r>
            <a:r>
              <a:rPr lang="fr-FR" dirty="0" err="1" smtClean="0">
                <a:solidFill>
                  <a:srgbClr val="7030A0"/>
                </a:solidFill>
                <a:latin typeface="Calibri"/>
                <a:ea typeface="Calibri"/>
                <a:cs typeface="Times New Roman"/>
              </a:rPr>
              <a:t>G</a:t>
            </a:r>
            <a:r>
              <a:rPr lang="fr-FR" dirty="0" smtClean="0">
                <a:solidFill>
                  <a:srgbClr val="7030A0"/>
                </a:solidFill>
                <a:latin typeface="Calibri"/>
                <a:ea typeface="Calibri"/>
                <a:cs typeface="Times New Roman"/>
              </a:rPr>
              <a:t> BAD </a:t>
            </a:r>
            <a:r>
              <a:rPr lang="fr-FR" dirty="0">
                <a:solidFill>
                  <a:srgbClr val="7030A0"/>
                </a:solidFill>
                <a:latin typeface="Calibri"/>
                <a:ea typeface="Calibri"/>
                <a:cs typeface="Times New Roman"/>
              </a:rPr>
              <a:t>inactives BP </a:t>
            </a:r>
            <a:r>
              <a:rPr lang="fr-FR" dirty="0" smtClean="0">
                <a:solidFill>
                  <a:srgbClr val="7030A0"/>
                </a:solidFill>
                <a:latin typeface="Calibri"/>
                <a:ea typeface="Calibri"/>
                <a:cs typeface="Times New Roman"/>
              </a:rPr>
              <a:t>JBP</a:t>
            </a:r>
            <a:endParaRPr lang="fr-FR" cap="none" dirty="0">
              <a:solidFill>
                <a:srgbClr val="7030A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solidFill>
            <a:srgbClr val="DEC8E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rgbClr val="FF0000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solidFill>
            <a:srgbClr val="DEC8E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rgbClr val="FF0000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442867" y="1672932"/>
            <a:ext cx="35277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Clients 18-65 ans, BP ou JBP</a:t>
            </a:r>
          </a:p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détenteurs </a:t>
            </a:r>
            <a:r>
              <a:rPr lang="fr-FR" sz="1100" dirty="0">
                <a:latin typeface="Gill Sans MT" panose="020B0502020104020203" pitchFamily="34" charset="0"/>
              </a:rPr>
              <a:t>d’une </a:t>
            </a:r>
            <a:r>
              <a:rPr lang="fr-FR" sz="1100">
                <a:latin typeface="Gill Sans MT" panose="020B0502020104020203" pitchFamily="34" charset="0"/>
              </a:rPr>
              <a:t>BAD </a:t>
            </a:r>
            <a:r>
              <a:rPr lang="fr-FR" sz="1100" smtClean="0">
                <a:latin typeface="Gill Sans MT" panose="020B0502020104020203" pitchFamily="34" charset="0"/>
              </a:rPr>
              <a:t>mais non </a:t>
            </a:r>
            <a:r>
              <a:rPr lang="fr-FR" sz="1100" dirty="0" smtClean="0">
                <a:latin typeface="Gill Sans MT" panose="020B0502020104020203" pitchFamily="34" charset="0"/>
              </a:rPr>
              <a:t>active (moins </a:t>
            </a:r>
            <a:r>
              <a:rPr lang="fr-FR" sz="1100" dirty="0">
                <a:latin typeface="Gill Sans MT" panose="020B0502020104020203" pitchFamily="34" charset="0"/>
              </a:rPr>
              <a:t>d’une connexion par mois sur les 3 derniers </a:t>
            </a:r>
            <a:r>
              <a:rPr lang="fr-FR" sz="1100" dirty="0" smtClean="0">
                <a:latin typeface="Gill Sans MT" panose="020B0502020104020203" pitchFamily="34" charset="0"/>
              </a:rPr>
              <a:t>mois)</a:t>
            </a:r>
          </a:p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Non vus en 2019</a:t>
            </a:r>
            <a:endParaRPr lang="fr-FR" sz="1100" dirty="0">
              <a:latin typeface="Gill Sans MT" panose="020B0502020104020203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11735" y="1672932"/>
            <a:ext cx="369819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Cette cible détaille </a:t>
            </a:r>
            <a:r>
              <a:rPr lang="fr-FR" sz="1100" dirty="0">
                <a:latin typeface="Gill Sans MT" panose="020B0502020104020203" pitchFamily="34" charset="0"/>
              </a:rPr>
              <a:t>les clients qui n’utilisent pas/plus nos services de BAD afin de pouvoir identifier ceux pour lesquels une promotion de nos services </a:t>
            </a:r>
            <a:r>
              <a:rPr lang="fr-FR" sz="1100" dirty="0" smtClean="0">
                <a:latin typeface="Gill Sans MT" panose="020B0502020104020203" pitchFamily="34" charset="0"/>
              </a:rPr>
              <a:t>SELFCARE </a:t>
            </a:r>
            <a:r>
              <a:rPr lang="fr-FR" sz="1100" dirty="0">
                <a:latin typeface="Gill Sans MT" panose="020B0502020104020203" pitchFamily="34" charset="0"/>
              </a:rPr>
              <a:t>est nécessaire (clients les moins </a:t>
            </a:r>
            <a:r>
              <a:rPr lang="fr-FR" sz="1100" dirty="0" err="1">
                <a:latin typeface="Gill Sans MT" panose="020B0502020104020203" pitchFamily="34" charset="0"/>
              </a:rPr>
              <a:t>appétents</a:t>
            </a:r>
            <a:r>
              <a:rPr lang="fr-FR" sz="1100" dirty="0">
                <a:latin typeface="Gill Sans MT" panose="020B0502020104020203" pitchFamily="34" charset="0"/>
              </a:rPr>
              <a:t> et les moins « à l’aise » avec nos canaux digitaux).</a:t>
            </a:r>
            <a:br>
              <a:rPr lang="fr-FR" sz="1100" dirty="0">
                <a:latin typeface="Gill Sans MT" panose="020B0502020104020203" pitchFamily="34" charset="0"/>
              </a:rPr>
            </a:br>
            <a:endParaRPr lang="fr-FR" sz="1100" dirty="0" smtClean="0">
              <a:latin typeface="Gill Sans MT" panose="020B0502020104020203" pitchFamily="34" charset="0"/>
            </a:endParaRPr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501752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</a:t>
            </a:r>
            <a:r>
              <a:rPr lang="fr-FR" sz="1200" b="1" dirty="0" smtClean="0">
                <a:solidFill>
                  <a:srgbClr val="4C6F86"/>
                </a:solidFill>
                <a:latin typeface="Gill Sans MT" panose="020B0502020104020203" pitchFamily="34" charset="0"/>
              </a:rPr>
              <a:t>client</a:t>
            </a:r>
          </a:p>
          <a:p>
            <a:pPr algn="ctr"/>
            <a:endParaRPr lang="fr-FR" sz="1000" b="1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Pouvoir gérer ses comptes à distance en toute sécurité 24h/24 </a:t>
            </a:r>
            <a:r>
              <a:rPr lang="fr-FR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7j/7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Pouvoir 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gérer tous ses comptes (chèques, épargnes, assurance vie, titres, crédits, assurances IARD…)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131840" y="3457878"/>
            <a:ext cx="1944215" cy="3142771"/>
          </a:xfrm>
          <a:prstGeom prst="rect">
            <a:avLst/>
          </a:prstGeom>
          <a:noFill/>
          <a:ln w="25400">
            <a:solidFill>
              <a:srgbClr val="93CDDD"/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err="1">
                <a:solidFill>
                  <a:srgbClr val="4C6F86"/>
                </a:solidFill>
                <a:latin typeface="Gill Sans MT" panose="020B0502020104020203" pitchFamily="34" charset="0"/>
              </a:rPr>
              <a:t>rému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 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 Bonus Digital du PNB Activité Nouvelle :</a:t>
            </a:r>
          </a:p>
          <a:p>
            <a:pPr algn="ctr"/>
            <a:r>
              <a:rPr lang="fr-FR" sz="1100" b="1" dirty="0" smtClean="0">
                <a:solidFill>
                  <a:srgbClr val="C00000"/>
                </a:solidFill>
              </a:rPr>
              <a:t>+75 €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 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clients actifs BAD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fr-F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</a:t>
            </a:r>
            <a:r>
              <a:rPr lang="fr-FR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connexion </a:t>
            </a:r>
            <a:r>
              <a:rPr lang="fr-F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 mois sur 3 mois</a:t>
            </a:r>
            <a:r>
              <a:rPr lang="fr-FR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algn="ctr"/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fr-FR" sz="1200" b="1" dirty="0" smtClean="0">
                <a:solidFill>
                  <a:srgbClr val="4C6F86"/>
                </a:solidFill>
                <a:latin typeface="Gill Sans MT" panose="020B0502020104020203" pitchFamily="34" charset="0"/>
              </a:rPr>
              <a:t>Fil Rouge 2019 : </a:t>
            </a:r>
          </a:p>
          <a:p>
            <a:pPr algn="ctr"/>
            <a:r>
              <a:rPr lang="fr-FR" sz="1100" b="1" dirty="0">
                <a:solidFill>
                  <a:srgbClr val="C00000"/>
                </a:solidFill>
              </a:rPr>
              <a:t>250 à 350 €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fonction de l'atteinte des 6 critères</a:t>
            </a:r>
          </a:p>
          <a:p>
            <a:pPr algn="ctr"/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35582"/>
            <a:ext cx="2894302" cy="35967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5231608" y="3457878"/>
            <a:ext cx="2804501" cy="29113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fr-FR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D’un simple clic, vous pouvez gérer tous vos comptes (compte chèque, crédit, compte-titre, contrats d’assurance vie et assurances…) et accéder à de nombreux services associés, en toute sécurité</a:t>
            </a:r>
            <a:r>
              <a:rPr lang="fr-FR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.</a:t>
            </a:r>
          </a:p>
          <a:p>
            <a:pPr algn="just"/>
            <a:endParaRPr lang="fr-FR" sz="1050" b="1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Sur DEI ou via votre application BANQUE/BANXO vous pouvez notamment </a:t>
            </a:r>
            <a:r>
              <a:rPr lang="fr-FR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:</a:t>
            </a:r>
          </a:p>
          <a:p>
            <a:pPr marL="171450" indent="-171450" algn="just">
              <a:buFontTx/>
              <a:buChar char="-"/>
            </a:pPr>
            <a:r>
              <a:rPr lang="fr-FR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Connaître le solde de votre compte chèque</a:t>
            </a:r>
          </a:p>
          <a:p>
            <a:pPr marL="171450" indent="-171450" algn="just">
              <a:buFontTx/>
              <a:buChar char="-"/>
            </a:pPr>
            <a:r>
              <a:rPr lang="fr-FR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Effectuer des virements</a:t>
            </a:r>
          </a:p>
          <a:p>
            <a:pPr marL="171450" indent="-171450" algn="just">
              <a:buFontTx/>
              <a:buChar char="-"/>
            </a:pPr>
            <a:r>
              <a:rPr lang="fr-FR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Suivre </a:t>
            </a:r>
            <a:r>
              <a:rPr lang="fr-FR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vos crédits (</a:t>
            </a:r>
            <a:r>
              <a:rPr lang="fr-FR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conso </a:t>
            </a:r>
            <a:r>
              <a:rPr lang="fr-FR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 </a:t>
            </a:r>
            <a:r>
              <a:rPr lang="fr-FR" sz="105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immo</a:t>
            </a:r>
            <a:r>
              <a:rPr lang="fr-FR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)</a:t>
            </a:r>
            <a:endParaRPr lang="fr-FR" sz="1050" b="1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fr-FR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Réaliser </a:t>
            </a:r>
            <a:r>
              <a:rPr lang="fr-FR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un devis et accéder à vos contrats d’assurances </a:t>
            </a:r>
            <a:endParaRPr lang="fr-FR" sz="1050" b="1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fr-FR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Opter </a:t>
            </a:r>
            <a:r>
              <a:rPr lang="fr-FR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pour le relevé en </a:t>
            </a:r>
            <a:r>
              <a:rPr lang="fr-FR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ligne</a:t>
            </a:r>
            <a:endParaRPr lang="fr-FR" sz="1050" b="1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114" name="Bouton d'action : Accueil 113">
            <a:hlinkClick r:id="" action="ppaction://noaction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Rectangle 116"/>
          <p:cNvSpPr/>
          <p:nvPr/>
        </p:nvSpPr>
        <p:spPr>
          <a:xfrm>
            <a:off x="8251537" y="692696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prstClr val="black"/>
                </a:solidFill>
                <a:hlinkClick r:id="rId3"/>
              </a:rPr>
              <a:t>Les fonctionnalités Selfcare</a:t>
            </a:r>
            <a:br>
              <a:rPr lang="fr-FR" sz="1000" dirty="0" smtClean="0">
                <a:solidFill>
                  <a:prstClr val="black"/>
                </a:solidFill>
                <a:hlinkClick r:id="rId3"/>
              </a:rPr>
            </a:br>
            <a:r>
              <a:rPr lang="fr-FR" sz="1000" dirty="0" smtClean="0">
                <a:solidFill>
                  <a:prstClr val="black"/>
                </a:solidFill>
                <a:hlinkClick r:id="rId3"/>
              </a:rPr>
              <a:t>/canal</a:t>
            </a:r>
            <a:endParaRPr lang="fr-FR" sz="1000" dirty="0">
              <a:solidFill>
                <a:prstClr val="black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51537" y="1376772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/>
                </a:solidFill>
                <a:hlinkClick r:id="rId4"/>
              </a:rPr>
              <a:t>HDJ SELFCARE</a:t>
            </a:r>
            <a:endParaRPr lang="fr-FR" sz="1000" dirty="0">
              <a:solidFill>
                <a:prstClr val="black"/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5122092" y="2708920"/>
            <a:ext cx="2114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:  9 000 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251537" y="2060848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prstClr val="black"/>
                </a:solidFill>
                <a:hlinkClick r:id="rId5"/>
              </a:rPr>
              <a:t>Les tutoriels pour vos clients</a:t>
            </a:r>
            <a:endParaRPr lang="fr-FR" sz="1000" dirty="0">
              <a:solidFill>
                <a:prstClr val="black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251537" y="2744924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prstClr val="black"/>
                </a:solidFill>
                <a:hlinkClick r:id="rId6"/>
              </a:rPr>
              <a:t>Le site démo DEI</a:t>
            </a:r>
            <a:endParaRPr lang="fr-FR" sz="1000" dirty="0">
              <a:solidFill>
                <a:prstClr val="black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264177" y="3429000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prstClr val="black"/>
                </a:solidFill>
                <a:hlinkClick r:id="rId7"/>
              </a:rPr>
              <a:t>Le site démo de l’appli mobile</a:t>
            </a:r>
            <a:endParaRPr lang="fr-FR" sz="1000" dirty="0">
              <a:solidFill>
                <a:prstClr val="black"/>
              </a:solidFill>
            </a:endParaRPr>
          </a:p>
        </p:txBody>
      </p:sp>
      <p:sp>
        <p:nvSpPr>
          <p:cNvPr id="31" name="Forme libre 19">
            <a:extLst>
              <a:ext uri="{FF2B5EF4-FFF2-40B4-BE49-F238E27FC236}">
                <a16:creationId xmlns:a16="http://schemas.microsoft.com/office/drawing/2014/main" xmlns="" id="{CEA1C117-8B2D-49DD-81E1-6075ED8C485F}"/>
              </a:ext>
            </a:extLst>
          </p:cNvPr>
          <p:cNvSpPr/>
          <p:nvPr/>
        </p:nvSpPr>
        <p:spPr>
          <a:xfrm>
            <a:off x="632856" y="260648"/>
            <a:ext cx="588135" cy="612542"/>
          </a:xfrm>
          <a:custGeom>
            <a:avLst/>
            <a:gdLst>
              <a:gd name="connsiteX0" fmla="*/ 0 w 1632010"/>
              <a:gd name="connsiteY0" fmla="*/ 709925 h 1419849"/>
              <a:gd name="connsiteX1" fmla="*/ 354962 w 1632010"/>
              <a:gd name="connsiteY1" fmla="*/ 0 h 1419849"/>
              <a:gd name="connsiteX2" fmla="*/ 1277048 w 1632010"/>
              <a:gd name="connsiteY2" fmla="*/ 0 h 1419849"/>
              <a:gd name="connsiteX3" fmla="*/ 1632010 w 1632010"/>
              <a:gd name="connsiteY3" fmla="*/ 709925 h 1419849"/>
              <a:gd name="connsiteX4" fmla="*/ 1277048 w 1632010"/>
              <a:gd name="connsiteY4" fmla="*/ 1419849 h 1419849"/>
              <a:gd name="connsiteX5" fmla="*/ 354962 w 1632010"/>
              <a:gd name="connsiteY5" fmla="*/ 1419849 h 1419849"/>
              <a:gd name="connsiteX6" fmla="*/ 0 w 1632010"/>
              <a:gd name="connsiteY6" fmla="*/ 709925 h 1419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2010" h="1419849">
                <a:moveTo>
                  <a:pt x="816004" y="0"/>
                </a:moveTo>
                <a:lnTo>
                  <a:pt x="1632009" y="308817"/>
                </a:lnTo>
                <a:lnTo>
                  <a:pt x="1632009" y="1111032"/>
                </a:lnTo>
                <a:lnTo>
                  <a:pt x="816004" y="1419849"/>
                </a:lnTo>
                <a:lnTo>
                  <a:pt x="1" y="1111032"/>
                </a:lnTo>
                <a:lnTo>
                  <a:pt x="1" y="308817"/>
                </a:lnTo>
                <a:lnTo>
                  <a:pt x="816004" y="0"/>
                </a:lnTo>
                <a:close/>
              </a:path>
            </a:pathLst>
          </a:cu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spcFirstLastPara="0" vert="horz" wrap="square" lIns="33231" tIns="0" rIns="33231" bIns="0" numCol="1" spcCol="1270" anchor="ctr" anchorCtr="0">
            <a:noAutofit/>
          </a:bodyPr>
          <a:lstStyle/>
          <a:p>
            <a:pPr marL="0" marR="0" lvl="0" indent="0" algn="ctr" defTabSz="902699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6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7023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F4256A-1649-443E-A6B9-148A4F0DC50C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5261</TotalTime>
  <Words>267</Words>
  <Application>Microsoft Office PowerPoint</Application>
  <PresentationFormat>Affichage à l'écran (4:3)</PresentationFormat>
  <Paragraphs>40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Expérience Client MyG BAD inactives BP JBP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A6702974</cp:lastModifiedBy>
  <cp:revision>672</cp:revision>
  <dcterms:created xsi:type="dcterms:W3CDTF">2017-05-30T18:41:27Z</dcterms:created>
  <dcterms:modified xsi:type="dcterms:W3CDTF">2019-09-02T16:22:43Z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