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25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15">
          <p15:clr>
            <a:srgbClr val="A4A3A4"/>
          </p15:clr>
        </p15:guide>
        <p15:guide id="2" pos="5602">
          <p15:clr>
            <a:srgbClr val="A4A3A4"/>
          </p15:clr>
        </p15:guide>
        <p15:guide id="3" orient="horz">
          <p15:clr>
            <a:srgbClr val="A4A3A4"/>
          </p15:clr>
        </p15:guide>
        <p15:guide id="4" pos="57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16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1632"/>
    <a:srgbClr val="FF7C80"/>
    <a:srgbClr val="99CCFF"/>
    <a:srgbClr val="66CCFF"/>
    <a:srgbClr val="00CCFF"/>
    <a:srgbClr val="008080"/>
    <a:srgbClr val="FFFFFF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21176" autoAdjust="0"/>
    <p:restoredTop sz="96092" autoAdjust="0"/>
  </p:normalViewPr>
  <p:slideViewPr>
    <p:cSldViewPr showGuides="1">
      <p:cViewPr varScale="1">
        <p:scale>
          <a:sx n="123" d="100"/>
          <a:sy n="123" d="100"/>
        </p:scale>
        <p:origin x="-2154" y="-90"/>
      </p:cViewPr>
      <p:guideLst>
        <p:guide orient="horz" pos="1344"/>
        <p:guide orient="horz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6" d="100"/>
          <a:sy n="116" d="100"/>
        </p:scale>
        <p:origin x="-499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71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02/09/2019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02/09/2019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149200" y="3897112"/>
            <a:ext cx="4626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30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Sous-titre </a:t>
            </a:r>
            <a:r>
              <a:rPr lang="fr-FR" dirty="0" err="1"/>
              <a:t>powerpoint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2248200" y="333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2248200" y="531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rme en L 16"/>
          <p:cNvSpPr/>
          <p:nvPr userDrawn="1"/>
        </p:nvSpPr>
        <p:spPr>
          <a:xfrm rot="19020000" flipH="1">
            <a:off x="3271992" y="-21745"/>
            <a:ext cx="2468772" cy="2539684"/>
          </a:xfrm>
          <a:custGeom>
            <a:avLst/>
            <a:gdLst>
              <a:gd name="connsiteX0" fmla="*/ 0 w 2466000"/>
              <a:gd name="connsiteY0" fmla="*/ 0 h 2880000"/>
              <a:gd name="connsiteX1" fmla="*/ 754029 w 2466000"/>
              <a:gd name="connsiteY1" fmla="*/ 0 h 2880000"/>
              <a:gd name="connsiteX2" fmla="*/ 754029 w 2466000"/>
              <a:gd name="connsiteY2" fmla="*/ 2125971 h 2880000"/>
              <a:gd name="connsiteX3" fmla="*/ 2466000 w 2466000"/>
              <a:gd name="connsiteY3" fmla="*/ 2125971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68772"/>
              <a:gd name="connsiteY0" fmla="*/ 1041781 h 2880000"/>
              <a:gd name="connsiteX1" fmla="*/ 756801 w 2468772"/>
              <a:gd name="connsiteY1" fmla="*/ 0 h 2880000"/>
              <a:gd name="connsiteX2" fmla="*/ 756801 w 2468772"/>
              <a:gd name="connsiteY2" fmla="*/ 2125971 h 2880000"/>
              <a:gd name="connsiteX3" fmla="*/ 2468772 w 2468772"/>
              <a:gd name="connsiteY3" fmla="*/ 2125971 h 2880000"/>
              <a:gd name="connsiteX4" fmla="*/ 2468772 w 2468772"/>
              <a:gd name="connsiteY4" fmla="*/ 2880000 h 2880000"/>
              <a:gd name="connsiteX5" fmla="*/ 2772 w 2468772"/>
              <a:gd name="connsiteY5" fmla="*/ 2880000 h 2880000"/>
              <a:gd name="connsiteX6" fmla="*/ 0 w 2468772"/>
              <a:gd name="connsiteY6" fmla="*/ 1041781 h 2880000"/>
              <a:gd name="connsiteX0" fmla="*/ 0 w 2468772"/>
              <a:gd name="connsiteY0" fmla="*/ 701465 h 2539684"/>
              <a:gd name="connsiteX1" fmla="*/ 757521 w 2468772"/>
              <a:gd name="connsiteY1" fmla="*/ 0 h 2539684"/>
              <a:gd name="connsiteX2" fmla="*/ 756801 w 2468772"/>
              <a:gd name="connsiteY2" fmla="*/ 1785655 h 2539684"/>
              <a:gd name="connsiteX3" fmla="*/ 2468772 w 2468772"/>
              <a:gd name="connsiteY3" fmla="*/ 1785655 h 2539684"/>
              <a:gd name="connsiteX4" fmla="*/ 2468772 w 2468772"/>
              <a:gd name="connsiteY4" fmla="*/ 2539684 h 2539684"/>
              <a:gd name="connsiteX5" fmla="*/ 2772 w 2468772"/>
              <a:gd name="connsiteY5" fmla="*/ 2539684 h 2539684"/>
              <a:gd name="connsiteX6" fmla="*/ 0 w 2468772"/>
              <a:gd name="connsiteY6" fmla="*/ 701465 h 25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8772" h="2539684">
                <a:moveTo>
                  <a:pt x="0" y="701465"/>
                </a:moveTo>
                <a:lnTo>
                  <a:pt x="757521" y="0"/>
                </a:lnTo>
                <a:lnTo>
                  <a:pt x="756801" y="1785655"/>
                </a:lnTo>
                <a:lnTo>
                  <a:pt x="2468772" y="1785655"/>
                </a:lnTo>
                <a:lnTo>
                  <a:pt x="2468772" y="2539684"/>
                </a:lnTo>
                <a:lnTo>
                  <a:pt x="2772" y="2539684"/>
                </a:lnTo>
                <a:lnTo>
                  <a:pt x="0" y="701465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llipse 17"/>
          <p:cNvSpPr>
            <a:spLocks noChangeAspect="1"/>
          </p:cNvSpPr>
          <p:nvPr userDrawn="1"/>
        </p:nvSpPr>
        <p:spPr>
          <a:xfrm>
            <a:off x="2750554" y="57192"/>
            <a:ext cx="1234800" cy="12348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2149200" y="4366800"/>
            <a:ext cx="4626000" cy="9344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149200" y="3366000"/>
            <a:ext cx="4626000" cy="677108"/>
          </a:xfrm>
        </p:spPr>
        <p:txBody>
          <a:bodyPr>
            <a:spAutoFit/>
          </a:bodyPr>
          <a:lstStyle>
            <a:lvl1pPr algn="ctr">
              <a:defRPr sz="3800"/>
            </a:lvl1pPr>
          </a:lstStyle>
          <a:p>
            <a:r>
              <a:rPr lang="fr-FR" dirty="0"/>
              <a:t>Titre </a:t>
            </a:r>
            <a:r>
              <a:rPr lang="fr-FR" dirty="0" err="1"/>
              <a:t>powerpoint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2149200" y="5436000"/>
            <a:ext cx="4626000" cy="262800"/>
          </a:xfrm>
        </p:spPr>
        <p:txBody>
          <a:bodyPr/>
          <a:lstStyle>
            <a:lvl1pPr algn="ctr">
              <a:defRPr sz="1100" b="0" cap="none" baseline="0"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pic>
        <p:nvPicPr>
          <p:cNvPr id="15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235" y="6237313"/>
            <a:ext cx="2186565" cy="49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3794"/>
            <a:ext cx="8675254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72473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1" y="1340768"/>
            <a:ext cx="8666522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019684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0768"/>
            <a:ext cx="8668443" cy="24510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38299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"/>
          <a:stretch/>
        </p:blipFill>
        <p:spPr>
          <a:xfrm>
            <a:off x="179512" y="1340768"/>
            <a:ext cx="8704930" cy="245473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718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2" y="1339850"/>
            <a:ext cx="8675253" cy="245504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621401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260420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4" y="1339850"/>
            <a:ext cx="8667750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361315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593643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172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2775469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216000" y="1339200"/>
            <a:ext cx="8668800" cy="24516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 cap="none" baseline="0"/>
            </a:lvl1pPr>
          </a:lstStyle>
          <a:p>
            <a:pPr lvl="0"/>
            <a:r>
              <a:rPr lang="fr-FR" dirty="0"/>
              <a:t>INSÉRER IMAGE 68,1x240,8 mm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63069"/>
            <a:ext cx="2577316" cy="578299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162835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060000" y="620688"/>
            <a:ext cx="3492000" cy="756000"/>
          </a:xfrm>
        </p:spPr>
        <p:txBody>
          <a:bodyPr anchor="t">
            <a:noAutofit/>
          </a:bodyPr>
          <a:lstStyle>
            <a:lvl1pPr algn="l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59113" y="1620000"/>
            <a:ext cx="4176712" cy="4032000"/>
          </a:xfrm>
        </p:spPr>
        <p:txBody>
          <a:bodyPr lIns="115200"/>
          <a:lstStyle>
            <a:lvl1pPr>
              <a:lnSpc>
                <a:spcPct val="80000"/>
              </a:lnSpc>
              <a:tabLst>
                <a:tab pos="2520000" algn="l"/>
                <a:tab pos="3060000" algn="l"/>
              </a:tabLst>
              <a:defRPr sz="1400" b="1" baseline="0">
                <a:solidFill>
                  <a:schemeClr val="bg1"/>
                </a:solidFill>
              </a:defRPr>
            </a:lvl1pPr>
            <a:lvl2pPr marL="216000">
              <a:lnSpc>
                <a:spcPct val="80000"/>
              </a:lnSpc>
              <a:spcAft>
                <a:spcPts val="770"/>
              </a:spcAft>
              <a:tabLst>
                <a:tab pos="2520000" algn="l"/>
                <a:tab pos="3060000" algn="l"/>
              </a:tabLst>
              <a:defRPr sz="1100" b="0" cap="all" baseline="0">
                <a:solidFill>
                  <a:schemeClr val="bg1"/>
                </a:solidFill>
              </a:defRPr>
            </a:lvl2pPr>
            <a:lvl5pPr marL="0" indent="0">
              <a:buNone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Forme en L 19"/>
          <p:cNvSpPr/>
          <p:nvPr userDrawn="1"/>
        </p:nvSpPr>
        <p:spPr>
          <a:xfrm rot="19020000" flipH="1">
            <a:off x="-1164102" y="2554425"/>
            <a:ext cx="2325874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section gauch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539552" y="1766426"/>
            <a:ext cx="4176464" cy="1446550"/>
          </a:xfrm>
        </p:spPr>
        <p:txBody>
          <a:bodyPr wrap="square">
            <a:sp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En-tête de section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539552" y="3861048"/>
            <a:ext cx="4176464" cy="2118529"/>
          </a:xfrm>
        </p:spPr>
        <p:txBody>
          <a:bodyPr wrap="square">
            <a:spAutoFit/>
          </a:bodyPr>
          <a:lstStyle>
            <a:lvl1pPr marL="144000" marR="0" indent="-1800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 3" panose="05040102010807070707" pitchFamily="18" charset="2"/>
              <a:buChar char=""/>
              <a:tabLst/>
              <a:defRPr sz="1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Titre partie 1</a:t>
            </a:r>
          </a:p>
          <a:p>
            <a:r>
              <a:rPr lang="fr-FR" dirty="0"/>
              <a:t>Titre partie 2</a:t>
            </a:r>
          </a:p>
          <a:p>
            <a:r>
              <a:rPr lang="fr-FR" dirty="0"/>
              <a:t>Titre partie 3</a:t>
            </a:r>
          </a:p>
          <a:p>
            <a:r>
              <a:rPr lang="fr-FR" dirty="0"/>
              <a:t>Titre partie 4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Forme en L 8"/>
          <p:cNvSpPr>
            <a:spLocks noChangeAspect="1"/>
          </p:cNvSpPr>
          <p:nvPr userDrawn="1"/>
        </p:nvSpPr>
        <p:spPr>
          <a:xfrm rot="19020000" flipH="1">
            <a:off x="4608000" y="1549985"/>
            <a:ext cx="3211287" cy="3780000"/>
          </a:xfrm>
          <a:prstGeom prst="corner">
            <a:avLst>
              <a:gd name="adj1" fmla="val 30577"/>
              <a:gd name="adj2" fmla="val 30577"/>
            </a:avLst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/>
          <p:cNvSpPr>
            <a:spLocks noChangeAspect="1"/>
          </p:cNvSpPr>
          <p:nvPr userDrawn="1"/>
        </p:nvSpPr>
        <p:spPr>
          <a:xfrm>
            <a:off x="4079001" y="2050418"/>
            <a:ext cx="1620000" cy="1620001"/>
          </a:xfrm>
          <a:prstGeom prst="ellipse">
            <a:avLst/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153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2565400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2565397"/>
            <a:ext cx="3384550" cy="3492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6354248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8445600" cy="936104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608000"/>
            <a:ext cx="3934800" cy="1224000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2800800"/>
            <a:ext cx="4132800" cy="180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579227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7823200" cy="468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8942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349200" y="1746000"/>
            <a:ext cx="4068000" cy="292388"/>
          </a:xfrm>
        </p:spPr>
        <p:txBody>
          <a:bodyPr wrap="square">
            <a:normAutofit/>
          </a:bodyPr>
          <a:lstStyle>
            <a:lvl1pPr>
              <a:spcAft>
                <a:spcPts val="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err="1"/>
              <a:t>InsÉrez</a:t>
            </a:r>
            <a:r>
              <a:rPr lang="fr-FR" dirty="0"/>
              <a:t> le texte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450000" y="255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1" name="Espace réservé du tableau 10"/>
          <p:cNvSpPr>
            <a:spLocks noGrp="1"/>
          </p:cNvSpPr>
          <p:nvPr>
            <p:ph type="tbl" sz="quarter" idx="16"/>
          </p:nvPr>
        </p:nvSpPr>
        <p:spPr>
          <a:xfrm>
            <a:off x="2808456" y="2205286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381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6" name="Espace réservé du tableau 10"/>
          <p:cNvSpPr>
            <a:spLocks noGrp="1"/>
          </p:cNvSpPr>
          <p:nvPr>
            <p:ph type="tbl" sz="quarter" idx="18"/>
          </p:nvPr>
        </p:nvSpPr>
        <p:spPr>
          <a:xfrm>
            <a:off x="2808456" y="4005064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9" hasCustomPrompt="1"/>
          </p:nvPr>
        </p:nvSpPr>
        <p:spPr>
          <a:xfrm>
            <a:off x="360000" y="5086800"/>
            <a:ext cx="2408400" cy="1006496"/>
          </a:xfrm>
        </p:spPr>
        <p:txBody>
          <a:bodyPr/>
          <a:lstStyle>
            <a:lvl1pPr algn="just">
              <a:lnSpc>
                <a:spcPts val="2000"/>
              </a:lnSpc>
              <a:spcAft>
                <a:spcPts val="0"/>
              </a:spcAft>
              <a:defRPr sz="13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Insérez le texte</a:t>
            </a:r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450000" y="5068800"/>
            <a:ext cx="22068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3233448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1224048"/>
            <a:ext cx="3384550" cy="371712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>
          <a:xfrm>
            <a:off x="349200" y="378000"/>
            <a:ext cx="8445600" cy="399600"/>
          </a:xfrm>
        </p:spPr>
        <p:txBody>
          <a:bodyPr wrap="square"/>
          <a:lstStyle>
            <a:lvl1pPr>
              <a:defRPr/>
            </a:lvl1pPr>
          </a:lstStyle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de la partie sur une ligne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3468848"/>
            <a:ext cx="4132800" cy="147232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6"/>
          </p:nvPr>
        </p:nvSpPr>
        <p:spPr>
          <a:xfrm>
            <a:off x="4741656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20" name="Connecteur droit 1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82229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deux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349199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4643438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574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table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199" y="1556593"/>
            <a:ext cx="4896000" cy="5976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3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5306400" y="1556593"/>
            <a:ext cx="3852000" cy="57626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16"/>
          </p:nvPr>
        </p:nvSpPr>
        <p:spPr>
          <a:xfrm>
            <a:off x="349199" y="5540760"/>
            <a:ext cx="4896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texte 6"/>
          <p:cNvSpPr>
            <a:spLocks noGrp="1"/>
          </p:cNvSpPr>
          <p:nvPr>
            <p:ph type="body" sz="quarter" idx="17"/>
          </p:nvPr>
        </p:nvSpPr>
        <p:spPr>
          <a:xfrm>
            <a:off x="5305728" y="5540760"/>
            <a:ext cx="3564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42800" y="5544000"/>
            <a:ext cx="4762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>
            <a:off x="5400000" y="5544000"/>
            <a:ext cx="3286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ableau 7"/>
          <p:cNvSpPr>
            <a:spLocks noGrp="1"/>
          </p:cNvSpPr>
          <p:nvPr>
            <p:ph type="tbl" sz="quarter" idx="18"/>
          </p:nvPr>
        </p:nvSpPr>
        <p:spPr>
          <a:xfrm>
            <a:off x="450000" y="2160000"/>
            <a:ext cx="4762800" cy="1404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9" name="Espace réservé du tableau 18"/>
          <p:cNvSpPr>
            <a:spLocks noGrp="1"/>
          </p:cNvSpPr>
          <p:nvPr>
            <p:ph type="tbl" sz="quarter" idx="19"/>
          </p:nvPr>
        </p:nvSpPr>
        <p:spPr>
          <a:xfrm>
            <a:off x="450000" y="3933056"/>
            <a:ext cx="4762800" cy="1440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1" name="Espace réservé du tableau 20"/>
          <p:cNvSpPr>
            <a:spLocks noGrp="1"/>
          </p:cNvSpPr>
          <p:nvPr>
            <p:ph type="tbl" sz="quarter" idx="20"/>
          </p:nvPr>
        </p:nvSpPr>
        <p:spPr>
          <a:xfrm>
            <a:off x="5408800" y="2159999"/>
            <a:ext cx="3276000" cy="3204000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81482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photo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6" hasCustomPrompt="1"/>
          </p:nvPr>
        </p:nvSpPr>
        <p:spPr>
          <a:xfrm>
            <a:off x="4932000" y="476250"/>
            <a:ext cx="3744000" cy="252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insÉrer</a:t>
            </a:r>
            <a:r>
              <a:rPr lang="fr-FR" dirty="0"/>
              <a:t> image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6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4356000" cy="756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 b="1" baseline="0"/>
            </a:lvl1pPr>
          </a:lstStyle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412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/>
              <a:t>PICTO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5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6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7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640009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200" y="1267200"/>
            <a:ext cx="6959104" cy="1225977"/>
          </a:xfrm>
        </p:spPr>
        <p:txBody>
          <a:bodyPr wrap="square"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07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4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75431"/>
            <a:ext cx="7175128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0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11298"/>
            <a:ext cx="7175128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181177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002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>
            <a:spAutoFit/>
          </a:bodyPr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2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2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dirty="0"/>
              <a:t>Titre principal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9200" y="1600200"/>
            <a:ext cx="8445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</a:t>
            </a:r>
          </a:p>
          <a:p>
            <a:pPr lvl="8"/>
            <a:r>
              <a:rPr lang="fr-FR" dirty="0"/>
              <a:t>Neuvième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9512" y="6309320"/>
            <a:ext cx="586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442800" y="6202800"/>
            <a:ext cx="82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81" r:id="rId3"/>
    <p:sldLayoutId id="2147483682" r:id="rId4"/>
    <p:sldLayoutId id="2147483680" r:id="rId5"/>
    <p:sldLayoutId id="2147483683" r:id="rId6"/>
    <p:sldLayoutId id="2147483684" r:id="rId7"/>
    <p:sldLayoutId id="2147483675" r:id="rId8"/>
    <p:sldLayoutId id="2147483678" r:id="rId9"/>
    <p:sldLayoutId id="2147483679" r:id="rId10"/>
    <p:sldLayoutId id="2147483668" r:id="rId11"/>
    <p:sldLayoutId id="2147483655" r:id="rId12"/>
    <p:sldLayoutId id="2147483660" r:id="rId13"/>
    <p:sldLayoutId id="2147483671" r:id="rId14"/>
    <p:sldLayoutId id="2147483672" r:id="rId15"/>
    <p:sldLayoutId id="2147483659" r:id="rId16"/>
    <p:sldLayoutId id="2147483673" r:id="rId17"/>
    <p:sldLayoutId id="2147483662" r:id="rId18"/>
    <p:sldLayoutId id="2147483658" r:id="rId19"/>
    <p:sldLayoutId id="2147483663" r:id="rId20"/>
    <p:sldLayoutId id="2147483666" r:id="rId21"/>
    <p:sldLayoutId id="2147483674" r:id="rId22"/>
    <p:sldLayoutId id="2147483654" r:id="rId23"/>
    <p:sldLayoutId id="2147483669" r:id="rId24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0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13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300" b="1" kern="1200" cap="all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FontTx/>
        <a:buNone/>
        <a:defRPr sz="13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just" defTabSz="914400" rtl="0" eaLnBrk="1" latinLnBrk="0" hangingPunct="1">
        <a:lnSpc>
          <a:spcPts val="2000"/>
        </a:lnSpc>
        <a:spcBef>
          <a:spcPts val="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-144000" algn="just" defTabSz="914400" rtl="0" eaLnBrk="1" latinLnBrk="0" hangingPunct="1">
        <a:spcBef>
          <a:spcPts val="30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&gt;"/>
        <a:defRPr sz="1300" kern="1200" cap="all" baseline="0">
          <a:solidFill>
            <a:schemeClr val="accent1"/>
          </a:solidFill>
          <a:latin typeface="+mn-lt"/>
          <a:ea typeface="+mn-ea"/>
          <a:cs typeface="+mn-cs"/>
        </a:defRPr>
      </a:lvl5pPr>
      <a:lvl6pPr marL="360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3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300"/>
        </a:spcAft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spcAft>
          <a:spcPts val="770"/>
        </a:spcAft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hyperlink" Target="http://commerciaux.celca.caisse-epargne.fr/particuliers/bancarisation-particuliers/cartes-bancaires/izicarte/izicarte/" TargetMode="Externa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.png"/><Relationship Id="rId5" Type="http://schemas.openxmlformats.org/officeDocument/2006/relationships/hyperlink" Target="http://commerciaux.celca.caisse-epargne.fr/download/198/bancarisation/4624/book-bancarisation-2017-2.pptx" TargetMode="External"/><Relationship Id="rId4" Type="http://schemas.openxmlformats.org/officeDocument/2006/relationships/hyperlink" Target="http://commerciaux.celca.caisse-epargne.fr/particuliers/credits-particuliers/credits-a-la-consommation/izivente-izicarte-oav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Bancarisation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-</a:t>
            </a:r>
            <a:r>
              <a:rPr lang="fr-FR" sz="16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 </a:t>
            </a:r>
            <a:r>
              <a:rPr lang="nn-NO" sz="120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MyG BANCA MEG Carte Sensea</a:t>
            </a:r>
            <a:endParaRPr lang="fr-FR" sz="1200" dirty="0">
              <a:solidFill>
                <a:sysClr val="windowText" lastClr="000000">
                  <a:lumMod val="50000"/>
                  <a:lumOff val="50000"/>
                </a:sysClr>
              </a:solidFill>
            </a:endParaRPr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259632" y="260219"/>
            <a:ext cx="7432158" cy="720000"/>
          </a:xfrm>
        </p:spPr>
        <p:txBody>
          <a:bodyPr>
            <a:normAutofit/>
          </a:bodyPr>
          <a:lstStyle/>
          <a:p>
            <a:r>
              <a:rPr lang="fr-FR" sz="16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Book des </a:t>
            </a:r>
            <a:r>
              <a:rPr lang="fr-FR" sz="1600" b="0" cap="non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Campagnes GERC – </a:t>
            </a:r>
            <a:r>
              <a:rPr lang="fr-FR" sz="16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BANCARISATION</a:t>
            </a:r>
            <a:r>
              <a:rPr lang="fr-FR" cap="none" dirty="0"/>
              <a:t/>
            </a:r>
            <a:br>
              <a:rPr lang="fr-FR" cap="none" dirty="0"/>
            </a:br>
            <a:r>
              <a:rPr lang="nn-NO" cap="none" dirty="0">
                <a:solidFill>
                  <a:schemeClr val="accent2">
                    <a:lumMod val="75000"/>
                  </a:schemeClr>
                </a:solidFill>
              </a:rPr>
              <a:t>MyG BANCA MEG Carte Sensea</a:t>
            </a:r>
            <a:endParaRPr lang="fr-FR" cap="none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37470" y="1237256"/>
            <a:ext cx="7576904" cy="180592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364602" y="1398092"/>
            <a:ext cx="3671507" cy="15885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 sz="1100" b="1" cap="all" dirty="0"/>
          </a:p>
        </p:txBody>
      </p:sp>
      <p:sp>
        <p:nvSpPr>
          <p:cNvPr id="50" name="Rectangle 49"/>
          <p:cNvSpPr/>
          <p:nvPr/>
        </p:nvSpPr>
        <p:spPr>
          <a:xfrm>
            <a:off x="611738" y="1391389"/>
            <a:ext cx="3698192" cy="159524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 sz="1100" b="1" cap="all" dirty="0"/>
          </a:p>
        </p:txBody>
      </p:sp>
      <p:sp>
        <p:nvSpPr>
          <p:cNvPr id="53" name="ZoneTexte 52"/>
          <p:cNvSpPr txBox="1"/>
          <p:nvPr/>
        </p:nvSpPr>
        <p:spPr>
          <a:xfrm>
            <a:off x="626784" y="1398092"/>
            <a:ext cx="3683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/>
              <a:t>OBJECTIFS </a:t>
            </a:r>
            <a:r>
              <a:rPr lang="fr-FR" dirty="0" smtClean="0"/>
              <a:t>– OFFRES :</a:t>
            </a:r>
            <a:endParaRPr lang="fr-FR" dirty="0"/>
          </a:p>
        </p:txBody>
      </p:sp>
      <p:sp>
        <p:nvSpPr>
          <p:cNvPr id="54" name="ZoneTexte 53"/>
          <p:cNvSpPr txBox="1"/>
          <p:nvPr/>
        </p:nvSpPr>
        <p:spPr>
          <a:xfrm>
            <a:off x="4442867" y="1398092"/>
            <a:ext cx="35277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 smtClean="0"/>
              <a:t>CRITERES DE CIBLAGE :</a:t>
            </a:r>
            <a:endParaRPr lang="fr-FR" dirty="0"/>
          </a:p>
        </p:txBody>
      </p:sp>
      <p:sp>
        <p:nvSpPr>
          <p:cNvPr id="59" name="Rectangle 58"/>
          <p:cNvSpPr/>
          <p:nvPr/>
        </p:nvSpPr>
        <p:spPr>
          <a:xfrm>
            <a:off x="8131627" y="188640"/>
            <a:ext cx="927527" cy="6533595"/>
          </a:xfrm>
          <a:prstGeom prst="rect">
            <a:avLst/>
          </a:prstGeom>
          <a:solidFill>
            <a:srgbClr val="9AAC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8169642" y="217518"/>
            <a:ext cx="859987" cy="43088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>
            <a:defPPr>
              <a:defRPr lang="fr-FR"/>
            </a:defPPr>
            <a:lvl1pPr algn="ctr">
              <a:defRPr sz="1200">
                <a:solidFill>
                  <a:srgbClr val="FF0000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sz="1100" b="1" dirty="0" smtClean="0">
                <a:solidFill>
                  <a:schemeClr val="bg1"/>
                </a:solidFill>
                <a:latin typeface="+mn-lt"/>
              </a:rPr>
              <a:t>Outils d’aide à la vente</a:t>
            </a:r>
            <a:endParaRPr lang="fr-FR" sz="11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8251537" y="697263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>
              <a:defRPr/>
            </a:pPr>
            <a:r>
              <a:rPr lang="fr-FR" sz="1000" dirty="0">
                <a:solidFill>
                  <a:schemeClr val="tx1"/>
                </a:solidFill>
                <a:latin typeface="Gill Sans MT" panose="020B0502020104020203" pitchFamily="34" charset="0"/>
                <a:hlinkClick r:id="rId2"/>
              </a:rPr>
              <a:t>OAV </a:t>
            </a:r>
            <a:r>
              <a:rPr lang="fr-FR" sz="1000" dirty="0" err="1">
                <a:solidFill>
                  <a:schemeClr val="tx1"/>
                </a:solidFill>
                <a:latin typeface="Gill Sans MT" panose="020B0502020104020203" pitchFamily="34" charset="0"/>
                <a:hlinkClick r:id="rId2"/>
              </a:rPr>
              <a:t>Izicarte</a:t>
            </a:r>
            <a:endParaRPr lang="fr-FR" sz="1000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521475" y="3112188"/>
            <a:ext cx="4626589" cy="358419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558080" y="3457878"/>
            <a:ext cx="2501752" cy="3149218"/>
          </a:xfrm>
          <a:prstGeom prst="rect">
            <a:avLst/>
          </a:prstGeom>
          <a:noFill/>
          <a:ln w="254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noAutofit/>
          </a:bodyPr>
          <a:lstStyle/>
          <a:p>
            <a:pPr algn="ctr"/>
            <a:r>
              <a:rPr lang="fr-FR" sz="1200" b="1" dirty="0">
                <a:solidFill>
                  <a:srgbClr val="4C6F86"/>
                </a:solidFill>
                <a:latin typeface="Gill Sans MT" panose="020B0502020104020203" pitchFamily="34" charset="0"/>
              </a:rPr>
              <a:t>Vision client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0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Bénéficier des services adaptés à mes besoins (garantie achat, assurances &amp; assistance, plafonds de paiement et retraits choisis), tout en profitant de remises avantageuses (-10/-20/-30%), couplés à la fonctionnalité Débit/Crédit.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Témoignage d'une marque de confiance et d'intérêt de la CEGEE à mon égard avec cette offre personnalisée.</a:t>
            </a:r>
          </a:p>
        </p:txBody>
      </p:sp>
      <p:sp>
        <p:nvSpPr>
          <p:cNvPr id="94" name="Rectangle 93"/>
          <p:cNvSpPr/>
          <p:nvPr/>
        </p:nvSpPr>
        <p:spPr>
          <a:xfrm>
            <a:off x="3131840" y="3457878"/>
            <a:ext cx="1944215" cy="3142771"/>
          </a:xfrm>
          <a:prstGeom prst="rect">
            <a:avLst/>
          </a:prstGeom>
          <a:noFill/>
          <a:ln w="25400">
            <a:solidFill>
              <a:srgbClr val="93CDDD"/>
            </a:solidFill>
          </a:ln>
        </p:spPr>
        <p:txBody>
          <a:bodyPr wrap="square">
            <a:noAutofit/>
          </a:bodyPr>
          <a:lstStyle/>
          <a:p>
            <a:pPr lvl="0" algn="ctr"/>
            <a:r>
              <a:rPr lang="fr-FR" sz="1200" b="1" dirty="0">
                <a:solidFill>
                  <a:srgbClr val="4C6F86"/>
                </a:solidFill>
                <a:latin typeface="Gill Sans MT" panose="020B0502020104020203" pitchFamily="34" charset="0"/>
              </a:rPr>
              <a:t>Vision conseiller</a:t>
            </a:r>
          </a:p>
          <a:p>
            <a:pPr lvl="0" algn="ctr"/>
            <a:r>
              <a:rPr lang="fr-FR" sz="1100" b="1" dirty="0">
                <a:solidFill>
                  <a:srgbClr val="4C6F86"/>
                </a:solidFill>
                <a:latin typeface="Gill Sans MT" panose="020B0502020104020203" pitchFamily="34" charset="0"/>
              </a:rPr>
              <a:t>(</a:t>
            </a:r>
            <a:r>
              <a:rPr lang="fr-FR" sz="1000" b="1" i="1" dirty="0">
                <a:solidFill>
                  <a:srgbClr val="4C6F86"/>
                </a:solidFill>
                <a:latin typeface="Gill Sans MT" panose="020B0502020104020203" pitchFamily="34" charset="0"/>
              </a:rPr>
              <a:t>impacts potentiels sur items de </a:t>
            </a:r>
            <a:r>
              <a:rPr lang="fr-FR" sz="1000" b="1" i="1" dirty="0" err="1">
                <a:solidFill>
                  <a:srgbClr val="4C6F86"/>
                </a:solidFill>
                <a:latin typeface="Gill Sans MT" panose="020B0502020104020203" pitchFamily="34" charset="0"/>
              </a:rPr>
              <a:t>rému</a:t>
            </a:r>
            <a:r>
              <a:rPr lang="fr-FR" sz="1000" b="1" i="1" dirty="0">
                <a:solidFill>
                  <a:srgbClr val="4C6F86"/>
                </a:solidFill>
                <a:latin typeface="Gill Sans MT" panose="020B0502020104020203" pitchFamily="34" charset="0"/>
              </a:rPr>
              <a:t> variable</a:t>
            </a:r>
            <a:r>
              <a:rPr lang="fr-FR" sz="1100" b="1" dirty="0">
                <a:solidFill>
                  <a:srgbClr val="4C6F86"/>
                </a:solidFill>
                <a:latin typeface="Gill Sans MT" panose="020B0502020104020203" pitchFamily="34" charset="0"/>
              </a:rPr>
              <a:t>)</a:t>
            </a:r>
          </a:p>
          <a:p>
            <a:endParaRPr lang="fr-FR" sz="800" b="1" u="sng" dirty="0">
              <a:solidFill>
                <a:srgbClr val="4C6F86"/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Clients  Bancarisés Principaux ou </a:t>
            </a:r>
            <a:r>
              <a:rPr lang="fr-FR" sz="11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BPe</a:t>
            </a: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/</a:t>
            </a:r>
            <a:r>
              <a:rPr lang="fr-FR" sz="11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JBPe</a:t>
            </a: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Ventes nettes forfaits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Ventes nettes </a:t>
            </a:r>
            <a:r>
              <a:rPr lang="fr-FR" sz="11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Izicarte</a:t>
            </a: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/cartes HDG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Ventes nettes CB débit </a:t>
            </a:r>
            <a:r>
              <a:rPr lang="fr-FR" sz="11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diff</a:t>
            </a: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95" name="ZoneTexte 94"/>
          <p:cNvSpPr txBox="1"/>
          <p:nvPr/>
        </p:nvSpPr>
        <p:spPr>
          <a:xfrm>
            <a:off x="539552" y="3143038"/>
            <a:ext cx="4536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400" b="1">
                <a:solidFill>
                  <a:srgbClr val="FFC000"/>
                </a:solidFill>
                <a:latin typeface="Gill Sans MT" panose="020B0502020104020203" pitchFamily="34" charset="0"/>
              </a:defRPr>
            </a:lvl1pPr>
          </a:lstStyle>
          <a:p>
            <a:pPr algn="l"/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BENEFICES A TRAITER LA </a:t>
            </a: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CIBLE :</a:t>
            </a:r>
            <a:endParaRPr lang="fr-F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5220073" y="3135582"/>
            <a:ext cx="2894302" cy="359679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97" name="ZoneTexte 96"/>
          <p:cNvSpPr txBox="1"/>
          <p:nvPr/>
        </p:nvSpPr>
        <p:spPr>
          <a:xfrm>
            <a:off x="5231608" y="3150101"/>
            <a:ext cx="1994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ARGUMENTAIRES :</a:t>
            </a:r>
            <a:endParaRPr lang="fr-FR" sz="1400" b="1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99" name="ZoneTexte 98"/>
          <p:cNvSpPr txBox="1"/>
          <p:nvPr/>
        </p:nvSpPr>
        <p:spPr>
          <a:xfrm>
            <a:off x="5292080" y="3500233"/>
            <a:ext cx="2750287" cy="29531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fr-FR" sz="1050" b="1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Vous détenez une carte bancaire chez nous et nous vous en remercions. Je souhaite à présent vous faire bénéficier des services adaptés à vos besoins et construire avec vous un bouquet de services personnalisés.</a:t>
            </a:r>
          </a:p>
          <a:p>
            <a:pPr algn="just"/>
            <a:endParaRPr lang="fr-FR" sz="1050" b="1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algn="just"/>
            <a:r>
              <a:rPr lang="fr-FR" sz="1050" b="1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Faire profiter d'une carte lui offrant des niveaux de services qu'il est en droit d'attendre (parce ce qu'il le vaut bien) et qui correspondent à ses habitudes de </a:t>
            </a:r>
            <a:r>
              <a:rPr lang="fr-FR" sz="105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fonctionnement.</a:t>
            </a:r>
            <a:endParaRPr lang="fr-FR" sz="1050" b="1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114" name="Bouton d'action : Accueil 113">
            <a:hlinkClick r:id="" action="ppaction://noaction" highlightClick="1"/>
          </p:cNvPr>
          <p:cNvSpPr/>
          <p:nvPr/>
        </p:nvSpPr>
        <p:spPr>
          <a:xfrm>
            <a:off x="7136277" y="75381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115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373" y="75381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7" name="Rectangle 116"/>
          <p:cNvSpPr/>
          <p:nvPr/>
        </p:nvSpPr>
        <p:spPr>
          <a:xfrm>
            <a:off x="8251537" y="1335044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 smtClean="0">
                <a:solidFill>
                  <a:schemeClr val="tx1"/>
                </a:solidFill>
                <a:latin typeface="Gill Sans MT" panose="020B0502020104020203" pitchFamily="34" charset="0"/>
                <a:hlinkClick r:id="rId4"/>
              </a:rPr>
              <a:t>Aide </a:t>
            </a:r>
            <a:r>
              <a:rPr lang="fr-FR" sz="1000" dirty="0">
                <a:solidFill>
                  <a:schemeClr val="tx1"/>
                </a:solidFill>
                <a:latin typeface="Gill Sans MT" panose="020B0502020104020203" pitchFamily="34" charset="0"/>
                <a:hlinkClick r:id="rId4"/>
              </a:rPr>
              <a:t>à la </a:t>
            </a:r>
            <a:r>
              <a:rPr lang="fr-FR" sz="1000" dirty="0" err="1" smtClean="0">
                <a:solidFill>
                  <a:schemeClr val="tx1"/>
                </a:solidFill>
                <a:latin typeface="Gill Sans MT" panose="020B0502020104020203" pitchFamily="34" charset="0"/>
                <a:hlinkClick r:id="rId4"/>
              </a:rPr>
              <a:t>souscrip</a:t>
            </a:r>
            <a:r>
              <a:rPr lang="fr-FR" sz="1000" dirty="0" smtClean="0">
                <a:solidFill>
                  <a:schemeClr val="tx1"/>
                </a:solidFill>
                <a:latin typeface="Gill Sans MT" panose="020B0502020104020203" pitchFamily="34" charset="0"/>
                <a:hlinkClick r:id="rId4"/>
              </a:rPr>
              <a:t>. </a:t>
            </a:r>
            <a:r>
              <a:rPr lang="fr-FR" sz="1000" dirty="0" err="1" smtClean="0">
                <a:solidFill>
                  <a:schemeClr val="tx1"/>
                </a:solidFill>
                <a:latin typeface="Gill Sans MT" panose="020B0502020104020203" pitchFamily="34" charset="0"/>
                <a:hlinkClick r:id="rId4"/>
              </a:rPr>
              <a:t>Izicarte</a:t>
            </a:r>
            <a:endParaRPr lang="fr-FR" sz="1000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8251537" y="1973173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>
              <a:defRPr/>
            </a:pPr>
            <a:r>
              <a:rPr lang="fr-FR" sz="1000" dirty="0">
                <a:solidFill>
                  <a:schemeClr val="tx1"/>
                </a:solidFill>
                <a:latin typeface="Gill Sans MT" panose="020B0502020104020203" pitchFamily="34" charset="0"/>
                <a:hlinkClick r:id="rId5"/>
              </a:rPr>
              <a:t>Book </a:t>
            </a:r>
            <a:r>
              <a:rPr lang="fr-FR" sz="1000" dirty="0" err="1">
                <a:solidFill>
                  <a:schemeClr val="tx1"/>
                </a:solidFill>
                <a:latin typeface="Gill Sans MT" panose="020B0502020104020203" pitchFamily="34" charset="0"/>
                <a:hlinkClick r:id="rId5"/>
              </a:rPr>
              <a:t>Banca</a:t>
            </a:r>
            <a:endParaRPr lang="fr-FR" sz="1000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26" y="260648"/>
            <a:ext cx="663508" cy="771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4466761" y="1708770"/>
            <a:ext cx="350384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Clients </a:t>
            </a:r>
            <a:r>
              <a:rPr lang="fr-FR" sz="1100" dirty="0" smtClean="0">
                <a:latin typeface="Gill Sans MT" panose="020B0502020104020203" pitchFamily="34" charset="0"/>
              </a:rPr>
              <a:t>18-60 ans, détenteurs d’une carte SENSEA</a:t>
            </a:r>
            <a:endParaRPr lang="fr-FR" sz="1100" dirty="0">
              <a:latin typeface="Gill Sans MT" panose="020B0502020104020203" pitchFamily="34" charset="0"/>
            </a:endParaRPr>
          </a:p>
          <a:p>
            <a:pPr marL="171450" indent="-171450">
              <a:buFontTx/>
              <a:buChar char="-"/>
            </a:pPr>
            <a:r>
              <a:rPr lang="fr-FR" sz="1100" dirty="0" smtClean="0">
                <a:latin typeface="Gill Sans MT" panose="020B0502020104020203" pitchFamily="34" charset="0"/>
              </a:rPr>
              <a:t>Non </a:t>
            </a:r>
            <a:r>
              <a:rPr lang="fr-FR" sz="1100" dirty="0">
                <a:latin typeface="Gill Sans MT" panose="020B0502020104020203" pitchFamily="34" charset="0"/>
              </a:rPr>
              <a:t>vus dans les 6 derniers mois</a:t>
            </a:r>
          </a:p>
          <a:p>
            <a:pPr marL="171450" indent="-171450">
              <a:buFontTx/>
              <a:buChar char="-"/>
            </a:pPr>
            <a:r>
              <a:rPr lang="fr-FR" sz="1100" dirty="0" smtClean="0">
                <a:latin typeface="Gill Sans MT" panose="020B0502020104020203" pitchFamily="34" charset="0"/>
              </a:rPr>
              <a:t>Note Bâle II </a:t>
            </a:r>
            <a:r>
              <a:rPr lang="fr-FR" sz="1100" dirty="0">
                <a:latin typeface="Gill Sans MT" panose="020B0502020104020203" pitchFamily="34" charset="0"/>
              </a:rPr>
              <a:t>entre 1 et 6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25686" y="1719679"/>
            <a:ext cx="3698192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Equiper en </a:t>
            </a:r>
            <a:r>
              <a:rPr lang="fr-FR" sz="1100" dirty="0" err="1">
                <a:latin typeface="Gill Sans MT" panose="020B0502020104020203" pitchFamily="34" charset="0"/>
              </a:rPr>
              <a:t>Izicarte</a:t>
            </a:r>
            <a:r>
              <a:rPr lang="fr-FR" sz="1100" dirty="0">
                <a:latin typeface="Gill Sans MT" panose="020B0502020104020203" pitchFamily="34" charset="0"/>
              </a:rPr>
              <a:t> Débit Différé </a:t>
            </a:r>
            <a:r>
              <a:rPr lang="fr-FR" sz="1100" dirty="0" smtClean="0">
                <a:latin typeface="Gill Sans MT" panose="020B0502020104020203" pitchFamily="34" charset="0"/>
              </a:rPr>
              <a:t>et en BL </a:t>
            </a:r>
            <a:r>
              <a:rPr lang="fr-FR" sz="1100" dirty="0">
                <a:latin typeface="Gill Sans MT" panose="020B0502020104020203" pitchFamily="34" charset="0"/>
              </a:rPr>
              <a:t>avec de préférence 2 services complémentaires ou </a:t>
            </a:r>
            <a:r>
              <a:rPr lang="fr-FR" sz="1100" dirty="0" smtClean="0">
                <a:latin typeface="Gill Sans MT" panose="020B0502020104020203" pitchFamily="34" charset="0"/>
              </a:rPr>
              <a:t>plus </a:t>
            </a:r>
            <a:r>
              <a:rPr lang="fr-FR" sz="1100" dirty="0">
                <a:latin typeface="Gill Sans MT" panose="020B0502020104020203" pitchFamily="34" charset="0"/>
              </a:rPr>
              <a:t>si le client n’en détient pas.</a:t>
            </a:r>
          </a:p>
          <a:p>
            <a:pPr marL="171450" indent="-171450" algn="just">
              <a:buFontTx/>
              <a:buChar char="-"/>
            </a:pPr>
            <a:endParaRPr lang="fr-FR" sz="1100" dirty="0">
              <a:latin typeface="Gill Sans MT" panose="020B0502020104020203" pitchFamily="34" charset="0"/>
            </a:endParaRPr>
          </a:p>
          <a:p>
            <a:pPr marL="171450" indent="-171450" algn="just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Accélérateur client dans le cadre d’une MEG vers </a:t>
            </a:r>
            <a:r>
              <a:rPr lang="fr-FR" sz="1100" dirty="0" err="1">
                <a:latin typeface="Gill Sans MT" panose="020B0502020104020203" pitchFamily="34" charset="0"/>
              </a:rPr>
              <a:t>Izicarte</a:t>
            </a:r>
            <a:r>
              <a:rPr lang="fr-FR" sz="1100" dirty="0">
                <a:latin typeface="Gill Sans MT" panose="020B0502020104020203" pitchFamily="34" charset="0"/>
              </a:rPr>
              <a:t> 1er, </a:t>
            </a:r>
            <a:r>
              <a:rPr lang="fr-FR" sz="1100" dirty="0" err="1">
                <a:latin typeface="Gill Sans MT" panose="020B0502020104020203" pitchFamily="34" charset="0"/>
              </a:rPr>
              <a:t>Platinum</a:t>
            </a:r>
            <a:r>
              <a:rPr lang="fr-FR" sz="1100" dirty="0">
                <a:latin typeface="Gill Sans MT" panose="020B0502020104020203" pitchFamily="34" charset="0"/>
              </a:rPr>
              <a:t> et </a:t>
            </a:r>
            <a:r>
              <a:rPr lang="fr-FR" sz="1100" dirty="0" err="1">
                <a:latin typeface="Gill Sans MT" panose="020B0502020104020203" pitchFamily="34" charset="0"/>
              </a:rPr>
              <a:t>Infinite</a:t>
            </a:r>
            <a:r>
              <a:rPr lang="fr-FR" sz="1100" dirty="0">
                <a:latin typeface="Gill Sans MT" panose="020B0502020104020203" pitchFamily="34" charset="0"/>
              </a:rPr>
              <a:t> : -50% sur BL pendant 12 mois</a:t>
            </a:r>
          </a:p>
          <a:p>
            <a:pPr algn="just"/>
            <a:endParaRPr lang="fr-FR" sz="1100" dirty="0" smtClean="0">
              <a:latin typeface="Gill Sans MT" panose="020B0502020104020203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755" y="633119"/>
            <a:ext cx="1593469" cy="377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Arrondir un rectangle avec un coin diagonal 31"/>
          <p:cNvSpPr/>
          <p:nvPr/>
        </p:nvSpPr>
        <p:spPr>
          <a:xfrm>
            <a:off x="5292080" y="5697252"/>
            <a:ext cx="2747258" cy="756084"/>
          </a:xfrm>
          <a:prstGeom prst="round2Diag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sz="1400" b="1" dirty="0" smtClean="0">
                <a:solidFill>
                  <a:prstClr val="white"/>
                </a:solidFill>
              </a:rPr>
              <a:t>-50% la 1</a:t>
            </a:r>
            <a:r>
              <a:rPr lang="fr-FR" sz="1400" b="1" baseline="30000" dirty="0" smtClean="0">
                <a:solidFill>
                  <a:prstClr val="white"/>
                </a:solidFill>
              </a:rPr>
              <a:t>ère</a:t>
            </a:r>
            <a:r>
              <a:rPr lang="fr-FR" sz="1400" b="1" dirty="0" smtClean="0">
                <a:solidFill>
                  <a:prstClr val="white"/>
                </a:solidFill>
              </a:rPr>
              <a:t> année</a:t>
            </a:r>
          </a:p>
          <a:p>
            <a:pPr algn="ctr"/>
            <a:r>
              <a:rPr lang="fr-FR" sz="1000" dirty="0" smtClean="0">
                <a:solidFill>
                  <a:prstClr val="white"/>
                </a:solidFill>
              </a:rPr>
              <a:t>Sur le Bouquet Liberté pour toute montée </a:t>
            </a:r>
            <a:r>
              <a:rPr lang="fr-FR" sz="1000" smtClean="0">
                <a:solidFill>
                  <a:prstClr val="white"/>
                </a:solidFill>
              </a:rPr>
              <a:t>en gamme  </a:t>
            </a:r>
            <a:r>
              <a:rPr lang="fr-FR" sz="1000" dirty="0" smtClean="0">
                <a:solidFill>
                  <a:prstClr val="white"/>
                </a:solidFill>
              </a:rPr>
              <a:t>avec une carte Izicarte Premier, </a:t>
            </a:r>
            <a:r>
              <a:rPr lang="fr-FR" sz="1000" dirty="0">
                <a:solidFill>
                  <a:prstClr val="white"/>
                </a:solidFill>
              </a:rPr>
              <a:t>I</a:t>
            </a:r>
            <a:r>
              <a:rPr lang="fr-FR" sz="1000" dirty="0" smtClean="0">
                <a:solidFill>
                  <a:prstClr val="white"/>
                </a:solidFill>
              </a:rPr>
              <a:t>zicarte </a:t>
            </a:r>
            <a:r>
              <a:rPr lang="fr-FR" sz="1000" dirty="0" err="1" smtClean="0">
                <a:solidFill>
                  <a:prstClr val="white"/>
                </a:solidFill>
              </a:rPr>
              <a:t>Platinum</a:t>
            </a:r>
            <a:r>
              <a:rPr lang="fr-FR" sz="1000" dirty="0" smtClean="0">
                <a:solidFill>
                  <a:prstClr val="white"/>
                </a:solidFill>
              </a:rPr>
              <a:t> ou </a:t>
            </a:r>
            <a:r>
              <a:rPr lang="fr-FR" sz="1000" dirty="0" err="1" smtClean="0">
                <a:solidFill>
                  <a:prstClr val="white"/>
                </a:solidFill>
              </a:rPr>
              <a:t>Infinite</a:t>
            </a:r>
            <a:endParaRPr lang="fr-FR" sz="1400" dirty="0">
              <a:solidFill>
                <a:prstClr val="white"/>
              </a:solidFill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5220073" y="2708920"/>
            <a:ext cx="21142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Volumétrie </a:t>
            </a:r>
            <a:r>
              <a:rPr lang="fr-FR" sz="1100" b="1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:  10 </a:t>
            </a:r>
            <a:r>
              <a:rPr lang="fr-FR" sz="11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000 clients</a:t>
            </a:r>
            <a:endParaRPr lang="fr-FR" sz="1100" b="1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4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270D47E-2B2A-48C1-8CA3-80BC48C9B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CF4256A-1649-443E-A6B9-148A4F0DC50C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purl.org/dc/dcmitype/"/>
    <ds:schemaRef ds:uri="http://www.w3.org/XML/1998/namespace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D5AC4A13-4102-4463-8CE6-4A540A29DC9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4921</TotalTime>
  <Words>300</Words>
  <Application>Microsoft Office PowerPoint</Application>
  <PresentationFormat>Affichage à l'écran (4:3)</PresentationFormat>
  <Paragraphs>41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Book des Campagnes GERC – BANCARISATION MyG BANCA MEG Carte Sensea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A6702974</cp:lastModifiedBy>
  <cp:revision>632</cp:revision>
  <dcterms:created xsi:type="dcterms:W3CDTF">2017-05-30T18:41:27Z</dcterms:created>
  <dcterms:modified xsi:type="dcterms:W3CDTF">2019-09-02T12:57:03Z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</Properties>
</file>