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95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1176" autoAdjust="0"/>
    <p:restoredTop sz="96092" autoAdjust="0"/>
  </p:normalViewPr>
  <p:slideViewPr>
    <p:cSldViewPr showGuides="1">
      <p:cViewPr varScale="1">
        <p:scale>
          <a:sx n="113" d="100"/>
          <a:sy n="113" d="100"/>
        </p:scale>
        <p:origin x="-2280" y="-108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assurances.caisse-epargne.fr/static/admin/moxiemanager/data/files/6283_EdEp_FicheGarantieSante%CC%81.pdf" TargetMode="External"/><Relationship Id="rId13" Type="http://schemas.openxmlformats.org/officeDocument/2006/relationships/hyperlink" Target="https://bookassurance-nonvie.com/" TargetMode="External"/><Relationship Id="rId18" Type="http://schemas.openxmlformats.org/officeDocument/2006/relationships/hyperlink" Target="http://p1pappcara01.bpcea.caisse-epargne.fr/data/mediatheque_e8b8c/fiche/244/oav_100_sante_ce_8737f.pdf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://assurances.caisse-epargne.fr/static/admin/moxiemanager/data/files/Pages%20de%20Book%20CE%20Natixis_SANTE.pdf" TargetMode="External"/><Relationship Id="rId12" Type="http://schemas.openxmlformats.org/officeDocument/2006/relationships/hyperlink" Target="http://assurances.caisse-epargne.fr/bundles/stfalcontinymce/vendor/tinymce/plugins/moxiemanager/data/files/Book2015.pdf" TargetMode="External"/><Relationship Id="rId17" Type="http://schemas.openxmlformats.org/officeDocument/2006/relationships/hyperlink" Target="http://comparateur.bpcea.caisse-epargne.fr/Comparateur?ctxt=CE&amp;prod=mrh" TargetMode="External"/><Relationship Id="rId2" Type="http://schemas.openxmlformats.org/officeDocument/2006/relationships/hyperlink" Target="http://commerciaux.celca.caisse-epargne.fr/download/317/assurances-iard/11657/loi-hamon-extrait-book-assureur.pdf" TargetMode="External"/><Relationship Id="rId16" Type="http://schemas.openxmlformats.org/officeDocument/2006/relationships/hyperlink" Target="http://assurances.caisse-epargne.fr/static/admin/moxiemanager/data/files/CE%20Part%20Alsace%20Mos%20-%20Ex%20Rbt%20Sant%C3%A9.pdf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assurances.caisse-epargne.fr/static/admin/moxiemanager/data/files/Pages%20de%20Book%20CE%20Natixis_GAV.pdf" TargetMode="External"/><Relationship Id="rId11" Type="http://schemas.openxmlformats.org/officeDocument/2006/relationships/image" Target="../media/image16.png"/><Relationship Id="rId5" Type="http://schemas.openxmlformats.org/officeDocument/2006/relationships/hyperlink" Target="http://assurances.caisse-epargne.fr/static/admin/moxiemanager/data/files/Garantie%20des%20accidents%20de%20la%20vie_GAV.pdf" TargetMode="External"/><Relationship Id="rId15" Type="http://schemas.openxmlformats.org/officeDocument/2006/relationships/hyperlink" Target="http://assurances.caisse-epargne.fr/static/admin/moxiemanager/data/files/CE%20Part%20-%20Sant%C3%A9%20ok.pdf" TargetMode="External"/><Relationship Id="rId10" Type="http://schemas.openxmlformats.org/officeDocument/2006/relationships/image" Target="../media/image15.png"/><Relationship Id="rId4" Type="http://schemas.openxmlformats.org/officeDocument/2006/relationships/image" Target="../media/image13.png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Assurances IARD &amp; Prévoyance 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pt-B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 Conquete GAV Sante Senior</a:t>
            </a:r>
            <a:endParaRPr lang="fr-FR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ASSURANCES IARD &amp; PREVOYANCE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pt-BR" cap="none" dirty="0">
                <a:solidFill>
                  <a:schemeClr val="accent5">
                    <a:lumMod val="50000"/>
                  </a:schemeClr>
                </a:solidFill>
              </a:rPr>
              <a:t>MyG Conquete GAV Sante Senior</a:t>
            </a:r>
            <a:endParaRPr lang="fr-FR" cap="none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FF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endParaRPr lang="fr-FR" sz="7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La santé, à mon âge, est un enjeu prioritaire.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La retraite approche ou j’y suis déjà : la santé coûte cher. Et en cas d’accident de la vie, comment suis-je couvert ? Et surtout accompagné 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Découvrir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ce que la Caisse d’Epargne peut me proposer en matière d’assurance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Santé et Accident de la vie .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J’ai tout à gagner à comparer et à faire un bilan : mes garanties sont-elles adaptées à mes besoins, paye-je le juste prix 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En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plus, mon conseiller CEGEE s’occupe de tout pour résilier mon contrat actuel (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cf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hlinkClick r:id="rId2"/>
              </a:rPr>
              <a:t>Loi Hamon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)</a:t>
            </a:r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brutes IARD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IARD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Chiffre d’affaires IARD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 Bancarisés Principaux ou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12188"/>
            <a:ext cx="2894302" cy="36201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61" y="251123"/>
            <a:ext cx="675654" cy="840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340238" y="1616147"/>
            <a:ext cx="35758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000" dirty="0">
                <a:latin typeface="Gill Sans MT" panose="020B0502020104020203" pitchFamily="34" charset="0"/>
              </a:rPr>
              <a:t>Cible 1 : Clients actifs 55-64 </a:t>
            </a:r>
            <a:r>
              <a:rPr lang="fr-FR" sz="1000" dirty="0" smtClean="0">
                <a:latin typeface="Gill Sans MT" panose="020B0502020104020203" pitchFamily="34" charset="0"/>
              </a:rPr>
              <a:t>ans, sans Santé ni GAV</a:t>
            </a:r>
            <a:r>
              <a:rPr lang="fr-FR" sz="1000" dirty="0">
                <a:latin typeface="Gill Sans MT" panose="020B0502020104020203" pitchFamily="34" charset="0"/>
              </a:rPr>
              <a:t>, identification des clients solos </a:t>
            </a:r>
            <a:r>
              <a:rPr lang="fr-FR" sz="1000" dirty="0" smtClean="0">
                <a:latin typeface="Gill Sans MT" panose="020B0502020104020203" pitchFamily="34" charset="0"/>
              </a:rPr>
              <a:t> OU appétence Prévoyance OU Bricoleur OU Sportif</a:t>
            </a:r>
            <a:endParaRPr lang="fr-FR" sz="1000" dirty="0">
              <a:latin typeface="Gill Sans MT" panose="020B0502020104020203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000" dirty="0">
                <a:latin typeface="Gill Sans MT" panose="020B0502020104020203" pitchFamily="34" charset="0"/>
              </a:rPr>
              <a:t>Cible 2 : </a:t>
            </a:r>
            <a:r>
              <a:rPr lang="fr-FR" sz="1000" dirty="0" smtClean="0">
                <a:latin typeface="Gill Sans MT" panose="020B0502020104020203" pitchFamily="34" charset="0"/>
              </a:rPr>
              <a:t>55-64 </a:t>
            </a:r>
            <a:r>
              <a:rPr lang="fr-FR" sz="1000" dirty="0">
                <a:latin typeface="Gill Sans MT" panose="020B0502020104020203" pitchFamily="34" charset="0"/>
              </a:rPr>
              <a:t>ans, détenteurs d'au </a:t>
            </a:r>
            <a:r>
              <a:rPr lang="fr-FR" sz="1000" dirty="0" smtClean="0">
                <a:latin typeface="Gill Sans MT" panose="020B0502020104020203" pitchFamily="34" charset="0"/>
              </a:rPr>
              <a:t>moins 1 contrat </a:t>
            </a:r>
            <a:r>
              <a:rPr lang="fr-FR" sz="1000" dirty="0">
                <a:latin typeface="Gill Sans MT" panose="020B0502020104020203" pitchFamily="34" charset="0"/>
              </a:rPr>
              <a:t>MRH et propriétaire</a:t>
            </a:r>
          </a:p>
          <a:p>
            <a:pPr marL="171450" indent="-171450">
              <a:buFontTx/>
              <a:buChar char="-"/>
            </a:pPr>
            <a:r>
              <a:rPr lang="fr-FR" sz="1000" dirty="0">
                <a:latin typeface="Gill Sans MT" panose="020B0502020104020203" pitchFamily="34" charset="0"/>
              </a:rPr>
              <a:t>Cible 3 : </a:t>
            </a:r>
            <a:r>
              <a:rPr lang="fr-FR" sz="1000" dirty="0" smtClean="0">
                <a:latin typeface="Gill Sans MT" panose="020B0502020104020203" pitchFamily="34" charset="0"/>
              </a:rPr>
              <a:t>55-64 </a:t>
            </a:r>
            <a:r>
              <a:rPr lang="fr-FR" sz="1000" dirty="0">
                <a:latin typeface="Gill Sans MT" panose="020B0502020104020203" pitchFamily="34" charset="0"/>
              </a:rPr>
              <a:t>ans, </a:t>
            </a:r>
            <a:r>
              <a:rPr lang="fr-FR" sz="1000" dirty="0" smtClean="0">
                <a:latin typeface="Gill Sans MT" panose="020B0502020104020203" pitchFamily="34" charset="0"/>
              </a:rPr>
              <a:t>avec au </a:t>
            </a:r>
            <a:r>
              <a:rPr lang="fr-FR" sz="1000" dirty="0">
                <a:latin typeface="Gill Sans MT" panose="020B0502020104020203" pitchFamily="34" charset="0"/>
              </a:rPr>
              <a:t>moins 1 contrat </a:t>
            </a:r>
            <a:r>
              <a:rPr lang="fr-FR" sz="1000" dirty="0" smtClean="0">
                <a:latin typeface="Gill Sans MT" panose="020B0502020104020203" pitchFamily="34" charset="0"/>
              </a:rPr>
              <a:t>AUTO ou MRH </a:t>
            </a:r>
            <a:r>
              <a:rPr lang="fr-FR" sz="1000" dirty="0">
                <a:latin typeface="Gill Sans MT" panose="020B0502020104020203" pitchFamily="34" charset="0"/>
              </a:rPr>
              <a:t>(non </a:t>
            </a:r>
            <a:r>
              <a:rPr lang="fr-FR" sz="1000" dirty="0" smtClean="0">
                <a:latin typeface="Gill Sans MT" panose="020B0502020104020203" pitchFamily="34" charset="0"/>
              </a:rPr>
              <a:t>propriétaires)</a:t>
            </a:r>
            <a:endParaRPr lang="fr-FR" sz="1000" dirty="0">
              <a:latin typeface="Gill Sans MT" panose="020B0502020104020203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81776" y="1700808"/>
            <a:ext cx="368003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Equiper les clients en Santé et en GAV</a:t>
            </a:r>
          </a:p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Développer les simulations tarifaires santé en ligne et les demandes de souscription GAV en ligne.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Prendre appui sur les outils OVAD &amp; SED </a:t>
            </a:r>
            <a:endParaRPr lang="fr-FR" sz="1100" dirty="0" smtClean="0">
              <a:latin typeface="Gill Sans MT" panose="020B0502020104020203" pitchFamily="34" charset="0"/>
            </a:endParaRPr>
          </a:p>
          <a:p>
            <a:pPr indent="182563" algn="just"/>
            <a:r>
              <a:rPr lang="fr-FR" sz="1100" dirty="0" smtClean="0">
                <a:latin typeface="Gill Sans MT" panose="020B0502020104020203" pitchFamily="34" charset="0"/>
              </a:rPr>
              <a:t>pour </a:t>
            </a:r>
            <a:r>
              <a:rPr lang="fr-FR" sz="1100" dirty="0">
                <a:latin typeface="Gill Sans MT" panose="020B0502020104020203" pitchFamily="34" charset="0"/>
              </a:rPr>
              <a:t>concrétiser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8194864" y="2211398"/>
            <a:ext cx="792000" cy="2880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GAV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5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194864" y="2550739"/>
            <a:ext cx="792000" cy="4032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 BOOK GAV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6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8194864" y="3005315"/>
            <a:ext cx="79200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 BOOK SANTÉ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7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194864" y="3560680"/>
            <a:ext cx="792000" cy="4131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SANTÉ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8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ZoneTexte 41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18 000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40" name="Picture 4" descr="Résultat de recherche d'images pour &quot;nouveau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850" y="986517"/>
            <a:ext cx="501478" cy="50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956" y="2261699"/>
            <a:ext cx="831987" cy="66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8194864" y="1628800"/>
            <a:ext cx="792000" cy="53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BOOK </a:t>
            </a:r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IARD </a:t>
            </a:r>
            <a:r>
              <a:rPr lang="fr-FR" sz="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print</a:t>
            </a:r>
            <a:endParaRPr lang="fr-FR" sz="8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12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212908" y="845158"/>
            <a:ext cx="756000" cy="7240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fr-FR" sz="8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BOOK IARD </a:t>
            </a:r>
            <a:r>
              <a:rPr lang="fr-FR" sz="800" dirty="0" smtClean="0">
                <a:solidFill>
                  <a:srgbClr val="C0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DIGITAL</a:t>
            </a:r>
            <a:endParaRPr lang="fr-FR" sz="800" dirty="0">
              <a:solidFill>
                <a:srgbClr val="C00000"/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13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67" name="Picture 4" descr="Résultat de recherche d'images pour &quot;nouveau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012" y="764704"/>
            <a:ext cx="383002" cy="38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8194864" y="4025152"/>
            <a:ext cx="792000" cy="645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EXEMPLES </a:t>
            </a:r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SANTÉ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Régime Général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5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94864" y="4722015"/>
            <a:ext cx="792000" cy="6925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EXEMPLES </a:t>
            </a:r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SANTÉ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Régime ALS-MOS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6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194864" y="5465921"/>
            <a:ext cx="79200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COMPA IARD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17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4689" y="3356992"/>
            <a:ext cx="2882766" cy="3162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Je vous appelle aujourd’hui pour évoquer un sujet important. Je veux parler de la prévoyance. Vous assurez votre logement et votre véhicule, ce qui est normal. </a:t>
            </a:r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Mais qu’en est-il de vous et votre famille ?</a:t>
            </a:r>
          </a:p>
          <a:p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Comment vous protégez-vous en cas d’accident de la vie ou de maladie?</a:t>
            </a:r>
          </a:p>
          <a:p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A partir de 65 ans</a:t>
            </a:r>
            <a:r>
              <a:rPr lang="fr-F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, une personne sur trois est victime d’une chute au moins une fois dans </a:t>
            </a:r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l’année et 1 sur 10 entraîne une fracture du fémur. </a:t>
            </a:r>
          </a:p>
          <a:p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Une </a:t>
            </a:r>
            <a:r>
              <a:rPr lang="fr-F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bonne raison de prendre sa situation en </a:t>
            </a:r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main !</a:t>
            </a:r>
            <a:endParaRPr lang="fr-FR" sz="1050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Notre priorité est de préserver votre sérénité en vous proposant des garanties adaptées et ajustées.</a:t>
            </a:r>
          </a:p>
          <a:p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Enfin, que savez-vous de la Réforme 100% Santé ? Je vous propose d’aborder ensemble tous ces sujets en entretien.</a:t>
            </a:r>
            <a:endParaRPr lang="fr-FR" sz="1050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94864" y="6021288"/>
            <a:ext cx="79200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OAV 100% SANTÉ</a:t>
            </a:r>
            <a:endParaRPr lang="fr-FR" sz="8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18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73" name="Picture 4" descr="Résultat de recherche d'images pour &quot;nouveau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408" y="4479205"/>
            <a:ext cx="383002" cy="38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Résultat de recherche d'images pour &quot;nouveau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012" y="6333843"/>
            <a:ext cx="383002" cy="38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35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5008</TotalTime>
  <Words>441</Words>
  <Application>Microsoft Office PowerPoint</Application>
  <PresentationFormat>Affichage à l'écran (4:3)</PresentationFormat>
  <Paragraphs>66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ASSURANCES IARD &amp; PREVOYANCE MyG Conquete GAV Sante Senior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A6700865</cp:lastModifiedBy>
  <cp:revision>633</cp:revision>
  <dcterms:created xsi:type="dcterms:W3CDTF">2017-05-30T18:41:27Z</dcterms:created>
  <dcterms:modified xsi:type="dcterms:W3CDTF">2019-09-02T08:56:28Z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