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63" r:id="rId5"/>
    <p:sldId id="264" r:id="rId6"/>
    <p:sldId id="262" r:id="rId7"/>
    <p:sldId id="259" r:id="rId8"/>
    <p:sldId id="265" r:id="rId9"/>
    <p:sldId id="261" r:id="rId10"/>
    <p:sldId id="260" r:id="rId1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94629" autoAdjust="0"/>
  </p:normalViewPr>
  <p:slideViewPr>
    <p:cSldViewPr>
      <p:cViewPr varScale="1">
        <p:scale>
          <a:sx n="105" d="100"/>
          <a:sy n="105" d="100"/>
        </p:scale>
        <p:origin x="1338"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6DB65B4-2605-4A93-BB87-869C757277E1}" type="datetimeFigureOut">
              <a:rPr lang="fr-FR" smtClean="0"/>
              <a:t>10/03/2020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9DAAA23-FF0C-4CA0-8F23-AA82FE1A7D5A}" type="slidenum">
              <a:rPr lang="fr-FR" smtClean="0"/>
              <a:t>‹N°›</a:t>
            </a:fld>
            <a:endParaRPr lang="fr-FR"/>
          </a:p>
        </p:txBody>
      </p:sp>
    </p:spTree>
    <p:extLst>
      <p:ext uri="{BB962C8B-B14F-4D97-AF65-F5344CB8AC3E}">
        <p14:creationId xmlns:p14="http://schemas.microsoft.com/office/powerpoint/2010/main" val="3726392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7752" eaLnBrk="0" hangingPunct="0">
              <a:spcBef>
                <a:spcPct val="30000"/>
              </a:spcBef>
              <a:defRPr sz="1200">
                <a:solidFill>
                  <a:schemeClr val="tx1"/>
                </a:solidFill>
                <a:latin typeface="Calibri" pitchFamily="34" charset="0"/>
              </a:defRPr>
            </a:lvl1pPr>
            <a:lvl2pPr marL="742311" indent="-285505" defTabSz="897752" eaLnBrk="0" hangingPunct="0">
              <a:spcBef>
                <a:spcPct val="30000"/>
              </a:spcBef>
              <a:defRPr sz="1200">
                <a:solidFill>
                  <a:schemeClr val="tx1"/>
                </a:solidFill>
                <a:latin typeface="Calibri" pitchFamily="34" charset="0"/>
              </a:defRPr>
            </a:lvl2pPr>
            <a:lvl3pPr marL="1142016" indent="-228404" defTabSz="897752" eaLnBrk="0" hangingPunct="0">
              <a:spcBef>
                <a:spcPct val="30000"/>
              </a:spcBef>
              <a:defRPr sz="1200">
                <a:solidFill>
                  <a:schemeClr val="tx1"/>
                </a:solidFill>
                <a:latin typeface="Calibri" pitchFamily="34" charset="0"/>
              </a:defRPr>
            </a:lvl3pPr>
            <a:lvl4pPr marL="1598822" indent="-228404" defTabSz="897752" eaLnBrk="0" hangingPunct="0">
              <a:spcBef>
                <a:spcPct val="30000"/>
              </a:spcBef>
              <a:defRPr sz="1200">
                <a:solidFill>
                  <a:schemeClr val="tx1"/>
                </a:solidFill>
                <a:latin typeface="Calibri" pitchFamily="34" charset="0"/>
              </a:defRPr>
            </a:lvl4pPr>
            <a:lvl5pPr marL="2055629" indent="-228404" defTabSz="897752" eaLnBrk="0" hangingPunct="0">
              <a:spcBef>
                <a:spcPct val="30000"/>
              </a:spcBef>
              <a:defRPr sz="1200">
                <a:solidFill>
                  <a:schemeClr val="tx1"/>
                </a:solidFill>
                <a:latin typeface="Calibri" pitchFamily="34" charset="0"/>
              </a:defRPr>
            </a:lvl5pPr>
            <a:lvl6pPr marL="2512436" indent="-228404" defTabSz="897752" eaLnBrk="0" fontAlgn="base" hangingPunct="0">
              <a:spcBef>
                <a:spcPct val="30000"/>
              </a:spcBef>
              <a:spcAft>
                <a:spcPct val="0"/>
              </a:spcAft>
              <a:defRPr sz="1200">
                <a:solidFill>
                  <a:schemeClr val="tx1"/>
                </a:solidFill>
                <a:latin typeface="Calibri" pitchFamily="34" charset="0"/>
              </a:defRPr>
            </a:lvl6pPr>
            <a:lvl7pPr marL="2969242" indent="-228404" defTabSz="897752" eaLnBrk="0" fontAlgn="base" hangingPunct="0">
              <a:spcBef>
                <a:spcPct val="30000"/>
              </a:spcBef>
              <a:spcAft>
                <a:spcPct val="0"/>
              </a:spcAft>
              <a:defRPr sz="1200">
                <a:solidFill>
                  <a:schemeClr val="tx1"/>
                </a:solidFill>
                <a:latin typeface="Calibri" pitchFamily="34" charset="0"/>
              </a:defRPr>
            </a:lvl7pPr>
            <a:lvl8pPr marL="3426049" indent="-228404" defTabSz="897752" eaLnBrk="0" fontAlgn="base" hangingPunct="0">
              <a:spcBef>
                <a:spcPct val="30000"/>
              </a:spcBef>
              <a:spcAft>
                <a:spcPct val="0"/>
              </a:spcAft>
              <a:defRPr sz="1200">
                <a:solidFill>
                  <a:schemeClr val="tx1"/>
                </a:solidFill>
                <a:latin typeface="Calibri" pitchFamily="34" charset="0"/>
              </a:defRPr>
            </a:lvl8pPr>
            <a:lvl9pPr marL="3882855" indent="-228404" defTabSz="897752" eaLnBrk="0" fontAlgn="base" hangingPunct="0">
              <a:spcBef>
                <a:spcPct val="30000"/>
              </a:spcBef>
              <a:spcAft>
                <a:spcPct val="0"/>
              </a:spcAft>
              <a:defRPr sz="1200">
                <a:solidFill>
                  <a:schemeClr val="tx1"/>
                </a:solidFill>
                <a:latin typeface="Calibri" pitchFamily="34" charset="0"/>
              </a:defRPr>
            </a:lvl9pPr>
          </a:lstStyle>
          <a:p>
            <a:pPr>
              <a:spcBef>
                <a:spcPct val="0"/>
              </a:spcBef>
            </a:pPr>
            <a:fld id="{A2A34C3D-75F8-4B67-8430-E0750DE2476E}" type="slidenum">
              <a:rPr lang="fr-FR" altLang="fr-FR" smtClean="0">
                <a:solidFill>
                  <a:prstClr val="black"/>
                </a:solidFill>
                <a:latin typeface="Times New Roman" pitchFamily="18" charset="0"/>
              </a:rPr>
              <a:pPr>
                <a:spcBef>
                  <a:spcPct val="0"/>
                </a:spcBef>
              </a:pPr>
              <a:t>1</a:t>
            </a:fld>
            <a:endParaRPr lang="fr-FR" altLang="fr-FR" smtClean="0">
              <a:solidFill>
                <a:prstClr val="black"/>
              </a:solidFill>
              <a:latin typeface="Times New Roman" pitchFamily="18" charset="0"/>
            </a:endParaRPr>
          </a:p>
        </p:txBody>
      </p:sp>
      <p:sp>
        <p:nvSpPr>
          <p:cNvPr id="281603" name="Rectangle 2"/>
          <p:cNvSpPr>
            <a:spLocks noGrp="1" noRot="1" noChangeAspect="1" noChangeArrowheads="1" noTextEdit="1"/>
          </p:cNvSpPr>
          <p:nvPr>
            <p:ph type="sldImg"/>
          </p:nvPr>
        </p:nvSpPr>
        <p:spPr>
          <a:xfrm>
            <a:off x="917575" y="746125"/>
            <a:ext cx="4962525" cy="3722688"/>
          </a:xfrm>
          <a:prstGeom prst="rect">
            <a:avLst/>
          </a:prstGeom>
          <a:ln/>
        </p:spPr>
      </p:sp>
      <p:sp>
        <p:nvSpPr>
          <p:cNvPr id="281604" name="Rectangle 3"/>
          <p:cNvSpPr>
            <a:spLocks noGrp="1" noChangeArrowheads="1"/>
          </p:cNvSpPr>
          <p:nvPr>
            <p:ph type="body" idx="1"/>
          </p:nvPr>
        </p:nvSpPr>
        <p:spPr>
          <a:xfrm>
            <a:off x="424556" y="4714955"/>
            <a:ext cx="6111978" cy="48682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z="1000" dirty="0"/>
          </a:p>
        </p:txBody>
      </p:sp>
    </p:spTree>
    <p:extLst>
      <p:ext uri="{BB962C8B-B14F-4D97-AF65-F5344CB8AC3E}">
        <p14:creationId xmlns:p14="http://schemas.microsoft.com/office/powerpoint/2010/main" val="128193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7752" eaLnBrk="0" hangingPunct="0">
              <a:spcBef>
                <a:spcPct val="30000"/>
              </a:spcBef>
              <a:defRPr sz="1200">
                <a:solidFill>
                  <a:schemeClr val="tx1"/>
                </a:solidFill>
                <a:latin typeface="Calibri" pitchFamily="34" charset="0"/>
              </a:defRPr>
            </a:lvl1pPr>
            <a:lvl2pPr marL="742311" indent="-285505" defTabSz="897752" eaLnBrk="0" hangingPunct="0">
              <a:spcBef>
                <a:spcPct val="30000"/>
              </a:spcBef>
              <a:defRPr sz="1200">
                <a:solidFill>
                  <a:schemeClr val="tx1"/>
                </a:solidFill>
                <a:latin typeface="Calibri" pitchFamily="34" charset="0"/>
              </a:defRPr>
            </a:lvl2pPr>
            <a:lvl3pPr marL="1142016" indent="-228404" defTabSz="897752" eaLnBrk="0" hangingPunct="0">
              <a:spcBef>
                <a:spcPct val="30000"/>
              </a:spcBef>
              <a:defRPr sz="1200">
                <a:solidFill>
                  <a:schemeClr val="tx1"/>
                </a:solidFill>
                <a:latin typeface="Calibri" pitchFamily="34" charset="0"/>
              </a:defRPr>
            </a:lvl3pPr>
            <a:lvl4pPr marL="1598822" indent="-228404" defTabSz="897752" eaLnBrk="0" hangingPunct="0">
              <a:spcBef>
                <a:spcPct val="30000"/>
              </a:spcBef>
              <a:defRPr sz="1200">
                <a:solidFill>
                  <a:schemeClr val="tx1"/>
                </a:solidFill>
                <a:latin typeface="Calibri" pitchFamily="34" charset="0"/>
              </a:defRPr>
            </a:lvl4pPr>
            <a:lvl5pPr marL="2055629" indent="-228404" defTabSz="897752" eaLnBrk="0" hangingPunct="0">
              <a:spcBef>
                <a:spcPct val="30000"/>
              </a:spcBef>
              <a:defRPr sz="1200">
                <a:solidFill>
                  <a:schemeClr val="tx1"/>
                </a:solidFill>
                <a:latin typeface="Calibri" pitchFamily="34" charset="0"/>
              </a:defRPr>
            </a:lvl5pPr>
            <a:lvl6pPr marL="2512436" indent="-228404" defTabSz="897752" eaLnBrk="0" fontAlgn="base" hangingPunct="0">
              <a:spcBef>
                <a:spcPct val="30000"/>
              </a:spcBef>
              <a:spcAft>
                <a:spcPct val="0"/>
              </a:spcAft>
              <a:defRPr sz="1200">
                <a:solidFill>
                  <a:schemeClr val="tx1"/>
                </a:solidFill>
                <a:latin typeface="Calibri" pitchFamily="34" charset="0"/>
              </a:defRPr>
            </a:lvl6pPr>
            <a:lvl7pPr marL="2969242" indent="-228404" defTabSz="897752" eaLnBrk="0" fontAlgn="base" hangingPunct="0">
              <a:spcBef>
                <a:spcPct val="30000"/>
              </a:spcBef>
              <a:spcAft>
                <a:spcPct val="0"/>
              </a:spcAft>
              <a:defRPr sz="1200">
                <a:solidFill>
                  <a:schemeClr val="tx1"/>
                </a:solidFill>
                <a:latin typeface="Calibri" pitchFamily="34" charset="0"/>
              </a:defRPr>
            </a:lvl7pPr>
            <a:lvl8pPr marL="3426049" indent="-228404" defTabSz="897752" eaLnBrk="0" fontAlgn="base" hangingPunct="0">
              <a:spcBef>
                <a:spcPct val="30000"/>
              </a:spcBef>
              <a:spcAft>
                <a:spcPct val="0"/>
              </a:spcAft>
              <a:defRPr sz="1200">
                <a:solidFill>
                  <a:schemeClr val="tx1"/>
                </a:solidFill>
                <a:latin typeface="Calibri" pitchFamily="34" charset="0"/>
              </a:defRPr>
            </a:lvl8pPr>
            <a:lvl9pPr marL="3882855" indent="-228404" defTabSz="897752" eaLnBrk="0" fontAlgn="base" hangingPunct="0">
              <a:spcBef>
                <a:spcPct val="30000"/>
              </a:spcBef>
              <a:spcAft>
                <a:spcPct val="0"/>
              </a:spcAft>
              <a:defRPr sz="1200">
                <a:solidFill>
                  <a:schemeClr val="tx1"/>
                </a:solidFill>
                <a:latin typeface="Calibri" pitchFamily="34" charset="0"/>
              </a:defRPr>
            </a:lvl9pPr>
          </a:lstStyle>
          <a:p>
            <a:pPr>
              <a:spcBef>
                <a:spcPct val="0"/>
              </a:spcBef>
            </a:pPr>
            <a:fld id="{A2A34C3D-75F8-4B67-8430-E0750DE2476E}" type="slidenum">
              <a:rPr lang="fr-FR" altLang="fr-FR" smtClean="0">
                <a:solidFill>
                  <a:prstClr val="black"/>
                </a:solidFill>
                <a:latin typeface="Times New Roman" pitchFamily="18" charset="0"/>
              </a:rPr>
              <a:pPr>
                <a:spcBef>
                  <a:spcPct val="0"/>
                </a:spcBef>
              </a:pPr>
              <a:t>2</a:t>
            </a:fld>
            <a:endParaRPr lang="fr-FR" altLang="fr-FR" smtClean="0">
              <a:solidFill>
                <a:prstClr val="black"/>
              </a:solidFill>
              <a:latin typeface="Times New Roman" pitchFamily="18" charset="0"/>
            </a:endParaRPr>
          </a:p>
        </p:txBody>
      </p:sp>
      <p:sp>
        <p:nvSpPr>
          <p:cNvPr id="281603" name="Rectangle 2"/>
          <p:cNvSpPr>
            <a:spLocks noGrp="1" noRot="1" noChangeAspect="1" noChangeArrowheads="1" noTextEdit="1"/>
          </p:cNvSpPr>
          <p:nvPr>
            <p:ph type="sldImg"/>
          </p:nvPr>
        </p:nvSpPr>
        <p:spPr>
          <a:xfrm>
            <a:off x="917575" y="746125"/>
            <a:ext cx="4962525" cy="3722688"/>
          </a:xfrm>
          <a:prstGeom prst="rect">
            <a:avLst/>
          </a:prstGeom>
          <a:ln/>
        </p:spPr>
      </p:sp>
      <p:sp>
        <p:nvSpPr>
          <p:cNvPr id="281604" name="Rectangle 3"/>
          <p:cNvSpPr>
            <a:spLocks noGrp="1" noChangeArrowheads="1"/>
          </p:cNvSpPr>
          <p:nvPr>
            <p:ph type="body" idx="1"/>
          </p:nvPr>
        </p:nvSpPr>
        <p:spPr>
          <a:xfrm>
            <a:off x="424556" y="4714955"/>
            <a:ext cx="6111978" cy="48682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z="1000" dirty="0"/>
          </a:p>
        </p:txBody>
      </p:sp>
    </p:spTree>
    <p:extLst>
      <p:ext uri="{BB962C8B-B14F-4D97-AF65-F5344CB8AC3E}">
        <p14:creationId xmlns:p14="http://schemas.microsoft.com/office/powerpoint/2010/main" val="128193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7752" eaLnBrk="0" hangingPunct="0">
              <a:spcBef>
                <a:spcPct val="30000"/>
              </a:spcBef>
              <a:defRPr sz="1200">
                <a:solidFill>
                  <a:schemeClr val="tx1"/>
                </a:solidFill>
                <a:latin typeface="Calibri" pitchFamily="34" charset="0"/>
              </a:defRPr>
            </a:lvl1pPr>
            <a:lvl2pPr marL="742311" indent="-285505" defTabSz="897752" eaLnBrk="0" hangingPunct="0">
              <a:spcBef>
                <a:spcPct val="30000"/>
              </a:spcBef>
              <a:defRPr sz="1200">
                <a:solidFill>
                  <a:schemeClr val="tx1"/>
                </a:solidFill>
                <a:latin typeface="Calibri" pitchFamily="34" charset="0"/>
              </a:defRPr>
            </a:lvl2pPr>
            <a:lvl3pPr marL="1142016" indent="-228404" defTabSz="897752" eaLnBrk="0" hangingPunct="0">
              <a:spcBef>
                <a:spcPct val="30000"/>
              </a:spcBef>
              <a:defRPr sz="1200">
                <a:solidFill>
                  <a:schemeClr val="tx1"/>
                </a:solidFill>
                <a:latin typeface="Calibri" pitchFamily="34" charset="0"/>
              </a:defRPr>
            </a:lvl3pPr>
            <a:lvl4pPr marL="1598822" indent="-228404" defTabSz="897752" eaLnBrk="0" hangingPunct="0">
              <a:spcBef>
                <a:spcPct val="30000"/>
              </a:spcBef>
              <a:defRPr sz="1200">
                <a:solidFill>
                  <a:schemeClr val="tx1"/>
                </a:solidFill>
                <a:latin typeface="Calibri" pitchFamily="34" charset="0"/>
              </a:defRPr>
            </a:lvl4pPr>
            <a:lvl5pPr marL="2055629" indent="-228404" defTabSz="897752" eaLnBrk="0" hangingPunct="0">
              <a:spcBef>
                <a:spcPct val="30000"/>
              </a:spcBef>
              <a:defRPr sz="1200">
                <a:solidFill>
                  <a:schemeClr val="tx1"/>
                </a:solidFill>
                <a:latin typeface="Calibri" pitchFamily="34" charset="0"/>
              </a:defRPr>
            </a:lvl5pPr>
            <a:lvl6pPr marL="2512436" indent="-228404" defTabSz="897752" eaLnBrk="0" fontAlgn="base" hangingPunct="0">
              <a:spcBef>
                <a:spcPct val="30000"/>
              </a:spcBef>
              <a:spcAft>
                <a:spcPct val="0"/>
              </a:spcAft>
              <a:defRPr sz="1200">
                <a:solidFill>
                  <a:schemeClr val="tx1"/>
                </a:solidFill>
                <a:latin typeface="Calibri" pitchFamily="34" charset="0"/>
              </a:defRPr>
            </a:lvl6pPr>
            <a:lvl7pPr marL="2969242" indent="-228404" defTabSz="897752" eaLnBrk="0" fontAlgn="base" hangingPunct="0">
              <a:spcBef>
                <a:spcPct val="30000"/>
              </a:spcBef>
              <a:spcAft>
                <a:spcPct val="0"/>
              </a:spcAft>
              <a:defRPr sz="1200">
                <a:solidFill>
                  <a:schemeClr val="tx1"/>
                </a:solidFill>
                <a:latin typeface="Calibri" pitchFamily="34" charset="0"/>
              </a:defRPr>
            </a:lvl7pPr>
            <a:lvl8pPr marL="3426049" indent="-228404" defTabSz="897752" eaLnBrk="0" fontAlgn="base" hangingPunct="0">
              <a:spcBef>
                <a:spcPct val="30000"/>
              </a:spcBef>
              <a:spcAft>
                <a:spcPct val="0"/>
              </a:spcAft>
              <a:defRPr sz="1200">
                <a:solidFill>
                  <a:schemeClr val="tx1"/>
                </a:solidFill>
                <a:latin typeface="Calibri" pitchFamily="34" charset="0"/>
              </a:defRPr>
            </a:lvl8pPr>
            <a:lvl9pPr marL="3882855" indent="-228404" defTabSz="897752" eaLnBrk="0" fontAlgn="base" hangingPunct="0">
              <a:spcBef>
                <a:spcPct val="30000"/>
              </a:spcBef>
              <a:spcAft>
                <a:spcPct val="0"/>
              </a:spcAft>
              <a:defRPr sz="1200">
                <a:solidFill>
                  <a:schemeClr val="tx1"/>
                </a:solidFill>
                <a:latin typeface="Calibri" pitchFamily="34" charset="0"/>
              </a:defRPr>
            </a:lvl9pPr>
          </a:lstStyle>
          <a:p>
            <a:pPr>
              <a:spcBef>
                <a:spcPct val="0"/>
              </a:spcBef>
            </a:pPr>
            <a:fld id="{A2A34C3D-75F8-4B67-8430-E0750DE2476E}" type="slidenum">
              <a:rPr lang="fr-FR" altLang="fr-FR" smtClean="0">
                <a:solidFill>
                  <a:prstClr val="black"/>
                </a:solidFill>
                <a:latin typeface="Times New Roman" pitchFamily="18" charset="0"/>
              </a:rPr>
              <a:pPr>
                <a:spcBef>
                  <a:spcPct val="0"/>
                </a:spcBef>
              </a:pPr>
              <a:t>3</a:t>
            </a:fld>
            <a:endParaRPr lang="fr-FR" altLang="fr-FR" smtClean="0">
              <a:solidFill>
                <a:prstClr val="black"/>
              </a:solidFill>
              <a:latin typeface="Times New Roman" pitchFamily="18" charset="0"/>
            </a:endParaRPr>
          </a:p>
        </p:txBody>
      </p:sp>
      <p:sp>
        <p:nvSpPr>
          <p:cNvPr id="281603" name="Rectangle 2"/>
          <p:cNvSpPr>
            <a:spLocks noGrp="1" noRot="1" noChangeAspect="1" noChangeArrowheads="1" noTextEdit="1"/>
          </p:cNvSpPr>
          <p:nvPr>
            <p:ph type="sldImg"/>
          </p:nvPr>
        </p:nvSpPr>
        <p:spPr>
          <a:xfrm>
            <a:off x="917575" y="746125"/>
            <a:ext cx="4962525" cy="3722688"/>
          </a:xfrm>
          <a:prstGeom prst="rect">
            <a:avLst/>
          </a:prstGeom>
          <a:ln/>
        </p:spPr>
      </p:sp>
      <p:sp>
        <p:nvSpPr>
          <p:cNvPr id="281604" name="Rectangle 3"/>
          <p:cNvSpPr>
            <a:spLocks noGrp="1" noChangeArrowheads="1"/>
          </p:cNvSpPr>
          <p:nvPr>
            <p:ph type="body" idx="1"/>
          </p:nvPr>
        </p:nvSpPr>
        <p:spPr>
          <a:xfrm>
            <a:off x="424556" y="4714955"/>
            <a:ext cx="6111978" cy="48682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z="1000" dirty="0"/>
          </a:p>
        </p:txBody>
      </p:sp>
    </p:spTree>
    <p:extLst>
      <p:ext uri="{BB962C8B-B14F-4D97-AF65-F5344CB8AC3E}">
        <p14:creationId xmlns:p14="http://schemas.microsoft.com/office/powerpoint/2010/main" val="128193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7752" eaLnBrk="0" hangingPunct="0">
              <a:spcBef>
                <a:spcPct val="30000"/>
              </a:spcBef>
              <a:defRPr sz="1200">
                <a:solidFill>
                  <a:schemeClr val="tx1"/>
                </a:solidFill>
                <a:latin typeface="Calibri" pitchFamily="34" charset="0"/>
              </a:defRPr>
            </a:lvl1pPr>
            <a:lvl2pPr marL="742311" indent="-285505" defTabSz="897752" eaLnBrk="0" hangingPunct="0">
              <a:spcBef>
                <a:spcPct val="30000"/>
              </a:spcBef>
              <a:defRPr sz="1200">
                <a:solidFill>
                  <a:schemeClr val="tx1"/>
                </a:solidFill>
                <a:latin typeface="Calibri" pitchFamily="34" charset="0"/>
              </a:defRPr>
            </a:lvl2pPr>
            <a:lvl3pPr marL="1142016" indent="-228404" defTabSz="897752" eaLnBrk="0" hangingPunct="0">
              <a:spcBef>
                <a:spcPct val="30000"/>
              </a:spcBef>
              <a:defRPr sz="1200">
                <a:solidFill>
                  <a:schemeClr val="tx1"/>
                </a:solidFill>
                <a:latin typeface="Calibri" pitchFamily="34" charset="0"/>
              </a:defRPr>
            </a:lvl3pPr>
            <a:lvl4pPr marL="1598822" indent="-228404" defTabSz="897752" eaLnBrk="0" hangingPunct="0">
              <a:spcBef>
                <a:spcPct val="30000"/>
              </a:spcBef>
              <a:defRPr sz="1200">
                <a:solidFill>
                  <a:schemeClr val="tx1"/>
                </a:solidFill>
                <a:latin typeface="Calibri" pitchFamily="34" charset="0"/>
              </a:defRPr>
            </a:lvl4pPr>
            <a:lvl5pPr marL="2055629" indent="-228404" defTabSz="897752" eaLnBrk="0" hangingPunct="0">
              <a:spcBef>
                <a:spcPct val="30000"/>
              </a:spcBef>
              <a:defRPr sz="1200">
                <a:solidFill>
                  <a:schemeClr val="tx1"/>
                </a:solidFill>
                <a:latin typeface="Calibri" pitchFamily="34" charset="0"/>
              </a:defRPr>
            </a:lvl5pPr>
            <a:lvl6pPr marL="2512436" indent="-228404" defTabSz="897752" eaLnBrk="0" fontAlgn="base" hangingPunct="0">
              <a:spcBef>
                <a:spcPct val="30000"/>
              </a:spcBef>
              <a:spcAft>
                <a:spcPct val="0"/>
              </a:spcAft>
              <a:defRPr sz="1200">
                <a:solidFill>
                  <a:schemeClr val="tx1"/>
                </a:solidFill>
                <a:latin typeface="Calibri" pitchFamily="34" charset="0"/>
              </a:defRPr>
            </a:lvl6pPr>
            <a:lvl7pPr marL="2969242" indent="-228404" defTabSz="897752" eaLnBrk="0" fontAlgn="base" hangingPunct="0">
              <a:spcBef>
                <a:spcPct val="30000"/>
              </a:spcBef>
              <a:spcAft>
                <a:spcPct val="0"/>
              </a:spcAft>
              <a:defRPr sz="1200">
                <a:solidFill>
                  <a:schemeClr val="tx1"/>
                </a:solidFill>
                <a:latin typeface="Calibri" pitchFamily="34" charset="0"/>
              </a:defRPr>
            </a:lvl7pPr>
            <a:lvl8pPr marL="3426049" indent="-228404" defTabSz="897752" eaLnBrk="0" fontAlgn="base" hangingPunct="0">
              <a:spcBef>
                <a:spcPct val="30000"/>
              </a:spcBef>
              <a:spcAft>
                <a:spcPct val="0"/>
              </a:spcAft>
              <a:defRPr sz="1200">
                <a:solidFill>
                  <a:schemeClr val="tx1"/>
                </a:solidFill>
                <a:latin typeface="Calibri" pitchFamily="34" charset="0"/>
              </a:defRPr>
            </a:lvl8pPr>
            <a:lvl9pPr marL="3882855" indent="-228404" defTabSz="897752" eaLnBrk="0" fontAlgn="base" hangingPunct="0">
              <a:spcBef>
                <a:spcPct val="30000"/>
              </a:spcBef>
              <a:spcAft>
                <a:spcPct val="0"/>
              </a:spcAft>
              <a:defRPr sz="1200">
                <a:solidFill>
                  <a:schemeClr val="tx1"/>
                </a:solidFill>
                <a:latin typeface="Calibri" pitchFamily="34" charset="0"/>
              </a:defRPr>
            </a:lvl9pPr>
          </a:lstStyle>
          <a:p>
            <a:pPr>
              <a:spcBef>
                <a:spcPct val="0"/>
              </a:spcBef>
            </a:pPr>
            <a:fld id="{A2A34C3D-75F8-4B67-8430-E0750DE2476E}" type="slidenum">
              <a:rPr lang="fr-FR" altLang="fr-FR" smtClean="0">
                <a:solidFill>
                  <a:prstClr val="black"/>
                </a:solidFill>
                <a:latin typeface="Times New Roman" pitchFamily="18" charset="0"/>
              </a:rPr>
              <a:pPr>
                <a:spcBef>
                  <a:spcPct val="0"/>
                </a:spcBef>
              </a:pPr>
              <a:t>4</a:t>
            </a:fld>
            <a:endParaRPr lang="fr-FR" altLang="fr-FR" smtClean="0">
              <a:solidFill>
                <a:prstClr val="black"/>
              </a:solidFill>
              <a:latin typeface="Times New Roman" pitchFamily="18" charset="0"/>
            </a:endParaRPr>
          </a:p>
        </p:txBody>
      </p:sp>
      <p:sp>
        <p:nvSpPr>
          <p:cNvPr id="281603" name="Rectangle 2"/>
          <p:cNvSpPr>
            <a:spLocks noGrp="1" noRot="1" noChangeAspect="1" noChangeArrowheads="1" noTextEdit="1"/>
          </p:cNvSpPr>
          <p:nvPr>
            <p:ph type="sldImg"/>
          </p:nvPr>
        </p:nvSpPr>
        <p:spPr>
          <a:xfrm>
            <a:off x="917575" y="746125"/>
            <a:ext cx="4962525" cy="3722688"/>
          </a:xfrm>
          <a:prstGeom prst="rect">
            <a:avLst/>
          </a:prstGeom>
          <a:ln/>
        </p:spPr>
      </p:sp>
      <p:sp>
        <p:nvSpPr>
          <p:cNvPr id="281604" name="Rectangle 3"/>
          <p:cNvSpPr>
            <a:spLocks noGrp="1" noChangeArrowheads="1"/>
          </p:cNvSpPr>
          <p:nvPr>
            <p:ph type="body" idx="1"/>
          </p:nvPr>
        </p:nvSpPr>
        <p:spPr>
          <a:xfrm>
            <a:off x="424556" y="4714955"/>
            <a:ext cx="6111978" cy="48682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z="1000" dirty="0"/>
          </a:p>
          <a:p>
            <a:pPr eaLnBrk="1" hangingPunct="1"/>
            <a:endParaRPr lang="fr-FR" altLang="fr-FR" sz="1000" dirty="0"/>
          </a:p>
        </p:txBody>
      </p:sp>
    </p:spTree>
    <p:extLst>
      <p:ext uri="{BB962C8B-B14F-4D97-AF65-F5344CB8AC3E}">
        <p14:creationId xmlns:p14="http://schemas.microsoft.com/office/powerpoint/2010/main" val="2457816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7752" eaLnBrk="0" hangingPunct="0">
              <a:spcBef>
                <a:spcPct val="30000"/>
              </a:spcBef>
              <a:defRPr sz="1200">
                <a:solidFill>
                  <a:schemeClr val="tx1"/>
                </a:solidFill>
                <a:latin typeface="Calibri" pitchFamily="34" charset="0"/>
              </a:defRPr>
            </a:lvl1pPr>
            <a:lvl2pPr marL="742311" indent="-285505" defTabSz="897752" eaLnBrk="0" hangingPunct="0">
              <a:spcBef>
                <a:spcPct val="30000"/>
              </a:spcBef>
              <a:defRPr sz="1200">
                <a:solidFill>
                  <a:schemeClr val="tx1"/>
                </a:solidFill>
                <a:latin typeface="Calibri" pitchFamily="34" charset="0"/>
              </a:defRPr>
            </a:lvl2pPr>
            <a:lvl3pPr marL="1142016" indent="-228404" defTabSz="897752" eaLnBrk="0" hangingPunct="0">
              <a:spcBef>
                <a:spcPct val="30000"/>
              </a:spcBef>
              <a:defRPr sz="1200">
                <a:solidFill>
                  <a:schemeClr val="tx1"/>
                </a:solidFill>
                <a:latin typeface="Calibri" pitchFamily="34" charset="0"/>
              </a:defRPr>
            </a:lvl3pPr>
            <a:lvl4pPr marL="1598822" indent="-228404" defTabSz="897752" eaLnBrk="0" hangingPunct="0">
              <a:spcBef>
                <a:spcPct val="30000"/>
              </a:spcBef>
              <a:defRPr sz="1200">
                <a:solidFill>
                  <a:schemeClr val="tx1"/>
                </a:solidFill>
                <a:latin typeface="Calibri" pitchFamily="34" charset="0"/>
              </a:defRPr>
            </a:lvl4pPr>
            <a:lvl5pPr marL="2055629" indent="-228404" defTabSz="897752" eaLnBrk="0" hangingPunct="0">
              <a:spcBef>
                <a:spcPct val="30000"/>
              </a:spcBef>
              <a:defRPr sz="1200">
                <a:solidFill>
                  <a:schemeClr val="tx1"/>
                </a:solidFill>
                <a:latin typeface="Calibri" pitchFamily="34" charset="0"/>
              </a:defRPr>
            </a:lvl5pPr>
            <a:lvl6pPr marL="2512436" indent="-228404" defTabSz="897752" eaLnBrk="0" fontAlgn="base" hangingPunct="0">
              <a:spcBef>
                <a:spcPct val="30000"/>
              </a:spcBef>
              <a:spcAft>
                <a:spcPct val="0"/>
              </a:spcAft>
              <a:defRPr sz="1200">
                <a:solidFill>
                  <a:schemeClr val="tx1"/>
                </a:solidFill>
                <a:latin typeface="Calibri" pitchFamily="34" charset="0"/>
              </a:defRPr>
            </a:lvl6pPr>
            <a:lvl7pPr marL="2969242" indent="-228404" defTabSz="897752" eaLnBrk="0" fontAlgn="base" hangingPunct="0">
              <a:spcBef>
                <a:spcPct val="30000"/>
              </a:spcBef>
              <a:spcAft>
                <a:spcPct val="0"/>
              </a:spcAft>
              <a:defRPr sz="1200">
                <a:solidFill>
                  <a:schemeClr val="tx1"/>
                </a:solidFill>
                <a:latin typeface="Calibri" pitchFamily="34" charset="0"/>
              </a:defRPr>
            </a:lvl7pPr>
            <a:lvl8pPr marL="3426049" indent="-228404" defTabSz="897752" eaLnBrk="0" fontAlgn="base" hangingPunct="0">
              <a:spcBef>
                <a:spcPct val="30000"/>
              </a:spcBef>
              <a:spcAft>
                <a:spcPct val="0"/>
              </a:spcAft>
              <a:defRPr sz="1200">
                <a:solidFill>
                  <a:schemeClr val="tx1"/>
                </a:solidFill>
                <a:latin typeface="Calibri" pitchFamily="34" charset="0"/>
              </a:defRPr>
            </a:lvl8pPr>
            <a:lvl9pPr marL="3882855" indent="-228404" defTabSz="897752" eaLnBrk="0" fontAlgn="base" hangingPunct="0">
              <a:spcBef>
                <a:spcPct val="30000"/>
              </a:spcBef>
              <a:spcAft>
                <a:spcPct val="0"/>
              </a:spcAft>
              <a:defRPr sz="1200">
                <a:solidFill>
                  <a:schemeClr val="tx1"/>
                </a:solidFill>
                <a:latin typeface="Calibri" pitchFamily="34" charset="0"/>
              </a:defRPr>
            </a:lvl9pPr>
          </a:lstStyle>
          <a:p>
            <a:pPr>
              <a:spcBef>
                <a:spcPct val="0"/>
              </a:spcBef>
            </a:pPr>
            <a:fld id="{A2A34C3D-75F8-4B67-8430-E0750DE2476E}" type="slidenum">
              <a:rPr lang="fr-FR" altLang="fr-FR" smtClean="0">
                <a:solidFill>
                  <a:prstClr val="black"/>
                </a:solidFill>
                <a:latin typeface="Times New Roman" pitchFamily="18" charset="0"/>
              </a:rPr>
              <a:pPr>
                <a:spcBef>
                  <a:spcPct val="0"/>
                </a:spcBef>
              </a:pPr>
              <a:t>5</a:t>
            </a:fld>
            <a:endParaRPr lang="fr-FR" altLang="fr-FR" smtClean="0">
              <a:solidFill>
                <a:prstClr val="black"/>
              </a:solidFill>
              <a:latin typeface="Times New Roman" pitchFamily="18" charset="0"/>
            </a:endParaRPr>
          </a:p>
        </p:txBody>
      </p:sp>
      <p:sp>
        <p:nvSpPr>
          <p:cNvPr id="281603" name="Rectangle 2"/>
          <p:cNvSpPr>
            <a:spLocks noGrp="1" noRot="1" noChangeAspect="1" noChangeArrowheads="1" noTextEdit="1"/>
          </p:cNvSpPr>
          <p:nvPr>
            <p:ph type="sldImg"/>
          </p:nvPr>
        </p:nvSpPr>
        <p:spPr>
          <a:xfrm>
            <a:off x="917575" y="746125"/>
            <a:ext cx="4962525" cy="3722688"/>
          </a:xfrm>
          <a:prstGeom prst="rect">
            <a:avLst/>
          </a:prstGeom>
          <a:ln/>
        </p:spPr>
      </p:sp>
      <p:sp>
        <p:nvSpPr>
          <p:cNvPr id="281604" name="Rectangle 3"/>
          <p:cNvSpPr>
            <a:spLocks noGrp="1" noChangeArrowheads="1"/>
          </p:cNvSpPr>
          <p:nvPr>
            <p:ph type="body" idx="1"/>
          </p:nvPr>
        </p:nvSpPr>
        <p:spPr>
          <a:xfrm>
            <a:off x="424556" y="4714955"/>
            <a:ext cx="6111978" cy="48682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z="1000" dirty="0"/>
          </a:p>
          <a:p>
            <a:pPr eaLnBrk="1" hangingPunct="1"/>
            <a:endParaRPr lang="fr-FR" altLang="fr-FR" sz="1000" dirty="0"/>
          </a:p>
        </p:txBody>
      </p:sp>
    </p:spTree>
    <p:extLst>
      <p:ext uri="{BB962C8B-B14F-4D97-AF65-F5344CB8AC3E}">
        <p14:creationId xmlns:p14="http://schemas.microsoft.com/office/powerpoint/2010/main" val="2457816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919163" y="744538"/>
            <a:ext cx="4964112" cy="3724275"/>
          </a:xfrm>
          <a:prstGeom prst="rect">
            <a:avLst/>
          </a:prstGeom>
          <a:ln/>
        </p:spPr>
      </p:sp>
      <p:sp>
        <p:nvSpPr>
          <p:cNvPr id="115715" name="Rectangle 3"/>
          <p:cNvSpPr>
            <a:spLocks noGrp="1" noChangeArrowheads="1"/>
          </p:cNvSpPr>
          <p:nvPr>
            <p:ph type="body" idx="1"/>
          </p:nvPr>
        </p:nvSpPr>
        <p:spPr>
          <a:xfrm>
            <a:off x="908052" y="4715113"/>
            <a:ext cx="4981575" cy="4467706"/>
          </a:xfrm>
        </p:spPr>
        <p:txBody>
          <a:bodyPr/>
          <a:lstStyle/>
          <a:p>
            <a:endParaRPr lang="fr-FR" altLang="fr-FR" smtClean="0"/>
          </a:p>
        </p:txBody>
      </p:sp>
    </p:spTree>
    <p:extLst>
      <p:ext uri="{BB962C8B-B14F-4D97-AF65-F5344CB8AC3E}">
        <p14:creationId xmlns:p14="http://schemas.microsoft.com/office/powerpoint/2010/main" val="2849292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919163" y="744538"/>
            <a:ext cx="4964112" cy="3724275"/>
          </a:xfrm>
          <a:prstGeom prst="rect">
            <a:avLst/>
          </a:prstGeom>
          <a:ln/>
        </p:spPr>
      </p:sp>
      <p:sp>
        <p:nvSpPr>
          <p:cNvPr id="116739" name="Rectangle 3"/>
          <p:cNvSpPr>
            <a:spLocks noGrp="1" noChangeArrowheads="1"/>
          </p:cNvSpPr>
          <p:nvPr>
            <p:ph type="body" idx="1"/>
          </p:nvPr>
        </p:nvSpPr>
        <p:spPr>
          <a:xfrm>
            <a:off x="908052" y="4715113"/>
            <a:ext cx="4981575" cy="4467706"/>
          </a:xfrm>
        </p:spPr>
        <p:txBody>
          <a:bodyPr/>
          <a:lstStyle/>
          <a:p>
            <a:endParaRPr lang="fr-FR" altLang="fr-FR" dirty="0" smtClean="0"/>
          </a:p>
        </p:txBody>
      </p:sp>
    </p:spTree>
    <p:extLst>
      <p:ext uri="{BB962C8B-B14F-4D97-AF65-F5344CB8AC3E}">
        <p14:creationId xmlns:p14="http://schemas.microsoft.com/office/powerpoint/2010/main" val="1682650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3AC0C96-7EE9-417E-AA8F-A90C5AF32EAD}"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2973349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3AC0C96-7EE9-417E-AA8F-A90C5AF32EAD}"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2320903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83AC0C96-7EE9-417E-AA8F-A90C5AF32EAD}"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189883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3AC0C96-7EE9-417E-AA8F-A90C5AF32EAD}" type="datetimeFigureOut">
              <a:rPr lang="fr-FR" smtClean="0"/>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204974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3AC0C96-7EE9-417E-AA8F-A90C5AF32EAD}" type="datetimeFigureOut">
              <a:rPr lang="fr-FR" smtClean="0"/>
              <a:t>10/03/2020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2732779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3AC0C96-7EE9-417E-AA8F-A90C5AF32EAD}" type="datetimeFigureOut">
              <a:rPr lang="fr-FR" smtClean="0"/>
              <a:t>10/03/2020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360364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3AC0C96-7EE9-417E-AA8F-A90C5AF32EAD}" type="datetimeFigureOut">
              <a:rPr lang="fr-FR" smtClean="0"/>
              <a:t>10/03/2020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3964438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3AC0C96-7EE9-417E-AA8F-A90C5AF32EAD}" type="datetimeFigureOut">
              <a:rPr lang="fr-FR" smtClean="0"/>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137170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3AC0C96-7EE9-417E-AA8F-A90C5AF32EAD}" type="datetimeFigureOut">
              <a:rPr lang="fr-FR" smtClean="0"/>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1836250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3AC0C96-7EE9-417E-AA8F-A90C5AF32EAD}"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4006474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3AC0C96-7EE9-417E-AA8F-A90C5AF32EAD}"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27684B-2634-452E-9C3F-E6116B769664}" type="slidenum">
              <a:rPr lang="fr-FR" smtClean="0"/>
              <a:t>‹N°›</a:t>
            </a:fld>
            <a:endParaRPr lang="fr-FR"/>
          </a:p>
        </p:txBody>
      </p:sp>
    </p:spTree>
    <p:extLst>
      <p:ext uri="{BB962C8B-B14F-4D97-AF65-F5344CB8AC3E}">
        <p14:creationId xmlns:p14="http://schemas.microsoft.com/office/powerpoint/2010/main" val="1424809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C0C96-7EE9-417E-AA8F-A90C5AF32EAD}" type="datetimeFigureOut">
              <a:rPr lang="fr-FR" smtClean="0"/>
              <a:t>10/03/2020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27684B-2634-452E-9C3F-E6116B769664}" type="slidenum">
              <a:rPr lang="fr-FR" smtClean="0"/>
              <a:t>‹N°›</a:t>
            </a:fld>
            <a:endParaRPr lang="fr-FR"/>
          </a:p>
        </p:txBody>
      </p:sp>
    </p:spTree>
    <p:extLst>
      <p:ext uri="{BB962C8B-B14F-4D97-AF65-F5344CB8AC3E}">
        <p14:creationId xmlns:p14="http://schemas.microsoft.com/office/powerpoint/2010/main" val="3649846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1112" y="5963802"/>
            <a:ext cx="9166225" cy="894198"/>
          </a:xfrm>
          <a:prstGeom prst="rect">
            <a:avLst/>
          </a:prstGeom>
          <a:solidFill>
            <a:schemeClr val="bg1">
              <a:lumMod val="50000"/>
            </a:schemeClr>
          </a:solidFill>
        </p:spPr>
        <p:txBody>
          <a:bodyPr wrap="square" anchor="ctr">
            <a:noAutofit/>
          </a:bodyPr>
          <a:lstStyle/>
          <a:p>
            <a:pPr algn="ctr"/>
            <a:r>
              <a:rPr lang="fr-FR" sz="2600" dirty="0">
                <a:solidFill>
                  <a:srgbClr val="FFFFFF"/>
                </a:solidFill>
              </a:rPr>
              <a:t>OBJECTIONS </a:t>
            </a:r>
            <a:r>
              <a:rPr lang="fr-FR" sz="2600" dirty="0" smtClean="0">
                <a:solidFill>
                  <a:srgbClr val="FFFFFF"/>
                </a:solidFill>
              </a:rPr>
              <a:t>PREVOYANCE</a:t>
            </a:r>
            <a:endParaRPr lang="fr-FR" sz="2600" dirty="0">
              <a:solidFill>
                <a:srgbClr val="FFFFFF"/>
              </a:solidFill>
            </a:endParaRPr>
          </a:p>
        </p:txBody>
      </p:sp>
      <p:sp>
        <p:nvSpPr>
          <p:cNvPr id="14" name="Rectangle 2"/>
          <p:cNvSpPr>
            <a:spLocks noChangeArrowheads="1"/>
          </p:cNvSpPr>
          <p:nvPr/>
        </p:nvSpPr>
        <p:spPr bwMode="auto">
          <a:xfrm>
            <a:off x="249264" y="1700808"/>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b="1" dirty="0" smtClean="0">
                <a:solidFill>
                  <a:prstClr val="white"/>
                </a:solidFill>
              </a:rPr>
              <a:t>Je vais réfléchir</a:t>
            </a:r>
            <a:endParaRPr lang="fr-FR" b="1" dirty="0">
              <a:solidFill>
                <a:prstClr val="white"/>
              </a:solidFill>
            </a:endParaRPr>
          </a:p>
        </p:txBody>
      </p:sp>
      <p:sp>
        <p:nvSpPr>
          <p:cNvPr id="15" name="Rectangle 4"/>
          <p:cNvSpPr>
            <a:spLocks noChangeArrowheads="1"/>
          </p:cNvSpPr>
          <p:nvPr/>
        </p:nvSpPr>
        <p:spPr bwMode="auto">
          <a:xfrm>
            <a:off x="275352" y="2204864"/>
            <a:ext cx="8642350" cy="650346"/>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Je comprends. A quoi souhaitez-vous réfléchir plus précisément ? Le coût, les garanties?</a:t>
            </a:r>
          </a:p>
        </p:txBody>
      </p:sp>
      <p:sp>
        <p:nvSpPr>
          <p:cNvPr id="16" name="Rectangle 2"/>
          <p:cNvSpPr>
            <a:spLocks noChangeArrowheads="1"/>
          </p:cNvSpPr>
          <p:nvPr/>
        </p:nvSpPr>
        <p:spPr bwMode="auto">
          <a:xfrm>
            <a:off x="273050" y="152400"/>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algn="ctr"/>
            <a:r>
              <a:rPr lang="fr-FR" b="1" dirty="0" smtClean="0">
                <a:solidFill>
                  <a:prstClr val="white"/>
                </a:solidFill>
                <a:cs typeface="Arial" pitchFamily="34" charset="0"/>
              </a:rPr>
              <a:t>Vous n’êtes pas assureur !</a:t>
            </a:r>
            <a:endParaRPr lang="fr-FR" b="1" dirty="0">
              <a:solidFill>
                <a:prstClr val="white"/>
              </a:solidFill>
              <a:cs typeface="Arial" pitchFamily="34" charset="0"/>
            </a:endParaRPr>
          </a:p>
        </p:txBody>
      </p:sp>
      <p:sp>
        <p:nvSpPr>
          <p:cNvPr id="17" name="Rectangle 4"/>
          <p:cNvSpPr>
            <a:spLocks noChangeArrowheads="1"/>
          </p:cNvSpPr>
          <p:nvPr/>
        </p:nvSpPr>
        <p:spPr bwMode="auto">
          <a:xfrm>
            <a:off x="258763" y="701674"/>
            <a:ext cx="8642350" cy="927126"/>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Je </a:t>
            </a:r>
            <a:r>
              <a:rPr lang="fr-FR" sz="2000" i="1" dirty="0">
                <a:solidFill>
                  <a:prstClr val="black">
                    <a:lumMod val="75000"/>
                    <a:lumOff val="25000"/>
                  </a:prstClr>
                </a:solidFill>
              </a:rPr>
              <a:t>comprends. </a:t>
            </a:r>
            <a:r>
              <a:rPr lang="fr-FR" sz="2000" i="1" dirty="0" smtClean="0">
                <a:solidFill>
                  <a:prstClr val="black">
                    <a:lumMod val="75000"/>
                    <a:lumOff val="25000"/>
                  </a:prstClr>
                </a:solidFill>
              </a:rPr>
              <a:t>La Caisse d’Epargne propose de l’assurance et de la prévoyance depuis très longtemps et nos contrats sont de qualité.</a:t>
            </a:r>
            <a:endParaRPr lang="fr-FR" sz="2000" i="1" dirty="0">
              <a:solidFill>
                <a:prstClr val="black">
                  <a:lumMod val="75000"/>
                  <a:lumOff val="25000"/>
                </a:prstClr>
              </a:solidFill>
            </a:endParaRPr>
          </a:p>
        </p:txBody>
      </p:sp>
      <p:sp>
        <p:nvSpPr>
          <p:cNvPr id="10" name="Rectangle 4"/>
          <p:cNvSpPr>
            <a:spLocks noChangeArrowheads="1"/>
          </p:cNvSpPr>
          <p:nvPr/>
        </p:nvSpPr>
        <p:spPr bwMode="auto">
          <a:xfrm>
            <a:off x="249264" y="3645024"/>
            <a:ext cx="8642350" cy="1944216"/>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Je comprends. Aujourd’hui vous êtes actif et heureusement. Mais on n’est jamais à l’abri. Vous qui êtes « </a:t>
            </a:r>
            <a:r>
              <a:rPr lang="fr-FR" sz="2000" i="1" dirty="0" smtClean="0">
                <a:solidFill>
                  <a:srgbClr val="7030A0"/>
                </a:solidFill>
              </a:rPr>
              <a:t>son métier</a:t>
            </a:r>
            <a:r>
              <a:rPr lang="fr-FR" sz="2000" i="1" dirty="0" smtClean="0">
                <a:solidFill>
                  <a:prstClr val="black">
                    <a:lumMod val="75000"/>
                    <a:lumOff val="25000"/>
                  </a:prstClr>
                </a:solidFill>
              </a:rPr>
              <a:t> », imaginez les conséquences d’un décès, d’une invalidité ou même d’une simple fracture?</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Avec l’allongement de la durée de vie, le risque de perte d’autonomie s’accroît. Que se passera-t-il si vous êtes dans l’impossibilité de d’effectuer des actes du quotidien?</a:t>
            </a:r>
            <a:endParaRPr lang="fr-FR" sz="2000" i="1" dirty="0">
              <a:solidFill>
                <a:prstClr val="black">
                  <a:lumMod val="75000"/>
                  <a:lumOff val="25000"/>
                </a:prstClr>
              </a:solidFill>
            </a:endParaRPr>
          </a:p>
        </p:txBody>
      </p:sp>
      <p:sp>
        <p:nvSpPr>
          <p:cNvPr id="12" name="Rectangle 2"/>
          <p:cNvSpPr>
            <a:spLocks noChangeArrowheads="1"/>
          </p:cNvSpPr>
          <p:nvPr/>
        </p:nvSpPr>
        <p:spPr bwMode="auto">
          <a:xfrm>
            <a:off x="275352" y="2996952"/>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sz="2000" b="1" dirty="0" smtClean="0">
                <a:solidFill>
                  <a:prstClr val="white"/>
                </a:solidFill>
              </a:rPr>
              <a:t>Je suis en bonne santé !</a:t>
            </a:r>
            <a:endParaRPr lang="fr-FR" sz="2000" b="1" dirty="0">
              <a:solidFill>
                <a:prstClr val="white"/>
              </a:solidFill>
            </a:endParaRPr>
          </a:p>
        </p:txBody>
      </p:sp>
      <p:sp>
        <p:nvSpPr>
          <p:cNvPr id="2" name="Espace réservé du numéro de diapositive 1"/>
          <p:cNvSpPr>
            <a:spLocks noGrp="1"/>
          </p:cNvSpPr>
          <p:nvPr>
            <p:ph type="sldNum" sz="quarter" idx="12"/>
          </p:nvPr>
        </p:nvSpPr>
        <p:spPr>
          <a:xfrm>
            <a:off x="6794083" y="6410901"/>
            <a:ext cx="2133600" cy="365125"/>
          </a:xfrm>
        </p:spPr>
        <p:txBody>
          <a:bodyPr/>
          <a:lstStyle/>
          <a:p>
            <a:fld id="{EFED3CB9-049B-4F4F-82D1-8A95299C975C}" type="slidenum">
              <a:rPr lang="en-US" smtClean="0">
                <a:solidFill>
                  <a:prstClr val="white"/>
                </a:solidFill>
              </a:rPr>
              <a:pPr/>
              <a:t>1</a:t>
            </a:fld>
            <a:endParaRPr lang="en-US" dirty="0">
              <a:solidFill>
                <a:prstClr val="white"/>
              </a:solidFill>
            </a:endParaRPr>
          </a:p>
        </p:txBody>
      </p:sp>
    </p:spTree>
    <p:extLst>
      <p:ext uri="{BB962C8B-B14F-4D97-AF65-F5344CB8AC3E}">
        <p14:creationId xmlns:p14="http://schemas.microsoft.com/office/powerpoint/2010/main" val="154178821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ChangeArrowheads="1"/>
          </p:cNvSpPr>
          <p:nvPr/>
        </p:nvSpPr>
        <p:spPr bwMode="auto">
          <a:xfrm>
            <a:off x="249264" y="1700808"/>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b="1" dirty="0" smtClean="0">
                <a:solidFill>
                  <a:prstClr val="white"/>
                </a:solidFill>
              </a:rPr>
              <a:t>C’est trop cher !</a:t>
            </a:r>
            <a:endParaRPr lang="fr-FR" b="1" dirty="0">
              <a:solidFill>
                <a:prstClr val="white"/>
              </a:solidFill>
            </a:endParaRPr>
          </a:p>
        </p:txBody>
      </p:sp>
      <p:sp>
        <p:nvSpPr>
          <p:cNvPr id="15" name="Rectangle 4"/>
          <p:cNvSpPr>
            <a:spLocks noChangeArrowheads="1"/>
          </p:cNvSpPr>
          <p:nvPr/>
        </p:nvSpPr>
        <p:spPr bwMode="auto">
          <a:xfrm>
            <a:off x="249264" y="2170573"/>
            <a:ext cx="8642350" cy="1221209"/>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C’est-à-dire ? </a:t>
            </a:r>
            <a:r>
              <a:rPr lang="fr-FR" sz="2000" i="1" dirty="0">
                <a:solidFill>
                  <a:prstClr val="black">
                    <a:lumMod val="75000"/>
                    <a:lumOff val="25000"/>
                  </a:prstClr>
                </a:solidFill>
              </a:rPr>
              <a:t>Dîtes-moi, trop cher par rapport à quoi </a:t>
            </a:r>
            <a:r>
              <a:rPr lang="fr-FR" sz="2000" i="1" dirty="0" smtClean="0">
                <a:solidFill>
                  <a:prstClr val="black">
                    <a:lumMod val="75000"/>
                    <a:lumOff val="25000"/>
                  </a:prstClr>
                </a:solidFill>
              </a:rPr>
              <a:t>?</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Combien êtes-vous prêt à mettre ?</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Pour protéger votre voiture ou votre habitation, vous payez combien ?</a:t>
            </a:r>
          </a:p>
        </p:txBody>
      </p:sp>
      <p:sp>
        <p:nvSpPr>
          <p:cNvPr id="16" name="Rectangle 2"/>
          <p:cNvSpPr>
            <a:spLocks noChangeArrowheads="1"/>
          </p:cNvSpPr>
          <p:nvPr/>
        </p:nvSpPr>
        <p:spPr bwMode="auto">
          <a:xfrm>
            <a:off x="273050" y="152400"/>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algn="ctr"/>
            <a:r>
              <a:rPr lang="fr-FR" b="1" dirty="0" smtClean="0">
                <a:solidFill>
                  <a:prstClr val="white"/>
                </a:solidFill>
                <a:cs typeface="Arial" pitchFamily="34" charset="0"/>
              </a:rPr>
              <a:t>J’ai de quoi faire face… (ASSISTANCE VIE)</a:t>
            </a:r>
            <a:endParaRPr lang="fr-FR" b="1" dirty="0">
              <a:solidFill>
                <a:prstClr val="white"/>
              </a:solidFill>
              <a:cs typeface="Arial" pitchFamily="34" charset="0"/>
            </a:endParaRPr>
          </a:p>
        </p:txBody>
      </p:sp>
      <p:sp>
        <p:nvSpPr>
          <p:cNvPr id="17" name="Rectangle 4"/>
          <p:cNvSpPr>
            <a:spLocks noChangeArrowheads="1"/>
          </p:cNvSpPr>
          <p:nvPr/>
        </p:nvSpPr>
        <p:spPr bwMode="auto">
          <a:xfrm>
            <a:off x="258763" y="701674"/>
            <a:ext cx="8642350" cy="927126"/>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Je comprends, mais la dépendance coûte très cher. Il serait dommage de puiser dans votre épargne de transmission. Et votre entourage bénéficie d’une assistance dans ses démarches. C’est une vrai garantie pour vous.</a:t>
            </a:r>
            <a:endParaRPr lang="fr-FR" sz="2000" i="1" dirty="0">
              <a:solidFill>
                <a:prstClr val="black">
                  <a:lumMod val="75000"/>
                  <a:lumOff val="25000"/>
                </a:prstClr>
              </a:solidFill>
            </a:endParaRPr>
          </a:p>
        </p:txBody>
      </p:sp>
      <p:sp>
        <p:nvSpPr>
          <p:cNvPr id="10" name="Rectangle 4"/>
          <p:cNvSpPr>
            <a:spLocks noChangeArrowheads="1"/>
          </p:cNvSpPr>
          <p:nvPr/>
        </p:nvSpPr>
        <p:spPr bwMode="auto">
          <a:xfrm>
            <a:off x="256150" y="3933056"/>
            <a:ext cx="8642350" cy="432048"/>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Quels sont les points sur lesquels vous souhaiteriez une différence ?</a:t>
            </a:r>
            <a:endParaRPr lang="fr-FR" sz="2000" i="1" dirty="0">
              <a:solidFill>
                <a:prstClr val="black">
                  <a:lumMod val="75000"/>
                  <a:lumOff val="25000"/>
                </a:prstClr>
              </a:solidFill>
            </a:endParaRPr>
          </a:p>
        </p:txBody>
      </p:sp>
      <p:sp>
        <p:nvSpPr>
          <p:cNvPr id="12" name="Rectangle 2"/>
          <p:cNvSpPr>
            <a:spLocks noChangeArrowheads="1"/>
          </p:cNvSpPr>
          <p:nvPr/>
        </p:nvSpPr>
        <p:spPr bwMode="auto">
          <a:xfrm>
            <a:off x="256150" y="3448933"/>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sz="2000" b="1" dirty="0" smtClean="0">
                <a:solidFill>
                  <a:prstClr val="white"/>
                </a:solidFill>
              </a:rPr>
              <a:t>J’ai déjà un contrat. Votre contrat n’est pas différent !</a:t>
            </a:r>
            <a:endParaRPr lang="fr-FR" sz="2000" b="1" dirty="0">
              <a:solidFill>
                <a:prstClr val="white"/>
              </a:solidFill>
            </a:endParaRPr>
          </a:p>
        </p:txBody>
      </p:sp>
      <p:sp>
        <p:nvSpPr>
          <p:cNvPr id="2" name="Espace réservé du numéro de diapositive 1"/>
          <p:cNvSpPr>
            <a:spLocks noGrp="1"/>
          </p:cNvSpPr>
          <p:nvPr>
            <p:ph type="sldNum" sz="quarter" idx="12"/>
          </p:nvPr>
        </p:nvSpPr>
        <p:spPr>
          <a:xfrm>
            <a:off x="6794083" y="6410901"/>
            <a:ext cx="2133600" cy="365125"/>
          </a:xfrm>
        </p:spPr>
        <p:txBody>
          <a:bodyPr/>
          <a:lstStyle/>
          <a:p>
            <a:fld id="{EFED3CB9-049B-4F4F-82D1-8A95299C975C}" type="slidenum">
              <a:rPr lang="en-US" smtClean="0">
                <a:solidFill>
                  <a:prstClr val="white"/>
                </a:solidFill>
              </a:rPr>
              <a:pPr/>
              <a:t>2</a:t>
            </a:fld>
            <a:endParaRPr lang="en-US" dirty="0">
              <a:solidFill>
                <a:prstClr val="white"/>
              </a:solidFill>
            </a:endParaRPr>
          </a:p>
        </p:txBody>
      </p:sp>
      <p:sp>
        <p:nvSpPr>
          <p:cNvPr id="13" name="Rectangle 12"/>
          <p:cNvSpPr/>
          <p:nvPr/>
        </p:nvSpPr>
        <p:spPr>
          <a:xfrm>
            <a:off x="11112" y="5963802"/>
            <a:ext cx="9166225" cy="894198"/>
          </a:xfrm>
          <a:prstGeom prst="rect">
            <a:avLst/>
          </a:prstGeom>
          <a:solidFill>
            <a:schemeClr val="bg1">
              <a:lumMod val="50000"/>
            </a:schemeClr>
          </a:solidFill>
        </p:spPr>
        <p:txBody>
          <a:bodyPr wrap="square" anchor="ctr">
            <a:noAutofit/>
          </a:bodyPr>
          <a:lstStyle/>
          <a:p>
            <a:pPr algn="ctr"/>
            <a:r>
              <a:rPr lang="fr-FR" sz="2600" dirty="0">
                <a:solidFill>
                  <a:srgbClr val="FFFFFF"/>
                </a:solidFill>
              </a:rPr>
              <a:t>OBJECTIONS </a:t>
            </a:r>
            <a:r>
              <a:rPr lang="fr-FR" sz="2600" dirty="0" smtClean="0">
                <a:solidFill>
                  <a:srgbClr val="FFFFFF"/>
                </a:solidFill>
              </a:rPr>
              <a:t>PREVOYANCE</a:t>
            </a:r>
            <a:endParaRPr lang="fr-FR" sz="2600" dirty="0">
              <a:solidFill>
                <a:srgbClr val="FFFFFF"/>
              </a:solidFill>
            </a:endParaRPr>
          </a:p>
        </p:txBody>
      </p:sp>
      <p:sp>
        <p:nvSpPr>
          <p:cNvPr id="18" name="Rectangle 2"/>
          <p:cNvSpPr>
            <a:spLocks noChangeArrowheads="1"/>
          </p:cNvSpPr>
          <p:nvPr/>
        </p:nvSpPr>
        <p:spPr bwMode="auto">
          <a:xfrm>
            <a:off x="249264" y="4434185"/>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b="1" dirty="0" smtClean="0">
                <a:solidFill>
                  <a:prstClr val="white"/>
                </a:solidFill>
                <a:cs typeface="Arial" pitchFamily="34" charset="0"/>
              </a:rPr>
              <a:t>Cela </a:t>
            </a:r>
            <a:r>
              <a:rPr lang="fr-FR" b="1" dirty="0">
                <a:solidFill>
                  <a:prstClr val="white"/>
                </a:solidFill>
                <a:cs typeface="Arial" pitchFamily="34" charset="0"/>
              </a:rPr>
              <a:t>ne </a:t>
            </a:r>
            <a:r>
              <a:rPr lang="fr-FR" b="1" dirty="0" smtClean="0">
                <a:solidFill>
                  <a:prstClr val="white"/>
                </a:solidFill>
                <a:cs typeface="Arial" pitchFamily="34" charset="0"/>
              </a:rPr>
              <a:t>m’intéresse pas</a:t>
            </a:r>
            <a:endParaRPr lang="fr-FR" b="1" dirty="0">
              <a:solidFill>
                <a:prstClr val="white"/>
              </a:solidFill>
            </a:endParaRPr>
          </a:p>
        </p:txBody>
      </p:sp>
      <p:sp>
        <p:nvSpPr>
          <p:cNvPr id="19" name="Rectangle 4"/>
          <p:cNvSpPr>
            <a:spLocks noChangeArrowheads="1"/>
          </p:cNvSpPr>
          <p:nvPr/>
        </p:nvSpPr>
        <p:spPr bwMode="auto">
          <a:xfrm>
            <a:off x="275352" y="4941168"/>
            <a:ext cx="8642350" cy="940652"/>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Qu’est </a:t>
            </a:r>
            <a:r>
              <a:rPr lang="fr-FR" sz="2000" i="1" dirty="0">
                <a:solidFill>
                  <a:prstClr val="black">
                    <a:lumMod val="75000"/>
                    <a:lumOff val="25000"/>
                  </a:prstClr>
                </a:solidFill>
              </a:rPr>
              <a:t>ce qui ne vous </a:t>
            </a:r>
            <a:r>
              <a:rPr lang="fr-FR" sz="2000" i="1" dirty="0" smtClean="0">
                <a:solidFill>
                  <a:prstClr val="black">
                    <a:lumMod val="75000"/>
                    <a:lumOff val="25000"/>
                  </a:prstClr>
                </a:solidFill>
              </a:rPr>
              <a:t>intéresse </a:t>
            </a:r>
            <a:r>
              <a:rPr lang="fr-FR" sz="2000" i="1" dirty="0">
                <a:solidFill>
                  <a:prstClr val="black">
                    <a:lumMod val="75000"/>
                    <a:lumOff val="25000"/>
                  </a:prstClr>
                </a:solidFill>
              </a:rPr>
              <a:t>pas ?</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Pourquoi </a:t>
            </a:r>
            <a:r>
              <a:rPr lang="fr-FR" sz="2000" i="1" dirty="0">
                <a:solidFill>
                  <a:prstClr val="black">
                    <a:lumMod val="75000"/>
                    <a:lumOff val="25000"/>
                  </a:prstClr>
                </a:solidFill>
              </a:rPr>
              <a:t>cela ne vous intéresse pas </a:t>
            </a:r>
            <a:r>
              <a:rPr lang="fr-FR" sz="2000" i="1" dirty="0" smtClean="0">
                <a:solidFill>
                  <a:prstClr val="black">
                    <a:lumMod val="75000"/>
                    <a:lumOff val="25000"/>
                  </a:prstClr>
                </a:solidFill>
              </a:rPr>
              <a:t>?</a:t>
            </a:r>
            <a:endParaRPr lang="fr-FR" sz="2000" i="1" dirty="0">
              <a:solidFill>
                <a:prstClr val="black">
                  <a:lumMod val="75000"/>
                  <a:lumOff val="25000"/>
                </a:prstClr>
              </a:solidFill>
            </a:endParaRPr>
          </a:p>
        </p:txBody>
      </p:sp>
    </p:spTree>
    <p:extLst>
      <p:ext uri="{BB962C8B-B14F-4D97-AF65-F5344CB8AC3E}">
        <p14:creationId xmlns:p14="http://schemas.microsoft.com/office/powerpoint/2010/main" val="192249183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ChangeArrowheads="1"/>
          </p:cNvSpPr>
          <p:nvPr/>
        </p:nvSpPr>
        <p:spPr bwMode="auto">
          <a:xfrm>
            <a:off x="249264" y="2635448"/>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b="1" dirty="0" smtClean="0">
                <a:solidFill>
                  <a:prstClr val="white"/>
                </a:solidFill>
              </a:rPr>
              <a:t>C’est une assurance à fonds perdus</a:t>
            </a:r>
            <a:endParaRPr lang="fr-FR" b="1" dirty="0">
              <a:solidFill>
                <a:prstClr val="white"/>
              </a:solidFill>
            </a:endParaRPr>
          </a:p>
        </p:txBody>
      </p:sp>
      <p:sp>
        <p:nvSpPr>
          <p:cNvPr id="15" name="Rectangle 4"/>
          <p:cNvSpPr>
            <a:spLocks noChangeArrowheads="1"/>
          </p:cNvSpPr>
          <p:nvPr/>
        </p:nvSpPr>
        <p:spPr bwMode="auto">
          <a:xfrm>
            <a:off x="249264" y="3212976"/>
            <a:ext cx="8642350" cy="2448272"/>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Je comprends. Mais le montant de la cotisation est réduit compte-tenu du capital versé.</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C’est vous qui fixez le montant du capital, et donc de la cotisation.</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Pour vos bénéficiaires, ce capital ne sera pas soumis à l’impôt.</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Vous </a:t>
            </a:r>
            <a:r>
              <a:rPr lang="fr-FR" sz="2000" i="1" dirty="0">
                <a:solidFill>
                  <a:prstClr val="black">
                    <a:lumMod val="75000"/>
                    <a:lumOff val="25000"/>
                  </a:prstClr>
                </a:solidFill>
              </a:rPr>
              <a:t>avez l’habitude de protéger vos biens (votre voiture par </a:t>
            </a:r>
            <a:r>
              <a:rPr lang="fr-FR" sz="2000" i="1" dirty="0" smtClean="0">
                <a:solidFill>
                  <a:prstClr val="black">
                    <a:lumMod val="75000"/>
                    <a:lumOff val="25000"/>
                  </a:prstClr>
                </a:solidFill>
              </a:rPr>
              <a:t>exemple). Vous </a:t>
            </a:r>
            <a:r>
              <a:rPr lang="fr-FR" sz="2000" i="1" dirty="0">
                <a:solidFill>
                  <a:prstClr val="black">
                    <a:lumMod val="75000"/>
                    <a:lumOff val="25000"/>
                  </a:prstClr>
                </a:solidFill>
              </a:rPr>
              <a:t>protégez également vous et vos proches en cas de décès, maladie ou invalidité. </a:t>
            </a:r>
          </a:p>
          <a:p>
            <a:pPr marL="171450" indent="-171450" eaLnBrk="0" hangingPunct="0">
              <a:spcBef>
                <a:spcPts val="600"/>
              </a:spcBef>
              <a:buFont typeface="Arial" panose="020B0604020202020204" pitchFamily="34" charset="0"/>
              <a:buChar char="•"/>
            </a:pPr>
            <a:endParaRPr lang="fr-FR" sz="2000" i="1" dirty="0" smtClean="0">
              <a:solidFill>
                <a:prstClr val="black">
                  <a:lumMod val="75000"/>
                  <a:lumOff val="25000"/>
                </a:prstClr>
              </a:solidFill>
            </a:endParaRPr>
          </a:p>
        </p:txBody>
      </p:sp>
      <p:sp>
        <p:nvSpPr>
          <p:cNvPr id="16" name="Rectangle 2"/>
          <p:cNvSpPr>
            <a:spLocks noChangeArrowheads="1"/>
          </p:cNvSpPr>
          <p:nvPr/>
        </p:nvSpPr>
        <p:spPr bwMode="auto">
          <a:xfrm>
            <a:off x="273050" y="152400"/>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algn="ctr"/>
            <a:r>
              <a:rPr lang="fr-FR" b="1" dirty="0" smtClean="0">
                <a:solidFill>
                  <a:prstClr val="white"/>
                </a:solidFill>
                <a:cs typeface="Arial" pitchFamily="34" charset="0"/>
              </a:rPr>
              <a:t>Je suis déjà couvert ! </a:t>
            </a:r>
            <a:endParaRPr lang="fr-FR" b="1" dirty="0">
              <a:solidFill>
                <a:prstClr val="white"/>
              </a:solidFill>
              <a:cs typeface="Arial" pitchFamily="34" charset="0"/>
            </a:endParaRPr>
          </a:p>
        </p:txBody>
      </p:sp>
      <p:sp>
        <p:nvSpPr>
          <p:cNvPr id="17" name="Rectangle 4"/>
          <p:cNvSpPr>
            <a:spLocks noChangeArrowheads="1"/>
          </p:cNvSpPr>
          <p:nvPr/>
        </p:nvSpPr>
        <p:spPr bwMode="auto">
          <a:xfrm>
            <a:off x="258763" y="701674"/>
            <a:ext cx="8642350" cy="1647206"/>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Quelles sont les garanties proposées par ce contrat ? Décès ? Quel capital ? Invalidité couverte ? Maladies graves couvertes ?</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Et votre conjoint, comment est-il couvert ?</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Je </a:t>
            </a:r>
            <a:r>
              <a:rPr lang="fr-FR" sz="2000" i="1" dirty="0">
                <a:solidFill>
                  <a:prstClr val="black">
                    <a:lumMod val="75000"/>
                    <a:lumOff val="25000"/>
                  </a:prstClr>
                </a:solidFill>
              </a:rPr>
              <a:t>comprends. </a:t>
            </a:r>
            <a:r>
              <a:rPr lang="fr-FR" sz="2000" i="1" dirty="0" smtClean="0">
                <a:solidFill>
                  <a:prstClr val="black">
                    <a:lumMod val="75000"/>
                    <a:lumOff val="25000"/>
                  </a:prstClr>
                </a:solidFill>
              </a:rPr>
              <a:t>Je vous propose de prendre </a:t>
            </a:r>
            <a:r>
              <a:rPr lang="fr-FR" sz="2000" i="1" dirty="0">
                <a:solidFill>
                  <a:prstClr val="black">
                    <a:lumMod val="75000"/>
                    <a:lumOff val="25000"/>
                  </a:prstClr>
                </a:solidFill>
              </a:rPr>
              <a:t>un rendez-vous ensemble afin de faire une étude </a:t>
            </a:r>
            <a:r>
              <a:rPr lang="fr-FR" sz="2000" i="1" dirty="0" smtClean="0">
                <a:solidFill>
                  <a:prstClr val="black">
                    <a:lumMod val="75000"/>
                    <a:lumOff val="25000"/>
                  </a:prstClr>
                </a:solidFill>
              </a:rPr>
              <a:t>personnalisée. Vous êtes disponible quand ? </a:t>
            </a:r>
            <a:endParaRPr lang="fr-FR" sz="2000" i="1" dirty="0">
              <a:solidFill>
                <a:prstClr val="black">
                  <a:lumMod val="75000"/>
                  <a:lumOff val="25000"/>
                </a:prstClr>
              </a:solidFill>
            </a:endParaRPr>
          </a:p>
        </p:txBody>
      </p:sp>
      <p:sp>
        <p:nvSpPr>
          <p:cNvPr id="2" name="Espace réservé du numéro de diapositive 1"/>
          <p:cNvSpPr>
            <a:spLocks noGrp="1"/>
          </p:cNvSpPr>
          <p:nvPr>
            <p:ph type="sldNum" sz="quarter" idx="12"/>
          </p:nvPr>
        </p:nvSpPr>
        <p:spPr>
          <a:xfrm>
            <a:off x="6794083" y="6410901"/>
            <a:ext cx="2133600" cy="365125"/>
          </a:xfrm>
        </p:spPr>
        <p:txBody>
          <a:bodyPr/>
          <a:lstStyle/>
          <a:p>
            <a:fld id="{EFED3CB9-049B-4F4F-82D1-8A95299C975C}" type="slidenum">
              <a:rPr lang="en-US" smtClean="0">
                <a:solidFill>
                  <a:prstClr val="white"/>
                </a:solidFill>
              </a:rPr>
              <a:pPr/>
              <a:t>3</a:t>
            </a:fld>
            <a:endParaRPr lang="en-US" dirty="0">
              <a:solidFill>
                <a:prstClr val="white"/>
              </a:solidFill>
            </a:endParaRPr>
          </a:p>
        </p:txBody>
      </p:sp>
      <p:sp>
        <p:nvSpPr>
          <p:cNvPr id="13" name="Rectangle 12"/>
          <p:cNvSpPr/>
          <p:nvPr/>
        </p:nvSpPr>
        <p:spPr>
          <a:xfrm>
            <a:off x="11112" y="5963802"/>
            <a:ext cx="9166225" cy="894198"/>
          </a:xfrm>
          <a:prstGeom prst="rect">
            <a:avLst/>
          </a:prstGeom>
          <a:solidFill>
            <a:schemeClr val="bg1">
              <a:lumMod val="50000"/>
            </a:schemeClr>
          </a:solidFill>
        </p:spPr>
        <p:txBody>
          <a:bodyPr wrap="square" anchor="ctr">
            <a:noAutofit/>
          </a:bodyPr>
          <a:lstStyle/>
          <a:p>
            <a:pPr algn="ctr"/>
            <a:r>
              <a:rPr lang="fr-FR" sz="2600" dirty="0">
                <a:solidFill>
                  <a:srgbClr val="FFFFFF"/>
                </a:solidFill>
              </a:rPr>
              <a:t>OBJECTIONS </a:t>
            </a:r>
            <a:r>
              <a:rPr lang="fr-FR" sz="2600" dirty="0" smtClean="0">
                <a:solidFill>
                  <a:srgbClr val="FFFFFF"/>
                </a:solidFill>
              </a:rPr>
              <a:t>PREVOYANCE</a:t>
            </a:r>
            <a:endParaRPr lang="fr-FR" sz="2600" dirty="0">
              <a:solidFill>
                <a:srgbClr val="FFFFFF"/>
              </a:solidFill>
            </a:endParaRPr>
          </a:p>
        </p:txBody>
      </p:sp>
    </p:spTree>
    <p:extLst>
      <p:ext uri="{BB962C8B-B14F-4D97-AF65-F5344CB8AC3E}">
        <p14:creationId xmlns:p14="http://schemas.microsoft.com/office/powerpoint/2010/main" val="272221703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210810" y="228601"/>
            <a:ext cx="8642350" cy="320080"/>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sz="2000" b="1" dirty="0" smtClean="0">
                <a:solidFill>
                  <a:prstClr val="white"/>
                </a:solidFill>
              </a:rPr>
              <a:t>Je suis déjà couvert auprès de mon employeur</a:t>
            </a:r>
            <a:endParaRPr lang="fr-FR" sz="2000" b="1" dirty="0">
              <a:solidFill>
                <a:prstClr val="white"/>
              </a:solidFill>
            </a:endParaRPr>
          </a:p>
        </p:txBody>
      </p:sp>
      <p:sp>
        <p:nvSpPr>
          <p:cNvPr id="71684" name="Rectangle 4"/>
          <p:cNvSpPr>
            <a:spLocks noChangeArrowheads="1"/>
          </p:cNvSpPr>
          <p:nvPr/>
        </p:nvSpPr>
        <p:spPr bwMode="auto">
          <a:xfrm>
            <a:off x="268241" y="620688"/>
            <a:ext cx="8642350" cy="1224137"/>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latin typeface="Calibri" panose="020F0502020204030204" pitchFamily="34" charset="0"/>
              </a:rPr>
              <a:t>Oui, du temps où vous travaillez. Et après ?</a:t>
            </a:r>
            <a:r>
              <a:rPr lang="fr-FR" sz="2000" i="1" dirty="0">
                <a:solidFill>
                  <a:prstClr val="black">
                    <a:lumMod val="75000"/>
                    <a:lumOff val="25000"/>
                  </a:prstClr>
                </a:solidFill>
                <a:latin typeface="Calibri" panose="020F0502020204030204" pitchFamily="34" charset="0"/>
              </a:rPr>
              <a:t> </a:t>
            </a:r>
            <a:endParaRPr lang="fr-FR" sz="2000" i="1" dirty="0" smtClean="0">
              <a:solidFill>
                <a:prstClr val="black">
                  <a:lumMod val="75000"/>
                  <a:lumOff val="25000"/>
                </a:prstClr>
              </a:solidFill>
              <a:latin typeface="Calibri" panose="020F0502020204030204" pitchFamily="34" charset="0"/>
            </a:endParaRP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latin typeface="Calibri" panose="020F0502020204030204" pitchFamily="34" charset="0"/>
              </a:rPr>
              <a:t>Il y a un âge limite pour la souscription d’un nouveau contrat.</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latin typeface="Calibri" panose="020F0502020204030204" pitchFamily="34" charset="0"/>
              </a:rPr>
              <a:t>Comment êtes-vous couvert ? (voir rubrique  « je suis déjà couvert »)</a:t>
            </a:r>
          </a:p>
        </p:txBody>
      </p:sp>
      <p:sp>
        <p:nvSpPr>
          <p:cNvPr id="9" name="Rectangle 2"/>
          <p:cNvSpPr>
            <a:spLocks noChangeArrowheads="1"/>
          </p:cNvSpPr>
          <p:nvPr/>
        </p:nvSpPr>
        <p:spPr bwMode="auto">
          <a:xfrm>
            <a:off x="273050" y="2348879"/>
            <a:ext cx="8642350" cy="38261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algn="ctr"/>
            <a:r>
              <a:rPr lang="fr-FR" sz="2000" b="1" dirty="0" smtClean="0">
                <a:solidFill>
                  <a:prstClr val="white"/>
                </a:solidFill>
                <a:cs typeface="Arial" pitchFamily="34" charset="0"/>
              </a:rPr>
              <a:t>Ma assurance à moi, c’est ma maison. Elle est payée.</a:t>
            </a:r>
            <a:endParaRPr lang="fr-FR" sz="2000" b="1" dirty="0">
              <a:solidFill>
                <a:prstClr val="white"/>
              </a:solidFill>
              <a:cs typeface="Arial" pitchFamily="34" charset="0"/>
            </a:endParaRPr>
          </a:p>
        </p:txBody>
      </p:sp>
      <p:sp>
        <p:nvSpPr>
          <p:cNvPr id="10" name="Rectangle 4"/>
          <p:cNvSpPr>
            <a:spLocks noChangeArrowheads="1"/>
          </p:cNvSpPr>
          <p:nvPr/>
        </p:nvSpPr>
        <p:spPr bwMode="auto">
          <a:xfrm>
            <a:off x="259083" y="2852936"/>
            <a:ext cx="8642350" cy="2664296"/>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342900" indent="-342900" algn="just" defTabSz="457200">
              <a:buFont typeface="Arial" panose="020B0604020202020204" pitchFamily="34" charset="0"/>
              <a:buChar char="•"/>
            </a:pPr>
            <a:r>
              <a:rPr lang="fr-FR" sz="2000" i="1" dirty="0" smtClean="0">
                <a:solidFill>
                  <a:schemeClr val="tx1">
                    <a:lumMod val="75000"/>
                    <a:lumOff val="25000"/>
                  </a:schemeClr>
                </a:solidFill>
                <a:cs typeface="Gill Sans"/>
              </a:rPr>
              <a:t>Et si en cas de coup dur, vous êtes dans l’obligation de vendre votre maison, qu’en pensez-vous ?</a:t>
            </a:r>
          </a:p>
          <a:p>
            <a:pPr marL="342900" indent="-342900" algn="just" defTabSz="457200">
              <a:buFont typeface="Arial" panose="020B0604020202020204" pitchFamily="34" charset="0"/>
              <a:buChar char="•"/>
            </a:pPr>
            <a:r>
              <a:rPr lang="fr-FR" sz="2000" i="1" dirty="0">
                <a:solidFill>
                  <a:schemeClr val="tx1">
                    <a:lumMod val="75000"/>
                    <a:lumOff val="25000"/>
                  </a:schemeClr>
                </a:solidFill>
                <a:cs typeface="Gill Sans"/>
              </a:rPr>
              <a:t>Cette solution permet de préserver </a:t>
            </a:r>
            <a:r>
              <a:rPr lang="fr-FR" sz="2000" i="1" dirty="0" smtClean="0">
                <a:solidFill>
                  <a:schemeClr val="tx1">
                    <a:lumMod val="75000"/>
                    <a:lumOff val="25000"/>
                  </a:schemeClr>
                </a:solidFill>
                <a:cs typeface="Gill Sans"/>
              </a:rPr>
              <a:t>votre bien immobilier et votre épargne.</a:t>
            </a:r>
          </a:p>
          <a:p>
            <a:pPr marL="342900" indent="-342900" algn="just" defTabSz="457200">
              <a:buFont typeface="Arial" panose="020B0604020202020204" pitchFamily="34" charset="0"/>
              <a:buChar char="•"/>
            </a:pPr>
            <a:r>
              <a:rPr lang="fr-FR" sz="2000" i="1" dirty="0" smtClean="0">
                <a:solidFill>
                  <a:schemeClr val="tx1">
                    <a:lumMod val="75000"/>
                    <a:lumOff val="25000"/>
                  </a:schemeClr>
                </a:solidFill>
                <a:cs typeface="Gill Sans"/>
              </a:rPr>
              <a:t>Qu’avez-vous prévu pour la transmission de votre maison ? Et pour le règlement des droits de succession ?</a:t>
            </a:r>
            <a:endParaRPr lang="fr-FR" sz="2000" i="1" dirty="0">
              <a:solidFill>
                <a:schemeClr val="tx1">
                  <a:lumMod val="75000"/>
                  <a:lumOff val="25000"/>
                </a:schemeClr>
              </a:solidFill>
              <a:cs typeface="Gill Sans"/>
            </a:endParaRPr>
          </a:p>
        </p:txBody>
      </p:sp>
      <p:sp>
        <p:nvSpPr>
          <p:cNvPr id="2" name="Espace réservé du numéro de diapositive 1"/>
          <p:cNvSpPr>
            <a:spLocks noGrp="1"/>
          </p:cNvSpPr>
          <p:nvPr>
            <p:ph type="sldNum" sz="quarter" idx="12"/>
          </p:nvPr>
        </p:nvSpPr>
        <p:spPr>
          <a:xfrm>
            <a:off x="6808240" y="6387787"/>
            <a:ext cx="2133600" cy="365125"/>
          </a:xfrm>
        </p:spPr>
        <p:txBody>
          <a:bodyPr/>
          <a:lstStyle/>
          <a:p>
            <a:pPr algn="r"/>
            <a:fld id="{EFED3CB9-049B-4F4F-82D1-8A95299C975C}" type="slidenum">
              <a:rPr lang="en-US" smtClean="0">
                <a:solidFill>
                  <a:schemeClr val="bg1"/>
                </a:solidFill>
              </a:rPr>
              <a:pPr algn="r"/>
              <a:t>4</a:t>
            </a:fld>
            <a:endParaRPr lang="en-US" dirty="0">
              <a:solidFill>
                <a:schemeClr val="bg1"/>
              </a:solidFill>
            </a:endParaRPr>
          </a:p>
        </p:txBody>
      </p:sp>
      <p:sp>
        <p:nvSpPr>
          <p:cNvPr id="8" name="Rectangle 7"/>
          <p:cNvSpPr/>
          <p:nvPr/>
        </p:nvSpPr>
        <p:spPr>
          <a:xfrm>
            <a:off x="11112" y="5963802"/>
            <a:ext cx="9166225" cy="894198"/>
          </a:xfrm>
          <a:prstGeom prst="rect">
            <a:avLst/>
          </a:prstGeom>
          <a:solidFill>
            <a:schemeClr val="bg1">
              <a:lumMod val="50000"/>
            </a:schemeClr>
          </a:solidFill>
        </p:spPr>
        <p:txBody>
          <a:bodyPr wrap="square" anchor="ctr">
            <a:noAutofit/>
          </a:bodyPr>
          <a:lstStyle/>
          <a:p>
            <a:pPr algn="ctr"/>
            <a:r>
              <a:rPr lang="fr-FR" sz="2600" dirty="0">
                <a:solidFill>
                  <a:srgbClr val="FFFFFF"/>
                </a:solidFill>
              </a:rPr>
              <a:t>OBJECTIONS </a:t>
            </a:r>
            <a:r>
              <a:rPr lang="fr-FR" sz="2600" dirty="0" smtClean="0">
                <a:solidFill>
                  <a:srgbClr val="FFFFFF"/>
                </a:solidFill>
              </a:rPr>
              <a:t>PREVOYANCE</a:t>
            </a:r>
            <a:endParaRPr lang="fr-FR" sz="2600" dirty="0">
              <a:solidFill>
                <a:srgbClr val="FFFFFF"/>
              </a:solidFill>
            </a:endParaRPr>
          </a:p>
        </p:txBody>
      </p:sp>
    </p:spTree>
    <p:extLst>
      <p:ext uri="{BB962C8B-B14F-4D97-AF65-F5344CB8AC3E}">
        <p14:creationId xmlns:p14="http://schemas.microsoft.com/office/powerpoint/2010/main" val="391477779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210810" y="228601"/>
            <a:ext cx="8642350" cy="320080"/>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sz="2000" b="1" dirty="0" smtClean="0">
                <a:solidFill>
                  <a:prstClr val="white"/>
                </a:solidFill>
              </a:rPr>
              <a:t>Je n’ai besoin de rien</a:t>
            </a:r>
            <a:endParaRPr lang="fr-FR" sz="2000" b="1" dirty="0">
              <a:solidFill>
                <a:prstClr val="white"/>
              </a:solidFill>
            </a:endParaRPr>
          </a:p>
        </p:txBody>
      </p:sp>
      <p:sp>
        <p:nvSpPr>
          <p:cNvPr id="71684" name="Rectangle 4"/>
          <p:cNvSpPr>
            <a:spLocks noChangeArrowheads="1"/>
          </p:cNvSpPr>
          <p:nvPr/>
        </p:nvSpPr>
        <p:spPr bwMode="auto">
          <a:xfrm>
            <a:off x="268241" y="620688"/>
            <a:ext cx="8642350" cy="1224137"/>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a:solidFill>
                  <a:prstClr val="black">
                    <a:lumMod val="75000"/>
                    <a:lumOff val="25000"/>
                  </a:prstClr>
                </a:solidFill>
              </a:rPr>
              <a:t>Aujourd’hui vous n’avez besoin de </a:t>
            </a:r>
            <a:r>
              <a:rPr lang="fr-FR" sz="2000" i="1" dirty="0" smtClean="0">
                <a:solidFill>
                  <a:prstClr val="black">
                    <a:lumMod val="75000"/>
                    <a:lumOff val="25000"/>
                  </a:prstClr>
                </a:solidFill>
              </a:rPr>
              <a:t>rien, </a:t>
            </a:r>
            <a:r>
              <a:rPr lang="fr-FR" sz="2000" i="1" dirty="0">
                <a:solidFill>
                  <a:prstClr val="black">
                    <a:lumMod val="75000"/>
                    <a:lumOff val="25000"/>
                  </a:prstClr>
                </a:solidFill>
              </a:rPr>
              <a:t>mais il se peut que plus tard vous en ayez besoin. Et à ce </a:t>
            </a:r>
            <a:r>
              <a:rPr lang="fr-FR" sz="2000" i="1" dirty="0" smtClean="0">
                <a:solidFill>
                  <a:prstClr val="black">
                    <a:lumMod val="75000"/>
                    <a:lumOff val="25000"/>
                  </a:prstClr>
                </a:solidFill>
              </a:rPr>
              <a:t>moment-là, </a:t>
            </a:r>
            <a:r>
              <a:rPr lang="fr-FR" sz="2000" i="1" dirty="0">
                <a:solidFill>
                  <a:prstClr val="black">
                    <a:lumMod val="75000"/>
                    <a:lumOff val="25000"/>
                  </a:prstClr>
                </a:solidFill>
              </a:rPr>
              <a:t>vous saurez ce que la </a:t>
            </a:r>
            <a:r>
              <a:rPr lang="fr-FR" sz="2000" i="1" dirty="0" smtClean="0">
                <a:solidFill>
                  <a:prstClr val="black">
                    <a:lumMod val="75000"/>
                    <a:lumOff val="25000"/>
                  </a:prstClr>
                </a:solidFill>
              </a:rPr>
              <a:t>Caisse d’Epargne </a:t>
            </a:r>
            <a:r>
              <a:rPr lang="fr-FR" sz="2000" i="1" dirty="0">
                <a:solidFill>
                  <a:prstClr val="black">
                    <a:lumMod val="75000"/>
                    <a:lumOff val="25000"/>
                  </a:prstClr>
                </a:solidFill>
              </a:rPr>
              <a:t>peut vous </a:t>
            </a:r>
            <a:r>
              <a:rPr lang="fr-FR" sz="2000" i="1" dirty="0" smtClean="0">
                <a:solidFill>
                  <a:prstClr val="black">
                    <a:lumMod val="75000"/>
                    <a:lumOff val="25000"/>
                  </a:prstClr>
                </a:solidFill>
              </a:rPr>
              <a:t>proposer.</a:t>
            </a:r>
            <a:endParaRPr lang="fr-FR" sz="2000" i="1" dirty="0">
              <a:solidFill>
                <a:prstClr val="black">
                  <a:lumMod val="75000"/>
                  <a:lumOff val="25000"/>
                </a:prstClr>
              </a:solidFill>
            </a:endParaRPr>
          </a:p>
        </p:txBody>
      </p:sp>
      <p:sp>
        <p:nvSpPr>
          <p:cNvPr id="9" name="Rectangle 2"/>
          <p:cNvSpPr>
            <a:spLocks noChangeArrowheads="1"/>
          </p:cNvSpPr>
          <p:nvPr/>
        </p:nvSpPr>
        <p:spPr bwMode="auto">
          <a:xfrm>
            <a:off x="273050" y="2348879"/>
            <a:ext cx="8642350" cy="38261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algn="ctr"/>
            <a:r>
              <a:rPr lang="fr-FR" sz="2000" b="1" dirty="0" smtClean="0">
                <a:solidFill>
                  <a:prstClr val="white"/>
                </a:solidFill>
                <a:cs typeface="Arial" pitchFamily="34" charset="0"/>
              </a:rPr>
              <a:t>J’ai de l’épargne !</a:t>
            </a:r>
            <a:endParaRPr lang="fr-FR" sz="2000" b="1" dirty="0">
              <a:solidFill>
                <a:prstClr val="white"/>
              </a:solidFill>
              <a:cs typeface="Arial" pitchFamily="34" charset="0"/>
            </a:endParaRPr>
          </a:p>
        </p:txBody>
      </p:sp>
      <p:sp>
        <p:nvSpPr>
          <p:cNvPr id="10" name="Rectangle 4"/>
          <p:cNvSpPr>
            <a:spLocks noChangeArrowheads="1"/>
          </p:cNvSpPr>
          <p:nvPr/>
        </p:nvSpPr>
        <p:spPr bwMode="auto">
          <a:xfrm>
            <a:off x="259083" y="2852936"/>
            <a:ext cx="8642350" cy="2664296"/>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342900" indent="-342900" algn="just" defTabSz="457200">
              <a:buFont typeface="Arial" panose="020B0604020202020204" pitchFamily="34" charset="0"/>
              <a:buChar char="•"/>
            </a:pPr>
            <a:r>
              <a:rPr lang="fr-FR" sz="2000" i="1" dirty="0" smtClean="0">
                <a:solidFill>
                  <a:prstClr val="black">
                    <a:lumMod val="75000"/>
                    <a:lumOff val="25000"/>
                  </a:prstClr>
                </a:solidFill>
                <a:cs typeface="Gill Sans"/>
              </a:rPr>
              <a:t>Dans quel but avez-vous épargné ? </a:t>
            </a:r>
            <a:endParaRPr lang="fr-FR" sz="2000" i="1" dirty="0">
              <a:solidFill>
                <a:prstClr val="black">
                  <a:lumMod val="75000"/>
                  <a:lumOff val="25000"/>
                </a:prstClr>
              </a:solidFill>
              <a:cs typeface="Gill Sans"/>
            </a:endParaRPr>
          </a:p>
          <a:p>
            <a:pPr marL="342900" indent="-342900" algn="just" defTabSz="457200">
              <a:buFont typeface="Arial" panose="020B0604020202020204" pitchFamily="34" charset="0"/>
              <a:buChar char="•"/>
            </a:pPr>
            <a:r>
              <a:rPr lang="fr-FR" sz="2000" i="1" dirty="0" smtClean="0">
                <a:solidFill>
                  <a:prstClr val="black">
                    <a:lumMod val="75000"/>
                    <a:lumOff val="25000"/>
                  </a:prstClr>
                </a:solidFill>
                <a:cs typeface="Gill Sans"/>
              </a:rPr>
              <a:t>Combien de temps avez-vous mis pour la constituer ?</a:t>
            </a:r>
          </a:p>
          <a:p>
            <a:pPr marL="342900" indent="-342900" algn="just" defTabSz="457200">
              <a:buFont typeface="Arial" panose="020B0604020202020204" pitchFamily="34" charset="0"/>
              <a:buChar char="•"/>
            </a:pPr>
            <a:r>
              <a:rPr lang="fr-FR" sz="2000" i="1" dirty="0">
                <a:solidFill>
                  <a:prstClr val="black">
                    <a:lumMod val="75000"/>
                    <a:lumOff val="25000"/>
                  </a:prstClr>
                </a:solidFill>
                <a:cs typeface="Gill Sans"/>
              </a:rPr>
              <a:t>Cette solution permet de préserver l’épargne et de la transmettre dans son </a:t>
            </a:r>
            <a:r>
              <a:rPr lang="fr-FR" sz="2000" i="1" dirty="0" smtClean="0">
                <a:solidFill>
                  <a:prstClr val="black">
                    <a:lumMod val="75000"/>
                    <a:lumOff val="25000"/>
                  </a:prstClr>
                </a:solidFill>
                <a:cs typeface="Gill Sans"/>
              </a:rPr>
              <a:t>intégralité.</a:t>
            </a:r>
          </a:p>
          <a:p>
            <a:pPr marL="342900" indent="-342900" algn="just" defTabSz="457200">
              <a:buFont typeface="Arial" panose="020B0604020202020204" pitchFamily="34" charset="0"/>
              <a:buChar char="•"/>
            </a:pPr>
            <a:r>
              <a:rPr lang="fr-FR" sz="2000" i="1" dirty="0" smtClean="0">
                <a:solidFill>
                  <a:prstClr val="black">
                    <a:lumMod val="75000"/>
                    <a:lumOff val="25000"/>
                  </a:prstClr>
                </a:solidFill>
                <a:cs typeface="Gill Sans"/>
              </a:rPr>
              <a:t>Cela </a:t>
            </a:r>
            <a:r>
              <a:rPr lang="fr-FR" sz="2000" i="1" dirty="0">
                <a:solidFill>
                  <a:prstClr val="black">
                    <a:lumMod val="75000"/>
                    <a:lumOff val="25000"/>
                  </a:prstClr>
                </a:solidFill>
                <a:cs typeface="Gill Sans"/>
              </a:rPr>
              <a:t>permet de maintenir le niveau de vie de votre famille </a:t>
            </a:r>
          </a:p>
          <a:p>
            <a:pPr marL="342900" indent="-342900" algn="just" defTabSz="457200">
              <a:buFont typeface="Arial" panose="020B0604020202020204" pitchFamily="34" charset="0"/>
              <a:buChar char="•"/>
            </a:pPr>
            <a:r>
              <a:rPr lang="fr-FR" sz="2000" i="1" dirty="0">
                <a:solidFill>
                  <a:prstClr val="black">
                    <a:lumMod val="75000"/>
                    <a:lumOff val="25000"/>
                  </a:prstClr>
                </a:solidFill>
                <a:cs typeface="Gill Sans"/>
              </a:rPr>
              <a:t>Cela garantit à vos enfants de pouvoir continuer leurs études en choisissant librement le capital dont ils auraient besoin. </a:t>
            </a:r>
          </a:p>
        </p:txBody>
      </p:sp>
      <p:sp>
        <p:nvSpPr>
          <p:cNvPr id="2" name="Espace réservé du numéro de diapositive 1"/>
          <p:cNvSpPr>
            <a:spLocks noGrp="1"/>
          </p:cNvSpPr>
          <p:nvPr>
            <p:ph type="sldNum" sz="quarter" idx="12"/>
          </p:nvPr>
        </p:nvSpPr>
        <p:spPr>
          <a:xfrm>
            <a:off x="6808240" y="6387787"/>
            <a:ext cx="2133600" cy="365125"/>
          </a:xfrm>
        </p:spPr>
        <p:txBody>
          <a:bodyPr/>
          <a:lstStyle/>
          <a:p>
            <a:fld id="{EFED3CB9-049B-4F4F-82D1-8A95299C975C}" type="slidenum">
              <a:rPr lang="en-US" smtClean="0">
                <a:solidFill>
                  <a:prstClr val="white"/>
                </a:solidFill>
              </a:rPr>
              <a:pPr/>
              <a:t>5</a:t>
            </a:fld>
            <a:endParaRPr lang="en-US" dirty="0">
              <a:solidFill>
                <a:prstClr val="white"/>
              </a:solidFill>
            </a:endParaRPr>
          </a:p>
        </p:txBody>
      </p:sp>
      <p:sp>
        <p:nvSpPr>
          <p:cNvPr id="8" name="Rectangle 7"/>
          <p:cNvSpPr/>
          <p:nvPr/>
        </p:nvSpPr>
        <p:spPr>
          <a:xfrm>
            <a:off x="11112" y="5963802"/>
            <a:ext cx="9166225" cy="894198"/>
          </a:xfrm>
          <a:prstGeom prst="rect">
            <a:avLst/>
          </a:prstGeom>
          <a:solidFill>
            <a:schemeClr val="bg1">
              <a:lumMod val="50000"/>
            </a:schemeClr>
          </a:solidFill>
        </p:spPr>
        <p:txBody>
          <a:bodyPr wrap="square" anchor="ctr">
            <a:noAutofit/>
          </a:bodyPr>
          <a:lstStyle/>
          <a:p>
            <a:pPr algn="ctr"/>
            <a:r>
              <a:rPr lang="fr-FR" sz="2600" dirty="0">
                <a:solidFill>
                  <a:srgbClr val="FFFFFF"/>
                </a:solidFill>
              </a:rPr>
              <a:t>OBJECTIONS </a:t>
            </a:r>
            <a:r>
              <a:rPr lang="fr-FR" sz="2600" dirty="0" smtClean="0">
                <a:solidFill>
                  <a:srgbClr val="FFFFFF"/>
                </a:solidFill>
              </a:rPr>
              <a:t>PREVOYANCE</a:t>
            </a:r>
            <a:endParaRPr lang="fr-FR" sz="2600" dirty="0">
              <a:solidFill>
                <a:srgbClr val="FFFFFF"/>
              </a:solidFill>
            </a:endParaRPr>
          </a:p>
        </p:txBody>
      </p:sp>
    </p:spTree>
    <p:extLst>
      <p:ext uri="{BB962C8B-B14F-4D97-AF65-F5344CB8AC3E}">
        <p14:creationId xmlns:p14="http://schemas.microsoft.com/office/powerpoint/2010/main" val="174861658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ChangeArrowheads="1"/>
          </p:cNvSpPr>
          <p:nvPr/>
        </p:nvSpPr>
        <p:spPr bwMode="auto">
          <a:xfrm>
            <a:off x="265065" y="142081"/>
            <a:ext cx="8703568" cy="55061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marL="0" lvl="1" algn="ctr"/>
            <a:r>
              <a:rPr lang="fr-FR" altLang="fr-FR" sz="2000" b="1" dirty="0" smtClean="0">
                <a:solidFill>
                  <a:prstClr val="white"/>
                </a:solidFill>
              </a:rPr>
              <a:t>Je suis célibataire, je n’ai pas d’enfants</a:t>
            </a:r>
          </a:p>
        </p:txBody>
      </p:sp>
      <p:sp>
        <p:nvSpPr>
          <p:cNvPr id="91139" name="Rectangle 3"/>
          <p:cNvSpPr>
            <a:spLocks noChangeArrowheads="1"/>
          </p:cNvSpPr>
          <p:nvPr/>
        </p:nvSpPr>
        <p:spPr bwMode="auto">
          <a:xfrm>
            <a:off x="280541" y="802224"/>
            <a:ext cx="8671372" cy="1186616"/>
          </a:xfrm>
          <a:prstGeom prst="rect">
            <a:avLst/>
          </a:prstGeom>
          <a:solidFill>
            <a:schemeClr val="bg1">
              <a:alpha val="50000"/>
            </a:schemeClr>
          </a:solidFill>
          <a:ln w="12700" algn="ctr">
            <a:solidFill>
              <a:srgbClr val="B2B2B2"/>
            </a:solidFill>
            <a:miter lim="800000"/>
            <a:headEnd/>
            <a:tailEnd/>
          </a:ln>
        </p:spPr>
        <p:txBody>
          <a:bodyPr lIns="39600" tIns="44450" rIns="39600" bIns="44450" rtlCol="0" anchor="ctr"/>
          <a:lstStyle/>
          <a:p>
            <a:pPr marL="360000" lvl="1" indent="-360000" eaLnBrk="0" hangingPunct="0">
              <a:lnSpc>
                <a:spcPct val="90000"/>
              </a:lnSpc>
              <a:spcBef>
                <a:spcPts val="1200"/>
              </a:spcBef>
              <a:spcAft>
                <a:spcPts val="600"/>
              </a:spcAft>
              <a:buClr>
                <a:srgbClr val="7F7F7F"/>
              </a:buClr>
              <a:buFont typeface="Arial" panose="020B0604020202020204" pitchFamily="34" charset="0"/>
              <a:buChar char="•"/>
            </a:pPr>
            <a:r>
              <a:rPr lang="fr-FR" altLang="fr-FR" sz="2000" i="1" dirty="0" smtClean="0">
                <a:solidFill>
                  <a:prstClr val="black">
                    <a:lumMod val="75000"/>
                    <a:lumOff val="25000"/>
                  </a:prstClr>
                </a:solidFill>
                <a:latin typeface="Calibri" panose="020F0502020204030204" pitchFamily="34" charset="0"/>
              </a:rPr>
              <a:t>Justement, comment allez-vous faire e</a:t>
            </a:r>
            <a:r>
              <a:rPr lang="fr-FR" sz="2000" i="1" dirty="0" smtClean="0">
                <a:solidFill>
                  <a:prstClr val="black">
                    <a:lumMod val="75000"/>
                    <a:lumOff val="25000"/>
                  </a:prstClr>
                </a:solidFill>
                <a:latin typeface="Calibri" panose="020F0502020204030204" pitchFamily="34" charset="0"/>
              </a:rPr>
              <a:t>n </a:t>
            </a:r>
            <a:r>
              <a:rPr lang="fr-FR" sz="2000" i="1" dirty="0">
                <a:solidFill>
                  <a:prstClr val="black">
                    <a:lumMod val="75000"/>
                    <a:lumOff val="25000"/>
                  </a:prstClr>
                </a:solidFill>
                <a:latin typeface="Calibri" panose="020F0502020204030204" pitchFamily="34" charset="0"/>
              </a:rPr>
              <a:t>cas d’invalidité, maladies graves ou perte </a:t>
            </a:r>
            <a:r>
              <a:rPr lang="fr-FR" sz="2000" i="1" dirty="0" smtClean="0">
                <a:solidFill>
                  <a:prstClr val="black">
                    <a:lumMod val="75000"/>
                    <a:lumOff val="25000"/>
                  </a:prstClr>
                </a:solidFill>
                <a:latin typeface="Calibri" panose="020F0502020204030204" pitchFamily="34" charset="0"/>
              </a:rPr>
              <a:t>d’autonomie ?</a:t>
            </a:r>
          </a:p>
          <a:p>
            <a:pPr marL="360000" lvl="1" indent="-360000" eaLnBrk="0" hangingPunct="0">
              <a:lnSpc>
                <a:spcPct val="90000"/>
              </a:lnSpc>
              <a:spcBef>
                <a:spcPts val="1200"/>
              </a:spcBef>
              <a:spcAft>
                <a:spcPts val="600"/>
              </a:spcAft>
              <a:buClr>
                <a:srgbClr val="7F7F7F"/>
              </a:buClr>
              <a:buFont typeface="Arial" panose="020B0604020202020204" pitchFamily="34" charset="0"/>
              <a:buChar char="•"/>
            </a:pPr>
            <a:r>
              <a:rPr lang="fr-FR" altLang="fr-FR" sz="2000" i="1" dirty="0" smtClean="0">
                <a:solidFill>
                  <a:prstClr val="black">
                    <a:lumMod val="75000"/>
                    <a:lumOff val="25000"/>
                  </a:prstClr>
                </a:solidFill>
                <a:latin typeface="Calibri" panose="020F0502020204030204" pitchFamily="34" charset="0"/>
              </a:rPr>
              <a:t>Je comprends. Vous </a:t>
            </a:r>
            <a:r>
              <a:rPr lang="fr-FR" altLang="fr-FR" sz="2000" i="1" dirty="0">
                <a:solidFill>
                  <a:prstClr val="black">
                    <a:lumMod val="75000"/>
                    <a:lumOff val="25000"/>
                  </a:prstClr>
                </a:solidFill>
                <a:latin typeface="Calibri" panose="020F0502020204030204" pitchFamily="34" charset="0"/>
              </a:rPr>
              <a:t>pouvez désigner un bénéficiaire librement. </a:t>
            </a:r>
            <a:endParaRPr lang="fr-FR" altLang="fr-FR" sz="2000" i="1" dirty="0" smtClean="0">
              <a:solidFill>
                <a:prstClr val="black">
                  <a:lumMod val="75000"/>
                  <a:lumOff val="25000"/>
                </a:prstClr>
              </a:solidFill>
              <a:latin typeface="Calibri" panose="020F0502020204030204" pitchFamily="34" charset="0"/>
            </a:endParaRPr>
          </a:p>
        </p:txBody>
      </p:sp>
      <p:sp>
        <p:nvSpPr>
          <p:cNvPr id="40965" name="Rectangle 4"/>
          <p:cNvSpPr>
            <a:spLocks noChangeArrowheads="1"/>
          </p:cNvSpPr>
          <p:nvPr/>
        </p:nvSpPr>
        <p:spPr bwMode="auto">
          <a:xfrm>
            <a:off x="188913" y="200025"/>
            <a:ext cx="8763000"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sz="1400">
                <a:solidFill>
                  <a:schemeClr val="tx1"/>
                </a:solidFill>
                <a:latin typeface="Calibri" pitchFamily="34" charset="0"/>
              </a:defRPr>
            </a:lvl1pPr>
            <a:lvl2pPr marL="742950" indent="-285750" eaLnBrk="0" hangingPunct="0">
              <a:defRPr sz="1400">
                <a:solidFill>
                  <a:schemeClr val="tx1"/>
                </a:solidFill>
                <a:latin typeface="Calibri" pitchFamily="34" charset="0"/>
              </a:defRPr>
            </a:lvl2pPr>
            <a:lvl3pPr marL="1143000" indent="-228600" eaLnBrk="0" hangingPunct="0">
              <a:defRPr sz="1400">
                <a:solidFill>
                  <a:schemeClr val="tx1"/>
                </a:solidFill>
                <a:latin typeface="Calibri" pitchFamily="34" charset="0"/>
              </a:defRPr>
            </a:lvl3pPr>
            <a:lvl4pPr marL="1600200" indent="-228600" eaLnBrk="0" hangingPunct="0">
              <a:defRPr sz="1400">
                <a:solidFill>
                  <a:schemeClr val="tx1"/>
                </a:solidFill>
                <a:latin typeface="Calibri" pitchFamily="34" charset="0"/>
              </a:defRPr>
            </a:lvl4pPr>
            <a:lvl5pPr marL="2057400" indent="-228600" eaLnBrk="0" hangingPunct="0">
              <a:defRPr sz="1400">
                <a:solidFill>
                  <a:schemeClr val="tx1"/>
                </a:solidFill>
                <a:latin typeface="Calibri" pitchFamily="34" charset="0"/>
              </a:defRPr>
            </a:lvl5pPr>
            <a:lvl6pPr marL="2514600" indent="-228600" eaLnBrk="0" fontAlgn="base" hangingPunct="0">
              <a:spcBef>
                <a:spcPct val="0"/>
              </a:spcBef>
              <a:spcAft>
                <a:spcPct val="0"/>
              </a:spcAft>
              <a:defRPr sz="1400">
                <a:solidFill>
                  <a:schemeClr val="tx1"/>
                </a:solidFill>
                <a:latin typeface="Calibri" pitchFamily="34" charset="0"/>
              </a:defRPr>
            </a:lvl6pPr>
            <a:lvl7pPr marL="2971800" indent="-228600" eaLnBrk="0" fontAlgn="base" hangingPunct="0">
              <a:spcBef>
                <a:spcPct val="0"/>
              </a:spcBef>
              <a:spcAft>
                <a:spcPct val="0"/>
              </a:spcAft>
              <a:defRPr sz="1400">
                <a:solidFill>
                  <a:schemeClr val="tx1"/>
                </a:solidFill>
                <a:latin typeface="Calibri" pitchFamily="34" charset="0"/>
              </a:defRPr>
            </a:lvl7pPr>
            <a:lvl8pPr marL="3429000" indent="-228600" eaLnBrk="0" fontAlgn="base" hangingPunct="0">
              <a:spcBef>
                <a:spcPct val="0"/>
              </a:spcBef>
              <a:spcAft>
                <a:spcPct val="0"/>
              </a:spcAft>
              <a:defRPr sz="1400">
                <a:solidFill>
                  <a:schemeClr val="tx1"/>
                </a:solidFill>
                <a:latin typeface="Calibri" pitchFamily="34" charset="0"/>
              </a:defRPr>
            </a:lvl8pPr>
            <a:lvl9pPr marL="3886200" indent="-228600" eaLnBrk="0" fontAlgn="base" hangingPunct="0">
              <a:spcBef>
                <a:spcPct val="0"/>
              </a:spcBef>
              <a:spcAft>
                <a:spcPct val="0"/>
              </a:spcAft>
              <a:defRPr sz="1400">
                <a:solidFill>
                  <a:schemeClr val="tx1"/>
                </a:solidFill>
                <a:latin typeface="Calibri" pitchFamily="34" charset="0"/>
              </a:defRPr>
            </a:lvl9pPr>
          </a:lstStyle>
          <a:p>
            <a:pPr>
              <a:lnSpc>
                <a:spcPct val="90000"/>
              </a:lnSpc>
            </a:pPr>
            <a:endParaRPr lang="fr-FR" altLang="fr-FR" sz="2800" b="1">
              <a:solidFill>
                <a:srgbClr val="0070C0"/>
              </a:solidFill>
            </a:endParaRPr>
          </a:p>
        </p:txBody>
      </p:sp>
      <p:sp>
        <p:nvSpPr>
          <p:cNvPr id="7" name="Rectangle 2"/>
          <p:cNvSpPr>
            <a:spLocks noChangeArrowheads="1"/>
          </p:cNvSpPr>
          <p:nvPr/>
        </p:nvSpPr>
        <p:spPr bwMode="auto">
          <a:xfrm>
            <a:off x="280540" y="3826369"/>
            <a:ext cx="8671373" cy="506706"/>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algn="ctr"/>
            <a:r>
              <a:rPr lang="fr-FR" sz="2000" b="1" dirty="0" smtClean="0">
                <a:solidFill>
                  <a:prstClr val="white"/>
                </a:solidFill>
                <a:cs typeface="Arial" pitchFamily="34" charset="0"/>
              </a:rPr>
              <a:t>Après moi le déluge !</a:t>
            </a:r>
            <a:endParaRPr lang="fr-FR" sz="2000" b="1" dirty="0">
              <a:solidFill>
                <a:prstClr val="white"/>
              </a:solidFill>
              <a:cs typeface="Arial" pitchFamily="34" charset="0"/>
            </a:endParaRPr>
          </a:p>
        </p:txBody>
      </p:sp>
      <p:sp>
        <p:nvSpPr>
          <p:cNvPr id="8" name="Rectangle 4"/>
          <p:cNvSpPr>
            <a:spLocks noChangeArrowheads="1"/>
          </p:cNvSpPr>
          <p:nvPr/>
        </p:nvSpPr>
        <p:spPr bwMode="auto">
          <a:xfrm>
            <a:off x="293579" y="4437112"/>
            <a:ext cx="8671372" cy="1455210"/>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latin typeface="Calibri" panose="020F0502020204030204" pitchFamily="34" charset="0"/>
              </a:rPr>
              <a:t>Je comprends. Mais ce n’est pas que le décès qui est couvert !</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latin typeface="Calibri" panose="020F0502020204030204" pitchFamily="34" charset="0"/>
              </a:rPr>
              <a:t>En cas d’invalidité, maladies graves ou perte d’autonomie, qu’avez-vous prévu ?</a:t>
            </a:r>
            <a:endParaRPr lang="fr-FR" sz="2000" i="1" dirty="0">
              <a:solidFill>
                <a:prstClr val="black">
                  <a:lumMod val="75000"/>
                  <a:lumOff val="25000"/>
                </a:prstClr>
              </a:solidFill>
              <a:latin typeface="Calibri" panose="020F0502020204030204" pitchFamily="34" charset="0"/>
            </a:endParaRPr>
          </a:p>
        </p:txBody>
      </p:sp>
      <p:sp>
        <p:nvSpPr>
          <p:cNvPr id="2" name="Espace réservé du numéro de diapositive 1"/>
          <p:cNvSpPr>
            <a:spLocks noGrp="1"/>
          </p:cNvSpPr>
          <p:nvPr>
            <p:ph type="sldNum" sz="quarter" idx="12"/>
          </p:nvPr>
        </p:nvSpPr>
        <p:spPr>
          <a:xfrm>
            <a:off x="6784225" y="6410901"/>
            <a:ext cx="2133600" cy="365125"/>
          </a:xfrm>
        </p:spPr>
        <p:txBody>
          <a:bodyPr/>
          <a:lstStyle/>
          <a:p>
            <a:pPr algn="r"/>
            <a:fld id="{EFED3CB9-049B-4F4F-82D1-8A95299C975C}" type="slidenum">
              <a:rPr lang="en-US" smtClean="0">
                <a:solidFill>
                  <a:schemeClr val="bg1"/>
                </a:solidFill>
              </a:rPr>
              <a:pPr algn="r"/>
              <a:t>6</a:t>
            </a:fld>
            <a:endParaRPr lang="en-US" dirty="0">
              <a:solidFill>
                <a:schemeClr val="bg1"/>
              </a:solidFill>
            </a:endParaRPr>
          </a:p>
        </p:txBody>
      </p:sp>
      <p:sp>
        <p:nvSpPr>
          <p:cNvPr id="9" name="Rectangle 8"/>
          <p:cNvSpPr/>
          <p:nvPr/>
        </p:nvSpPr>
        <p:spPr>
          <a:xfrm>
            <a:off x="11112" y="5963802"/>
            <a:ext cx="9166225" cy="894198"/>
          </a:xfrm>
          <a:prstGeom prst="rect">
            <a:avLst/>
          </a:prstGeom>
          <a:solidFill>
            <a:schemeClr val="bg1">
              <a:lumMod val="50000"/>
            </a:schemeClr>
          </a:solidFill>
        </p:spPr>
        <p:txBody>
          <a:bodyPr wrap="square" anchor="ctr">
            <a:noAutofit/>
          </a:bodyPr>
          <a:lstStyle/>
          <a:p>
            <a:pPr algn="ctr"/>
            <a:r>
              <a:rPr lang="fr-FR" sz="2600" dirty="0">
                <a:solidFill>
                  <a:srgbClr val="FFFFFF"/>
                </a:solidFill>
              </a:rPr>
              <a:t>OBJECTIONS </a:t>
            </a:r>
            <a:r>
              <a:rPr lang="fr-FR" sz="2600" dirty="0" smtClean="0">
                <a:solidFill>
                  <a:srgbClr val="FFFFFF"/>
                </a:solidFill>
              </a:rPr>
              <a:t>PREVOYANCE</a:t>
            </a:r>
            <a:endParaRPr lang="fr-FR" sz="2600" dirty="0">
              <a:solidFill>
                <a:srgbClr val="FFFFFF"/>
              </a:solidFill>
            </a:endParaRPr>
          </a:p>
        </p:txBody>
      </p:sp>
      <p:sp>
        <p:nvSpPr>
          <p:cNvPr id="10" name="Rectangle 4"/>
          <p:cNvSpPr>
            <a:spLocks noChangeArrowheads="1"/>
          </p:cNvSpPr>
          <p:nvPr/>
        </p:nvSpPr>
        <p:spPr bwMode="auto">
          <a:xfrm>
            <a:off x="294715" y="2620714"/>
            <a:ext cx="8642350" cy="972772"/>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Oui </a:t>
            </a:r>
            <a:r>
              <a:rPr lang="fr-FR" sz="2000" i="1" dirty="0">
                <a:solidFill>
                  <a:prstClr val="black">
                    <a:lumMod val="75000"/>
                    <a:lumOff val="25000"/>
                  </a:prstClr>
                </a:solidFill>
              </a:rPr>
              <a:t>je comprends, c’est un sujet qui vous concerne tous les </a:t>
            </a:r>
            <a:r>
              <a:rPr lang="fr-FR" sz="2000" i="1" dirty="0" smtClean="0">
                <a:solidFill>
                  <a:prstClr val="black">
                    <a:lumMod val="75000"/>
                    <a:lumOff val="25000"/>
                  </a:prstClr>
                </a:solidFill>
              </a:rPr>
              <a:t>deux. </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rPr>
              <a:t>De </a:t>
            </a:r>
            <a:r>
              <a:rPr lang="fr-FR" sz="2000" i="1" dirty="0">
                <a:solidFill>
                  <a:prstClr val="black">
                    <a:lumMod val="75000"/>
                    <a:lumOff val="25000"/>
                  </a:prstClr>
                </a:solidFill>
              </a:rPr>
              <a:t>votre côté, est-ce que tout est clair ? </a:t>
            </a:r>
            <a:r>
              <a:rPr lang="fr-FR" sz="2000" i="1" dirty="0" smtClean="0">
                <a:solidFill>
                  <a:prstClr val="black">
                    <a:lumMod val="75000"/>
                    <a:lumOff val="25000"/>
                  </a:prstClr>
                </a:solidFill>
              </a:rPr>
              <a:t>Quel est votre avis ?</a:t>
            </a:r>
            <a:endParaRPr lang="fr-FR" sz="2000" i="1" dirty="0">
              <a:solidFill>
                <a:prstClr val="black">
                  <a:lumMod val="75000"/>
                  <a:lumOff val="25000"/>
                </a:prstClr>
              </a:solidFill>
            </a:endParaRPr>
          </a:p>
        </p:txBody>
      </p:sp>
      <p:sp>
        <p:nvSpPr>
          <p:cNvPr id="11" name="Rectangle 2"/>
          <p:cNvSpPr>
            <a:spLocks noChangeArrowheads="1"/>
          </p:cNvSpPr>
          <p:nvPr/>
        </p:nvSpPr>
        <p:spPr bwMode="auto">
          <a:xfrm>
            <a:off x="300005" y="2063775"/>
            <a:ext cx="8642350" cy="434975"/>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lvl="1" algn="ctr"/>
            <a:r>
              <a:rPr lang="fr-FR" sz="2000" b="1" dirty="0">
                <a:solidFill>
                  <a:prstClr val="white"/>
                </a:solidFill>
              </a:rPr>
              <a:t>Il faut que j’en parle à mon conjoint </a:t>
            </a:r>
          </a:p>
        </p:txBody>
      </p:sp>
    </p:spTree>
    <p:extLst>
      <p:ext uri="{BB962C8B-B14F-4D97-AF65-F5344CB8AC3E}">
        <p14:creationId xmlns:p14="http://schemas.microsoft.com/office/powerpoint/2010/main" val="320075836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3"/>
          <p:cNvSpPr>
            <a:spLocks noChangeArrowheads="1"/>
          </p:cNvSpPr>
          <p:nvPr/>
        </p:nvSpPr>
        <p:spPr bwMode="auto">
          <a:xfrm>
            <a:off x="94095" y="116632"/>
            <a:ext cx="8928100" cy="708969"/>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marL="0" lvl="1" algn="ctr"/>
            <a:r>
              <a:rPr lang="fr-FR" altLang="fr-FR" sz="2000" b="1" dirty="0" smtClean="0">
                <a:solidFill>
                  <a:prstClr val="white"/>
                </a:solidFill>
              </a:rPr>
              <a:t>Les obsèques, je ne veux pas en entendre parler !</a:t>
            </a:r>
            <a:endParaRPr lang="fr-FR" altLang="fr-FR" sz="2000" b="1" dirty="0">
              <a:solidFill>
                <a:prstClr val="white"/>
              </a:solidFill>
            </a:endParaRPr>
          </a:p>
        </p:txBody>
      </p:sp>
      <p:sp>
        <p:nvSpPr>
          <p:cNvPr id="6" name="Rectangle 4"/>
          <p:cNvSpPr>
            <a:spLocks noChangeArrowheads="1"/>
          </p:cNvSpPr>
          <p:nvPr/>
        </p:nvSpPr>
        <p:spPr bwMode="auto">
          <a:xfrm>
            <a:off x="236970" y="908720"/>
            <a:ext cx="8642350" cy="1296144"/>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a:solidFill>
                  <a:prstClr val="black">
                    <a:lumMod val="75000"/>
                    <a:lumOff val="25000"/>
                  </a:prstClr>
                </a:solidFill>
                <a:latin typeface="Calibri" panose="020F0502020204030204" pitchFamily="34" charset="0"/>
              </a:rPr>
              <a:t>Je comprends. </a:t>
            </a:r>
            <a:r>
              <a:rPr lang="fr-FR" sz="2000" i="1" dirty="0" smtClean="0">
                <a:solidFill>
                  <a:prstClr val="black">
                    <a:lumMod val="75000"/>
                    <a:lumOff val="25000"/>
                  </a:prstClr>
                </a:solidFill>
                <a:latin typeface="Calibri" panose="020F0502020204030204" pitchFamily="34" charset="0"/>
              </a:rPr>
              <a:t>Mais vous serez ainsi sûr que vos volontés seront enregistrées.</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latin typeface="Calibri" panose="020F0502020204030204" pitchFamily="34" charset="0"/>
              </a:rPr>
              <a:t>Ce sera un poids en moins pour vos proches à un moment délicat.</a:t>
            </a:r>
          </a:p>
          <a:p>
            <a:pPr marL="171450" indent="-171450" eaLnBrk="0" hangingPunct="0">
              <a:spcBef>
                <a:spcPts val="600"/>
              </a:spcBef>
              <a:buFont typeface="Arial" panose="020B0604020202020204" pitchFamily="34" charset="0"/>
              <a:buChar char="•"/>
            </a:pPr>
            <a:r>
              <a:rPr lang="fr-FR" sz="2000" i="1" dirty="0" smtClean="0">
                <a:solidFill>
                  <a:prstClr val="black">
                    <a:lumMod val="75000"/>
                    <a:lumOff val="25000"/>
                  </a:prstClr>
                </a:solidFill>
                <a:latin typeface="Calibri" panose="020F0502020204030204" pitchFamily="34" charset="0"/>
              </a:rPr>
              <a:t>Plus vous souscrivez tôt, plus la cotisation est réduite.</a:t>
            </a:r>
          </a:p>
        </p:txBody>
      </p:sp>
      <p:sp>
        <p:nvSpPr>
          <p:cNvPr id="7" name="Rectangle 3"/>
          <p:cNvSpPr>
            <a:spLocks noChangeArrowheads="1"/>
          </p:cNvSpPr>
          <p:nvPr/>
        </p:nvSpPr>
        <p:spPr bwMode="auto">
          <a:xfrm>
            <a:off x="94095" y="2288650"/>
            <a:ext cx="8928100" cy="708969"/>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marL="0" lvl="1" algn="ctr"/>
            <a:r>
              <a:rPr lang="fr-FR" altLang="fr-FR" sz="2000" b="1" dirty="0" smtClean="0">
                <a:solidFill>
                  <a:prstClr val="white"/>
                </a:solidFill>
              </a:rPr>
              <a:t>Je suis trop jeune pour penser à mes obsèques</a:t>
            </a:r>
            <a:endParaRPr lang="fr-FR" altLang="fr-FR" sz="2000" b="1" dirty="0">
              <a:solidFill>
                <a:prstClr val="white"/>
              </a:solidFill>
            </a:endParaRPr>
          </a:p>
        </p:txBody>
      </p:sp>
      <p:sp>
        <p:nvSpPr>
          <p:cNvPr id="8" name="Rectangle 4"/>
          <p:cNvSpPr>
            <a:spLocks noChangeArrowheads="1"/>
          </p:cNvSpPr>
          <p:nvPr/>
        </p:nvSpPr>
        <p:spPr bwMode="auto">
          <a:xfrm>
            <a:off x="264557" y="3068960"/>
            <a:ext cx="8642350" cy="1080120"/>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a:solidFill>
                  <a:prstClr val="black">
                    <a:lumMod val="75000"/>
                    <a:lumOff val="25000"/>
                  </a:prstClr>
                </a:solidFill>
                <a:latin typeface="Calibri" panose="020F0502020204030204" pitchFamily="34" charset="0"/>
              </a:rPr>
              <a:t>Justement ! Plus vous adhérez tôt, plus vos cotisations seront faibles ! </a:t>
            </a:r>
          </a:p>
          <a:p>
            <a:pPr marL="171450" indent="-171450" eaLnBrk="0" hangingPunct="0">
              <a:spcBef>
                <a:spcPts val="600"/>
              </a:spcBef>
              <a:buFont typeface="Arial" panose="020B0604020202020204" pitchFamily="34" charset="0"/>
              <a:buChar char="•"/>
            </a:pPr>
            <a:r>
              <a:rPr lang="fr-FR" sz="2000" i="1" dirty="0">
                <a:solidFill>
                  <a:prstClr val="black">
                    <a:lumMod val="75000"/>
                    <a:lumOff val="25000"/>
                  </a:prstClr>
                </a:solidFill>
                <a:latin typeface="Calibri" panose="020F0502020204030204" pitchFamily="34" charset="0"/>
              </a:rPr>
              <a:t>Comme la cotisation ne varie pas dans le temps, autant adhérer le plus tôt possible !</a:t>
            </a:r>
          </a:p>
        </p:txBody>
      </p:sp>
      <p:sp>
        <p:nvSpPr>
          <p:cNvPr id="2" name="Espace réservé du numéro de diapositive 1"/>
          <p:cNvSpPr>
            <a:spLocks noGrp="1"/>
          </p:cNvSpPr>
          <p:nvPr>
            <p:ph type="sldNum" sz="quarter" idx="12"/>
          </p:nvPr>
        </p:nvSpPr>
        <p:spPr>
          <a:xfrm>
            <a:off x="6759575" y="6410901"/>
            <a:ext cx="2133600" cy="365125"/>
          </a:xfrm>
        </p:spPr>
        <p:txBody>
          <a:bodyPr/>
          <a:lstStyle/>
          <a:p>
            <a:pPr algn="r"/>
            <a:fld id="{EFED3CB9-049B-4F4F-82D1-8A95299C975C}" type="slidenum">
              <a:rPr lang="en-US" smtClean="0">
                <a:solidFill>
                  <a:schemeClr val="bg1"/>
                </a:solidFill>
              </a:rPr>
              <a:pPr algn="r"/>
              <a:t>7</a:t>
            </a:fld>
            <a:endParaRPr lang="en-US" dirty="0">
              <a:solidFill>
                <a:schemeClr val="bg1"/>
              </a:solidFill>
            </a:endParaRPr>
          </a:p>
        </p:txBody>
      </p:sp>
      <p:sp>
        <p:nvSpPr>
          <p:cNvPr id="9" name="Rectangle 8"/>
          <p:cNvSpPr/>
          <p:nvPr/>
        </p:nvSpPr>
        <p:spPr>
          <a:xfrm>
            <a:off x="11112" y="5963802"/>
            <a:ext cx="9166225" cy="894198"/>
          </a:xfrm>
          <a:prstGeom prst="rect">
            <a:avLst/>
          </a:prstGeom>
          <a:solidFill>
            <a:schemeClr val="bg1">
              <a:lumMod val="50000"/>
            </a:schemeClr>
          </a:solidFill>
        </p:spPr>
        <p:txBody>
          <a:bodyPr wrap="square" anchor="ctr">
            <a:noAutofit/>
          </a:bodyPr>
          <a:lstStyle/>
          <a:p>
            <a:pPr algn="ctr"/>
            <a:r>
              <a:rPr lang="fr-FR" sz="2600" dirty="0">
                <a:solidFill>
                  <a:srgbClr val="FFFFFF"/>
                </a:solidFill>
              </a:rPr>
              <a:t>OBJECTIONS </a:t>
            </a:r>
            <a:r>
              <a:rPr lang="fr-FR" sz="2600" dirty="0" smtClean="0">
                <a:solidFill>
                  <a:srgbClr val="FFFFFF"/>
                </a:solidFill>
              </a:rPr>
              <a:t>PREVOYANCE</a:t>
            </a:r>
            <a:endParaRPr lang="fr-FR" sz="2600" dirty="0">
              <a:solidFill>
                <a:srgbClr val="FFFFFF"/>
              </a:solidFill>
            </a:endParaRPr>
          </a:p>
        </p:txBody>
      </p:sp>
      <p:sp>
        <p:nvSpPr>
          <p:cNvPr id="10" name="Rectangle 3"/>
          <p:cNvSpPr>
            <a:spLocks noChangeArrowheads="1"/>
          </p:cNvSpPr>
          <p:nvPr/>
        </p:nvSpPr>
        <p:spPr bwMode="auto">
          <a:xfrm>
            <a:off x="71245" y="4293096"/>
            <a:ext cx="8928100" cy="708969"/>
          </a:xfrm>
          <a:prstGeom prst="rect">
            <a:avLst/>
          </a:prstGeom>
          <a:solidFill>
            <a:schemeClr val="accent4">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0000" tIns="46800" rIns="90000" bIns="46800" anchor="ctr"/>
          <a:lstStyle/>
          <a:p>
            <a:pPr marL="0" lvl="1" algn="ctr"/>
            <a:r>
              <a:rPr lang="fr-FR" altLang="fr-FR" sz="2000" b="1" dirty="0" smtClean="0">
                <a:solidFill>
                  <a:prstClr val="white"/>
                </a:solidFill>
              </a:rPr>
              <a:t>J’ai de l’épargne pour mes obsèques</a:t>
            </a:r>
            <a:endParaRPr lang="fr-FR" altLang="fr-FR" sz="2000" b="1" dirty="0">
              <a:solidFill>
                <a:prstClr val="white"/>
              </a:solidFill>
            </a:endParaRPr>
          </a:p>
        </p:txBody>
      </p:sp>
      <p:sp>
        <p:nvSpPr>
          <p:cNvPr id="11" name="Rectangle 4"/>
          <p:cNvSpPr>
            <a:spLocks noChangeArrowheads="1"/>
          </p:cNvSpPr>
          <p:nvPr/>
        </p:nvSpPr>
        <p:spPr bwMode="auto">
          <a:xfrm>
            <a:off x="218709" y="5088931"/>
            <a:ext cx="8642350" cy="817721"/>
          </a:xfrm>
          <a:prstGeom prst="rect">
            <a:avLst/>
          </a:prstGeom>
          <a:solidFill>
            <a:schemeClr val="bg1">
              <a:alpha val="50000"/>
            </a:schemeClr>
          </a:solidFill>
          <a:ln w="12700" algn="ctr">
            <a:solidFill>
              <a:srgbClr val="B2B2B2"/>
            </a:solidFill>
            <a:miter lim="800000"/>
            <a:headEnd/>
            <a:tailEnd/>
          </a:ln>
          <a:extLst/>
        </p:spPr>
        <p:txBody>
          <a:bodyPr lIns="39600" tIns="44450" rIns="39600" bIns="44450" rtlCol="0" anchor="ctr"/>
          <a:lstStyle/>
          <a:p>
            <a:pPr marL="171450" indent="-171450" eaLnBrk="0" hangingPunct="0">
              <a:spcBef>
                <a:spcPts val="600"/>
              </a:spcBef>
              <a:buFont typeface="Arial" panose="020B0604020202020204" pitchFamily="34" charset="0"/>
              <a:buChar char="•"/>
            </a:pPr>
            <a:r>
              <a:rPr lang="fr-FR" sz="2000" i="1" dirty="0">
                <a:solidFill>
                  <a:prstClr val="black">
                    <a:lumMod val="75000"/>
                    <a:lumOff val="25000"/>
                  </a:prstClr>
                </a:solidFill>
                <a:latin typeface="Calibri" panose="020F0502020204030204" pitchFamily="34" charset="0"/>
              </a:rPr>
              <a:t>Je comprends. </a:t>
            </a:r>
            <a:r>
              <a:rPr lang="fr-FR" sz="2000" i="1" dirty="0" smtClean="0">
                <a:solidFill>
                  <a:prstClr val="black">
                    <a:lumMod val="75000"/>
                    <a:lumOff val="25000"/>
                  </a:prstClr>
                </a:solidFill>
                <a:latin typeface="Calibri" panose="020F0502020204030204" pitchFamily="34" charset="0"/>
              </a:rPr>
              <a:t>Mais vous serez ainsi sûr que vos volontés seront enregistrées et vous soulagez vos proches de l’organisation de vos obsèques.</a:t>
            </a:r>
          </a:p>
        </p:txBody>
      </p:sp>
    </p:spTree>
    <p:extLst>
      <p:ext uri="{BB962C8B-B14F-4D97-AF65-F5344CB8AC3E}">
        <p14:creationId xmlns:p14="http://schemas.microsoft.com/office/powerpoint/2010/main" val="132229141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41545509DEBD48A68EDFA313C4538B" ma:contentTypeVersion="0" ma:contentTypeDescription="Crée un document." ma:contentTypeScope="" ma:versionID="629fbac917b615f7301c52526022bd8d">
  <xsd:schema xmlns:xsd="http://www.w3.org/2001/XMLSchema" xmlns:xs="http://www.w3.org/2001/XMLSchema" xmlns:p="http://schemas.microsoft.com/office/2006/metadata/properties" targetNamespace="http://schemas.microsoft.com/office/2006/metadata/properties" ma:root="true" ma:fieldsID="7444acaeb8d2f5316ed343f3b8a87c5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E40834-3F53-4392-87E9-236456C0CB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A01EB63D-FF98-4331-86FD-66ADB76262B6}">
  <ds:schemaRefs>
    <ds:schemaRef ds:uri="http://schemas.microsoft.com/sharepoint/v3/contenttype/forms"/>
  </ds:schemaRefs>
</ds:datastoreItem>
</file>

<file path=customXml/itemProps3.xml><?xml version="1.0" encoding="utf-8"?>
<ds:datastoreItem xmlns:ds="http://schemas.openxmlformats.org/officeDocument/2006/customXml" ds:itemID="{0E78F2FE-5816-4EC1-8ACE-573B4017DA4C}">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170</TotalTime>
  <Words>786</Words>
  <Application>Microsoft Office PowerPoint</Application>
  <PresentationFormat>Affichage à l'écran (4:3)</PresentationFormat>
  <Paragraphs>80</Paragraphs>
  <Slides>7</Slides>
  <Notes>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vt:i4>
      </vt:variant>
    </vt:vector>
  </HeadingPairs>
  <TitlesOfParts>
    <vt:vector size="12" baseType="lpstr">
      <vt:lpstr>Arial</vt:lpstr>
      <vt:lpstr>Calibri</vt:lpstr>
      <vt:lpstr>Gill Sans</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A6709082</dc:creator>
  <cp:lastModifiedBy>WEISS Michel [CEGEE]</cp:lastModifiedBy>
  <cp:revision>19</cp:revision>
  <cp:lastPrinted>2016-04-19T08:44:28Z</cp:lastPrinted>
  <dcterms:created xsi:type="dcterms:W3CDTF">2016-04-12T14:31:27Z</dcterms:created>
  <dcterms:modified xsi:type="dcterms:W3CDTF">2020-03-10T13:00:49Z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0x0101001141545509DEBD48A68EDFA313C4538B</vt:lpwstr>
  </property>
</Properties>
</file>