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4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10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72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34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92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38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58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60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615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42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996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1497013" y="1116013"/>
            <a:ext cx="4752975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368000" y="306001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pied de page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42D58F2E-7611-40A8-9363-85587845B9B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942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1"/>
          <p:cNvSpPr/>
          <p:nvPr userDrawn="1"/>
        </p:nvSpPr>
        <p:spPr>
          <a:xfrm>
            <a:off x="9467850" y="-14288"/>
            <a:ext cx="5664200" cy="687228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Chevron 2"/>
          <p:cNvSpPr/>
          <p:nvPr userDrawn="1"/>
        </p:nvSpPr>
        <p:spPr>
          <a:xfrm>
            <a:off x="-107950" y="-6350"/>
            <a:ext cx="5340350" cy="68707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-1776413" y="-14288"/>
            <a:ext cx="4354513" cy="687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56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30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-44450"/>
            <a:ext cx="12093575" cy="690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0748963" y="-34925"/>
            <a:ext cx="1550987" cy="694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148" name="Titre 8"/>
          <p:cNvSpPr>
            <a:spLocks noGrp="1"/>
          </p:cNvSpPr>
          <p:nvPr>
            <p:ph type="title" idx="4294967295"/>
          </p:nvPr>
        </p:nvSpPr>
        <p:spPr>
          <a:xfrm>
            <a:off x="1524000" y="2781300"/>
            <a:ext cx="3671888" cy="2184400"/>
          </a:xfrm>
        </p:spPr>
        <p:txBody>
          <a:bodyPr/>
          <a:lstStyle/>
          <a:p>
            <a:pPr eaLnBrk="1" hangingPunct="1"/>
            <a:r>
              <a:rPr lang="fr-FR" altLang="fr-FR" sz="3200" smtClean="0">
                <a:solidFill>
                  <a:srgbClr val="C00000"/>
                </a:solidFill>
              </a:rPr>
              <a:t>IARD</a:t>
            </a:r>
            <a:r>
              <a:rPr lang="fr-FR" altLang="fr-FR" sz="2800" smtClean="0">
                <a:solidFill>
                  <a:srgbClr val="C00000"/>
                </a:solidFill>
              </a:rPr>
              <a:t/>
            </a:r>
            <a:br>
              <a:rPr lang="fr-FR" altLang="fr-FR" sz="2800" smtClean="0">
                <a:solidFill>
                  <a:srgbClr val="C00000"/>
                </a:solidFill>
              </a:rPr>
            </a:br>
            <a:r>
              <a:rPr lang="fr-FR" altLang="fr-FR" sz="2000" smtClean="0"/>
              <a:t>Auto</a:t>
            </a:r>
            <a:br>
              <a:rPr lang="fr-FR" altLang="fr-FR" sz="2000" smtClean="0"/>
            </a:br>
            <a:r>
              <a:rPr lang="fr-FR" altLang="fr-FR" sz="2000" smtClean="0"/>
              <a:t>GAV</a:t>
            </a:r>
            <a:br>
              <a:rPr lang="fr-FR" altLang="fr-FR" sz="2000" smtClean="0"/>
            </a:br>
            <a:r>
              <a:rPr lang="fr-FR" altLang="fr-FR" sz="2000" smtClean="0"/>
              <a:t>Santé</a:t>
            </a:r>
            <a:br>
              <a:rPr lang="fr-FR" altLang="fr-FR" sz="2000" smtClean="0"/>
            </a:br>
            <a:r>
              <a:rPr lang="fr-FR" altLang="fr-FR" sz="2800" smtClean="0"/>
              <a:t/>
            </a:r>
            <a:br>
              <a:rPr lang="fr-FR" altLang="fr-FR" sz="2800" smtClean="0"/>
            </a:br>
            <a:endParaRPr lang="fr-FR" altLang="fr-FR" sz="1600" smtClean="0">
              <a:solidFill>
                <a:srgbClr val="C00000"/>
              </a:solidFill>
            </a:endParaRPr>
          </a:p>
        </p:txBody>
      </p:sp>
      <p:sp>
        <p:nvSpPr>
          <p:cNvPr id="6149" name="AutoShape 4" descr="Résultat de recherche d'images pour &quot;passer le ,relais&quot;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6150" name="AutoShape 6" descr="Résultat de recherche d'images pour &quot;passer le ,relais&quot;"/>
          <p:cNvSpPr>
            <a:spLocks noChangeAspect="1" noChangeArrowheads="1"/>
          </p:cNvSpPr>
          <p:nvPr/>
        </p:nvSpPr>
        <p:spPr bwMode="auto">
          <a:xfrm>
            <a:off x="1739900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750888" y="-6350"/>
            <a:ext cx="4005262" cy="68707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95300" y="-79375"/>
            <a:ext cx="3265488" cy="690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498475" y="2089150"/>
            <a:ext cx="28797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81013" y="4960938"/>
            <a:ext cx="28797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8"/>
          <p:cNvSpPr txBox="1">
            <a:spLocks/>
          </p:cNvSpPr>
          <p:nvPr/>
        </p:nvSpPr>
        <p:spPr>
          <a:xfrm>
            <a:off x="333375" y="2281238"/>
            <a:ext cx="3422650" cy="2739211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FR" sz="3200" dirty="0">
                <a:solidFill>
                  <a:srgbClr val="C00000"/>
                </a:solidFill>
              </a:rPr>
              <a:t>Que dire à nos clients ?</a:t>
            </a:r>
          </a:p>
          <a:p>
            <a:pPr fontAlgn="auto">
              <a:spcAft>
                <a:spcPts val="0"/>
              </a:spcAft>
              <a:defRPr/>
            </a:pPr>
            <a:endParaRPr lang="fr-FR" sz="320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GARANTIE DES ACCIDENTS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DE LA VIE</a:t>
            </a:r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</a:rPr>
              <a:t/>
            </a:r>
            <a:b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6156" name="Espace réservé du texte 139"/>
          <p:cNvSpPr>
            <a:spLocks noGrp="1"/>
          </p:cNvSpPr>
          <p:nvPr/>
        </p:nvSpPr>
        <p:spPr bwMode="auto">
          <a:xfrm>
            <a:off x="4221163" y="5973763"/>
            <a:ext cx="44672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Clr>
                <a:srgbClr val="FCBE04"/>
              </a:buClr>
              <a:buFont typeface="Wingdings" panose="05000000000000000000" pitchFamily="2" charset="2"/>
              <a:buNone/>
            </a:pPr>
            <a:r>
              <a:rPr lang="fr-FR" altLang="fr-FR" sz="2400" b="1">
                <a:solidFill>
                  <a:schemeClr val="bg1"/>
                </a:solidFill>
              </a:rPr>
              <a:t>Heure du Jeudi du 11 juin 2020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-2197100" y="-14288"/>
            <a:ext cx="2116137" cy="68786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8507413" y="-41275"/>
            <a:ext cx="4538662" cy="69342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black"/>
              </a:solidFill>
            </a:endParaRPr>
          </a:p>
        </p:txBody>
      </p:sp>
      <p:pic>
        <p:nvPicPr>
          <p:cNvPr id="61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963" y="312738"/>
            <a:ext cx="1016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700" y="6146800"/>
            <a:ext cx="1870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2299950" y="-26988"/>
            <a:ext cx="2097088" cy="6935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162" name="ZoneTexte 21"/>
          <p:cNvSpPr txBox="1">
            <a:spLocks noChangeArrowheads="1"/>
          </p:cNvSpPr>
          <p:nvPr/>
        </p:nvSpPr>
        <p:spPr bwMode="auto">
          <a:xfrm>
            <a:off x="5275263" y="3649663"/>
            <a:ext cx="46021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FFFF"/>
                </a:solidFill>
                <a:cs typeface="Calibri" panose="020F0502020204030204" pitchFamily="34" charset="0"/>
              </a:rPr>
              <a:t>Être assuré c’est bien,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FFFF"/>
                </a:solidFill>
                <a:cs typeface="Calibri" panose="020F0502020204030204" pitchFamily="34" charset="0"/>
              </a:rPr>
              <a:t>Être bien assuré, c’est mieux !</a:t>
            </a:r>
          </a:p>
        </p:txBody>
      </p:sp>
      <p:pic>
        <p:nvPicPr>
          <p:cNvPr id="6163" name="Image 23" descr="logoterritoiredaveni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194425"/>
            <a:ext cx="66833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6482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5"/>
          <p:cNvSpPr>
            <a:spLocks noGrp="1"/>
          </p:cNvSpPr>
          <p:nvPr>
            <p:ph type="title"/>
          </p:nvPr>
        </p:nvSpPr>
        <p:spPr>
          <a:xfrm>
            <a:off x="556496" y="106555"/>
            <a:ext cx="7650162" cy="901700"/>
          </a:xfrm>
        </p:spPr>
        <p:txBody>
          <a:bodyPr>
            <a:normAutofit/>
          </a:bodyPr>
          <a:lstStyle/>
          <a:p>
            <a:r>
              <a:rPr lang="fr-FR" alt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dire à nos clients ?</a:t>
            </a:r>
            <a:br>
              <a:rPr lang="fr-FR" alt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alt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GARANTIE DES ACCIDENTS DE LA VIE</a:t>
            </a:r>
            <a:endParaRPr lang="fr-FR" altLang="fr-FR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56496" y="1305439"/>
            <a:ext cx="938391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400" dirty="0">
                <a:solidFill>
                  <a:srgbClr val="C00000"/>
                </a:solidFill>
              </a:rPr>
              <a:t> </a:t>
            </a:r>
            <a:r>
              <a:rPr lang="fr-FR" sz="1400" dirty="0">
                <a:solidFill>
                  <a:srgbClr val="C00000"/>
                </a:solidFill>
              </a:rPr>
              <a:t>Votre client viendra rarement vous parler de </a:t>
            </a:r>
            <a:r>
              <a:rPr lang="fr-FR" sz="1400" dirty="0" smtClean="0">
                <a:solidFill>
                  <a:srgbClr val="C00000"/>
                </a:solidFill>
              </a:rPr>
              <a:t>prévoyance </a:t>
            </a:r>
            <a:r>
              <a:rPr lang="fr-FR" sz="1400" dirty="0">
                <a:solidFill>
                  <a:srgbClr val="C00000"/>
                </a:solidFill>
              </a:rPr>
              <a:t>ou vous demander lui-même une assurance décès. À vous de prendre l’initiative et d’aborder le sujet. </a:t>
            </a:r>
            <a:endParaRPr lang="fr-FR" sz="1400" dirty="0">
              <a:solidFill>
                <a:srgbClr val="C0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265" y="261771"/>
            <a:ext cx="1492967" cy="1492967"/>
          </a:xfrm>
          <a:prstGeom prst="rect">
            <a:avLst/>
          </a:prstGeom>
        </p:spPr>
      </p:pic>
      <p:sp>
        <p:nvSpPr>
          <p:cNvPr id="113" name="Rectangle 2"/>
          <p:cNvSpPr>
            <a:spLocks noChangeArrowheads="1"/>
          </p:cNvSpPr>
          <p:nvPr/>
        </p:nvSpPr>
        <p:spPr bwMode="auto">
          <a:xfrm>
            <a:off x="10099265" y="2453647"/>
            <a:ext cx="18422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200" b="1" dirty="0">
                <a:solidFill>
                  <a:srgbClr val="595959"/>
                </a:solidFill>
              </a:rPr>
              <a:t>Rebondissez </a:t>
            </a:r>
            <a:r>
              <a:rPr lang="fr-FR" altLang="fr-FR" sz="1200" b="1" dirty="0" smtClean="0">
                <a:solidFill>
                  <a:srgbClr val="595959"/>
                </a:solidFill>
              </a:rPr>
              <a:t>! Tous </a:t>
            </a:r>
            <a:r>
              <a:rPr lang="fr-FR" altLang="fr-FR" sz="1200" b="1" dirty="0">
                <a:solidFill>
                  <a:srgbClr val="595959"/>
                </a:solidFill>
              </a:rPr>
              <a:t>les évènements sont des opportunités pour parler de la </a:t>
            </a:r>
            <a:r>
              <a:rPr lang="fr-FR" altLang="fr-FR" sz="1200" b="1" dirty="0" smtClean="0">
                <a:solidFill>
                  <a:srgbClr val="595959"/>
                </a:solidFill>
              </a:rPr>
              <a:t>GAV</a:t>
            </a:r>
            <a:endParaRPr lang="fr-FR" altLang="fr-FR" sz="1200" b="1" dirty="0">
              <a:solidFill>
                <a:srgbClr val="595959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775777" y="3918840"/>
            <a:ext cx="97929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400" dirty="0">
                <a:solidFill>
                  <a:srgbClr val="C00000"/>
                </a:solidFill>
              </a:rPr>
              <a:t> </a:t>
            </a:r>
            <a:r>
              <a:rPr lang="fr-FR" sz="1400" dirty="0">
                <a:solidFill>
                  <a:srgbClr val="C00000"/>
                </a:solidFill>
              </a:rPr>
              <a:t>Le client </a:t>
            </a:r>
            <a:r>
              <a:rPr lang="fr-FR" sz="1400" dirty="0" err="1">
                <a:solidFill>
                  <a:srgbClr val="C00000"/>
                </a:solidFill>
              </a:rPr>
              <a:t>contre-argumente</a:t>
            </a:r>
            <a:r>
              <a:rPr lang="fr-FR" sz="1400" dirty="0">
                <a:solidFill>
                  <a:srgbClr val="C00000"/>
                </a:solidFill>
              </a:rPr>
              <a:t> : profitez-en ! Chaque a priori constitue une opportunité pour rebondir. L’enjeu : construire avec lui une protection vraiment adaptée à ses besoins et exigences et à ceux de ses proches pour le convaincre et le fidéliser !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775777" y="2001485"/>
            <a:ext cx="9164637" cy="15462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</a:rPr>
              <a:t>Que faites-vous régulièrement pendant vos loisirs ?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</a:rPr>
              <a:t>Vous assurez vos voitures, votre habitation… et votre famille ?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</a:rPr>
              <a:t>Vous êtes prêts à mettre combien par mois pour protéger votre famille ?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</a:rPr>
              <a:t>Vous vous blessez en effectuant des travaux,  comment êtes-vous couvert ?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</a:rPr>
              <a:t>Comment serait couvert  votre enfant s’il avait  un accident à votre domicile ?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</a:rPr>
              <a:t>Et si vous aviez un accident pendant du bricolage ou des travaux? Nous pouvons mettre en place aujourd’hui un contrat qui prévoit des prestations d’assistance et vous indemniser en cas de préjudices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</a:rPr>
              <a:t>Maintenir votre niveau de vie et celui de vos proches en cas d'accident de la vie tout en préservant votre épargne qu'en dites vous?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prstClr val="black"/>
                </a:solidFill>
              </a:rPr>
              <a:t>(Retraité) Avec plus de temps pour vos loisirs de jardinage et de bricolage, vos garanties en cas d’accident sont-elles bien adaptées ?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775777" y="4583896"/>
            <a:ext cx="9164637" cy="1968500"/>
          </a:xfrm>
          <a:prstGeom prst="rect">
            <a:avLst/>
          </a:prstGeom>
          <a:solidFill>
            <a:srgbClr val="FFCCCC"/>
          </a:solidFill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srgbClr val="C00000"/>
                </a:solidFill>
              </a:rPr>
              <a:t>Je suis déjà assuré(e)</a:t>
            </a:r>
          </a:p>
          <a:p>
            <a:pPr marL="628650" lvl="1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000" i="1" dirty="0">
                <a:solidFill>
                  <a:prstClr val="black"/>
                </a:solidFill>
              </a:rPr>
              <a:t>Vous êtes assuré en Tous Risques pour votre voiture, vous êtes en Tous Risques pour votre maison, et pour vos proches quelle couverture souhaitez-vous mettre en place ? Le contrat Garantie des Accidents de la Vie couvre les dommages que vous pourriez avoir VOUS ou votre famille en cas d’accident à votre domicile ou pendant vos loisirs, et ce, même si vous vous blessez seul..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srgbClr val="C00000"/>
                </a:solidFill>
              </a:rPr>
              <a:t>C’est trop cher !</a:t>
            </a:r>
          </a:p>
          <a:p>
            <a:pPr marL="628650" lvl="1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000" i="1" dirty="0">
                <a:solidFill>
                  <a:prstClr val="black"/>
                </a:solidFill>
              </a:rPr>
              <a:t>C’est-à-dire ? Dîtes-moi, trop cher par rapport à quoi ?</a:t>
            </a:r>
          </a:p>
          <a:p>
            <a:pPr marL="628650" lvl="1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000" i="1" dirty="0">
                <a:solidFill>
                  <a:prstClr val="black"/>
                </a:solidFill>
              </a:rPr>
              <a:t>Combien êtes-vous prêt à mettre ?</a:t>
            </a:r>
          </a:p>
          <a:p>
            <a:pPr marL="628650" lvl="1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000" i="1" dirty="0">
                <a:solidFill>
                  <a:prstClr val="black"/>
                </a:solidFill>
              </a:rPr>
              <a:t>Pour protéger votre voiture ou votre habitation, vous payez combien ?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srgbClr val="C00000"/>
                </a:solidFill>
              </a:rPr>
              <a:t>Je suis célibataire, je n’ai pas d’enfants</a:t>
            </a:r>
          </a:p>
          <a:p>
            <a:pPr marL="628650" lvl="1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000" i="1" dirty="0">
                <a:solidFill>
                  <a:prstClr val="black"/>
                </a:solidFill>
              </a:rPr>
              <a:t>Justement, comment allez-vous faire en cas d’invalidité, maladies graves ou perte d’autonomie ?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050" dirty="0">
                <a:solidFill>
                  <a:srgbClr val="C00000"/>
                </a:solidFill>
              </a:rPr>
              <a:t>Je vais réfléchir</a:t>
            </a:r>
          </a:p>
          <a:p>
            <a:pPr marL="628650" lvl="1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000" i="1" dirty="0">
                <a:solidFill>
                  <a:prstClr val="black"/>
                </a:solidFill>
              </a:rPr>
              <a:t>Je comprends. A quoi souhaitez-vous réfléchir plus précisément ? Le coût, les garanties?</a:t>
            </a:r>
          </a:p>
        </p:txBody>
      </p:sp>
    </p:spTree>
    <p:extLst>
      <p:ext uri="{BB962C8B-B14F-4D97-AF65-F5344CB8AC3E}">
        <p14:creationId xmlns:p14="http://schemas.microsoft.com/office/powerpoint/2010/main" val="396200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411</Words>
  <Application>Microsoft Office PowerPoint</Application>
  <PresentationFormat>Grand écran</PresentationFormat>
  <Paragraphs>31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Britannic Bold</vt:lpstr>
      <vt:lpstr>Calibri</vt:lpstr>
      <vt:lpstr>Calibri Light</vt:lpstr>
      <vt:lpstr>Wingdings</vt:lpstr>
      <vt:lpstr>Thème Office</vt:lpstr>
      <vt:lpstr>IARD Auto GAV Santé  </vt:lpstr>
      <vt:lpstr>Que dire à nos clients ? GARANTIE DES ACCIDENTS DE LA VIE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IARD Auto GAV Santé</dc:title>
  <dc:creator>WEISS Michel [CEGEE]</dc:creator>
  <cp:lastModifiedBy>WEISS Michel [CEGEE]</cp:lastModifiedBy>
  <cp:revision>7</cp:revision>
  <dcterms:created xsi:type="dcterms:W3CDTF">2020-06-04T15:29:18Z</dcterms:created>
  <dcterms:modified xsi:type="dcterms:W3CDTF">2020-06-04T15:54:36Z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michel.weiss@cegee.caisse-epargne.fr</vt:lpwstr>
  </property>
  <property fmtid="{D5CDD505-2E9C-101B-9397-08002B2CF9AE}" pid="5" name="MSIP_Label_48a19f0c-bea1-442e-a475-ed109d9ec508_SetDate">
    <vt:lpwstr>2020-06-04T15:33:32.0212898Z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