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316" r:id="rId2"/>
    <p:sldId id="324" r:id="rId3"/>
    <p:sldId id="323" r:id="rId4"/>
    <p:sldId id="318" r:id="rId5"/>
    <p:sldId id="320" r:id="rId6"/>
    <p:sldId id="325" r:id="rId7"/>
    <p:sldId id="326" r:id="rId8"/>
    <p:sldId id="327" r:id="rId9"/>
    <p:sldId id="328" r:id="rId10"/>
    <p:sldId id="329" r:id="rId11"/>
    <p:sldId id="330" r:id="rId12"/>
    <p:sldId id="331" r:id="rId13"/>
    <p:sldId id="332" r:id="rId14"/>
    <p:sldId id="333" r:id="rId15"/>
    <p:sldId id="334" r:id="rId16"/>
    <p:sldId id="335" r:id="rId17"/>
    <p:sldId id="336" r:id="rId18"/>
    <p:sldId id="337" r:id="rId19"/>
    <p:sldId id="338" r:id="rId20"/>
    <p:sldId id="340" r:id="rId21"/>
    <p:sldId id="341" r:id="rId22"/>
    <p:sldId id="342" r:id="rId23"/>
    <p:sldId id="343" r:id="rId24"/>
    <p:sldId id="344" r:id="rId25"/>
    <p:sldId id="345" r:id="rId26"/>
    <p:sldId id="346" r:id="rId27"/>
    <p:sldId id="347" r:id="rId28"/>
    <p:sldId id="348" r:id="rId29"/>
    <p:sldId id="349" r:id="rId30"/>
    <p:sldId id="350"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a:srgbClr val="A678AB"/>
    <a:srgbClr val="571E74"/>
    <a:srgbClr val="FDCBD9"/>
    <a:srgbClr val="B30838"/>
    <a:srgbClr val="C00000"/>
    <a:srgbClr val="CA7236"/>
    <a:srgbClr val="800000"/>
    <a:srgbClr val="595959"/>
    <a:srgbClr val="E91D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40" autoAdjust="0"/>
    <p:restoredTop sz="95354" autoAdjust="0"/>
  </p:normalViewPr>
  <p:slideViewPr>
    <p:cSldViewPr snapToGrid="0">
      <p:cViewPr>
        <p:scale>
          <a:sx n="90" d="100"/>
          <a:sy n="90" d="100"/>
        </p:scale>
        <p:origin x="-2244" y="-6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467B54-73A1-4752-A322-C0947F80EA8C}"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fr-FR"/>
        </a:p>
      </dgm:t>
    </dgm:pt>
    <dgm:pt modelId="{ADE7542A-9A33-455D-90CA-252A5A1B2DF8}">
      <dgm:prSet phldrT="[Texte]"/>
      <dgm:spPr>
        <a:xfrm>
          <a:off x="268214" y="1239819"/>
          <a:ext cx="3754998" cy="265680"/>
        </a:xfrm>
        <a:prstGeom prst="roundRect">
          <a:avLst/>
        </a:prstGeom>
        <a:solidFill>
          <a:srgbClr val="491862">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fr-FR" dirty="0">
              <a:solidFill>
                <a:srgbClr val="FFFFFF"/>
              </a:solidFill>
              <a:latin typeface="Verdana"/>
              <a:ea typeface="+mn-ea"/>
              <a:cs typeface="Arial"/>
            </a:rPr>
            <a:t>Accidents de la vie privée</a:t>
          </a:r>
        </a:p>
      </dgm:t>
    </dgm:pt>
    <dgm:pt modelId="{CFDEAB57-3D5C-4EF3-8A7E-8C1E98C9E3AC}" type="parTrans" cxnId="{E982725C-5D6D-4E23-A540-F5319784D270}">
      <dgm:prSet/>
      <dgm:spPr/>
      <dgm:t>
        <a:bodyPr/>
        <a:lstStyle/>
        <a:p>
          <a:endParaRPr lang="fr-FR"/>
        </a:p>
      </dgm:t>
    </dgm:pt>
    <dgm:pt modelId="{ED052273-F452-45E1-BE9A-3CE7CC166E15}" type="sibTrans" cxnId="{E982725C-5D6D-4E23-A540-F5319784D270}">
      <dgm:prSet/>
      <dgm:spPr/>
      <dgm:t>
        <a:bodyPr/>
        <a:lstStyle/>
        <a:p>
          <a:endParaRPr lang="fr-FR"/>
        </a:p>
      </dgm:t>
    </dgm:pt>
    <dgm:pt modelId="{82794635-2EE7-49F1-838B-B6EAA2D8EC1F}">
      <dgm:prSet phldrT="[Texte]"/>
      <dgm:spPr>
        <a:xfrm>
          <a:off x="268214" y="1648060"/>
          <a:ext cx="3754998" cy="265680"/>
        </a:xfrm>
        <a:prstGeom prst="roundRect">
          <a:avLst/>
        </a:prstGeom>
        <a:solidFill>
          <a:srgbClr val="491862">
            <a:hueOff val="-5261331"/>
            <a:satOff val="-15534"/>
            <a:lumOff val="16994"/>
            <a:alphaOff val="0"/>
          </a:srgbClr>
        </a:solidFill>
        <a:ln w="25400" cap="flat" cmpd="sng" algn="ctr">
          <a:solidFill>
            <a:srgbClr val="FFFFFF">
              <a:hueOff val="0"/>
              <a:satOff val="0"/>
              <a:lumOff val="0"/>
              <a:alphaOff val="0"/>
            </a:srgbClr>
          </a:solidFill>
          <a:prstDash val="solid"/>
        </a:ln>
        <a:effectLst/>
      </dgm:spPr>
      <dgm:t>
        <a:bodyPr/>
        <a:lstStyle/>
        <a:p>
          <a:pPr>
            <a:buNone/>
          </a:pPr>
          <a:r>
            <a:rPr lang="fr-FR" dirty="0">
              <a:solidFill>
                <a:srgbClr val="FFFFFF"/>
              </a:solidFill>
              <a:latin typeface="Verdana"/>
              <a:ea typeface="+mn-ea"/>
              <a:cs typeface="Arial"/>
            </a:rPr>
            <a:t>Accidents Médicaux</a:t>
          </a:r>
        </a:p>
      </dgm:t>
    </dgm:pt>
    <dgm:pt modelId="{398E7110-E356-45C5-8BE0-49867B19557A}" type="parTrans" cxnId="{5CCEB3A0-785C-4BB6-B3C9-8EB9EF15EBD3}">
      <dgm:prSet/>
      <dgm:spPr/>
      <dgm:t>
        <a:bodyPr/>
        <a:lstStyle/>
        <a:p>
          <a:endParaRPr lang="fr-FR"/>
        </a:p>
      </dgm:t>
    </dgm:pt>
    <dgm:pt modelId="{E344079D-ABE4-4D30-B888-578C3470CD6B}" type="sibTrans" cxnId="{5CCEB3A0-785C-4BB6-B3C9-8EB9EF15EBD3}">
      <dgm:prSet/>
      <dgm:spPr/>
      <dgm:t>
        <a:bodyPr/>
        <a:lstStyle/>
        <a:p>
          <a:endParaRPr lang="fr-FR"/>
        </a:p>
      </dgm:t>
    </dgm:pt>
    <dgm:pt modelId="{30A565BF-C903-42B0-83AE-5A0589E53AAE}">
      <dgm:prSet phldrT="[Texte]"/>
      <dgm:spPr>
        <a:xfrm>
          <a:off x="268214" y="2056300"/>
          <a:ext cx="3754998" cy="265680"/>
        </a:xfrm>
        <a:prstGeom prst="roundRect">
          <a:avLst/>
        </a:prstGeom>
        <a:solidFill>
          <a:srgbClr val="491862">
            <a:hueOff val="-10522663"/>
            <a:satOff val="-31068"/>
            <a:lumOff val="33988"/>
            <a:alphaOff val="0"/>
          </a:srgbClr>
        </a:solidFill>
        <a:ln w="25400" cap="flat" cmpd="sng" algn="ctr">
          <a:solidFill>
            <a:srgbClr val="FFFFFF">
              <a:hueOff val="0"/>
              <a:satOff val="0"/>
              <a:lumOff val="0"/>
              <a:alphaOff val="0"/>
            </a:srgbClr>
          </a:solidFill>
          <a:prstDash val="solid"/>
        </a:ln>
        <a:effectLst/>
      </dgm:spPr>
      <dgm:t>
        <a:bodyPr/>
        <a:lstStyle/>
        <a:p>
          <a:pPr>
            <a:buNone/>
          </a:pPr>
          <a:r>
            <a:rPr lang="fr-FR" altLang="fr-FR" dirty="0">
              <a:solidFill>
                <a:srgbClr val="FFFFFF"/>
              </a:solidFill>
              <a:latin typeface="Verdana"/>
              <a:ea typeface="+mn-ea"/>
              <a:cs typeface="Arial"/>
            </a:rPr>
            <a:t>Accidents dus à une agression ou un attentat</a:t>
          </a:r>
        </a:p>
      </dgm:t>
    </dgm:pt>
    <dgm:pt modelId="{EE31EAA7-AF12-4C96-AC79-BDD4E8065515}" type="parTrans" cxnId="{B15C29EF-850E-4A26-8319-BAB75DCB6038}">
      <dgm:prSet/>
      <dgm:spPr/>
      <dgm:t>
        <a:bodyPr/>
        <a:lstStyle/>
        <a:p>
          <a:endParaRPr lang="fr-FR"/>
        </a:p>
      </dgm:t>
    </dgm:pt>
    <dgm:pt modelId="{47775A01-0F97-4AF1-9266-2489514DB129}" type="sibTrans" cxnId="{B15C29EF-850E-4A26-8319-BAB75DCB6038}">
      <dgm:prSet/>
      <dgm:spPr/>
      <dgm:t>
        <a:bodyPr/>
        <a:lstStyle/>
        <a:p>
          <a:endParaRPr lang="fr-FR"/>
        </a:p>
      </dgm:t>
    </dgm:pt>
    <dgm:pt modelId="{23975530-B9C9-4AC6-AD61-2A7BA5EA7B66}">
      <dgm:prSet phldrT="[Texte]"/>
      <dgm:spPr>
        <a:xfrm>
          <a:off x="268214" y="2464540"/>
          <a:ext cx="3754998" cy="265680"/>
        </a:xfrm>
        <a:prstGeom prst="roundRect">
          <a:avLst/>
        </a:prstGeom>
        <a:solidFill>
          <a:srgbClr val="491862">
            <a:hueOff val="-15783994"/>
            <a:satOff val="-46602"/>
            <a:lumOff val="50982"/>
            <a:alphaOff val="0"/>
          </a:srgbClr>
        </a:solidFill>
        <a:ln w="25400" cap="flat" cmpd="sng" algn="ctr">
          <a:solidFill>
            <a:srgbClr val="FFFFFF">
              <a:hueOff val="0"/>
              <a:satOff val="0"/>
              <a:lumOff val="0"/>
              <a:alphaOff val="0"/>
            </a:srgbClr>
          </a:solidFill>
          <a:prstDash val="solid"/>
        </a:ln>
        <a:effectLst/>
      </dgm:spPr>
      <dgm:t>
        <a:bodyPr/>
        <a:lstStyle/>
        <a:p>
          <a:pPr>
            <a:buNone/>
          </a:pPr>
          <a:r>
            <a:rPr lang="fr-FR" altLang="fr-FR" dirty="0">
              <a:solidFill>
                <a:srgbClr val="FFFFFF"/>
              </a:solidFill>
              <a:latin typeface="Verdana"/>
              <a:ea typeface="+mn-ea"/>
              <a:cs typeface="Arial"/>
            </a:rPr>
            <a:t>Accidents du à une catastrophe naturelle ou technologique</a:t>
          </a:r>
        </a:p>
      </dgm:t>
    </dgm:pt>
    <dgm:pt modelId="{B335339C-3533-4344-86AC-C473702A8FB0}" type="parTrans" cxnId="{84C78A91-5649-48FD-BCD3-DA43B8817581}">
      <dgm:prSet/>
      <dgm:spPr/>
      <dgm:t>
        <a:bodyPr/>
        <a:lstStyle/>
        <a:p>
          <a:endParaRPr lang="fr-FR"/>
        </a:p>
      </dgm:t>
    </dgm:pt>
    <dgm:pt modelId="{4409E5ED-24E6-4D90-B37E-700EA4654AF5}" type="sibTrans" cxnId="{84C78A91-5649-48FD-BCD3-DA43B8817581}">
      <dgm:prSet/>
      <dgm:spPr/>
      <dgm:t>
        <a:bodyPr/>
        <a:lstStyle/>
        <a:p>
          <a:endParaRPr lang="fr-FR"/>
        </a:p>
      </dgm:t>
    </dgm:pt>
    <dgm:pt modelId="{69B12A6E-4909-464C-8885-F474BD2EC0D7}" type="pres">
      <dgm:prSet presAssocID="{BE467B54-73A1-4752-A322-C0947F80EA8C}" presName="linear" presStyleCnt="0">
        <dgm:presLayoutVars>
          <dgm:dir/>
          <dgm:animLvl val="lvl"/>
          <dgm:resizeHandles val="exact"/>
        </dgm:presLayoutVars>
      </dgm:prSet>
      <dgm:spPr/>
      <dgm:t>
        <a:bodyPr/>
        <a:lstStyle/>
        <a:p>
          <a:endParaRPr lang="fr-FR"/>
        </a:p>
      </dgm:t>
    </dgm:pt>
    <dgm:pt modelId="{3143AE39-A794-4A88-B340-986A39A0A1D8}" type="pres">
      <dgm:prSet presAssocID="{ADE7542A-9A33-455D-90CA-252A5A1B2DF8}" presName="parentLin" presStyleCnt="0"/>
      <dgm:spPr/>
    </dgm:pt>
    <dgm:pt modelId="{10F1CFA5-2E64-4690-A9CA-86B1AFEF43D5}" type="pres">
      <dgm:prSet presAssocID="{ADE7542A-9A33-455D-90CA-252A5A1B2DF8}" presName="parentLeftMargin" presStyleLbl="node1" presStyleIdx="0" presStyleCnt="4"/>
      <dgm:spPr/>
      <dgm:t>
        <a:bodyPr/>
        <a:lstStyle/>
        <a:p>
          <a:endParaRPr lang="fr-FR"/>
        </a:p>
      </dgm:t>
    </dgm:pt>
    <dgm:pt modelId="{6B181060-B1DB-43C7-BC15-BEF552508AE2}" type="pres">
      <dgm:prSet presAssocID="{ADE7542A-9A33-455D-90CA-252A5A1B2DF8}" presName="parentText" presStyleLbl="node1" presStyleIdx="0" presStyleCnt="4">
        <dgm:presLayoutVars>
          <dgm:chMax val="0"/>
          <dgm:bulletEnabled val="1"/>
        </dgm:presLayoutVars>
      </dgm:prSet>
      <dgm:spPr>
        <a:prstGeom prst="rect">
          <a:avLst/>
        </a:prstGeom>
      </dgm:spPr>
      <dgm:t>
        <a:bodyPr/>
        <a:lstStyle/>
        <a:p>
          <a:endParaRPr lang="fr-FR"/>
        </a:p>
      </dgm:t>
    </dgm:pt>
    <dgm:pt modelId="{412059CA-19C3-44E5-97B5-1D7CB0DBE83C}" type="pres">
      <dgm:prSet presAssocID="{ADE7542A-9A33-455D-90CA-252A5A1B2DF8}" presName="negativeSpace" presStyleCnt="0"/>
      <dgm:spPr/>
    </dgm:pt>
    <dgm:pt modelId="{FB509089-8DBE-4232-9F40-0A94AF809215}" type="pres">
      <dgm:prSet presAssocID="{ADE7542A-9A33-455D-90CA-252A5A1B2DF8}" presName="childText" presStyleLbl="conFgAcc1" presStyleIdx="0" presStyleCnt="4">
        <dgm:presLayoutVars>
          <dgm:bulletEnabled val="1"/>
        </dgm:presLayoutVars>
      </dgm:prSet>
      <dgm:spPr>
        <a:xfrm>
          <a:off x="0" y="1372659"/>
          <a:ext cx="5364284" cy="226800"/>
        </a:xfrm>
        <a:prstGeom prst="rect">
          <a:avLst/>
        </a:prstGeom>
        <a:solidFill>
          <a:srgbClr val="FFFFFF">
            <a:alpha val="90000"/>
            <a:hueOff val="0"/>
            <a:satOff val="0"/>
            <a:lumOff val="0"/>
            <a:alphaOff val="0"/>
          </a:srgbClr>
        </a:solidFill>
        <a:ln w="25400" cap="flat" cmpd="sng" algn="ctr">
          <a:solidFill>
            <a:srgbClr val="491862">
              <a:hueOff val="0"/>
              <a:satOff val="0"/>
              <a:lumOff val="0"/>
              <a:alphaOff val="0"/>
            </a:srgbClr>
          </a:solidFill>
          <a:prstDash val="solid"/>
        </a:ln>
        <a:effectLst/>
      </dgm:spPr>
    </dgm:pt>
    <dgm:pt modelId="{05366D63-BD9E-4AE0-8715-C6BE376F0AE0}" type="pres">
      <dgm:prSet presAssocID="{ED052273-F452-45E1-BE9A-3CE7CC166E15}" presName="spaceBetweenRectangles" presStyleCnt="0"/>
      <dgm:spPr/>
    </dgm:pt>
    <dgm:pt modelId="{9E8AA999-E214-4D78-888F-5ABAAF8134C2}" type="pres">
      <dgm:prSet presAssocID="{82794635-2EE7-49F1-838B-B6EAA2D8EC1F}" presName="parentLin" presStyleCnt="0"/>
      <dgm:spPr/>
    </dgm:pt>
    <dgm:pt modelId="{6DF0FA6F-D44D-40E7-89C7-4A98168F4E79}" type="pres">
      <dgm:prSet presAssocID="{82794635-2EE7-49F1-838B-B6EAA2D8EC1F}" presName="parentLeftMargin" presStyleLbl="node1" presStyleIdx="0" presStyleCnt="4"/>
      <dgm:spPr/>
      <dgm:t>
        <a:bodyPr/>
        <a:lstStyle/>
        <a:p>
          <a:endParaRPr lang="fr-FR"/>
        </a:p>
      </dgm:t>
    </dgm:pt>
    <dgm:pt modelId="{B0971F66-7AFC-49B5-9072-5DB7A103C028}" type="pres">
      <dgm:prSet presAssocID="{82794635-2EE7-49F1-838B-B6EAA2D8EC1F}" presName="parentText" presStyleLbl="node1" presStyleIdx="1" presStyleCnt="4">
        <dgm:presLayoutVars>
          <dgm:chMax val="0"/>
          <dgm:bulletEnabled val="1"/>
        </dgm:presLayoutVars>
      </dgm:prSet>
      <dgm:spPr>
        <a:prstGeom prst="rect">
          <a:avLst/>
        </a:prstGeom>
      </dgm:spPr>
      <dgm:t>
        <a:bodyPr/>
        <a:lstStyle/>
        <a:p>
          <a:endParaRPr lang="fr-FR"/>
        </a:p>
      </dgm:t>
    </dgm:pt>
    <dgm:pt modelId="{57C11ABE-B0CF-48A4-A5C4-CFFA5C7F3204}" type="pres">
      <dgm:prSet presAssocID="{82794635-2EE7-49F1-838B-B6EAA2D8EC1F}" presName="negativeSpace" presStyleCnt="0"/>
      <dgm:spPr/>
    </dgm:pt>
    <dgm:pt modelId="{3CE9731B-F8A8-4B75-A3B6-BAAC0997F5E5}" type="pres">
      <dgm:prSet presAssocID="{82794635-2EE7-49F1-838B-B6EAA2D8EC1F}" presName="childText" presStyleLbl="conFgAcc1" presStyleIdx="1" presStyleCnt="4">
        <dgm:presLayoutVars>
          <dgm:bulletEnabled val="1"/>
        </dgm:presLayoutVars>
      </dgm:prSet>
      <dgm:spPr>
        <a:xfrm>
          <a:off x="0" y="1780900"/>
          <a:ext cx="5364284" cy="226800"/>
        </a:xfrm>
        <a:prstGeom prst="rect">
          <a:avLst/>
        </a:prstGeom>
        <a:solidFill>
          <a:srgbClr val="FFFFFF">
            <a:alpha val="90000"/>
            <a:hueOff val="0"/>
            <a:satOff val="0"/>
            <a:lumOff val="0"/>
            <a:alphaOff val="0"/>
          </a:srgbClr>
        </a:solidFill>
        <a:ln w="25400" cap="flat" cmpd="sng" algn="ctr">
          <a:solidFill>
            <a:srgbClr val="491862">
              <a:hueOff val="-5261331"/>
              <a:satOff val="-15534"/>
              <a:lumOff val="16994"/>
              <a:alphaOff val="0"/>
            </a:srgbClr>
          </a:solidFill>
          <a:prstDash val="solid"/>
        </a:ln>
        <a:effectLst/>
      </dgm:spPr>
    </dgm:pt>
    <dgm:pt modelId="{9DB7E76C-98DB-4C49-922B-8A6B3045B9BB}" type="pres">
      <dgm:prSet presAssocID="{E344079D-ABE4-4D30-B888-578C3470CD6B}" presName="spaceBetweenRectangles" presStyleCnt="0"/>
      <dgm:spPr/>
    </dgm:pt>
    <dgm:pt modelId="{F4091DA9-B6B7-4867-ADDA-77DE06C55313}" type="pres">
      <dgm:prSet presAssocID="{30A565BF-C903-42B0-83AE-5A0589E53AAE}" presName="parentLin" presStyleCnt="0"/>
      <dgm:spPr/>
    </dgm:pt>
    <dgm:pt modelId="{C8B43E71-A528-444A-9924-8C58000361CA}" type="pres">
      <dgm:prSet presAssocID="{30A565BF-C903-42B0-83AE-5A0589E53AAE}" presName="parentLeftMargin" presStyleLbl="node1" presStyleIdx="1" presStyleCnt="4"/>
      <dgm:spPr/>
      <dgm:t>
        <a:bodyPr/>
        <a:lstStyle/>
        <a:p>
          <a:endParaRPr lang="fr-FR"/>
        </a:p>
      </dgm:t>
    </dgm:pt>
    <dgm:pt modelId="{EBEA2AAA-A3FD-4800-A167-7C0820F66271}" type="pres">
      <dgm:prSet presAssocID="{30A565BF-C903-42B0-83AE-5A0589E53AAE}" presName="parentText" presStyleLbl="node1" presStyleIdx="2" presStyleCnt="4">
        <dgm:presLayoutVars>
          <dgm:chMax val="0"/>
          <dgm:bulletEnabled val="1"/>
        </dgm:presLayoutVars>
      </dgm:prSet>
      <dgm:spPr>
        <a:prstGeom prst="rect">
          <a:avLst/>
        </a:prstGeom>
      </dgm:spPr>
      <dgm:t>
        <a:bodyPr/>
        <a:lstStyle/>
        <a:p>
          <a:endParaRPr lang="fr-FR"/>
        </a:p>
      </dgm:t>
    </dgm:pt>
    <dgm:pt modelId="{57F1FFB5-42CC-40AC-8E5A-B9CCFCC820C5}" type="pres">
      <dgm:prSet presAssocID="{30A565BF-C903-42B0-83AE-5A0589E53AAE}" presName="negativeSpace" presStyleCnt="0"/>
      <dgm:spPr/>
    </dgm:pt>
    <dgm:pt modelId="{F3C96941-8C93-4A51-BB2B-5A1239F351FE}" type="pres">
      <dgm:prSet presAssocID="{30A565BF-C903-42B0-83AE-5A0589E53AAE}" presName="childText" presStyleLbl="conFgAcc1" presStyleIdx="2" presStyleCnt="4">
        <dgm:presLayoutVars>
          <dgm:bulletEnabled val="1"/>
        </dgm:presLayoutVars>
      </dgm:prSet>
      <dgm:spPr>
        <a:xfrm>
          <a:off x="0" y="2189140"/>
          <a:ext cx="5364284" cy="226800"/>
        </a:xfrm>
        <a:prstGeom prst="rect">
          <a:avLst/>
        </a:prstGeom>
        <a:solidFill>
          <a:srgbClr val="FFFFFF">
            <a:alpha val="90000"/>
            <a:hueOff val="0"/>
            <a:satOff val="0"/>
            <a:lumOff val="0"/>
            <a:alphaOff val="0"/>
          </a:srgbClr>
        </a:solidFill>
        <a:ln w="25400" cap="flat" cmpd="sng" algn="ctr">
          <a:solidFill>
            <a:srgbClr val="491862">
              <a:hueOff val="-10522663"/>
              <a:satOff val="-31068"/>
              <a:lumOff val="33988"/>
              <a:alphaOff val="0"/>
            </a:srgbClr>
          </a:solidFill>
          <a:prstDash val="solid"/>
        </a:ln>
        <a:effectLst/>
      </dgm:spPr>
    </dgm:pt>
    <dgm:pt modelId="{92A1D735-FA0C-48DE-B6A5-C67AC641A329}" type="pres">
      <dgm:prSet presAssocID="{47775A01-0F97-4AF1-9266-2489514DB129}" presName="spaceBetweenRectangles" presStyleCnt="0"/>
      <dgm:spPr/>
    </dgm:pt>
    <dgm:pt modelId="{EDC07E1A-0EFC-4375-920C-E7E5152F386C}" type="pres">
      <dgm:prSet presAssocID="{23975530-B9C9-4AC6-AD61-2A7BA5EA7B66}" presName="parentLin" presStyleCnt="0"/>
      <dgm:spPr/>
    </dgm:pt>
    <dgm:pt modelId="{FD230624-FB0A-4630-ABAF-86BC3123EA89}" type="pres">
      <dgm:prSet presAssocID="{23975530-B9C9-4AC6-AD61-2A7BA5EA7B66}" presName="parentLeftMargin" presStyleLbl="node1" presStyleIdx="2" presStyleCnt="4"/>
      <dgm:spPr/>
      <dgm:t>
        <a:bodyPr/>
        <a:lstStyle/>
        <a:p>
          <a:endParaRPr lang="fr-FR"/>
        </a:p>
      </dgm:t>
    </dgm:pt>
    <dgm:pt modelId="{B5D3F5CC-3691-4223-B80C-4E0C9D88ABF2}" type="pres">
      <dgm:prSet presAssocID="{23975530-B9C9-4AC6-AD61-2A7BA5EA7B66}" presName="parentText" presStyleLbl="node1" presStyleIdx="3" presStyleCnt="4">
        <dgm:presLayoutVars>
          <dgm:chMax val="0"/>
          <dgm:bulletEnabled val="1"/>
        </dgm:presLayoutVars>
      </dgm:prSet>
      <dgm:spPr>
        <a:prstGeom prst="rect">
          <a:avLst/>
        </a:prstGeom>
      </dgm:spPr>
      <dgm:t>
        <a:bodyPr/>
        <a:lstStyle/>
        <a:p>
          <a:endParaRPr lang="fr-FR"/>
        </a:p>
      </dgm:t>
    </dgm:pt>
    <dgm:pt modelId="{9380D255-8F3F-457B-8875-E8A06B79DEF2}" type="pres">
      <dgm:prSet presAssocID="{23975530-B9C9-4AC6-AD61-2A7BA5EA7B66}" presName="negativeSpace" presStyleCnt="0"/>
      <dgm:spPr/>
    </dgm:pt>
    <dgm:pt modelId="{95BE9B3A-459F-4F4A-9FE1-9E9B50905C0D}" type="pres">
      <dgm:prSet presAssocID="{23975530-B9C9-4AC6-AD61-2A7BA5EA7B66}" presName="childText" presStyleLbl="conFgAcc1" presStyleIdx="3" presStyleCnt="4">
        <dgm:presLayoutVars>
          <dgm:bulletEnabled val="1"/>
        </dgm:presLayoutVars>
      </dgm:prSet>
      <dgm:spPr>
        <a:xfrm>
          <a:off x="0" y="2597380"/>
          <a:ext cx="5364284" cy="226800"/>
        </a:xfrm>
        <a:prstGeom prst="rect">
          <a:avLst/>
        </a:prstGeom>
        <a:solidFill>
          <a:srgbClr val="FFFFFF">
            <a:alpha val="90000"/>
            <a:hueOff val="0"/>
            <a:satOff val="0"/>
            <a:lumOff val="0"/>
            <a:alphaOff val="0"/>
          </a:srgbClr>
        </a:solidFill>
        <a:ln w="25400" cap="flat" cmpd="sng" algn="ctr">
          <a:solidFill>
            <a:srgbClr val="491862">
              <a:hueOff val="-15783994"/>
              <a:satOff val="-46602"/>
              <a:lumOff val="50982"/>
              <a:alphaOff val="0"/>
            </a:srgbClr>
          </a:solidFill>
          <a:prstDash val="solid"/>
        </a:ln>
        <a:effectLst/>
      </dgm:spPr>
    </dgm:pt>
  </dgm:ptLst>
  <dgm:cxnLst>
    <dgm:cxn modelId="{E982725C-5D6D-4E23-A540-F5319784D270}" srcId="{BE467B54-73A1-4752-A322-C0947F80EA8C}" destId="{ADE7542A-9A33-455D-90CA-252A5A1B2DF8}" srcOrd="0" destOrd="0" parTransId="{CFDEAB57-3D5C-4EF3-8A7E-8C1E98C9E3AC}" sibTransId="{ED052273-F452-45E1-BE9A-3CE7CC166E15}"/>
    <dgm:cxn modelId="{F3C38778-689C-4DF3-BD6B-4D960CD6E577}" type="presOf" srcId="{BE467B54-73A1-4752-A322-C0947F80EA8C}" destId="{69B12A6E-4909-464C-8885-F474BD2EC0D7}" srcOrd="0" destOrd="0" presId="urn:microsoft.com/office/officeart/2005/8/layout/list1"/>
    <dgm:cxn modelId="{C383A56F-E413-4A6D-803D-64E475715533}" type="presOf" srcId="{ADE7542A-9A33-455D-90CA-252A5A1B2DF8}" destId="{10F1CFA5-2E64-4690-A9CA-86B1AFEF43D5}" srcOrd="0" destOrd="0" presId="urn:microsoft.com/office/officeart/2005/8/layout/list1"/>
    <dgm:cxn modelId="{3463C25A-6FE4-4A54-BB58-11D81AEE49F4}" type="presOf" srcId="{30A565BF-C903-42B0-83AE-5A0589E53AAE}" destId="{C8B43E71-A528-444A-9924-8C58000361CA}" srcOrd="0" destOrd="0" presId="urn:microsoft.com/office/officeart/2005/8/layout/list1"/>
    <dgm:cxn modelId="{53A3D38E-666B-4C6E-AA36-187EB07ADE0E}" type="presOf" srcId="{82794635-2EE7-49F1-838B-B6EAA2D8EC1F}" destId="{6DF0FA6F-D44D-40E7-89C7-4A98168F4E79}" srcOrd="0" destOrd="0" presId="urn:microsoft.com/office/officeart/2005/8/layout/list1"/>
    <dgm:cxn modelId="{5CCEB3A0-785C-4BB6-B3C9-8EB9EF15EBD3}" srcId="{BE467B54-73A1-4752-A322-C0947F80EA8C}" destId="{82794635-2EE7-49F1-838B-B6EAA2D8EC1F}" srcOrd="1" destOrd="0" parTransId="{398E7110-E356-45C5-8BE0-49867B19557A}" sibTransId="{E344079D-ABE4-4D30-B888-578C3470CD6B}"/>
    <dgm:cxn modelId="{28A3E17A-4A18-4F45-8A52-5B256D067528}" type="presOf" srcId="{23975530-B9C9-4AC6-AD61-2A7BA5EA7B66}" destId="{B5D3F5CC-3691-4223-B80C-4E0C9D88ABF2}" srcOrd="1" destOrd="0" presId="urn:microsoft.com/office/officeart/2005/8/layout/list1"/>
    <dgm:cxn modelId="{25DB03A2-A9C2-43D6-A355-4793BC114E4C}" type="presOf" srcId="{23975530-B9C9-4AC6-AD61-2A7BA5EA7B66}" destId="{FD230624-FB0A-4630-ABAF-86BC3123EA89}" srcOrd="0" destOrd="0" presId="urn:microsoft.com/office/officeart/2005/8/layout/list1"/>
    <dgm:cxn modelId="{BDA5A67B-0EBF-48D1-96E4-E77DDE94E181}" type="presOf" srcId="{ADE7542A-9A33-455D-90CA-252A5A1B2DF8}" destId="{6B181060-B1DB-43C7-BC15-BEF552508AE2}" srcOrd="1" destOrd="0" presId="urn:microsoft.com/office/officeart/2005/8/layout/list1"/>
    <dgm:cxn modelId="{B15C29EF-850E-4A26-8319-BAB75DCB6038}" srcId="{BE467B54-73A1-4752-A322-C0947F80EA8C}" destId="{30A565BF-C903-42B0-83AE-5A0589E53AAE}" srcOrd="2" destOrd="0" parTransId="{EE31EAA7-AF12-4C96-AC79-BDD4E8065515}" sibTransId="{47775A01-0F97-4AF1-9266-2489514DB129}"/>
    <dgm:cxn modelId="{6D2C4D57-552E-4A35-B8A6-14A8DFFE2FEE}" type="presOf" srcId="{82794635-2EE7-49F1-838B-B6EAA2D8EC1F}" destId="{B0971F66-7AFC-49B5-9072-5DB7A103C028}" srcOrd="1" destOrd="0" presId="urn:microsoft.com/office/officeart/2005/8/layout/list1"/>
    <dgm:cxn modelId="{84C78A91-5649-48FD-BCD3-DA43B8817581}" srcId="{BE467B54-73A1-4752-A322-C0947F80EA8C}" destId="{23975530-B9C9-4AC6-AD61-2A7BA5EA7B66}" srcOrd="3" destOrd="0" parTransId="{B335339C-3533-4344-86AC-C473702A8FB0}" sibTransId="{4409E5ED-24E6-4D90-B37E-700EA4654AF5}"/>
    <dgm:cxn modelId="{2A04E91B-730F-4DA8-ACE8-E40A0A30A831}" type="presOf" srcId="{30A565BF-C903-42B0-83AE-5A0589E53AAE}" destId="{EBEA2AAA-A3FD-4800-A167-7C0820F66271}" srcOrd="1" destOrd="0" presId="urn:microsoft.com/office/officeart/2005/8/layout/list1"/>
    <dgm:cxn modelId="{ACB5451C-2DF9-4A3B-938E-B5B51D445DB8}" type="presParOf" srcId="{69B12A6E-4909-464C-8885-F474BD2EC0D7}" destId="{3143AE39-A794-4A88-B340-986A39A0A1D8}" srcOrd="0" destOrd="0" presId="urn:microsoft.com/office/officeart/2005/8/layout/list1"/>
    <dgm:cxn modelId="{75322AFE-F7A4-4025-8514-A1B8D41E35CF}" type="presParOf" srcId="{3143AE39-A794-4A88-B340-986A39A0A1D8}" destId="{10F1CFA5-2E64-4690-A9CA-86B1AFEF43D5}" srcOrd="0" destOrd="0" presId="urn:microsoft.com/office/officeart/2005/8/layout/list1"/>
    <dgm:cxn modelId="{0AE1C4DE-7F95-4EEB-A73D-C5BBE22CEE49}" type="presParOf" srcId="{3143AE39-A794-4A88-B340-986A39A0A1D8}" destId="{6B181060-B1DB-43C7-BC15-BEF552508AE2}" srcOrd="1" destOrd="0" presId="urn:microsoft.com/office/officeart/2005/8/layout/list1"/>
    <dgm:cxn modelId="{9597DD61-E0C6-496C-ADAF-B115CCA0F672}" type="presParOf" srcId="{69B12A6E-4909-464C-8885-F474BD2EC0D7}" destId="{412059CA-19C3-44E5-97B5-1D7CB0DBE83C}" srcOrd="1" destOrd="0" presId="urn:microsoft.com/office/officeart/2005/8/layout/list1"/>
    <dgm:cxn modelId="{D00AE4DE-DF1A-4F31-9440-6B3BFC90E319}" type="presParOf" srcId="{69B12A6E-4909-464C-8885-F474BD2EC0D7}" destId="{FB509089-8DBE-4232-9F40-0A94AF809215}" srcOrd="2" destOrd="0" presId="urn:microsoft.com/office/officeart/2005/8/layout/list1"/>
    <dgm:cxn modelId="{357E0460-4173-4643-8BFE-F8A2039B4D6A}" type="presParOf" srcId="{69B12A6E-4909-464C-8885-F474BD2EC0D7}" destId="{05366D63-BD9E-4AE0-8715-C6BE376F0AE0}" srcOrd="3" destOrd="0" presId="urn:microsoft.com/office/officeart/2005/8/layout/list1"/>
    <dgm:cxn modelId="{E8130E29-F225-4F31-A58D-B68ACBB5F789}" type="presParOf" srcId="{69B12A6E-4909-464C-8885-F474BD2EC0D7}" destId="{9E8AA999-E214-4D78-888F-5ABAAF8134C2}" srcOrd="4" destOrd="0" presId="urn:microsoft.com/office/officeart/2005/8/layout/list1"/>
    <dgm:cxn modelId="{F6395DC2-EC6A-4ABA-9F61-D2DF1A131C75}" type="presParOf" srcId="{9E8AA999-E214-4D78-888F-5ABAAF8134C2}" destId="{6DF0FA6F-D44D-40E7-89C7-4A98168F4E79}" srcOrd="0" destOrd="0" presId="urn:microsoft.com/office/officeart/2005/8/layout/list1"/>
    <dgm:cxn modelId="{12B882BA-B373-4492-9F5E-8FFD99028DBC}" type="presParOf" srcId="{9E8AA999-E214-4D78-888F-5ABAAF8134C2}" destId="{B0971F66-7AFC-49B5-9072-5DB7A103C028}" srcOrd="1" destOrd="0" presId="urn:microsoft.com/office/officeart/2005/8/layout/list1"/>
    <dgm:cxn modelId="{64EF287B-5679-4D09-9247-8D8B5B8BEB0E}" type="presParOf" srcId="{69B12A6E-4909-464C-8885-F474BD2EC0D7}" destId="{57C11ABE-B0CF-48A4-A5C4-CFFA5C7F3204}" srcOrd="5" destOrd="0" presId="urn:microsoft.com/office/officeart/2005/8/layout/list1"/>
    <dgm:cxn modelId="{733A68CC-FB45-4B8C-8B89-E34D93FF0960}" type="presParOf" srcId="{69B12A6E-4909-464C-8885-F474BD2EC0D7}" destId="{3CE9731B-F8A8-4B75-A3B6-BAAC0997F5E5}" srcOrd="6" destOrd="0" presId="urn:microsoft.com/office/officeart/2005/8/layout/list1"/>
    <dgm:cxn modelId="{26D4EA24-88DB-4338-B03E-DD3330A2973E}" type="presParOf" srcId="{69B12A6E-4909-464C-8885-F474BD2EC0D7}" destId="{9DB7E76C-98DB-4C49-922B-8A6B3045B9BB}" srcOrd="7" destOrd="0" presId="urn:microsoft.com/office/officeart/2005/8/layout/list1"/>
    <dgm:cxn modelId="{7042FB8D-D036-4BC8-BDA8-92A514D92293}" type="presParOf" srcId="{69B12A6E-4909-464C-8885-F474BD2EC0D7}" destId="{F4091DA9-B6B7-4867-ADDA-77DE06C55313}" srcOrd="8" destOrd="0" presId="urn:microsoft.com/office/officeart/2005/8/layout/list1"/>
    <dgm:cxn modelId="{0483499A-1DC3-4BFB-8445-186665858D49}" type="presParOf" srcId="{F4091DA9-B6B7-4867-ADDA-77DE06C55313}" destId="{C8B43E71-A528-444A-9924-8C58000361CA}" srcOrd="0" destOrd="0" presId="urn:microsoft.com/office/officeart/2005/8/layout/list1"/>
    <dgm:cxn modelId="{4B9FBAE0-B90B-459F-96CB-3888A24FE098}" type="presParOf" srcId="{F4091DA9-B6B7-4867-ADDA-77DE06C55313}" destId="{EBEA2AAA-A3FD-4800-A167-7C0820F66271}" srcOrd="1" destOrd="0" presId="urn:microsoft.com/office/officeart/2005/8/layout/list1"/>
    <dgm:cxn modelId="{59075E00-F544-4C27-8AEE-37C7D27C5C0B}" type="presParOf" srcId="{69B12A6E-4909-464C-8885-F474BD2EC0D7}" destId="{57F1FFB5-42CC-40AC-8E5A-B9CCFCC820C5}" srcOrd="9" destOrd="0" presId="urn:microsoft.com/office/officeart/2005/8/layout/list1"/>
    <dgm:cxn modelId="{3E9D3573-3344-4863-A98E-81A03502BC6E}" type="presParOf" srcId="{69B12A6E-4909-464C-8885-F474BD2EC0D7}" destId="{F3C96941-8C93-4A51-BB2B-5A1239F351FE}" srcOrd="10" destOrd="0" presId="urn:microsoft.com/office/officeart/2005/8/layout/list1"/>
    <dgm:cxn modelId="{76247172-4694-47BD-9EA4-239A7D276CD5}" type="presParOf" srcId="{69B12A6E-4909-464C-8885-F474BD2EC0D7}" destId="{92A1D735-FA0C-48DE-B6A5-C67AC641A329}" srcOrd="11" destOrd="0" presId="urn:microsoft.com/office/officeart/2005/8/layout/list1"/>
    <dgm:cxn modelId="{AC89D4CB-92F6-422C-AC51-43D293B8CF3A}" type="presParOf" srcId="{69B12A6E-4909-464C-8885-F474BD2EC0D7}" destId="{EDC07E1A-0EFC-4375-920C-E7E5152F386C}" srcOrd="12" destOrd="0" presId="urn:microsoft.com/office/officeart/2005/8/layout/list1"/>
    <dgm:cxn modelId="{6598E8D0-0FA0-4562-AB73-1CAF8AB7FC02}" type="presParOf" srcId="{EDC07E1A-0EFC-4375-920C-E7E5152F386C}" destId="{FD230624-FB0A-4630-ABAF-86BC3123EA89}" srcOrd="0" destOrd="0" presId="urn:microsoft.com/office/officeart/2005/8/layout/list1"/>
    <dgm:cxn modelId="{D730DD6D-A60D-40EE-B743-72E7CB90B81E}" type="presParOf" srcId="{EDC07E1A-0EFC-4375-920C-E7E5152F386C}" destId="{B5D3F5CC-3691-4223-B80C-4E0C9D88ABF2}" srcOrd="1" destOrd="0" presId="urn:microsoft.com/office/officeart/2005/8/layout/list1"/>
    <dgm:cxn modelId="{FCB63FF1-547C-49F5-8264-0866E155DDD3}" type="presParOf" srcId="{69B12A6E-4909-464C-8885-F474BD2EC0D7}" destId="{9380D255-8F3F-457B-8875-E8A06B79DEF2}" srcOrd="13" destOrd="0" presId="urn:microsoft.com/office/officeart/2005/8/layout/list1"/>
    <dgm:cxn modelId="{0FE7B5EC-1B13-472C-9397-2281E43D2D9A}" type="presParOf" srcId="{69B12A6E-4909-464C-8885-F474BD2EC0D7}" destId="{95BE9B3A-459F-4F4A-9FE1-9E9B50905C0D}"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73687-1435-47AE-8259-6CD41EF76CC0}" type="datetimeFigureOut">
              <a:rPr lang="fr-FR" smtClean="0"/>
              <a:t>21/02/2019</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E0611-6E9E-4C67-AEB1-8906BFFF95A7}" type="slidenum">
              <a:rPr lang="fr-FR" smtClean="0"/>
              <a:t>‹N°›</a:t>
            </a:fld>
            <a:endParaRPr lang="fr-FR"/>
          </a:p>
        </p:txBody>
      </p:sp>
    </p:spTree>
    <p:extLst>
      <p:ext uri="{BB962C8B-B14F-4D97-AF65-F5344CB8AC3E}">
        <p14:creationId xmlns:p14="http://schemas.microsoft.com/office/powerpoint/2010/main" val="1149550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Le principe de la RC : Toute personne peut causer involontairement un dommage à autrui. La responsabilité civile définie par la loi, crée l'obligation de réparer le dommage causé. </a:t>
            </a:r>
            <a:r>
              <a:rPr lang="fr-FR" sz="1200" dirty="0">
                <a:sym typeface="Wingdings" panose="05000000000000000000" pitchFamily="2" charset="2"/>
              </a:rPr>
              <a:t> remboursement</a:t>
            </a:r>
            <a:r>
              <a:rPr lang="fr-FR" sz="1200" baseline="0" dirty="0">
                <a:sym typeface="Wingdings" panose="05000000000000000000" pitchFamily="2" charset="2"/>
              </a:rPr>
              <a:t> des dommages causés à des tiers </a:t>
            </a:r>
            <a:endParaRPr kumimoji="0" lang="fr-FR" sz="1200" b="0" i="0" u="none" strike="noStrike" cap="none" normalizeH="0" baseline="0" dirty="0">
              <a:ln>
                <a:noFill/>
              </a:ln>
              <a:solidFill>
                <a:schemeClr val="tx1"/>
              </a:solidFill>
              <a:effectLst/>
              <a:latin typeface="Verdana"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35AE0611-6E9E-4C67-AEB1-8906BFFF95A7}" type="slidenum">
              <a:rPr lang="fr-FR" smtClean="0"/>
              <a:t>9</a:t>
            </a:fld>
            <a:endParaRPr lang="fr-FR"/>
          </a:p>
        </p:txBody>
      </p:sp>
    </p:spTree>
    <p:extLst>
      <p:ext uri="{BB962C8B-B14F-4D97-AF65-F5344CB8AC3E}">
        <p14:creationId xmlns:p14="http://schemas.microsoft.com/office/powerpoint/2010/main" val="1066749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ltLang="fr-FR" dirty="0"/>
              <a:t>Mode de fonctionnement général :</a:t>
            </a:r>
          </a:p>
          <a:p>
            <a:r>
              <a:rPr lang="fr-FR" altLang="fr-FR" dirty="0"/>
              <a:t>Le conseiller réalise une simulation, si un des critères respectés</a:t>
            </a:r>
          </a:p>
          <a:p>
            <a:r>
              <a:rPr lang="fr-FR" altLang="fr-FR" dirty="0"/>
              <a:t>Pour la résiliation par le précédent assureur pour défaut de paiement </a:t>
            </a:r>
          </a:p>
          <a:p>
            <a:r>
              <a:rPr lang="fr-FR" altLang="fr-FR" dirty="0"/>
              <a:t>=&gt; c'est la seule circonstance aggravante à laquelle on peut déroger</a:t>
            </a:r>
          </a:p>
          <a:p>
            <a:endParaRPr lang="fr-FR" altLang="fr-FR" dirty="0"/>
          </a:p>
          <a:p>
            <a:endParaRPr lang="fr-FR" dirty="0"/>
          </a:p>
        </p:txBody>
      </p:sp>
      <p:sp>
        <p:nvSpPr>
          <p:cNvPr id="4" name="Espace réservé du numéro de diapositive 3"/>
          <p:cNvSpPr>
            <a:spLocks noGrp="1"/>
          </p:cNvSpPr>
          <p:nvPr>
            <p:ph type="sldNum" sz="quarter" idx="10"/>
          </p:nvPr>
        </p:nvSpPr>
        <p:spPr/>
        <p:txBody>
          <a:bodyPr/>
          <a:lstStyle/>
          <a:p>
            <a:fld id="{35AE0611-6E9E-4C67-AEB1-8906BFFF95A7}" type="slidenum">
              <a:rPr lang="fr-FR" smtClean="0"/>
              <a:t>29</a:t>
            </a:fld>
            <a:endParaRPr lang="fr-FR"/>
          </a:p>
        </p:txBody>
      </p:sp>
    </p:spTree>
    <p:extLst>
      <p:ext uri="{BB962C8B-B14F-4D97-AF65-F5344CB8AC3E}">
        <p14:creationId xmlns:p14="http://schemas.microsoft.com/office/powerpoint/2010/main" val="19963270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Classiqu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094194"/>
          </a:xfrm>
          <a:prstGeom prst="rect">
            <a:avLst/>
          </a:prstGeom>
        </p:spPr>
      </p:pic>
      <p:sp>
        <p:nvSpPr>
          <p:cNvPr id="8" name="Rectangle 3"/>
          <p:cNvSpPr>
            <a:spLocks noChangeArrowheads="1"/>
          </p:cNvSpPr>
          <p:nvPr userDrawn="1"/>
        </p:nvSpPr>
        <p:spPr bwMode="gray">
          <a:xfrm>
            <a:off x="0" y="5389600"/>
            <a:ext cx="9144000" cy="900000"/>
          </a:xfrm>
          <a:prstGeom prst="rect">
            <a:avLst/>
          </a:prstGeom>
          <a:solidFill>
            <a:srgbClr val="571E74"/>
          </a:solidFill>
          <a:ln>
            <a:noFill/>
          </a:ln>
          <a:effectLst/>
          <a:extLst/>
        </p:spPr>
        <p:txBody>
          <a:bodyPr wrap="none" lIns="360000"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pPr marL="0" marR="0" lvl="0" indent="0" defTabSz="914377" eaLnBrk="0" fontAlgn="base" latinLnBrk="0" hangingPunct="0">
              <a:lnSpc>
                <a:spcPct val="100000"/>
              </a:lnSpc>
              <a:spcBef>
                <a:spcPct val="0"/>
              </a:spcBef>
              <a:spcAft>
                <a:spcPct val="0"/>
              </a:spcAft>
              <a:buClrTx/>
              <a:buSzTx/>
              <a:buFontTx/>
              <a:buNone/>
              <a:tabLst/>
              <a:defRPr/>
            </a:pPr>
            <a:endParaRPr kumimoji="0" lang="fr-FR" altLang="fr-FR" sz="2000" b="0" i="0" u="none" strike="noStrike" kern="0" cap="none" spc="0" normalizeH="0" baseline="0" noProof="0" dirty="0">
              <a:ln>
                <a:noFill/>
              </a:ln>
              <a:solidFill>
                <a:schemeClr val="bg1"/>
              </a:solidFill>
              <a:effectLst/>
              <a:uLnTx/>
              <a:uFillTx/>
              <a:latin typeface="Verdana" pitchFamily="34" charset="0"/>
              <a:ea typeface="MS PGothic"/>
              <a:cs typeface="Arial" charset="0"/>
            </a:endParaRPr>
          </a:p>
        </p:txBody>
      </p:sp>
      <p:sp>
        <p:nvSpPr>
          <p:cNvPr id="9" name="Rectangle 21"/>
          <p:cNvSpPr/>
          <p:nvPr userDrawn="1"/>
        </p:nvSpPr>
        <p:spPr>
          <a:xfrm>
            <a:off x="1" y="4975600"/>
            <a:ext cx="3011584" cy="414000"/>
          </a:xfrm>
          <a:custGeom>
            <a:avLst/>
            <a:gdLst>
              <a:gd name="connsiteX0" fmla="*/ 0 w 2973314"/>
              <a:gd name="connsiteY0" fmla="*/ 0 h 417838"/>
              <a:gd name="connsiteX1" fmla="*/ 2973314 w 2973314"/>
              <a:gd name="connsiteY1" fmla="*/ 0 h 417838"/>
              <a:gd name="connsiteX2" fmla="*/ 2973314 w 2973314"/>
              <a:gd name="connsiteY2" fmla="*/ 417838 h 417838"/>
              <a:gd name="connsiteX3" fmla="*/ 0 w 2973314"/>
              <a:gd name="connsiteY3" fmla="*/ 417838 h 417838"/>
              <a:gd name="connsiteX4" fmla="*/ 0 w 2973314"/>
              <a:gd name="connsiteY4" fmla="*/ 0 h 417838"/>
              <a:gd name="connsiteX0" fmla="*/ 0 w 2973314"/>
              <a:gd name="connsiteY0" fmla="*/ 0 h 417838"/>
              <a:gd name="connsiteX1" fmla="*/ 2749255 w 2973314"/>
              <a:gd name="connsiteY1" fmla="*/ 0 h 417838"/>
              <a:gd name="connsiteX2" fmla="*/ 2973314 w 2973314"/>
              <a:gd name="connsiteY2" fmla="*/ 417838 h 417838"/>
              <a:gd name="connsiteX3" fmla="*/ 0 w 2973314"/>
              <a:gd name="connsiteY3" fmla="*/ 417838 h 417838"/>
              <a:gd name="connsiteX4" fmla="*/ 0 w 2973314"/>
              <a:gd name="connsiteY4" fmla="*/ 0 h 417838"/>
              <a:gd name="connsiteX0" fmla="*/ 0 w 3118371"/>
              <a:gd name="connsiteY0" fmla="*/ 0 h 426842"/>
              <a:gd name="connsiteX1" fmla="*/ 2749255 w 3118371"/>
              <a:gd name="connsiteY1" fmla="*/ 0 h 426842"/>
              <a:gd name="connsiteX2" fmla="*/ 3118371 w 3118371"/>
              <a:gd name="connsiteY2" fmla="*/ 426842 h 426842"/>
              <a:gd name="connsiteX3" fmla="*/ 0 w 3118371"/>
              <a:gd name="connsiteY3" fmla="*/ 417838 h 426842"/>
              <a:gd name="connsiteX4" fmla="*/ 0 w 3118371"/>
              <a:gd name="connsiteY4" fmla="*/ 0 h 426842"/>
              <a:gd name="connsiteX0" fmla="*/ 0 w 3109161"/>
              <a:gd name="connsiteY0" fmla="*/ 0 h 417838"/>
              <a:gd name="connsiteX1" fmla="*/ 2749255 w 3109161"/>
              <a:gd name="connsiteY1" fmla="*/ 0 h 417838"/>
              <a:gd name="connsiteX2" fmla="*/ 3109161 w 3109161"/>
              <a:gd name="connsiteY2" fmla="*/ 411086 h 417838"/>
              <a:gd name="connsiteX3" fmla="*/ 0 w 3109161"/>
              <a:gd name="connsiteY3" fmla="*/ 417838 h 417838"/>
              <a:gd name="connsiteX4" fmla="*/ 0 w 3109161"/>
              <a:gd name="connsiteY4" fmla="*/ 0 h 417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9161" h="417838">
                <a:moveTo>
                  <a:pt x="0" y="0"/>
                </a:moveTo>
                <a:lnTo>
                  <a:pt x="2749255" y="0"/>
                </a:lnTo>
                <a:lnTo>
                  <a:pt x="3109161" y="411086"/>
                </a:lnTo>
                <a:lnTo>
                  <a:pt x="0" y="417838"/>
                </a:lnTo>
                <a:lnTo>
                  <a:pt x="0" y="0"/>
                </a:lnTo>
                <a:close/>
              </a:path>
            </a:pathLst>
          </a:custGeom>
          <a:solidFill>
            <a:srgbClr val="BD78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1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p:cNvSpPr/>
          <p:nvPr userDrawn="1"/>
        </p:nvSpPr>
        <p:spPr>
          <a:xfrm>
            <a:off x="-1" y="4969061"/>
            <a:ext cx="2880002" cy="447385"/>
          </a:xfrm>
          <a:prstGeom prst="rect">
            <a:avLst/>
          </a:prstGeom>
        </p:spPr>
        <p:txBody>
          <a:bodyPr wrap="square" lIns="3600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MARCHÉ DES PARTICULIERS</a:t>
            </a:r>
          </a:p>
        </p:txBody>
      </p:sp>
      <p:cxnSp>
        <p:nvCxnSpPr>
          <p:cNvPr id="11" name="Connecteur droit 10"/>
          <p:cNvCxnSpPr/>
          <p:nvPr userDrawn="1"/>
        </p:nvCxnSpPr>
        <p:spPr>
          <a:xfrm>
            <a:off x="1" y="6283060"/>
            <a:ext cx="9143999" cy="0"/>
          </a:xfrm>
          <a:prstGeom prst="line">
            <a:avLst/>
          </a:prstGeom>
          <a:ln w="38100">
            <a:solidFill>
              <a:srgbClr val="BD78BB"/>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userDrawn="1"/>
        </p:nvCxnSpPr>
        <p:spPr>
          <a:xfrm>
            <a:off x="1" y="5388054"/>
            <a:ext cx="9143999" cy="0"/>
          </a:xfrm>
          <a:prstGeom prst="line">
            <a:avLst/>
          </a:prstGeom>
          <a:ln w="38100">
            <a:solidFill>
              <a:srgbClr val="BD78B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0" y="5415235"/>
            <a:ext cx="9144000" cy="836584"/>
          </a:xfrm>
        </p:spPr>
        <p:txBody>
          <a:bodyPr lIns="360000" anchor="ctr" anchorCtr="0">
            <a:noAutofit/>
          </a:bodyPr>
          <a:lstStyle>
            <a:lvl1pPr algn="l">
              <a:defRPr kumimoji="0" lang="en-US" sz="2000" b="0" i="0" u="none" strike="noStrike" kern="0" cap="none" spc="0" normalizeH="0" baseline="0" dirty="0">
                <a:ln>
                  <a:noFill/>
                </a:ln>
                <a:solidFill>
                  <a:schemeClr val="bg1"/>
                </a:solidFill>
                <a:effectLst/>
                <a:uLnTx/>
                <a:uFillTx/>
                <a:latin typeface="Verdana" pitchFamily="34" charset="0"/>
                <a:ea typeface="MS PGothic"/>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r>
              <a:rPr lang="fr-FR" dirty="0"/>
              <a:t>Modifiez le style du titre</a:t>
            </a:r>
            <a:endParaRPr lang="en-US" dirty="0"/>
          </a:p>
        </p:txBody>
      </p:sp>
      <p:sp>
        <p:nvSpPr>
          <p:cNvPr id="20" name="Espace réservé du texte 3"/>
          <p:cNvSpPr>
            <a:spLocks noGrp="1"/>
          </p:cNvSpPr>
          <p:nvPr>
            <p:ph type="body" sz="quarter" idx="13" hasCustomPrompt="1"/>
          </p:nvPr>
        </p:nvSpPr>
        <p:spPr>
          <a:xfrm>
            <a:off x="2940901"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cxnSp>
        <p:nvCxnSpPr>
          <p:cNvPr id="22" name="Connecteur droit 21"/>
          <p:cNvCxnSpPr/>
          <p:nvPr userDrawn="1"/>
        </p:nvCxnSpPr>
        <p:spPr>
          <a:xfrm flipV="1">
            <a:off x="3880910" y="6440251"/>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Espace réservé du texte 18"/>
          <p:cNvSpPr>
            <a:spLocks noGrp="1"/>
          </p:cNvSpPr>
          <p:nvPr>
            <p:ph type="body" sz="quarter" idx="15" hasCustomPrompt="1"/>
          </p:nvPr>
        </p:nvSpPr>
        <p:spPr>
          <a:xfrm>
            <a:off x="3880911" y="6282052"/>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sp>
        <p:nvSpPr>
          <p:cNvPr id="29" name="Espace réservé du texte 28"/>
          <p:cNvSpPr>
            <a:spLocks noGrp="1"/>
          </p:cNvSpPr>
          <p:nvPr>
            <p:ph type="body" sz="quarter" idx="16" hasCustomPrompt="1"/>
          </p:nvPr>
        </p:nvSpPr>
        <p:spPr>
          <a:xfrm>
            <a:off x="1" y="6274503"/>
            <a:ext cx="2465344" cy="583497"/>
          </a:xfrm>
        </p:spPr>
        <p:txBody>
          <a:bodyPr lIns="360000" anchor="ctr" anchorCtr="0">
            <a:noAutofit/>
          </a:bodyPr>
          <a:lstStyle>
            <a:lvl1pPr marL="0" indent="0">
              <a:buNone/>
              <a:defRPr sz="1000" baseline="0">
                <a:solidFill>
                  <a:schemeClr val="tx1">
                    <a:lumMod val="65000"/>
                    <a:lumOff val="35000"/>
                  </a:schemeClr>
                </a:solidFill>
              </a:defRPr>
            </a:lvl1pPr>
          </a:lstStyle>
          <a:p>
            <a:pPr lvl="0"/>
            <a:r>
              <a:rPr lang="fr-FR" dirty="0"/>
              <a:t>FORMATION COLLABORATEUR</a:t>
            </a:r>
          </a:p>
        </p:txBody>
      </p:sp>
      <p:pic>
        <p:nvPicPr>
          <p:cNvPr id="14" name="Image 13"/>
          <p:cNvPicPr>
            <a:picLocks noChangeAspect="1"/>
          </p:cNvPicPr>
          <p:nvPr userDrawn="1"/>
        </p:nvPicPr>
        <p:blipFill>
          <a:blip r:embed="rId3"/>
          <a:stretch>
            <a:fillRect/>
          </a:stretch>
        </p:blipFill>
        <p:spPr>
          <a:xfrm>
            <a:off x="437072" y="461567"/>
            <a:ext cx="2486753" cy="559332"/>
          </a:xfrm>
          <a:prstGeom prst="rect">
            <a:avLst/>
          </a:prstGeom>
        </p:spPr>
      </p:pic>
      <p:pic>
        <p:nvPicPr>
          <p:cNvPr id="7" name="Image 6"/>
          <p:cNvPicPr>
            <a:picLocks noChangeAspect="1"/>
          </p:cNvPicPr>
          <p:nvPr userDrawn="1"/>
        </p:nvPicPr>
        <p:blipFill>
          <a:blip r:embed="rId4"/>
          <a:stretch>
            <a:fillRect/>
          </a:stretch>
        </p:blipFill>
        <p:spPr>
          <a:xfrm>
            <a:off x="2593770" y="6386657"/>
            <a:ext cx="215418" cy="305594"/>
          </a:xfrm>
          <a:prstGeom prst="rect">
            <a:avLst/>
          </a:prstGeom>
        </p:spPr>
      </p:pic>
    </p:spTree>
    <p:extLst>
      <p:ext uri="{BB962C8B-B14F-4D97-AF65-F5344CB8AC3E}">
        <p14:creationId xmlns:p14="http://schemas.microsoft.com/office/powerpoint/2010/main" val="3388182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Programme">
    <p:spTree>
      <p:nvGrpSpPr>
        <p:cNvPr id="1" name=""/>
        <p:cNvGrpSpPr/>
        <p:nvPr/>
      </p:nvGrpSpPr>
      <p:grpSpPr>
        <a:xfrm>
          <a:off x="0" y="0"/>
          <a:ext cx="0" cy="0"/>
          <a:chOff x="0" y="0"/>
          <a:chExt cx="0" cy="0"/>
        </a:xfrm>
      </p:grpSpPr>
      <p:pic>
        <p:nvPicPr>
          <p:cNvPr id="28" name="Image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713"/>
            <a:ext cx="9144000" cy="6094194"/>
          </a:xfrm>
          <a:prstGeom prst="rect">
            <a:avLst/>
          </a:prstGeom>
        </p:spPr>
      </p:pic>
      <p:sp>
        <p:nvSpPr>
          <p:cNvPr id="8" name="Rectangle 3"/>
          <p:cNvSpPr>
            <a:spLocks noChangeArrowheads="1"/>
          </p:cNvSpPr>
          <p:nvPr userDrawn="1"/>
        </p:nvSpPr>
        <p:spPr bwMode="gray">
          <a:xfrm>
            <a:off x="0" y="5389600"/>
            <a:ext cx="9144000" cy="900000"/>
          </a:xfrm>
          <a:prstGeom prst="rect">
            <a:avLst/>
          </a:prstGeom>
          <a:solidFill>
            <a:srgbClr val="571E74"/>
          </a:solidFill>
          <a:ln>
            <a:noFill/>
          </a:ln>
          <a:effectLst/>
          <a:extLst/>
        </p:spPr>
        <p:txBody>
          <a:bodyPr wrap="none" lIns="360000"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pPr marL="0" marR="0" lvl="0" indent="0" defTabSz="914377" eaLnBrk="0" fontAlgn="base" latinLnBrk="0" hangingPunct="0">
              <a:lnSpc>
                <a:spcPct val="100000"/>
              </a:lnSpc>
              <a:spcBef>
                <a:spcPct val="0"/>
              </a:spcBef>
              <a:spcAft>
                <a:spcPct val="0"/>
              </a:spcAft>
              <a:buClrTx/>
              <a:buSzTx/>
              <a:buFontTx/>
              <a:buNone/>
              <a:tabLst/>
              <a:defRPr/>
            </a:pPr>
            <a:endParaRPr kumimoji="0" lang="fr-FR" altLang="fr-FR" sz="2000" b="0" i="0" u="none" strike="noStrike" kern="0" cap="none" spc="0" normalizeH="0" baseline="0" noProof="0" dirty="0">
              <a:ln>
                <a:noFill/>
              </a:ln>
              <a:solidFill>
                <a:schemeClr val="bg1"/>
              </a:solidFill>
              <a:effectLst/>
              <a:uLnTx/>
              <a:uFillTx/>
              <a:latin typeface="Verdana" pitchFamily="34" charset="0"/>
              <a:ea typeface="MS PGothic"/>
              <a:cs typeface="Arial" charset="0"/>
            </a:endParaRPr>
          </a:p>
        </p:txBody>
      </p:sp>
      <p:sp>
        <p:nvSpPr>
          <p:cNvPr id="9" name="Rectangle 21"/>
          <p:cNvSpPr/>
          <p:nvPr userDrawn="1"/>
        </p:nvSpPr>
        <p:spPr>
          <a:xfrm>
            <a:off x="1" y="4975600"/>
            <a:ext cx="3011584" cy="414000"/>
          </a:xfrm>
          <a:custGeom>
            <a:avLst/>
            <a:gdLst>
              <a:gd name="connsiteX0" fmla="*/ 0 w 2973314"/>
              <a:gd name="connsiteY0" fmla="*/ 0 h 417838"/>
              <a:gd name="connsiteX1" fmla="*/ 2973314 w 2973314"/>
              <a:gd name="connsiteY1" fmla="*/ 0 h 417838"/>
              <a:gd name="connsiteX2" fmla="*/ 2973314 w 2973314"/>
              <a:gd name="connsiteY2" fmla="*/ 417838 h 417838"/>
              <a:gd name="connsiteX3" fmla="*/ 0 w 2973314"/>
              <a:gd name="connsiteY3" fmla="*/ 417838 h 417838"/>
              <a:gd name="connsiteX4" fmla="*/ 0 w 2973314"/>
              <a:gd name="connsiteY4" fmla="*/ 0 h 417838"/>
              <a:gd name="connsiteX0" fmla="*/ 0 w 2973314"/>
              <a:gd name="connsiteY0" fmla="*/ 0 h 417838"/>
              <a:gd name="connsiteX1" fmla="*/ 2749255 w 2973314"/>
              <a:gd name="connsiteY1" fmla="*/ 0 h 417838"/>
              <a:gd name="connsiteX2" fmla="*/ 2973314 w 2973314"/>
              <a:gd name="connsiteY2" fmla="*/ 417838 h 417838"/>
              <a:gd name="connsiteX3" fmla="*/ 0 w 2973314"/>
              <a:gd name="connsiteY3" fmla="*/ 417838 h 417838"/>
              <a:gd name="connsiteX4" fmla="*/ 0 w 2973314"/>
              <a:gd name="connsiteY4" fmla="*/ 0 h 417838"/>
              <a:gd name="connsiteX0" fmla="*/ 0 w 3118371"/>
              <a:gd name="connsiteY0" fmla="*/ 0 h 426842"/>
              <a:gd name="connsiteX1" fmla="*/ 2749255 w 3118371"/>
              <a:gd name="connsiteY1" fmla="*/ 0 h 426842"/>
              <a:gd name="connsiteX2" fmla="*/ 3118371 w 3118371"/>
              <a:gd name="connsiteY2" fmla="*/ 426842 h 426842"/>
              <a:gd name="connsiteX3" fmla="*/ 0 w 3118371"/>
              <a:gd name="connsiteY3" fmla="*/ 417838 h 426842"/>
              <a:gd name="connsiteX4" fmla="*/ 0 w 3118371"/>
              <a:gd name="connsiteY4" fmla="*/ 0 h 426842"/>
              <a:gd name="connsiteX0" fmla="*/ 0 w 3109161"/>
              <a:gd name="connsiteY0" fmla="*/ 0 h 417838"/>
              <a:gd name="connsiteX1" fmla="*/ 2749255 w 3109161"/>
              <a:gd name="connsiteY1" fmla="*/ 0 h 417838"/>
              <a:gd name="connsiteX2" fmla="*/ 3109161 w 3109161"/>
              <a:gd name="connsiteY2" fmla="*/ 411086 h 417838"/>
              <a:gd name="connsiteX3" fmla="*/ 0 w 3109161"/>
              <a:gd name="connsiteY3" fmla="*/ 417838 h 417838"/>
              <a:gd name="connsiteX4" fmla="*/ 0 w 3109161"/>
              <a:gd name="connsiteY4" fmla="*/ 0 h 417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9161" h="417838">
                <a:moveTo>
                  <a:pt x="0" y="0"/>
                </a:moveTo>
                <a:lnTo>
                  <a:pt x="2749255" y="0"/>
                </a:lnTo>
                <a:lnTo>
                  <a:pt x="3109161" y="411086"/>
                </a:lnTo>
                <a:lnTo>
                  <a:pt x="0" y="417838"/>
                </a:lnTo>
                <a:lnTo>
                  <a:pt x="0" y="0"/>
                </a:lnTo>
                <a:close/>
              </a:path>
            </a:pathLst>
          </a:custGeom>
          <a:solidFill>
            <a:srgbClr val="BD78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1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p:cNvSpPr/>
          <p:nvPr userDrawn="1"/>
        </p:nvSpPr>
        <p:spPr>
          <a:xfrm>
            <a:off x="-1" y="4969061"/>
            <a:ext cx="2880002" cy="447385"/>
          </a:xfrm>
          <a:prstGeom prst="rect">
            <a:avLst/>
          </a:prstGeom>
        </p:spPr>
        <p:txBody>
          <a:bodyPr wrap="square" lIns="3600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MARCHÉ DES PARTICULIERS</a:t>
            </a:r>
          </a:p>
        </p:txBody>
      </p:sp>
      <p:cxnSp>
        <p:nvCxnSpPr>
          <p:cNvPr id="11" name="Connecteur droit 10"/>
          <p:cNvCxnSpPr/>
          <p:nvPr userDrawn="1"/>
        </p:nvCxnSpPr>
        <p:spPr>
          <a:xfrm>
            <a:off x="1" y="6283060"/>
            <a:ext cx="9143999" cy="0"/>
          </a:xfrm>
          <a:prstGeom prst="line">
            <a:avLst/>
          </a:prstGeom>
          <a:ln w="38100">
            <a:solidFill>
              <a:srgbClr val="BD78BB"/>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userDrawn="1"/>
        </p:nvCxnSpPr>
        <p:spPr>
          <a:xfrm>
            <a:off x="1" y="5388054"/>
            <a:ext cx="9143999" cy="0"/>
          </a:xfrm>
          <a:prstGeom prst="line">
            <a:avLst/>
          </a:prstGeom>
          <a:ln w="38100">
            <a:solidFill>
              <a:srgbClr val="BD78B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0" y="5415235"/>
            <a:ext cx="9144000" cy="836584"/>
          </a:xfrm>
        </p:spPr>
        <p:txBody>
          <a:bodyPr lIns="360000" anchor="ctr" anchorCtr="0">
            <a:noAutofit/>
          </a:bodyPr>
          <a:lstStyle>
            <a:lvl1pPr algn="l">
              <a:defRPr kumimoji="0" lang="en-US" sz="2000" b="0" i="0" u="none" strike="noStrike" kern="0" cap="none" spc="0" normalizeH="0" baseline="0" dirty="0">
                <a:ln>
                  <a:noFill/>
                </a:ln>
                <a:solidFill>
                  <a:schemeClr val="bg1"/>
                </a:solidFill>
                <a:effectLst/>
                <a:uLnTx/>
                <a:uFillTx/>
                <a:latin typeface="Verdana" pitchFamily="34" charset="0"/>
                <a:ea typeface="MS PGothic"/>
                <a:cs typeface="Arial" charset="0"/>
              </a:defRPr>
            </a:lvl1pPr>
          </a:lstStyle>
          <a:p>
            <a:pPr marL="0" marR="0" lvl="0" indent="0" algn="l" defTabSz="914377" rtl="0" eaLnBrk="0" fontAlgn="base" latinLnBrk="0" hangingPunct="0">
              <a:lnSpc>
                <a:spcPct val="100000"/>
              </a:lnSpc>
              <a:spcBef>
                <a:spcPct val="0"/>
              </a:spcBef>
              <a:spcAft>
                <a:spcPct val="0"/>
              </a:spcAft>
              <a:buClrTx/>
              <a:buSzTx/>
              <a:buFontTx/>
              <a:buNone/>
              <a:tabLst/>
              <a:defRPr/>
            </a:pPr>
            <a:r>
              <a:rPr lang="fr-FR" dirty="0"/>
              <a:t>Modifiez le style du titre</a:t>
            </a:r>
            <a:endParaRPr lang="en-US" dirty="0"/>
          </a:p>
        </p:txBody>
      </p:sp>
      <p:grpSp>
        <p:nvGrpSpPr>
          <p:cNvPr id="15" name="Groupe 14"/>
          <p:cNvGrpSpPr/>
          <p:nvPr userDrawn="1"/>
        </p:nvGrpSpPr>
        <p:grpSpPr>
          <a:xfrm>
            <a:off x="2951999" y="-22109"/>
            <a:ext cx="3249675" cy="740935"/>
            <a:chOff x="2951999" y="-22109"/>
            <a:chExt cx="3249675" cy="740935"/>
          </a:xfrm>
        </p:grpSpPr>
        <p:sp>
          <p:nvSpPr>
            <p:cNvPr id="16" name="Trapèze 15"/>
            <p:cNvSpPr/>
            <p:nvPr/>
          </p:nvSpPr>
          <p:spPr>
            <a:xfrm rot="10800000">
              <a:off x="2952000" y="-14717"/>
              <a:ext cx="3240000" cy="720000"/>
            </a:xfrm>
            <a:prstGeom prst="trapezoid">
              <a:avLst>
                <a:gd name="adj" fmla="val 84285"/>
              </a:avLst>
            </a:prstGeom>
            <a:solidFill>
              <a:srgbClr val="E91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ysClr val="windowText" lastClr="000000"/>
                </a:solidFill>
                <a:effectLst/>
                <a:uLnTx/>
                <a:uFillTx/>
              </a:endParaRPr>
            </a:p>
          </p:txBody>
        </p:sp>
        <p:sp>
          <p:nvSpPr>
            <p:cNvPr id="17" name="Trapèze 16"/>
            <p:cNvSpPr/>
            <p:nvPr/>
          </p:nvSpPr>
          <p:spPr>
            <a:xfrm rot="10800000">
              <a:off x="3249000" y="346198"/>
              <a:ext cx="2646000" cy="360000"/>
            </a:xfrm>
            <a:prstGeom prst="trapezoid">
              <a:avLst>
                <a:gd name="adj" fmla="val 84285"/>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grpSp>
          <p:nvGrpSpPr>
            <p:cNvPr id="18" name="Groupe 17"/>
            <p:cNvGrpSpPr/>
            <p:nvPr/>
          </p:nvGrpSpPr>
          <p:grpSpPr>
            <a:xfrm>
              <a:off x="2951999" y="-22109"/>
              <a:ext cx="3249675" cy="740935"/>
              <a:chOff x="2951999" y="-22109"/>
              <a:chExt cx="3249675" cy="740935"/>
            </a:xfrm>
          </p:grpSpPr>
          <p:cxnSp>
            <p:nvCxnSpPr>
              <p:cNvPr id="19" name="Connecteur droit 18"/>
              <p:cNvCxnSpPr/>
              <p:nvPr/>
            </p:nvCxnSpPr>
            <p:spPr>
              <a:xfrm>
                <a:off x="2951999" y="-15633"/>
                <a:ext cx="605239" cy="734458"/>
              </a:xfrm>
              <a:prstGeom prst="line">
                <a:avLst/>
              </a:prstGeom>
              <a:ln w="25400">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3545228" y="710244"/>
                <a:ext cx="205834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flipV="1">
                <a:off x="5585223" y="-22109"/>
                <a:ext cx="616451" cy="740935"/>
              </a:xfrm>
              <a:prstGeom prst="line">
                <a:avLst/>
              </a:prstGeom>
              <a:ln w="25400">
                <a:solidFill>
                  <a:schemeClr val="bg1"/>
                </a:solidFill>
                <a:miter lim="800000"/>
              </a:ln>
            </p:spPr>
            <p:style>
              <a:lnRef idx="1">
                <a:schemeClr val="accent1"/>
              </a:lnRef>
              <a:fillRef idx="0">
                <a:schemeClr val="accent1"/>
              </a:fillRef>
              <a:effectRef idx="0">
                <a:schemeClr val="accent1"/>
              </a:effectRef>
              <a:fontRef idx="minor">
                <a:schemeClr val="tx1"/>
              </a:fontRef>
            </p:style>
          </p:cxnSp>
        </p:grpSp>
      </p:grpSp>
      <p:sp>
        <p:nvSpPr>
          <p:cNvPr id="4" name="Espace réservé du texte 3"/>
          <p:cNvSpPr>
            <a:spLocks noGrp="1"/>
          </p:cNvSpPr>
          <p:nvPr>
            <p:ph type="body" sz="quarter" idx="17" hasCustomPrompt="1"/>
          </p:nvPr>
        </p:nvSpPr>
        <p:spPr>
          <a:xfrm>
            <a:off x="2951999" y="-17179"/>
            <a:ext cx="3249676" cy="363375"/>
          </a:xfrm>
        </p:spPr>
        <p:txBody>
          <a:bodyPr lIns="36000" rIns="36000" anchor="ctr" anchorCtr="0">
            <a:normAutofit/>
          </a:bodyPr>
          <a:lstStyle>
            <a:lvl1pPr marL="0" indent="0" algn="ctr">
              <a:buNone/>
              <a:defRPr sz="900" baseline="0">
                <a:solidFill>
                  <a:schemeClr val="bg1"/>
                </a:solidFill>
              </a:defRPr>
            </a:lvl1pPr>
          </a:lstStyle>
          <a:p>
            <a:pPr lvl="0"/>
            <a:r>
              <a:rPr lang="fr-FR" dirty="0"/>
              <a:t>PROGRAMME NOUVEL ARRIVANT</a:t>
            </a:r>
          </a:p>
        </p:txBody>
      </p:sp>
      <p:sp>
        <p:nvSpPr>
          <p:cNvPr id="6" name="Espace réservé du texte 5"/>
          <p:cNvSpPr>
            <a:spLocks noGrp="1"/>
          </p:cNvSpPr>
          <p:nvPr>
            <p:ph type="body" sz="quarter" idx="18" hasCustomPrompt="1"/>
          </p:nvPr>
        </p:nvSpPr>
        <p:spPr>
          <a:xfrm>
            <a:off x="2950459" y="354537"/>
            <a:ext cx="3251215" cy="354162"/>
          </a:xfrm>
        </p:spPr>
        <p:txBody>
          <a:bodyPr anchor="ctr" anchorCtr="0">
            <a:normAutofit/>
          </a:bodyPr>
          <a:lstStyle>
            <a:lvl1pPr marL="0" indent="0" algn="ctr">
              <a:buNone/>
              <a:defRPr sz="1100" b="1" baseline="0">
                <a:solidFill>
                  <a:schemeClr val="tx1">
                    <a:lumMod val="65000"/>
                    <a:lumOff val="35000"/>
                  </a:schemeClr>
                </a:solidFill>
                <a:latin typeface="+mn-lt"/>
              </a:defRPr>
            </a:lvl1pPr>
          </a:lstStyle>
          <a:p>
            <a:pPr lvl="0"/>
            <a:r>
              <a:rPr lang="fr-FR" dirty="0"/>
              <a:t>MODULE X</a:t>
            </a:r>
          </a:p>
        </p:txBody>
      </p:sp>
      <p:sp>
        <p:nvSpPr>
          <p:cNvPr id="30" name="Espace réservé du texte 3"/>
          <p:cNvSpPr>
            <a:spLocks noGrp="1"/>
          </p:cNvSpPr>
          <p:nvPr>
            <p:ph type="body" sz="quarter" idx="13" hasCustomPrompt="1"/>
          </p:nvPr>
        </p:nvSpPr>
        <p:spPr>
          <a:xfrm>
            <a:off x="2940901"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cxnSp>
        <p:nvCxnSpPr>
          <p:cNvPr id="31" name="Connecteur droit 30"/>
          <p:cNvCxnSpPr/>
          <p:nvPr userDrawn="1"/>
        </p:nvCxnSpPr>
        <p:spPr>
          <a:xfrm flipV="1">
            <a:off x="3880910" y="6440251"/>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Espace réservé du texte 18"/>
          <p:cNvSpPr>
            <a:spLocks noGrp="1"/>
          </p:cNvSpPr>
          <p:nvPr>
            <p:ph type="body" sz="quarter" idx="15" hasCustomPrompt="1"/>
          </p:nvPr>
        </p:nvSpPr>
        <p:spPr>
          <a:xfrm>
            <a:off x="3880911" y="6282052"/>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sp>
        <p:nvSpPr>
          <p:cNvPr id="34" name="Espace réservé du texte 28"/>
          <p:cNvSpPr>
            <a:spLocks noGrp="1"/>
          </p:cNvSpPr>
          <p:nvPr>
            <p:ph type="body" sz="quarter" idx="16" hasCustomPrompt="1"/>
          </p:nvPr>
        </p:nvSpPr>
        <p:spPr>
          <a:xfrm>
            <a:off x="1" y="6274503"/>
            <a:ext cx="2465344" cy="583497"/>
          </a:xfrm>
        </p:spPr>
        <p:txBody>
          <a:bodyPr lIns="360000" anchor="ctr" anchorCtr="0">
            <a:noAutofit/>
          </a:bodyPr>
          <a:lstStyle>
            <a:lvl1pPr marL="0" indent="0">
              <a:buNone/>
              <a:defRPr sz="1000" baseline="0">
                <a:solidFill>
                  <a:schemeClr val="tx1">
                    <a:lumMod val="65000"/>
                    <a:lumOff val="35000"/>
                  </a:schemeClr>
                </a:solidFill>
              </a:defRPr>
            </a:lvl1pPr>
          </a:lstStyle>
          <a:p>
            <a:pPr lvl="0"/>
            <a:r>
              <a:rPr lang="fr-FR" dirty="0"/>
              <a:t>FORMATION COLLABORATEUR</a:t>
            </a:r>
          </a:p>
        </p:txBody>
      </p:sp>
      <p:pic>
        <p:nvPicPr>
          <p:cNvPr id="25" name="Image 24"/>
          <p:cNvPicPr>
            <a:picLocks noChangeAspect="1"/>
          </p:cNvPicPr>
          <p:nvPr userDrawn="1"/>
        </p:nvPicPr>
        <p:blipFill>
          <a:blip r:embed="rId3"/>
          <a:stretch>
            <a:fillRect/>
          </a:stretch>
        </p:blipFill>
        <p:spPr>
          <a:xfrm>
            <a:off x="437072" y="461567"/>
            <a:ext cx="2486753" cy="559332"/>
          </a:xfrm>
          <a:prstGeom prst="rect">
            <a:avLst/>
          </a:prstGeom>
        </p:spPr>
      </p:pic>
      <p:pic>
        <p:nvPicPr>
          <p:cNvPr id="32" name="Image 31"/>
          <p:cNvPicPr>
            <a:picLocks noChangeAspect="1"/>
          </p:cNvPicPr>
          <p:nvPr userDrawn="1"/>
        </p:nvPicPr>
        <p:blipFill>
          <a:blip r:embed="rId4"/>
          <a:stretch>
            <a:fillRect/>
          </a:stretch>
        </p:blipFill>
        <p:spPr>
          <a:xfrm>
            <a:off x="2593770" y="6386657"/>
            <a:ext cx="215418" cy="305594"/>
          </a:xfrm>
          <a:prstGeom prst="rect">
            <a:avLst/>
          </a:prstGeom>
        </p:spPr>
      </p:pic>
    </p:spTree>
    <p:extLst>
      <p:ext uri="{BB962C8B-B14F-4D97-AF65-F5344CB8AC3E}">
        <p14:creationId xmlns:p14="http://schemas.microsoft.com/office/powerpoint/2010/main" val="1700570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fs">
    <p:spTree>
      <p:nvGrpSpPr>
        <p:cNvPr id="1" name=""/>
        <p:cNvGrpSpPr/>
        <p:nvPr/>
      </p:nvGrpSpPr>
      <p:grpSpPr>
        <a:xfrm>
          <a:off x="0" y="0"/>
          <a:ext cx="0" cy="0"/>
          <a:chOff x="0" y="0"/>
          <a:chExt cx="0" cy="0"/>
        </a:xfrm>
      </p:grpSpPr>
      <p:sp>
        <p:nvSpPr>
          <p:cNvPr id="7" name="Rectangle 6"/>
          <p:cNvSpPr/>
          <p:nvPr userDrawn="1"/>
        </p:nvSpPr>
        <p:spPr>
          <a:xfrm>
            <a:off x="0" y="1"/>
            <a:ext cx="9144000" cy="62830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8" name="Rectangle 7"/>
          <p:cNvSpPr/>
          <p:nvPr userDrawn="1"/>
        </p:nvSpPr>
        <p:spPr>
          <a:xfrm>
            <a:off x="0" y="2"/>
            <a:ext cx="9144000" cy="8325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10" name="Triangle isocèle 9"/>
          <p:cNvSpPr/>
          <p:nvPr userDrawn="1"/>
        </p:nvSpPr>
        <p:spPr>
          <a:xfrm rot="10800000">
            <a:off x="934772" y="806598"/>
            <a:ext cx="900227" cy="195911"/>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cxnSp>
        <p:nvCxnSpPr>
          <p:cNvPr id="22" name="Connecteur droit 21"/>
          <p:cNvCxnSpPr/>
          <p:nvPr userDrawn="1"/>
        </p:nvCxnSpPr>
        <p:spPr>
          <a:xfrm>
            <a:off x="1" y="6283060"/>
            <a:ext cx="9143999"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 y="8363"/>
            <a:ext cx="9144001" cy="829026"/>
          </a:xfrm>
        </p:spPr>
        <p:txBody>
          <a:bodyPr lIns="360000">
            <a:normAutofit/>
          </a:bodyPr>
          <a:lstStyle>
            <a:lvl1pPr>
              <a:defRPr kumimoji="0" lang="en-US" sz="2000" b="0" i="0" u="none" strike="noStrike" kern="0" cap="none" spc="0" normalizeH="0" baseline="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Modifiez le titre</a:t>
            </a:r>
            <a:endParaRPr lang="en-US" dirty="0"/>
          </a:p>
        </p:txBody>
      </p:sp>
      <p:sp>
        <p:nvSpPr>
          <p:cNvPr id="27" name="Espace réservé du texte 3"/>
          <p:cNvSpPr>
            <a:spLocks noGrp="1"/>
          </p:cNvSpPr>
          <p:nvPr>
            <p:ph type="body" sz="quarter" idx="13" hasCustomPrompt="1"/>
          </p:nvPr>
        </p:nvSpPr>
        <p:spPr>
          <a:xfrm>
            <a:off x="728155"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sp>
        <p:nvSpPr>
          <p:cNvPr id="28" name="Slide Number Placeholder 5"/>
          <p:cNvSpPr>
            <a:spLocks noGrp="1"/>
          </p:cNvSpPr>
          <p:nvPr>
            <p:ph type="sldNum" sz="quarter" idx="12"/>
          </p:nvPr>
        </p:nvSpPr>
        <p:spPr>
          <a:xfrm>
            <a:off x="1659555" y="6287899"/>
            <a:ext cx="570868" cy="570101"/>
          </a:xfrm>
        </p:spPr>
        <p:txBody>
          <a:bodyPr/>
          <a:lstStyle>
            <a:lvl1pPr algn="ctr">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dirty="0"/>
          </a:p>
        </p:txBody>
      </p:sp>
      <p:cxnSp>
        <p:nvCxnSpPr>
          <p:cNvPr id="29" name="Connecteur droit 28"/>
          <p:cNvCxnSpPr/>
          <p:nvPr userDrawn="1"/>
        </p:nvCxnSpPr>
        <p:spPr>
          <a:xfrm flipV="1">
            <a:off x="1653008"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userDrawn="1"/>
        </p:nvCxnSpPr>
        <p:spPr>
          <a:xfrm flipV="1">
            <a:off x="2234729"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Espace réservé du texte 18"/>
          <p:cNvSpPr>
            <a:spLocks noGrp="1"/>
          </p:cNvSpPr>
          <p:nvPr>
            <p:ph type="body" sz="quarter" idx="15" hasCustomPrompt="1"/>
          </p:nvPr>
        </p:nvSpPr>
        <p:spPr>
          <a:xfrm>
            <a:off x="2244088" y="6289600"/>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pic>
        <p:nvPicPr>
          <p:cNvPr id="15" name="Image 14"/>
          <p:cNvPicPr>
            <a:picLocks noChangeAspect="1"/>
          </p:cNvPicPr>
          <p:nvPr userDrawn="1"/>
        </p:nvPicPr>
        <p:blipFill>
          <a:blip r:embed="rId2"/>
          <a:stretch>
            <a:fillRect/>
          </a:stretch>
        </p:blipFill>
        <p:spPr>
          <a:xfrm>
            <a:off x="435040" y="6386657"/>
            <a:ext cx="215418" cy="305594"/>
          </a:xfrm>
          <a:prstGeom prst="rect">
            <a:avLst/>
          </a:prstGeom>
        </p:spPr>
      </p:pic>
    </p:spTree>
    <p:extLst>
      <p:ext uri="{BB962C8B-B14F-4D97-AF65-F5344CB8AC3E}">
        <p14:creationId xmlns:p14="http://schemas.microsoft.com/office/powerpoint/2010/main" val="643713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7" name="Rectangle 6"/>
          <p:cNvSpPr/>
          <p:nvPr userDrawn="1"/>
        </p:nvSpPr>
        <p:spPr>
          <a:xfrm>
            <a:off x="0" y="1"/>
            <a:ext cx="9144000" cy="62830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8" name="Rectangle 7"/>
          <p:cNvSpPr/>
          <p:nvPr userDrawn="1"/>
        </p:nvSpPr>
        <p:spPr>
          <a:xfrm>
            <a:off x="0" y="2"/>
            <a:ext cx="9144000" cy="832548"/>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10" name="Triangle isocèle 9"/>
          <p:cNvSpPr/>
          <p:nvPr userDrawn="1"/>
        </p:nvSpPr>
        <p:spPr>
          <a:xfrm rot="10800000">
            <a:off x="934772" y="806598"/>
            <a:ext cx="900227" cy="195911"/>
          </a:xfrm>
          <a:prstGeom prst="triangle">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cxnSp>
        <p:nvCxnSpPr>
          <p:cNvPr id="22" name="Connecteur droit 21"/>
          <p:cNvCxnSpPr/>
          <p:nvPr userDrawn="1"/>
        </p:nvCxnSpPr>
        <p:spPr>
          <a:xfrm>
            <a:off x="1" y="6283060"/>
            <a:ext cx="9143999" cy="0"/>
          </a:xfrm>
          <a:prstGeom prst="line">
            <a:avLst/>
          </a:prstGeom>
          <a:ln w="38100">
            <a:solidFill>
              <a:srgbClr val="571E74"/>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 y="8363"/>
            <a:ext cx="9144001" cy="829026"/>
          </a:xfrm>
        </p:spPr>
        <p:txBody>
          <a:bodyPr lIns="360000">
            <a:normAutofit/>
          </a:bodyPr>
          <a:lstStyle>
            <a:lvl1pPr>
              <a:defRPr kumimoji="0" lang="en-US" sz="2000" b="0" i="0" u="none" strike="noStrike" kern="0" cap="none" spc="0" normalizeH="0" baseline="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Titre de la formation</a:t>
            </a:r>
            <a:endParaRPr lang="en-US" dirty="0"/>
          </a:p>
        </p:txBody>
      </p:sp>
      <p:sp>
        <p:nvSpPr>
          <p:cNvPr id="23" name="Espace réservé du texte 3"/>
          <p:cNvSpPr>
            <a:spLocks noGrp="1"/>
          </p:cNvSpPr>
          <p:nvPr>
            <p:ph type="body" sz="quarter" idx="15" hasCustomPrompt="1"/>
          </p:nvPr>
        </p:nvSpPr>
        <p:spPr>
          <a:xfrm>
            <a:off x="728155"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sp>
        <p:nvSpPr>
          <p:cNvPr id="24" name="Slide Number Placeholder 5"/>
          <p:cNvSpPr>
            <a:spLocks noGrp="1"/>
          </p:cNvSpPr>
          <p:nvPr>
            <p:ph type="sldNum" sz="quarter" idx="12"/>
          </p:nvPr>
        </p:nvSpPr>
        <p:spPr>
          <a:xfrm>
            <a:off x="1659555" y="6287899"/>
            <a:ext cx="570868" cy="570101"/>
          </a:xfrm>
        </p:spPr>
        <p:txBody>
          <a:bodyPr/>
          <a:lstStyle>
            <a:lvl1pPr algn="ctr">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dirty="0"/>
          </a:p>
        </p:txBody>
      </p:sp>
      <p:cxnSp>
        <p:nvCxnSpPr>
          <p:cNvPr id="25" name="Connecteur droit 24"/>
          <p:cNvCxnSpPr/>
          <p:nvPr userDrawn="1"/>
        </p:nvCxnSpPr>
        <p:spPr>
          <a:xfrm flipV="1">
            <a:off x="1653008"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userDrawn="1"/>
        </p:nvCxnSpPr>
        <p:spPr>
          <a:xfrm flipV="1">
            <a:off x="2234729"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Espace réservé du texte 18"/>
          <p:cNvSpPr>
            <a:spLocks noGrp="1"/>
          </p:cNvSpPr>
          <p:nvPr>
            <p:ph type="body" sz="quarter" idx="16" hasCustomPrompt="1"/>
          </p:nvPr>
        </p:nvSpPr>
        <p:spPr>
          <a:xfrm>
            <a:off x="2244088" y="6289600"/>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pic>
        <p:nvPicPr>
          <p:cNvPr id="15" name="Image 14"/>
          <p:cNvPicPr>
            <a:picLocks noChangeAspect="1"/>
          </p:cNvPicPr>
          <p:nvPr userDrawn="1"/>
        </p:nvPicPr>
        <p:blipFill>
          <a:blip r:embed="rId2"/>
          <a:stretch>
            <a:fillRect/>
          </a:stretch>
        </p:blipFill>
        <p:spPr>
          <a:xfrm>
            <a:off x="435040" y="6386657"/>
            <a:ext cx="215418" cy="305594"/>
          </a:xfrm>
          <a:prstGeom prst="rect">
            <a:avLst/>
          </a:prstGeom>
        </p:spPr>
      </p:pic>
    </p:spTree>
    <p:extLst>
      <p:ext uri="{BB962C8B-B14F-4D97-AF65-F5344CB8AC3E}">
        <p14:creationId xmlns:p14="http://schemas.microsoft.com/office/powerpoint/2010/main" val="2705865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rtie">
    <p:spTree>
      <p:nvGrpSpPr>
        <p:cNvPr id="1" name=""/>
        <p:cNvGrpSpPr/>
        <p:nvPr/>
      </p:nvGrpSpPr>
      <p:grpSpPr>
        <a:xfrm>
          <a:off x="0" y="0"/>
          <a:ext cx="0" cy="0"/>
          <a:chOff x="0" y="0"/>
          <a:chExt cx="0" cy="0"/>
        </a:xfrm>
      </p:grpSpPr>
      <p:sp>
        <p:nvSpPr>
          <p:cNvPr id="9" name="Rectangle 8"/>
          <p:cNvSpPr/>
          <p:nvPr userDrawn="1"/>
        </p:nvSpPr>
        <p:spPr>
          <a:xfrm>
            <a:off x="2" y="3"/>
            <a:ext cx="9143999" cy="6283057"/>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5052" y="2094563"/>
            <a:ext cx="9149051" cy="2006009"/>
          </a:xfrm>
          <a:prstGeom prst="rect">
            <a:avLst/>
          </a:prstGeom>
          <a:solidFill>
            <a:schemeClr val="bg1">
              <a:lumMod val="9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0" y="6195134"/>
            <a:ext cx="9144000" cy="45719"/>
          </a:xfrm>
          <a:prstGeom prst="rect">
            <a:avLst/>
          </a:prstGeom>
          <a:solidFill>
            <a:srgbClr val="571E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userDrawn="1"/>
        </p:nvSpPr>
        <p:spPr>
          <a:xfrm>
            <a:off x="289308" y="2564931"/>
            <a:ext cx="1304261" cy="1333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15"/>
          <p:cNvCxnSpPr/>
          <p:nvPr userDrawn="1"/>
        </p:nvCxnSpPr>
        <p:spPr>
          <a:xfrm>
            <a:off x="2055634" y="2884966"/>
            <a:ext cx="1" cy="6946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6" name="Image 25"/>
          <p:cNvPicPr>
            <a:picLocks noChangeAspect="1"/>
          </p:cNvPicPr>
          <p:nvPr userDrawn="1"/>
        </p:nvPicPr>
        <p:blipFill>
          <a:blip r:embed="rId2"/>
          <a:stretch>
            <a:fillRect/>
          </a:stretch>
        </p:blipFill>
        <p:spPr>
          <a:xfrm>
            <a:off x="7389260" y="6329171"/>
            <a:ext cx="1648440" cy="461700"/>
          </a:xfrm>
          <a:prstGeom prst="rect">
            <a:avLst/>
          </a:prstGeom>
        </p:spPr>
      </p:pic>
      <p:cxnSp>
        <p:nvCxnSpPr>
          <p:cNvPr id="22" name="Connecteur droit 21"/>
          <p:cNvCxnSpPr/>
          <p:nvPr userDrawn="1"/>
        </p:nvCxnSpPr>
        <p:spPr>
          <a:xfrm>
            <a:off x="1" y="6283060"/>
            <a:ext cx="9143999" cy="0"/>
          </a:xfrm>
          <a:prstGeom prst="line">
            <a:avLst/>
          </a:prstGeom>
          <a:ln w="38100">
            <a:solidFill>
              <a:srgbClr val="571E74"/>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080894" y="2814049"/>
            <a:ext cx="7022691" cy="838499"/>
          </a:xfrm>
        </p:spPr>
        <p:txBody>
          <a:bodyPr lIns="180000">
            <a:noAutofit/>
          </a:bodyPr>
          <a:lstStyle>
            <a:lvl1pPr marL="0" algn="l" defTabSz="457200" rtl="0" eaLnBrk="1" latinLnBrk="0" hangingPunct="1">
              <a:defRPr lang="en-US" sz="2400" kern="1200" dirty="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Titre de la partie</a:t>
            </a:r>
            <a:endParaRPr lang="en-US" dirty="0"/>
          </a:p>
        </p:txBody>
      </p:sp>
      <p:sp>
        <p:nvSpPr>
          <p:cNvPr id="30" name="Espace réservé du texte 29"/>
          <p:cNvSpPr>
            <a:spLocks noGrp="1"/>
          </p:cNvSpPr>
          <p:nvPr>
            <p:ph type="body" sz="quarter" idx="13" hasCustomPrompt="1"/>
          </p:nvPr>
        </p:nvSpPr>
        <p:spPr>
          <a:xfrm>
            <a:off x="75779" y="2676089"/>
            <a:ext cx="1946340" cy="1111250"/>
          </a:xfrm>
        </p:spPr>
        <p:txBody>
          <a:bodyPr anchor="ctr" anchorCtr="0">
            <a:normAutofit/>
          </a:bodyPr>
          <a:lstStyle>
            <a:lvl1pPr marL="0" indent="0" algn="r">
              <a:buFontTx/>
              <a:buNone/>
              <a:defRPr sz="60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N</a:t>
            </a:r>
          </a:p>
        </p:txBody>
      </p:sp>
      <p:sp>
        <p:nvSpPr>
          <p:cNvPr id="32" name="Espace réservé du texte 31"/>
          <p:cNvSpPr>
            <a:spLocks noGrp="1"/>
          </p:cNvSpPr>
          <p:nvPr>
            <p:ph type="body" sz="quarter" idx="14" hasCustomPrompt="1"/>
          </p:nvPr>
        </p:nvSpPr>
        <p:spPr>
          <a:xfrm>
            <a:off x="2191917" y="2492240"/>
            <a:ext cx="2784475" cy="275699"/>
          </a:xfrm>
        </p:spPr>
        <p:txBody>
          <a:bodyPr anchor="ctr" anchorCtr="0">
            <a:noAutofit/>
          </a:bodyPr>
          <a:lstStyle>
            <a:lvl1pPr marL="0" indent="0">
              <a:buNone/>
              <a:defRPr sz="1200">
                <a:solidFill>
                  <a:schemeClr val="bg1"/>
                </a:solidFill>
              </a:defRPr>
            </a:lvl1pPr>
          </a:lstStyle>
          <a:p>
            <a:pPr lvl="0"/>
            <a:r>
              <a:rPr lang="fr-FR" dirty="0"/>
              <a:t>TITRE DE LA FORMATION</a:t>
            </a:r>
          </a:p>
        </p:txBody>
      </p:sp>
      <p:sp>
        <p:nvSpPr>
          <p:cNvPr id="44" name="Espace réservé du texte 3"/>
          <p:cNvSpPr>
            <a:spLocks noGrp="1"/>
          </p:cNvSpPr>
          <p:nvPr>
            <p:ph type="body" sz="quarter" idx="15" hasCustomPrompt="1"/>
          </p:nvPr>
        </p:nvSpPr>
        <p:spPr>
          <a:xfrm>
            <a:off x="728155"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sp>
        <p:nvSpPr>
          <p:cNvPr id="45" name="Slide Number Placeholder 5"/>
          <p:cNvSpPr>
            <a:spLocks noGrp="1"/>
          </p:cNvSpPr>
          <p:nvPr>
            <p:ph type="sldNum" sz="quarter" idx="12"/>
          </p:nvPr>
        </p:nvSpPr>
        <p:spPr>
          <a:xfrm>
            <a:off x="1659555" y="6287899"/>
            <a:ext cx="570868" cy="570101"/>
          </a:xfrm>
        </p:spPr>
        <p:txBody>
          <a:bodyPr/>
          <a:lstStyle>
            <a:lvl1pPr algn="ctr">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dirty="0"/>
          </a:p>
        </p:txBody>
      </p:sp>
      <p:cxnSp>
        <p:nvCxnSpPr>
          <p:cNvPr id="46" name="Connecteur droit 45"/>
          <p:cNvCxnSpPr/>
          <p:nvPr userDrawn="1"/>
        </p:nvCxnSpPr>
        <p:spPr>
          <a:xfrm flipV="1">
            <a:off x="1653008"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userDrawn="1"/>
        </p:nvCxnSpPr>
        <p:spPr>
          <a:xfrm flipV="1">
            <a:off x="2234729"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Espace réservé du texte 18"/>
          <p:cNvSpPr>
            <a:spLocks noGrp="1"/>
          </p:cNvSpPr>
          <p:nvPr>
            <p:ph type="body" sz="quarter" idx="16" hasCustomPrompt="1"/>
          </p:nvPr>
        </p:nvSpPr>
        <p:spPr>
          <a:xfrm>
            <a:off x="2244088" y="6289600"/>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pic>
        <p:nvPicPr>
          <p:cNvPr id="20" name="Image 19"/>
          <p:cNvPicPr>
            <a:picLocks noChangeAspect="1"/>
          </p:cNvPicPr>
          <p:nvPr userDrawn="1"/>
        </p:nvPicPr>
        <p:blipFill>
          <a:blip r:embed="rId3"/>
          <a:stretch>
            <a:fillRect/>
          </a:stretch>
        </p:blipFill>
        <p:spPr>
          <a:xfrm>
            <a:off x="435040" y="6386657"/>
            <a:ext cx="215418" cy="305594"/>
          </a:xfrm>
          <a:prstGeom prst="rect">
            <a:avLst/>
          </a:prstGeom>
        </p:spPr>
      </p:pic>
    </p:spTree>
    <p:extLst>
      <p:ext uri="{BB962C8B-B14F-4D97-AF65-F5344CB8AC3E}">
        <p14:creationId xmlns:p14="http://schemas.microsoft.com/office/powerpoint/2010/main" val="118863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us_Partie">
    <p:spTree>
      <p:nvGrpSpPr>
        <p:cNvPr id="1" name=""/>
        <p:cNvGrpSpPr/>
        <p:nvPr/>
      </p:nvGrpSpPr>
      <p:grpSpPr>
        <a:xfrm>
          <a:off x="0" y="0"/>
          <a:ext cx="0" cy="0"/>
          <a:chOff x="0" y="0"/>
          <a:chExt cx="0" cy="0"/>
        </a:xfrm>
      </p:grpSpPr>
      <p:sp>
        <p:nvSpPr>
          <p:cNvPr id="11" name="Rectangle 10"/>
          <p:cNvSpPr/>
          <p:nvPr userDrawn="1"/>
        </p:nvSpPr>
        <p:spPr>
          <a:xfrm>
            <a:off x="-5052" y="2094563"/>
            <a:ext cx="9149051" cy="2006009"/>
          </a:xfrm>
          <a:prstGeom prst="rect">
            <a:avLst/>
          </a:prstGeom>
          <a:solidFill>
            <a:schemeClr val="bg1">
              <a:lumMod val="8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p:cNvSpPr/>
          <p:nvPr userDrawn="1"/>
        </p:nvSpPr>
        <p:spPr>
          <a:xfrm>
            <a:off x="289308" y="2564931"/>
            <a:ext cx="1304261" cy="1333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65000"/>
                  <a:lumOff val="35000"/>
                </a:schemeClr>
              </a:solidFill>
            </a:endParaRPr>
          </a:p>
        </p:txBody>
      </p:sp>
      <p:cxnSp>
        <p:nvCxnSpPr>
          <p:cNvPr id="16" name="Connecteur droit 15"/>
          <p:cNvCxnSpPr/>
          <p:nvPr userDrawn="1"/>
        </p:nvCxnSpPr>
        <p:spPr>
          <a:xfrm>
            <a:off x="2380414" y="2911194"/>
            <a:ext cx="1" cy="61200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6" name="Image 25"/>
          <p:cNvPicPr>
            <a:picLocks noChangeAspect="1"/>
          </p:cNvPicPr>
          <p:nvPr userDrawn="1"/>
        </p:nvPicPr>
        <p:blipFill>
          <a:blip r:embed="rId2"/>
          <a:stretch>
            <a:fillRect/>
          </a:stretch>
        </p:blipFill>
        <p:spPr>
          <a:xfrm>
            <a:off x="7389260" y="6329171"/>
            <a:ext cx="1648440" cy="461700"/>
          </a:xfrm>
          <a:prstGeom prst="rect">
            <a:avLst/>
          </a:prstGeom>
        </p:spPr>
      </p:pic>
      <p:cxnSp>
        <p:nvCxnSpPr>
          <p:cNvPr id="22" name="Connecteur droit 21"/>
          <p:cNvCxnSpPr/>
          <p:nvPr userDrawn="1"/>
        </p:nvCxnSpPr>
        <p:spPr>
          <a:xfrm>
            <a:off x="1" y="6283060"/>
            <a:ext cx="9143999" cy="0"/>
          </a:xfrm>
          <a:prstGeom prst="line">
            <a:avLst/>
          </a:prstGeom>
          <a:ln w="38100">
            <a:solidFill>
              <a:srgbClr val="571E74"/>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405675" y="2763529"/>
            <a:ext cx="6738324" cy="838499"/>
          </a:xfrm>
        </p:spPr>
        <p:txBody>
          <a:bodyPr lIns="180000">
            <a:noAutofit/>
          </a:bodyPr>
          <a:lstStyle>
            <a:lvl1pPr marL="0" algn="l" defTabSz="457200" rtl="0" eaLnBrk="1" latinLnBrk="0" hangingPunct="1">
              <a:defRPr lang="en-US" sz="2000" kern="12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Titre de la partie</a:t>
            </a:r>
            <a:endParaRPr lang="en-US" dirty="0"/>
          </a:p>
        </p:txBody>
      </p:sp>
      <p:sp>
        <p:nvSpPr>
          <p:cNvPr id="30" name="Espace réservé du texte 29"/>
          <p:cNvSpPr>
            <a:spLocks noGrp="1"/>
          </p:cNvSpPr>
          <p:nvPr>
            <p:ph type="body" sz="quarter" idx="13" hasCustomPrompt="1"/>
          </p:nvPr>
        </p:nvSpPr>
        <p:spPr>
          <a:xfrm>
            <a:off x="400559" y="2625569"/>
            <a:ext cx="1946340" cy="1111250"/>
          </a:xfrm>
        </p:spPr>
        <p:txBody>
          <a:bodyPr anchor="ctr" anchorCtr="0">
            <a:normAutofit/>
          </a:bodyPr>
          <a:lstStyle>
            <a:lvl1pPr marL="0" indent="0" algn="r">
              <a:buFontTx/>
              <a:buNone/>
              <a:defRPr sz="4000">
                <a:solidFill>
                  <a:schemeClr val="tx1">
                    <a:lumMod val="65000"/>
                    <a:lumOff val="3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N</a:t>
            </a:r>
          </a:p>
        </p:txBody>
      </p:sp>
      <p:sp>
        <p:nvSpPr>
          <p:cNvPr id="44" name="Espace réservé du texte 3"/>
          <p:cNvSpPr>
            <a:spLocks noGrp="1"/>
          </p:cNvSpPr>
          <p:nvPr>
            <p:ph type="body" sz="quarter" idx="15" hasCustomPrompt="1"/>
          </p:nvPr>
        </p:nvSpPr>
        <p:spPr>
          <a:xfrm>
            <a:off x="728155"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sp>
        <p:nvSpPr>
          <p:cNvPr id="45" name="Slide Number Placeholder 5"/>
          <p:cNvSpPr>
            <a:spLocks noGrp="1"/>
          </p:cNvSpPr>
          <p:nvPr>
            <p:ph type="sldNum" sz="quarter" idx="12"/>
          </p:nvPr>
        </p:nvSpPr>
        <p:spPr>
          <a:xfrm>
            <a:off x="1659555" y="6287899"/>
            <a:ext cx="570868" cy="570101"/>
          </a:xfrm>
        </p:spPr>
        <p:txBody>
          <a:bodyPr/>
          <a:lstStyle>
            <a:lvl1pPr algn="ctr">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dirty="0"/>
          </a:p>
        </p:txBody>
      </p:sp>
      <p:cxnSp>
        <p:nvCxnSpPr>
          <p:cNvPr id="46" name="Connecteur droit 45"/>
          <p:cNvCxnSpPr/>
          <p:nvPr userDrawn="1"/>
        </p:nvCxnSpPr>
        <p:spPr>
          <a:xfrm flipV="1">
            <a:off x="1653008"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userDrawn="1"/>
        </p:nvCxnSpPr>
        <p:spPr>
          <a:xfrm flipV="1">
            <a:off x="2234729"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Espace réservé du texte 18"/>
          <p:cNvSpPr>
            <a:spLocks noGrp="1"/>
          </p:cNvSpPr>
          <p:nvPr>
            <p:ph type="body" sz="quarter" idx="16" hasCustomPrompt="1"/>
          </p:nvPr>
        </p:nvSpPr>
        <p:spPr>
          <a:xfrm>
            <a:off x="2244088" y="6289600"/>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sp>
        <p:nvSpPr>
          <p:cNvPr id="19" name="Espace réservé du texte 31"/>
          <p:cNvSpPr>
            <a:spLocks noGrp="1"/>
          </p:cNvSpPr>
          <p:nvPr>
            <p:ph type="body" sz="quarter" idx="14" hasCustomPrompt="1"/>
          </p:nvPr>
        </p:nvSpPr>
        <p:spPr>
          <a:xfrm>
            <a:off x="2498881" y="2492240"/>
            <a:ext cx="2784475" cy="275699"/>
          </a:xfrm>
        </p:spPr>
        <p:txBody>
          <a:bodyPr anchor="ctr" anchorCtr="0">
            <a:noAutofit/>
          </a:bodyPr>
          <a:lstStyle>
            <a:lvl1pPr marL="0" indent="0">
              <a:buNone/>
              <a:defRPr sz="1100">
                <a:solidFill>
                  <a:schemeClr val="tx1">
                    <a:lumMod val="65000"/>
                    <a:lumOff val="35000"/>
                  </a:schemeClr>
                </a:solidFill>
              </a:defRPr>
            </a:lvl1pPr>
          </a:lstStyle>
          <a:p>
            <a:pPr lvl="0"/>
            <a:r>
              <a:rPr lang="fr-FR" dirty="0"/>
              <a:t>TITRE DE LA FORMATION</a:t>
            </a:r>
          </a:p>
        </p:txBody>
      </p:sp>
      <p:pic>
        <p:nvPicPr>
          <p:cNvPr id="20" name="Image 19"/>
          <p:cNvPicPr>
            <a:picLocks noChangeAspect="1"/>
          </p:cNvPicPr>
          <p:nvPr userDrawn="1"/>
        </p:nvPicPr>
        <p:blipFill>
          <a:blip r:embed="rId3"/>
          <a:stretch>
            <a:fillRect/>
          </a:stretch>
        </p:blipFill>
        <p:spPr>
          <a:xfrm>
            <a:off x="435040" y="6386657"/>
            <a:ext cx="215418" cy="305594"/>
          </a:xfrm>
          <a:prstGeom prst="rect">
            <a:avLst/>
          </a:prstGeom>
        </p:spPr>
      </p:pic>
    </p:spTree>
    <p:extLst>
      <p:ext uri="{BB962C8B-B14F-4D97-AF65-F5344CB8AC3E}">
        <p14:creationId xmlns:p14="http://schemas.microsoft.com/office/powerpoint/2010/main" val="4015874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_avec_cartouch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459" y="526996"/>
            <a:ext cx="8497264" cy="367196"/>
          </a:xfrm>
        </p:spPr>
        <p:txBody>
          <a:bodyPr>
            <a:noAutofit/>
          </a:bodyPr>
          <a:lstStyle>
            <a:lvl1pPr>
              <a:defRPr kumimoji="0" lang="en-US" sz="1800" b="1" i="0" u="none" strike="noStrike" kern="0" cap="none" spc="0" normalizeH="0" baseline="0" dirty="0">
                <a:ln>
                  <a:noFill/>
                </a:ln>
                <a:solidFill>
                  <a:srgbClr val="571E74"/>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Titre du slide</a:t>
            </a:r>
            <a:endParaRPr lang="en-US" dirty="0"/>
          </a:p>
        </p:txBody>
      </p:sp>
      <p:sp>
        <p:nvSpPr>
          <p:cNvPr id="10" name="Espace réservé du texte 31"/>
          <p:cNvSpPr>
            <a:spLocks noGrp="1"/>
          </p:cNvSpPr>
          <p:nvPr>
            <p:ph type="body" sz="quarter" idx="14" hasCustomPrompt="1"/>
          </p:nvPr>
        </p:nvSpPr>
        <p:spPr>
          <a:xfrm>
            <a:off x="305099" y="237537"/>
            <a:ext cx="2784475" cy="275699"/>
          </a:xfrm>
        </p:spPr>
        <p:txBody>
          <a:bodyPr anchor="ctr" anchorCtr="0">
            <a:noAutofit/>
          </a:bodyPr>
          <a:lstStyle>
            <a:lvl1pPr marL="0" indent="0">
              <a:buNone/>
              <a:defRPr sz="1200">
                <a:solidFill>
                  <a:srgbClr val="571E74"/>
                </a:solidFill>
              </a:defRPr>
            </a:lvl1pPr>
          </a:lstStyle>
          <a:p>
            <a:pPr lvl="0"/>
            <a:r>
              <a:rPr lang="fr-FR" dirty="0"/>
              <a:t>TITRE DE LA FORMATION</a:t>
            </a:r>
          </a:p>
        </p:txBody>
      </p:sp>
      <p:cxnSp>
        <p:nvCxnSpPr>
          <p:cNvPr id="13" name="Connecteur droit 12"/>
          <p:cNvCxnSpPr/>
          <p:nvPr userDrawn="1"/>
        </p:nvCxnSpPr>
        <p:spPr>
          <a:xfrm>
            <a:off x="1" y="6283060"/>
            <a:ext cx="9143999" cy="0"/>
          </a:xfrm>
          <a:prstGeom prst="line">
            <a:avLst/>
          </a:prstGeom>
          <a:ln w="38100">
            <a:solidFill>
              <a:srgbClr val="571E74"/>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381451" y="938098"/>
            <a:ext cx="8415220" cy="408612"/>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 name="Espace réservé du texte 3"/>
          <p:cNvSpPr>
            <a:spLocks noGrp="1"/>
          </p:cNvSpPr>
          <p:nvPr>
            <p:ph type="body" sz="quarter" idx="16" hasCustomPrompt="1"/>
          </p:nvPr>
        </p:nvSpPr>
        <p:spPr>
          <a:xfrm>
            <a:off x="294473" y="938098"/>
            <a:ext cx="8502198" cy="408612"/>
          </a:xfrm>
        </p:spPr>
        <p:txBody>
          <a:bodyPr lIns="126000" anchor="ctr" anchorCtr="0">
            <a:noAutofit/>
          </a:bodyPr>
          <a:lstStyle>
            <a:lvl1pPr marL="0" indent="0">
              <a:buNone/>
              <a:defRPr sz="1600">
                <a:solidFill>
                  <a:schemeClr val="bg1"/>
                </a:solidFill>
                <a:sym typeface="Webdings" panose="05030102010509060703" pitchFamily="18" charset="2"/>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 Chapitre</a:t>
            </a:r>
          </a:p>
        </p:txBody>
      </p:sp>
      <p:sp>
        <p:nvSpPr>
          <p:cNvPr id="20" name="Espace réservé du texte 3"/>
          <p:cNvSpPr>
            <a:spLocks noGrp="1"/>
          </p:cNvSpPr>
          <p:nvPr>
            <p:ph type="body" sz="quarter" idx="13" hasCustomPrompt="1"/>
          </p:nvPr>
        </p:nvSpPr>
        <p:spPr>
          <a:xfrm>
            <a:off x="728155"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sp>
        <p:nvSpPr>
          <p:cNvPr id="21" name="Slide Number Placeholder 5"/>
          <p:cNvSpPr>
            <a:spLocks noGrp="1"/>
          </p:cNvSpPr>
          <p:nvPr>
            <p:ph type="sldNum" sz="quarter" idx="12"/>
          </p:nvPr>
        </p:nvSpPr>
        <p:spPr>
          <a:xfrm>
            <a:off x="1659555" y="6287899"/>
            <a:ext cx="570868" cy="570101"/>
          </a:xfrm>
        </p:spPr>
        <p:txBody>
          <a:bodyPr/>
          <a:lstStyle>
            <a:lvl1pPr algn="ctr">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dirty="0"/>
          </a:p>
        </p:txBody>
      </p:sp>
      <p:cxnSp>
        <p:nvCxnSpPr>
          <p:cNvPr id="22" name="Connecteur droit 21"/>
          <p:cNvCxnSpPr/>
          <p:nvPr userDrawn="1"/>
        </p:nvCxnSpPr>
        <p:spPr>
          <a:xfrm flipV="1">
            <a:off x="1653008"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userDrawn="1"/>
        </p:nvCxnSpPr>
        <p:spPr>
          <a:xfrm flipV="1">
            <a:off x="2234729"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Espace réservé du texte 18"/>
          <p:cNvSpPr>
            <a:spLocks noGrp="1"/>
          </p:cNvSpPr>
          <p:nvPr>
            <p:ph type="body" sz="quarter" idx="15" hasCustomPrompt="1"/>
          </p:nvPr>
        </p:nvSpPr>
        <p:spPr>
          <a:xfrm>
            <a:off x="2244088" y="6289600"/>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pic>
        <p:nvPicPr>
          <p:cNvPr id="16" name="Image 15"/>
          <p:cNvPicPr>
            <a:picLocks noChangeAspect="1"/>
          </p:cNvPicPr>
          <p:nvPr userDrawn="1"/>
        </p:nvPicPr>
        <p:blipFill>
          <a:blip r:embed="rId2"/>
          <a:stretch>
            <a:fillRect/>
          </a:stretch>
        </p:blipFill>
        <p:spPr>
          <a:xfrm>
            <a:off x="435040" y="6386657"/>
            <a:ext cx="215418" cy="305594"/>
          </a:xfrm>
          <a:prstGeom prst="rect">
            <a:avLst/>
          </a:prstGeom>
        </p:spPr>
      </p:pic>
    </p:spTree>
    <p:extLst>
      <p:ext uri="{BB962C8B-B14F-4D97-AF65-F5344CB8AC3E}">
        <p14:creationId xmlns:p14="http://schemas.microsoft.com/office/powerpoint/2010/main" val="56961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_sans_cartouch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459" y="526996"/>
            <a:ext cx="8497264" cy="367196"/>
          </a:xfrm>
        </p:spPr>
        <p:txBody>
          <a:bodyPr>
            <a:noAutofit/>
          </a:bodyPr>
          <a:lstStyle>
            <a:lvl1pPr>
              <a:defRPr kumimoji="0" lang="en-US" sz="1800" b="1" i="0" u="none" strike="noStrike" kern="0" cap="none" spc="0" normalizeH="0" baseline="0" dirty="0">
                <a:ln>
                  <a:noFill/>
                </a:ln>
                <a:solidFill>
                  <a:srgbClr val="571E74"/>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Titre du slide</a:t>
            </a:r>
            <a:endParaRPr lang="en-US" dirty="0"/>
          </a:p>
        </p:txBody>
      </p:sp>
      <p:sp>
        <p:nvSpPr>
          <p:cNvPr id="10" name="Espace réservé du texte 31"/>
          <p:cNvSpPr>
            <a:spLocks noGrp="1"/>
          </p:cNvSpPr>
          <p:nvPr>
            <p:ph type="body" sz="quarter" idx="14" hasCustomPrompt="1"/>
          </p:nvPr>
        </p:nvSpPr>
        <p:spPr>
          <a:xfrm>
            <a:off x="305099" y="237537"/>
            <a:ext cx="2784475" cy="275699"/>
          </a:xfrm>
        </p:spPr>
        <p:txBody>
          <a:bodyPr anchor="ctr" anchorCtr="0">
            <a:noAutofit/>
          </a:bodyPr>
          <a:lstStyle>
            <a:lvl1pPr marL="0" indent="0">
              <a:buNone/>
              <a:defRPr sz="1200">
                <a:solidFill>
                  <a:srgbClr val="571E74"/>
                </a:solidFill>
              </a:defRPr>
            </a:lvl1pPr>
          </a:lstStyle>
          <a:p>
            <a:pPr lvl="0"/>
            <a:r>
              <a:rPr lang="fr-FR" dirty="0"/>
              <a:t>TITRE DE LA FORMATION</a:t>
            </a:r>
          </a:p>
        </p:txBody>
      </p:sp>
      <p:cxnSp>
        <p:nvCxnSpPr>
          <p:cNvPr id="13" name="Connecteur droit 12"/>
          <p:cNvCxnSpPr/>
          <p:nvPr userDrawn="1"/>
        </p:nvCxnSpPr>
        <p:spPr>
          <a:xfrm>
            <a:off x="1" y="6283060"/>
            <a:ext cx="9143999" cy="0"/>
          </a:xfrm>
          <a:prstGeom prst="line">
            <a:avLst/>
          </a:prstGeom>
          <a:ln w="38100">
            <a:solidFill>
              <a:srgbClr val="571E74"/>
            </a:solidFill>
          </a:ln>
        </p:spPr>
        <p:style>
          <a:lnRef idx="1">
            <a:schemeClr val="accent1"/>
          </a:lnRef>
          <a:fillRef idx="0">
            <a:schemeClr val="accent1"/>
          </a:fillRef>
          <a:effectRef idx="0">
            <a:schemeClr val="accent1"/>
          </a:effectRef>
          <a:fontRef idx="minor">
            <a:schemeClr val="tx1"/>
          </a:fontRef>
        </p:style>
      </p:cxnSp>
      <p:sp>
        <p:nvSpPr>
          <p:cNvPr id="20" name="Espace réservé du texte 3"/>
          <p:cNvSpPr>
            <a:spLocks noGrp="1"/>
          </p:cNvSpPr>
          <p:nvPr>
            <p:ph type="body" sz="quarter" idx="13" hasCustomPrompt="1"/>
          </p:nvPr>
        </p:nvSpPr>
        <p:spPr>
          <a:xfrm>
            <a:off x="728155"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sp>
        <p:nvSpPr>
          <p:cNvPr id="21" name="Slide Number Placeholder 5"/>
          <p:cNvSpPr>
            <a:spLocks noGrp="1"/>
          </p:cNvSpPr>
          <p:nvPr>
            <p:ph type="sldNum" sz="quarter" idx="12"/>
          </p:nvPr>
        </p:nvSpPr>
        <p:spPr>
          <a:xfrm>
            <a:off x="1659555" y="6287899"/>
            <a:ext cx="570868" cy="570101"/>
          </a:xfrm>
        </p:spPr>
        <p:txBody>
          <a:bodyPr/>
          <a:lstStyle>
            <a:lvl1pPr algn="ctr">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dirty="0"/>
          </a:p>
        </p:txBody>
      </p:sp>
      <p:cxnSp>
        <p:nvCxnSpPr>
          <p:cNvPr id="22" name="Connecteur droit 21"/>
          <p:cNvCxnSpPr/>
          <p:nvPr userDrawn="1"/>
        </p:nvCxnSpPr>
        <p:spPr>
          <a:xfrm flipV="1">
            <a:off x="1653008"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userDrawn="1"/>
        </p:nvCxnSpPr>
        <p:spPr>
          <a:xfrm flipV="1">
            <a:off x="2234729"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Espace réservé du texte 18"/>
          <p:cNvSpPr>
            <a:spLocks noGrp="1"/>
          </p:cNvSpPr>
          <p:nvPr>
            <p:ph type="body" sz="quarter" idx="15" hasCustomPrompt="1"/>
          </p:nvPr>
        </p:nvSpPr>
        <p:spPr>
          <a:xfrm>
            <a:off x="2244088" y="6289600"/>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pic>
        <p:nvPicPr>
          <p:cNvPr id="14" name="Image 13"/>
          <p:cNvPicPr>
            <a:picLocks noChangeAspect="1"/>
          </p:cNvPicPr>
          <p:nvPr userDrawn="1"/>
        </p:nvPicPr>
        <p:blipFill>
          <a:blip r:embed="rId2"/>
          <a:stretch>
            <a:fillRect/>
          </a:stretch>
        </p:blipFill>
        <p:spPr>
          <a:xfrm>
            <a:off x="435040" y="6386657"/>
            <a:ext cx="215418" cy="305594"/>
          </a:xfrm>
          <a:prstGeom prst="rect">
            <a:avLst/>
          </a:prstGeom>
        </p:spPr>
      </p:pic>
    </p:spTree>
    <p:extLst>
      <p:ext uri="{BB962C8B-B14F-4D97-AF65-F5344CB8AC3E}">
        <p14:creationId xmlns:p14="http://schemas.microsoft.com/office/powerpoint/2010/main" val="1356761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ynthèse">
    <p:spTree>
      <p:nvGrpSpPr>
        <p:cNvPr id="1" name=""/>
        <p:cNvGrpSpPr/>
        <p:nvPr/>
      </p:nvGrpSpPr>
      <p:grpSpPr>
        <a:xfrm>
          <a:off x="0" y="0"/>
          <a:ext cx="0" cy="0"/>
          <a:chOff x="0" y="0"/>
          <a:chExt cx="0" cy="0"/>
        </a:xfrm>
      </p:grpSpPr>
      <p:sp>
        <p:nvSpPr>
          <p:cNvPr id="4" name="Espace réservé du texte 3"/>
          <p:cNvSpPr>
            <a:spLocks noGrp="1"/>
          </p:cNvSpPr>
          <p:nvPr>
            <p:ph type="body" sz="quarter" idx="13" hasCustomPrompt="1"/>
          </p:nvPr>
        </p:nvSpPr>
        <p:spPr>
          <a:xfrm>
            <a:off x="728155" y="6274502"/>
            <a:ext cx="924853" cy="583498"/>
          </a:xfrm>
        </p:spPr>
        <p:txBody>
          <a:bodyPr anchor="ctr" anchorCtr="0">
            <a:normAutofit/>
          </a:bodyPr>
          <a:lstStyle>
            <a:lvl1pPr marL="0" indent="0">
              <a:buNone/>
              <a:defRPr kumimoji="0" lang="fr-FR" sz="900" b="0" i="0" u="none" strike="noStrike" kern="0" cap="none" spc="0" normalizeH="0" baseline="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Version X.X</a:t>
            </a:r>
          </a:p>
        </p:txBody>
      </p:sp>
      <p:sp>
        <p:nvSpPr>
          <p:cNvPr id="7" name="Rectangle 6"/>
          <p:cNvSpPr/>
          <p:nvPr userDrawn="1"/>
        </p:nvSpPr>
        <p:spPr>
          <a:xfrm>
            <a:off x="0" y="1"/>
            <a:ext cx="9144000" cy="62830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8" name="Rectangle 7"/>
          <p:cNvSpPr/>
          <p:nvPr userDrawn="1"/>
        </p:nvSpPr>
        <p:spPr>
          <a:xfrm>
            <a:off x="0" y="2"/>
            <a:ext cx="9144000" cy="8325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10" name="Triangle isocèle 9"/>
          <p:cNvSpPr/>
          <p:nvPr userDrawn="1"/>
        </p:nvSpPr>
        <p:spPr>
          <a:xfrm rot="10800000">
            <a:off x="934772" y="806598"/>
            <a:ext cx="900227" cy="195911"/>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cxnSp>
        <p:nvCxnSpPr>
          <p:cNvPr id="22" name="Connecteur droit 21"/>
          <p:cNvCxnSpPr/>
          <p:nvPr userDrawn="1"/>
        </p:nvCxnSpPr>
        <p:spPr>
          <a:xfrm>
            <a:off x="1" y="6283060"/>
            <a:ext cx="9143999"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 y="8363"/>
            <a:ext cx="9144001" cy="829026"/>
          </a:xfrm>
        </p:spPr>
        <p:txBody>
          <a:bodyPr lIns="360000">
            <a:normAutofit/>
          </a:bodyPr>
          <a:lstStyle>
            <a:lvl1pPr>
              <a:defRPr kumimoji="0" lang="en-US" sz="2000" b="0" i="0" u="none" strike="noStrike" kern="0" cap="none" spc="0" normalizeH="0" baseline="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Modifiez le titre</a:t>
            </a:r>
            <a:endParaRPr lang="en-US" dirty="0"/>
          </a:p>
        </p:txBody>
      </p:sp>
      <p:sp>
        <p:nvSpPr>
          <p:cNvPr id="6" name="Slide Number Placeholder 5"/>
          <p:cNvSpPr>
            <a:spLocks noGrp="1"/>
          </p:cNvSpPr>
          <p:nvPr>
            <p:ph type="sldNum" sz="quarter" idx="12"/>
          </p:nvPr>
        </p:nvSpPr>
        <p:spPr>
          <a:xfrm>
            <a:off x="1659555" y="6287899"/>
            <a:ext cx="570868" cy="570101"/>
          </a:xfrm>
        </p:spPr>
        <p:txBody>
          <a:bodyPr/>
          <a:lstStyle>
            <a:lvl1pPr algn="ctr">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dirty="0"/>
          </a:p>
        </p:txBody>
      </p:sp>
      <p:cxnSp>
        <p:nvCxnSpPr>
          <p:cNvPr id="11" name="Connecteur droit 10"/>
          <p:cNvCxnSpPr/>
          <p:nvPr userDrawn="1"/>
        </p:nvCxnSpPr>
        <p:spPr>
          <a:xfrm flipV="1">
            <a:off x="1653008"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userDrawn="1"/>
        </p:nvCxnSpPr>
        <p:spPr>
          <a:xfrm flipV="1">
            <a:off x="2234729" y="6459798"/>
            <a:ext cx="0" cy="252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Espace réservé du texte 18"/>
          <p:cNvSpPr>
            <a:spLocks noGrp="1"/>
          </p:cNvSpPr>
          <p:nvPr>
            <p:ph type="body" sz="quarter" idx="15" hasCustomPrompt="1"/>
          </p:nvPr>
        </p:nvSpPr>
        <p:spPr>
          <a:xfrm>
            <a:off x="2244088" y="6289600"/>
            <a:ext cx="3294063" cy="568399"/>
          </a:xfrm>
        </p:spPr>
        <p:txBody>
          <a:bodyPr lIns="180000" anchor="ctr" anchorCtr="0">
            <a:noAutofit/>
          </a:bodyPr>
          <a:lstStyle>
            <a:lvl1pPr marL="0" indent="0">
              <a:lnSpc>
                <a:spcPct val="110000"/>
              </a:lnSpc>
              <a:buNone/>
              <a:defRPr sz="800" i="1" baseline="0">
                <a:solidFill>
                  <a:schemeClr val="tx1">
                    <a:lumMod val="50000"/>
                    <a:lumOff val="50000"/>
                  </a:schemeClr>
                </a:solidFill>
                <a:latin typeface="+mn-lt"/>
              </a:defRPr>
            </a:lvl1pPr>
          </a:lstStyle>
          <a:p>
            <a:pPr lvl="0"/>
            <a:r>
              <a:rPr lang="fr-FR" dirty="0"/>
              <a:t>Document à usage interne</a:t>
            </a:r>
            <a:br>
              <a:rPr lang="fr-FR" dirty="0"/>
            </a:br>
            <a:r>
              <a:rPr lang="fr-FR" dirty="0"/>
              <a:t>Ne pas diffuser</a:t>
            </a:r>
          </a:p>
        </p:txBody>
      </p:sp>
      <p:pic>
        <p:nvPicPr>
          <p:cNvPr id="15" name="Image 14"/>
          <p:cNvPicPr>
            <a:picLocks noChangeAspect="1"/>
          </p:cNvPicPr>
          <p:nvPr userDrawn="1"/>
        </p:nvPicPr>
        <p:blipFill>
          <a:blip r:embed="rId2"/>
          <a:stretch>
            <a:fillRect/>
          </a:stretch>
        </p:blipFill>
        <p:spPr>
          <a:xfrm>
            <a:off x="435040" y="6386657"/>
            <a:ext cx="215418" cy="305594"/>
          </a:xfrm>
          <a:prstGeom prst="rect">
            <a:avLst/>
          </a:prstGeom>
        </p:spPr>
      </p:pic>
    </p:spTree>
    <p:extLst>
      <p:ext uri="{BB962C8B-B14F-4D97-AF65-F5344CB8AC3E}">
        <p14:creationId xmlns:p14="http://schemas.microsoft.com/office/powerpoint/2010/main" val="31894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473303" cy="365125"/>
          </a:xfrm>
          <a:prstGeom prst="rect">
            <a:avLst/>
          </a:prstGeom>
        </p:spPr>
        <p:txBody>
          <a:bodyPr vert="horz" lIns="91440" tIns="45720" rIns="91440" bIns="45720" rtlCol="0" anchor="ctr"/>
          <a:lstStyle>
            <a:lvl1pPr algn="r">
              <a:defRPr sz="9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91A9CCD-D769-46AB-BCBB-62C838BDE2BE}" type="slidenum">
              <a:rPr lang="fr-FR" smtClean="0"/>
              <a:pPr/>
              <a:t>‹N°›</a:t>
            </a:fld>
            <a:endParaRPr lang="fr-FR"/>
          </a:p>
        </p:txBody>
      </p:sp>
      <p:pic>
        <p:nvPicPr>
          <p:cNvPr id="7" name="Image 6"/>
          <p:cNvPicPr>
            <a:picLocks noChangeAspect="1"/>
          </p:cNvPicPr>
          <p:nvPr userDrawn="1"/>
        </p:nvPicPr>
        <p:blipFill>
          <a:blip r:embed="rId11"/>
          <a:stretch>
            <a:fillRect/>
          </a:stretch>
        </p:blipFill>
        <p:spPr>
          <a:xfrm>
            <a:off x="7389260" y="6329171"/>
            <a:ext cx="1648440" cy="461700"/>
          </a:xfrm>
          <a:prstGeom prst="rect">
            <a:avLst/>
          </a:prstGeom>
        </p:spPr>
      </p:pic>
    </p:spTree>
    <p:extLst>
      <p:ext uri="{BB962C8B-B14F-4D97-AF65-F5344CB8AC3E}">
        <p14:creationId xmlns:p14="http://schemas.microsoft.com/office/powerpoint/2010/main" val="3300021458"/>
      </p:ext>
    </p:extLst>
  </p:cSld>
  <p:clrMap bg1="lt1" tx1="dk1" bg2="lt2" tx2="dk2" accent1="accent1" accent2="accent2" accent3="accent3" accent4="accent4" accent5="accent5" accent6="accent6" hlink="hlink" folHlink="folHlink"/>
  <p:sldLayoutIdLst>
    <p:sldLayoutId id="2147483661" r:id="rId1"/>
    <p:sldLayoutId id="2147483683" r:id="rId2"/>
    <p:sldLayoutId id="2147483662" r:id="rId3"/>
    <p:sldLayoutId id="2147483679" r:id="rId4"/>
    <p:sldLayoutId id="2147483680" r:id="rId5"/>
    <p:sldLayoutId id="2147483684" r:id="rId6"/>
    <p:sldLayoutId id="2147483682" r:id="rId7"/>
    <p:sldLayoutId id="2147483666" r:id="rId8"/>
    <p:sldLayoutId id="2147483681" r:id="rId9"/>
  </p:sldLayoutIdLst>
  <p:hf hdr="0" ftr="0" dt="0"/>
  <p:txStyles>
    <p:titleStyle>
      <a:lvl1pPr algn="l" defTabSz="914400" rtl="0" eaLnBrk="1" latinLnBrk="0" hangingPunct="1">
        <a:lnSpc>
          <a:spcPct val="90000"/>
        </a:lnSpc>
        <a:spcBef>
          <a:spcPct val="0"/>
        </a:spcBef>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emf"/><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6.wmf"/><Relationship Id="rId5" Type="http://schemas.openxmlformats.org/officeDocument/2006/relationships/oleObject" Target="../embeddings/oleObject1.bin"/><Relationship Id="rId4" Type="http://schemas.openxmlformats.org/officeDocument/2006/relationships/image" Target="../media/image17.emf"/></Relationships>
</file>

<file path=ppt/slides/_rels/slide30.xml.rels><?xml version="1.0" encoding="UTF-8" standalone="yes"?>
<Relationships xmlns="http://schemas.openxmlformats.org/package/2006/relationships"><Relationship Id="rId3" Type="http://schemas.openxmlformats.org/officeDocument/2006/relationships/hyperlink" Target="http://assurances.caisse-epargne.fr/IMG/fichiers/t_aidealavente/particuliers/gav/plv/OAV_conseiller-Nouvelle_Offre_GAV.pdf" TargetMode="External"/><Relationship Id="rId7" Type="http://schemas.openxmlformats.org/officeDocument/2006/relationships/hyperlink" Target="http://assurances.caisse-epargne.fr/static/admin/moxiemanager/data/files/5730_EdEp_ModeDEmploi_GAV_CE%20OK%20BAT%20s%C3%A9cu.pdf" TargetMode="External"/><Relationship Id="rId2" Type="http://schemas.openxmlformats.org/officeDocument/2006/relationships/hyperlink" Target="http://assurances.caisse-epargne.fr/IMG/fichiers/t_aidealavente/particuliers/gav/plv/230913_oav_protections.pdf" TargetMode="External"/><Relationship Id="rId1" Type="http://schemas.openxmlformats.org/officeDocument/2006/relationships/slideLayout" Target="../slideLayouts/slideLayout7.xml"/><Relationship Id="rId6" Type="http://schemas.openxmlformats.org/officeDocument/2006/relationships/hyperlink" Target="http://assurances.caisse-epargne.fr/IMG/fichiers/t_aidealavente/particuliers/gav/plv/Clef_de_l_Assurance_n_52-Realiser_un_contrat_d_assurance_GAV-mode_d_emploi.pdf" TargetMode="External"/><Relationship Id="rId5" Type="http://schemas.openxmlformats.org/officeDocument/2006/relationships/hyperlink" Target="http://assurances.caisse-epargne.fr/static/front/old_moxie/230913_oav_protections.pdf" TargetMode="External"/><Relationship Id="rId4" Type="http://schemas.openxmlformats.org/officeDocument/2006/relationships/hyperlink" Target="http://assurances.caisse-epargne.fr/IMG/fichiers/t_aidealavente/particuliers/gav/plv/160913_oav_concurrenc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LA GARANTIE DES ACCIDENTS DE LA VIE </a:t>
            </a:r>
          </a:p>
        </p:txBody>
      </p:sp>
      <p:sp>
        <p:nvSpPr>
          <p:cNvPr id="6" name="Espace réservé du texte 5"/>
          <p:cNvSpPr>
            <a:spLocks noGrp="1"/>
          </p:cNvSpPr>
          <p:nvPr>
            <p:ph type="body" sz="quarter" idx="17"/>
          </p:nvPr>
        </p:nvSpPr>
        <p:spPr/>
        <p:txBody>
          <a:bodyPr/>
          <a:lstStyle/>
          <a:p>
            <a:r>
              <a:rPr lang="fr-FR" dirty="0" smtClean="0"/>
              <a:t>PROGRAMME NOUVEL ENTRANT</a:t>
            </a:r>
            <a:endParaRPr lang="fr-FR" dirty="0"/>
          </a:p>
        </p:txBody>
      </p:sp>
      <p:sp>
        <p:nvSpPr>
          <p:cNvPr id="7" name="Espace réservé du texte 6"/>
          <p:cNvSpPr>
            <a:spLocks noGrp="1"/>
          </p:cNvSpPr>
          <p:nvPr>
            <p:ph type="body" sz="quarter" idx="18"/>
          </p:nvPr>
        </p:nvSpPr>
        <p:spPr/>
        <p:txBody>
          <a:bodyPr/>
          <a:lstStyle/>
          <a:p>
            <a:r>
              <a:rPr lang="fr-FR" smtClean="0"/>
              <a:t>Module 5</a:t>
            </a:r>
            <a:endParaRPr lang="fr-FR" dirty="0"/>
          </a:p>
        </p:txBody>
      </p:sp>
      <p:sp>
        <p:nvSpPr>
          <p:cNvPr id="3" name="Espace réservé du texte 2"/>
          <p:cNvSpPr>
            <a:spLocks noGrp="1"/>
          </p:cNvSpPr>
          <p:nvPr>
            <p:ph type="body" sz="quarter" idx="13"/>
          </p:nvPr>
        </p:nvSpPr>
        <p:spPr/>
        <p:txBody>
          <a:bodyPr/>
          <a:lstStyle/>
          <a:p>
            <a:r>
              <a:rPr lang="fr-FR" dirty="0"/>
              <a:t>Version 2.0</a:t>
            </a:r>
          </a:p>
        </p:txBody>
      </p:sp>
      <p:sp>
        <p:nvSpPr>
          <p:cNvPr id="4" name="Espace réservé du texte 3"/>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5" name="Espace réservé du texte 4"/>
          <p:cNvSpPr>
            <a:spLocks noGrp="1"/>
          </p:cNvSpPr>
          <p:nvPr>
            <p:ph type="body" sz="quarter" idx="16"/>
          </p:nvPr>
        </p:nvSpPr>
        <p:spPr/>
        <p:txBody>
          <a:bodyPr/>
          <a:lstStyle/>
          <a:p>
            <a:r>
              <a:rPr lang="fr-FR" dirty="0"/>
              <a:t>FORMATION COLLABORATEUR</a:t>
            </a:r>
          </a:p>
        </p:txBody>
      </p:sp>
    </p:spTree>
    <p:extLst>
      <p:ext uri="{BB962C8B-B14F-4D97-AF65-F5344CB8AC3E}">
        <p14:creationId xmlns:p14="http://schemas.microsoft.com/office/powerpoint/2010/main" val="729011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Objectifs pédagogiques</a:t>
            </a:r>
          </a:p>
        </p:txBody>
      </p:sp>
      <p:sp>
        <p:nvSpPr>
          <p:cNvPr id="3" name="Espace réservé du texte 2"/>
          <p:cNvSpPr>
            <a:spLocks noGrp="1"/>
          </p:cNvSpPr>
          <p:nvPr>
            <p:ph type="body" sz="quarter" idx="13"/>
          </p:nvPr>
        </p:nvSpPr>
        <p:spPr/>
        <p:txBody>
          <a:bodyPr/>
          <a:lstStyle/>
          <a:p>
            <a:r>
              <a:rPr lang="fr-FR" dirty="0"/>
              <a:t>Version 2.0</a:t>
            </a:r>
          </a:p>
        </p:txBody>
      </p:sp>
      <p:sp>
        <p:nvSpPr>
          <p:cNvPr id="4" name="Espace réservé du numéro de diapositive 3"/>
          <p:cNvSpPr>
            <a:spLocks noGrp="1"/>
          </p:cNvSpPr>
          <p:nvPr>
            <p:ph type="sldNum" sz="quarter" idx="12"/>
          </p:nvPr>
        </p:nvSpPr>
        <p:spPr/>
        <p:txBody>
          <a:bodyPr/>
          <a:lstStyle/>
          <a:p>
            <a:fld id="{E91A9CCD-D769-46AB-BCBB-62C838BDE2BE}" type="slidenum">
              <a:rPr lang="fr-FR" smtClean="0"/>
              <a:pPr/>
              <a:t>2</a:t>
            </a:fld>
            <a:endParaRPr lang="fr-FR" dirty="0"/>
          </a:p>
        </p:txBody>
      </p:sp>
      <p:sp>
        <p:nvSpPr>
          <p:cNvPr id="5" name="Espace réservé du texte 4"/>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0" name="Rectangle 9"/>
          <p:cNvSpPr/>
          <p:nvPr/>
        </p:nvSpPr>
        <p:spPr>
          <a:xfrm>
            <a:off x="1025544" y="1517443"/>
            <a:ext cx="6864080" cy="813929"/>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fr-FR" kern="0" dirty="0" smtClean="0">
                <a:solidFill>
                  <a:schemeClr val="tx1">
                    <a:lumMod val="65000"/>
                    <a:lumOff val="35000"/>
                  </a:schemeClr>
                </a:solidFill>
              </a:rPr>
              <a:t>Découvrir la GAV</a:t>
            </a:r>
            <a:endParaRPr kumimoji="0" lang="fr-FR" sz="1800" b="0" i="0" u="none" strike="noStrike" kern="0" cap="none" spc="0" normalizeH="0" baseline="0" noProof="0" dirty="0">
              <a:ln>
                <a:noFill/>
              </a:ln>
              <a:solidFill>
                <a:schemeClr val="tx1">
                  <a:lumMod val="65000"/>
                  <a:lumOff val="35000"/>
                </a:schemeClr>
              </a:solidFill>
              <a:effectLst/>
              <a:uLnTx/>
              <a:uFillTx/>
            </a:endParaRPr>
          </a:p>
        </p:txBody>
      </p:sp>
      <p:sp>
        <p:nvSpPr>
          <p:cNvPr id="11" name="Rectangle 10"/>
          <p:cNvSpPr/>
          <p:nvPr/>
        </p:nvSpPr>
        <p:spPr>
          <a:xfrm>
            <a:off x="1025545" y="1517443"/>
            <a:ext cx="796435" cy="813929"/>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chemeClr val="bg1"/>
                </a:solidFill>
                <a:effectLst/>
                <a:uLnTx/>
                <a:uFillTx/>
              </a:rPr>
              <a:t>Icone</a:t>
            </a:r>
          </a:p>
        </p:txBody>
      </p:sp>
      <p:grpSp>
        <p:nvGrpSpPr>
          <p:cNvPr id="14" name="Groupe 13"/>
          <p:cNvGrpSpPr/>
          <p:nvPr/>
        </p:nvGrpSpPr>
        <p:grpSpPr>
          <a:xfrm>
            <a:off x="1025544" y="2412861"/>
            <a:ext cx="6864080" cy="813929"/>
            <a:chOff x="1025544" y="1517443"/>
            <a:chExt cx="6864080" cy="813929"/>
          </a:xfrm>
        </p:grpSpPr>
        <p:sp>
          <p:nvSpPr>
            <p:cNvPr id="15" name="Rectangle 14"/>
            <p:cNvSpPr/>
            <p:nvPr/>
          </p:nvSpPr>
          <p:spPr>
            <a:xfrm>
              <a:off x="1025544" y="1517443"/>
              <a:ext cx="6864080" cy="813929"/>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smtClean="0">
                  <a:ln>
                    <a:noFill/>
                  </a:ln>
                  <a:solidFill>
                    <a:schemeClr val="tx1">
                      <a:lumMod val="65000"/>
                      <a:lumOff val="35000"/>
                    </a:schemeClr>
                  </a:solidFill>
                  <a:effectLst/>
                  <a:uLnTx/>
                  <a:uFillTx/>
                </a:rPr>
                <a:t>Proposer</a:t>
              </a:r>
              <a:r>
                <a:rPr kumimoji="0" lang="fr-FR" sz="1800" b="0" i="0" u="none" strike="noStrike" kern="0" cap="none" spc="0" normalizeH="0" noProof="0" dirty="0" smtClean="0">
                  <a:ln>
                    <a:noFill/>
                  </a:ln>
                  <a:solidFill>
                    <a:schemeClr val="tx1">
                      <a:lumMod val="65000"/>
                      <a:lumOff val="35000"/>
                    </a:schemeClr>
                  </a:solidFill>
                  <a:effectLst/>
                  <a:uLnTx/>
                  <a:uFillTx/>
                </a:rPr>
                <a:t> la GAV</a:t>
              </a:r>
              <a:endParaRPr kumimoji="0" lang="fr-FR" sz="1800" b="0" i="0" u="none" strike="noStrike" kern="0" cap="none" spc="0" normalizeH="0" baseline="0" noProof="0" dirty="0">
                <a:ln>
                  <a:noFill/>
                </a:ln>
                <a:solidFill>
                  <a:schemeClr val="tx1">
                    <a:lumMod val="65000"/>
                    <a:lumOff val="35000"/>
                  </a:schemeClr>
                </a:solidFill>
                <a:effectLst/>
                <a:uLnTx/>
                <a:uFillTx/>
              </a:endParaRPr>
            </a:p>
          </p:txBody>
        </p:sp>
        <p:sp>
          <p:nvSpPr>
            <p:cNvPr id="16" name="Rectangle 15"/>
            <p:cNvSpPr/>
            <p:nvPr/>
          </p:nvSpPr>
          <p:spPr>
            <a:xfrm>
              <a:off x="1025545" y="1517443"/>
              <a:ext cx="796435" cy="813929"/>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chemeClr val="bg1"/>
                  </a:solidFill>
                  <a:effectLst/>
                  <a:uLnTx/>
                  <a:uFillTx/>
                </a:rPr>
                <a:t>Icone</a:t>
              </a:r>
            </a:p>
          </p:txBody>
        </p:sp>
      </p:grpSp>
      <p:pic>
        <p:nvPicPr>
          <p:cNvPr id="20" name="Imag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67" y="1517443"/>
            <a:ext cx="719390" cy="719390"/>
          </a:xfrm>
          <a:prstGeom prst="rect">
            <a:avLst/>
          </a:prstGeom>
        </p:spPr>
      </p:pic>
      <p:pic>
        <p:nvPicPr>
          <p:cNvPr id="22" name="Imag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82" y="2507400"/>
            <a:ext cx="719390" cy="719390"/>
          </a:xfrm>
          <a:prstGeom prst="rect">
            <a:avLst/>
          </a:prstGeom>
        </p:spPr>
      </p:pic>
      <p:sp>
        <p:nvSpPr>
          <p:cNvPr id="26" name="ZoneTexte 25"/>
          <p:cNvSpPr txBox="1"/>
          <p:nvPr/>
        </p:nvSpPr>
        <p:spPr>
          <a:xfrm>
            <a:off x="2358736" y="5629873"/>
            <a:ext cx="878781" cy="215444"/>
          </a:xfrm>
          <a:prstGeom prst="rect">
            <a:avLst/>
          </a:prstGeom>
          <a:noFill/>
        </p:spPr>
        <p:txBody>
          <a:bodyPr wrap="square" rtlCol="0">
            <a:spAutoFit/>
          </a:bodyPr>
          <a:lstStyle/>
          <a:p>
            <a:pPr algn="ctr"/>
            <a:r>
              <a:rPr lang="fr-FR" sz="800" dirty="0">
                <a:solidFill>
                  <a:schemeClr val="bg1"/>
                </a:solidFill>
              </a:rPr>
              <a:t>Connaissance</a:t>
            </a:r>
          </a:p>
        </p:txBody>
      </p:sp>
      <p:sp>
        <p:nvSpPr>
          <p:cNvPr id="27" name="ZoneTexte 26"/>
          <p:cNvSpPr txBox="1"/>
          <p:nvPr/>
        </p:nvSpPr>
        <p:spPr>
          <a:xfrm>
            <a:off x="3280369" y="5629873"/>
            <a:ext cx="878781" cy="215444"/>
          </a:xfrm>
          <a:prstGeom prst="rect">
            <a:avLst/>
          </a:prstGeom>
          <a:noFill/>
        </p:spPr>
        <p:txBody>
          <a:bodyPr wrap="square" rtlCol="0">
            <a:spAutoFit/>
          </a:bodyPr>
          <a:lstStyle/>
          <a:p>
            <a:pPr algn="ctr"/>
            <a:r>
              <a:rPr lang="fr-FR" sz="800" dirty="0">
                <a:solidFill>
                  <a:schemeClr val="bg1"/>
                </a:solidFill>
              </a:rPr>
              <a:t>Compréhension</a:t>
            </a:r>
          </a:p>
        </p:txBody>
      </p:sp>
      <p:sp>
        <p:nvSpPr>
          <p:cNvPr id="28" name="ZoneTexte 27"/>
          <p:cNvSpPr txBox="1"/>
          <p:nvPr/>
        </p:nvSpPr>
        <p:spPr>
          <a:xfrm>
            <a:off x="4159150" y="5629873"/>
            <a:ext cx="878781" cy="215444"/>
          </a:xfrm>
          <a:prstGeom prst="rect">
            <a:avLst/>
          </a:prstGeom>
          <a:noFill/>
        </p:spPr>
        <p:txBody>
          <a:bodyPr wrap="square" rtlCol="0">
            <a:spAutoFit/>
          </a:bodyPr>
          <a:lstStyle/>
          <a:p>
            <a:pPr algn="ctr"/>
            <a:r>
              <a:rPr lang="fr-FR" sz="800" dirty="0">
                <a:solidFill>
                  <a:schemeClr val="bg1"/>
                </a:solidFill>
              </a:rPr>
              <a:t>Application</a:t>
            </a:r>
          </a:p>
        </p:txBody>
      </p:sp>
      <p:sp>
        <p:nvSpPr>
          <p:cNvPr id="29" name="ZoneTexte 28"/>
          <p:cNvSpPr txBox="1"/>
          <p:nvPr/>
        </p:nvSpPr>
        <p:spPr>
          <a:xfrm>
            <a:off x="5037931" y="5629873"/>
            <a:ext cx="878781" cy="215444"/>
          </a:xfrm>
          <a:prstGeom prst="rect">
            <a:avLst/>
          </a:prstGeom>
          <a:noFill/>
        </p:spPr>
        <p:txBody>
          <a:bodyPr wrap="square" rtlCol="0">
            <a:spAutoFit/>
          </a:bodyPr>
          <a:lstStyle/>
          <a:p>
            <a:pPr algn="ctr"/>
            <a:r>
              <a:rPr lang="fr-FR" sz="800" dirty="0">
                <a:solidFill>
                  <a:schemeClr val="bg1"/>
                </a:solidFill>
              </a:rPr>
              <a:t>Analyse</a:t>
            </a:r>
          </a:p>
        </p:txBody>
      </p:sp>
      <p:sp>
        <p:nvSpPr>
          <p:cNvPr id="30" name="ZoneTexte 29"/>
          <p:cNvSpPr txBox="1"/>
          <p:nvPr/>
        </p:nvSpPr>
        <p:spPr>
          <a:xfrm>
            <a:off x="5916712" y="5629873"/>
            <a:ext cx="878781" cy="215444"/>
          </a:xfrm>
          <a:prstGeom prst="rect">
            <a:avLst/>
          </a:prstGeom>
          <a:noFill/>
        </p:spPr>
        <p:txBody>
          <a:bodyPr wrap="square" rtlCol="0">
            <a:spAutoFit/>
          </a:bodyPr>
          <a:lstStyle/>
          <a:p>
            <a:pPr algn="ctr"/>
            <a:r>
              <a:rPr lang="fr-FR" sz="800" dirty="0">
                <a:solidFill>
                  <a:schemeClr val="bg1"/>
                </a:solidFill>
              </a:rPr>
              <a:t>Synthèse</a:t>
            </a:r>
          </a:p>
        </p:txBody>
      </p:sp>
      <p:sp>
        <p:nvSpPr>
          <p:cNvPr id="31" name="ZoneTexte 30"/>
          <p:cNvSpPr txBox="1"/>
          <p:nvPr/>
        </p:nvSpPr>
        <p:spPr>
          <a:xfrm>
            <a:off x="6815702" y="5629873"/>
            <a:ext cx="878781" cy="215444"/>
          </a:xfrm>
          <a:prstGeom prst="rect">
            <a:avLst/>
          </a:prstGeom>
          <a:noFill/>
        </p:spPr>
        <p:txBody>
          <a:bodyPr wrap="square" rtlCol="0">
            <a:spAutoFit/>
          </a:bodyPr>
          <a:lstStyle/>
          <a:p>
            <a:pPr algn="ctr"/>
            <a:r>
              <a:rPr lang="fr-FR" sz="800" dirty="0">
                <a:solidFill>
                  <a:schemeClr val="bg1"/>
                </a:solidFill>
              </a:rPr>
              <a:t>Evaluation</a:t>
            </a:r>
          </a:p>
        </p:txBody>
      </p:sp>
    </p:spTree>
    <p:extLst>
      <p:ext uri="{BB962C8B-B14F-4D97-AF65-F5344CB8AC3E}">
        <p14:creationId xmlns:p14="http://schemas.microsoft.com/office/powerpoint/2010/main" val="1552743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GARANTIE DES ACCIDENTS DE LA VIE</a:t>
            </a:r>
          </a:p>
        </p:txBody>
      </p:sp>
      <p:sp>
        <p:nvSpPr>
          <p:cNvPr id="3" name="Espace réservé du texte 2"/>
          <p:cNvSpPr>
            <a:spLocks noGrp="1"/>
          </p:cNvSpPr>
          <p:nvPr>
            <p:ph type="body" sz="quarter" idx="15"/>
          </p:nvPr>
        </p:nvSpPr>
        <p:spPr/>
        <p:txBody>
          <a:bodyPr/>
          <a:lstStyle/>
          <a:p>
            <a:r>
              <a:rPr lang="fr-FR" dirty="0"/>
              <a:t>Version 2.0</a:t>
            </a:r>
          </a:p>
        </p:txBody>
      </p:sp>
      <p:sp>
        <p:nvSpPr>
          <p:cNvPr id="4" name="Espace réservé du numéro de diapositive 3"/>
          <p:cNvSpPr>
            <a:spLocks noGrp="1"/>
          </p:cNvSpPr>
          <p:nvPr>
            <p:ph type="sldNum" sz="quarter" idx="12"/>
          </p:nvPr>
        </p:nvSpPr>
        <p:spPr/>
        <p:txBody>
          <a:bodyPr/>
          <a:lstStyle/>
          <a:p>
            <a:fld id="{E91A9CCD-D769-46AB-BCBB-62C838BDE2BE}" type="slidenum">
              <a:rPr lang="fr-FR" smtClean="0"/>
              <a:pPr/>
              <a:t>3</a:t>
            </a:fld>
            <a:endParaRPr lang="fr-FR" dirty="0"/>
          </a:p>
        </p:txBody>
      </p:sp>
      <p:sp>
        <p:nvSpPr>
          <p:cNvPr id="5" name="Espace réservé du texte 4"/>
          <p:cNvSpPr>
            <a:spLocks noGrp="1"/>
          </p:cNvSpPr>
          <p:nvPr>
            <p:ph type="body" sz="quarter" idx="16"/>
          </p:nvPr>
        </p:nvSpPr>
        <p:spPr/>
        <p:txBody>
          <a:bodyPr/>
          <a:lstStyle/>
          <a:p>
            <a:r>
              <a:rPr lang="fr-FR" dirty="0"/>
              <a:t>Document à usage interne</a:t>
            </a:r>
            <a:br>
              <a:rPr lang="fr-FR" dirty="0"/>
            </a:br>
            <a:r>
              <a:rPr lang="fr-FR" dirty="0"/>
              <a:t>Ne pas diffuser</a:t>
            </a:r>
          </a:p>
        </p:txBody>
      </p:sp>
      <p:grpSp>
        <p:nvGrpSpPr>
          <p:cNvPr id="6" name="Groupe 5"/>
          <p:cNvGrpSpPr/>
          <p:nvPr/>
        </p:nvGrpSpPr>
        <p:grpSpPr>
          <a:xfrm>
            <a:off x="1025544" y="1351664"/>
            <a:ext cx="6864080" cy="813929"/>
            <a:chOff x="1025544" y="1496879"/>
            <a:chExt cx="6864080" cy="813929"/>
          </a:xfrm>
        </p:grpSpPr>
        <p:sp>
          <p:nvSpPr>
            <p:cNvPr id="7" name="Rectangle 6"/>
            <p:cNvSpPr/>
            <p:nvPr/>
          </p:nvSpPr>
          <p:spPr>
            <a:xfrm>
              <a:off x="1025544" y="1496879"/>
              <a:ext cx="6864080" cy="813929"/>
            </a:xfrm>
            <a:prstGeom prst="rect">
              <a:avLst/>
            </a:prstGeom>
            <a:noFill/>
            <a:ln>
              <a:solidFill>
                <a:srgbClr val="571E74"/>
              </a:solid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pPr lvl="0" defTabSz="914400">
                <a:defRPr/>
              </a:pPr>
              <a:r>
                <a:rPr lang="fr-FR" kern="0" dirty="0">
                  <a:solidFill>
                    <a:srgbClr val="571E74"/>
                  </a:solidFill>
                </a:rPr>
                <a:t>Le contexte et les besoins de protection du client </a:t>
              </a:r>
              <a:br>
                <a:rPr lang="fr-FR" kern="0" dirty="0">
                  <a:solidFill>
                    <a:srgbClr val="571E74"/>
                  </a:solidFill>
                </a:rPr>
              </a:br>
              <a:r>
                <a:rPr lang="fr-FR" kern="0" dirty="0">
                  <a:solidFill>
                    <a:srgbClr val="571E74"/>
                  </a:solidFill>
                </a:rPr>
                <a:t>dans sa vie quotidienne</a:t>
              </a:r>
            </a:p>
          </p:txBody>
        </p:sp>
        <p:sp>
          <p:nvSpPr>
            <p:cNvPr id="8" name="Rectangle 7"/>
            <p:cNvSpPr/>
            <p:nvPr/>
          </p:nvSpPr>
          <p:spPr>
            <a:xfrm>
              <a:off x="1025545" y="1496879"/>
              <a:ext cx="796435" cy="813929"/>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1</a:t>
              </a:r>
            </a:p>
          </p:txBody>
        </p:sp>
      </p:grpSp>
      <p:grpSp>
        <p:nvGrpSpPr>
          <p:cNvPr id="9" name="Groupe 8"/>
          <p:cNvGrpSpPr/>
          <p:nvPr/>
        </p:nvGrpSpPr>
        <p:grpSpPr>
          <a:xfrm>
            <a:off x="1025544" y="2260068"/>
            <a:ext cx="6864080" cy="813929"/>
            <a:chOff x="1025544" y="1496879"/>
            <a:chExt cx="6864080" cy="813929"/>
          </a:xfrm>
        </p:grpSpPr>
        <p:sp>
          <p:nvSpPr>
            <p:cNvPr id="10" name="Rectangle 9"/>
            <p:cNvSpPr/>
            <p:nvPr/>
          </p:nvSpPr>
          <p:spPr>
            <a:xfrm>
              <a:off x="1025544" y="1496879"/>
              <a:ext cx="6864080" cy="813929"/>
            </a:xfrm>
            <a:prstGeom prst="rect">
              <a:avLst/>
            </a:prstGeom>
            <a:noFill/>
            <a:ln>
              <a:solidFill>
                <a:srgbClr val="571E74"/>
              </a:solid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pPr lvl="0" defTabSz="914400">
                <a:defRPr/>
              </a:pPr>
              <a:r>
                <a:rPr lang="fr-FR" kern="0" dirty="0">
                  <a:solidFill>
                    <a:srgbClr val="571E74"/>
                  </a:solidFill>
                </a:rPr>
                <a:t>Le contrat GAV</a:t>
              </a:r>
            </a:p>
          </p:txBody>
        </p:sp>
        <p:sp>
          <p:nvSpPr>
            <p:cNvPr id="11" name="Rectangle 10"/>
            <p:cNvSpPr/>
            <p:nvPr/>
          </p:nvSpPr>
          <p:spPr>
            <a:xfrm>
              <a:off x="1025545" y="1496879"/>
              <a:ext cx="796435" cy="813929"/>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2</a:t>
              </a:r>
            </a:p>
          </p:txBody>
        </p:sp>
      </p:grpSp>
      <p:grpSp>
        <p:nvGrpSpPr>
          <p:cNvPr id="12" name="Groupe 11"/>
          <p:cNvGrpSpPr/>
          <p:nvPr/>
        </p:nvGrpSpPr>
        <p:grpSpPr>
          <a:xfrm>
            <a:off x="1025544" y="3168472"/>
            <a:ext cx="6864080" cy="813929"/>
            <a:chOff x="1025544" y="1496879"/>
            <a:chExt cx="6864080" cy="813929"/>
          </a:xfrm>
        </p:grpSpPr>
        <p:sp>
          <p:nvSpPr>
            <p:cNvPr id="13" name="Rectangle 12"/>
            <p:cNvSpPr/>
            <p:nvPr/>
          </p:nvSpPr>
          <p:spPr>
            <a:xfrm>
              <a:off x="1025544" y="1496879"/>
              <a:ext cx="6864080" cy="813929"/>
            </a:xfrm>
            <a:prstGeom prst="rect">
              <a:avLst/>
            </a:prstGeom>
            <a:noFill/>
            <a:ln>
              <a:solidFill>
                <a:srgbClr val="571E74"/>
              </a:solid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pPr lvl="0" defTabSz="914400">
                <a:defRPr/>
              </a:pPr>
              <a:r>
                <a:rPr lang="fr-FR" kern="0" dirty="0">
                  <a:solidFill>
                    <a:srgbClr val="571E74"/>
                  </a:solidFill>
                </a:rPr>
                <a:t>Les garanties offertes</a:t>
              </a:r>
            </a:p>
          </p:txBody>
        </p:sp>
        <p:sp>
          <p:nvSpPr>
            <p:cNvPr id="14" name="Rectangle 13"/>
            <p:cNvSpPr/>
            <p:nvPr/>
          </p:nvSpPr>
          <p:spPr>
            <a:xfrm>
              <a:off x="1025545" y="1496879"/>
              <a:ext cx="796435" cy="813929"/>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3</a:t>
              </a:r>
            </a:p>
          </p:txBody>
        </p:sp>
      </p:grpSp>
      <p:grpSp>
        <p:nvGrpSpPr>
          <p:cNvPr id="15" name="Groupe 14"/>
          <p:cNvGrpSpPr/>
          <p:nvPr/>
        </p:nvGrpSpPr>
        <p:grpSpPr>
          <a:xfrm>
            <a:off x="1025544" y="4061526"/>
            <a:ext cx="6864080" cy="813929"/>
            <a:chOff x="1025544" y="1496879"/>
            <a:chExt cx="6864080" cy="813929"/>
          </a:xfrm>
        </p:grpSpPr>
        <p:sp>
          <p:nvSpPr>
            <p:cNvPr id="16" name="Rectangle 15"/>
            <p:cNvSpPr/>
            <p:nvPr/>
          </p:nvSpPr>
          <p:spPr>
            <a:xfrm>
              <a:off x="1025544" y="1496879"/>
              <a:ext cx="6864080" cy="813929"/>
            </a:xfrm>
            <a:prstGeom prst="rect">
              <a:avLst/>
            </a:prstGeom>
            <a:noFill/>
            <a:ln>
              <a:solidFill>
                <a:srgbClr val="571E74"/>
              </a:solid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pPr lvl="0" defTabSz="914400">
                <a:defRPr/>
              </a:pPr>
              <a:r>
                <a:rPr lang="fr-FR" kern="0" dirty="0">
                  <a:solidFill>
                    <a:srgbClr val="571E74"/>
                  </a:solidFill>
                </a:rPr>
                <a:t>Accroches et rebonds commerciaux</a:t>
              </a:r>
            </a:p>
          </p:txBody>
        </p:sp>
        <p:sp>
          <p:nvSpPr>
            <p:cNvPr id="17" name="Rectangle 16"/>
            <p:cNvSpPr/>
            <p:nvPr/>
          </p:nvSpPr>
          <p:spPr>
            <a:xfrm>
              <a:off x="1025545" y="1496879"/>
              <a:ext cx="796435" cy="813929"/>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4</a:t>
              </a:r>
            </a:p>
          </p:txBody>
        </p:sp>
      </p:grpSp>
      <p:grpSp>
        <p:nvGrpSpPr>
          <p:cNvPr id="18" name="Groupe 17"/>
          <p:cNvGrpSpPr/>
          <p:nvPr/>
        </p:nvGrpSpPr>
        <p:grpSpPr>
          <a:xfrm>
            <a:off x="1025544" y="4980978"/>
            <a:ext cx="6864080" cy="813929"/>
            <a:chOff x="1025544" y="1496879"/>
            <a:chExt cx="6864080" cy="813929"/>
          </a:xfrm>
        </p:grpSpPr>
        <p:sp>
          <p:nvSpPr>
            <p:cNvPr id="19" name="Rectangle 18"/>
            <p:cNvSpPr/>
            <p:nvPr/>
          </p:nvSpPr>
          <p:spPr>
            <a:xfrm>
              <a:off x="1025544" y="1496879"/>
              <a:ext cx="6864080" cy="813929"/>
            </a:xfrm>
            <a:prstGeom prst="rect">
              <a:avLst/>
            </a:prstGeom>
            <a:noFill/>
            <a:ln>
              <a:solidFill>
                <a:srgbClr val="571E74"/>
              </a:solidFill>
            </a:ln>
          </p:spPr>
          <p:style>
            <a:lnRef idx="2">
              <a:schemeClr val="accent1">
                <a:shade val="50000"/>
              </a:schemeClr>
            </a:lnRef>
            <a:fillRef idx="1">
              <a:schemeClr val="accent1"/>
            </a:fillRef>
            <a:effectRef idx="0">
              <a:schemeClr val="accent1"/>
            </a:effectRef>
            <a:fontRef idx="minor">
              <a:schemeClr val="lt1"/>
            </a:fontRef>
          </p:style>
          <p:txBody>
            <a:bodyPr lIns="1080000" rtlCol="0" anchor="ctr"/>
            <a:lstStyle/>
            <a:p>
              <a:pPr lvl="0" defTabSz="914400">
                <a:defRPr/>
              </a:pPr>
              <a:r>
                <a:rPr lang="fr-FR" kern="0" dirty="0">
                  <a:solidFill>
                    <a:srgbClr val="571E74"/>
                  </a:solidFill>
                </a:rPr>
                <a:t>Les outils</a:t>
              </a:r>
            </a:p>
          </p:txBody>
        </p:sp>
        <p:sp>
          <p:nvSpPr>
            <p:cNvPr id="20" name="Rectangle 19"/>
            <p:cNvSpPr/>
            <p:nvPr/>
          </p:nvSpPr>
          <p:spPr>
            <a:xfrm>
              <a:off x="1025545" y="1496879"/>
              <a:ext cx="796435" cy="813929"/>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5</a:t>
              </a:r>
            </a:p>
          </p:txBody>
        </p:sp>
      </p:grpSp>
    </p:spTree>
    <p:extLst>
      <p:ext uri="{BB962C8B-B14F-4D97-AF65-F5344CB8AC3E}">
        <p14:creationId xmlns:p14="http://schemas.microsoft.com/office/powerpoint/2010/main" val="332773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contexte et les besoins de protection </a:t>
            </a:r>
            <a:br>
              <a:rPr lang="fr-FR" dirty="0"/>
            </a:br>
            <a:r>
              <a:rPr lang="fr-FR" dirty="0"/>
              <a:t>du client dans sa vie quotidienne</a:t>
            </a:r>
          </a:p>
        </p:txBody>
      </p:sp>
      <p:sp>
        <p:nvSpPr>
          <p:cNvPr id="3" name="Espace réservé du texte 2"/>
          <p:cNvSpPr>
            <a:spLocks noGrp="1"/>
          </p:cNvSpPr>
          <p:nvPr>
            <p:ph type="body" sz="quarter" idx="13"/>
          </p:nvPr>
        </p:nvSpPr>
        <p:spPr/>
        <p:txBody>
          <a:bodyPr/>
          <a:lstStyle/>
          <a:p>
            <a:r>
              <a:rPr lang="fr-FR" dirty="0"/>
              <a:t>1</a:t>
            </a:r>
          </a:p>
        </p:txBody>
      </p:sp>
      <p:sp>
        <p:nvSpPr>
          <p:cNvPr id="4" name="Espace réservé du texte 3"/>
          <p:cNvSpPr>
            <a:spLocks noGrp="1"/>
          </p:cNvSpPr>
          <p:nvPr>
            <p:ph type="body" sz="quarter" idx="14"/>
          </p:nvPr>
        </p:nvSpPr>
        <p:spPr>
          <a:xfrm>
            <a:off x="2191917" y="2492240"/>
            <a:ext cx="3812957" cy="275699"/>
          </a:xfrm>
        </p:spPr>
        <p:txBody>
          <a:bodyPr/>
          <a:lstStyle/>
          <a:p>
            <a:r>
              <a:rPr lang="fr-FR" dirty="0"/>
              <a:t>LA GARANTIE DES ACCIDENTS DE LA VIE</a:t>
            </a:r>
          </a:p>
        </p:txBody>
      </p:sp>
      <p:sp>
        <p:nvSpPr>
          <p:cNvPr id="5" name="Espace réservé du texte 4"/>
          <p:cNvSpPr>
            <a:spLocks noGrp="1"/>
          </p:cNvSpPr>
          <p:nvPr>
            <p:ph type="body" sz="quarter" idx="15"/>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4</a:t>
            </a:fld>
            <a:endParaRPr lang="fr-FR" dirty="0"/>
          </a:p>
        </p:txBody>
      </p:sp>
      <p:sp>
        <p:nvSpPr>
          <p:cNvPr id="7" name="Espace réservé du texte 6"/>
          <p:cNvSpPr>
            <a:spLocks noGrp="1"/>
          </p:cNvSpPr>
          <p:nvPr>
            <p:ph type="body" sz="quarter" idx="16"/>
          </p:nvPr>
        </p:nvSpPr>
        <p:spPr/>
        <p:txBody>
          <a:bodyPr/>
          <a:lstStyle/>
          <a:p>
            <a:r>
              <a:rPr lang="fr-FR" dirty="0"/>
              <a:t>Document à usage interne</a:t>
            </a:r>
            <a:br>
              <a:rPr lang="fr-FR" dirty="0"/>
            </a:br>
            <a:r>
              <a:rPr lang="fr-FR" dirty="0"/>
              <a:t>Ne pas diffuser</a:t>
            </a:r>
          </a:p>
        </p:txBody>
      </p:sp>
    </p:spTree>
    <p:extLst>
      <p:ext uri="{BB962C8B-B14F-4D97-AF65-F5344CB8AC3E}">
        <p14:creationId xmlns:p14="http://schemas.microsoft.com/office/powerpoint/2010/main" val="23619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Le contexte et les besoins du client dans sa vie quotidienne</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Quelques chiffres et cas clients</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5</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9" name="ZoneTexte 8"/>
          <p:cNvSpPr txBox="1"/>
          <p:nvPr/>
        </p:nvSpPr>
        <p:spPr>
          <a:xfrm>
            <a:off x="2055551" y="1935619"/>
            <a:ext cx="5589587" cy="400110"/>
          </a:xfrm>
          <a:prstGeom prst="rect">
            <a:avLst/>
          </a:prstGeom>
          <a:noFill/>
        </p:spPr>
        <p:txBody>
          <a:bodyPr wrap="square" rtlCol="0">
            <a:spAutoFit/>
          </a:bodyPr>
          <a:lstStyle/>
          <a:p>
            <a:r>
              <a:rPr lang="fr-FR" sz="20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accidents domestiques en France</a:t>
            </a:r>
          </a:p>
        </p:txBody>
      </p:sp>
      <p:sp>
        <p:nvSpPr>
          <p:cNvPr id="10" name="Rectangle 9"/>
          <p:cNvSpPr/>
          <p:nvPr/>
        </p:nvSpPr>
        <p:spPr>
          <a:xfrm>
            <a:off x="1103097" y="2568918"/>
            <a:ext cx="1559290" cy="116090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2861785" y="2568918"/>
            <a:ext cx="1559290" cy="116090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4584582" y="2568918"/>
            <a:ext cx="1559290" cy="116090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6307379" y="2568918"/>
            <a:ext cx="1559290" cy="116090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à coins arrondis 17"/>
          <p:cNvSpPr/>
          <p:nvPr/>
        </p:nvSpPr>
        <p:spPr bwMode="auto">
          <a:xfrm>
            <a:off x="1256696" y="3189830"/>
            <a:ext cx="1217840"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900" b="1" dirty="0">
                <a:solidFill>
                  <a:schemeClr val="bg1"/>
                </a:solidFill>
              </a:rPr>
              <a:t>Nombre d’accidents domestiques par an en France</a:t>
            </a:r>
            <a:endParaRPr kumimoji="0" lang="en-US" sz="900" b="1" i="0" u="none" strike="noStrike" cap="none" normalizeH="0" baseline="0" dirty="0">
              <a:ln>
                <a:noFill/>
              </a:ln>
              <a:solidFill>
                <a:schemeClr val="bg1"/>
              </a:solidFill>
              <a:effectLst/>
              <a:latin typeface="Verdana" pitchFamily="34" charset="0"/>
            </a:endParaRPr>
          </a:p>
        </p:txBody>
      </p:sp>
      <p:sp>
        <p:nvSpPr>
          <p:cNvPr id="17" name="Rectangle à coins arrondis 17"/>
          <p:cNvSpPr/>
          <p:nvPr/>
        </p:nvSpPr>
        <p:spPr bwMode="auto">
          <a:xfrm>
            <a:off x="4754041" y="3189830"/>
            <a:ext cx="1116000"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sz="900" b="1" dirty="0">
                <a:solidFill>
                  <a:schemeClr val="bg1"/>
                </a:solidFill>
              </a:rPr>
              <a:t>Cause de mortalité derrière le cancer et les AVC</a:t>
            </a:r>
          </a:p>
        </p:txBody>
      </p:sp>
      <p:sp>
        <p:nvSpPr>
          <p:cNvPr id="18" name="Rectangle à coins arrondis 17"/>
          <p:cNvSpPr/>
          <p:nvPr/>
        </p:nvSpPr>
        <p:spPr bwMode="auto">
          <a:xfrm>
            <a:off x="1256696" y="2751886"/>
            <a:ext cx="1491218"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2800" b="1" dirty="0">
                <a:solidFill>
                  <a:schemeClr val="bg1"/>
                </a:solidFill>
                <a:latin typeface="Verdana" panose="020B0604030504040204" pitchFamily="34" charset="0"/>
                <a:ea typeface="Verdana" panose="020B0604030504040204" pitchFamily="34" charset="0"/>
                <a:cs typeface="Verdana" panose="020B0604030504040204" pitchFamily="34" charset="0"/>
              </a:rPr>
              <a:t>11 M</a:t>
            </a:r>
            <a:endParaRPr kumimoji="0" lang="en-US" sz="28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9" name="Rectangle à coins arrondis 17"/>
          <p:cNvSpPr/>
          <p:nvPr/>
        </p:nvSpPr>
        <p:spPr bwMode="auto">
          <a:xfrm>
            <a:off x="3018256" y="3189830"/>
            <a:ext cx="1217840"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900" b="1" dirty="0">
                <a:solidFill>
                  <a:schemeClr val="bg1"/>
                </a:solidFill>
              </a:rPr>
              <a:t>Nombre de blessés par an</a:t>
            </a:r>
            <a:endParaRPr kumimoji="0" lang="en-US" sz="900" b="1" i="0" u="none" strike="noStrike" cap="none" normalizeH="0" baseline="0" dirty="0">
              <a:ln>
                <a:noFill/>
              </a:ln>
              <a:solidFill>
                <a:schemeClr val="bg1"/>
              </a:solidFill>
              <a:effectLst/>
              <a:latin typeface="Verdana" pitchFamily="34" charset="0"/>
            </a:endParaRPr>
          </a:p>
        </p:txBody>
      </p:sp>
      <p:sp>
        <p:nvSpPr>
          <p:cNvPr id="20" name="Rectangle à coins arrondis 17"/>
          <p:cNvSpPr/>
          <p:nvPr/>
        </p:nvSpPr>
        <p:spPr bwMode="auto">
          <a:xfrm>
            <a:off x="3018256" y="2751886"/>
            <a:ext cx="1491218"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2800" b="1" dirty="0">
                <a:solidFill>
                  <a:schemeClr val="bg1"/>
                </a:solidFill>
                <a:latin typeface="Verdana" panose="020B0604030504040204" pitchFamily="34" charset="0"/>
                <a:ea typeface="Verdana" panose="020B0604030504040204" pitchFamily="34" charset="0"/>
                <a:cs typeface="Verdana" panose="020B0604030504040204" pitchFamily="34" charset="0"/>
              </a:rPr>
              <a:t>4,5 M</a:t>
            </a:r>
            <a:endParaRPr kumimoji="0" lang="en-US" sz="28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1" name="Rectangle à coins arrondis 17"/>
          <p:cNvSpPr/>
          <p:nvPr/>
        </p:nvSpPr>
        <p:spPr bwMode="auto">
          <a:xfrm>
            <a:off x="4727762" y="2751886"/>
            <a:ext cx="1491218"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2800" b="1" dirty="0">
                <a:solidFill>
                  <a:schemeClr val="bg1"/>
                </a:solidFill>
                <a:latin typeface="Verdana" panose="020B0604030504040204" pitchFamily="34" charset="0"/>
                <a:ea typeface="Verdana" panose="020B0604030504040204" pitchFamily="34" charset="0"/>
                <a:cs typeface="Verdana" panose="020B0604030504040204" pitchFamily="34" charset="0"/>
              </a:rPr>
              <a:t>3</a:t>
            </a:r>
            <a:r>
              <a:rPr lang="fr-FR" sz="2800" b="1" baseline="30000" dirty="0">
                <a:solidFill>
                  <a:schemeClr val="bg1"/>
                </a:solidFill>
                <a:latin typeface="Verdana" panose="020B0604030504040204" pitchFamily="34" charset="0"/>
                <a:ea typeface="Verdana" panose="020B0604030504040204" pitchFamily="34" charset="0"/>
                <a:cs typeface="Verdana" panose="020B0604030504040204" pitchFamily="34" charset="0"/>
              </a:rPr>
              <a:t>ème</a:t>
            </a:r>
            <a:endParaRPr kumimoji="0" lang="en-US" sz="2800" b="1" i="0" u="none" strike="noStrike" cap="none" normalizeH="0" baseline="30000" dirty="0">
              <a:ln>
                <a:noFill/>
              </a:ln>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2" name="Rectangle à coins arrondis 17"/>
          <p:cNvSpPr/>
          <p:nvPr/>
        </p:nvSpPr>
        <p:spPr bwMode="auto">
          <a:xfrm>
            <a:off x="6441439" y="2751886"/>
            <a:ext cx="1491218"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2800" b="1" dirty="0">
                <a:solidFill>
                  <a:schemeClr val="bg1"/>
                </a:solidFill>
                <a:latin typeface="Verdana" panose="020B0604030504040204" pitchFamily="34" charset="0"/>
                <a:ea typeface="Verdana" panose="020B0604030504040204" pitchFamily="34" charset="0"/>
                <a:cs typeface="Verdana" panose="020B0604030504040204" pitchFamily="34" charset="0"/>
              </a:rPr>
              <a:t>5 x</a:t>
            </a:r>
            <a:endParaRPr kumimoji="0" lang="en-US" sz="2800" b="1" i="0" u="none" strike="noStrike" cap="none" normalizeH="0" baseline="30000" dirty="0">
              <a:ln>
                <a:noFill/>
              </a:ln>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33" name="Rectangle à coins arrondis 17"/>
          <p:cNvSpPr/>
          <p:nvPr/>
        </p:nvSpPr>
        <p:spPr bwMode="auto">
          <a:xfrm>
            <a:off x="6441439" y="3189830"/>
            <a:ext cx="1116000"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sz="900" b="1" dirty="0">
                <a:solidFill>
                  <a:schemeClr val="bg1"/>
                </a:solidFill>
              </a:rPr>
              <a:t>Plus meurtriers que les accidents de la route</a:t>
            </a:r>
          </a:p>
        </p:txBody>
      </p:sp>
      <p:sp>
        <p:nvSpPr>
          <p:cNvPr id="40" name="ZoneTexte 39"/>
          <p:cNvSpPr txBox="1"/>
          <p:nvPr/>
        </p:nvSpPr>
        <p:spPr>
          <a:xfrm>
            <a:off x="1036948" y="4370139"/>
            <a:ext cx="2248293" cy="1061829"/>
          </a:xfrm>
          <a:prstGeom prst="rect">
            <a:avLst/>
          </a:prstGeom>
          <a:noFill/>
        </p:spPr>
        <p:txBody>
          <a:bodyPr wrap="square" rtlCol="0">
            <a:spAutoFit/>
          </a:bodyPr>
          <a:lstStyle/>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Votre client a installé une </a:t>
            </a:r>
            <a:r>
              <a:rPr lang="fr-FR" altLang="fr-FR" sz="9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nouvelle balançoire dans le jardin</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p>
          <a:p>
            <a:pPr lvl="0" defTabSz="914400">
              <a:defRPr/>
            </a:pPr>
            <a:endPar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En jouant, son enfant fait une chute et </a:t>
            </a:r>
            <a:r>
              <a:rPr lang="fr-FR" altLang="fr-FR" sz="900" b="1" kern="0" dirty="0">
                <a:solidFill>
                  <a:srgbClr val="800000"/>
                </a:solidFill>
                <a:latin typeface="Verdana" panose="020B0604030504040204" pitchFamily="34" charset="0"/>
                <a:ea typeface="Verdana" panose="020B0604030504040204" pitchFamily="34" charset="0"/>
                <a:cs typeface="Verdana" panose="020B0604030504040204" pitchFamily="34" charset="0"/>
              </a:rPr>
              <a:t>se blesse gravement </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contre l’un des poteaux mal fixé au sol... </a:t>
            </a:r>
          </a:p>
        </p:txBody>
      </p:sp>
      <p:sp>
        <p:nvSpPr>
          <p:cNvPr id="41" name="ZoneTexte 40"/>
          <p:cNvSpPr txBox="1"/>
          <p:nvPr/>
        </p:nvSpPr>
        <p:spPr>
          <a:xfrm>
            <a:off x="3340156" y="4370139"/>
            <a:ext cx="2205775" cy="1061829"/>
          </a:xfrm>
          <a:prstGeom prst="rect">
            <a:avLst/>
          </a:prstGeom>
          <a:noFill/>
        </p:spPr>
        <p:txBody>
          <a:bodyPr wrap="square" rtlCol="0">
            <a:spAutoFit/>
          </a:bodyPr>
          <a:lstStyle/>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Votre client, jeune retraité, a </a:t>
            </a:r>
            <a:r>
              <a:rPr lang="fr-FR" altLang="fr-FR" sz="9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fait une chute dans l’escalier de la maison</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p>
          <a:p>
            <a:pPr lvl="0" defTabSz="914400">
              <a:defRPr/>
            </a:pPr>
            <a:endPar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Cette très mauvaise chute entraîne des </a:t>
            </a:r>
            <a:r>
              <a:rPr lang="fr-FR" altLang="fr-FR" sz="900" b="1" kern="0" dirty="0">
                <a:solidFill>
                  <a:srgbClr val="800000"/>
                </a:solidFill>
                <a:latin typeface="Verdana" panose="020B0604030504040204" pitchFamily="34" charset="0"/>
                <a:ea typeface="Verdana" panose="020B0604030504040204" pitchFamily="34" charset="0"/>
                <a:cs typeface="Verdana" panose="020B0604030504040204" pitchFamily="34" charset="0"/>
              </a:rPr>
              <a:t>fractures multiples aux jambes</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42" name="ZoneTexte 41"/>
          <p:cNvSpPr txBox="1"/>
          <p:nvPr/>
        </p:nvSpPr>
        <p:spPr>
          <a:xfrm>
            <a:off x="5593067" y="4351981"/>
            <a:ext cx="2391552" cy="1615827"/>
          </a:xfrm>
          <a:prstGeom prst="rect">
            <a:avLst/>
          </a:prstGeom>
          <a:noFill/>
        </p:spPr>
        <p:txBody>
          <a:bodyPr wrap="square" rtlCol="0">
            <a:spAutoFit/>
          </a:bodyPr>
          <a:lstStyle/>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Votre client a assuré à la Caisse d’Epargne sa résidence secondaire : </a:t>
            </a:r>
          </a:p>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une vieille maison en Ardèche. Ses loisirs ? </a:t>
            </a:r>
            <a:r>
              <a:rPr lang="fr-FR" altLang="fr-FR" sz="9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Il les passe à restaurer sa maison</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p>
          <a:p>
            <a:pPr lvl="0" defTabSz="914400">
              <a:defRPr/>
            </a:pPr>
            <a:endPar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Mais les travaux devront s’arrêter là : un moment d’inattention et la scie circulaire lui a </a:t>
            </a:r>
            <a:r>
              <a:rPr lang="fr-FR" altLang="fr-FR" sz="900" b="1" kern="0" dirty="0">
                <a:solidFill>
                  <a:srgbClr val="800000"/>
                </a:solidFill>
                <a:latin typeface="Verdana" panose="020B0604030504040204" pitchFamily="34" charset="0"/>
                <a:ea typeface="Verdana" panose="020B0604030504040204" pitchFamily="34" charset="0"/>
                <a:cs typeface="Verdana" panose="020B0604030504040204" pitchFamily="34" charset="0"/>
              </a:rPr>
              <a:t>sectionné trois doigts</a:t>
            </a:r>
            <a:r>
              <a:rPr lang="fr-FR" altLang="fr-FR" sz="900" kern="0" dirty="0">
                <a:solidFill>
                  <a:srgbClr val="800000"/>
                </a:solidFill>
                <a:latin typeface="Verdana" panose="020B0604030504040204" pitchFamily="34" charset="0"/>
                <a:ea typeface="Verdana" panose="020B0604030504040204" pitchFamily="34" charset="0"/>
                <a:cs typeface="Verdana" panose="020B0604030504040204" pitchFamily="34" charset="0"/>
              </a:rPr>
              <a:t> </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la main droite ...</a:t>
            </a:r>
          </a:p>
          <a:p>
            <a:pPr lvl="0" defTabSz="914400">
              <a:defRPr/>
            </a:pPr>
            <a:endPar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43" name="Image 42"/>
          <p:cNvPicPr>
            <a:picLocks noChangeAspect="1"/>
          </p:cNvPicPr>
          <p:nvPr/>
        </p:nvPicPr>
        <p:blipFill>
          <a:blip r:embed="rId2"/>
          <a:stretch>
            <a:fillRect/>
          </a:stretch>
        </p:blipFill>
        <p:spPr>
          <a:xfrm>
            <a:off x="1256696" y="1619866"/>
            <a:ext cx="491817" cy="697694"/>
          </a:xfrm>
          <a:prstGeom prst="rect">
            <a:avLst/>
          </a:prstGeom>
        </p:spPr>
      </p:pic>
      <p:cxnSp>
        <p:nvCxnSpPr>
          <p:cNvPr id="48" name="Connecteur droit 47"/>
          <p:cNvCxnSpPr/>
          <p:nvPr/>
        </p:nvCxnSpPr>
        <p:spPr>
          <a:xfrm>
            <a:off x="3332375" y="4370139"/>
            <a:ext cx="0" cy="1363703"/>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Connecteur droit 48"/>
          <p:cNvCxnSpPr/>
          <p:nvPr/>
        </p:nvCxnSpPr>
        <p:spPr>
          <a:xfrm>
            <a:off x="5538151" y="4370139"/>
            <a:ext cx="0" cy="1363703"/>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50" name="Bulle narrative : rectangle à coins arrondis 49"/>
          <p:cNvSpPr/>
          <p:nvPr/>
        </p:nvSpPr>
        <p:spPr>
          <a:xfrm>
            <a:off x="1198529" y="4046647"/>
            <a:ext cx="733965" cy="195193"/>
          </a:xfrm>
          <a:prstGeom prst="wedgeRoundRectCallout">
            <a:avLst>
              <a:gd name="adj1" fmla="val 21721"/>
              <a:gd name="adj2" fmla="val 98567"/>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latin typeface="Verdana" panose="020B0604030504040204" pitchFamily="34" charset="0"/>
                <a:ea typeface="Verdana" panose="020B0604030504040204" pitchFamily="34" charset="0"/>
                <a:cs typeface="Verdana" panose="020B0604030504040204" pitchFamily="34" charset="0"/>
              </a:rPr>
              <a:t>Cas client 1</a:t>
            </a:r>
          </a:p>
        </p:txBody>
      </p:sp>
      <p:sp>
        <p:nvSpPr>
          <p:cNvPr id="54" name="Bulle narrative : rectangle à coins arrondis 53"/>
          <p:cNvSpPr/>
          <p:nvPr/>
        </p:nvSpPr>
        <p:spPr>
          <a:xfrm>
            <a:off x="3460962" y="4046647"/>
            <a:ext cx="733965" cy="195193"/>
          </a:xfrm>
          <a:prstGeom prst="wedgeRoundRectCallout">
            <a:avLst>
              <a:gd name="adj1" fmla="val 21721"/>
              <a:gd name="adj2" fmla="val 98567"/>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latin typeface="Verdana" panose="020B0604030504040204" pitchFamily="34" charset="0"/>
                <a:ea typeface="Verdana" panose="020B0604030504040204" pitchFamily="34" charset="0"/>
                <a:cs typeface="Verdana" panose="020B0604030504040204" pitchFamily="34" charset="0"/>
              </a:rPr>
              <a:t>Cas client 2</a:t>
            </a:r>
          </a:p>
        </p:txBody>
      </p:sp>
      <p:sp>
        <p:nvSpPr>
          <p:cNvPr id="55" name="Bulle narrative : rectangle à coins arrondis 54"/>
          <p:cNvSpPr/>
          <p:nvPr/>
        </p:nvSpPr>
        <p:spPr>
          <a:xfrm>
            <a:off x="5707474" y="4046647"/>
            <a:ext cx="733965" cy="195193"/>
          </a:xfrm>
          <a:prstGeom prst="wedgeRoundRectCallout">
            <a:avLst>
              <a:gd name="adj1" fmla="val 21721"/>
              <a:gd name="adj2" fmla="val 98567"/>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latin typeface="Verdana" panose="020B0604030504040204" pitchFamily="34" charset="0"/>
                <a:ea typeface="Verdana" panose="020B0604030504040204" pitchFamily="34" charset="0"/>
                <a:cs typeface="Verdana" panose="020B0604030504040204" pitchFamily="34" charset="0"/>
              </a:rPr>
              <a:t>Cas client 3</a:t>
            </a:r>
          </a:p>
        </p:txBody>
      </p:sp>
      <p:sp>
        <p:nvSpPr>
          <p:cNvPr id="56" name="Rectangle 55"/>
          <p:cNvSpPr/>
          <p:nvPr/>
        </p:nvSpPr>
        <p:spPr>
          <a:xfrm>
            <a:off x="1080790" y="5764512"/>
            <a:ext cx="3381932" cy="307777"/>
          </a:xfrm>
          <a:prstGeom prst="rect">
            <a:avLst/>
          </a:prstGeom>
        </p:spPr>
        <p:txBody>
          <a:bodyPr wrap="square">
            <a:spAutoFit/>
          </a:bodyPr>
          <a:lstStyle/>
          <a:p>
            <a:pPr>
              <a:spcBef>
                <a:spcPct val="55000"/>
              </a:spcBef>
              <a:defRPr/>
            </a:pPr>
            <a:r>
              <a:rPr lang="fr-FR" sz="700" i="1" dirty="0">
                <a:solidFill>
                  <a:schemeClr val="bg1">
                    <a:lumMod val="75000"/>
                  </a:schemeClr>
                </a:solidFill>
                <a:latin typeface="Verdana"/>
              </a:rPr>
              <a:t> * Sources: « Livre blanc 2008 : prévenir les accidents de la vie courante » et assurances.com</a:t>
            </a:r>
          </a:p>
        </p:txBody>
      </p:sp>
      <p:sp>
        <p:nvSpPr>
          <p:cNvPr id="57" name="ZoneTexte 56"/>
          <p:cNvSpPr txBox="1"/>
          <p:nvPr/>
        </p:nvSpPr>
        <p:spPr>
          <a:xfrm>
            <a:off x="2055551" y="1665415"/>
            <a:ext cx="1852367" cy="307777"/>
          </a:xfrm>
          <a:prstGeom prst="rect">
            <a:avLst/>
          </a:prstGeom>
          <a:noFill/>
        </p:spPr>
        <p:txBody>
          <a:bodyPr wrap="square" rtlCol="0">
            <a:spAutoFit/>
          </a:bodyPr>
          <a:lstStyle/>
          <a:p>
            <a:r>
              <a:rPr lang="fr-FR"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Chiffres clés</a:t>
            </a:r>
          </a:p>
        </p:txBody>
      </p:sp>
    </p:spTree>
    <p:extLst>
      <p:ext uri="{BB962C8B-B14F-4D97-AF65-F5344CB8AC3E}">
        <p14:creationId xmlns:p14="http://schemas.microsoft.com/office/powerpoint/2010/main" val="2072368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Le contexte et les besoins du client dans sa vie quotidienne</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Quelques chiffres et cas clients</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6</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9" name="ZoneTexte 8"/>
          <p:cNvSpPr txBox="1"/>
          <p:nvPr/>
        </p:nvSpPr>
        <p:spPr>
          <a:xfrm>
            <a:off x="1103097" y="1855676"/>
            <a:ext cx="2143383" cy="261610"/>
          </a:xfrm>
          <a:prstGeom prst="rect">
            <a:avLst/>
          </a:prstGeom>
          <a:noFill/>
        </p:spPr>
        <p:txBody>
          <a:bodyPr wrap="square" rtlCol="0">
            <a:spAutoFit/>
          </a:bodyPr>
          <a:lstStyle/>
          <a:p>
            <a:pPr algn="ctr"/>
            <a: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Accidents médicaux</a:t>
            </a:r>
          </a:p>
        </p:txBody>
      </p:sp>
      <p:sp>
        <p:nvSpPr>
          <p:cNvPr id="10" name="Rectangle 9"/>
          <p:cNvSpPr/>
          <p:nvPr/>
        </p:nvSpPr>
        <p:spPr>
          <a:xfrm>
            <a:off x="1103097" y="2347586"/>
            <a:ext cx="2143382" cy="116090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520570" y="2347586"/>
            <a:ext cx="2143382" cy="116090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888707" y="2347586"/>
            <a:ext cx="2143382" cy="116090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à coins arrondis 17"/>
          <p:cNvSpPr/>
          <p:nvPr/>
        </p:nvSpPr>
        <p:spPr bwMode="auto">
          <a:xfrm>
            <a:off x="1274595" y="2979777"/>
            <a:ext cx="1943894"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sz="1200" dirty="0">
                <a:solidFill>
                  <a:schemeClr val="bg1"/>
                </a:solidFill>
              </a:rPr>
              <a:t>Nombre de décès / an*</a:t>
            </a:r>
            <a:br>
              <a:rPr lang="fr-FR" sz="1200" dirty="0">
                <a:solidFill>
                  <a:schemeClr val="bg1"/>
                </a:solidFill>
              </a:rPr>
            </a:br>
            <a:r>
              <a:rPr lang="fr-FR" sz="1200" dirty="0">
                <a:solidFill>
                  <a:schemeClr val="bg1"/>
                </a:solidFill>
              </a:rPr>
              <a:t>2ème cause de décès</a:t>
            </a:r>
          </a:p>
        </p:txBody>
      </p:sp>
      <p:sp>
        <p:nvSpPr>
          <p:cNvPr id="17" name="Rectangle à coins arrondis 17"/>
          <p:cNvSpPr/>
          <p:nvPr/>
        </p:nvSpPr>
        <p:spPr bwMode="auto">
          <a:xfrm>
            <a:off x="6085521" y="2968498"/>
            <a:ext cx="1534041"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sz="900" dirty="0">
                <a:solidFill>
                  <a:schemeClr val="bg1"/>
                </a:solidFill>
                <a:latin typeface="Verdana" panose="020B0604030504040204" pitchFamily="34" charset="0"/>
                <a:ea typeface="Verdana" panose="020B0604030504040204" pitchFamily="34" charset="0"/>
                <a:cs typeface="Verdana" panose="020B0604030504040204" pitchFamily="34" charset="0"/>
              </a:rPr>
              <a:t>Evènements naturels dommageables entre 2001 et 2015 *</a:t>
            </a:r>
          </a:p>
        </p:txBody>
      </p:sp>
      <p:sp>
        <p:nvSpPr>
          <p:cNvPr id="21" name="Rectangle à coins arrondis 17"/>
          <p:cNvSpPr/>
          <p:nvPr/>
        </p:nvSpPr>
        <p:spPr bwMode="auto">
          <a:xfrm>
            <a:off x="6085521" y="2530554"/>
            <a:ext cx="2049811"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2000" b="1" dirty="0">
                <a:solidFill>
                  <a:schemeClr val="bg1"/>
                </a:solidFill>
                <a:latin typeface="Verdana" panose="020B0604030504040204" pitchFamily="34" charset="0"/>
                <a:ea typeface="Verdana" panose="020B0604030504040204" pitchFamily="34" charset="0"/>
                <a:cs typeface="Verdana" panose="020B0604030504040204" pitchFamily="34" charset="0"/>
              </a:rPr>
              <a:t>1 391</a:t>
            </a:r>
            <a:endParaRPr kumimoji="0" lang="en-US" sz="2000" b="1" i="0" u="none" strike="noStrike" cap="none" normalizeH="0" baseline="30000" dirty="0">
              <a:ln>
                <a:noFill/>
              </a:ln>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40" name="ZoneTexte 39"/>
          <p:cNvSpPr txBox="1"/>
          <p:nvPr/>
        </p:nvSpPr>
        <p:spPr>
          <a:xfrm>
            <a:off x="1036948" y="4148807"/>
            <a:ext cx="2248293" cy="1061829"/>
          </a:xfrm>
          <a:prstGeom prst="rect">
            <a:avLst/>
          </a:prstGeom>
          <a:noFill/>
        </p:spPr>
        <p:txBody>
          <a:bodyPr wrap="square" rtlCol="0">
            <a:spAutoFit/>
          </a:bodyPr>
          <a:lstStyle/>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Hospitalisé en vue de subir une légère </a:t>
            </a:r>
            <a:r>
              <a:rPr lang="fr-FR" altLang="fr-FR" sz="9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intervention chirurgicale</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 </a:t>
            </a:r>
          </a:p>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l’un de vos clients a été victime d’une </a:t>
            </a:r>
            <a:r>
              <a:rPr lang="fr-FR" altLang="fr-FR" sz="900" b="1" kern="0" dirty="0">
                <a:solidFill>
                  <a:srgbClr val="800000"/>
                </a:solidFill>
                <a:latin typeface="Verdana" panose="020B0604030504040204" pitchFamily="34" charset="0"/>
                <a:ea typeface="Verdana" panose="020B0604030504040204" pitchFamily="34" charset="0"/>
                <a:cs typeface="Verdana" panose="020B0604030504040204" pitchFamily="34" charset="0"/>
              </a:rPr>
              <a:t>paralysie immobilisant totalement sa jambe </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b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br>
            <a:endPar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1" name="ZoneTexte 40"/>
          <p:cNvSpPr txBox="1"/>
          <p:nvPr/>
        </p:nvSpPr>
        <p:spPr>
          <a:xfrm>
            <a:off x="3340156" y="4148807"/>
            <a:ext cx="2252911" cy="1200329"/>
          </a:xfrm>
          <a:prstGeom prst="rect">
            <a:avLst/>
          </a:prstGeom>
          <a:noFill/>
        </p:spPr>
        <p:txBody>
          <a:bodyPr wrap="square" rtlCol="0">
            <a:spAutoFit/>
          </a:bodyPr>
          <a:lstStyle/>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En rentrant tardivement de son travail, votre client s’est </a:t>
            </a:r>
            <a:r>
              <a:rPr lang="fr-FR" altLang="fr-FR" sz="9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fait agressé </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dans la rue : </a:t>
            </a:r>
          </a:p>
          <a:p>
            <a:pPr lvl="0" defTabSz="914400">
              <a:defRPr/>
            </a:pPr>
            <a:endPar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agresseurs ont pris la fuite après lui avoir dérobé sa mallette et surtout, </a:t>
            </a:r>
            <a:r>
              <a:rPr lang="fr-FR" altLang="fr-FR" sz="900" b="1" kern="0" dirty="0">
                <a:solidFill>
                  <a:srgbClr val="800000"/>
                </a:solidFill>
                <a:latin typeface="Verdana" panose="020B0604030504040204" pitchFamily="34" charset="0"/>
                <a:ea typeface="Verdana" panose="020B0604030504040204" pitchFamily="34" charset="0"/>
                <a:cs typeface="Verdana" panose="020B0604030504040204" pitchFamily="34" charset="0"/>
              </a:rPr>
              <a:t>en le laissant grièvement blessé</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42" name="ZoneTexte 41"/>
          <p:cNvSpPr txBox="1"/>
          <p:nvPr/>
        </p:nvSpPr>
        <p:spPr>
          <a:xfrm>
            <a:off x="5593067" y="4130649"/>
            <a:ext cx="2641246" cy="1338828"/>
          </a:xfrm>
          <a:prstGeom prst="rect">
            <a:avLst/>
          </a:prstGeom>
          <a:noFill/>
        </p:spPr>
        <p:txBody>
          <a:bodyPr wrap="square" rtlCol="0">
            <a:spAutoFit/>
          </a:bodyPr>
          <a:lstStyle/>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Votre client vous déclare un sinistre : sa maison a été endommagée par une inondation. Mais il y a plus grave : lors de la montée brutale des eaux, son épouse a été </a:t>
            </a:r>
            <a:r>
              <a:rPr lang="fr-FR" altLang="fr-FR" sz="9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heurtée par des matériaux</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d’un bâtiment qui s’est écroulé. </a:t>
            </a:r>
          </a:p>
          <a:p>
            <a:pPr lvl="0" defTabSz="914400">
              <a:defRPr/>
            </a:pPr>
            <a:endPar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lvl="0" defTabSz="914400">
              <a:defRPr/>
            </a:pP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Elle est hospitalisée et </a:t>
            </a:r>
            <a:r>
              <a:rPr lang="fr-FR" altLang="fr-FR" sz="900" b="1" kern="0" dirty="0">
                <a:solidFill>
                  <a:srgbClr val="800000"/>
                </a:solidFill>
                <a:latin typeface="Verdana" panose="020B0604030504040204" pitchFamily="34" charset="0"/>
                <a:ea typeface="Verdana" panose="020B0604030504040204" pitchFamily="34" charset="0"/>
                <a:cs typeface="Verdana" panose="020B0604030504040204" pitchFamily="34" charset="0"/>
              </a:rPr>
              <a:t>risque de perdre l’usage de son bras droit </a:t>
            </a:r>
            <a:r>
              <a:rPr lang="fr-FR" altLang="fr-FR" sz="9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p>
        </p:txBody>
      </p:sp>
      <p:cxnSp>
        <p:nvCxnSpPr>
          <p:cNvPr id="48" name="Connecteur droit 47"/>
          <p:cNvCxnSpPr/>
          <p:nvPr/>
        </p:nvCxnSpPr>
        <p:spPr>
          <a:xfrm>
            <a:off x="3332375" y="4148807"/>
            <a:ext cx="0" cy="1363703"/>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Connecteur droit 48"/>
          <p:cNvCxnSpPr/>
          <p:nvPr/>
        </p:nvCxnSpPr>
        <p:spPr>
          <a:xfrm>
            <a:off x="5538151" y="4148807"/>
            <a:ext cx="0" cy="1363703"/>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50" name="Bulle narrative : rectangle à coins arrondis 49"/>
          <p:cNvSpPr/>
          <p:nvPr/>
        </p:nvSpPr>
        <p:spPr>
          <a:xfrm>
            <a:off x="1198529" y="3825315"/>
            <a:ext cx="733965" cy="195193"/>
          </a:xfrm>
          <a:prstGeom prst="wedgeRoundRectCallout">
            <a:avLst>
              <a:gd name="adj1" fmla="val 21721"/>
              <a:gd name="adj2" fmla="val 98567"/>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latin typeface="Verdana" panose="020B0604030504040204" pitchFamily="34" charset="0"/>
                <a:ea typeface="Verdana" panose="020B0604030504040204" pitchFamily="34" charset="0"/>
                <a:cs typeface="Verdana" panose="020B0604030504040204" pitchFamily="34" charset="0"/>
              </a:rPr>
              <a:t>Cas client 1</a:t>
            </a:r>
          </a:p>
        </p:txBody>
      </p:sp>
      <p:sp>
        <p:nvSpPr>
          <p:cNvPr id="54" name="Bulle narrative : rectangle à coins arrondis 53"/>
          <p:cNvSpPr/>
          <p:nvPr/>
        </p:nvSpPr>
        <p:spPr>
          <a:xfrm>
            <a:off x="3460962" y="3825315"/>
            <a:ext cx="733965" cy="195193"/>
          </a:xfrm>
          <a:prstGeom prst="wedgeRoundRectCallout">
            <a:avLst>
              <a:gd name="adj1" fmla="val 21721"/>
              <a:gd name="adj2" fmla="val 98567"/>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latin typeface="Verdana" panose="020B0604030504040204" pitchFamily="34" charset="0"/>
                <a:ea typeface="Verdana" panose="020B0604030504040204" pitchFamily="34" charset="0"/>
                <a:cs typeface="Verdana" panose="020B0604030504040204" pitchFamily="34" charset="0"/>
              </a:rPr>
              <a:t>Cas client 2</a:t>
            </a:r>
          </a:p>
        </p:txBody>
      </p:sp>
      <p:sp>
        <p:nvSpPr>
          <p:cNvPr id="55" name="Bulle narrative : rectangle à coins arrondis 54"/>
          <p:cNvSpPr/>
          <p:nvPr/>
        </p:nvSpPr>
        <p:spPr>
          <a:xfrm>
            <a:off x="5707474" y="3825315"/>
            <a:ext cx="733965" cy="195193"/>
          </a:xfrm>
          <a:prstGeom prst="wedgeRoundRectCallout">
            <a:avLst>
              <a:gd name="adj1" fmla="val 21721"/>
              <a:gd name="adj2" fmla="val 98567"/>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latin typeface="Verdana" panose="020B0604030504040204" pitchFamily="34" charset="0"/>
                <a:ea typeface="Verdana" panose="020B0604030504040204" pitchFamily="34" charset="0"/>
                <a:cs typeface="Verdana" panose="020B0604030504040204" pitchFamily="34" charset="0"/>
              </a:rPr>
              <a:t>Cas client 3</a:t>
            </a:r>
          </a:p>
        </p:txBody>
      </p:sp>
      <p:sp>
        <p:nvSpPr>
          <p:cNvPr id="56" name="Rectangle 55"/>
          <p:cNvSpPr/>
          <p:nvPr/>
        </p:nvSpPr>
        <p:spPr>
          <a:xfrm>
            <a:off x="1080790" y="5543180"/>
            <a:ext cx="3381932" cy="307777"/>
          </a:xfrm>
          <a:prstGeom prst="rect">
            <a:avLst/>
          </a:prstGeom>
        </p:spPr>
        <p:txBody>
          <a:bodyPr wrap="square">
            <a:spAutoFit/>
          </a:bodyPr>
          <a:lstStyle/>
          <a:p>
            <a:pPr>
              <a:spcBef>
                <a:spcPct val="55000"/>
              </a:spcBef>
              <a:defRPr/>
            </a:pPr>
            <a:r>
              <a:rPr lang="fr-FR" sz="700" i="1" dirty="0">
                <a:solidFill>
                  <a:schemeClr val="bg1">
                    <a:lumMod val="75000"/>
                  </a:schemeClr>
                </a:solidFill>
                <a:latin typeface="Verdana"/>
              </a:rPr>
              <a:t> * Sources: « Livre blanc 2008 : prévenir les accidents de la vie courante », Etude catastrophe naturelle </a:t>
            </a:r>
            <a:r>
              <a:rPr lang="fr-FR" sz="700" i="1" dirty="0" err="1">
                <a:solidFill>
                  <a:schemeClr val="bg1">
                    <a:lumMod val="75000"/>
                  </a:schemeClr>
                </a:solidFill>
                <a:latin typeface="Verdana"/>
              </a:rPr>
              <a:t>Ubyrisk</a:t>
            </a:r>
            <a:r>
              <a:rPr lang="fr-FR" sz="700" i="1" dirty="0">
                <a:solidFill>
                  <a:schemeClr val="bg1">
                    <a:lumMod val="75000"/>
                  </a:schemeClr>
                </a:solidFill>
                <a:latin typeface="Verdana"/>
              </a:rPr>
              <a:t> consultants</a:t>
            </a:r>
          </a:p>
        </p:txBody>
      </p:sp>
      <p:sp>
        <p:nvSpPr>
          <p:cNvPr id="34" name="ZoneTexte 33"/>
          <p:cNvSpPr txBox="1"/>
          <p:nvPr/>
        </p:nvSpPr>
        <p:spPr>
          <a:xfrm>
            <a:off x="3583246" y="1855676"/>
            <a:ext cx="2108345" cy="261610"/>
          </a:xfrm>
          <a:prstGeom prst="rect">
            <a:avLst/>
          </a:prstGeom>
          <a:noFill/>
        </p:spPr>
        <p:txBody>
          <a:bodyPr wrap="square" rtlCol="0">
            <a:spAutoFit/>
          </a:bodyPr>
          <a:lstStyle/>
          <a:p>
            <a: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Agressions, attentats</a:t>
            </a:r>
          </a:p>
        </p:txBody>
      </p:sp>
      <p:sp>
        <p:nvSpPr>
          <p:cNvPr id="35" name="Rectangle à coins arrondis 17"/>
          <p:cNvSpPr/>
          <p:nvPr/>
        </p:nvSpPr>
        <p:spPr bwMode="auto">
          <a:xfrm>
            <a:off x="1274595" y="2565712"/>
            <a:ext cx="2196772"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sz="2000" b="1" dirty="0">
                <a:solidFill>
                  <a:schemeClr val="bg1"/>
                </a:solidFill>
                <a:latin typeface="Verdana" panose="020B0604030504040204" pitchFamily="34" charset="0"/>
                <a:ea typeface="Verdana" panose="020B0604030504040204" pitchFamily="34" charset="0"/>
                <a:cs typeface="Verdana" panose="020B0604030504040204" pitchFamily="34" charset="0"/>
              </a:rPr>
              <a:t>~ 4 000 </a:t>
            </a:r>
          </a:p>
        </p:txBody>
      </p:sp>
      <p:sp>
        <p:nvSpPr>
          <p:cNvPr id="37" name="Rectangle à coins arrondis 17"/>
          <p:cNvSpPr/>
          <p:nvPr/>
        </p:nvSpPr>
        <p:spPr bwMode="auto">
          <a:xfrm>
            <a:off x="4637418" y="2579458"/>
            <a:ext cx="1070056"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sz="1200" dirty="0">
                <a:solidFill>
                  <a:schemeClr val="bg1"/>
                </a:solidFill>
              </a:rPr>
              <a:t>Nombre de </a:t>
            </a:r>
            <a:br>
              <a:rPr lang="fr-FR" sz="1200" dirty="0">
                <a:solidFill>
                  <a:schemeClr val="bg1"/>
                </a:solidFill>
              </a:rPr>
            </a:br>
            <a:r>
              <a:rPr lang="fr-FR" sz="1200" dirty="0">
                <a:solidFill>
                  <a:schemeClr val="bg1"/>
                </a:solidFill>
              </a:rPr>
              <a:t>blessés / an *</a:t>
            </a:r>
          </a:p>
        </p:txBody>
      </p:sp>
      <p:sp>
        <p:nvSpPr>
          <p:cNvPr id="38" name="Rectangle à coins arrondis 17"/>
          <p:cNvSpPr/>
          <p:nvPr/>
        </p:nvSpPr>
        <p:spPr bwMode="auto">
          <a:xfrm>
            <a:off x="3593528" y="2565712"/>
            <a:ext cx="2196772"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b="1" dirty="0">
                <a:solidFill>
                  <a:schemeClr val="bg1"/>
                </a:solidFill>
                <a:latin typeface="Verdana" panose="020B0604030504040204" pitchFamily="34" charset="0"/>
                <a:ea typeface="Verdana" panose="020B0604030504040204" pitchFamily="34" charset="0"/>
                <a:cs typeface="Verdana" panose="020B0604030504040204" pitchFamily="34" charset="0"/>
              </a:rPr>
              <a:t>20 000</a:t>
            </a:r>
          </a:p>
        </p:txBody>
      </p:sp>
      <p:sp>
        <p:nvSpPr>
          <p:cNvPr id="39" name="Rectangle à coins arrondis 17"/>
          <p:cNvSpPr/>
          <p:nvPr/>
        </p:nvSpPr>
        <p:spPr bwMode="auto">
          <a:xfrm>
            <a:off x="4637418" y="2974808"/>
            <a:ext cx="1070056"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sz="1200" dirty="0">
                <a:solidFill>
                  <a:schemeClr val="bg1"/>
                </a:solidFill>
              </a:rPr>
              <a:t>Nombre de </a:t>
            </a:r>
            <a:br>
              <a:rPr lang="fr-FR" sz="1200" dirty="0">
                <a:solidFill>
                  <a:schemeClr val="bg1"/>
                </a:solidFill>
              </a:rPr>
            </a:br>
            <a:r>
              <a:rPr lang="fr-FR" sz="1200" dirty="0">
                <a:solidFill>
                  <a:schemeClr val="bg1"/>
                </a:solidFill>
              </a:rPr>
              <a:t>décès / an *</a:t>
            </a:r>
          </a:p>
        </p:txBody>
      </p:sp>
      <p:sp>
        <p:nvSpPr>
          <p:cNvPr id="44" name="Rectangle à coins arrondis 17"/>
          <p:cNvSpPr/>
          <p:nvPr/>
        </p:nvSpPr>
        <p:spPr bwMode="auto">
          <a:xfrm>
            <a:off x="3924871" y="2961062"/>
            <a:ext cx="783818" cy="298209"/>
          </a:xfrm>
          <a:prstGeom prst="roundRect">
            <a:avLst>
              <a:gd name="adj" fmla="val 11068"/>
            </a:avLst>
          </a:prstGeom>
          <a:noFill/>
          <a:ln w="9525" cap="flat" cmpd="sng" algn="ctr">
            <a:noFill/>
            <a:prstDash val="solid"/>
            <a:round/>
            <a:headEnd type="none" w="med" len="med"/>
            <a:tailEnd type="none" w="med" len="med"/>
          </a:ln>
          <a:effectLst/>
          <a:extLst/>
        </p:spPr>
        <p:txBody>
          <a:bodyPr vert="horz" wrap="square" lIns="72000" tIns="45720" rIns="72000" bIns="45720" numCol="1" rtlCol="0" anchor="ctr" anchorCtr="0" compatLnSpc="1">
            <a:prstTxWarp prst="textNoShape">
              <a:avLst/>
            </a:prstTxWarp>
          </a:bodyPr>
          <a:lstStyle/>
          <a:p>
            <a:pPr defTabSz="914400" eaLnBrk="0" fontAlgn="base" hangingPunct="0">
              <a:spcBef>
                <a:spcPct val="0"/>
              </a:spcBef>
              <a:spcAft>
                <a:spcPct val="0"/>
              </a:spcAft>
            </a:pPr>
            <a:r>
              <a:rPr lang="fr-FR" b="1" dirty="0">
                <a:solidFill>
                  <a:schemeClr val="bg1"/>
                </a:solidFill>
                <a:latin typeface="Verdana" panose="020B0604030504040204" pitchFamily="34" charset="0"/>
                <a:ea typeface="Verdana" panose="020B0604030504040204" pitchFamily="34" charset="0"/>
                <a:cs typeface="Verdana" panose="020B0604030504040204" pitchFamily="34" charset="0"/>
              </a:rPr>
              <a:t>500</a:t>
            </a:r>
          </a:p>
        </p:txBody>
      </p:sp>
      <p:sp>
        <p:nvSpPr>
          <p:cNvPr id="45" name="ZoneTexte 44"/>
          <p:cNvSpPr txBox="1"/>
          <p:nvPr/>
        </p:nvSpPr>
        <p:spPr>
          <a:xfrm>
            <a:off x="5845185" y="1783652"/>
            <a:ext cx="2108345" cy="600164"/>
          </a:xfrm>
          <a:prstGeom prst="rect">
            <a:avLst/>
          </a:prstGeom>
          <a:noFill/>
        </p:spPr>
        <p:txBody>
          <a:bodyPr wrap="square" rtlCol="0">
            <a:spAutoFit/>
          </a:bodyPr>
          <a:lstStyle/>
          <a:p>
            <a:pPr algn="ctr"/>
            <a: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Catastrophes naturelles </a:t>
            </a:r>
            <a:b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br>
            <a: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et technologiques</a:t>
            </a:r>
            <a:b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br>
            <a:endPar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45561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riangle isocèle 50"/>
          <p:cNvSpPr/>
          <p:nvPr/>
        </p:nvSpPr>
        <p:spPr>
          <a:xfrm rot="10800000">
            <a:off x="3012707" y="4570559"/>
            <a:ext cx="2468880" cy="50203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riangle isocèle 19"/>
          <p:cNvSpPr/>
          <p:nvPr/>
        </p:nvSpPr>
        <p:spPr>
          <a:xfrm rot="10800000">
            <a:off x="3012707" y="2571198"/>
            <a:ext cx="2468880" cy="50203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p:cNvSpPr/>
          <p:nvPr/>
        </p:nvSpPr>
        <p:spPr>
          <a:xfrm>
            <a:off x="646297" y="3614500"/>
            <a:ext cx="8006815" cy="12783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646297" y="1638130"/>
            <a:ext cx="8006815" cy="12783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1. Le contexte et les besoins du client dans sa vie quotidienne</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 contexte marché en synthèse</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7</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32" name="Rectangle à coins arrondis 7"/>
          <p:cNvSpPr/>
          <p:nvPr/>
        </p:nvSpPr>
        <p:spPr bwMode="auto">
          <a:xfrm>
            <a:off x="693429" y="1696126"/>
            <a:ext cx="8257286" cy="364255"/>
          </a:xfrm>
          <a:prstGeom prst="rect">
            <a:avLst/>
          </a:prstGeom>
          <a:noFill/>
          <a:ln w="9525" cap="flat" cmpd="sng" algn="ctr">
            <a:noFill/>
            <a:prstDash val="solid"/>
            <a:headEnd type="none" w="med" len="med"/>
            <a:tailEnd type="none" w="med" len="med"/>
          </a:ln>
          <a:effectLst/>
        </p:spPr>
        <p:txBody>
          <a:bodyPr/>
          <a:lstStyle/>
          <a:p>
            <a:pPr marL="0" marR="0" lvl="0" indent="0" defTabSz="914400" eaLnBrk="0" fontAlgn="base" latinLnBrk="0" hangingPunct="0">
              <a:lnSpc>
                <a:spcPct val="100000"/>
              </a:lnSpc>
              <a:spcBef>
                <a:spcPct val="20000"/>
              </a:spcBef>
              <a:spcAft>
                <a:spcPct val="0"/>
              </a:spcAft>
              <a:buClr>
                <a:srgbClr val="A778AE"/>
              </a:buClr>
              <a:buSzPct val="80000"/>
              <a:buFontTx/>
              <a:buNone/>
              <a:tabLst/>
              <a:defRPr/>
            </a:pPr>
            <a:r>
              <a:rPr kumimoji="0" lang="fr-FR" sz="1200" b="1" i="0" u="none" strike="noStrike" kern="0" cap="none" spc="0" normalizeH="0" baseline="0" noProof="0" dirty="0">
                <a:ln>
                  <a:noFill/>
                </a:ln>
                <a:solidFill>
                  <a:srgbClr val="571E74"/>
                </a:solidFill>
                <a:effectLst/>
                <a:uLnTx/>
                <a:uFillTx/>
                <a:latin typeface="Verdana"/>
                <a:ea typeface="+mn-ea"/>
                <a:cs typeface="Arial"/>
              </a:rPr>
              <a:t>Chaque année en France, les accidents de la vie courante c’est </a:t>
            </a:r>
            <a:r>
              <a:rPr kumimoji="0" lang="fr-FR" sz="1200" b="0" i="0" u="none" strike="noStrike" kern="0" cap="none" spc="0" normalizeH="0" baseline="0" noProof="0" dirty="0">
                <a:ln>
                  <a:noFill/>
                </a:ln>
                <a:solidFill>
                  <a:srgbClr val="571E74"/>
                </a:solidFill>
                <a:effectLst/>
                <a:uLnTx/>
                <a:uFillTx/>
                <a:latin typeface="Verdana"/>
                <a:ea typeface="+mn-ea"/>
                <a:cs typeface="Arial"/>
              </a:rPr>
              <a:t>:</a:t>
            </a:r>
            <a:endParaRPr kumimoji="0" lang="fr-FR" sz="2400" b="0" i="0" u="none" strike="noStrike" kern="0" cap="none" spc="0" normalizeH="0" baseline="0" noProof="0" dirty="0">
              <a:ln>
                <a:noFill/>
              </a:ln>
              <a:solidFill>
                <a:srgbClr val="571E74"/>
              </a:solidFill>
              <a:effectLst/>
              <a:uLnTx/>
              <a:uFillTx/>
              <a:latin typeface="Verdana"/>
              <a:ea typeface="+mn-ea"/>
              <a:cs typeface="Arial"/>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2000" b="0" i="0" u="none" strike="noStrike" kern="0" cap="none" spc="0" normalizeH="0" baseline="0" noProof="0" dirty="0">
              <a:ln>
                <a:noFill/>
              </a:ln>
              <a:solidFill>
                <a:srgbClr val="571E74"/>
              </a:solidFill>
              <a:effectLst/>
              <a:uLnTx/>
              <a:uFillTx/>
              <a:latin typeface="Arial" pitchFamily="34" charset="0"/>
              <a:ea typeface="+mn-ea"/>
              <a:cs typeface="Arial"/>
            </a:endParaRPr>
          </a:p>
        </p:txBody>
      </p:sp>
      <p:sp>
        <p:nvSpPr>
          <p:cNvPr id="8" name="Rectangle 7"/>
          <p:cNvSpPr/>
          <p:nvPr/>
        </p:nvSpPr>
        <p:spPr>
          <a:xfrm>
            <a:off x="1351546" y="3099970"/>
            <a:ext cx="6097988" cy="307777"/>
          </a:xfrm>
          <a:prstGeom prst="rect">
            <a:avLst/>
          </a:prstGeom>
        </p:spPr>
        <p:txBody>
          <a:bodyPr wrap="square">
            <a:spAutoFit/>
          </a:bodyPr>
          <a:lstStyle/>
          <a:p>
            <a:pPr algn="ctr"/>
            <a:r>
              <a:rPr lang="fr-FR" sz="1400" b="1" kern="0" dirty="0">
                <a:solidFill>
                  <a:schemeClr val="tx1">
                    <a:lumMod val="75000"/>
                    <a:lumOff val="25000"/>
                  </a:schemeClr>
                </a:solidFill>
                <a:latin typeface="Verdana"/>
                <a:cs typeface="Arial"/>
              </a:rPr>
              <a:t>Un risque réel, tous nos clients sont concernés</a:t>
            </a:r>
            <a:endParaRPr lang="fr-FR" sz="1400" b="1" dirty="0">
              <a:solidFill>
                <a:schemeClr val="tx1">
                  <a:lumMod val="75000"/>
                  <a:lumOff val="25000"/>
                </a:schemeClr>
              </a:solidFill>
            </a:endParaRPr>
          </a:p>
        </p:txBody>
      </p:sp>
      <p:sp>
        <p:nvSpPr>
          <p:cNvPr id="13" name="Rectangle 12"/>
          <p:cNvSpPr/>
          <p:nvPr/>
        </p:nvSpPr>
        <p:spPr>
          <a:xfrm>
            <a:off x="1255025" y="5217208"/>
            <a:ext cx="5984242" cy="523220"/>
          </a:xfrm>
          <a:prstGeom prst="rect">
            <a:avLst/>
          </a:prstGeom>
        </p:spPr>
        <p:txBody>
          <a:bodyPr wrap="square">
            <a:spAutoFit/>
          </a:bodyPr>
          <a:lstStyle/>
          <a:p>
            <a:pPr marL="342900" lvl="0" indent="-76200" algn="ctr" defTabSz="914400" eaLnBrk="0" fontAlgn="base" hangingPunct="0">
              <a:spcBef>
                <a:spcPct val="20000"/>
              </a:spcBef>
              <a:spcAft>
                <a:spcPct val="0"/>
              </a:spcAft>
              <a:buClr>
                <a:srgbClr val="E2006A"/>
              </a:buClr>
              <a:buSzPct val="80000"/>
              <a:defRPr/>
            </a:pPr>
            <a:r>
              <a:rPr lang="fr-FR" sz="1400" b="1" kern="0" dirty="0">
                <a:solidFill>
                  <a:srgbClr val="800000"/>
                </a:solidFill>
                <a:latin typeface="Verdana"/>
                <a:cs typeface="Arial"/>
              </a:rPr>
              <a:t>La GAV parce qu’il est aussi important d’assurer sa famille et soi même que d’assurer ses biens</a:t>
            </a:r>
          </a:p>
        </p:txBody>
      </p:sp>
      <p:sp>
        <p:nvSpPr>
          <p:cNvPr id="15" name="ZoneTexte 14"/>
          <p:cNvSpPr txBox="1"/>
          <p:nvPr/>
        </p:nvSpPr>
        <p:spPr>
          <a:xfrm>
            <a:off x="693429" y="1983366"/>
            <a:ext cx="8109499" cy="769441"/>
          </a:xfrm>
          <a:prstGeom prst="rect">
            <a:avLst/>
          </a:prstGeom>
          <a:noFill/>
        </p:spPr>
        <p:txBody>
          <a:bodyPr wrap="square" rtlCol="0">
            <a:spAutoFit/>
          </a:bodyPr>
          <a:lstStyle/>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11 millions d’accidents</a:t>
            </a:r>
          </a:p>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4,5 millions de blessés</a:t>
            </a:r>
          </a:p>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400 000 personnes qui gardent des séquelles définitives avec des conséquences lourdes sur leur quotidien</a:t>
            </a:r>
          </a:p>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20 000 décès, soit 5 fois plus que pour les accidents de la route</a:t>
            </a:r>
          </a:p>
        </p:txBody>
      </p:sp>
      <p:sp>
        <p:nvSpPr>
          <p:cNvPr id="18" name="Rectangle 17"/>
          <p:cNvSpPr/>
          <p:nvPr/>
        </p:nvSpPr>
        <p:spPr>
          <a:xfrm>
            <a:off x="693429" y="3675718"/>
            <a:ext cx="7833517" cy="276999"/>
          </a:xfrm>
          <a:prstGeom prst="rect">
            <a:avLst/>
          </a:prstGeom>
        </p:spPr>
        <p:txBody>
          <a:bodyPr wrap="square">
            <a:spAutoFit/>
          </a:bodyPr>
          <a:lstStyle/>
          <a:p>
            <a:pPr defTabSz="914400" eaLnBrk="0" fontAlgn="base" hangingPunct="0">
              <a:spcBef>
                <a:spcPct val="20000"/>
              </a:spcBef>
              <a:spcAft>
                <a:spcPct val="0"/>
              </a:spcAft>
              <a:buClr>
                <a:srgbClr val="A778AE"/>
              </a:buClr>
              <a:buSzPct val="80000"/>
              <a:defRPr/>
            </a:pPr>
            <a:r>
              <a:rPr lang="fr-FR" sz="1200" b="1" kern="0" dirty="0">
                <a:solidFill>
                  <a:srgbClr val="571E74"/>
                </a:solidFill>
                <a:latin typeface="Verdana"/>
                <a:cs typeface="Arial"/>
              </a:rPr>
              <a:t>Pourtant, les Français sont peu couverts pour ce type d’accident : </a:t>
            </a:r>
          </a:p>
        </p:txBody>
      </p:sp>
      <p:sp>
        <p:nvSpPr>
          <p:cNvPr id="43" name="ZoneTexte 42"/>
          <p:cNvSpPr txBox="1"/>
          <p:nvPr/>
        </p:nvSpPr>
        <p:spPr>
          <a:xfrm>
            <a:off x="693429" y="3984566"/>
            <a:ext cx="7746889" cy="769441"/>
          </a:xfrm>
          <a:prstGeom prst="rect">
            <a:avLst/>
          </a:prstGeom>
          <a:noFill/>
        </p:spPr>
        <p:txBody>
          <a:bodyPr wrap="square" rtlCol="0">
            <a:spAutoFit/>
          </a:bodyPr>
          <a:lstStyle/>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Seulement 10% de la population est équipée d’un contrat GAV</a:t>
            </a:r>
          </a:p>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Ils n’ont pas conscience des conséquences que peuvent entraîner ces accidents </a:t>
            </a:r>
          </a:p>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Ils pensent déjà être couvert par leurs assurances (Responsabilité Civile, Complémentaire santé, Assurance Habitation, Assurance Auto …)</a:t>
            </a:r>
          </a:p>
        </p:txBody>
      </p:sp>
    </p:spTree>
    <p:extLst>
      <p:ext uri="{BB962C8B-B14F-4D97-AF65-F5344CB8AC3E}">
        <p14:creationId xmlns:p14="http://schemas.microsoft.com/office/powerpoint/2010/main" val="1672960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riangle isocèle 50"/>
          <p:cNvSpPr/>
          <p:nvPr/>
        </p:nvSpPr>
        <p:spPr>
          <a:xfrm rot="10800000">
            <a:off x="3069271" y="4747065"/>
            <a:ext cx="2468880" cy="50203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riangle isocèle 19"/>
          <p:cNvSpPr/>
          <p:nvPr/>
        </p:nvSpPr>
        <p:spPr>
          <a:xfrm rot="10800000">
            <a:off x="3069271" y="2435741"/>
            <a:ext cx="2468880" cy="50203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p:cNvSpPr/>
          <p:nvPr/>
        </p:nvSpPr>
        <p:spPr>
          <a:xfrm>
            <a:off x="646297" y="3488911"/>
            <a:ext cx="8006815" cy="14931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646297" y="1638131"/>
            <a:ext cx="8006815" cy="1097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1. Le contexte et les besoins du client dans sa vie quotidienne</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 contexte Caisse d’Epargne</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8</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32" name="Rectangle à coins arrondis 7"/>
          <p:cNvSpPr/>
          <p:nvPr/>
        </p:nvSpPr>
        <p:spPr bwMode="auto">
          <a:xfrm>
            <a:off x="693429" y="1696126"/>
            <a:ext cx="8257286" cy="364255"/>
          </a:xfrm>
          <a:prstGeom prst="rect">
            <a:avLst/>
          </a:prstGeom>
          <a:noFill/>
          <a:ln w="9525" cap="flat" cmpd="sng" algn="ctr">
            <a:noFill/>
            <a:prstDash val="solid"/>
            <a:headEnd type="none" w="med" len="med"/>
            <a:tailEnd type="none" w="med" len="med"/>
          </a:ln>
          <a:effectLst/>
        </p:spPr>
        <p:txBody>
          <a:bodyPr/>
          <a:lstStyle/>
          <a:p>
            <a:pPr lvl="0" defTabSz="914400" eaLnBrk="0" fontAlgn="base" hangingPunct="0">
              <a:spcBef>
                <a:spcPct val="20000"/>
              </a:spcBef>
              <a:spcAft>
                <a:spcPct val="0"/>
              </a:spcAft>
              <a:buClr>
                <a:srgbClr val="A778AE"/>
              </a:buClr>
              <a:buSzPct val="80000"/>
              <a:defRPr/>
            </a:pPr>
            <a:r>
              <a:rPr lang="fr-FR" sz="1200" b="1" kern="0" dirty="0">
                <a:solidFill>
                  <a:srgbClr val="571E74"/>
                </a:solidFill>
                <a:latin typeface="Verdana"/>
                <a:cs typeface="Arial"/>
              </a:rPr>
              <a:t>Les clients Caisse d’Epargne et la GAV : </a:t>
            </a:r>
          </a:p>
        </p:txBody>
      </p:sp>
      <p:sp>
        <p:nvSpPr>
          <p:cNvPr id="8" name="Rectangle 7"/>
          <p:cNvSpPr/>
          <p:nvPr/>
        </p:nvSpPr>
        <p:spPr>
          <a:xfrm>
            <a:off x="1351546" y="2939922"/>
            <a:ext cx="6097988" cy="307777"/>
          </a:xfrm>
          <a:prstGeom prst="rect">
            <a:avLst/>
          </a:prstGeom>
        </p:spPr>
        <p:txBody>
          <a:bodyPr wrap="square">
            <a:spAutoFit/>
          </a:bodyPr>
          <a:lstStyle/>
          <a:p>
            <a:pPr algn="ctr"/>
            <a:r>
              <a:rPr lang="fr-FR" sz="1400" b="1" kern="0" dirty="0">
                <a:solidFill>
                  <a:srgbClr val="800000"/>
                </a:solidFill>
                <a:latin typeface="Verdana"/>
                <a:cs typeface="Arial"/>
              </a:rPr>
              <a:t>Un véritable potentiel d’équipement de nos clients</a:t>
            </a:r>
          </a:p>
        </p:txBody>
      </p:sp>
      <p:sp>
        <p:nvSpPr>
          <p:cNvPr id="13" name="Rectangle 12"/>
          <p:cNvSpPr/>
          <p:nvPr/>
        </p:nvSpPr>
        <p:spPr>
          <a:xfrm>
            <a:off x="1255025" y="5330330"/>
            <a:ext cx="5984242" cy="523220"/>
          </a:xfrm>
          <a:prstGeom prst="rect">
            <a:avLst/>
          </a:prstGeom>
        </p:spPr>
        <p:txBody>
          <a:bodyPr wrap="square">
            <a:spAutoFit/>
          </a:bodyPr>
          <a:lstStyle/>
          <a:p>
            <a:pPr marL="342900" lvl="0" indent="-76200" algn="ctr" defTabSz="914400" eaLnBrk="0" fontAlgn="base" hangingPunct="0">
              <a:spcBef>
                <a:spcPct val="20000"/>
              </a:spcBef>
              <a:spcAft>
                <a:spcPct val="0"/>
              </a:spcAft>
              <a:buClr>
                <a:srgbClr val="E2006A"/>
              </a:buClr>
              <a:buSzPct val="80000"/>
              <a:defRPr/>
            </a:pPr>
            <a:r>
              <a:rPr lang="fr-FR" sz="1400" b="1" kern="0" dirty="0">
                <a:solidFill>
                  <a:srgbClr val="800000"/>
                </a:solidFill>
                <a:latin typeface="Verdana"/>
                <a:cs typeface="Arial"/>
              </a:rPr>
              <a:t>Chaque contact est une réelle opportunité pour rebondir sur la GAV</a:t>
            </a:r>
          </a:p>
        </p:txBody>
      </p:sp>
      <p:sp>
        <p:nvSpPr>
          <p:cNvPr id="15" name="ZoneTexte 14"/>
          <p:cNvSpPr txBox="1"/>
          <p:nvPr/>
        </p:nvSpPr>
        <p:spPr>
          <a:xfrm>
            <a:off x="693430" y="1983366"/>
            <a:ext cx="7959682" cy="600164"/>
          </a:xfrm>
          <a:prstGeom prst="rect">
            <a:avLst/>
          </a:prstGeom>
          <a:noFill/>
        </p:spPr>
        <p:txBody>
          <a:bodyPr wrap="square" rtlCol="0">
            <a:spAutoFit/>
          </a:bodyPr>
          <a:lstStyle/>
          <a:p>
            <a:pPr marL="285750" indent="-285750">
              <a:buFont typeface="Wingdings" panose="05000000000000000000" pitchFamily="2" charset="2"/>
              <a:buChar char="§"/>
            </a:pPr>
            <a: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Moins de 2% des clients Caisse d’Epargne </a:t>
            </a: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sont équipés d’un contrat GAV (contre 10% pour l’ensemble du marché)</a:t>
            </a:r>
          </a:p>
          <a:p>
            <a:pPr marL="285750" indent="-285750">
              <a:buFont typeface="Wingdings" panose="05000000000000000000" pitchFamily="2" charset="2"/>
              <a:buChar char="§"/>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Des clients consommateurs qui </a:t>
            </a:r>
            <a:r>
              <a:rPr lang="fr-FR"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souhaitent davantage solliciter leur assureur </a:t>
            </a: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en cas de « pépin »</a:t>
            </a:r>
          </a:p>
        </p:txBody>
      </p:sp>
      <p:sp>
        <p:nvSpPr>
          <p:cNvPr id="18" name="Rectangle 17"/>
          <p:cNvSpPr/>
          <p:nvPr/>
        </p:nvSpPr>
        <p:spPr>
          <a:xfrm>
            <a:off x="693429" y="3550129"/>
            <a:ext cx="7833517" cy="276999"/>
          </a:xfrm>
          <a:prstGeom prst="rect">
            <a:avLst/>
          </a:prstGeom>
        </p:spPr>
        <p:txBody>
          <a:bodyPr wrap="square">
            <a:spAutoFit/>
          </a:bodyPr>
          <a:lstStyle/>
          <a:p>
            <a:pPr defTabSz="914400" eaLnBrk="0" fontAlgn="base" hangingPunct="0">
              <a:spcBef>
                <a:spcPct val="20000"/>
              </a:spcBef>
              <a:spcAft>
                <a:spcPct val="0"/>
              </a:spcAft>
              <a:buClr>
                <a:srgbClr val="A778AE"/>
              </a:buClr>
              <a:buSzPct val="80000"/>
              <a:defRPr/>
            </a:pPr>
            <a:r>
              <a:rPr lang="fr-FR" sz="1200" b="1" kern="0" dirty="0">
                <a:solidFill>
                  <a:srgbClr val="571E74"/>
                </a:solidFill>
                <a:latin typeface="Verdana"/>
                <a:cs typeface="Arial"/>
              </a:rPr>
              <a:t>De nombreuses occasions pour proposer la GAV à vos clients : </a:t>
            </a:r>
          </a:p>
        </p:txBody>
      </p:sp>
      <p:sp>
        <p:nvSpPr>
          <p:cNvPr id="21" name="Rectangle à coins arrondis 14"/>
          <p:cNvSpPr/>
          <p:nvPr/>
        </p:nvSpPr>
        <p:spPr bwMode="auto">
          <a:xfrm>
            <a:off x="3891119" y="3943358"/>
            <a:ext cx="2781289" cy="840745"/>
          </a:xfrm>
          <a:prstGeom prst="wedgeRectCallout">
            <a:avLst>
              <a:gd name="adj1" fmla="val -55913"/>
              <a:gd name="adj2" fmla="val 17650"/>
            </a:avLst>
          </a:prstGeom>
          <a:solidFill>
            <a:schemeClr val="bg2">
              <a:lumMod val="50000"/>
            </a:schemeClr>
          </a:solidFill>
          <a:ln w="47625" cap="flat" cmpd="sng" algn="ctr">
            <a:noFill/>
            <a:prstDash val="solid"/>
            <a:round/>
            <a:headEnd type="none" w="med" len="med"/>
            <a:tailEnd type="none" w="med" len="med"/>
          </a:ln>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200" b="1" i="0" u="none" strike="noStrike" kern="0" cap="none" spc="0" normalizeH="0" baseline="0" noProof="0" dirty="0">
              <a:ln>
                <a:noFill/>
              </a:ln>
              <a:solidFill>
                <a:srgbClr val="FFFFFF"/>
              </a:solidFill>
              <a:effectLst/>
              <a:uLnTx/>
              <a:uFillTx/>
              <a:latin typeface="Verdana" pitchFamily="34" charset="0"/>
              <a:cs typeface="Arial" charset="0"/>
            </a:endParaRPr>
          </a:p>
          <a:p>
            <a:pPr marL="176213" marR="0" lvl="2" indent="-176213" defTabSz="914400" eaLnBrk="1" fontAlgn="base" latinLnBrk="0" hangingPunct="1">
              <a:lnSpc>
                <a:spcPct val="100000"/>
              </a:lnSpc>
              <a:spcBef>
                <a:spcPts val="0"/>
              </a:spcBef>
              <a:spcAft>
                <a:spcPct val="0"/>
              </a:spcAft>
              <a:buClrTx/>
              <a:buSzTx/>
              <a:buFont typeface="Arial" pitchFamily="34" charset="0"/>
              <a:buChar char="•"/>
              <a:tabLst/>
              <a:defRPr/>
            </a:pPr>
            <a:r>
              <a:rPr kumimoji="0" lang="fr-FR" sz="1050" b="0" i="0" u="none" strike="noStrike" kern="0" cap="none" spc="0" normalizeH="0" baseline="0" noProof="0" dirty="0">
                <a:ln>
                  <a:noFill/>
                </a:ln>
                <a:solidFill>
                  <a:srgbClr val="FFFFFF"/>
                </a:solidFill>
                <a:effectLst/>
                <a:uLnTx/>
                <a:uFillTx/>
                <a:latin typeface="Verdana" pitchFamily="34" charset="0"/>
                <a:cs typeface="Arial" charset="0"/>
              </a:rPr>
              <a:t>Indemnisation,</a:t>
            </a:r>
          </a:p>
          <a:p>
            <a:pPr marL="176213" marR="0" lvl="2" indent="-176213" defTabSz="914400" eaLnBrk="1" fontAlgn="base" latinLnBrk="0" hangingPunct="1">
              <a:lnSpc>
                <a:spcPct val="100000"/>
              </a:lnSpc>
              <a:spcBef>
                <a:spcPts val="0"/>
              </a:spcBef>
              <a:spcAft>
                <a:spcPct val="0"/>
              </a:spcAft>
              <a:buClrTx/>
              <a:buSzTx/>
              <a:buFont typeface="Arial" pitchFamily="34" charset="0"/>
              <a:buChar char="•"/>
              <a:tabLst/>
              <a:defRPr/>
            </a:pPr>
            <a:r>
              <a:rPr kumimoji="0" lang="fr-FR" sz="1050" b="0" i="0" u="none" strike="noStrike" kern="0" cap="none" spc="0" normalizeH="0" baseline="0" noProof="0" dirty="0">
                <a:ln>
                  <a:noFill/>
                </a:ln>
                <a:solidFill>
                  <a:srgbClr val="FFFFFF"/>
                </a:solidFill>
                <a:effectLst/>
                <a:uLnTx/>
                <a:uFillTx/>
                <a:latin typeface="Verdana" pitchFamily="34" charset="0"/>
                <a:cs typeface="Arial" charset="0"/>
              </a:rPr>
              <a:t>Naissance, mariage,</a:t>
            </a:r>
          </a:p>
          <a:p>
            <a:pPr marL="176213" marR="0" lvl="2" indent="-176213" defTabSz="914400" eaLnBrk="1" fontAlgn="base" latinLnBrk="0" hangingPunct="1">
              <a:lnSpc>
                <a:spcPct val="100000"/>
              </a:lnSpc>
              <a:spcBef>
                <a:spcPts val="0"/>
              </a:spcBef>
              <a:spcAft>
                <a:spcPct val="0"/>
              </a:spcAft>
              <a:buClrTx/>
              <a:buSzTx/>
              <a:buFont typeface="Arial" pitchFamily="34" charset="0"/>
              <a:buChar char="•"/>
              <a:tabLst/>
              <a:defRPr/>
            </a:pPr>
            <a:r>
              <a:rPr kumimoji="0" lang="fr-FR" sz="1050" b="0" i="0" u="none" strike="noStrike" kern="0" cap="none" spc="0" normalizeH="0" baseline="0" noProof="0" dirty="0">
                <a:ln>
                  <a:noFill/>
                </a:ln>
                <a:solidFill>
                  <a:srgbClr val="FFFFFF"/>
                </a:solidFill>
                <a:effectLst/>
                <a:uLnTx/>
                <a:uFillTx/>
                <a:latin typeface="Verdana" pitchFamily="34" charset="0"/>
                <a:cs typeface="Arial" charset="0"/>
              </a:rPr>
              <a:t>Bilan global assurances</a:t>
            </a:r>
          </a:p>
          <a:p>
            <a:pPr marL="176213" marR="0" lvl="2" indent="-176213" defTabSz="914400" eaLnBrk="1" fontAlgn="base" latinLnBrk="0" hangingPunct="1">
              <a:lnSpc>
                <a:spcPct val="100000"/>
              </a:lnSpc>
              <a:spcBef>
                <a:spcPts val="0"/>
              </a:spcBef>
              <a:spcAft>
                <a:spcPct val="0"/>
              </a:spcAft>
              <a:buClrTx/>
              <a:buSzTx/>
              <a:buFont typeface="Arial" pitchFamily="34" charset="0"/>
              <a:buChar char="•"/>
              <a:tabLst/>
              <a:defRPr/>
            </a:pPr>
            <a:r>
              <a:rPr kumimoji="0" lang="fr-FR" sz="1050" b="0" i="0" u="none" strike="noStrike" kern="0" cap="none" spc="0" normalizeH="0" baseline="0" noProof="0" dirty="0">
                <a:ln>
                  <a:noFill/>
                </a:ln>
                <a:solidFill>
                  <a:srgbClr val="FFFFFF"/>
                </a:solidFill>
                <a:effectLst/>
                <a:uLnTx/>
                <a:uFillTx/>
                <a:latin typeface="Verdana" pitchFamily="34" charset="0"/>
                <a:cs typeface="Arial" charset="0"/>
              </a:rPr>
              <a:t>…</a:t>
            </a:r>
          </a:p>
        </p:txBody>
      </p:sp>
      <p:pic>
        <p:nvPicPr>
          <p:cNvPr id="22" name="Image 21"/>
          <p:cNvPicPr>
            <a:picLocks noChangeAspect="1"/>
          </p:cNvPicPr>
          <p:nvPr/>
        </p:nvPicPr>
        <p:blipFill>
          <a:blip r:embed="rId2"/>
          <a:stretch>
            <a:fillRect/>
          </a:stretch>
        </p:blipFill>
        <p:spPr>
          <a:xfrm>
            <a:off x="2634188" y="3997265"/>
            <a:ext cx="987284" cy="685915"/>
          </a:xfrm>
          <a:prstGeom prst="rect">
            <a:avLst/>
          </a:prstGeom>
        </p:spPr>
      </p:pic>
    </p:spTree>
    <p:extLst>
      <p:ext uri="{BB962C8B-B14F-4D97-AF65-F5344CB8AC3E}">
        <p14:creationId xmlns:p14="http://schemas.microsoft.com/office/powerpoint/2010/main" val="2718198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Le contexte et les besoins du client dans sa vie quotidienne</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La prise en charge : un constat</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9</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pic>
        <p:nvPicPr>
          <p:cNvPr id="22" name="Image 21"/>
          <p:cNvPicPr>
            <a:picLocks noChangeAspect="1"/>
          </p:cNvPicPr>
          <p:nvPr/>
        </p:nvPicPr>
        <p:blipFill>
          <a:blip r:embed="rId3"/>
          <a:stretch>
            <a:fillRect/>
          </a:stretch>
        </p:blipFill>
        <p:spPr>
          <a:xfrm>
            <a:off x="3984174" y="1636013"/>
            <a:ext cx="498272" cy="706852"/>
          </a:xfrm>
          <a:prstGeom prst="rect">
            <a:avLst/>
          </a:prstGeom>
        </p:spPr>
      </p:pic>
      <p:sp>
        <p:nvSpPr>
          <p:cNvPr id="23" name="Rectangle à coins arrondis 1"/>
          <p:cNvSpPr/>
          <p:nvPr/>
        </p:nvSpPr>
        <p:spPr bwMode="auto">
          <a:xfrm>
            <a:off x="2343760" y="2419510"/>
            <a:ext cx="4112836" cy="657225"/>
          </a:xfrm>
          <a:prstGeom prst="roundRect">
            <a:avLst/>
          </a:prstGeom>
          <a:noFill/>
          <a:ln w="9525" cap="flat" cmpd="sng" algn="ctr">
            <a:noFill/>
            <a:prstDash val="soli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chemeClr val="tx1">
                    <a:lumMod val="75000"/>
                    <a:lumOff val="25000"/>
                  </a:schemeClr>
                </a:solidFill>
                <a:uLnTx/>
                <a:uFillTx/>
                <a:latin typeface="Verdana"/>
                <a:ea typeface="+mn-ea"/>
                <a:cs typeface="Arial"/>
              </a:rPr>
              <a:t>Dans 95 %* des cas d’accidents, la victime s’est blessée seule.</a:t>
            </a:r>
          </a:p>
        </p:txBody>
      </p:sp>
      <p:sp>
        <p:nvSpPr>
          <p:cNvPr id="9" name="Flèche : bas 8"/>
          <p:cNvSpPr/>
          <p:nvPr/>
        </p:nvSpPr>
        <p:spPr>
          <a:xfrm>
            <a:off x="3294668" y="3133113"/>
            <a:ext cx="1956062" cy="449949"/>
          </a:xfrm>
          <a:prstGeom prst="downArrow">
            <a:avLst>
              <a:gd name="adj1" fmla="val 50000"/>
              <a:gd name="adj2" fmla="val 751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884656" y="3607831"/>
            <a:ext cx="6697308" cy="738664"/>
          </a:xfrm>
          <a:prstGeom prst="rect">
            <a:avLst/>
          </a:prstGeom>
        </p:spPr>
        <p:txBody>
          <a:bodyPr wrap="square">
            <a:spAutoFit/>
          </a:bodyPr>
          <a:lstStyle/>
          <a:p>
            <a:pPr algn="ctr">
              <a:defRPr/>
            </a:pPr>
            <a:r>
              <a:rPr lang="fr-FR" sz="1400" b="1" dirty="0">
                <a:solidFill>
                  <a:srgbClr val="800000"/>
                </a:solidFill>
                <a:latin typeface="Verdana" panose="020B0604030504040204" pitchFamily="34" charset="0"/>
                <a:ea typeface="Verdana" panose="020B0604030504040204" pitchFamily="34" charset="0"/>
                <a:cs typeface="Verdana" panose="020B0604030504040204" pitchFamily="34" charset="0"/>
              </a:rPr>
              <a:t>Aucun responsable ne peut donc prendre en charge  l’indemnisation des dommages </a:t>
            </a:r>
            <a:r>
              <a:rPr lang="fr-FR" sz="1400" b="1" u="sng" dirty="0">
                <a:solidFill>
                  <a:srgbClr val="800000"/>
                </a:solidFill>
                <a:latin typeface="Verdana" panose="020B0604030504040204" pitchFamily="34" charset="0"/>
                <a:ea typeface="Verdana" panose="020B0604030504040204" pitchFamily="34" charset="0"/>
                <a:cs typeface="Verdana" panose="020B0604030504040204" pitchFamily="34" charset="0"/>
              </a:rPr>
              <a:t>au titre d’une garantie de Responsabilité Civile</a:t>
            </a:r>
            <a:r>
              <a:rPr lang="fr-FR" sz="1400" b="1" dirty="0">
                <a:solidFill>
                  <a:srgbClr val="800000"/>
                </a:solidFill>
                <a:latin typeface="Verdana" panose="020B0604030504040204" pitchFamily="34" charset="0"/>
                <a:ea typeface="Verdana" panose="020B0604030504040204" pitchFamily="34" charset="0"/>
                <a:cs typeface="Verdana" panose="020B0604030504040204" pitchFamily="34" charset="0"/>
              </a:rPr>
              <a:t>.</a:t>
            </a:r>
          </a:p>
        </p:txBody>
      </p:sp>
      <p:sp>
        <p:nvSpPr>
          <p:cNvPr id="24" name="Text Box 23"/>
          <p:cNvSpPr txBox="1">
            <a:spLocks noChangeArrowheads="1"/>
          </p:cNvSpPr>
          <p:nvPr/>
        </p:nvSpPr>
        <p:spPr bwMode="auto">
          <a:xfrm>
            <a:off x="884656" y="4284269"/>
            <a:ext cx="7054850" cy="1292662"/>
          </a:xfrm>
          <a:prstGeom prst="rect">
            <a:avLst/>
          </a:prstGeom>
          <a:noFill/>
          <a:ln w="9525">
            <a:noFill/>
            <a:miter lim="800000"/>
            <a:headEnd/>
            <a:tailEnd/>
          </a:ln>
        </p:spPr>
        <p:txBody>
          <a:bodyPr>
            <a:spAutoFit/>
          </a:bodyPr>
          <a:lstStyle/>
          <a:p>
            <a:pPr algn="ctr">
              <a:spcBef>
                <a:spcPct val="0"/>
              </a:spcBef>
              <a:defRPr/>
            </a:pPr>
            <a:endParaRPr lang="fr-FR" sz="1800" b="1" dirty="0">
              <a:solidFill>
                <a:schemeClr val="tx1">
                  <a:lumMod val="75000"/>
                  <a:lumOff val="25000"/>
                </a:schemeClr>
              </a:solidFill>
              <a:latin typeface="+mn-lt"/>
            </a:endParaRPr>
          </a:p>
          <a:p>
            <a:pPr algn="ctr">
              <a:defRPr/>
            </a:pPr>
            <a:r>
              <a:rPr lang="fr-FR" sz="1500" i="1" dirty="0">
                <a:solidFill>
                  <a:schemeClr val="tx1">
                    <a:lumMod val="75000"/>
                    <a:lumOff val="25000"/>
                  </a:schemeClr>
                </a:solidFill>
                <a:latin typeface="+mn-lt"/>
              </a:rPr>
              <a:t>Pour information, dans le cas d’une agression ou d’un attentant, une indemnisation </a:t>
            </a:r>
            <a:br>
              <a:rPr lang="fr-FR" sz="1500" i="1" dirty="0">
                <a:solidFill>
                  <a:schemeClr val="tx1">
                    <a:lumMod val="75000"/>
                    <a:lumOff val="25000"/>
                  </a:schemeClr>
                </a:solidFill>
                <a:latin typeface="+mn-lt"/>
              </a:rPr>
            </a:br>
            <a:r>
              <a:rPr lang="fr-FR" sz="1500" i="1" dirty="0">
                <a:solidFill>
                  <a:schemeClr val="tx1">
                    <a:lumMod val="75000"/>
                    <a:lumOff val="25000"/>
                  </a:schemeClr>
                </a:solidFill>
                <a:latin typeface="+mn-lt"/>
              </a:rPr>
              <a:t>peut être demandée auprès du Fonds de Garantie des victimes </a:t>
            </a:r>
            <a:br>
              <a:rPr lang="fr-FR" sz="1500" i="1" dirty="0">
                <a:solidFill>
                  <a:schemeClr val="tx1">
                    <a:lumMod val="75000"/>
                    <a:lumOff val="25000"/>
                  </a:schemeClr>
                </a:solidFill>
                <a:latin typeface="+mn-lt"/>
              </a:rPr>
            </a:br>
            <a:r>
              <a:rPr lang="fr-FR" sz="1500" i="1" dirty="0">
                <a:solidFill>
                  <a:schemeClr val="tx1">
                    <a:lumMod val="75000"/>
                    <a:lumOff val="25000"/>
                  </a:schemeClr>
                </a:solidFill>
                <a:latin typeface="+mn-lt"/>
              </a:rPr>
              <a:t>des actes de terrorisme et d'autres infractions. </a:t>
            </a:r>
            <a:br>
              <a:rPr lang="fr-FR" sz="1500" i="1" dirty="0">
                <a:solidFill>
                  <a:schemeClr val="tx1">
                    <a:lumMod val="75000"/>
                    <a:lumOff val="25000"/>
                  </a:schemeClr>
                </a:solidFill>
                <a:latin typeface="+mn-lt"/>
              </a:rPr>
            </a:br>
            <a:endParaRPr lang="fr-FR" sz="1500" i="1" dirty="0">
              <a:solidFill>
                <a:schemeClr val="tx1">
                  <a:lumMod val="75000"/>
                  <a:lumOff val="25000"/>
                </a:schemeClr>
              </a:solidFill>
              <a:latin typeface="+mn-lt"/>
            </a:endParaRPr>
          </a:p>
        </p:txBody>
      </p:sp>
      <p:sp>
        <p:nvSpPr>
          <p:cNvPr id="25" name="Rectangle 24"/>
          <p:cNvSpPr/>
          <p:nvPr/>
        </p:nvSpPr>
        <p:spPr>
          <a:xfrm>
            <a:off x="2432116" y="5469774"/>
            <a:ext cx="4572000" cy="214313"/>
          </a:xfrm>
          <a:prstGeom prst="rect">
            <a:avLst/>
          </a:prstGeom>
        </p:spPr>
        <p:txBody>
          <a:bodyPr>
            <a:spAutoFit/>
          </a:bodyPr>
          <a:lstStyle/>
          <a:p>
            <a:pPr defTabSz="914400" fontAlgn="base">
              <a:spcBef>
                <a:spcPct val="55000"/>
              </a:spcBef>
              <a:spcAft>
                <a:spcPct val="0"/>
              </a:spcAft>
              <a:defRPr/>
            </a:pPr>
            <a:r>
              <a:rPr lang="fr-FR" sz="800" i="1" dirty="0">
                <a:solidFill>
                  <a:schemeClr val="bg1">
                    <a:lumMod val="75000"/>
                  </a:schemeClr>
                </a:solidFill>
                <a:latin typeface="Verdana"/>
                <a:cs typeface="Arial" charset="0"/>
              </a:rPr>
              <a:t> * Sources: "Livre blanc 2008 : prévenir les accidents de la vie courante"</a:t>
            </a:r>
          </a:p>
        </p:txBody>
      </p:sp>
    </p:spTree>
    <p:extLst>
      <p:ext uri="{BB962C8B-B14F-4D97-AF65-F5344CB8AC3E}">
        <p14:creationId xmlns:p14="http://schemas.microsoft.com/office/powerpoint/2010/main" val="1563619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Le contexte et les besoins du client dans sa vie quotidienne</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La réponse de la sécurité sociale</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10</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6" name="Text Box 15"/>
          <p:cNvSpPr txBox="1">
            <a:spLocks noChangeArrowheads="1"/>
          </p:cNvSpPr>
          <p:nvPr/>
        </p:nvSpPr>
        <p:spPr bwMode="auto">
          <a:xfrm>
            <a:off x="1273127" y="5156712"/>
            <a:ext cx="147531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3200">
                <a:solidFill>
                  <a:schemeClr val="tx1"/>
                </a:solidFill>
                <a:latin typeface="Arial Narrow" pitchFamily="34" charset="0"/>
              </a:defRPr>
            </a:lvl1pPr>
            <a:lvl2pPr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55000"/>
              </a:spcBef>
              <a:spcAft>
                <a:spcPct val="0"/>
              </a:spcAft>
              <a:defRPr sz="3200">
                <a:solidFill>
                  <a:schemeClr val="tx1"/>
                </a:solidFill>
                <a:latin typeface="Arial Narrow" pitchFamily="34" charset="0"/>
              </a:defRPr>
            </a:lvl6pPr>
            <a:lvl7pPr marL="2971800" indent="-228600" eaLnBrk="0" fontAlgn="base" hangingPunct="0">
              <a:spcBef>
                <a:spcPct val="55000"/>
              </a:spcBef>
              <a:spcAft>
                <a:spcPct val="0"/>
              </a:spcAft>
              <a:defRPr sz="3200">
                <a:solidFill>
                  <a:schemeClr val="tx1"/>
                </a:solidFill>
                <a:latin typeface="Arial Narrow" pitchFamily="34" charset="0"/>
              </a:defRPr>
            </a:lvl7pPr>
            <a:lvl8pPr marL="3429000" indent="-228600" eaLnBrk="0" fontAlgn="base" hangingPunct="0">
              <a:spcBef>
                <a:spcPct val="55000"/>
              </a:spcBef>
              <a:spcAft>
                <a:spcPct val="0"/>
              </a:spcAft>
              <a:defRPr sz="3200">
                <a:solidFill>
                  <a:schemeClr val="tx1"/>
                </a:solidFill>
                <a:latin typeface="Arial Narrow" pitchFamily="34" charset="0"/>
              </a:defRPr>
            </a:lvl8pPr>
            <a:lvl9pPr marL="3886200" indent="-228600" eaLnBrk="0" fontAlgn="base" hangingPunct="0">
              <a:spcBef>
                <a:spcPct val="55000"/>
              </a:spcBef>
              <a:spcAft>
                <a:spcPct val="0"/>
              </a:spcAft>
              <a:defRPr sz="3200">
                <a:solidFill>
                  <a:schemeClr val="tx1"/>
                </a:solidFill>
                <a:latin typeface="Arial Narrow" pitchFamily="34" charset="0"/>
              </a:defRPr>
            </a:lvl9pPr>
          </a:lstStyle>
          <a:p>
            <a:pPr lvl="1" defTabSz="914400" eaLnBrk="1" fontAlgn="base" hangingPunct="1">
              <a:spcBef>
                <a:spcPct val="0"/>
              </a:spcBef>
              <a:spcAft>
                <a:spcPct val="0"/>
              </a:spcAft>
            </a:pPr>
            <a:r>
              <a:rPr lang="fr-FR" altLang="fr-FR" sz="1000" dirty="0">
                <a:solidFill>
                  <a:schemeClr val="bg1">
                    <a:lumMod val="65000"/>
                  </a:schemeClr>
                </a:solidFill>
                <a:latin typeface="Verdana"/>
                <a:cs typeface="Arial" charset="0"/>
              </a:rPr>
              <a:t>*Pour Info:</a:t>
            </a:r>
          </a:p>
        </p:txBody>
      </p:sp>
      <p:sp>
        <p:nvSpPr>
          <p:cNvPr id="8" name="Rectangle 7"/>
          <p:cNvSpPr/>
          <p:nvPr/>
        </p:nvSpPr>
        <p:spPr>
          <a:xfrm>
            <a:off x="608029" y="1803986"/>
            <a:ext cx="2073871" cy="646331"/>
          </a:xfrm>
          <a:prstGeom prst="rect">
            <a:avLst/>
          </a:prstGeom>
        </p:spPr>
        <p:txBody>
          <a:bodyPr wrap="square">
            <a:spAutoFit/>
          </a:bodyPr>
          <a:lstStyle/>
          <a:p>
            <a:pPr algn="r" defTabSz="914400" fontAlgn="base">
              <a:spcBef>
                <a:spcPct val="50000"/>
              </a:spcBef>
              <a:spcAft>
                <a:spcPct val="0"/>
              </a:spcAft>
            </a:pPr>
            <a:r>
              <a:rPr lang="fr-FR" altLang="fr-FR" sz="1200" b="1" dirty="0">
                <a:solidFill>
                  <a:srgbClr val="571E74"/>
                </a:solidFill>
                <a:latin typeface="Verdana"/>
                <a:cs typeface="Arial" charset="0"/>
              </a:rPr>
              <a:t>Si la victime est reconnue invalide par la Sécurité Sociale</a:t>
            </a:r>
          </a:p>
        </p:txBody>
      </p:sp>
      <p:sp>
        <p:nvSpPr>
          <p:cNvPr id="11" name="Rectangle 10"/>
          <p:cNvSpPr/>
          <p:nvPr/>
        </p:nvSpPr>
        <p:spPr>
          <a:xfrm>
            <a:off x="1227739" y="4393209"/>
            <a:ext cx="1292340" cy="461665"/>
          </a:xfrm>
          <a:prstGeom prst="rect">
            <a:avLst/>
          </a:prstGeom>
        </p:spPr>
        <p:txBody>
          <a:bodyPr wrap="none">
            <a:spAutoFit/>
          </a:bodyPr>
          <a:lstStyle/>
          <a:p>
            <a:pPr algn="r" defTabSz="914400" fontAlgn="base">
              <a:spcBef>
                <a:spcPct val="50000"/>
              </a:spcBef>
              <a:spcAft>
                <a:spcPct val="0"/>
              </a:spcAft>
            </a:pPr>
            <a:r>
              <a:rPr lang="fr-FR" altLang="fr-FR" sz="1200" b="1" dirty="0">
                <a:solidFill>
                  <a:srgbClr val="571E74"/>
                </a:solidFill>
                <a:latin typeface="Verdana"/>
                <a:cs typeface="Arial" charset="0"/>
              </a:rPr>
              <a:t>Si la victime </a:t>
            </a:r>
            <a:br>
              <a:rPr lang="fr-FR" altLang="fr-FR" sz="1200" b="1" dirty="0">
                <a:solidFill>
                  <a:srgbClr val="571E74"/>
                </a:solidFill>
                <a:latin typeface="Verdana"/>
                <a:cs typeface="Arial" charset="0"/>
              </a:rPr>
            </a:br>
            <a:r>
              <a:rPr lang="fr-FR" altLang="fr-FR" sz="1200" b="1" dirty="0">
                <a:solidFill>
                  <a:srgbClr val="571E74"/>
                </a:solidFill>
                <a:latin typeface="Verdana"/>
                <a:cs typeface="Arial" charset="0"/>
              </a:rPr>
              <a:t>décède</a:t>
            </a:r>
          </a:p>
        </p:txBody>
      </p:sp>
      <p:sp>
        <p:nvSpPr>
          <p:cNvPr id="26" name="Text Box 6"/>
          <p:cNvSpPr txBox="1">
            <a:spLocks noChangeArrowheads="1"/>
          </p:cNvSpPr>
          <p:nvPr/>
        </p:nvSpPr>
        <p:spPr bwMode="auto">
          <a:xfrm>
            <a:off x="2881633" y="3187270"/>
            <a:ext cx="5849746" cy="91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Arial Narrow" pitchFamily="34" charset="0"/>
              </a:defRPr>
            </a:lvl1pPr>
            <a:lvl2pPr marL="742950" indent="-285750" eaLnBrk="0" hangingPunct="0">
              <a:defRPr sz="3200">
                <a:solidFill>
                  <a:schemeClr val="tx1"/>
                </a:solidFill>
                <a:latin typeface="Arial Narrow" pitchFamily="34" charset="0"/>
              </a:defRPr>
            </a:lvl2pPr>
            <a:lvl3pPr marL="1143000" indent="-228600" eaLnBrk="0" hangingPunct="0">
              <a:defRPr sz="3200">
                <a:solidFill>
                  <a:schemeClr val="tx1"/>
                </a:solidFill>
                <a:latin typeface="Arial Narrow" pitchFamily="34" charset="0"/>
              </a:defRPr>
            </a:lvl3pPr>
            <a:lvl4pPr marL="1600200" indent="-228600" eaLnBrk="0" hangingPunct="0">
              <a:defRPr sz="3200">
                <a:solidFill>
                  <a:schemeClr val="tx1"/>
                </a:solidFill>
                <a:latin typeface="Arial Narrow" pitchFamily="34" charset="0"/>
              </a:defRPr>
            </a:lvl4pPr>
            <a:lvl5pPr marL="2057400" indent="-228600" eaLnBrk="0" hangingPunct="0">
              <a:defRPr sz="3200">
                <a:solidFill>
                  <a:schemeClr val="tx1"/>
                </a:solidFill>
                <a:latin typeface="Arial Narrow" pitchFamily="34" charset="0"/>
              </a:defRPr>
            </a:lvl5pPr>
            <a:lvl6pPr marL="2514600" indent="-228600" eaLnBrk="0" fontAlgn="base" hangingPunct="0">
              <a:spcBef>
                <a:spcPct val="55000"/>
              </a:spcBef>
              <a:spcAft>
                <a:spcPct val="0"/>
              </a:spcAft>
              <a:defRPr sz="3200">
                <a:solidFill>
                  <a:schemeClr val="tx1"/>
                </a:solidFill>
                <a:latin typeface="Arial Narrow" pitchFamily="34" charset="0"/>
              </a:defRPr>
            </a:lvl6pPr>
            <a:lvl7pPr marL="2971800" indent="-228600" eaLnBrk="0" fontAlgn="base" hangingPunct="0">
              <a:spcBef>
                <a:spcPct val="55000"/>
              </a:spcBef>
              <a:spcAft>
                <a:spcPct val="0"/>
              </a:spcAft>
              <a:defRPr sz="3200">
                <a:solidFill>
                  <a:schemeClr val="tx1"/>
                </a:solidFill>
                <a:latin typeface="Arial Narrow" pitchFamily="34" charset="0"/>
              </a:defRPr>
            </a:lvl7pPr>
            <a:lvl8pPr marL="3429000" indent="-228600" eaLnBrk="0" fontAlgn="base" hangingPunct="0">
              <a:spcBef>
                <a:spcPct val="55000"/>
              </a:spcBef>
              <a:spcAft>
                <a:spcPct val="0"/>
              </a:spcAft>
              <a:defRPr sz="3200">
                <a:solidFill>
                  <a:schemeClr val="tx1"/>
                </a:solidFill>
                <a:latin typeface="Arial Narrow" pitchFamily="34" charset="0"/>
              </a:defRPr>
            </a:lvl8pPr>
            <a:lvl9pPr marL="3886200" indent="-228600" eaLnBrk="0" fontAlgn="base" hangingPunct="0">
              <a:spcBef>
                <a:spcPct val="55000"/>
              </a:spcBef>
              <a:spcAft>
                <a:spcPct val="0"/>
              </a:spcAft>
              <a:defRPr sz="3200">
                <a:solidFill>
                  <a:schemeClr val="tx1"/>
                </a:solidFill>
                <a:latin typeface="Arial Narrow" pitchFamily="34" charset="0"/>
              </a:defRPr>
            </a:lvl9pPr>
          </a:lstStyle>
          <a:p>
            <a:pPr defTabSz="914400" eaLnBrk="1" fontAlgn="base" hangingPunct="1">
              <a:spcBef>
                <a:spcPts val="300"/>
              </a:spcBef>
              <a:spcAft>
                <a:spcPct val="0"/>
              </a:spcAft>
            </a:pPr>
            <a:r>
              <a:rPr lang="fr-FR" altLang="fr-FR" sz="1100" b="1" kern="0" dirty="0">
                <a:solidFill>
                  <a:schemeClr val="tx1">
                    <a:lumMod val="75000"/>
                    <a:lumOff val="25000"/>
                  </a:schemeClr>
                </a:solidFill>
                <a:latin typeface="Verdana"/>
                <a:cs typeface="Arial"/>
              </a:rPr>
              <a:t>Invalidité de 3</a:t>
            </a:r>
            <a:r>
              <a:rPr lang="fr-FR" altLang="fr-FR" sz="1100" b="1" kern="0" baseline="30000" dirty="0">
                <a:solidFill>
                  <a:schemeClr val="tx1">
                    <a:lumMod val="75000"/>
                    <a:lumOff val="25000"/>
                  </a:schemeClr>
                </a:solidFill>
                <a:latin typeface="Verdana"/>
                <a:cs typeface="Arial"/>
              </a:rPr>
              <a:t>ème </a:t>
            </a:r>
            <a:r>
              <a:rPr lang="fr-FR" altLang="fr-FR" sz="1100" b="1" kern="0" dirty="0">
                <a:solidFill>
                  <a:schemeClr val="tx1">
                    <a:lumMod val="75000"/>
                    <a:lumOff val="25000"/>
                  </a:schemeClr>
                </a:solidFill>
                <a:latin typeface="Verdana"/>
                <a:cs typeface="Arial"/>
              </a:rPr>
              <a:t>catégorie</a:t>
            </a:r>
          </a:p>
          <a:p>
            <a:pPr defTabSz="914400" eaLnBrk="1" fontAlgn="base" hangingPunct="1">
              <a:spcBef>
                <a:spcPts val="300"/>
              </a:spcBef>
              <a:spcAft>
                <a:spcPct val="0"/>
              </a:spcAft>
              <a:defRPr/>
            </a:pPr>
            <a:r>
              <a:rPr lang="fr-FR" altLang="fr-FR" sz="1000" kern="0" dirty="0">
                <a:solidFill>
                  <a:schemeClr val="tx1">
                    <a:lumMod val="75000"/>
                    <a:lumOff val="25000"/>
                  </a:schemeClr>
                </a:solidFill>
                <a:latin typeface="Verdana"/>
                <a:cs typeface="Arial"/>
              </a:rPr>
              <a:t>La personne invalide est incapable d’exercer une activité quelconque et doit avoir recours à l’assistance d’une tierce personne pour effectuer les actes ordinaires de la vie. Elle perçoit une rente maximum de 50% du salaire annuel moyen * à laquelle s’ajoute l’allocation pour tierce personne (+ 40 %)</a:t>
            </a:r>
          </a:p>
        </p:txBody>
      </p:sp>
      <p:sp>
        <p:nvSpPr>
          <p:cNvPr id="12" name="Rectangle 11"/>
          <p:cNvSpPr/>
          <p:nvPr/>
        </p:nvSpPr>
        <p:spPr>
          <a:xfrm>
            <a:off x="2877162" y="4354737"/>
            <a:ext cx="5498554" cy="607859"/>
          </a:xfrm>
          <a:prstGeom prst="rect">
            <a:avLst/>
          </a:prstGeom>
        </p:spPr>
        <p:txBody>
          <a:bodyPr wrap="square">
            <a:spAutoFit/>
          </a:bodyPr>
          <a:lstStyle/>
          <a:p>
            <a:pPr lvl="0" defTabSz="914400" fontAlgn="base">
              <a:spcBef>
                <a:spcPts val="300"/>
              </a:spcBef>
              <a:spcAft>
                <a:spcPct val="0"/>
              </a:spcAft>
              <a:defRPr/>
            </a:pPr>
            <a:r>
              <a:rPr lang="fr-FR" altLang="fr-FR" sz="1100" b="1" kern="0" dirty="0">
                <a:solidFill>
                  <a:schemeClr val="tx1">
                    <a:lumMod val="75000"/>
                    <a:lumOff val="25000"/>
                  </a:schemeClr>
                </a:solidFill>
                <a:latin typeface="Verdana"/>
                <a:cs typeface="Arial"/>
              </a:rPr>
              <a:t>Capital Décès</a:t>
            </a:r>
          </a:p>
          <a:p>
            <a:pPr lvl="0" defTabSz="914400" fontAlgn="base">
              <a:spcBef>
                <a:spcPts val="300"/>
              </a:spcBef>
              <a:spcAft>
                <a:spcPct val="0"/>
              </a:spcAft>
              <a:defRPr/>
            </a:pPr>
            <a:r>
              <a:rPr lang="fr-FR" altLang="fr-FR" sz="1000" kern="0" dirty="0">
                <a:solidFill>
                  <a:schemeClr val="tx1">
                    <a:lumMod val="75000"/>
                    <a:lumOff val="25000"/>
                  </a:schemeClr>
                </a:solidFill>
                <a:latin typeface="Verdana"/>
                <a:cs typeface="Arial"/>
              </a:rPr>
              <a:t>Les bénéficiaires peuvent percevoir un capital </a:t>
            </a:r>
            <a:r>
              <a:rPr lang="fr-FR" altLang="fr-FR" sz="1000" kern="0" dirty="0" smtClean="0">
                <a:solidFill>
                  <a:schemeClr val="tx1">
                    <a:lumMod val="75000"/>
                    <a:lumOff val="25000"/>
                  </a:schemeClr>
                </a:solidFill>
                <a:latin typeface="Verdana"/>
                <a:cs typeface="Arial"/>
              </a:rPr>
              <a:t>forfaitaire fixé par décret et revalorisé chaque année 3404</a:t>
            </a:r>
            <a:r>
              <a:rPr lang="fr-FR" altLang="fr-FR" sz="1000" kern="0" baseline="30000" dirty="0" smtClean="0">
                <a:solidFill>
                  <a:schemeClr val="tx1">
                    <a:lumMod val="75000"/>
                    <a:lumOff val="25000"/>
                  </a:schemeClr>
                </a:solidFill>
                <a:latin typeface="Verdana"/>
                <a:cs typeface="Arial"/>
              </a:rPr>
              <a:t>e</a:t>
            </a:r>
            <a:r>
              <a:rPr lang="fr-FR" altLang="fr-FR" sz="1000" kern="0" dirty="0" smtClean="0">
                <a:solidFill>
                  <a:schemeClr val="tx1">
                    <a:lumMod val="75000"/>
                    <a:lumOff val="25000"/>
                  </a:schemeClr>
                </a:solidFill>
                <a:latin typeface="Verdana"/>
                <a:cs typeface="Arial"/>
              </a:rPr>
              <a:t> (au 1</a:t>
            </a:r>
            <a:r>
              <a:rPr lang="fr-FR" altLang="fr-FR" sz="1000" kern="0" baseline="30000" dirty="0" smtClean="0">
                <a:solidFill>
                  <a:schemeClr val="tx1">
                    <a:lumMod val="75000"/>
                    <a:lumOff val="25000"/>
                  </a:schemeClr>
                </a:solidFill>
                <a:latin typeface="Verdana"/>
                <a:cs typeface="Arial"/>
              </a:rPr>
              <a:t>er</a:t>
            </a:r>
            <a:r>
              <a:rPr lang="fr-FR" altLang="fr-FR" sz="1000" kern="0" dirty="0" smtClean="0">
                <a:solidFill>
                  <a:schemeClr val="tx1">
                    <a:lumMod val="75000"/>
                    <a:lumOff val="25000"/>
                  </a:schemeClr>
                </a:solidFill>
                <a:latin typeface="Verdana"/>
                <a:cs typeface="Arial"/>
              </a:rPr>
              <a:t> avril) 2016</a:t>
            </a:r>
            <a:endParaRPr lang="fr-FR" altLang="fr-FR" sz="1000" kern="0" dirty="0">
              <a:solidFill>
                <a:schemeClr val="tx1">
                  <a:lumMod val="75000"/>
                  <a:lumOff val="25000"/>
                </a:schemeClr>
              </a:solidFill>
              <a:latin typeface="Verdana"/>
              <a:cs typeface="Arial"/>
            </a:endParaRPr>
          </a:p>
        </p:txBody>
      </p:sp>
      <p:sp>
        <p:nvSpPr>
          <p:cNvPr id="13" name="Rectangle 12"/>
          <p:cNvSpPr/>
          <p:nvPr/>
        </p:nvSpPr>
        <p:spPr>
          <a:xfrm>
            <a:off x="2881632" y="2518112"/>
            <a:ext cx="5608121" cy="646331"/>
          </a:xfrm>
          <a:prstGeom prst="rect">
            <a:avLst/>
          </a:prstGeom>
        </p:spPr>
        <p:txBody>
          <a:bodyPr wrap="square">
            <a:spAutoFit/>
          </a:bodyPr>
          <a:lstStyle/>
          <a:p>
            <a:pPr lvl="0" defTabSz="914400" fontAlgn="base">
              <a:spcBef>
                <a:spcPts val="300"/>
              </a:spcBef>
              <a:spcAft>
                <a:spcPct val="0"/>
              </a:spcAft>
              <a:defRPr/>
            </a:pPr>
            <a:r>
              <a:rPr lang="fr-FR" altLang="fr-FR" sz="1100" b="1" kern="0" dirty="0">
                <a:solidFill>
                  <a:schemeClr val="tx1">
                    <a:lumMod val="75000"/>
                    <a:lumOff val="25000"/>
                  </a:schemeClr>
                </a:solidFill>
                <a:latin typeface="Verdana"/>
                <a:cs typeface="Arial"/>
              </a:rPr>
              <a:t>Invalidité de 2</a:t>
            </a:r>
            <a:r>
              <a:rPr lang="fr-FR" altLang="fr-FR" sz="1100" b="1" kern="0" baseline="30000" dirty="0">
                <a:solidFill>
                  <a:schemeClr val="tx1">
                    <a:lumMod val="75000"/>
                    <a:lumOff val="25000"/>
                  </a:schemeClr>
                </a:solidFill>
                <a:latin typeface="Verdana"/>
                <a:cs typeface="Arial"/>
              </a:rPr>
              <a:t>ème</a:t>
            </a:r>
            <a:r>
              <a:rPr lang="fr-FR" altLang="fr-FR" sz="1100" b="1" kern="0" dirty="0">
                <a:solidFill>
                  <a:schemeClr val="tx1">
                    <a:lumMod val="75000"/>
                    <a:lumOff val="25000"/>
                  </a:schemeClr>
                </a:solidFill>
                <a:latin typeface="Verdana"/>
                <a:cs typeface="Arial"/>
              </a:rPr>
              <a:t> catégorie</a:t>
            </a:r>
          </a:p>
          <a:p>
            <a:pPr defTabSz="914400" fontAlgn="base">
              <a:spcBef>
                <a:spcPts val="300"/>
              </a:spcBef>
              <a:spcAft>
                <a:spcPct val="0"/>
              </a:spcAft>
              <a:defRPr/>
            </a:pPr>
            <a:r>
              <a:rPr lang="fr-FR" altLang="fr-FR" sz="1000" kern="0" dirty="0">
                <a:solidFill>
                  <a:schemeClr val="tx1">
                    <a:lumMod val="75000"/>
                    <a:lumOff val="25000"/>
                  </a:schemeClr>
                </a:solidFill>
                <a:latin typeface="Verdana"/>
                <a:cs typeface="Arial"/>
              </a:rPr>
              <a:t>La personne invalide est incapable d’exercer une activité quelconque</a:t>
            </a:r>
          </a:p>
          <a:p>
            <a:pPr defTabSz="914400" fontAlgn="base">
              <a:spcBef>
                <a:spcPts val="300"/>
              </a:spcBef>
              <a:spcAft>
                <a:spcPct val="0"/>
              </a:spcAft>
              <a:defRPr/>
            </a:pPr>
            <a:r>
              <a:rPr lang="fr-FR" altLang="fr-FR" sz="1000" kern="0" dirty="0">
                <a:solidFill>
                  <a:schemeClr val="tx1">
                    <a:lumMod val="75000"/>
                    <a:lumOff val="25000"/>
                  </a:schemeClr>
                </a:solidFill>
                <a:latin typeface="Verdana"/>
                <a:cs typeface="Arial"/>
              </a:rPr>
              <a:t>Elle perçoit une rente maximum de 50% du salaire annuel moyen *</a:t>
            </a:r>
          </a:p>
        </p:txBody>
      </p:sp>
      <p:sp>
        <p:nvSpPr>
          <p:cNvPr id="20" name="Rectangle 19"/>
          <p:cNvSpPr/>
          <p:nvPr/>
        </p:nvSpPr>
        <p:spPr>
          <a:xfrm>
            <a:off x="2877161" y="1789432"/>
            <a:ext cx="6160168" cy="646331"/>
          </a:xfrm>
          <a:prstGeom prst="rect">
            <a:avLst/>
          </a:prstGeom>
        </p:spPr>
        <p:txBody>
          <a:bodyPr wrap="square">
            <a:spAutoFit/>
          </a:bodyPr>
          <a:lstStyle/>
          <a:p>
            <a:pPr lvl="0" defTabSz="914400" fontAlgn="base">
              <a:spcBef>
                <a:spcPts val="300"/>
              </a:spcBef>
              <a:spcAft>
                <a:spcPct val="0"/>
              </a:spcAft>
              <a:defRPr/>
            </a:pPr>
            <a:r>
              <a:rPr lang="fr-FR" altLang="fr-FR" sz="1100" b="1" kern="0" dirty="0">
                <a:solidFill>
                  <a:schemeClr val="tx1">
                    <a:lumMod val="75000"/>
                    <a:lumOff val="25000"/>
                  </a:schemeClr>
                </a:solidFill>
                <a:latin typeface="Verdana"/>
                <a:cs typeface="Arial"/>
              </a:rPr>
              <a:t>Invalidité de 1</a:t>
            </a:r>
            <a:r>
              <a:rPr lang="fr-FR" altLang="fr-FR" sz="1100" b="1" kern="0" baseline="30000" dirty="0">
                <a:solidFill>
                  <a:schemeClr val="tx1">
                    <a:lumMod val="75000"/>
                    <a:lumOff val="25000"/>
                  </a:schemeClr>
                </a:solidFill>
                <a:latin typeface="Verdana"/>
                <a:cs typeface="Arial"/>
              </a:rPr>
              <a:t>ère</a:t>
            </a:r>
            <a:r>
              <a:rPr lang="fr-FR" altLang="fr-FR" sz="1100" b="1" kern="0" dirty="0">
                <a:solidFill>
                  <a:schemeClr val="tx1">
                    <a:lumMod val="75000"/>
                    <a:lumOff val="25000"/>
                  </a:schemeClr>
                </a:solidFill>
                <a:latin typeface="Verdana"/>
                <a:cs typeface="Arial"/>
              </a:rPr>
              <a:t> catégorie</a:t>
            </a:r>
          </a:p>
          <a:p>
            <a:pPr lvl="0" defTabSz="914400" fontAlgn="base">
              <a:spcBef>
                <a:spcPts val="300"/>
              </a:spcBef>
              <a:spcAft>
                <a:spcPct val="0"/>
              </a:spcAft>
              <a:defRPr/>
            </a:pPr>
            <a:r>
              <a:rPr lang="fr-FR" altLang="fr-FR" sz="1000" kern="0" dirty="0">
                <a:solidFill>
                  <a:schemeClr val="tx1">
                    <a:lumMod val="75000"/>
                    <a:lumOff val="25000"/>
                  </a:schemeClr>
                </a:solidFill>
                <a:latin typeface="Verdana"/>
                <a:cs typeface="Arial"/>
              </a:rPr>
              <a:t>La personne invalide est capable d’exercer une activité rémunérée réduite</a:t>
            </a:r>
          </a:p>
          <a:p>
            <a:pPr lvl="0" defTabSz="914400" fontAlgn="base">
              <a:spcBef>
                <a:spcPts val="300"/>
              </a:spcBef>
              <a:spcAft>
                <a:spcPct val="0"/>
              </a:spcAft>
              <a:defRPr/>
            </a:pPr>
            <a:r>
              <a:rPr lang="fr-FR" altLang="fr-FR" sz="1000" kern="0" dirty="0">
                <a:solidFill>
                  <a:schemeClr val="tx1">
                    <a:lumMod val="75000"/>
                    <a:lumOff val="25000"/>
                  </a:schemeClr>
                </a:solidFill>
                <a:latin typeface="Verdana"/>
                <a:cs typeface="Arial"/>
              </a:rPr>
              <a:t>Elle perçoit une rente maximum de 30% du salaire annuel moyen*</a:t>
            </a:r>
          </a:p>
        </p:txBody>
      </p:sp>
      <p:sp>
        <p:nvSpPr>
          <p:cNvPr id="21" name="Rectangle 20"/>
          <p:cNvSpPr/>
          <p:nvPr/>
        </p:nvSpPr>
        <p:spPr>
          <a:xfrm>
            <a:off x="2782965" y="1870887"/>
            <a:ext cx="45719" cy="2255102"/>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2782965" y="4440069"/>
            <a:ext cx="45719" cy="476360"/>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2360579" y="5137290"/>
            <a:ext cx="5072456" cy="707886"/>
          </a:xfrm>
          <a:prstGeom prst="rect">
            <a:avLst/>
          </a:prstGeom>
        </p:spPr>
        <p:txBody>
          <a:bodyPr wrap="square">
            <a:spAutoFit/>
          </a:bodyPr>
          <a:lstStyle/>
          <a:p>
            <a:pPr lvl="1" defTabSz="914400" fontAlgn="base">
              <a:spcBef>
                <a:spcPct val="0"/>
              </a:spcBef>
              <a:spcAft>
                <a:spcPct val="0"/>
              </a:spcAft>
            </a:pPr>
            <a:r>
              <a:rPr lang="fr-FR" altLang="fr-FR" sz="1000" dirty="0">
                <a:solidFill>
                  <a:schemeClr val="bg1">
                    <a:lumMod val="65000"/>
                  </a:schemeClr>
                </a:solidFill>
                <a:latin typeface="Verdana"/>
                <a:cs typeface="Arial" charset="0"/>
              </a:rPr>
              <a:t>Le salaire pris en compte est plafonné à </a:t>
            </a:r>
            <a:r>
              <a:rPr lang="fr-FR" altLang="fr-FR" sz="1000" dirty="0" smtClean="0">
                <a:solidFill>
                  <a:schemeClr val="bg1">
                    <a:lumMod val="65000"/>
                  </a:schemeClr>
                </a:solidFill>
                <a:latin typeface="Verdana"/>
                <a:cs typeface="Arial" charset="0"/>
              </a:rPr>
              <a:t>3269€</a:t>
            </a:r>
            <a:endParaRPr lang="fr-FR" altLang="fr-FR" sz="1000" dirty="0">
              <a:solidFill>
                <a:schemeClr val="bg1">
                  <a:lumMod val="65000"/>
                </a:schemeClr>
              </a:solidFill>
              <a:latin typeface="Verdana"/>
              <a:cs typeface="Arial" charset="0"/>
            </a:endParaRPr>
          </a:p>
          <a:p>
            <a:pPr lvl="1" defTabSz="914400" fontAlgn="base">
              <a:spcBef>
                <a:spcPct val="0"/>
              </a:spcBef>
              <a:spcAft>
                <a:spcPct val="0"/>
              </a:spcAft>
            </a:pPr>
            <a:r>
              <a:rPr lang="fr-FR" altLang="fr-FR" sz="1000" dirty="0">
                <a:solidFill>
                  <a:schemeClr val="bg1">
                    <a:lumMod val="65000"/>
                  </a:schemeClr>
                </a:solidFill>
                <a:latin typeface="Verdana"/>
                <a:cs typeface="Arial" charset="0"/>
              </a:rPr>
              <a:t>La prestation mensuelle maximale (soit 50%) est donc de </a:t>
            </a:r>
            <a:r>
              <a:rPr lang="fr-FR" altLang="fr-FR" sz="1000" dirty="0" smtClean="0">
                <a:solidFill>
                  <a:schemeClr val="bg1">
                    <a:lumMod val="65000"/>
                  </a:schemeClr>
                </a:solidFill>
                <a:latin typeface="Verdana"/>
                <a:cs typeface="Arial" charset="0"/>
              </a:rPr>
              <a:t>1 634,5€ </a:t>
            </a:r>
            <a:r>
              <a:rPr lang="fr-FR" altLang="fr-FR" sz="1000" dirty="0">
                <a:solidFill>
                  <a:schemeClr val="bg1">
                    <a:lumMod val="65000"/>
                  </a:schemeClr>
                </a:solidFill>
                <a:latin typeface="Verdana"/>
                <a:cs typeface="Arial" charset="0"/>
              </a:rPr>
              <a:t>(source Sécu </a:t>
            </a:r>
            <a:r>
              <a:rPr lang="fr-FR" altLang="fr-FR" sz="1000" dirty="0" smtClean="0">
                <a:solidFill>
                  <a:schemeClr val="bg1">
                    <a:lumMod val="65000"/>
                  </a:schemeClr>
                </a:solidFill>
                <a:latin typeface="Verdana"/>
                <a:cs typeface="Arial" charset="0"/>
              </a:rPr>
              <a:t>04/2016). </a:t>
            </a:r>
            <a:r>
              <a:rPr lang="fr-FR" altLang="fr-FR" sz="1000" dirty="0">
                <a:solidFill>
                  <a:schemeClr val="bg1">
                    <a:lumMod val="65000"/>
                  </a:schemeClr>
                </a:solidFill>
                <a:latin typeface="Verdana"/>
                <a:cs typeface="Arial" charset="0"/>
              </a:rPr>
              <a:t/>
            </a:r>
            <a:br>
              <a:rPr lang="fr-FR" altLang="fr-FR" sz="1000" dirty="0">
                <a:solidFill>
                  <a:schemeClr val="bg1">
                    <a:lumMod val="65000"/>
                  </a:schemeClr>
                </a:solidFill>
                <a:latin typeface="Verdana"/>
                <a:cs typeface="Arial" charset="0"/>
              </a:rPr>
            </a:br>
            <a:r>
              <a:rPr lang="fr-FR" altLang="fr-FR" sz="1000" dirty="0">
                <a:solidFill>
                  <a:schemeClr val="bg1">
                    <a:lumMod val="65000"/>
                  </a:schemeClr>
                </a:solidFill>
                <a:latin typeface="Verdana"/>
                <a:cs typeface="Arial" charset="0"/>
              </a:rPr>
              <a:t>Sur les 10 meilleures années</a:t>
            </a:r>
          </a:p>
        </p:txBody>
      </p:sp>
    </p:spTree>
    <p:extLst>
      <p:ext uri="{BB962C8B-B14F-4D97-AF65-F5344CB8AC3E}">
        <p14:creationId xmlns:p14="http://schemas.microsoft.com/office/powerpoint/2010/main" val="894165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contrat GAV</a:t>
            </a:r>
          </a:p>
        </p:txBody>
      </p:sp>
      <p:sp>
        <p:nvSpPr>
          <p:cNvPr id="3" name="Espace réservé du texte 2"/>
          <p:cNvSpPr>
            <a:spLocks noGrp="1"/>
          </p:cNvSpPr>
          <p:nvPr>
            <p:ph type="body" sz="quarter" idx="13"/>
          </p:nvPr>
        </p:nvSpPr>
        <p:spPr/>
        <p:txBody>
          <a:bodyPr/>
          <a:lstStyle/>
          <a:p>
            <a:r>
              <a:rPr lang="fr-FR" dirty="0"/>
              <a:t>2</a:t>
            </a:r>
          </a:p>
        </p:txBody>
      </p:sp>
      <p:sp>
        <p:nvSpPr>
          <p:cNvPr id="4" name="Espace réservé du texte 3"/>
          <p:cNvSpPr>
            <a:spLocks noGrp="1"/>
          </p:cNvSpPr>
          <p:nvPr>
            <p:ph type="body" sz="quarter" idx="14"/>
          </p:nvPr>
        </p:nvSpPr>
        <p:spPr>
          <a:xfrm>
            <a:off x="2191917" y="2492240"/>
            <a:ext cx="3812957" cy="275699"/>
          </a:xfrm>
        </p:spPr>
        <p:txBody>
          <a:bodyPr/>
          <a:lstStyle/>
          <a:p>
            <a:r>
              <a:rPr lang="fr-FR" dirty="0"/>
              <a:t>LA GARANTIE DES ACCIDENTS DE LA VIE</a:t>
            </a:r>
          </a:p>
        </p:txBody>
      </p:sp>
      <p:sp>
        <p:nvSpPr>
          <p:cNvPr id="5" name="Espace réservé du texte 4"/>
          <p:cNvSpPr>
            <a:spLocks noGrp="1"/>
          </p:cNvSpPr>
          <p:nvPr>
            <p:ph type="body" sz="quarter" idx="15"/>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11</a:t>
            </a:fld>
            <a:endParaRPr lang="fr-FR" dirty="0"/>
          </a:p>
        </p:txBody>
      </p:sp>
      <p:sp>
        <p:nvSpPr>
          <p:cNvPr id="7" name="Espace réservé du texte 6"/>
          <p:cNvSpPr>
            <a:spLocks noGrp="1"/>
          </p:cNvSpPr>
          <p:nvPr>
            <p:ph type="body" sz="quarter" idx="16"/>
          </p:nvPr>
        </p:nvSpPr>
        <p:spPr/>
        <p:txBody>
          <a:bodyPr/>
          <a:lstStyle/>
          <a:p>
            <a:r>
              <a:rPr lang="fr-FR" dirty="0"/>
              <a:t>Document à usage interne</a:t>
            </a:r>
            <a:br>
              <a:rPr lang="fr-FR" dirty="0"/>
            </a:br>
            <a:r>
              <a:rPr lang="fr-FR" dirty="0"/>
              <a:t>Ne pas diffuser</a:t>
            </a:r>
          </a:p>
        </p:txBody>
      </p:sp>
    </p:spTree>
    <p:extLst>
      <p:ext uri="{BB962C8B-B14F-4D97-AF65-F5344CB8AC3E}">
        <p14:creationId xmlns:p14="http://schemas.microsoft.com/office/powerpoint/2010/main" val="1048318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2"/>
          <a:stretch>
            <a:fillRect/>
          </a:stretch>
        </p:blipFill>
        <p:spPr>
          <a:xfrm flipH="1">
            <a:off x="468459" y="4893773"/>
            <a:ext cx="544922" cy="765961"/>
          </a:xfrm>
          <a:prstGeom prst="rect">
            <a:avLst/>
          </a:prstGeom>
        </p:spPr>
      </p:pic>
      <p:sp>
        <p:nvSpPr>
          <p:cNvPr id="2" name="Titre 1"/>
          <p:cNvSpPr>
            <a:spLocks noGrp="1"/>
          </p:cNvSpPr>
          <p:nvPr>
            <p:ph type="title"/>
          </p:nvPr>
        </p:nvSpPr>
        <p:spPr/>
        <p:txBody>
          <a:bodyPr/>
          <a:lstStyle/>
          <a:p>
            <a:r>
              <a:rPr lang="fr-FR" dirty="0"/>
              <a:t>2. Le contrat GAV</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Qu’est ce que la GAV ?</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12</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9" name="Rectangle à coins arrondis 19"/>
          <p:cNvSpPr/>
          <p:nvPr/>
        </p:nvSpPr>
        <p:spPr bwMode="auto">
          <a:xfrm>
            <a:off x="937948" y="2249311"/>
            <a:ext cx="7073900" cy="449262"/>
          </a:xfrm>
          <a:prstGeom prst="roundRect">
            <a:avLst/>
          </a:prstGeom>
          <a:solidFill>
            <a:schemeClr val="bg1"/>
          </a:solidFill>
          <a:ln w="9525" cap="flat" cmpd="sng" algn="ctr">
            <a:noFill/>
            <a:prstDash val="solid"/>
            <a:round/>
            <a:headEnd type="none" w="med" len="med"/>
            <a:tailEnd type="none" w="med" len="med"/>
          </a:ln>
          <a:effectLst/>
        </p:spPr>
        <p:txBody>
          <a:bodyPr/>
          <a:lstStyle/>
          <a:p>
            <a:pPr algn="ctr" defTabSz="914400">
              <a:defRPr/>
            </a:pPr>
            <a:r>
              <a:rPr lang="fr-FR" sz="1400" b="1" kern="0" dirty="0">
                <a:solidFill>
                  <a:srgbClr val="571E74"/>
                </a:solidFill>
                <a:latin typeface="Verdana"/>
                <a:cs typeface="Arial" charset="0"/>
              </a:rPr>
              <a:t>Le contrat GAV</a:t>
            </a:r>
            <a:r>
              <a:rPr lang="fr-FR" sz="1400" b="1" kern="0" baseline="30000" dirty="0">
                <a:solidFill>
                  <a:srgbClr val="571E74"/>
                </a:solidFill>
                <a:latin typeface="Verdana"/>
                <a:cs typeface="Arial" charset="0"/>
              </a:rPr>
              <a:t>*</a:t>
            </a:r>
          </a:p>
          <a:p>
            <a:pPr algn="ctr" defTabSz="914400">
              <a:defRPr/>
            </a:pPr>
            <a:r>
              <a:rPr lang="fr-FR" sz="1200" b="1" kern="0" dirty="0">
                <a:solidFill>
                  <a:srgbClr val="571E74"/>
                </a:solidFill>
                <a:latin typeface="Verdana"/>
                <a:cs typeface="Arial" charset="0"/>
              </a:rPr>
              <a:t>(*) Garantie des Accidents de la vie</a:t>
            </a:r>
          </a:p>
        </p:txBody>
      </p:sp>
      <p:sp>
        <p:nvSpPr>
          <p:cNvPr id="22" name="Flèche vers le bas 20"/>
          <p:cNvSpPr/>
          <p:nvPr/>
        </p:nvSpPr>
        <p:spPr bwMode="auto">
          <a:xfrm>
            <a:off x="4014507" y="3060187"/>
            <a:ext cx="1028700" cy="726001"/>
          </a:xfrm>
          <a:prstGeom prst="downArrow">
            <a:avLst/>
          </a:prstGeom>
          <a:solidFill>
            <a:srgbClr val="A678AB"/>
          </a:solidFill>
          <a:ln w="9525" cap="flat" cmpd="sng" algn="ctr">
            <a:noFill/>
            <a:prstDash val="solid"/>
            <a:round/>
            <a:headEnd type="none" w="med" len="med"/>
            <a:tailEnd type="none" w="med" len="med"/>
          </a:ln>
          <a:effectLst/>
        </p:spPr>
        <p:txBody>
          <a:bodyPr/>
          <a:lstStyle/>
          <a:p>
            <a:pPr algn="ctr" defTabSz="914400">
              <a:defRPr/>
            </a:pPr>
            <a:endParaRPr lang="fr-FR" kern="0">
              <a:solidFill>
                <a:srgbClr val="000000"/>
              </a:solidFill>
              <a:latin typeface="Arial" charset="0"/>
              <a:cs typeface="Arial" charset="0"/>
            </a:endParaRPr>
          </a:p>
        </p:txBody>
      </p:sp>
      <p:sp>
        <p:nvSpPr>
          <p:cNvPr id="23" name="Ellipse 22"/>
          <p:cNvSpPr/>
          <p:nvPr/>
        </p:nvSpPr>
        <p:spPr bwMode="auto">
          <a:xfrm>
            <a:off x="1317829" y="3695421"/>
            <a:ext cx="6422056" cy="774700"/>
          </a:xfrm>
          <a:prstGeom prst="ellipse">
            <a:avLst/>
          </a:prstGeom>
          <a:noFill/>
          <a:ln w="9525" cap="flat" cmpd="sng" algn="ctr">
            <a:noFill/>
            <a:prstDash val="solid"/>
            <a:round/>
            <a:headEnd type="none" w="med" len="med"/>
            <a:tailEnd type="none" w="med" len="med"/>
          </a:ln>
          <a:effectLst/>
        </p:spPr>
        <p:txBody>
          <a:bodyPr/>
          <a:lstStyle/>
          <a:p>
            <a:pPr algn="ctr" defTabSz="914400" fontAlgn="base">
              <a:spcBef>
                <a:spcPct val="0"/>
              </a:spcBef>
              <a:spcAft>
                <a:spcPct val="0"/>
              </a:spcAft>
              <a:defRPr/>
            </a:pPr>
            <a:r>
              <a:rPr lang="fr-FR" sz="1400" b="1" dirty="0">
                <a:solidFill>
                  <a:schemeClr val="tx1">
                    <a:lumMod val="75000"/>
                    <a:lumOff val="25000"/>
                  </a:schemeClr>
                </a:solidFill>
                <a:latin typeface="Verdana"/>
                <a:cs typeface="Arial" charset="0"/>
              </a:rPr>
              <a:t>Protéger le client pour les préjudices qu’il peut subir dans le cadre de sa vie privée</a:t>
            </a:r>
          </a:p>
        </p:txBody>
      </p:sp>
      <p:sp>
        <p:nvSpPr>
          <p:cNvPr id="27" name="ZoneTexte 26"/>
          <p:cNvSpPr txBox="1"/>
          <p:nvPr/>
        </p:nvSpPr>
        <p:spPr>
          <a:xfrm>
            <a:off x="792669" y="4498429"/>
            <a:ext cx="860339" cy="261610"/>
          </a:xfrm>
          <a:prstGeom prst="wedgeRectCallout">
            <a:avLst>
              <a:gd name="adj1" fmla="val -32886"/>
              <a:gd name="adj2" fmla="val 105741"/>
            </a:avLst>
          </a:prstGeom>
          <a:noFill/>
          <a:ln>
            <a:solidFill>
              <a:schemeClr val="tx1">
                <a:lumMod val="50000"/>
                <a:lumOff val="50000"/>
              </a:schemeClr>
            </a:solidFill>
          </a:ln>
        </p:spPr>
        <p:txBody>
          <a:bodyPr wrap="square">
            <a:spAutoFit/>
          </a:bodyPr>
          <a:lstStyle/>
          <a:p>
            <a:pPr algn="ctr" defTabSz="914400" fontAlgn="base">
              <a:spcBef>
                <a:spcPct val="0"/>
              </a:spcBef>
              <a:spcAft>
                <a:spcPct val="0"/>
              </a:spcAft>
              <a:defRPr/>
            </a:pPr>
            <a:r>
              <a:rPr lang="fr-FR" sz="1100" dirty="0">
                <a:solidFill>
                  <a:schemeClr val="tx1">
                    <a:lumMod val="85000"/>
                    <a:lumOff val="15000"/>
                  </a:schemeClr>
                </a:solidFill>
                <a:latin typeface="Verdana"/>
                <a:cs typeface="Arial" charset="0"/>
              </a:rPr>
              <a:t>A savoir !</a:t>
            </a:r>
          </a:p>
        </p:txBody>
      </p:sp>
      <p:pic>
        <p:nvPicPr>
          <p:cNvPr id="30" name="Image 29"/>
          <p:cNvPicPr>
            <a:picLocks noChangeAspect="1"/>
          </p:cNvPicPr>
          <p:nvPr/>
        </p:nvPicPr>
        <p:blipFill>
          <a:blip r:embed="rId3"/>
          <a:stretch>
            <a:fillRect/>
          </a:stretch>
        </p:blipFill>
        <p:spPr>
          <a:xfrm>
            <a:off x="4293578" y="1586079"/>
            <a:ext cx="470559" cy="610606"/>
          </a:xfrm>
          <a:prstGeom prst="rect">
            <a:avLst/>
          </a:prstGeom>
          <a:effectLst>
            <a:outerShdw blurRad="50800" dist="38100" dir="2700000" algn="tl" rotWithShape="0">
              <a:prstClr val="black">
                <a:alpha val="40000"/>
              </a:prstClr>
            </a:outerShdw>
          </a:effectLst>
        </p:spPr>
      </p:pic>
      <p:pic>
        <p:nvPicPr>
          <p:cNvPr id="31" name="Image 30"/>
          <p:cNvPicPr>
            <a:picLocks noChangeAspect="1"/>
          </p:cNvPicPr>
          <p:nvPr/>
        </p:nvPicPr>
        <p:blipFill>
          <a:blip r:embed="rId4"/>
          <a:stretch>
            <a:fillRect/>
          </a:stretch>
        </p:blipFill>
        <p:spPr>
          <a:xfrm>
            <a:off x="4188964" y="2872518"/>
            <a:ext cx="679786" cy="663790"/>
          </a:xfrm>
          <a:prstGeom prst="rect">
            <a:avLst/>
          </a:prstGeom>
        </p:spPr>
      </p:pic>
      <p:sp>
        <p:nvSpPr>
          <p:cNvPr id="10" name="ZoneTexte 9"/>
          <p:cNvSpPr txBox="1"/>
          <p:nvPr/>
        </p:nvSpPr>
        <p:spPr>
          <a:xfrm>
            <a:off x="1544005" y="4514810"/>
            <a:ext cx="5861785" cy="1200329"/>
          </a:xfrm>
          <a:prstGeom prst="rect">
            <a:avLst/>
          </a:prstGeom>
          <a:noFill/>
        </p:spPr>
        <p:txBody>
          <a:bodyPr wrap="square" rtlCol="0">
            <a:spAutoFit/>
          </a:bodyPr>
          <a:lstStyle/>
          <a:p>
            <a:pPr algn="ctr"/>
            <a:r>
              <a:rPr lang="fr-FR" sz="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D’une manière générale les biens et les dommages aux autres sont mieux assurés que les personnes elles-mêmes.</a:t>
            </a:r>
          </a:p>
          <a:p>
            <a:pPr algn="ctr"/>
            <a:endParaRPr lang="fr-FR" sz="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fr-FR" sz="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Lorsque l’on se blesse seul, le niveau d’indemnisation est le plus souvent insignifiant et pourtant les conséquences (financières, morales, esthétiques…) peuvent être  importantes. </a:t>
            </a:r>
          </a:p>
        </p:txBody>
      </p:sp>
    </p:spTree>
    <p:extLst>
      <p:ext uri="{BB962C8B-B14F-4D97-AF65-F5344CB8AC3E}">
        <p14:creationId xmlns:p14="http://schemas.microsoft.com/office/powerpoint/2010/main" val="2479126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 contrat GAV</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A qui s’adresse le contrat ?</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13</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9" name="Rectangle à coins arrondis 19"/>
          <p:cNvSpPr/>
          <p:nvPr/>
        </p:nvSpPr>
        <p:spPr bwMode="auto">
          <a:xfrm>
            <a:off x="1803117" y="1455357"/>
            <a:ext cx="2418992" cy="449262"/>
          </a:xfrm>
          <a:prstGeom prst="roundRect">
            <a:avLst/>
          </a:prstGeom>
          <a:solidFill>
            <a:schemeClr val="bg1"/>
          </a:solidFill>
          <a:ln w="9525" cap="flat" cmpd="sng" algn="ctr">
            <a:noFill/>
            <a:prstDash val="solid"/>
            <a:round/>
            <a:headEnd type="none" w="med" len="med"/>
            <a:tailEnd type="none" w="med" len="med"/>
          </a:ln>
          <a:effectLst/>
        </p:spPr>
        <p:txBody>
          <a:bodyPr/>
          <a:lstStyle/>
          <a:p>
            <a:pPr defTabSz="914400">
              <a:defRPr/>
            </a:pPr>
            <a:r>
              <a:rPr lang="fr-FR" sz="2000" b="1" kern="0" dirty="0">
                <a:solidFill>
                  <a:srgbClr val="571E74"/>
                </a:solidFill>
                <a:latin typeface="Verdana"/>
                <a:cs typeface="Arial" charset="0"/>
              </a:rPr>
              <a:t>Les assurés</a:t>
            </a:r>
          </a:p>
        </p:txBody>
      </p:sp>
      <p:sp>
        <p:nvSpPr>
          <p:cNvPr id="37" name="Rectangle 36"/>
          <p:cNvSpPr/>
          <p:nvPr/>
        </p:nvSpPr>
        <p:spPr>
          <a:xfrm>
            <a:off x="1049644" y="4141809"/>
            <a:ext cx="7365789" cy="10821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à coins arrondis 19"/>
          <p:cNvSpPr/>
          <p:nvPr/>
        </p:nvSpPr>
        <p:spPr bwMode="auto">
          <a:xfrm>
            <a:off x="1803117" y="1782048"/>
            <a:ext cx="5858841" cy="449262"/>
          </a:xfrm>
          <a:prstGeom prst="roundRect">
            <a:avLst/>
          </a:prstGeom>
          <a:noFill/>
          <a:ln w="9525" cap="flat" cmpd="sng" algn="ctr">
            <a:noFill/>
            <a:prstDash val="solid"/>
            <a:round/>
            <a:headEnd type="none" w="med" len="med"/>
            <a:tailEnd type="none" w="med" len="med"/>
          </a:ln>
          <a:effectLst/>
        </p:spPr>
        <p:txBody>
          <a:bodyPr/>
          <a:lstStyle/>
          <a:p>
            <a:pPr defTabSz="914400">
              <a:defRPr/>
            </a:pPr>
            <a:r>
              <a:rPr lang="fr-FR" sz="1200" b="1" kern="0" dirty="0">
                <a:solidFill>
                  <a:srgbClr val="571E74"/>
                </a:solidFill>
                <a:latin typeface="Verdana"/>
                <a:cs typeface="Arial" charset="0"/>
              </a:rPr>
              <a:t>Au nombre de maximum 10 par contrat</a:t>
            </a:r>
          </a:p>
        </p:txBody>
      </p:sp>
      <p:sp>
        <p:nvSpPr>
          <p:cNvPr id="17" name="ZoneTexte 16"/>
          <p:cNvSpPr txBox="1"/>
          <p:nvPr/>
        </p:nvSpPr>
        <p:spPr>
          <a:xfrm>
            <a:off x="969971" y="2072235"/>
            <a:ext cx="7519739" cy="461665"/>
          </a:xfrm>
          <a:prstGeom prst="rect">
            <a:avLst/>
          </a:prstGeom>
          <a:noFill/>
        </p:spPr>
        <p:txBody>
          <a:bodyPr wrap="square" rtlCol="0">
            <a:spAutoFit/>
          </a:bodyPr>
          <a:lstStyle/>
          <a:p>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garanties du contrat sont accordées à la personne ou aux personnes suivantes, désignée(s) aux Conditions Particulières en qualité  d’assurée(s) </a:t>
            </a:r>
            <a:r>
              <a:rPr lang="fr-FR" sz="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p>
        </p:txBody>
      </p:sp>
      <p:grpSp>
        <p:nvGrpSpPr>
          <p:cNvPr id="26" name="Groupe 25"/>
          <p:cNvGrpSpPr/>
          <p:nvPr/>
        </p:nvGrpSpPr>
        <p:grpSpPr>
          <a:xfrm>
            <a:off x="1049644" y="2559894"/>
            <a:ext cx="7407067" cy="1598844"/>
            <a:chOff x="1838423" y="2748738"/>
            <a:chExt cx="6425117" cy="1721552"/>
          </a:xfrm>
        </p:grpSpPr>
        <p:sp>
          <p:nvSpPr>
            <p:cNvPr id="32" name="Rectangle 31"/>
            <p:cNvSpPr/>
            <p:nvPr/>
          </p:nvSpPr>
          <p:spPr>
            <a:xfrm>
              <a:off x="5112895" y="2748738"/>
              <a:ext cx="3114840" cy="54521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4" name="Rectangle 13"/>
            <p:cNvSpPr/>
            <p:nvPr/>
          </p:nvSpPr>
          <p:spPr>
            <a:xfrm>
              <a:off x="1838423" y="2748738"/>
              <a:ext cx="3114840" cy="54521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0" name="Rectangle 19"/>
            <p:cNvSpPr/>
            <p:nvPr/>
          </p:nvSpPr>
          <p:spPr>
            <a:xfrm>
              <a:off x="1838424" y="3293954"/>
              <a:ext cx="3114839" cy="108024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8" name="ZoneTexte 7"/>
            <p:cNvSpPr txBox="1"/>
            <p:nvPr/>
          </p:nvSpPr>
          <p:spPr>
            <a:xfrm>
              <a:off x="1944989" y="3410523"/>
              <a:ext cx="2999816" cy="738664"/>
            </a:xfrm>
            <a:prstGeom prst="rect">
              <a:avLst/>
            </a:prstGeom>
            <a:noFill/>
          </p:spPr>
          <p:txBody>
            <a:bodyPr wrap="square" rtlCol="0">
              <a:spAutoFit/>
            </a:bodyPr>
            <a:lstStyle/>
            <a:p>
              <a:pPr marL="171450" lvl="0" indent="-171450">
                <a:buFont typeface="Wingdings" panose="05000000000000000000" pitchFamily="2" charset="2"/>
                <a:buChar char="§"/>
              </a:pPr>
              <a:r>
                <a:rPr lang="fr-FR" sz="1050" dirty="0">
                  <a:solidFill>
                    <a:schemeClr val="bg1"/>
                  </a:solidFill>
                  <a:latin typeface="Verdana"/>
                  <a:cs typeface="Arial"/>
                </a:rPr>
                <a:t>Le  souscripteur</a:t>
              </a:r>
            </a:p>
            <a:p>
              <a:pPr marL="171450" lvl="0" indent="-171450">
                <a:buFont typeface="Wingdings" panose="05000000000000000000" pitchFamily="2" charset="2"/>
                <a:buChar char="§"/>
              </a:pPr>
              <a:r>
                <a:rPr lang="fr-FR" sz="1050" dirty="0">
                  <a:solidFill>
                    <a:schemeClr val="bg1"/>
                  </a:solidFill>
                  <a:latin typeface="Verdana"/>
                  <a:cs typeface="Arial"/>
                </a:rPr>
                <a:t>Ou l’un de ses enfants </a:t>
              </a:r>
            </a:p>
            <a:p>
              <a:pPr marL="171450" lvl="0" indent="-171450">
                <a:buFont typeface="Wingdings" panose="05000000000000000000" pitchFamily="2" charset="2"/>
                <a:buChar char="§"/>
              </a:pPr>
              <a:r>
                <a:rPr lang="fr-FR" sz="1050" dirty="0">
                  <a:solidFill>
                    <a:schemeClr val="bg1"/>
                  </a:solidFill>
                  <a:latin typeface="Verdana"/>
                  <a:cs typeface="Arial"/>
                </a:rPr>
                <a:t>Ou l’un de ses ascendants </a:t>
              </a:r>
            </a:p>
            <a:p>
              <a:endParaRPr lang="fr-FR" sz="1050" dirty="0">
                <a:solidFill>
                  <a:schemeClr val="bg1"/>
                </a:solidFill>
              </a:endParaRPr>
            </a:p>
          </p:txBody>
        </p:sp>
        <p:sp>
          <p:nvSpPr>
            <p:cNvPr id="21" name="Rectangle 20"/>
            <p:cNvSpPr/>
            <p:nvPr/>
          </p:nvSpPr>
          <p:spPr>
            <a:xfrm>
              <a:off x="5112895" y="3293954"/>
              <a:ext cx="3114839" cy="1080240"/>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4" name="ZoneTexte 23"/>
            <p:cNvSpPr txBox="1"/>
            <p:nvPr/>
          </p:nvSpPr>
          <p:spPr>
            <a:xfrm>
              <a:off x="5263724" y="3326968"/>
              <a:ext cx="2999816" cy="1143322"/>
            </a:xfrm>
            <a:prstGeom prst="rect">
              <a:avLst/>
            </a:prstGeom>
            <a:noFill/>
          </p:spPr>
          <p:txBody>
            <a:bodyPr wrap="square" rtlCol="0">
              <a:spAutoFit/>
            </a:bodyPr>
            <a:lstStyle/>
            <a:p>
              <a:pPr marL="171450" lvl="0" indent="-171450">
                <a:buFont typeface="Wingdings" panose="05000000000000000000" pitchFamily="2" charset="2"/>
                <a:buChar char="§"/>
              </a:pPr>
              <a:r>
                <a:rPr lang="fr-FR" sz="1050" dirty="0">
                  <a:solidFill>
                    <a:schemeClr val="bg1"/>
                  </a:solidFill>
                  <a:latin typeface="Verdana"/>
                  <a:cs typeface="Arial"/>
                </a:rPr>
                <a:t>Le souscripteur</a:t>
              </a:r>
            </a:p>
            <a:p>
              <a:pPr marL="171450" lvl="0" indent="-171450">
                <a:buFont typeface="Wingdings" panose="05000000000000000000" pitchFamily="2" charset="2"/>
                <a:buChar char="§"/>
              </a:pPr>
              <a:r>
                <a:rPr lang="fr-FR" sz="1050" dirty="0">
                  <a:solidFill>
                    <a:schemeClr val="bg1"/>
                  </a:solidFill>
                  <a:latin typeface="Verdana"/>
                  <a:cs typeface="Arial"/>
                </a:rPr>
                <a:t>Son conjoint* non séparé(e) de corps </a:t>
              </a:r>
              <a:br>
                <a:rPr lang="fr-FR" sz="1050" dirty="0">
                  <a:solidFill>
                    <a:schemeClr val="bg1"/>
                  </a:solidFill>
                  <a:latin typeface="Verdana"/>
                  <a:cs typeface="Arial"/>
                </a:rPr>
              </a:br>
              <a:r>
                <a:rPr lang="fr-FR" sz="1050" dirty="0">
                  <a:solidFill>
                    <a:schemeClr val="bg1"/>
                  </a:solidFill>
                  <a:latin typeface="Verdana"/>
                  <a:cs typeface="Arial"/>
                </a:rPr>
                <a:t>ou de fait</a:t>
              </a:r>
            </a:p>
            <a:p>
              <a:pPr marL="171450" lvl="0" indent="-171450">
                <a:buFont typeface="Wingdings" panose="05000000000000000000" pitchFamily="2" charset="2"/>
                <a:buChar char="§"/>
              </a:pPr>
              <a:r>
                <a:rPr lang="fr-FR" sz="1050" dirty="0">
                  <a:solidFill>
                    <a:schemeClr val="bg1"/>
                  </a:solidFill>
                  <a:latin typeface="Verdana"/>
                  <a:cs typeface="Arial"/>
                </a:rPr>
                <a:t>Les enfants fiscalement* ou  économiquement à charge*</a:t>
              </a:r>
            </a:p>
            <a:p>
              <a:endParaRPr lang="fr-FR" sz="1050" dirty="0">
                <a:solidFill>
                  <a:schemeClr val="bg1"/>
                </a:solidFill>
              </a:endParaRPr>
            </a:p>
          </p:txBody>
        </p:sp>
        <p:sp>
          <p:nvSpPr>
            <p:cNvPr id="9" name="Rectangle 8"/>
            <p:cNvSpPr/>
            <p:nvPr/>
          </p:nvSpPr>
          <p:spPr>
            <a:xfrm>
              <a:off x="2006513" y="2784751"/>
              <a:ext cx="2247731" cy="276999"/>
            </a:xfrm>
            <a:prstGeom prst="rect">
              <a:avLst/>
            </a:prstGeom>
          </p:spPr>
          <p:txBody>
            <a:bodyPr wrap="none">
              <a:spAutoFit/>
            </a:bodyPr>
            <a:lstStyle/>
            <a:p>
              <a:pPr lvl="0">
                <a:buNone/>
              </a:pPr>
              <a:r>
                <a:rPr lang="fr-FR" sz="1200" b="1" dirty="0">
                  <a:solidFill>
                    <a:schemeClr val="bg1"/>
                  </a:solidFill>
                  <a:latin typeface="Verdana"/>
                  <a:cs typeface="Arial"/>
                </a:rPr>
                <a:t>En Formule Individuelle</a:t>
              </a:r>
            </a:p>
          </p:txBody>
        </p:sp>
        <p:sp>
          <p:nvSpPr>
            <p:cNvPr id="11" name="Rectangle 10"/>
            <p:cNvSpPr/>
            <p:nvPr/>
          </p:nvSpPr>
          <p:spPr>
            <a:xfrm>
              <a:off x="2006513" y="2996202"/>
              <a:ext cx="1874231" cy="253916"/>
            </a:xfrm>
            <a:prstGeom prst="rect">
              <a:avLst/>
            </a:prstGeom>
          </p:spPr>
          <p:txBody>
            <a:bodyPr wrap="none">
              <a:spAutoFit/>
            </a:bodyPr>
            <a:lstStyle/>
            <a:p>
              <a:pPr>
                <a:buNone/>
              </a:pPr>
              <a:r>
                <a:rPr lang="fr-FR" sz="1050" dirty="0">
                  <a:solidFill>
                    <a:schemeClr val="bg1"/>
                  </a:solidFill>
                  <a:latin typeface="Verdana"/>
                  <a:cs typeface="Arial"/>
                </a:rPr>
                <a:t>cette personne peut-être</a:t>
              </a:r>
              <a:endParaRPr lang="fr-FR" sz="1100" dirty="0">
                <a:solidFill>
                  <a:schemeClr val="bg1"/>
                </a:solidFill>
                <a:latin typeface="Verdana"/>
                <a:cs typeface="Arial"/>
              </a:endParaRPr>
            </a:p>
          </p:txBody>
        </p:sp>
        <p:sp>
          <p:nvSpPr>
            <p:cNvPr id="28" name="Rectangle 27"/>
            <p:cNvSpPr/>
            <p:nvPr/>
          </p:nvSpPr>
          <p:spPr>
            <a:xfrm>
              <a:off x="5263724" y="2767943"/>
              <a:ext cx="1997663" cy="276999"/>
            </a:xfrm>
            <a:prstGeom prst="rect">
              <a:avLst/>
            </a:prstGeom>
          </p:spPr>
          <p:txBody>
            <a:bodyPr wrap="none">
              <a:spAutoFit/>
            </a:bodyPr>
            <a:lstStyle/>
            <a:p>
              <a:pPr lvl="0">
                <a:buNone/>
              </a:pPr>
              <a:r>
                <a:rPr lang="fr-FR" sz="1200" b="1" dirty="0">
                  <a:solidFill>
                    <a:schemeClr val="bg1"/>
                  </a:solidFill>
                  <a:latin typeface="Verdana"/>
                  <a:cs typeface="Arial"/>
                </a:rPr>
                <a:t>En Formule Familiale</a:t>
              </a:r>
            </a:p>
          </p:txBody>
        </p:sp>
        <p:sp>
          <p:nvSpPr>
            <p:cNvPr id="29" name="Rectangle 28"/>
            <p:cNvSpPr/>
            <p:nvPr/>
          </p:nvSpPr>
          <p:spPr>
            <a:xfrm>
              <a:off x="5263724" y="2979394"/>
              <a:ext cx="2061783" cy="253916"/>
            </a:xfrm>
            <a:prstGeom prst="rect">
              <a:avLst/>
            </a:prstGeom>
          </p:spPr>
          <p:txBody>
            <a:bodyPr wrap="none">
              <a:spAutoFit/>
            </a:bodyPr>
            <a:lstStyle/>
            <a:p>
              <a:pPr>
                <a:buNone/>
              </a:pPr>
              <a:r>
                <a:rPr lang="fr-FR" sz="1050" dirty="0">
                  <a:solidFill>
                    <a:schemeClr val="bg1"/>
                  </a:solidFill>
                  <a:latin typeface="Verdana"/>
                  <a:cs typeface="Arial"/>
                </a:rPr>
                <a:t>ces personnes peuvent être</a:t>
              </a:r>
              <a:endParaRPr lang="fr-FR" sz="1100" dirty="0">
                <a:solidFill>
                  <a:schemeClr val="bg1"/>
                </a:solidFill>
                <a:latin typeface="Verdana"/>
                <a:cs typeface="Arial"/>
              </a:endParaRPr>
            </a:p>
          </p:txBody>
        </p:sp>
      </p:grpSp>
      <p:sp>
        <p:nvSpPr>
          <p:cNvPr id="33" name="ZoneTexte 32"/>
          <p:cNvSpPr txBox="1"/>
          <p:nvPr/>
        </p:nvSpPr>
        <p:spPr>
          <a:xfrm>
            <a:off x="1049646" y="4141809"/>
            <a:ext cx="7976519" cy="1046440"/>
          </a:xfrm>
          <a:prstGeom prst="rect">
            <a:avLst/>
          </a:prstGeom>
          <a:noFill/>
        </p:spPr>
        <p:txBody>
          <a:bodyPr wrap="square" rtlCol="0">
            <a:spAutoFit/>
          </a:bodyPr>
          <a:lstStyle/>
          <a:p>
            <a:r>
              <a:rPr lang="fr-FR" sz="1100" b="1" dirty="0">
                <a:solidFill>
                  <a:srgbClr val="571E74"/>
                </a:solidFill>
                <a:latin typeface="Verdana" panose="020B0604030504040204" pitchFamily="34" charset="0"/>
                <a:ea typeface="Verdana" panose="020B0604030504040204" pitchFamily="34" charset="0"/>
                <a:cs typeface="Verdana" panose="020B0604030504040204" pitchFamily="34" charset="0"/>
              </a:rPr>
              <a:t>Conditions d’éligibilité : </a:t>
            </a:r>
          </a:p>
          <a:p>
            <a:endParaRPr lang="fr-FR" sz="300" b="1" dirty="0">
              <a:solidFill>
                <a:srgbClr val="571E74"/>
              </a:solidFill>
              <a:latin typeface="Verdana" panose="020B0604030504040204" pitchFamily="34" charset="0"/>
              <a:ea typeface="Verdana" panose="020B0604030504040204" pitchFamily="34" charset="0"/>
              <a:cs typeface="Verdana" panose="020B0604030504040204" pitchFamily="34" charset="0"/>
            </a:endParaRPr>
          </a:p>
          <a:p>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Avoir moins de 65 ans le jour de la souscription. </a:t>
            </a:r>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GARANTIE VIAGERE par la suite.</a:t>
            </a:r>
          </a:p>
          <a:p>
            <a:pPr marL="171450" indent="-171450">
              <a:buFont typeface="Wingdings" panose="05000000000000000000" pitchFamily="2" charset="2"/>
              <a:buChar char="§"/>
            </a:pPr>
            <a:r>
              <a:rPr lang="fr-FR" sz="3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r>
            <a:br>
              <a:rPr lang="fr-FR" sz="3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br>
            <a:endParaRPr lang="fr-FR" sz="3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Pas de questionnaire médical demandé</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Pas de justificatif à produire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Pas de délais de carence</a:t>
            </a:r>
          </a:p>
        </p:txBody>
      </p:sp>
      <p:sp>
        <p:nvSpPr>
          <p:cNvPr id="34" name="Text Box 7"/>
          <p:cNvSpPr txBox="1">
            <a:spLocks noChangeArrowheads="1"/>
          </p:cNvSpPr>
          <p:nvPr/>
        </p:nvSpPr>
        <p:spPr bwMode="auto">
          <a:xfrm>
            <a:off x="1049644" y="5267546"/>
            <a:ext cx="7770267" cy="830997"/>
          </a:xfrm>
          <a:prstGeom prst="rect">
            <a:avLst/>
          </a:prstGeom>
          <a:noFill/>
          <a:ln w="38100" cmpd="dbl">
            <a:noFill/>
            <a:miter lim="800000"/>
            <a:headEnd/>
            <a:tailEnd/>
          </a:ln>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800" b="1"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Conjoint: </a:t>
            </a:r>
            <a:r>
              <a:rPr kumimoji="0" lang="fr-FR" sz="800" b="0"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Epoux ou épouse, concubin ou concubine, ou la personne liée au bénéficiaire par un pacte civil de solidarité (PACS)</a:t>
            </a:r>
          </a:p>
          <a:p>
            <a:pPr marL="0" marR="0" lvl="0" indent="0" defTabSz="914400" eaLnBrk="1" fontAlgn="base" latinLnBrk="0" hangingPunct="1">
              <a:lnSpc>
                <a:spcPct val="100000"/>
              </a:lnSpc>
              <a:spcBef>
                <a:spcPct val="0"/>
              </a:spcBef>
              <a:spcAft>
                <a:spcPct val="0"/>
              </a:spcAft>
              <a:buClrTx/>
              <a:buSzTx/>
              <a:buFontTx/>
              <a:buNone/>
              <a:tabLst/>
              <a:defRPr/>
            </a:pPr>
            <a:r>
              <a:rPr kumimoji="0" lang="fr-FR" sz="800" b="1"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Enfant fiscalement à charge : </a:t>
            </a:r>
            <a:r>
              <a:rPr kumimoji="0" lang="fr-FR" sz="800" b="0"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Enfant mentionné sur la déclaration d’impôt sur le revenu du bénéficiaire.</a:t>
            </a:r>
          </a:p>
          <a:p>
            <a:pPr marL="0" marR="0" lvl="0" indent="0" defTabSz="914400" eaLnBrk="1" fontAlgn="base" latinLnBrk="0" hangingPunct="1">
              <a:lnSpc>
                <a:spcPct val="100000"/>
              </a:lnSpc>
              <a:spcBef>
                <a:spcPct val="0"/>
              </a:spcBef>
              <a:spcAft>
                <a:spcPct val="0"/>
              </a:spcAft>
              <a:buClrTx/>
              <a:buSzTx/>
              <a:buFontTx/>
              <a:buNone/>
              <a:tabLst/>
              <a:defRPr/>
            </a:pPr>
            <a:r>
              <a:rPr kumimoji="0" lang="fr-FR" sz="800" b="1"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Enfant économiquement à charge :  </a:t>
            </a:r>
            <a:r>
              <a:rPr kumimoji="0" lang="fr-FR" sz="800" b="0"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Sont considérés comme tels, les enfants n’habitant pas au foyer du bénéficiaire ou de son conjoint/concubin mais percevant une pension alimentaire de la part de ceux-ci, les étudiants non assujettis au seuil de revenus, les enfants habitant au foyer du bénéficiaire ou de son conjoint/concubin et dont l’ensemble des revenus (salaires, allocations diverses…) sur les 12 mois précédents l’accident n’excède pas le SMIC mensuel.</a:t>
            </a:r>
          </a:p>
        </p:txBody>
      </p:sp>
      <p:grpSp>
        <p:nvGrpSpPr>
          <p:cNvPr id="38" name="Groupe 37"/>
          <p:cNvGrpSpPr/>
          <p:nvPr/>
        </p:nvGrpSpPr>
        <p:grpSpPr>
          <a:xfrm>
            <a:off x="1049644" y="1534526"/>
            <a:ext cx="706028" cy="492069"/>
            <a:chOff x="700592" y="1477970"/>
            <a:chExt cx="952416" cy="663790"/>
          </a:xfrm>
        </p:grpSpPr>
        <p:pic>
          <p:nvPicPr>
            <p:cNvPr id="31" name="Image 30"/>
            <p:cNvPicPr>
              <a:picLocks noChangeAspect="1"/>
            </p:cNvPicPr>
            <p:nvPr/>
          </p:nvPicPr>
          <p:blipFill>
            <a:blip r:embed="rId2"/>
            <a:stretch>
              <a:fillRect/>
            </a:stretch>
          </p:blipFill>
          <p:spPr>
            <a:xfrm>
              <a:off x="841959" y="1477970"/>
              <a:ext cx="679786" cy="663790"/>
            </a:xfrm>
            <a:prstGeom prst="rect">
              <a:avLst/>
            </a:prstGeom>
          </p:spPr>
        </p:pic>
        <p:pic>
          <p:nvPicPr>
            <p:cNvPr id="35" name="Image 34"/>
            <p:cNvPicPr>
              <a:picLocks noChangeAspect="1"/>
            </p:cNvPicPr>
            <p:nvPr/>
          </p:nvPicPr>
          <p:blipFill>
            <a:blip r:embed="rId2"/>
            <a:stretch>
              <a:fillRect/>
            </a:stretch>
          </p:blipFill>
          <p:spPr>
            <a:xfrm>
              <a:off x="700592" y="1722534"/>
              <a:ext cx="429327" cy="419225"/>
            </a:xfrm>
            <a:prstGeom prst="rect">
              <a:avLst/>
            </a:prstGeom>
          </p:spPr>
        </p:pic>
        <p:pic>
          <p:nvPicPr>
            <p:cNvPr id="36" name="Image 35"/>
            <p:cNvPicPr>
              <a:picLocks noChangeAspect="1"/>
            </p:cNvPicPr>
            <p:nvPr/>
          </p:nvPicPr>
          <p:blipFill>
            <a:blip r:embed="rId2"/>
            <a:stretch>
              <a:fillRect/>
            </a:stretch>
          </p:blipFill>
          <p:spPr>
            <a:xfrm>
              <a:off x="1223681" y="1722534"/>
              <a:ext cx="429327" cy="419225"/>
            </a:xfrm>
            <a:prstGeom prst="rect">
              <a:avLst/>
            </a:prstGeom>
          </p:spPr>
        </p:pic>
      </p:grpSp>
    </p:spTree>
    <p:extLst>
      <p:ext uri="{BB962C8B-B14F-4D97-AF65-F5344CB8AC3E}">
        <p14:creationId xmlns:p14="http://schemas.microsoft.com/office/powerpoint/2010/main" val="561261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 contrat GAV</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A qui s’adresse le contrat ?</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14</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pic>
        <p:nvPicPr>
          <p:cNvPr id="12" name="Image 11"/>
          <p:cNvPicPr>
            <a:picLocks noChangeAspect="1"/>
          </p:cNvPicPr>
          <p:nvPr/>
        </p:nvPicPr>
        <p:blipFill>
          <a:blip r:embed="rId2"/>
          <a:stretch>
            <a:fillRect/>
          </a:stretch>
        </p:blipFill>
        <p:spPr>
          <a:xfrm>
            <a:off x="7229505" y="2625556"/>
            <a:ext cx="1088401" cy="943045"/>
          </a:xfrm>
          <a:prstGeom prst="rect">
            <a:avLst/>
          </a:prstGeom>
        </p:spPr>
      </p:pic>
      <p:pic>
        <p:nvPicPr>
          <p:cNvPr id="31" name="Image 30"/>
          <p:cNvPicPr>
            <a:picLocks noChangeAspect="1"/>
          </p:cNvPicPr>
          <p:nvPr/>
        </p:nvPicPr>
        <p:blipFill>
          <a:blip r:embed="rId3">
            <a:duotone>
              <a:schemeClr val="accent2">
                <a:shade val="45000"/>
                <a:satMod val="135000"/>
              </a:schemeClr>
              <a:prstClr val="white"/>
            </a:duotone>
          </a:blip>
          <a:stretch>
            <a:fillRect/>
          </a:stretch>
        </p:blipFill>
        <p:spPr>
          <a:xfrm>
            <a:off x="1049644" y="1644372"/>
            <a:ext cx="782373" cy="763964"/>
          </a:xfrm>
          <a:prstGeom prst="rect">
            <a:avLst/>
          </a:prstGeom>
        </p:spPr>
      </p:pic>
      <p:sp>
        <p:nvSpPr>
          <p:cNvPr id="41" name="Text Box 2"/>
          <p:cNvSpPr txBox="1">
            <a:spLocks noChangeArrowheads="1"/>
          </p:cNvSpPr>
          <p:nvPr/>
        </p:nvSpPr>
        <p:spPr bwMode="auto">
          <a:xfrm>
            <a:off x="1904730" y="1750951"/>
            <a:ext cx="6058593" cy="584775"/>
          </a:xfrm>
          <a:prstGeom prst="rect">
            <a:avLst/>
          </a:prstGeom>
          <a:noFill/>
          <a:ln w="41275">
            <a:noFill/>
            <a:miter lim="800000"/>
            <a:headEnd/>
            <a:tailEnd/>
          </a:ln>
        </p:spPr>
        <p:txBody>
          <a:bodyPr wrap="square">
            <a:spAutoFit/>
          </a:bodyPr>
          <a:lstStyle/>
          <a:p>
            <a:pPr defTabSz="914400" fontAlgn="base">
              <a:spcBef>
                <a:spcPct val="50000"/>
              </a:spcBef>
              <a:spcAft>
                <a:spcPct val="0"/>
              </a:spcAft>
            </a:pPr>
            <a:r>
              <a:rPr lang="fr-FR" sz="16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Les personnes les plus exposées </a:t>
            </a:r>
            <a:r>
              <a:rPr lang="fr-FR" sz="1600" i="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ne sont pas exclues de la garantie… </a:t>
            </a:r>
          </a:p>
        </p:txBody>
      </p:sp>
      <p:sp>
        <p:nvSpPr>
          <p:cNvPr id="42" name="Text Box 2"/>
          <p:cNvSpPr txBox="1">
            <a:spLocks noChangeArrowheads="1"/>
          </p:cNvSpPr>
          <p:nvPr/>
        </p:nvSpPr>
        <p:spPr bwMode="auto">
          <a:xfrm>
            <a:off x="1049645" y="2990626"/>
            <a:ext cx="6105377" cy="307777"/>
          </a:xfrm>
          <a:prstGeom prst="rect">
            <a:avLst/>
          </a:prstGeom>
          <a:solidFill>
            <a:srgbClr val="FFFF99">
              <a:alpha val="50195"/>
            </a:srgbClr>
          </a:solidFill>
          <a:ln w="9525">
            <a:noFill/>
            <a:miter lim="800000"/>
            <a:headEnd/>
            <a:tailEnd/>
          </a:ln>
        </p:spPr>
        <p:txBody>
          <a:bodyPr wrap="square">
            <a:spAutoFit/>
          </a:bodyPr>
          <a:lstStyle/>
          <a:p>
            <a:pPr defTabSz="914400" fontAlgn="base">
              <a:spcBef>
                <a:spcPct val="0"/>
              </a:spcBef>
              <a:spcAft>
                <a:spcPct val="0"/>
              </a:spcAft>
            </a:pPr>
            <a:r>
              <a:rPr lang="fr-FR" sz="1400" dirty="0">
                <a:solidFill>
                  <a:srgbClr val="800000"/>
                </a:solidFill>
                <a:latin typeface="Verdana" panose="020B0604030504040204" pitchFamily="34" charset="0"/>
                <a:ea typeface="Verdana" panose="020B0604030504040204" pitchFamily="34" charset="0"/>
                <a:cs typeface="Verdana" panose="020B0604030504040204" pitchFamily="34" charset="0"/>
              </a:rPr>
              <a:t>La pratique régulière de sports à risque* est garantie !</a:t>
            </a:r>
            <a:endParaRPr lang="fr-FR" sz="1050" dirty="0">
              <a:solidFill>
                <a:srgbClr val="800000"/>
              </a:solidFill>
              <a:latin typeface="Verdana" panose="020B0604030504040204" pitchFamily="34" charset="0"/>
              <a:ea typeface="Verdana" panose="020B0604030504040204" pitchFamily="34" charset="0"/>
              <a:cs typeface="Verdana" panose="020B0604030504040204" pitchFamily="34" charset="0"/>
            </a:endParaRPr>
          </a:p>
        </p:txBody>
      </p:sp>
      <p:sp>
        <p:nvSpPr>
          <p:cNvPr id="43" name="Text Box 3"/>
          <p:cNvSpPr txBox="1">
            <a:spLocks noChangeArrowheads="1"/>
          </p:cNvSpPr>
          <p:nvPr/>
        </p:nvSpPr>
        <p:spPr bwMode="auto">
          <a:xfrm>
            <a:off x="1049645" y="3492110"/>
            <a:ext cx="6503362" cy="1261884"/>
          </a:xfrm>
          <a:prstGeom prst="rect">
            <a:avLst/>
          </a:prstGeom>
          <a:noFill/>
          <a:ln w="9525">
            <a:noFill/>
            <a:miter lim="800000"/>
            <a:headEnd/>
            <a:tailEnd/>
          </a:ln>
        </p:spPr>
        <p:txBody>
          <a:bodyPr wrap="square">
            <a:spAutoFit/>
          </a:bodyPr>
          <a:lstStyle/>
          <a:p>
            <a:pPr defTabSz="914400" fontAlgn="base">
              <a:spcBef>
                <a:spcPct val="0"/>
              </a:spcBef>
              <a:spcAft>
                <a:spcPct val="0"/>
              </a:spcAft>
            </a:pPr>
            <a:r>
              <a:rPr lang="fr-FR" sz="1400" b="1" dirty="0">
                <a:solidFill>
                  <a:srgbClr val="C00000"/>
                </a:solidFill>
                <a:latin typeface="Verdana" panose="020B0604030504040204" pitchFamily="34" charset="0"/>
                <a:ea typeface="Verdana" panose="020B0604030504040204" pitchFamily="34" charset="0"/>
                <a:cs typeface="Verdana" panose="020B0604030504040204" pitchFamily="34" charset="0"/>
              </a:rPr>
              <a:t>Une tarification particulière :</a:t>
            </a:r>
          </a:p>
          <a:p>
            <a:pPr lvl="1" defTabSz="914400" fontAlgn="base">
              <a:spcBef>
                <a:spcPct val="0"/>
              </a:spcBef>
              <a:spcAft>
                <a:spcPct val="0"/>
              </a:spcAft>
            </a:pPr>
            <a:endParaRPr lang="fr-FR" sz="1400" dirty="0">
              <a:solidFill>
                <a:srgbClr val="003399"/>
              </a:solidFill>
              <a:latin typeface="Verdana" panose="020B0604030504040204" pitchFamily="34" charset="0"/>
              <a:ea typeface="Verdana" panose="020B0604030504040204" pitchFamily="34" charset="0"/>
              <a:cs typeface="Verdana" panose="020B0604030504040204" pitchFamily="34" charset="0"/>
            </a:endParaRPr>
          </a:p>
          <a:p>
            <a:pPr marL="285750" indent="-285750" defTabSz="914400" fontAlgn="base">
              <a:spcBef>
                <a:spcPct val="0"/>
              </a:spcBef>
              <a:spcAft>
                <a:spcPct val="0"/>
              </a:spcAft>
              <a:buFont typeface="Wingdings" panose="05000000000000000000" pitchFamily="2" charset="2"/>
              <a:buChar char="§"/>
            </a:pPr>
            <a:r>
              <a:rPr lang="fr-FR" sz="1200" dirty="0">
                <a:solidFill>
                  <a:srgbClr val="571E74"/>
                </a:solidFill>
                <a:latin typeface="Verdana" panose="020B0604030504040204" pitchFamily="34" charset="0"/>
                <a:ea typeface="Verdana" panose="020B0604030504040204" pitchFamily="34" charset="0"/>
                <a:cs typeface="Verdana" panose="020B0604030504040204" pitchFamily="34" charset="0"/>
              </a:rPr>
              <a:t>surprime de 50% si 1 personne pratique un ou plusieurs sport à risque</a:t>
            </a:r>
          </a:p>
          <a:p>
            <a:pPr marL="285750" indent="-285750" defTabSz="914400" fontAlgn="base">
              <a:spcBef>
                <a:spcPct val="0"/>
              </a:spcBef>
              <a:spcAft>
                <a:spcPct val="0"/>
              </a:spcAft>
              <a:buFont typeface="Wingdings" panose="05000000000000000000" pitchFamily="2" charset="2"/>
              <a:buChar char="§"/>
            </a:pPr>
            <a:endParaRPr lang="fr-FR" sz="1200" dirty="0">
              <a:solidFill>
                <a:srgbClr val="571E74"/>
              </a:solidFill>
              <a:latin typeface="Verdana" panose="020B0604030504040204" pitchFamily="34" charset="0"/>
              <a:ea typeface="Verdana" panose="020B0604030504040204" pitchFamily="34" charset="0"/>
              <a:cs typeface="Verdana" panose="020B0604030504040204" pitchFamily="34" charset="0"/>
            </a:endParaRPr>
          </a:p>
          <a:p>
            <a:pPr marL="285750" indent="-285750" defTabSz="914400" fontAlgn="base">
              <a:spcBef>
                <a:spcPct val="0"/>
              </a:spcBef>
              <a:spcAft>
                <a:spcPct val="0"/>
              </a:spcAft>
              <a:buFont typeface="Wingdings" panose="05000000000000000000" pitchFamily="2" charset="2"/>
              <a:buChar char="§"/>
            </a:pPr>
            <a:r>
              <a:rPr lang="fr-FR" sz="1200" dirty="0">
                <a:solidFill>
                  <a:srgbClr val="571E74"/>
                </a:solidFill>
                <a:latin typeface="Verdana" panose="020B0604030504040204" pitchFamily="34" charset="0"/>
                <a:ea typeface="Verdana" panose="020B0604030504040204" pitchFamily="34" charset="0"/>
                <a:cs typeface="Verdana" panose="020B0604030504040204" pitchFamily="34" charset="0"/>
              </a:rPr>
              <a:t> surprime de 100%  pour une 2ème personne pratiquante…</a:t>
            </a:r>
            <a:br>
              <a:rPr lang="fr-FR" sz="1200" dirty="0">
                <a:solidFill>
                  <a:srgbClr val="571E74"/>
                </a:solidFill>
                <a:latin typeface="Verdana" panose="020B0604030504040204" pitchFamily="34" charset="0"/>
                <a:ea typeface="Verdana" panose="020B0604030504040204" pitchFamily="34" charset="0"/>
                <a:cs typeface="Verdana" panose="020B0604030504040204" pitchFamily="34" charset="0"/>
              </a:rPr>
            </a:br>
            <a:endParaRPr lang="fr-FR" sz="1200" dirty="0">
              <a:solidFill>
                <a:srgbClr val="571E74"/>
              </a:solidFill>
              <a:latin typeface="Verdana" panose="020B0604030504040204" pitchFamily="34" charset="0"/>
              <a:ea typeface="Verdana" panose="020B0604030504040204" pitchFamily="34" charset="0"/>
              <a:cs typeface="Verdana" panose="020B0604030504040204" pitchFamily="34" charset="0"/>
            </a:endParaRPr>
          </a:p>
        </p:txBody>
      </p:sp>
      <p:sp>
        <p:nvSpPr>
          <p:cNvPr id="45" name="Text Box 7"/>
          <p:cNvSpPr txBox="1">
            <a:spLocks noChangeArrowheads="1"/>
          </p:cNvSpPr>
          <p:nvPr/>
        </p:nvSpPr>
        <p:spPr bwMode="auto">
          <a:xfrm>
            <a:off x="1049646" y="4876472"/>
            <a:ext cx="7282036" cy="923330"/>
          </a:xfrm>
          <a:prstGeom prst="rect">
            <a:avLst/>
          </a:prstGeom>
          <a:noFill/>
          <a:ln w="38100" cmpd="dbl">
            <a:noFill/>
            <a:miter lim="800000"/>
            <a:headEnd/>
            <a:tailEnd/>
          </a:ln>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Sont considérés comme des </a:t>
            </a:r>
            <a:r>
              <a:rPr kumimoji="0" lang="fr-FR" sz="900" b="1"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sports à risque </a:t>
            </a:r>
            <a:r>
              <a:rPr kumimoji="0" lang="fr-FR" sz="900" b="0"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 le bobsleigh, la luge de compétition, l’alpinisme, la varappe, la moto neige, le hockey sur glace, la boxe, l’ensemble des sports de vitesse avec engin à moteur (moto, auto, karting), la plongée sous-marine, la spéléologie, l’ensemble des sports aériens notamment le parachutisme, le parapente, le vol de pente, le deltaplane et le </a:t>
            </a:r>
            <a:r>
              <a:rPr kumimoji="0" lang="fr-FR" sz="900" b="0" i="0" u="none" strike="noStrike" kern="0" cap="none" spc="0" normalizeH="0" baseline="0" noProof="0" dirty="0" err="1">
                <a:ln>
                  <a:noFill/>
                </a:ln>
                <a:solidFill>
                  <a:schemeClr val="tx1">
                    <a:lumMod val="50000"/>
                    <a:lumOff val="50000"/>
                  </a:schemeClr>
                </a:solidFill>
                <a:effectLst/>
                <a:uLnTx/>
                <a:uFillTx/>
                <a:latin typeface="Verdana" pitchFamily="34" charset="0"/>
                <a:cs typeface="Arial" charset="0"/>
              </a:rPr>
              <a:t>kitesurf</a:t>
            </a:r>
            <a:r>
              <a:rPr kumimoji="0" lang="fr-FR" sz="900" b="0"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 – pratiqués régulièrement.</a:t>
            </a:r>
          </a:p>
          <a:p>
            <a:pPr marL="0" marR="0" lvl="0" indent="0" defTabSz="914400" eaLnBrk="1" fontAlgn="base" latinLnBrk="0" hangingPunct="1">
              <a:lnSpc>
                <a:spcPct val="100000"/>
              </a:lnSpc>
              <a:spcBef>
                <a:spcPct val="0"/>
              </a:spcBef>
              <a:spcAft>
                <a:spcPct val="0"/>
              </a:spcAft>
              <a:buClrTx/>
              <a:buSzTx/>
              <a:buFontTx/>
              <a:buNone/>
              <a:tabLst/>
              <a:defRPr/>
            </a:pPr>
            <a:r>
              <a:rPr kumimoji="0" lang="fr-FR" sz="900" b="0" i="0" u="none" strike="noStrike" kern="0" cap="none" spc="0" normalizeH="0" baseline="0" noProof="0" dirty="0">
                <a:ln>
                  <a:noFill/>
                </a:ln>
                <a:solidFill>
                  <a:schemeClr val="tx1">
                    <a:lumMod val="50000"/>
                    <a:lumOff val="50000"/>
                  </a:schemeClr>
                </a:solidFill>
                <a:effectLst/>
                <a:uLnTx/>
                <a:uFillTx/>
                <a:latin typeface="Verdana" pitchFamily="34" charset="0"/>
                <a:cs typeface="Arial" charset="0"/>
              </a:rPr>
              <a:t>Il y a pratique régulière lorsque le bénéficiaire est adhérent à un club ou licencié à une fédération pour la pratique d’un ou de plusieurs sports.</a:t>
            </a:r>
          </a:p>
        </p:txBody>
      </p:sp>
      <p:sp>
        <p:nvSpPr>
          <p:cNvPr id="10" name="Rectangle 9"/>
          <p:cNvSpPr/>
          <p:nvPr/>
        </p:nvSpPr>
        <p:spPr>
          <a:xfrm>
            <a:off x="1049645" y="2551146"/>
            <a:ext cx="2365587" cy="369332"/>
          </a:xfrm>
          <a:prstGeom prst="rect">
            <a:avLst/>
          </a:prstGeom>
        </p:spPr>
        <p:txBody>
          <a:bodyPr wrap="square">
            <a:spAutoFit/>
          </a:bodyPr>
          <a:lstStyle/>
          <a:p>
            <a:pPr defTabSz="914400" fontAlgn="base">
              <a:spcBef>
                <a:spcPct val="50000"/>
              </a:spcBef>
              <a:spcAft>
                <a:spcPct val="0"/>
              </a:spcAft>
            </a:pPr>
            <a:r>
              <a:rPr lang="fr-FR" b="1"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Ainsi…</a:t>
            </a:r>
            <a:endParaRPr lang="fr-FR" b="1" u="sng"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2"/>
          <p:cNvSpPr/>
          <p:nvPr/>
        </p:nvSpPr>
        <p:spPr>
          <a:xfrm>
            <a:off x="1049645" y="1642227"/>
            <a:ext cx="7268261" cy="760932"/>
          </a:xfrm>
          <a:prstGeom prst="rect">
            <a:avLst/>
          </a:prstGeom>
          <a:noFill/>
          <a:ln>
            <a:solidFill>
              <a:srgbClr val="CA72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20035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 contrat GAV</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Quels sont les évènements garantis</a:t>
            </a:r>
            <a:r>
              <a:rPr lang="fr-FR" baseline="30000" dirty="0"/>
              <a:t>*</a:t>
            </a:r>
            <a:r>
              <a:rPr lang="fr-FR" dirty="0"/>
              <a:t> ?</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15</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47" name="Rectangle 46"/>
          <p:cNvSpPr/>
          <p:nvPr/>
        </p:nvSpPr>
        <p:spPr>
          <a:xfrm>
            <a:off x="3157716" y="1690858"/>
            <a:ext cx="5332169" cy="9689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lvl="0" defTabSz="914400" fontAlgn="base">
              <a:spcBef>
                <a:spcPct val="0"/>
              </a:spcBef>
              <a:spcAft>
                <a:spcPct val="0"/>
              </a:spcAft>
              <a:defRPr/>
            </a:pPr>
            <a:r>
              <a:rPr lang="fr-FR" sz="1000" b="1" kern="0" dirty="0">
                <a:solidFill>
                  <a:schemeClr val="tx1">
                    <a:lumMod val="75000"/>
                    <a:lumOff val="25000"/>
                  </a:schemeClr>
                </a:solidFill>
                <a:latin typeface="Verdana"/>
                <a:cs typeface="Arial" charset="0"/>
              </a:rPr>
              <a:t>Par exemple :</a:t>
            </a:r>
            <a:r>
              <a:rPr lang="fr-FR" sz="1000" kern="0" dirty="0">
                <a:solidFill>
                  <a:schemeClr val="tx1">
                    <a:lumMod val="75000"/>
                    <a:lumOff val="25000"/>
                  </a:schemeClr>
                </a:solidFill>
                <a:latin typeface="Verdana"/>
                <a:cs typeface="Arial" charset="0"/>
              </a:rPr>
              <a:t/>
            </a:r>
            <a:br>
              <a:rPr lang="fr-FR" sz="1000" kern="0" dirty="0">
                <a:solidFill>
                  <a:schemeClr val="tx1">
                    <a:lumMod val="75000"/>
                    <a:lumOff val="25000"/>
                  </a:schemeClr>
                </a:solidFill>
                <a:latin typeface="Verdana"/>
                <a:cs typeface="Arial" charset="0"/>
              </a:rPr>
            </a:br>
            <a:r>
              <a:rPr lang="fr-FR" sz="1000" kern="0" dirty="0">
                <a:solidFill>
                  <a:schemeClr val="tx1">
                    <a:lumMod val="75000"/>
                    <a:lumOff val="25000"/>
                  </a:schemeClr>
                </a:solidFill>
                <a:latin typeface="Verdana"/>
                <a:cs typeface="Arial" charset="0"/>
              </a:rPr>
              <a:t>Un client se blesse en bricolant</a:t>
            </a:r>
            <a:br>
              <a:rPr lang="fr-FR" sz="1000" kern="0" dirty="0">
                <a:solidFill>
                  <a:schemeClr val="tx1">
                    <a:lumMod val="75000"/>
                    <a:lumOff val="25000"/>
                  </a:schemeClr>
                </a:solidFill>
                <a:latin typeface="Verdana"/>
                <a:cs typeface="Arial" charset="0"/>
              </a:rPr>
            </a:br>
            <a:r>
              <a:rPr lang="fr-FR" sz="1000" kern="0" dirty="0">
                <a:solidFill>
                  <a:schemeClr val="tx1">
                    <a:lumMod val="75000"/>
                    <a:lumOff val="25000"/>
                  </a:schemeClr>
                </a:solidFill>
                <a:latin typeface="Verdana"/>
                <a:cs typeface="Arial" charset="0"/>
              </a:rPr>
              <a:t>L’enfant de notre client se brûle en faisant tomber la casserole posée sur la gazinière. Une chute dans un escalier…</a:t>
            </a:r>
          </a:p>
        </p:txBody>
      </p:sp>
      <p:sp>
        <p:nvSpPr>
          <p:cNvPr id="49" name="Rectangle 48"/>
          <p:cNvSpPr/>
          <p:nvPr/>
        </p:nvSpPr>
        <p:spPr>
          <a:xfrm>
            <a:off x="2104539" y="1716979"/>
            <a:ext cx="6385345" cy="923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defRPr/>
            </a:pPr>
            <a:endParaRPr lang="fr-FR" sz="900" b="1" kern="0" dirty="0">
              <a:solidFill>
                <a:prstClr val="black"/>
              </a:solidFill>
              <a:latin typeface="Verdana"/>
              <a:cs typeface="Arial" charset="0"/>
            </a:endParaRPr>
          </a:p>
        </p:txBody>
      </p:sp>
      <p:sp>
        <p:nvSpPr>
          <p:cNvPr id="8" name="Flèche : pentagone 7"/>
          <p:cNvSpPr/>
          <p:nvPr/>
        </p:nvSpPr>
        <p:spPr>
          <a:xfrm>
            <a:off x="2600903" y="1690858"/>
            <a:ext cx="888858" cy="977547"/>
          </a:xfrm>
          <a:prstGeom prst="homePlate">
            <a:avLst>
              <a:gd name="adj" fmla="val 21264"/>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48" name="Rectangle 47"/>
          <p:cNvSpPr/>
          <p:nvPr/>
        </p:nvSpPr>
        <p:spPr>
          <a:xfrm rot="5400000">
            <a:off x="1500746" y="1011435"/>
            <a:ext cx="977545" cy="2336394"/>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Accidents de la vie privée</a:t>
            </a:r>
          </a:p>
        </p:txBody>
      </p:sp>
      <p:sp>
        <p:nvSpPr>
          <p:cNvPr id="50" name="Rectangle 49"/>
          <p:cNvSpPr/>
          <p:nvPr/>
        </p:nvSpPr>
        <p:spPr>
          <a:xfrm>
            <a:off x="3157716" y="2710104"/>
            <a:ext cx="5332169" cy="9689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lvl="0" defTabSz="914400" fontAlgn="base">
              <a:spcBef>
                <a:spcPct val="0"/>
              </a:spcBef>
              <a:spcAft>
                <a:spcPct val="0"/>
              </a:spcAft>
              <a:defRPr/>
            </a:pPr>
            <a:r>
              <a:rPr lang="fr-FR" sz="1000" b="1" kern="0" dirty="0">
                <a:solidFill>
                  <a:schemeClr val="tx1">
                    <a:lumMod val="75000"/>
                    <a:lumOff val="25000"/>
                  </a:schemeClr>
                </a:solidFill>
                <a:latin typeface="Verdana"/>
                <a:cs typeface="Arial" charset="0"/>
              </a:rPr>
              <a:t>Par exemple :</a:t>
            </a:r>
            <a:r>
              <a:rPr lang="fr-FR" sz="1000" kern="0" dirty="0">
                <a:solidFill>
                  <a:schemeClr val="tx1">
                    <a:lumMod val="75000"/>
                    <a:lumOff val="25000"/>
                  </a:schemeClr>
                </a:solidFill>
                <a:latin typeface="Verdana"/>
                <a:cs typeface="Arial" charset="0"/>
              </a:rPr>
              <a:t/>
            </a:r>
            <a:br>
              <a:rPr lang="fr-FR" sz="1000" kern="0" dirty="0">
                <a:solidFill>
                  <a:schemeClr val="tx1">
                    <a:lumMod val="75000"/>
                    <a:lumOff val="25000"/>
                  </a:schemeClr>
                </a:solidFill>
                <a:latin typeface="Verdana"/>
                <a:cs typeface="Arial" charset="0"/>
              </a:rPr>
            </a:br>
            <a:r>
              <a:rPr lang="fr-FR" sz="1000" kern="0" dirty="0">
                <a:solidFill>
                  <a:schemeClr val="tx1">
                    <a:lumMod val="75000"/>
                    <a:lumOff val="25000"/>
                  </a:schemeClr>
                </a:solidFill>
                <a:latin typeface="Verdana"/>
                <a:cs typeface="Arial" charset="0"/>
              </a:rPr>
              <a:t>Des individus arrachent violemment le sac d’une cliente qui se blesse en tombant</a:t>
            </a:r>
          </a:p>
        </p:txBody>
      </p:sp>
      <p:sp>
        <p:nvSpPr>
          <p:cNvPr id="51" name="Rectangle 50"/>
          <p:cNvSpPr/>
          <p:nvPr/>
        </p:nvSpPr>
        <p:spPr>
          <a:xfrm>
            <a:off x="2104539" y="2736225"/>
            <a:ext cx="6385345" cy="923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defRPr/>
            </a:pPr>
            <a:endParaRPr lang="fr-FR" sz="900" b="1" kern="0" dirty="0">
              <a:solidFill>
                <a:prstClr val="black"/>
              </a:solidFill>
              <a:latin typeface="Verdana"/>
              <a:cs typeface="Arial" charset="0"/>
            </a:endParaRPr>
          </a:p>
        </p:txBody>
      </p:sp>
      <p:sp>
        <p:nvSpPr>
          <p:cNvPr id="52" name="Flèche : pentagone 51"/>
          <p:cNvSpPr/>
          <p:nvPr/>
        </p:nvSpPr>
        <p:spPr>
          <a:xfrm>
            <a:off x="2600903" y="2710104"/>
            <a:ext cx="888858" cy="977547"/>
          </a:xfrm>
          <a:prstGeom prst="homePlate">
            <a:avLst>
              <a:gd name="adj" fmla="val 21264"/>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53" name="Rectangle 52"/>
          <p:cNvSpPr/>
          <p:nvPr/>
        </p:nvSpPr>
        <p:spPr>
          <a:xfrm rot="5400000">
            <a:off x="1500746" y="2030681"/>
            <a:ext cx="977545" cy="2336394"/>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Accidents dus à des agressions ou attentats</a:t>
            </a:r>
          </a:p>
        </p:txBody>
      </p:sp>
      <p:sp>
        <p:nvSpPr>
          <p:cNvPr id="54" name="Rectangle 53"/>
          <p:cNvSpPr/>
          <p:nvPr/>
        </p:nvSpPr>
        <p:spPr>
          <a:xfrm>
            <a:off x="3157716" y="3731421"/>
            <a:ext cx="5332169" cy="9689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lvl="0" defTabSz="914400" fontAlgn="base">
              <a:spcBef>
                <a:spcPct val="0"/>
              </a:spcBef>
              <a:spcAft>
                <a:spcPct val="0"/>
              </a:spcAft>
              <a:defRPr/>
            </a:pPr>
            <a:r>
              <a:rPr lang="fr-FR" sz="1000" b="1" kern="0" dirty="0">
                <a:solidFill>
                  <a:schemeClr val="tx1">
                    <a:lumMod val="75000"/>
                    <a:lumOff val="25000"/>
                  </a:schemeClr>
                </a:solidFill>
                <a:latin typeface="Verdana"/>
                <a:cs typeface="Arial" charset="0"/>
              </a:rPr>
              <a:t>Par exemple :</a:t>
            </a:r>
            <a:r>
              <a:rPr lang="fr-FR" sz="1000" kern="0" dirty="0">
                <a:solidFill>
                  <a:schemeClr val="tx1">
                    <a:lumMod val="75000"/>
                    <a:lumOff val="25000"/>
                  </a:schemeClr>
                </a:solidFill>
                <a:latin typeface="Verdana"/>
                <a:cs typeface="Arial" charset="0"/>
              </a:rPr>
              <a:t/>
            </a:r>
            <a:br>
              <a:rPr lang="fr-FR" sz="1000" kern="0" dirty="0">
                <a:solidFill>
                  <a:schemeClr val="tx1">
                    <a:lumMod val="75000"/>
                    <a:lumOff val="25000"/>
                  </a:schemeClr>
                </a:solidFill>
                <a:latin typeface="Verdana"/>
                <a:cs typeface="Arial" charset="0"/>
              </a:rPr>
            </a:br>
            <a:r>
              <a:rPr lang="fr-FR" sz="1000" kern="0" dirty="0">
                <a:solidFill>
                  <a:schemeClr val="tx1">
                    <a:lumMod val="75000"/>
                    <a:lumOff val="25000"/>
                  </a:schemeClr>
                </a:solidFill>
                <a:latin typeface="Verdana"/>
                <a:cs typeface="Arial" charset="0"/>
              </a:rPr>
              <a:t>Un torrent de boue emporte plusieurs maisons, entraînant le décès </a:t>
            </a:r>
            <a:br>
              <a:rPr lang="fr-FR" sz="1000" kern="0" dirty="0">
                <a:solidFill>
                  <a:schemeClr val="tx1">
                    <a:lumMod val="75000"/>
                    <a:lumOff val="25000"/>
                  </a:schemeClr>
                </a:solidFill>
                <a:latin typeface="Verdana"/>
                <a:cs typeface="Arial" charset="0"/>
              </a:rPr>
            </a:br>
            <a:r>
              <a:rPr lang="fr-FR" sz="1000" kern="0" dirty="0">
                <a:solidFill>
                  <a:schemeClr val="tx1">
                    <a:lumMod val="75000"/>
                    <a:lumOff val="25000"/>
                  </a:schemeClr>
                </a:solidFill>
                <a:latin typeface="Verdana"/>
                <a:cs typeface="Arial" charset="0"/>
              </a:rPr>
              <a:t>de leurs occupants</a:t>
            </a:r>
          </a:p>
        </p:txBody>
      </p:sp>
      <p:sp>
        <p:nvSpPr>
          <p:cNvPr id="55" name="Rectangle 54"/>
          <p:cNvSpPr/>
          <p:nvPr/>
        </p:nvSpPr>
        <p:spPr>
          <a:xfrm>
            <a:off x="2104539" y="3757542"/>
            <a:ext cx="6385345" cy="923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defRPr/>
            </a:pPr>
            <a:endParaRPr lang="fr-FR" sz="900" b="1" kern="0" dirty="0">
              <a:solidFill>
                <a:prstClr val="black"/>
              </a:solidFill>
              <a:latin typeface="Verdana"/>
              <a:cs typeface="Arial" charset="0"/>
            </a:endParaRPr>
          </a:p>
        </p:txBody>
      </p:sp>
      <p:sp>
        <p:nvSpPr>
          <p:cNvPr id="56" name="Flèche : pentagone 55"/>
          <p:cNvSpPr/>
          <p:nvPr/>
        </p:nvSpPr>
        <p:spPr>
          <a:xfrm>
            <a:off x="2600903" y="3731421"/>
            <a:ext cx="888858" cy="977547"/>
          </a:xfrm>
          <a:prstGeom prst="homePlate">
            <a:avLst>
              <a:gd name="adj" fmla="val 21264"/>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57" name="Rectangle 56"/>
          <p:cNvSpPr/>
          <p:nvPr/>
        </p:nvSpPr>
        <p:spPr>
          <a:xfrm rot="5400000">
            <a:off x="1500746" y="3051998"/>
            <a:ext cx="977545" cy="2336394"/>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Accidents dus à des catastrophes naturelles ou technologiques</a:t>
            </a:r>
          </a:p>
        </p:txBody>
      </p:sp>
      <p:sp>
        <p:nvSpPr>
          <p:cNvPr id="58" name="Rectangle 57"/>
          <p:cNvSpPr/>
          <p:nvPr/>
        </p:nvSpPr>
        <p:spPr>
          <a:xfrm>
            <a:off x="3157716" y="4765642"/>
            <a:ext cx="5332169" cy="9689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lvl="0" defTabSz="914400" fontAlgn="base">
              <a:spcBef>
                <a:spcPct val="0"/>
              </a:spcBef>
              <a:spcAft>
                <a:spcPct val="0"/>
              </a:spcAft>
              <a:defRPr/>
            </a:pPr>
            <a:r>
              <a:rPr lang="fr-FR" sz="1000" b="1" kern="0" dirty="0">
                <a:solidFill>
                  <a:schemeClr val="tx1">
                    <a:lumMod val="75000"/>
                    <a:lumOff val="25000"/>
                  </a:schemeClr>
                </a:solidFill>
                <a:latin typeface="Verdana"/>
                <a:cs typeface="Arial" charset="0"/>
              </a:rPr>
              <a:t>Par exemple :</a:t>
            </a:r>
            <a:r>
              <a:rPr lang="fr-FR" sz="1000" kern="0" dirty="0">
                <a:solidFill>
                  <a:schemeClr val="tx1">
                    <a:lumMod val="75000"/>
                    <a:lumOff val="25000"/>
                  </a:schemeClr>
                </a:solidFill>
                <a:latin typeface="Verdana"/>
                <a:cs typeface="Arial" charset="0"/>
              </a:rPr>
              <a:t/>
            </a:r>
            <a:br>
              <a:rPr lang="fr-FR" sz="1000" kern="0" dirty="0">
                <a:solidFill>
                  <a:schemeClr val="tx1">
                    <a:lumMod val="75000"/>
                    <a:lumOff val="25000"/>
                  </a:schemeClr>
                </a:solidFill>
                <a:latin typeface="Verdana"/>
                <a:cs typeface="Arial" charset="0"/>
              </a:rPr>
            </a:br>
            <a:r>
              <a:rPr lang="fr-FR" sz="1000" kern="0" dirty="0">
                <a:solidFill>
                  <a:schemeClr val="tx1">
                    <a:lumMod val="75000"/>
                    <a:lumOff val="25000"/>
                  </a:schemeClr>
                </a:solidFill>
                <a:latin typeface="Verdana"/>
                <a:cs typeface="Arial" charset="0"/>
              </a:rPr>
              <a:t>Une cliente subit une intervention chirurgicale bénigne et se retrouve paralysée </a:t>
            </a:r>
          </a:p>
        </p:txBody>
      </p:sp>
      <p:sp>
        <p:nvSpPr>
          <p:cNvPr id="59" name="Rectangle 58"/>
          <p:cNvSpPr/>
          <p:nvPr/>
        </p:nvSpPr>
        <p:spPr>
          <a:xfrm>
            <a:off x="2104539" y="4791763"/>
            <a:ext cx="6385345" cy="923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defRPr/>
            </a:pPr>
            <a:endParaRPr lang="fr-FR" sz="900" b="1" kern="0" dirty="0">
              <a:solidFill>
                <a:prstClr val="black"/>
              </a:solidFill>
              <a:latin typeface="Verdana"/>
              <a:cs typeface="Arial" charset="0"/>
            </a:endParaRPr>
          </a:p>
        </p:txBody>
      </p:sp>
      <p:sp>
        <p:nvSpPr>
          <p:cNvPr id="60" name="Flèche : pentagone 59"/>
          <p:cNvSpPr/>
          <p:nvPr/>
        </p:nvSpPr>
        <p:spPr>
          <a:xfrm>
            <a:off x="2600903" y="4765642"/>
            <a:ext cx="888858" cy="977547"/>
          </a:xfrm>
          <a:prstGeom prst="homePlate">
            <a:avLst>
              <a:gd name="adj" fmla="val 21264"/>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61" name="Rectangle 60"/>
          <p:cNvSpPr/>
          <p:nvPr/>
        </p:nvSpPr>
        <p:spPr>
          <a:xfrm rot="5400000">
            <a:off x="1500746" y="4086219"/>
            <a:ext cx="977545" cy="2336394"/>
          </a:xfrm>
          <a:prstGeom prst="rect">
            <a:avLst/>
          </a:prstGeom>
          <a:solidFill>
            <a:srgbClr val="A678A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400" b="1" dirty="0">
                <a:solidFill>
                  <a:schemeClr val="bg1"/>
                </a:solidFill>
              </a:rPr>
              <a:t>Accidents médicaux</a:t>
            </a:r>
          </a:p>
        </p:txBody>
      </p:sp>
    </p:spTree>
    <p:extLst>
      <p:ext uri="{BB962C8B-B14F-4D97-AF65-F5344CB8AC3E}">
        <p14:creationId xmlns:p14="http://schemas.microsoft.com/office/powerpoint/2010/main" val="2507740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18268" y="1937208"/>
            <a:ext cx="7861784" cy="7188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2. Le contrat GAV</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L’offre</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16</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24" name="Text Box 9"/>
          <p:cNvSpPr txBox="1">
            <a:spLocks noChangeArrowheads="1"/>
          </p:cNvSpPr>
          <p:nvPr/>
        </p:nvSpPr>
        <p:spPr bwMode="auto">
          <a:xfrm>
            <a:off x="618268" y="3138040"/>
            <a:ext cx="3903160" cy="340856"/>
          </a:xfrm>
          <a:prstGeom prst="rect">
            <a:avLst/>
          </a:prstGeom>
          <a:solidFill>
            <a:srgbClr val="A778AE">
              <a:lumMod val="40000"/>
              <a:lumOff val="60000"/>
            </a:srgbClr>
          </a:solidFill>
          <a:ln w="9525">
            <a:noFill/>
            <a:miter lim="800000"/>
            <a:headEnd/>
            <a:tailEnd/>
          </a:ln>
        </p:spPr>
        <p:txBody>
          <a:bodyPr lIns="36000" tIns="36000" rIns="36000" bIns="36000" anchor="ctr">
            <a:noAutofit/>
          </a:bodyPr>
          <a:lstStyle/>
          <a:p>
            <a:pPr algn="ctr" defTabSz="914400">
              <a:defRPr/>
            </a:pPr>
            <a:r>
              <a:rPr lang="fr-FR" sz="1200" b="1" kern="0" dirty="0">
                <a:solidFill>
                  <a:srgbClr val="581D74"/>
                </a:solidFill>
                <a:latin typeface="Verdana"/>
                <a:cs typeface="Arial" charset="0"/>
              </a:rPr>
              <a:t>Formule 10%</a:t>
            </a:r>
          </a:p>
        </p:txBody>
      </p:sp>
      <p:sp>
        <p:nvSpPr>
          <p:cNvPr id="25" name="Text Box 24"/>
          <p:cNvSpPr txBox="1">
            <a:spLocks noChangeArrowheads="1"/>
          </p:cNvSpPr>
          <p:nvPr/>
        </p:nvSpPr>
        <p:spPr bwMode="auto">
          <a:xfrm>
            <a:off x="630747" y="3598299"/>
            <a:ext cx="3893455" cy="798374"/>
          </a:xfrm>
          <a:prstGeom prst="rect">
            <a:avLst/>
          </a:prstGeom>
          <a:solidFill>
            <a:schemeClr val="bg1">
              <a:lumMod val="95000"/>
            </a:schemeClr>
          </a:solidFill>
          <a:ln w="9525">
            <a:noFill/>
            <a:miter lim="800000"/>
            <a:headEnd/>
            <a:tailEnd/>
          </a:ln>
        </p:spPr>
        <p:txBody>
          <a:bodyPr lIns="90000" tIns="36000" rIns="90000" bIns="36000" anchor="ctr">
            <a:noAutofit/>
          </a:bodyPr>
          <a:lstStyle/>
          <a:p>
            <a:pPr algn="ctr" defTabSz="914400" fontAlgn="base">
              <a:spcBef>
                <a:spcPct val="0"/>
              </a:spcBef>
              <a:spcAft>
                <a:spcPct val="0"/>
              </a:spcAft>
              <a:defRPr/>
            </a:pPr>
            <a:r>
              <a:rPr lang="fr-FR" sz="1100" dirty="0">
                <a:solidFill>
                  <a:srgbClr val="000000"/>
                </a:solidFill>
                <a:latin typeface="Verdana"/>
                <a:cs typeface="Arial" charset="0"/>
              </a:rPr>
              <a:t>déclenchement des garanties dès 10% d’AIPP </a:t>
            </a:r>
            <a:br>
              <a:rPr lang="fr-FR" sz="1100" dirty="0">
                <a:solidFill>
                  <a:srgbClr val="000000"/>
                </a:solidFill>
                <a:latin typeface="Verdana"/>
                <a:cs typeface="Arial" charset="0"/>
              </a:rPr>
            </a:br>
            <a:r>
              <a:rPr lang="fr-FR" sz="1100" dirty="0">
                <a:solidFill>
                  <a:srgbClr val="000000"/>
                </a:solidFill>
                <a:latin typeface="Verdana"/>
                <a:cs typeface="Arial" charset="0"/>
              </a:rPr>
              <a:t>(dont préjudice professionnel 50 000€)</a:t>
            </a:r>
          </a:p>
          <a:p>
            <a:pPr algn="ctr" defTabSz="914400" fontAlgn="base">
              <a:spcBef>
                <a:spcPct val="0"/>
              </a:spcBef>
              <a:spcAft>
                <a:spcPct val="0"/>
              </a:spcAft>
              <a:defRPr/>
            </a:pPr>
            <a:endParaRPr lang="fr-FR" sz="400" dirty="0">
              <a:solidFill>
                <a:srgbClr val="000000"/>
              </a:solidFill>
              <a:latin typeface="Verdana"/>
              <a:cs typeface="Arial" charset="0"/>
            </a:endParaRPr>
          </a:p>
          <a:p>
            <a:pPr algn="ctr" defTabSz="914400" fontAlgn="base">
              <a:spcBef>
                <a:spcPct val="0"/>
              </a:spcBef>
              <a:spcAft>
                <a:spcPct val="0"/>
              </a:spcAft>
              <a:defRPr/>
            </a:pPr>
            <a:r>
              <a:rPr lang="fr-FR" sz="1100" b="1" dirty="0">
                <a:solidFill>
                  <a:srgbClr val="FF0000"/>
                </a:solidFill>
                <a:latin typeface="Verdana"/>
                <a:cs typeface="Arial" charset="0"/>
              </a:rPr>
              <a:t>Plafond d’indemnisation : 1 000 </a:t>
            </a:r>
            <a:r>
              <a:rPr lang="fr-FR" sz="1100" b="1" dirty="0" err="1">
                <a:solidFill>
                  <a:srgbClr val="FF0000"/>
                </a:solidFill>
                <a:latin typeface="Verdana"/>
                <a:cs typeface="Arial" charset="0"/>
              </a:rPr>
              <a:t>000</a:t>
            </a:r>
            <a:r>
              <a:rPr lang="fr-FR" sz="1100" b="1" dirty="0">
                <a:solidFill>
                  <a:srgbClr val="FF0000"/>
                </a:solidFill>
                <a:latin typeface="Verdana"/>
                <a:cs typeface="Arial" charset="0"/>
              </a:rPr>
              <a:t> €</a:t>
            </a:r>
          </a:p>
        </p:txBody>
      </p:sp>
      <p:sp>
        <p:nvSpPr>
          <p:cNvPr id="26" name="Text Box 25"/>
          <p:cNvSpPr txBox="1">
            <a:spLocks noChangeArrowheads="1"/>
          </p:cNvSpPr>
          <p:nvPr/>
        </p:nvSpPr>
        <p:spPr bwMode="auto">
          <a:xfrm>
            <a:off x="4653152" y="4541952"/>
            <a:ext cx="3826900" cy="1353051"/>
          </a:xfrm>
          <a:prstGeom prst="rect">
            <a:avLst/>
          </a:prstGeom>
          <a:solidFill>
            <a:schemeClr val="bg1">
              <a:lumMod val="95000"/>
            </a:schemeClr>
          </a:solidFill>
          <a:ln w="9525">
            <a:noFill/>
            <a:miter lim="800000"/>
            <a:headEnd/>
            <a:tailEnd/>
          </a:ln>
        </p:spPr>
        <p:txBody>
          <a:bodyPr lIns="90000" tIns="36000" rIns="90000" bIns="36000" anchor="ctr">
            <a:noAutofit/>
          </a:bodyPr>
          <a:lstStyle/>
          <a:p>
            <a:pPr algn="ctr" defTabSz="914400" fontAlgn="base">
              <a:spcBef>
                <a:spcPct val="0"/>
              </a:spcBef>
              <a:spcAft>
                <a:spcPct val="0"/>
              </a:spcAft>
              <a:defRPr/>
            </a:pPr>
            <a:r>
              <a:rPr lang="fr-FR" sz="1100" dirty="0">
                <a:solidFill>
                  <a:srgbClr val="000000"/>
                </a:solidFill>
                <a:latin typeface="Verdana"/>
                <a:cs typeface="Arial" charset="0"/>
              </a:rPr>
              <a:t>déclenchement des garanties en cas d’hospitalisation au moins égale à 5 jours consécutifs dans un service de chirurgie dans le cas d’une AIPP inférieure à 5%</a:t>
            </a:r>
          </a:p>
          <a:p>
            <a:pPr algn="ctr" defTabSz="914400" fontAlgn="base">
              <a:spcBef>
                <a:spcPct val="0"/>
              </a:spcBef>
              <a:spcAft>
                <a:spcPct val="0"/>
              </a:spcAft>
              <a:defRPr/>
            </a:pPr>
            <a:endParaRPr lang="fr-FR" sz="400" dirty="0">
              <a:solidFill>
                <a:srgbClr val="000000"/>
              </a:solidFill>
              <a:latin typeface="Verdana"/>
              <a:cs typeface="Arial" charset="0"/>
            </a:endParaRPr>
          </a:p>
          <a:p>
            <a:pPr algn="ctr" defTabSz="914400" fontAlgn="base">
              <a:spcBef>
                <a:spcPct val="0"/>
              </a:spcBef>
              <a:spcAft>
                <a:spcPct val="0"/>
              </a:spcAft>
              <a:defRPr/>
            </a:pPr>
            <a:r>
              <a:rPr lang="fr-FR" sz="1200" b="1" dirty="0">
                <a:solidFill>
                  <a:srgbClr val="0070C0"/>
                </a:solidFill>
                <a:latin typeface="Verdana"/>
                <a:cs typeface="Arial" charset="0"/>
              </a:rPr>
              <a:t>  </a:t>
            </a:r>
            <a:r>
              <a:rPr lang="fr-FR" sz="1200" b="1" dirty="0">
                <a:solidFill>
                  <a:srgbClr val="FF0000"/>
                </a:solidFill>
                <a:latin typeface="Verdana"/>
                <a:cs typeface="Arial" charset="0"/>
              </a:rPr>
              <a:t>Plafond d’indemnisation : 15 000 €</a:t>
            </a:r>
          </a:p>
        </p:txBody>
      </p:sp>
      <p:sp>
        <p:nvSpPr>
          <p:cNvPr id="27" name="Text Box 10"/>
          <p:cNvSpPr txBox="1">
            <a:spLocks noChangeArrowheads="1"/>
          </p:cNvSpPr>
          <p:nvPr/>
        </p:nvSpPr>
        <p:spPr bwMode="auto">
          <a:xfrm>
            <a:off x="4635126" y="3138040"/>
            <a:ext cx="3825514" cy="351030"/>
          </a:xfrm>
          <a:prstGeom prst="rect">
            <a:avLst/>
          </a:prstGeom>
          <a:solidFill>
            <a:srgbClr val="A778AE">
              <a:lumMod val="40000"/>
              <a:lumOff val="60000"/>
            </a:srgbClr>
          </a:solidFill>
          <a:ln w="9525">
            <a:noFill/>
            <a:miter lim="800000"/>
            <a:headEnd/>
            <a:tailEnd/>
          </a:ln>
        </p:spPr>
        <p:txBody>
          <a:bodyPr lIns="36000" tIns="36000" rIns="36000" bIns="36000" anchor="ctr">
            <a:noAutofit/>
          </a:bodyPr>
          <a:lstStyle/>
          <a:p>
            <a:pPr algn="ctr" defTabSz="914400">
              <a:defRPr/>
            </a:pPr>
            <a:r>
              <a:rPr lang="fr-FR" sz="1200" b="1" kern="0" dirty="0">
                <a:solidFill>
                  <a:srgbClr val="581D74"/>
                </a:solidFill>
                <a:latin typeface="Verdana"/>
                <a:cs typeface="Arial" charset="0"/>
              </a:rPr>
              <a:t>Formule 5%</a:t>
            </a:r>
          </a:p>
        </p:txBody>
      </p:sp>
      <p:sp>
        <p:nvSpPr>
          <p:cNvPr id="28" name="Text Box 9"/>
          <p:cNvSpPr txBox="1">
            <a:spLocks noChangeArrowheads="1"/>
          </p:cNvSpPr>
          <p:nvPr/>
        </p:nvSpPr>
        <p:spPr bwMode="auto">
          <a:xfrm>
            <a:off x="618268" y="2768323"/>
            <a:ext cx="3896228" cy="375185"/>
          </a:xfrm>
          <a:prstGeom prst="rect">
            <a:avLst/>
          </a:prstGeom>
          <a:solidFill>
            <a:srgbClr val="571E74"/>
          </a:solidFill>
          <a:ln w="9525">
            <a:noFill/>
            <a:miter lim="800000"/>
            <a:headEnd/>
            <a:tailEnd/>
          </a:ln>
        </p:spPr>
        <p:txBody>
          <a:bodyPr lIns="36000" tIns="36000" rIns="36000" bIns="36000" anchor="ctr">
            <a:noAutofit/>
          </a:bodyPr>
          <a:lstStyle/>
          <a:p>
            <a:pPr algn="ctr" defTabSz="914400">
              <a:defRPr/>
            </a:pPr>
            <a:r>
              <a:rPr lang="fr-FR" sz="1200" b="1" kern="0" dirty="0">
                <a:solidFill>
                  <a:schemeClr val="bg1"/>
                </a:solidFill>
                <a:latin typeface="Verdana"/>
                <a:cs typeface="Arial" charset="0"/>
              </a:rPr>
              <a:t>Formule ESSENTIELLE</a:t>
            </a:r>
          </a:p>
        </p:txBody>
      </p:sp>
      <p:sp>
        <p:nvSpPr>
          <p:cNvPr id="29" name="Text Box 9"/>
          <p:cNvSpPr txBox="1">
            <a:spLocks noChangeArrowheads="1"/>
          </p:cNvSpPr>
          <p:nvPr/>
        </p:nvSpPr>
        <p:spPr bwMode="auto">
          <a:xfrm>
            <a:off x="4630967" y="2761390"/>
            <a:ext cx="3829673" cy="375185"/>
          </a:xfrm>
          <a:prstGeom prst="rect">
            <a:avLst/>
          </a:prstGeom>
          <a:solidFill>
            <a:srgbClr val="571E74"/>
          </a:solidFill>
          <a:ln w="9525">
            <a:noFill/>
            <a:miter lim="800000"/>
            <a:headEnd/>
            <a:tailEnd/>
          </a:ln>
        </p:spPr>
        <p:txBody>
          <a:bodyPr lIns="36000" tIns="36000" rIns="36000" bIns="36000" anchor="ctr">
            <a:noAutofit/>
          </a:bodyPr>
          <a:lstStyle/>
          <a:p>
            <a:pPr algn="ctr" defTabSz="914400">
              <a:defRPr/>
            </a:pPr>
            <a:r>
              <a:rPr lang="fr-FR" sz="1200" b="1" kern="0">
                <a:solidFill>
                  <a:schemeClr val="bg1"/>
                </a:solidFill>
                <a:latin typeface="Verdana"/>
                <a:cs typeface="Arial" charset="0"/>
              </a:rPr>
              <a:t>Formule INTEGRALE</a:t>
            </a:r>
          </a:p>
        </p:txBody>
      </p:sp>
      <p:sp>
        <p:nvSpPr>
          <p:cNvPr id="30" name="Text Box 24"/>
          <p:cNvSpPr txBox="1">
            <a:spLocks noChangeArrowheads="1"/>
          </p:cNvSpPr>
          <p:nvPr/>
        </p:nvSpPr>
        <p:spPr bwMode="auto">
          <a:xfrm>
            <a:off x="4630967" y="3616324"/>
            <a:ext cx="3849085" cy="798374"/>
          </a:xfrm>
          <a:prstGeom prst="rect">
            <a:avLst/>
          </a:prstGeom>
          <a:solidFill>
            <a:schemeClr val="bg1">
              <a:lumMod val="95000"/>
            </a:schemeClr>
          </a:solidFill>
          <a:ln w="9525">
            <a:noFill/>
            <a:miter lim="800000"/>
            <a:headEnd/>
            <a:tailEnd/>
          </a:ln>
        </p:spPr>
        <p:txBody>
          <a:bodyPr lIns="90000" tIns="36000" rIns="90000" bIns="36000" anchor="ctr">
            <a:noAutofit/>
          </a:bodyPr>
          <a:lstStyle/>
          <a:p>
            <a:pPr algn="ctr" defTabSz="914400" fontAlgn="base">
              <a:spcBef>
                <a:spcPct val="0"/>
              </a:spcBef>
              <a:spcAft>
                <a:spcPct val="0"/>
              </a:spcAft>
              <a:defRPr/>
            </a:pPr>
            <a:r>
              <a:rPr lang="fr-FR" sz="1100" dirty="0">
                <a:solidFill>
                  <a:srgbClr val="000000"/>
                </a:solidFill>
                <a:latin typeface="Verdana"/>
                <a:cs typeface="Arial" charset="0"/>
              </a:rPr>
              <a:t>déclenchement des garanties dès 5% d’AIPP </a:t>
            </a:r>
            <a:br>
              <a:rPr lang="fr-FR" sz="1100" dirty="0">
                <a:solidFill>
                  <a:srgbClr val="000000"/>
                </a:solidFill>
                <a:latin typeface="Verdana"/>
                <a:cs typeface="Arial" charset="0"/>
              </a:rPr>
            </a:br>
            <a:r>
              <a:rPr lang="fr-FR" sz="1100" dirty="0">
                <a:solidFill>
                  <a:srgbClr val="000000"/>
                </a:solidFill>
                <a:latin typeface="Verdana"/>
                <a:cs typeface="Arial" charset="0"/>
              </a:rPr>
              <a:t>(dont préjudicie professionnel : 50 000€)</a:t>
            </a:r>
          </a:p>
          <a:p>
            <a:pPr algn="ctr" defTabSz="914400" fontAlgn="base">
              <a:spcBef>
                <a:spcPct val="0"/>
              </a:spcBef>
              <a:spcAft>
                <a:spcPct val="0"/>
              </a:spcAft>
              <a:defRPr/>
            </a:pPr>
            <a:endParaRPr lang="fr-FR" sz="400" dirty="0">
              <a:solidFill>
                <a:srgbClr val="000000"/>
              </a:solidFill>
              <a:latin typeface="Verdana"/>
              <a:cs typeface="Arial" charset="0"/>
            </a:endParaRPr>
          </a:p>
          <a:p>
            <a:pPr algn="ctr" defTabSz="914400" fontAlgn="base">
              <a:spcBef>
                <a:spcPct val="0"/>
              </a:spcBef>
              <a:spcAft>
                <a:spcPct val="0"/>
              </a:spcAft>
              <a:defRPr/>
            </a:pPr>
            <a:r>
              <a:rPr lang="fr-FR" sz="1100" b="1" dirty="0">
                <a:solidFill>
                  <a:srgbClr val="FF0000"/>
                </a:solidFill>
                <a:latin typeface="Verdana"/>
                <a:cs typeface="Arial" charset="0"/>
              </a:rPr>
              <a:t>Plafond d’indemnisation : 1 000 </a:t>
            </a:r>
            <a:r>
              <a:rPr lang="fr-FR" sz="1100" b="1" dirty="0" err="1">
                <a:solidFill>
                  <a:srgbClr val="FF0000"/>
                </a:solidFill>
                <a:latin typeface="Verdana"/>
                <a:cs typeface="Arial" charset="0"/>
              </a:rPr>
              <a:t>000</a:t>
            </a:r>
            <a:r>
              <a:rPr lang="fr-FR" sz="1100" b="1" dirty="0">
                <a:solidFill>
                  <a:srgbClr val="FF0000"/>
                </a:solidFill>
                <a:latin typeface="Verdana"/>
                <a:cs typeface="Arial" charset="0"/>
              </a:rPr>
              <a:t> €</a:t>
            </a:r>
          </a:p>
        </p:txBody>
      </p:sp>
      <p:sp>
        <p:nvSpPr>
          <p:cNvPr id="31" name="ZoneTexte 35"/>
          <p:cNvSpPr txBox="1">
            <a:spLocks noChangeArrowheads="1"/>
          </p:cNvSpPr>
          <p:nvPr/>
        </p:nvSpPr>
        <p:spPr bwMode="auto">
          <a:xfrm>
            <a:off x="6229668" y="4176493"/>
            <a:ext cx="582354" cy="457564"/>
          </a:xfrm>
          <a:prstGeom prst="rect">
            <a:avLst/>
          </a:prstGeom>
          <a:noFill/>
          <a:ln w="9525">
            <a:noFill/>
            <a:miter lim="800000"/>
            <a:headEnd/>
            <a:tailEnd/>
          </a:ln>
        </p:spPr>
        <p:txBody>
          <a:bodyPr>
            <a:spAutoFit/>
          </a:bodyPr>
          <a:lstStyle/>
          <a:p>
            <a:pPr algn="ctr" defTabSz="914400" fontAlgn="base">
              <a:spcBef>
                <a:spcPct val="0"/>
              </a:spcBef>
              <a:spcAft>
                <a:spcPct val="0"/>
              </a:spcAft>
              <a:defRPr/>
            </a:pPr>
            <a:r>
              <a:rPr lang="fr-FR" sz="2800" b="1" dirty="0">
                <a:solidFill>
                  <a:srgbClr val="000000"/>
                </a:solidFill>
                <a:latin typeface="Verdana"/>
                <a:cs typeface="Arial" charset="0"/>
              </a:rPr>
              <a:t>+</a:t>
            </a:r>
          </a:p>
        </p:txBody>
      </p:sp>
      <p:sp>
        <p:nvSpPr>
          <p:cNvPr id="32" name="ZoneTexte 31"/>
          <p:cNvSpPr txBox="1"/>
          <p:nvPr/>
        </p:nvSpPr>
        <p:spPr>
          <a:xfrm>
            <a:off x="564191" y="1502853"/>
            <a:ext cx="8160315" cy="1153192"/>
          </a:xfrm>
          <a:prstGeom prst="rect">
            <a:avLst/>
          </a:prstGeom>
          <a:noFill/>
          <a:ln w="25400" cap="flat" cmpd="sng" algn="ctr">
            <a:noFill/>
            <a:prstDash val="solid"/>
          </a:ln>
          <a:effectLst/>
        </p:spPr>
        <p:txBody>
          <a:bodyPr>
            <a:noAutofit/>
          </a:bodyPr>
          <a:lstStyle/>
          <a:p>
            <a:pPr defTabSz="914400">
              <a:defRPr/>
            </a:pPr>
            <a:r>
              <a:rPr lang="fr-FR" sz="1200" b="1" kern="0" dirty="0">
                <a:solidFill>
                  <a:srgbClr val="571E74"/>
                </a:solidFill>
                <a:latin typeface="Verdana"/>
                <a:cs typeface="Arial" charset="0"/>
              </a:rPr>
              <a:t>Le contrat GAV, garantit l’indemnisation des préjudices résultant d’événements accidentels qui surviennent dans la vie privée de l’assuré, dès lors que l’accident entraine :</a:t>
            </a:r>
          </a:p>
          <a:p>
            <a:pPr defTabSz="914400">
              <a:defRPr/>
            </a:pPr>
            <a:endParaRPr lang="fr-FR" sz="400" b="1" kern="0" dirty="0">
              <a:solidFill>
                <a:srgbClr val="571E74"/>
              </a:solidFill>
              <a:latin typeface="Verdana"/>
              <a:cs typeface="Arial" charset="0"/>
            </a:endParaRPr>
          </a:p>
          <a:p>
            <a:pPr defTabSz="914400">
              <a:defRPr/>
            </a:pPr>
            <a:endParaRPr lang="fr-FR" sz="400" kern="0" dirty="0">
              <a:solidFill>
                <a:schemeClr val="tx1">
                  <a:lumMod val="75000"/>
                  <a:lumOff val="25000"/>
                </a:schemeClr>
              </a:solidFill>
              <a:latin typeface="Verdana"/>
              <a:cs typeface="Arial" charset="0"/>
            </a:endParaRPr>
          </a:p>
          <a:p>
            <a:pPr marL="285750" indent="-285750" defTabSz="914400">
              <a:buFont typeface="Wingdings" panose="05000000000000000000" pitchFamily="2" charset="2"/>
              <a:buChar char="è"/>
              <a:defRPr/>
            </a:pPr>
            <a:r>
              <a:rPr lang="fr-FR" sz="1100" kern="0" dirty="0">
                <a:solidFill>
                  <a:schemeClr val="tx1">
                    <a:lumMod val="75000"/>
                    <a:lumOff val="25000"/>
                  </a:schemeClr>
                </a:solidFill>
                <a:latin typeface="Verdana"/>
                <a:cs typeface="Arial" charset="0"/>
              </a:rPr>
              <a:t>le décès du bénéficiaire</a:t>
            </a:r>
          </a:p>
          <a:p>
            <a:pPr marL="285750" indent="-285750" defTabSz="914400">
              <a:buFont typeface="Wingdings" panose="05000000000000000000" pitchFamily="2" charset="2"/>
              <a:buChar char="è"/>
              <a:defRPr/>
            </a:pPr>
            <a:r>
              <a:rPr lang="fr-FR" sz="1100" kern="0" dirty="0">
                <a:solidFill>
                  <a:schemeClr val="tx1">
                    <a:lumMod val="75000"/>
                    <a:lumOff val="25000"/>
                  </a:schemeClr>
                </a:solidFill>
                <a:latin typeface="Verdana"/>
                <a:cs typeface="Arial" charset="0"/>
              </a:rPr>
              <a:t>ou une atteinte à l’intégralité physique ou psychique (AIPP) imputable directement à l’accident au moins égale au seuil d’intervention choisi par le souscripteur et mentionné dans ses conditions particulières.</a:t>
            </a:r>
          </a:p>
        </p:txBody>
      </p:sp>
      <p:sp>
        <p:nvSpPr>
          <p:cNvPr id="33" name="Carré corné 28"/>
          <p:cNvSpPr/>
          <p:nvPr/>
        </p:nvSpPr>
        <p:spPr bwMode="auto">
          <a:xfrm>
            <a:off x="630747" y="4537486"/>
            <a:ext cx="3930891" cy="1357517"/>
          </a:xfrm>
          <a:prstGeom prst="foldedCorner">
            <a:avLst/>
          </a:prstGeom>
          <a:solidFill>
            <a:schemeClr val="accent1">
              <a:lumMod val="20000"/>
              <a:lumOff val="80000"/>
            </a:schemeClr>
          </a:solidFill>
          <a:ln w="9525" cap="flat" cmpd="sng" algn="ctr">
            <a:noFill/>
            <a:prstDash val="solid"/>
            <a:headEnd type="none" w="med" len="med"/>
            <a:tailEnd type="none" w="med" len="med"/>
          </a:ln>
          <a:effectLst>
            <a:outerShdw blurRad="40000" dist="20000" dir="5400000" rotWithShape="0">
              <a:srgbClr val="000000">
                <a:alpha val="38000"/>
              </a:srgbClr>
            </a:outerShdw>
          </a:effectLst>
          <a:extLst/>
        </p:spPr>
        <p:txBody>
          <a:bodyPr vert="horz" wrap="square" lIns="144000" tIns="45720" rIns="144000" bIns="45720" numCol="1" rtlCol="0" anchor="ctr" anchorCtr="0" compatLnSpc="1">
            <a:prstTxWarp prst="textNoShape">
              <a:avLst/>
            </a:prstTxWarp>
          </a:bodyPr>
          <a:lstStyle>
            <a:defPPr>
              <a:defRPr lang="fr-FR"/>
            </a:defPPr>
            <a:lvl1pPr algn="l" rtl="0" fontAlgn="base">
              <a:spcBef>
                <a:spcPct val="0"/>
              </a:spcBef>
              <a:spcAft>
                <a:spcPct val="0"/>
              </a:spcAft>
              <a:defRPr sz="2400" kern="1200">
                <a:solidFill>
                  <a:schemeClr val="dk1"/>
                </a:solidFill>
                <a:latin typeface="+mn-lt"/>
                <a:ea typeface="+mn-ea"/>
                <a:cs typeface="+mn-cs"/>
              </a:defRPr>
            </a:lvl1pPr>
            <a:lvl2pPr marL="457200" algn="l" rtl="0" fontAlgn="base">
              <a:spcBef>
                <a:spcPct val="0"/>
              </a:spcBef>
              <a:spcAft>
                <a:spcPct val="0"/>
              </a:spcAft>
              <a:defRPr sz="2400" kern="1200">
                <a:solidFill>
                  <a:schemeClr val="dk1"/>
                </a:solidFill>
                <a:latin typeface="+mn-lt"/>
                <a:ea typeface="+mn-ea"/>
                <a:cs typeface="+mn-cs"/>
              </a:defRPr>
            </a:lvl2pPr>
            <a:lvl3pPr marL="914400" algn="l" rtl="0" fontAlgn="base">
              <a:spcBef>
                <a:spcPct val="0"/>
              </a:spcBef>
              <a:spcAft>
                <a:spcPct val="0"/>
              </a:spcAft>
              <a:defRPr sz="2400" kern="1200">
                <a:solidFill>
                  <a:schemeClr val="dk1"/>
                </a:solidFill>
                <a:latin typeface="+mn-lt"/>
                <a:ea typeface="+mn-ea"/>
                <a:cs typeface="+mn-cs"/>
              </a:defRPr>
            </a:lvl3pPr>
            <a:lvl4pPr marL="1371600" algn="l" rtl="0" fontAlgn="base">
              <a:spcBef>
                <a:spcPct val="0"/>
              </a:spcBef>
              <a:spcAft>
                <a:spcPct val="0"/>
              </a:spcAft>
              <a:defRPr sz="2400" kern="1200">
                <a:solidFill>
                  <a:schemeClr val="dk1"/>
                </a:solidFill>
                <a:latin typeface="+mn-lt"/>
                <a:ea typeface="+mn-ea"/>
                <a:cs typeface="+mn-cs"/>
              </a:defRPr>
            </a:lvl4pPr>
            <a:lvl5pPr marL="1828800" algn="l" rtl="0" fontAlgn="base">
              <a:spcBef>
                <a:spcPct val="0"/>
              </a:spcBef>
              <a:spcAft>
                <a:spcPct val="0"/>
              </a:spcAft>
              <a:defRPr sz="2400" kern="1200">
                <a:solidFill>
                  <a:schemeClr val="dk1"/>
                </a:solidFill>
                <a:latin typeface="+mn-lt"/>
                <a:ea typeface="+mn-ea"/>
                <a:cs typeface="+mn-cs"/>
              </a:defRPr>
            </a:lvl5pPr>
            <a:lvl6pPr marL="2286000" algn="l" defTabSz="914400" rtl="0" eaLnBrk="1" latinLnBrk="0" hangingPunct="1">
              <a:defRPr sz="2400" kern="1200">
                <a:solidFill>
                  <a:schemeClr val="dk1"/>
                </a:solidFill>
                <a:latin typeface="+mn-lt"/>
                <a:ea typeface="+mn-ea"/>
                <a:cs typeface="+mn-cs"/>
              </a:defRPr>
            </a:lvl6pPr>
            <a:lvl7pPr marL="2743200" algn="l" defTabSz="914400" rtl="0" eaLnBrk="1" latinLnBrk="0" hangingPunct="1">
              <a:defRPr sz="2400" kern="1200">
                <a:solidFill>
                  <a:schemeClr val="dk1"/>
                </a:solidFill>
                <a:latin typeface="+mn-lt"/>
                <a:ea typeface="+mn-ea"/>
                <a:cs typeface="+mn-cs"/>
              </a:defRPr>
            </a:lvl7pPr>
            <a:lvl8pPr marL="3200400" algn="l" defTabSz="914400" rtl="0" eaLnBrk="1" latinLnBrk="0" hangingPunct="1">
              <a:defRPr sz="2400" kern="1200">
                <a:solidFill>
                  <a:schemeClr val="dk1"/>
                </a:solidFill>
                <a:latin typeface="+mn-lt"/>
                <a:ea typeface="+mn-ea"/>
                <a:cs typeface="+mn-cs"/>
              </a:defRPr>
            </a:lvl8pPr>
            <a:lvl9pPr marL="3657600" algn="l" defTabSz="914400" rtl="0" eaLnBrk="1" latinLnBrk="0" hangingPunct="1">
              <a:defRPr sz="2400" kern="1200">
                <a:solidFill>
                  <a:schemeClr val="dk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100" b="0" u="none" strike="noStrike" kern="1200" cap="none" spc="0" normalizeH="0" baseline="0" noProof="0" dirty="0">
                <a:ln>
                  <a:noFill/>
                </a:ln>
                <a:solidFill>
                  <a:schemeClr val="tx1">
                    <a:lumMod val="75000"/>
                    <a:lumOff val="25000"/>
                  </a:schemeClr>
                </a:solidFill>
                <a:effectLst/>
                <a:uLnTx/>
                <a:uFillTx/>
                <a:latin typeface="Verdana" pitchFamily="34" charset="0"/>
                <a:ea typeface="+mn-ea"/>
                <a:cs typeface="Arial"/>
              </a:rPr>
              <a:t>Les formules sont déclinées en fonction </a:t>
            </a:r>
            <a:br>
              <a:rPr kumimoji="0" lang="fr-FR" sz="1100" b="0" u="none" strike="noStrike" kern="1200" cap="none" spc="0" normalizeH="0" baseline="0" noProof="0" dirty="0">
                <a:ln>
                  <a:noFill/>
                </a:ln>
                <a:solidFill>
                  <a:schemeClr val="tx1">
                    <a:lumMod val="75000"/>
                    <a:lumOff val="25000"/>
                  </a:schemeClr>
                </a:solidFill>
                <a:effectLst/>
                <a:uLnTx/>
                <a:uFillTx/>
                <a:latin typeface="Verdana" pitchFamily="34" charset="0"/>
                <a:ea typeface="+mn-ea"/>
                <a:cs typeface="Arial"/>
              </a:rPr>
            </a:br>
            <a:r>
              <a:rPr kumimoji="0" lang="fr-FR" sz="1100" b="1" u="none" strike="noStrike" kern="1200" cap="none" spc="0" normalizeH="0" baseline="0" noProof="0" dirty="0">
                <a:ln>
                  <a:noFill/>
                </a:ln>
                <a:solidFill>
                  <a:schemeClr val="tx1">
                    <a:lumMod val="75000"/>
                    <a:lumOff val="25000"/>
                  </a:schemeClr>
                </a:solidFill>
                <a:effectLst/>
                <a:uLnTx/>
                <a:uFillTx/>
                <a:latin typeface="Verdana" pitchFamily="34" charset="0"/>
                <a:ea typeface="+mn-ea"/>
                <a:cs typeface="Arial"/>
              </a:rPr>
              <a:t>du profil du client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400" b="1" u="none" strike="noStrike" kern="1200" cap="none" spc="0" normalizeH="0" baseline="0" noProof="0" dirty="0">
              <a:ln>
                <a:noFill/>
              </a:ln>
              <a:solidFill>
                <a:schemeClr val="tx1">
                  <a:lumMod val="75000"/>
                  <a:lumOff val="25000"/>
                </a:schemeClr>
              </a:solidFill>
              <a:effectLst/>
              <a:uLnTx/>
              <a:uFillTx/>
              <a:latin typeface="Verdana" pitchFamily="34" charset="0"/>
              <a:ea typeface="+mn-ea"/>
              <a:cs typeface="Arial"/>
            </a:endParaRPr>
          </a:p>
          <a:p>
            <a:pPr marL="171450" marR="0" lvl="0" indent="-171450" algn="ctr" defTabSz="914400" rtl="0" eaLnBrk="0" fontAlgn="base" latinLnBrk="0" hangingPunct="0">
              <a:lnSpc>
                <a:spcPct val="100000"/>
              </a:lnSpc>
              <a:spcBef>
                <a:spcPct val="0"/>
              </a:spcBef>
              <a:spcAft>
                <a:spcPct val="0"/>
              </a:spcAft>
              <a:buClrTx/>
              <a:buSzTx/>
              <a:buFontTx/>
              <a:buChar char="-"/>
              <a:tabLst/>
              <a:defRPr/>
            </a:pPr>
            <a:r>
              <a:rPr kumimoji="0" lang="fr-FR" sz="1100" b="0" u="none" strike="noStrike" kern="1200" cap="none" spc="0" normalizeH="0" baseline="0" noProof="0" dirty="0">
                <a:ln>
                  <a:noFill/>
                </a:ln>
                <a:solidFill>
                  <a:schemeClr val="tx1">
                    <a:lumMod val="75000"/>
                    <a:lumOff val="25000"/>
                  </a:schemeClr>
                </a:solidFill>
                <a:effectLst/>
                <a:uLnTx/>
                <a:uFillTx/>
                <a:latin typeface="Verdana" pitchFamily="34" charset="0"/>
                <a:ea typeface="+mn-ea"/>
                <a:cs typeface="Arial"/>
              </a:rPr>
              <a:t>Solution individuelle (1 personne)</a:t>
            </a:r>
          </a:p>
          <a:p>
            <a:pPr marL="171450" marR="0" lvl="0" indent="-171450" algn="ctr" defTabSz="914400" rtl="0" eaLnBrk="0" fontAlgn="base" latinLnBrk="0" hangingPunct="0">
              <a:lnSpc>
                <a:spcPct val="100000"/>
              </a:lnSpc>
              <a:spcBef>
                <a:spcPct val="0"/>
              </a:spcBef>
              <a:spcAft>
                <a:spcPct val="0"/>
              </a:spcAft>
              <a:buClrTx/>
              <a:buSzTx/>
              <a:buFontTx/>
              <a:buChar char="-"/>
              <a:tabLst/>
              <a:defRPr/>
            </a:pPr>
            <a:r>
              <a:rPr kumimoji="0" lang="fr-FR" sz="1100" b="0" u="none" strike="noStrike" kern="1200" cap="none" spc="0" normalizeH="0" baseline="0" noProof="0" dirty="0">
                <a:ln>
                  <a:noFill/>
                </a:ln>
                <a:solidFill>
                  <a:schemeClr val="tx1">
                    <a:lumMod val="75000"/>
                    <a:lumOff val="25000"/>
                  </a:schemeClr>
                </a:solidFill>
                <a:effectLst/>
                <a:uLnTx/>
                <a:uFillTx/>
                <a:latin typeface="Verdana" pitchFamily="34" charset="0"/>
                <a:ea typeface="+mn-ea"/>
                <a:cs typeface="Arial"/>
              </a:rPr>
              <a:t>Solution familiale (le souscripteur et sa famille</a:t>
            </a:r>
            <a:r>
              <a:rPr kumimoji="0" lang="fr-FR" sz="1200" b="0" u="none" strike="noStrike" kern="1200" cap="none" spc="0" normalizeH="0" baseline="0" noProof="0" dirty="0">
                <a:ln>
                  <a:noFill/>
                </a:ln>
                <a:solidFill>
                  <a:schemeClr val="tx1">
                    <a:lumMod val="75000"/>
                    <a:lumOff val="25000"/>
                  </a:schemeClr>
                </a:solidFill>
                <a:effectLst/>
                <a:uLnTx/>
                <a:uFillTx/>
                <a:latin typeface="Verdana" pitchFamily="34" charset="0"/>
                <a:ea typeface="+mn-ea"/>
                <a:cs typeface="Arial"/>
              </a:rPr>
              <a:t>)</a:t>
            </a:r>
          </a:p>
        </p:txBody>
      </p:sp>
      <p:pic>
        <p:nvPicPr>
          <p:cNvPr id="3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5935" y="4202098"/>
            <a:ext cx="766766" cy="714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774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 contrat GAV</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Les formules</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17</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graphicFrame>
        <p:nvGraphicFramePr>
          <p:cNvPr id="20" name="Diagramme 19"/>
          <p:cNvGraphicFramePr/>
          <p:nvPr>
            <p:extLst>
              <p:ext uri="{D42A27DB-BD31-4B8C-83A1-F6EECF244321}">
                <p14:modId xmlns:p14="http://schemas.microsoft.com/office/powerpoint/2010/main" val="1235208199"/>
              </p:ext>
            </p:extLst>
          </p:nvPr>
        </p:nvGraphicFramePr>
        <p:xfrm>
          <a:off x="2796111" y="4331603"/>
          <a:ext cx="5362762" cy="1291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AutoShape 5"/>
          <p:cNvSpPr>
            <a:spLocks noChangeArrowheads="1"/>
          </p:cNvSpPr>
          <p:nvPr/>
        </p:nvSpPr>
        <p:spPr bwMode="auto">
          <a:xfrm>
            <a:off x="1009980" y="2130610"/>
            <a:ext cx="3407739" cy="939723"/>
          </a:xfrm>
          <a:prstGeom prst="rect">
            <a:avLst/>
          </a:prstGeom>
          <a:solidFill>
            <a:srgbClr val="A678AB"/>
          </a:solidFill>
          <a:ln>
            <a:noFill/>
            <a:headEnd/>
            <a:tailEn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Verdana"/>
              <a:ea typeface="+mn-ea"/>
              <a:cs typeface="Arial"/>
            </a:endParaRPr>
          </a:p>
          <a:p>
            <a:pPr marL="0" marR="0" lvl="0" indent="0" algn="ctr" defTabSz="914400" eaLnBrk="1" fontAlgn="base" latinLnBrk="0" hangingPunct="1">
              <a:lnSpc>
                <a:spcPct val="100000"/>
              </a:lnSpc>
              <a:spcBef>
                <a:spcPts val="0"/>
              </a:spcBef>
              <a:spcAft>
                <a:spcPct val="0"/>
              </a:spcAft>
              <a:buClrTx/>
              <a:buSzTx/>
              <a:buFontTx/>
              <a:buNone/>
              <a:tabLst/>
              <a:defRPr/>
            </a:pPr>
            <a:r>
              <a:rPr kumimoji="0" lang="fr-FR" sz="1600" b="0" i="0" u="none" strike="noStrike" kern="0" cap="none" spc="0" normalizeH="0" baseline="0" noProof="0" dirty="0">
                <a:ln>
                  <a:noFill/>
                </a:ln>
                <a:solidFill>
                  <a:srgbClr val="FFFFFF"/>
                </a:solidFill>
                <a:effectLst/>
                <a:uLnTx/>
                <a:uFillTx/>
                <a:latin typeface="Verdana"/>
                <a:ea typeface="+mn-ea"/>
                <a:cs typeface="Arial"/>
              </a:rPr>
              <a:t> </a:t>
            </a:r>
            <a:r>
              <a:rPr kumimoji="0" lang="fr-FR" sz="1100" b="0" i="0" u="none" strike="noStrike" kern="0" cap="none" spc="0" normalizeH="0" baseline="0" noProof="0" dirty="0">
                <a:ln>
                  <a:noFill/>
                </a:ln>
                <a:solidFill>
                  <a:srgbClr val="FFFFFF"/>
                </a:solidFill>
                <a:effectLst/>
                <a:uLnTx/>
                <a:uFillTx/>
                <a:latin typeface="Verdana"/>
                <a:ea typeface="+mn-ea"/>
                <a:cs typeface="Arial"/>
              </a:rPr>
              <a:t>Formule Essentielle à 10 % </a:t>
            </a:r>
          </a:p>
          <a:p>
            <a:pPr marL="0" marR="0" lvl="0" indent="0" algn="ctr" defTabSz="914400" eaLnBrk="1" fontAlgn="base" latinLnBrk="0" hangingPunct="1">
              <a:lnSpc>
                <a:spcPct val="100000"/>
              </a:lnSpc>
              <a:spcBef>
                <a:spcPts val="0"/>
              </a:spcBef>
              <a:spcAft>
                <a:spcPct val="0"/>
              </a:spcAft>
              <a:buClrTx/>
              <a:buSzTx/>
              <a:buFontTx/>
              <a:buNone/>
              <a:tabLst/>
              <a:defRPr/>
            </a:pPr>
            <a:r>
              <a:rPr kumimoji="0" lang="fr-FR" sz="1100" b="0" i="0" u="none" strike="noStrike" kern="0" cap="none" spc="0" normalizeH="0" baseline="0" noProof="0" dirty="0">
                <a:ln>
                  <a:noFill/>
                </a:ln>
                <a:solidFill>
                  <a:srgbClr val="FFFFFF"/>
                </a:solidFill>
                <a:effectLst/>
                <a:uLnTx/>
                <a:uFillTx/>
                <a:latin typeface="Verdana"/>
                <a:ea typeface="+mn-ea"/>
                <a:cs typeface="Arial"/>
              </a:rPr>
              <a:t>d’ AIPP</a:t>
            </a:r>
          </a:p>
          <a:p>
            <a:pPr marL="0" marR="0" lvl="0" indent="0" defTabSz="91440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a:noFill/>
                </a:ln>
                <a:solidFill>
                  <a:srgbClr val="FFFFFF"/>
                </a:solidFill>
                <a:effectLst/>
                <a:uLnTx/>
                <a:uFillTx/>
                <a:latin typeface="Verdana"/>
                <a:ea typeface="+mn-ea"/>
                <a:cs typeface="Arial"/>
              </a:rPr>
              <a:t> </a:t>
            </a:r>
          </a:p>
        </p:txBody>
      </p:sp>
      <p:sp>
        <p:nvSpPr>
          <p:cNvPr id="23" name="AutoShape 7"/>
          <p:cNvSpPr>
            <a:spLocks noChangeArrowheads="1"/>
          </p:cNvSpPr>
          <p:nvPr/>
        </p:nvSpPr>
        <p:spPr bwMode="auto">
          <a:xfrm>
            <a:off x="1008857" y="3216094"/>
            <a:ext cx="1609200" cy="576000"/>
          </a:xfrm>
          <a:prstGeom prst="homePlate">
            <a:avLst>
              <a:gd name="adj" fmla="val 28950"/>
            </a:avLst>
          </a:prstGeom>
          <a:solidFill>
            <a:schemeClr val="bg2">
              <a:lumMod val="75000"/>
            </a:schemeClr>
          </a:solidFill>
          <a:ln w="9525" cap="flat" cmpd="sng" algn="ctr">
            <a:noFill/>
            <a:prstDash val="solid"/>
            <a:headEnd/>
            <a:tailEn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100" b="0" i="0" u="none" strike="noStrike" kern="0" cap="none" spc="0" normalizeH="0" baseline="0" noProof="0" dirty="0">
                <a:ln>
                  <a:noFill/>
                </a:ln>
                <a:solidFill>
                  <a:schemeClr val="bg1"/>
                </a:solidFill>
                <a:effectLst/>
                <a:uLnTx/>
                <a:uFillTx/>
                <a:latin typeface="Verdana"/>
                <a:ea typeface="+mn-ea"/>
                <a:cs typeface="Arial"/>
              </a:rPr>
              <a:t>Individuelle</a:t>
            </a:r>
          </a:p>
          <a:p>
            <a:pPr marL="0" marR="0" lvl="0" indent="0" defTabSz="914400" eaLnBrk="1" fontAlgn="base" latinLnBrk="0" hangingPunct="1">
              <a:lnSpc>
                <a:spcPct val="100000"/>
              </a:lnSpc>
              <a:spcBef>
                <a:spcPts val="0"/>
              </a:spcBef>
              <a:spcAft>
                <a:spcPct val="0"/>
              </a:spcAft>
              <a:buClrTx/>
              <a:buSzTx/>
              <a:buFontTx/>
              <a:buNone/>
              <a:tabLst/>
              <a:defRPr/>
            </a:pPr>
            <a:r>
              <a:rPr kumimoji="0" lang="fr-FR" sz="1100" b="0" i="0" u="none" strike="noStrike" kern="0" cap="none" spc="0" normalizeH="0" baseline="0" noProof="0" dirty="0">
                <a:ln>
                  <a:noFill/>
                </a:ln>
                <a:solidFill>
                  <a:schemeClr val="bg1"/>
                </a:solidFill>
                <a:effectLst/>
                <a:uLnTx/>
                <a:uFillTx/>
                <a:latin typeface="Verdana"/>
                <a:ea typeface="+mn-ea"/>
                <a:cs typeface="Arial"/>
              </a:rPr>
              <a:t>Familiale</a:t>
            </a:r>
          </a:p>
        </p:txBody>
      </p:sp>
      <p:sp>
        <p:nvSpPr>
          <p:cNvPr id="35" name="AutoShape 7"/>
          <p:cNvSpPr>
            <a:spLocks noChangeArrowheads="1"/>
          </p:cNvSpPr>
          <p:nvPr/>
        </p:nvSpPr>
        <p:spPr bwMode="auto">
          <a:xfrm>
            <a:off x="2808520" y="3205856"/>
            <a:ext cx="1609200" cy="576000"/>
          </a:xfrm>
          <a:prstGeom prst="rect">
            <a:avLst/>
          </a:prstGeom>
          <a:noFill/>
          <a:ln w="9525" cap="flat" cmpd="sng" algn="ctr">
            <a:noFill/>
            <a:prstDash val="solid"/>
            <a:headEnd/>
            <a:tailEn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C00000"/>
                </a:solidFill>
                <a:effectLst/>
                <a:uLnTx/>
                <a:uFillTx/>
                <a:latin typeface="Verdana"/>
                <a:ea typeface="+mn-ea"/>
                <a:cs typeface="Arial"/>
              </a:rPr>
              <a:t>9 € / mois*</a:t>
            </a:r>
          </a:p>
          <a:p>
            <a:pPr marL="0" marR="0" lvl="0" indent="0" defTabSz="914400" eaLnBrk="1" fontAlgn="base" latinLnBrk="0" hangingPunct="1">
              <a:lnSpc>
                <a:spcPct val="100000"/>
              </a:lnSpc>
              <a:spcBef>
                <a:spcPts val="0"/>
              </a:spcBef>
              <a:spcAft>
                <a:spcPct val="0"/>
              </a:spcAft>
              <a:buClrTx/>
              <a:buSzTx/>
              <a:buFontTx/>
              <a:buNone/>
              <a:tabLst/>
              <a:defRPr/>
            </a:pPr>
            <a:r>
              <a:rPr kumimoji="0" lang="fr-FR" sz="1100" b="1" i="0" u="none" strike="noStrike" kern="0" cap="none" spc="0" normalizeH="0" baseline="0" noProof="0" dirty="0">
                <a:ln>
                  <a:noFill/>
                </a:ln>
                <a:solidFill>
                  <a:srgbClr val="C00000"/>
                </a:solidFill>
                <a:effectLst/>
                <a:uLnTx/>
                <a:uFillTx/>
                <a:latin typeface="Verdana"/>
                <a:ea typeface="+mn-ea"/>
                <a:cs typeface="Arial"/>
              </a:rPr>
              <a:t>18 € / mois*</a:t>
            </a:r>
          </a:p>
        </p:txBody>
      </p:sp>
      <p:sp>
        <p:nvSpPr>
          <p:cNvPr id="36" name="AutoShape 7"/>
          <p:cNvSpPr>
            <a:spLocks noChangeArrowheads="1"/>
          </p:cNvSpPr>
          <p:nvPr/>
        </p:nvSpPr>
        <p:spPr bwMode="auto">
          <a:xfrm>
            <a:off x="6699081" y="3216094"/>
            <a:ext cx="1609200" cy="576000"/>
          </a:xfrm>
          <a:prstGeom prst="rect">
            <a:avLst/>
          </a:prstGeom>
          <a:noFill/>
          <a:ln w="9525" cap="flat" cmpd="sng" algn="ctr">
            <a:noFill/>
            <a:prstDash val="solid"/>
            <a:headEnd/>
            <a:tailEn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100" b="1" i="0" u="none" strike="noStrike" kern="0" cap="none" spc="0" normalizeH="0" baseline="0" noProof="0" dirty="0">
                <a:ln>
                  <a:noFill/>
                </a:ln>
                <a:solidFill>
                  <a:srgbClr val="C00000"/>
                </a:solidFill>
                <a:effectLst/>
                <a:uLnTx/>
                <a:uFillTx/>
                <a:latin typeface="Verdana"/>
                <a:ea typeface="+mn-ea"/>
                <a:cs typeface="Arial"/>
              </a:rPr>
              <a:t>12 € / mois*</a:t>
            </a:r>
          </a:p>
          <a:p>
            <a:pPr marL="0" marR="0" lvl="0" indent="0" defTabSz="914400" eaLnBrk="1" fontAlgn="base" latinLnBrk="0" hangingPunct="1">
              <a:lnSpc>
                <a:spcPct val="100000"/>
              </a:lnSpc>
              <a:spcBef>
                <a:spcPts val="0"/>
              </a:spcBef>
              <a:spcAft>
                <a:spcPct val="0"/>
              </a:spcAft>
              <a:buClrTx/>
              <a:buSzTx/>
              <a:buFontTx/>
              <a:buNone/>
              <a:tabLst/>
              <a:defRPr/>
            </a:pPr>
            <a:r>
              <a:rPr kumimoji="0" lang="fr-FR" sz="1100" b="1" i="0" u="none" strike="noStrike" kern="0" cap="none" spc="0" normalizeH="0" baseline="0" noProof="0" dirty="0">
                <a:ln>
                  <a:noFill/>
                </a:ln>
                <a:solidFill>
                  <a:srgbClr val="C00000"/>
                </a:solidFill>
                <a:effectLst/>
                <a:uLnTx/>
                <a:uFillTx/>
                <a:latin typeface="Verdana"/>
                <a:ea typeface="+mn-ea"/>
                <a:cs typeface="Arial"/>
              </a:rPr>
              <a:t>24 € / mois*</a:t>
            </a:r>
          </a:p>
        </p:txBody>
      </p:sp>
      <p:sp>
        <p:nvSpPr>
          <p:cNvPr id="37" name="AutoShape 5"/>
          <p:cNvSpPr>
            <a:spLocks noChangeArrowheads="1"/>
          </p:cNvSpPr>
          <p:nvPr/>
        </p:nvSpPr>
        <p:spPr bwMode="auto">
          <a:xfrm>
            <a:off x="4899081" y="2112059"/>
            <a:ext cx="3409200" cy="1023159"/>
          </a:xfrm>
          <a:prstGeom prst="rect">
            <a:avLst/>
          </a:prstGeom>
          <a:solidFill>
            <a:srgbClr val="A678AB"/>
          </a:solidFill>
          <a:ln>
            <a:noFill/>
            <a:headEnd/>
            <a:tailEn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fr-FR" sz="1050" b="0" i="0" u="none" strike="noStrike" kern="0" cap="none" spc="0" normalizeH="0" baseline="0" noProof="0" dirty="0">
              <a:ln>
                <a:noFill/>
              </a:ln>
              <a:solidFill>
                <a:srgbClr val="FFFFFF"/>
              </a:solidFill>
              <a:effectLst/>
              <a:uLnTx/>
              <a:uFillTx/>
              <a:latin typeface="Verdana"/>
              <a:ea typeface="+mn-ea"/>
              <a:cs typeface="Arial"/>
            </a:endParaRPr>
          </a:p>
          <a:p>
            <a:pPr marL="0" marR="0" lvl="0" indent="0" algn="ctr" defTabSz="914400" eaLnBrk="1" fontAlgn="base" latinLnBrk="0" hangingPunct="1">
              <a:lnSpc>
                <a:spcPct val="100000"/>
              </a:lnSpc>
              <a:spcBef>
                <a:spcPts val="0"/>
              </a:spcBef>
              <a:spcAft>
                <a:spcPct val="0"/>
              </a:spcAft>
              <a:buClrTx/>
              <a:buSzTx/>
              <a:buFontTx/>
              <a:buNone/>
              <a:tabLst/>
              <a:defRPr/>
            </a:pPr>
            <a:r>
              <a:rPr kumimoji="0" lang="fr-FR" sz="1050" b="0" i="0" u="none" strike="noStrike" kern="0" cap="none" spc="0" normalizeH="0" baseline="0" noProof="0" dirty="0">
                <a:ln>
                  <a:noFill/>
                </a:ln>
                <a:solidFill>
                  <a:srgbClr val="FFFFFF"/>
                </a:solidFill>
                <a:effectLst/>
                <a:uLnTx/>
                <a:uFillTx/>
                <a:latin typeface="Verdana"/>
                <a:ea typeface="+mn-ea"/>
                <a:cs typeface="Arial"/>
              </a:rPr>
              <a:t> Formule Intégrale à 5 % d’ AIPP</a:t>
            </a:r>
          </a:p>
          <a:p>
            <a:pPr marL="0" marR="0" lvl="0" indent="0" algn="ctr" defTabSz="914400" eaLnBrk="1" fontAlgn="base" latinLnBrk="0" hangingPunct="1">
              <a:lnSpc>
                <a:spcPct val="100000"/>
              </a:lnSpc>
              <a:spcBef>
                <a:spcPts val="0"/>
              </a:spcBef>
              <a:spcAft>
                <a:spcPct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Verdana"/>
                <a:ea typeface="+mn-ea"/>
                <a:cs typeface="Arial"/>
              </a:rPr>
              <a:t>ou                    </a:t>
            </a:r>
          </a:p>
          <a:p>
            <a:pPr marL="0" marR="0" lvl="0" indent="0" algn="ctr" defTabSz="914400" eaLnBrk="1" fontAlgn="base" latinLnBrk="0" hangingPunct="1">
              <a:lnSpc>
                <a:spcPct val="100000"/>
              </a:lnSpc>
              <a:spcBef>
                <a:spcPts val="0"/>
              </a:spcBef>
              <a:spcAft>
                <a:spcPct val="0"/>
              </a:spcAft>
              <a:buClrTx/>
              <a:buSzTx/>
              <a:buFontTx/>
              <a:buNone/>
              <a:tabLst/>
              <a:defRPr/>
            </a:pPr>
            <a:r>
              <a:rPr kumimoji="0" lang="fr-FR" sz="1050" b="0" i="0" u="none" strike="noStrike" kern="0" cap="none" spc="0" normalizeH="0" baseline="0" noProof="0" dirty="0">
                <a:ln>
                  <a:noFill/>
                </a:ln>
                <a:solidFill>
                  <a:srgbClr val="FFFFFF"/>
                </a:solidFill>
                <a:effectLst/>
                <a:uLnTx/>
                <a:uFillTx/>
                <a:latin typeface="Verdana"/>
                <a:ea typeface="+mn-ea"/>
                <a:cs typeface="Arial"/>
              </a:rPr>
              <a:t>au moins 5 jours consécutifs d’hospitalisation dans un service de chirurgie</a:t>
            </a:r>
          </a:p>
          <a:p>
            <a:pPr marL="0" marR="0" lvl="0" indent="0" defTabSz="914400" eaLnBrk="1" fontAlgn="base" latinLnBrk="0" hangingPunct="1">
              <a:lnSpc>
                <a:spcPct val="100000"/>
              </a:lnSpc>
              <a:spcBef>
                <a:spcPct val="0"/>
              </a:spcBef>
              <a:spcAft>
                <a:spcPct val="0"/>
              </a:spcAft>
              <a:buClrTx/>
              <a:buSzTx/>
              <a:buFontTx/>
              <a:buNone/>
              <a:tabLst/>
              <a:defRPr/>
            </a:pPr>
            <a:r>
              <a:rPr kumimoji="0" lang="fr-FR" sz="1050" b="0" i="0" u="none" strike="noStrike" kern="0" cap="none" spc="0" normalizeH="0" baseline="0" noProof="0" dirty="0">
                <a:ln>
                  <a:noFill/>
                </a:ln>
                <a:solidFill>
                  <a:srgbClr val="FFFFFF"/>
                </a:solidFill>
                <a:effectLst/>
                <a:uLnTx/>
                <a:uFillTx/>
                <a:latin typeface="Verdana"/>
                <a:ea typeface="+mn-ea"/>
                <a:cs typeface="Arial"/>
              </a:rPr>
              <a:t> </a:t>
            </a:r>
          </a:p>
        </p:txBody>
      </p:sp>
      <p:sp>
        <p:nvSpPr>
          <p:cNvPr id="41" name="Rectangle 40"/>
          <p:cNvSpPr/>
          <p:nvPr/>
        </p:nvSpPr>
        <p:spPr bwMode="auto">
          <a:xfrm>
            <a:off x="2666671" y="3985937"/>
            <a:ext cx="2138316" cy="240289"/>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fr-FR" sz="1100" dirty="0">
                <a:solidFill>
                  <a:schemeClr val="tx1">
                    <a:lumMod val="75000"/>
                    <a:lumOff val="25000"/>
                  </a:schemeClr>
                </a:solidFill>
                <a:latin typeface="Verdana" pitchFamily="34" charset="0"/>
                <a:cs typeface="Arial" charset="0"/>
              </a:rPr>
              <a:t>Indemnisation** : </a:t>
            </a:r>
          </a:p>
        </p:txBody>
      </p:sp>
      <p:sp>
        <p:nvSpPr>
          <p:cNvPr id="42" name="AutoShape 7"/>
          <p:cNvSpPr>
            <a:spLocks noChangeArrowheads="1"/>
          </p:cNvSpPr>
          <p:nvPr/>
        </p:nvSpPr>
        <p:spPr bwMode="auto">
          <a:xfrm>
            <a:off x="4899081" y="3216094"/>
            <a:ext cx="1609200" cy="576000"/>
          </a:xfrm>
          <a:prstGeom prst="homePlate">
            <a:avLst>
              <a:gd name="adj" fmla="val 28950"/>
            </a:avLst>
          </a:prstGeom>
          <a:solidFill>
            <a:schemeClr val="bg2">
              <a:lumMod val="75000"/>
            </a:schemeClr>
          </a:solidFill>
          <a:ln w="9525" cap="flat" cmpd="sng" algn="ctr">
            <a:noFill/>
            <a:prstDash val="solid"/>
            <a:headEnd/>
            <a:tailEn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100" b="0" i="0" u="none" strike="noStrike" kern="0" cap="none" spc="0" normalizeH="0" baseline="0" noProof="0" dirty="0">
                <a:ln>
                  <a:noFill/>
                </a:ln>
                <a:solidFill>
                  <a:schemeClr val="bg1"/>
                </a:solidFill>
                <a:effectLst/>
                <a:uLnTx/>
                <a:uFillTx/>
                <a:latin typeface="Verdana"/>
                <a:ea typeface="+mn-ea"/>
                <a:cs typeface="Arial"/>
              </a:rPr>
              <a:t>Individuelle</a:t>
            </a:r>
          </a:p>
          <a:p>
            <a:pPr marL="0" marR="0" lvl="0" indent="0" defTabSz="914400" eaLnBrk="1" fontAlgn="base" latinLnBrk="0" hangingPunct="1">
              <a:lnSpc>
                <a:spcPct val="100000"/>
              </a:lnSpc>
              <a:spcBef>
                <a:spcPts val="0"/>
              </a:spcBef>
              <a:spcAft>
                <a:spcPct val="0"/>
              </a:spcAft>
              <a:buClrTx/>
              <a:buSzTx/>
              <a:buFontTx/>
              <a:buNone/>
              <a:tabLst/>
              <a:defRPr/>
            </a:pPr>
            <a:r>
              <a:rPr kumimoji="0" lang="fr-FR" sz="1100" b="0" i="0" u="none" strike="noStrike" kern="0" cap="none" spc="0" normalizeH="0" baseline="0" noProof="0" dirty="0">
                <a:ln>
                  <a:noFill/>
                </a:ln>
                <a:solidFill>
                  <a:schemeClr val="bg1"/>
                </a:solidFill>
                <a:effectLst/>
                <a:uLnTx/>
                <a:uFillTx/>
                <a:latin typeface="Verdana"/>
                <a:ea typeface="+mn-ea"/>
                <a:cs typeface="Arial"/>
              </a:rPr>
              <a:t>Familiale</a:t>
            </a:r>
          </a:p>
        </p:txBody>
      </p:sp>
      <p:sp>
        <p:nvSpPr>
          <p:cNvPr id="43" name="Text Box 9"/>
          <p:cNvSpPr txBox="1">
            <a:spLocks noChangeArrowheads="1"/>
          </p:cNvSpPr>
          <p:nvPr/>
        </p:nvSpPr>
        <p:spPr bwMode="auto">
          <a:xfrm>
            <a:off x="1008857" y="1778505"/>
            <a:ext cx="3408862" cy="375185"/>
          </a:xfrm>
          <a:prstGeom prst="rect">
            <a:avLst/>
          </a:prstGeom>
          <a:solidFill>
            <a:srgbClr val="571E74"/>
          </a:solidFill>
          <a:ln w="9525">
            <a:noFill/>
            <a:miter lim="800000"/>
            <a:headEnd/>
            <a:tailEnd/>
          </a:ln>
        </p:spPr>
        <p:txBody>
          <a:bodyPr lIns="36000" tIns="36000" rIns="36000" bIns="36000" anchor="ctr">
            <a:noAutofit/>
          </a:bodyPr>
          <a:lstStyle/>
          <a:p>
            <a:pPr algn="ctr" defTabSz="914400">
              <a:defRPr/>
            </a:pPr>
            <a:r>
              <a:rPr lang="fr-FR" sz="1200" b="1" kern="0" dirty="0">
                <a:solidFill>
                  <a:schemeClr val="bg1"/>
                </a:solidFill>
                <a:latin typeface="Verdana"/>
                <a:cs typeface="Arial" charset="0"/>
              </a:rPr>
              <a:t>Formule ESSENTIELLE</a:t>
            </a:r>
          </a:p>
        </p:txBody>
      </p:sp>
      <p:sp>
        <p:nvSpPr>
          <p:cNvPr id="44" name="Text Box 9"/>
          <p:cNvSpPr txBox="1">
            <a:spLocks noChangeArrowheads="1"/>
          </p:cNvSpPr>
          <p:nvPr/>
        </p:nvSpPr>
        <p:spPr bwMode="auto">
          <a:xfrm>
            <a:off x="4899082" y="1771572"/>
            <a:ext cx="3409200" cy="375185"/>
          </a:xfrm>
          <a:prstGeom prst="rect">
            <a:avLst/>
          </a:prstGeom>
          <a:solidFill>
            <a:srgbClr val="571E74"/>
          </a:solidFill>
          <a:ln w="9525">
            <a:noFill/>
            <a:miter lim="800000"/>
            <a:headEnd/>
            <a:tailEnd/>
          </a:ln>
        </p:spPr>
        <p:txBody>
          <a:bodyPr lIns="36000" tIns="36000" rIns="36000" bIns="36000" anchor="ctr">
            <a:noAutofit/>
          </a:bodyPr>
          <a:lstStyle/>
          <a:p>
            <a:pPr algn="ctr" defTabSz="914400">
              <a:defRPr/>
            </a:pPr>
            <a:r>
              <a:rPr lang="fr-FR" sz="1200" b="1" kern="0">
                <a:solidFill>
                  <a:schemeClr val="bg1"/>
                </a:solidFill>
                <a:latin typeface="Verdana"/>
                <a:cs typeface="Arial" charset="0"/>
              </a:rPr>
              <a:t>Formule INTEGRALE</a:t>
            </a:r>
          </a:p>
        </p:txBody>
      </p:sp>
      <p:pic>
        <p:nvPicPr>
          <p:cNvPr id="45" name="Image 44"/>
          <p:cNvPicPr>
            <a:picLocks noChangeAspect="1"/>
          </p:cNvPicPr>
          <p:nvPr/>
        </p:nvPicPr>
        <p:blipFill>
          <a:blip r:embed="rId7"/>
          <a:stretch>
            <a:fillRect/>
          </a:stretch>
        </p:blipFill>
        <p:spPr>
          <a:xfrm>
            <a:off x="1259061" y="4363019"/>
            <a:ext cx="792970" cy="1124913"/>
          </a:xfrm>
          <a:prstGeom prst="rect">
            <a:avLst/>
          </a:prstGeom>
        </p:spPr>
      </p:pic>
      <p:sp>
        <p:nvSpPr>
          <p:cNvPr id="11" name="Accolade ouvrante 10"/>
          <p:cNvSpPr/>
          <p:nvPr/>
        </p:nvSpPr>
        <p:spPr>
          <a:xfrm>
            <a:off x="2436938" y="4331603"/>
            <a:ext cx="181119" cy="1291965"/>
          </a:xfrm>
          <a:prstGeom prst="leftBrace">
            <a:avLst>
              <a:gd name="adj1" fmla="val 69698"/>
              <a:gd name="adj2" fmla="val 49609"/>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885029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garanties offertes</a:t>
            </a:r>
          </a:p>
        </p:txBody>
      </p:sp>
      <p:sp>
        <p:nvSpPr>
          <p:cNvPr id="3" name="Espace réservé du texte 2"/>
          <p:cNvSpPr>
            <a:spLocks noGrp="1"/>
          </p:cNvSpPr>
          <p:nvPr>
            <p:ph type="body" sz="quarter" idx="13"/>
          </p:nvPr>
        </p:nvSpPr>
        <p:spPr/>
        <p:txBody>
          <a:bodyPr/>
          <a:lstStyle/>
          <a:p>
            <a:r>
              <a:rPr lang="fr-FR" dirty="0"/>
              <a:t>3</a:t>
            </a:r>
          </a:p>
        </p:txBody>
      </p:sp>
      <p:sp>
        <p:nvSpPr>
          <p:cNvPr id="4" name="Espace réservé du texte 3"/>
          <p:cNvSpPr>
            <a:spLocks noGrp="1"/>
          </p:cNvSpPr>
          <p:nvPr>
            <p:ph type="body" sz="quarter" idx="14"/>
          </p:nvPr>
        </p:nvSpPr>
        <p:spPr>
          <a:xfrm>
            <a:off x="2191917" y="2492240"/>
            <a:ext cx="3812957" cy="275699"/>
          </a:xfrm>
        </p:spPr>
        <p:txBody>
          <a:bodyPr/>
          <a:lstStyle/>
          <a:p>
            <a:r>
              <a:rPr lang="fr-FR" dirty="0"/>
              <a:t>LA GARANTIE DES ACCIDENTS DE LA VIE</a:t>
            </a:r>
          </a:p>
        </p:txBody>
      </p:sp>
      <p:sp>
        <p:nvSpPr>
          <p:cNvPr id="5" name="Espace réservé du texte 4"/>
          <p:cNvSpPr>
            <a:spLocks noGrp="1"/>
          </p:cNvSpPr>
          <p:nvPr>
            <p:ph type="body" sz="quarter" idx="15"/>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18</a:t>
            </a:fld>
            <a:endParaRPr lang="fr-FR" dirty="0"/>
          </a:p>
        </p:txBody>
      </p:sp>
      <p:sp>
        <p:nvSpPr>
          <p:cNvPr id="7" name="Espace réservé du texte 6"/>
          <p:cNvSpPr>
            <a:spLocks noGrp="1"/>
          </p:cNvSpPr>
          <p:nvPr>
            <p:ph type="body" sz="quarter" idx="16"/>
          </p:nvPr>
        </p:nvSpPr>
        <p:spPr/>
        <p:txBody>
          <a:bodyPr/>
          <a:lstStyle/>
          <a:p>
            <a:r>
              <a:rPr lang="fr-FR" dirty="0"/>
              <a:t>Document à usage interne</a:t>
            </a:r>
            <a:br>
              <a:rPr lang="fr-FR" dirty="0"/>
            </a:br>
            <a:r>
              <a:rPr lang="fr-FR" dirty="0"/>
              <a:t>Ne pas diffuser</a:t>
            </a:r>
          </a:p>
        </p:txBody>
      </p:sp>
    </p:spTree>
    <p:extLst>
      <p:ext uri="{BB962C8B-B14F-4D97-AF65-F5344CB8AC3E}">
        <p14:creationId xmlns:p14="http://schemas.microsoft.com/office/powerpoint/2010/main" val="3008411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Les garanties</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L’assistance</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19</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32" name="ZoneTexte 31"/>
          <p:cNvSpPr txBox="1"/>
          <p:nvPr/>
        </p:nvSpPr>
        <p:spPr>
          <a:xfrm>
            <a:off x="493464" y="1698815"/>
            <a:ext cx="8160315" cy="517920"/>
          </a:xfrm>
          <a:prstGeom prst="rect">
            <a:avLst/>
          </a:prstGeom>
          <a:noFill/>
          <a:ln w="25400" cap="flat" cmpd="sng" algn="ctr">
            <a:noFill/>
            <a:prstDash val="solid"/>
          </a:ln>
          <a:effectLst/>
        </p:spPr>
        <p:txBody>
          <a:bodyPr>
            <a:noAutofit/>
          </a:bodyPr>
          <a:lstStyle/>
          <a:p>
            <a:pPr algn="ctr" defTabSz="914400">
              <a:defRPr/>
            </a:pPr>
            <a:r>
              <a:rPr lang="fr-FR" sz="1400" b="1" kern="0" dirty="0">
                <a:solidFill>
                  <a:srgbClr val="571E74"/>
                </a:solidFill>
                <a:latin typeface="Verdana"/>
                <a:cs typeface="Arial" charset="0"/>
              </a:rPr>
              <a:t>Les garanties d’assistance sont indépendantes des autres garanties du contrat.</a:t>
            </a:r>
          </a:p>
          <a:p>
            <a:pPr algn="ctr" defTabSz="914400">
              <a:defRPr/>
            </a:pPr>
            <a:r>
              <a:rPr lang="fr-FR" sz="1400" b="1" kern="0" dirty="0">
                <a:solidFill>
                  <a:srgbClr val="571E74"/>
                </a:solidFill>
                <a:latin typeface="Verdana"/>
                <a:cs typeface="Arial" charset="0"/>
              </a:rPr>
              <a:t>Les garanties sont acquises, dès lors que l’événement est garanti.</a:t>
            </a:r>
            <a:endParaRPr lang="fr-FR" sz="1200" kern="0" dirty="0">
              <a:solidFill>
                <a:schemeClr val="tx1">
                  <a:lumMod val="75000"/>
                  <a:lumOff val="25000"/>
                </a:schemeClr>
              </a:solidFill>
              <a:latin typeface="Verdana"/>
              <a:cs typeface="Arial" charset="0"/>
            </a:endParaRPr>
          </a:p>
        </p:txBody>
      </p:sp>
      <p:sp>
        <p:nvSpPr>
          <p:cNvPr id="20" name="AutoShape 5"/>
          <p:cNvSpPr>
            <a:spLocks noChangeArrowheads="1"/>
          </p:cNvSpPr>
          <p:nvPr/>
        </p:nvSpPr>
        <p:spPr bwMode="auto">
          <a:xfrm>
            <a:off x="929148" y="2812040"/>
            <a:ext cx="3407739" cy="2775399"/>
          </a:xfrm>
          <a:prstGeom prst="rect">
            <a:avLst/>
          </a:prstGeom>
          <a:solidFill>
            <a:schemeClr val="bg1">
              <a:lumMod val="95000"/>
            </a:schemeClr>
          </a:solidFill>
          <a:ln>
            <a:noFill/>
            <a:headEnd/>
            <a:tailEnd/>
          </a:ln>
          <a:effectLst/>
        </p:spPr>
        <p:txBody>
          <a:bodyPr lIns="180000" anchor="ctr"/>
          <a:lstStyle/>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Assistance logistique en cas</a:t>
            </a:r>
          </a:p>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d’immobilisation de plus de 3 jours :</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Aide ménagère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Présence d’un proche au chevet de l’assuré</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(transport et frais d’hôtel pris en charge)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Garde malade</a:t>
            </a:r>
          </a:p>
          <a:p>
            <a:endPar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Aide au retour à la vie professionnelle</a:t>
            </a:r>
          </a:p>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et aide au retour à l’emploi :</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Accompagnement psychologique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(jusqu’à 12h de consultation)</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Bilan personnalisé</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Formation aux techniques de recherche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d’emploi</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Suivi de la recherche d’emploi</a:t>
            </a:r>
            <a:endParaRPr kumimoji="0" lang="fr-FR" sz="1400" b="0" i="0" u="none" strike="noStrike" kern="0" cap="none" spc="0" normalizeH="0" baseline="0" noProof="0" dirty="0">
              <a:ln>
                <a:noFill/>
              </a:ln>
              <a:solidFill>
                <a:schemeClr val="tx1">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 name="Text Box 9"/>
          <p:cNvSpPr txBox="1">
            <a:spLocks noChangeArrowheads="1"/>
          </p:cNvSpPr>
          <p:nvPr/>
        </p:nvSpPr>
        <p:spPr bwMode="auto">
          <a:xfrm>
            <a:off x="928025" y="2349149"/>
            <a:ext cx="3408862" cy="510245"/>
          </a:xfrm>
          <a:prstGeom prst="rect">
            <a:avLst/>
          </a:prstGeom>
          <a:solidFill>
            <a:srgbClr val="571E74"/>
          </a:solidFill>
          <a:ln w="9525">
            <a:noFill/>
            <a:miter lim="800000"/>
            <a:headEnd/>
            <a:tailEnd/>
          </a:ln>
        </p:spPr>
        <p:txBody>
          <a:bodyPr lIns="180000" tIns="36000" rIns="36000" bIns="36000" anchor="ctr">
            <a:noAutofit/>
          </a:bodyPr>
          <a:lstStyle/>
          <a:p>
            <a:pPr algn="ctr" defTabSz="914400">
              <a:defRPr/>
            </a:pPr>
            <a:r>
              <a:rPr lang="fr-FR" sz="1200" b="1" kern="0" dirty="0">
                <a:solidFill>
                  <a:schemeClr val="bg1"/>
                </a:solidFill>
                <a:latin typeface="Verdana"/>
                <a:cs typeface="Arial" charset="0"/>
              </a:rPr>
              <a:t>Formule Individuelle</a:t>
            </a:r>
          </a:p>
        </p:txBody>
      </p:sp>
      <p:sp>
        <p:nvSpPr>
          <p:cNvPr id="22" name="AutoShape 5"/>
          <p:cNvSpPr>
            <a:spLocks noChangeArrowheads="1"/>
          </p:cNvSpPr>
          <p:nvPr/>
        </p:nvSpPr>
        <p:spPr bwMode="auto">
          <a:xfrm>
            <a:off x="4809033" y="2812040"/>
            <a:ext cx="3407739" cy="2775399"/>
          </a:xfrm>
          <a:prstGeom prst="rect">
            <a:avLst/>
          </a:prstGeom>
          <a:solidFill>
            <a:schemeClr val="bg1">
              <a:lumMod val="95000"/>
            </a:schemeClr>
          </a:solidFill>
          <a:ln>
            <a:noFill/>
            <a:headEnd/>
            <a:tailEnd/>
          </a:ln>
          <a:effectLst/>
        </p:spPr>
        <p:txBody>
          <a:bodyPr lIns="180000" anchor="ctr"/>
          <a:lstStyle/>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Assistance à la famille :</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Garde d’enfants de moins de 15 ans</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au domicile (dès le 1er jour</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d’hospitalisation des parents)</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Transfert des enfants de moins de 15 ans</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chez un proche ou prise en charge de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 venue d’un proche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Soutien scolaire</a:t>
            </a:r>
          </a:p>
          <a:p>
            <a:endPar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Assistance logistique en cas</a:t>
            </a:r>
          </a:p>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d’immobilisation imprévue au domicile</a:t>
            </a:r>
          </a:p>
          <a:p>
            <a:r>
              <a:rPr lang="fr-FR" sz="105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plus de 3 jours :</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Aide ménagère</a:t>
            </a:r>
          </a:p>
          <a:p>
            <a:pPr marL="171450" indent="-171450">
              <a:buFont typeface="Wingdings" panose="05000000000000000000" pitchFamily="2" charset="2"/>
              <a:buChar char="§"/>
            </a:pPr>
            <a:r>
              <a:rPr lang="fr-FR"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Livraison de médicaments à domicile</a:t>
            </a: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1400" b="0" i="0" u="none" strike="noStrike" kern="0" cap="none" spc="0" normalizeH="0" baseline="0" noProof="0" dirty="0">
              <a:ln>
                <a:noFill/>
              </a:ln>
              <a:solidFill>
                <a:schemeClr val="tx1">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Text Box 9"/>
          <p:cNvSpPr txBox="1">
            <a:spLocks noChangeArrowheads="1"/>
          </p:cNvSpPr>
          <p:nvPr/>
        </p:nvSpPr>
        <p:spPr bwMode="auto">
          <a:xfrm>
            <a:off x="4807910" y="2349149"/>
            <a:ext cx="3408862" cy="510245"/>
          </a:xfrm>
          <a:prstGeom prst="rect">
            <a:avLst/>
          </a:prstGeom>
          <a:solidFill>
            <a:srgbClr val="571E74"/>
          </a:solidFill>
          <a:ln w="9525">
            <a:noFill/>
            <a:miter lim="800000"/>
            <a:headEnd/>
            <a:tailEnd/>
          </a:ln>
        </p:spPr>
        <p:txBody>
          <a:bodyPr lIns="180000" tIns="36000" rIns="36000" bIns="36000" anchor="ctr">
            <a:noAutofit/>
          </a:bodyPr>
          <a:lstStyle/>
          <a:p>
            <a:pPr algn="ctr" defTabSz="914400">
              <a:defRPr/>
            </a:pPr>
            <a:r>
              <a:rPr lang="fr-FR" sz="1200" b="1" kern="0" dirty="0">
                <a:solidFill>
                  <a:schemeClr val="bg1"/>
                </a:solidFill>
                <a:latin typeface="Verdana"/>
                <a:cs typeface="Arial" charset="0"/>
              </a:rPr>
              <a:t>Formule Famille</a:t>
            </a:r>
          </a:p>
        </p:txBody>
      </p:sp>
      <p:pic>
        <p:nvPicPr>
          <p:cNvPr id="8" name="Image 7"/>
          <p:cNvPicPr>
            <a:picLocks noChangeAspect="1"/>
          </p:cNvPicPr>
          <p:nvPr/>
        </p:nvPicPr>
        <p:blipFill>
          <a:blip r:embed="rId2"/>
          <a:stretch>
            <a:fillRect/>
          </a:stretch>
        </p:blipFill>
        <p:spPr>
          <a:xfrm>
            <a:off x="3608557" y="5506106"/>
            <a:ext cx="862404" cy="303801"/>
          </a:xfrm>
          <a:prstGeom prst="rect">
            <a:avLst/>
          </a:prstGeom>
        </p:spPr>
      </p:pic>
      <p:pic>
        <p:nvPicPr>
          <p:cNvPr id="35" name="Image 34"/>
          <p:cNvPicPr>
            <a:picLocks noChangeAspect="1"/>
          </p:cNvPicPr>
          <p:nvPr/>
        </p:nvPicPr>
        <p:blipFill>
          <a:blip r:embed="rId2"/>
          <a:stretch>
            <a:fillRect/>
          </a:stretch>
        </p:blipFill>
        <p:spPr>
          <a:xfrm flipH="1">
            <a:off x="4545572" y="5506106"/>
            <a:ext cx="862404" cy="303801"/>
          </a:xfrm>
          <a:prstGeom prst="rect">
            <a:avLst/>
          </a:prstGeom>
        </p:spPr>
      </p:pic>
    </p:spTree>
    <p:extLst>
      <p:ext uri="{BB962C8B-B14F-4D97-AF65-F5344CB8AC3E}">
        <p14:creationId xmlns:p14="http://schemas.microsoft.com/office/powerpoint/2010/main" val="202890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646874" y="3320788"/>
            <a:ext cx="6401878" cy="273686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646874" y="2180416"/>
            <a:ext cx="8066098" cy="10052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3. Les garanties</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La GAV pour quelle indemnisation ?</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20</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5" name="Rectangle 3"/>
          <p:cNvSpPr txBox="1">
            <a:spLocks/>
          </p:cNvSpPr>
          <p:nvPr/>
        </p:nvSpPr>
        <p:spPr bwMode="auto">
          <a:xfrm rot="16200000">
            <a:off x="-512523" y="4498047"/>
            <a:ext cx="2803479" cy="315737"/>
          </a:xfrm>
          <a:prstGeom prst="rect">
            <a:avLst/>
          </a:prstGeom>
          <a:noFill/>
          <a:ln w="9525">
            <a:noFill/>
            <a:miter lim="800000"/>
            <a:headEnd/>
            <a:tailEnd/>
          </a:ln>
        </p:spPr>
        <p:txBody>
          <a:bodyPr/>
          <a:lstStyle/>
          <a:p>
            <a:pPr marL="342900" indent="-342900" defTabSz="914400" eaLnBrk="0" fontAlgn="base" hangingPunct="0">
              <a:spcBef>
                <a:spcPct val="20000"/>
              </a:spcBef>
              <a:spcAft>
                <a:spcPct val="0"/>
              </a:spcAft>
              <a:buClr>
                <a:srgbClr val="E2006A"/>
              </a:buClr>
              <a:buSzPct val="80000"/>
              <a:defRPr/>
            </a:pPr>
            <a:r>
              <a:rPr lang="fr-FR" sz="1100" b="1" kern="0" dirty="0">
                <a:solidFill>
                  <a:schemeClr val="tx1">
                    <a:lumMod val="75000"/>
                    <a:lumOff val="25000"/>
                  </a:schemeClr>
                </a:solidFill>
                <a:latin typeface="Verdana"/>
                <a:cs typeface="Arial"/>
              </a:rPr>
              <a:t>GARANTIES D’INDEMNISATION</a:t>
            </a:r>
          </a:p>
          <a:p>
            <a:pPr marL="342900" indent="-342900" defTabSz="914400" eaLnBrk="0" fontAlgn="base" hangingPunct="0">
              <a:spcBef>
                <a:spcPct val="20000"/>
              </a:spcBef>
              <a:spcAft>
                <a:spcPct val="0"/>
              </a:spcAft>
              <a:buClr>
                <a:srgbClr val="956F60"/>
              </a:buClr>
              <a:buSzPct val="80000"/>
              <a:buFont typeface="Wingdings" pitchFamily="2" charset="2"/>
              <a:buChar char="l"/>
              <a:tabLst>
                <a:tab pos="2782888" algn="l"/>
              </a:tabLst>
              <a:defRPr/>
            </a:pPr>
            <a:endParaRPr lang="fr-FR" sz="2000" dirty="0">
              <a:solidFill>
                <a:schemeClr val="tx1">
                  <a:lumMod val="75000"/>
                  <a:lumOff val="25000"/>
                </a:schemeClr>
              </a:solidFill>
              <a:latin typeface="Verdana"/>
              <a:cs typeface="Arial"/>
            </a:endParaRPr>
          </a:p>
        </p:txBody>
      </p:sp>
      <p:sp>
        <p:nvSpPr>
          <p:cNvPr id="8" name="Rectangle 7"/>
          <p:cNvSpPr/>
          <p:nvPr/>
        </p:nvSpPr>
        <p:spPr>
          <a:xfrm>
            <a:off x="1244238" y="3448134"/>
            <a:ext cx="1067920" cy="461665"/>
          </a:xfrm>
          <a:prstGeom prst="rect">
            <a:avLst/>
          </a:prstGeom>
        </p:spPr>
        <p:txBody>
          <a:bodyPr wrap="none">
            <a:spAutoFit/>
          </a:bodyPr>
          <a:lstStyle/>
          <a:p>
            <a:pPr lvl="0" algn="r" defTabSz="914400" eaLnBrk="0" fontAlgn="base" hangingPunct="0">
              <a:spcBef>
                <a:spcPct val="20000"/>
              </a:spcBef>
              <a:spcAft>
                <a:spcPct val="0"/>
              </a:spcAft>
              <a:buClr>
                <a:srgbClr val="581D74"/>
              </a:buClr>
              <a:buSzPct val="80000"/>
              <a:defRPr/>
            </a:pPr>
            <a:r>
              <a:rPr lang="fr-FR" sz="12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En cas </a:t>
            </a:r>
            <a:br>
              <a:rPr lang="fr-FR" sz="12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br>
            <a:r>
              <a:rPr lang="fr-FR" sz="12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d’accident</a:t>
            </a:r>
          </a:p>
        </p:txBody>
      </p:sp>
      <p:sp>
        <p:nvSpPr>
          <p:cNvPr id="9" name="Rectangle 8"/>
          <p:cNvSpPr/>
          <p:nvPr/>
        </p:nvSpPr>
        <p:spPr>
          <a:xfrm>
            <a:off x="1370875" y="5152452"/>
            <a:ext cx="941283" cy="461665"/>
          </a:xfrm>
          <a:prstGeom prst="rect">
            <a:avLst/>
          </a:prstGeom>
        </p:spPr>
        <p:txBody>
          <a:bodyPr wrap="none">
            <a:spAutoFit/>
          </a:bodyPr>
          <a:lstStyle/>
          <a:p>
            <a:pPr lvl="0" algn="r" defTabSz="914400" eaLnBrk="0" fontAlgn="base" hangingPunct="0">
              <a:spcBef>
                <a:spcPct val="20000"/>
              </a:spcBef>
              <a:spcAft>
                <a:spcPct val="0"/>
              </a:spcAft>
              <a:buClr>
                <a:srgbClr val="581D74"/>
              </a:buClr>
              <a:buSzPct val="80000"/>
              <a:defRPr/>
            </a:pPr>
            <a:r>
              <a:rPr lang="fr-FR" sz="12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En cas </a:t>
            </a:r>
            <a:br>
              <a:rPr lang="fr-FR" sz="12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br>
            <a:r>
              <a:rPr lang="fr-FR" sz="1200" b="1"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décès</a:t>
            </a:r>
            <a:endParaRPr lang="fr-FR" sz="1200" kern="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ZoneTexte 11"/>
          <p:cNvSpPr txBox="1"/>
          <p:nvPr/>
        </p:nvSpPr>
        <p:spPr>
          <a:xfrm>
            <a:off x="2635950" y="5173871"/>
            <a:ext cx="4298711" cy="707886"/>
          </a:xfrm>
          <a:prstGeom prst="rect">
            <a:avLst/>
          </a:prstGeom>
          <a:noFill/>
        </p:spPr>
        <p:txBody>
          <a:bodyPr wrap="square" rtlCol="0">
            <a:spAutoFit/>
          </a:bodyPr>
          <a:lstStyle/>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frais d’obsèques</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frais divers des proches</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pertes de revenus des proches</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 préjudice d’affection.</a:t>
            </a:r>
          </a:p>
        </p:txBody>
      </p:sp>
      <p:sp>
        <p:nvSpPr>
          <p:cNvPr id="16" name="ZoneTexte 15"/>
          <p:cNvSpPr txBox="1"/>
          <p:nvPr/>
        </p:nvSpPr>
        <p:spPr>
          <a:xfrm>
            <a:off x="2635950" y="3403958"/>
            <a:ext cx="4718171" cy="1477328"/>
          </a:xfrm>
          <a:prstGeom prst="rect">
            <a:avLst/>
          </a:prstGeom>
          <a:noFill/>
        </p:spPr>
        <p:txBody>
          <a:bodyPr wrap="square" rtlCol="0">
            <a:spAutoFit/>
          </a:bodyPr>
          <a:lstStyle/>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L’assistance permanente et temporaire par tierce personne </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pertes de gains professionnels actuels et futurs</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L’incidence professionnelle</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 déficit fonctionnel permanent</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 préjudice esthétique permanent </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 préjudice d’agrément</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souffrances endurées </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 préjudice sexuel</a:t>
            </a:r>
          </a:p>
          <a:p>
            <a:pPr marL="285750" indent="-285750">
              <a:buFont typeface="Wingdings" panose="05000000000000000000" pitchFamily="2" charset="2"/>
              <a:buChar char="§"/>
            </a:pPr>
            <a:r>
              <a:rPr lang="fr-FR" sz="1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frais de logement et de véhicule adaptés</a:t>
            </a:r>
          </a:p>
        </p:txBody>
      </p:sp>
      <p:sp>
        <p:nvSpPr>
          <p:cNvPr id="17" name="Rectangle 16"/>
          <p:cNvSpPr/>
          <p:nvPr/>
        </p:nvSpPr>
        <p:spPr>
          <a:xfrm>
            <a:off x="2421138" y="3477814"/>
            <a:ext cx="45719" cy="1555096"/>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18" name="Rectangle 17"/>
          <p:cNvSpPr/>
          <p:nvPr/>
        </p:nvSpPr>
        <p:spPr>
          <a:xfrm>
            <a:off x="2421138" y="5231707"/>
            <a:ext cx="45719" cy="736485"/>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19" name="Espace réservé du contenu 2"/>
          <p:cNvSpPr txBox="1">
            <a:spLocks/>
          </p:cNvSpPr>
          <p:nvPr/>
        </p:nvSpPr>
        <p:spPr>
          <a:xfrm>
            <a:off x="184483" y="1697694"/>
            <a:ext cx="8612188" cy="1482129"/>
          </a:xfrm>
          <a:prstGeom prst="rect">
            <a:avLst/>
          </a:prstGeom>
        </p:spPr>
        <p:txBody>
          <a:bodyPr/>
          <a:lstStyle/>
          <a:p>
            <a:pPr marL="363538" indent="-361950" defTabSz="914400" eaLnBrk="0" fontAlgn="base" hangingPunct="0">
              <a:spcBef>
                <a:spcPct val="20000"/>
              </a:spcBef>
              <a:spcAft>
                <a:spcPct val="0"/>
              </a:spcAft>
              <a:buClr>
                <a:srgbClr val="581D74"/>
              </a:buClr>
              <a:buSzPct val="80000"/>
              <a:defRPr/>
            </a:pPr>
            <a:endParaRPr lang="fr-FR" sz="2200" kern="0" dirty="0">
              <a:solidFill>
                <a:schemeClr val="tx1">
                  <a:lumMod val="75000"/>
                  <a:lumOff val="25000"/>
                </a:schemeClr>
              </a:solidFill>
              <a:latin typeface="Verdana"/>
              <a:cs typeface="Arial"/>
            </a:endParaRPr>
          </a:p>
        </p:txBody>
      </p:sp>
      <p:sp>
        <p:nvSpPr>
          <p:cNvPr id="20" name="Text Box 7"/>
          <p:cNvSpPr txBox="1">
            <a:spLocks noChangeArrowheads="1"/>
          </p:cNvSpPr>
          <p:nvPr/>
        </p:nvSpPr>
        <p:spPr bwMode="auto">
          <a:xfrm>
            <a:off x="7103754" y="3320787"/>
            <a:ext cx="1683465" cy="2736867"/>
          </a:xfrm>
          <a:prstGeom prst="rect">
            <a:avLst/>
          </a:prstGeom>
          <a:solidFill>
            <a:schemeClr val="bg1">
              <a:lumMod val="95000"/>
            </a:schemeClr>
          </a:solidFill>
          <a:ln w="38100" cmpd="dbl">
            <a:noFill/>
            <a:miter lim="800000"/>
            <a:headEnd/>
            <a:tailEnd/>
          </a:ln>
        </p:spPr>
        <p:txBody>
          <a:bodyPr wrap="square">
            <a:noAutofit/>
          </a:bodyPr>
          <a:lstStyle/>
          <a:p>
            <a:pPr marL="0" marR="0" lvl="0" indent="0" defTabSz="914400" eaLnBrk="1" fontAlgn="base" latinLnBrk="0" hangingPunct="1">
              <a:lnSpc>
                <a:spcPct val="100000"/>
              </a:lnSpc>
              <a:spcBef>
                <a:spcPct val="55000"/>
              </a:spcBef>
              <a:spcAft>
                <a:spcPct val="0"/>
              </a:spcAft>
              <a:buClrTx/>
              <a:buSzTx/>
              <a:buFontTx/>
              <a:buNone/>
              <a:tabLst/>
              <a:defRPr/>
            </a:pPr>
            <a:r>
              <a:rPr kumimoji="0" lang="fr-FR" sz="900" b="1" i="0" u="none" strike="noStrike" kern="0" cap="none" spc="0" normalizeH="0" baseline="0" noProof="0" dirty="0">
                <a:ln>
                  <a:noFill/>
                </a:ln>
                <a:solidFill>
                  <a:schemeClr val="tx1">
                    <a:lumMod val="75000"/>
                    <a:lumOff val="25000"/>
                  </a:schemeClr>
                </a:solidFill>
                <a:effectLst/>
                <a:uLnTx/>
                <a:uFillTx/>
                <a:latin typeface="Arial Narrow" pitchFamily="34" charset="0"/>
                <a:cs typeface="Arial"/>
              </a:rPr>
              <a:t>TERRITORIALITE :</a:t>
            </a:r>
            <a:r>
              <a:rPr kumimoji="0" lang="fr-FR" sz="900" b="0" i="0" u="none" strike="noStrike" kern="0" cap="none" spc="0" normalizeH="0" baseline="0" noProof="0" dirty="0">
                <a:ln>
                  <a:noFill/>
                </a:ln>
                <a:solidFill>
                  <a:schemeClr val="tx1">
                    <a:lumMod val="75000"/>
                    <a:lumOff val="25000"/>
                  </a:schemeClr>
                </a:solidFill>
                <a:effectLst/>
                <a:uLnTx/>
                <a:uFillTx/>
                <a:latin typeface="Arial Narrow" pitchFamily="34" charset="0"/>
                <a:cs typeface="Arial"/>
              </a:rPr>
              <a:t> Les garanties de ce contrat s’exercent sur le territoire national, dans les principautés d’Andorre et de Monaco, dans les pays membres de l’Union Européenne, en Suisse, en Islande, à Chypre, à San Marin, au Vatican, au Lichtenstein et en Norvège pendant la période de validité du contrat. </a:t>
            </a:r>
          </a:p>
          <a:p>
            <a:pPr marL="0" marR="0" lvl="0" indent="0" defTabSz="914400" eaLnBrk="1" fontAlgn="base" latinLnBrk="0" hangingPunct="1">
              <a:lnSpc>
                <a:spcPct val="100000"/>
              </a:lnSpc>
              <a:spcBef>
                <a:spcPct val="55000"/>
              </a:spcBef>
              <a:spcAft>
                <a:spcPct val="0"/>
              </a:spcAft>
              <a:buClrTx/>
              <a:buSzTx/>
              <a:buFontTx/>
              <a:buNone/>
              <a:tabLst/>
              <a:defRPr/>
            </a:pPr>
            <a:r>
              <a:rPr kumimoji="0" lang="fr-FR" sz="900" b="0" i="0" u="none" strike="noStrike" kern="0" cap="none" spc="0" normalizeH="0" baseline="0" noProof="0" dirty="0">
                <a:ln>
                  <a:noFill/>
                </a:ln>
                <a:solidFill>
                  <a:schemeClr val="tx1">
                    <a:lumMod val="75000"/>
                    <a:lumOff val="25000"/>
                  </a:schemeClr>
                </a:solidFill>
                <a:effectLst/>
                <a:uLnTx/>
                <a:uFillTx/>
                <a:latin typeface="Arial Narrow" pitchFamily="34" charset="0"/>
                <a:cs typeface="Arial"/>
              </a:rPr>
              <a:t>Les garanties de ce contrat s’exercent dans le reste du monde lors de voyages et de séjours n’excédant pas une durée continue de trois mois.</a:t>
            </a:r>
          </a:p>
        </p:txBody>
      </p:sp>
      <p:sp>
        <p:nvSpPr>
          <p:cNvPr id="23" name="ZoneTexte 22"/>
          <p:cNvSpPr txBox="1"/>
          <p:nvPr/>
        </p:nvSpPr>
        <p:spPr>
          <a:xfrm>
            <a:off x="787231" y="2202440"/>
            <a:ext cx="7587169" cy="938719"/>
          </a:xfrm>
          <a:prstGeom prst="rect">
            <a:avLst/>
          </a:prstGeom>
          <a:noFill/>
        </p:spPr>
        <p:txBody>
          <a:bodyPr wrap="square" rtlCol="0">
            <a:spAutoFit/>
          </a:bodyPr>
          <a:lstStyle/>
          <a:p>
            <a:pPr marL="285750" indent="-285750">
              <a:buFont typeface="Wingdings" panose="05000000000000000000" pitchFamily="2" charset="2"/>
              <a:buChar char="è"/>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 décès du bénéficiaire,</a:t>
            </a:r>
          </a:p>
          <a:p>
            <a:pPr marL="285750" indent="-285750">
              <a:buFont typeface="Wingdings" panose="05000000000000000000" pitchFamily="2" charset="2"/>
              <a:buChar char="è"/>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ou une Atteinte à l’Intégrité Physique et Psychique (AIPP) imputable directement à l’accident au moins égale au seuil d’intervention choisi par le souscripteur indiqué aux Conditions Particulières,</a:t>
            </a:r>
          </a:p>
          <a:p>
            <a:pPr marL="285750" indent="-285750">
              <a:buFont typeface="Wingdings" panose="05000000000000000000" pitchFamily="2" charset="2"/>
              <a:buChar char="è"/>
            </a:pPr>
            <a:r>
              <a:rPr lang="fr-FR"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ou une hospitalisation au moins égale à 5 jours consécutifs dans un service de chirurgie dès lors que ce seuil est indiqué aux Conditions Particulières.</a:t>
            </a:r>
          </a:p>
        </p:txBody>
      </p:sp>
      <p:sp>
        <p:nvSpPr>
          <p:cNvPr id="24" name="Rectangle 23"/>
          <p:cNvSpPr/>
          <p:nvPr/>
        </p:nvSpPr>
        <p:spPr>
          <a:xfrm>
            <a:off x="583625" y="1470662"/>
            <a:ext cx="8045647" cy="715581"/>
          </a:xfrm>
          <a:prstGeom prst="rect">
            <a:avLst/>
          </a:prstGeom>
        </p:spPr>
        <p:txBody>
          <a:bodyPr wrap="square">
            <a:spAutoFit/>
          </a:bodyPr>
          <a:lstStyle/>
          <a:p>
            <a:r>
              <a:rPr lang="fr-FR" sz="1300" b="1" dirty="0">
                <a:solidFill>
                  <a:srgbClr val="571E74"/>
                </a:solidFill>
                <a:latin typeface="Verdana" panose="020B0604030504040204" pitchFamily="34" charset="0"/>
                <a:ea typeface="Verdana" panose="020B0604030504040204" pitchFamily="34" charset="0"/>
                <a:cs typeface="Verdana" panose="020B0604030504040204" pitchFamily="34" charset="0"/>
              </a:rPr>
              <a:t>Principe de la GAV </a:t>
            </a:r>
            <a:r>
              <a:rPr lang="fr-FR" sz="13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La GAV garantit l’indemnisation des préjudices résultant d’événements accidentels garantis qui surviennent dans le cadre de la vie privée de l’assuré, dès lors que l’accident entraine :</a:t>
            </a:r>
          </a:p>
        </p:txBody>
      </p:sp>
    </p:spTree>
    <p:extLst>
      <p:ext uri="{BB962C8B-B14F-4D97-AF65-F5344CB8AC3E}">
        <p14:creationId xmlns:p14="http://schemas.microsoft.com/office/powerpoint/2010/main" val="3845981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553091" y="1647993"/>
            <a:ext cx="4185182" cy="9622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10" name="Rectangle 9"/>
          <p:cNvSpPr/>
          <p:nvPr/>
        </p:nvSpPr>
        <p:spPr>
          <a:xfrm>
            <a:off x="490506" y="1647993"/>
            <a:ext cx="3224622" cy="9622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 name="Titre 1"/>
          <p:cNvSpPr>
            <a:spLocks noGrp="1"/>
          </p:cNvSpPr>
          <p:nvPr>
            <p:ph type="title"/>
          </p:nvPr>
        </p:nvSpPr>
        <p:spPr/>
        <p:txBody>
          <a:bodyPr/>
          <a:lstStyle/>
          <a:p>
            <a:r>
              <a:rPr lang="fr-FR" dirty="0"/>
              <a:t>3. Les garanties</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Exemple d’indemnisation</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21</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21" name="Rectangle à coins arrondis 7"/>
          <p:cNvSpPr/>
          <p:nvPr/>
        </p:nvSpPr>
        <p:spPr bwMode="auto">
          <a:xfrm>
            <a:off x="4938912" y="1728132"/>
            <a:ext cx="3756971" cy="154425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fr-FR"/>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dirty="0">
                <a:ln>
                  <a:noFill/>
                </a:ln>
                <a:solidFill>
                  <a:srgbClr val="571E74"/>
                </a:solidFill>
                <a:effectLst/>
                <a:uLnTx/>
                <a:uFillTx/>
                <a:latin typeface="Verdana"/>
                <a:ea typeface="+mn-ea"/>
                <a:cs typeface="Arial"/>
              </a:rPr>
              <a:t>Circonstances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571E74"/>
                </a:solidFill>
                <a:effectLst/>
                <a:uLnTx/>
                <a:uFillTx/>
                <a:latin typeface="Verdana"/>
                <a:ea typeface="+mn-ea"/>
                <a:cs typeface="Arial"/>
              </a:rPr>
              <a:t>En août 2011, notre assuré, sur une plage, marche dans l’eau, lorsqu’il  se fait percuter par une vague de forte intensité et chute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200" b="0" i="0" u="none" strike="noStrike" kern="1200" cap="none" spc="0" normalizeH="0" baseline="0" noProof="0" dirty="0">
              <a:ln>
                <a:noFill/>
              </a:ln>
              <a:solidFill>
                <a:srgbClr val="571E74"/>
              </a:solidFill>
              <a:effectLst/>
              <a:uLnTx/>
              <a:uFillTx/>
              <a:latin typeface="Verdana"/>
              <a:ea typeface="+mn-ea"/>
              <a:cs typeface="Arial"/>
            </a:endParaRPr>
          </a:p>
        </p:txBody>
      </p:sp>
      <p:sp>
        <p:nvSpPr>
          <p:cNvPr id="22" name="Rectangle à coins arrondis 8"/>
          <p:cNvSpPr/>
          <p:nvPr/>
        </p:nvSpPr>
        <p:spPr bwMode="auto">
          <a:xfrm>
            <a:off x="490506" y="2711260"/>
            <a:ext cx="1753582" cy="2138437"/>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fr-FR"/>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dirty="0">
                <a:ln>
                  <a:noFill/>
                </a:ln>
                <a:solidFill>
                  <a:schemeClr val="bg1"/>
                </a:solidFill>
                <a:effectLst/>
                <a:uLnTx/>
                <a:uFillTx/>
                <a:latin typeface="Verdana"/>
                <a:ea typeface="+mn-ea"/>
                <a:cs typeface="Arial"/>
              </a:rPr>
              <a:t>Lésions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200" b="0" i="0" u="none" strike="noStrike" kern="1200" cap="none" spc="0" normalizeH="0" baseline="0" noProof="0" dirty="0">
              <a:ln>
                <a:noFill/>
              </a:ln>
              <a:solidFill>
                <a:schemeClr val="bg1"/>
              </a:solidFill>
              <a:effectLst/>
              <a:uLnTx/>
              <a:uFillTx/>
              <a:latin typeface="Verdana"/>
              <a:ea typeface="+mn-ea"/>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i="0" u="none" strike="noStrike" kern="1200" cap="none" spc="0" normalizeH="0" baseline="0" noProof="0" dirty="0">
                <a:ln>
                  <a:noFill/>
                </a:ln>
                <a:solidFill>
                  <a:schemeClr val="bg1"/>
                </a:solidFill>
                <a:effectLst/>
                <a:uLnTx/>
                <a:uFillTx/>
                <a:latin typeface="Verdana"/>
                <a:ea typeface="+mn-ea"/>
                <a:cs typeface="Arial"/>
              </a:rPr>
              <a:t>Fracture luxation de l’épaule droite, avec complications de consolidation</a:t>
            </a:r>
          </a:p>
        </p:txBody>
      </p:sp>
      <p:sp>
        <p:nvSpPr>
          <p:cNvPr id="26" name="Rectangle à coins arrondis 9"/>
          <p:cNvSpPr/>
          <p:nvPr/>
        </p:nvSpPr>
        <p:spPr bwMode="auto">
          <a:xfrm>
            <a:off x="1528168" y="1742160"/>
            <a:ext cx="2186960" cy="818133"/>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fr-FR"/>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dirty="0">
                <a:ln>
                  <a:noFill/>
                </a:ln>
                <a:solidFill>
                  <a:schemeClr val="tx1">
                    <a:lumMod val="75000"/>
                    <a:lumOff val="25000"/>
                  </a:schemeClr>
                </a:solidFill>
                <a:effectLst/>
                <a:uLnTx/>
                <a:uFillTx/>
                <a:latin typeface="Verdana"/>
                <a:ea typeface="+mn-ea"/>
                <a:cs typeface="Arial"/>
              </a:rPr>
              <a:t>Victime : </a:t>
            </a:r>
            <a:endParaRPr kumimoji="0" lang="fr-FR" sz="1200" b="0" i="0" u="none" strike="noStrike" kern="1200" cap="none" spc="0" normalizeH="0" baseline="0" noProof="0" dirty="0">
              <a:ln>
                <a:noFill/>
              </a:ln>
              <a:solidFill>
                <a:schemeClr val="tx1">
                  <a:lumMod val="75000"/>
                  <a:lumOff val="25000"/>
                </a:schemeClr>
              </a:solidFill>
              <a:effectLst/>
              <a:uLnTx/>
              <a:uFillTx/>
              <a:latin typeface="Verdana"/>
              <a:ea typeface="+mn-ea"/>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Femme, 45 ans, mariée, 4 enfants, profession libérale</a:t>
            </a:r>
          </a:p>
        </p:txBody>
      </p:sp>
      <p:sp>
        <p:nvSpPr>
          <p:cNvPr id="27" name="Rectangle à coins arrondis 10"/>
          <p:cNvSpPr/>
          <p:nvPr/>
        </p:nvSpPr>
        <p:spPr bwMode="auto">
          <a:xfrm>
            <a:off x="2344860" y="2714495"/>
            <a:ext cx="2856926" cy="2135202"/>
          </a:xfrm>
          <a:prstGeom prst="rect">
            <a:avLst/>
          </a:prstGeom>
          <a:solidFill>
            <a:srgbClr val="FDCBD9"/>
          </a:solidFill>
          <a:ln w="9525" cap="flat" cmpd="sng" algn="ctr">
            <a:noFill/>
            <a:prstDash val="soli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fr-FR"/>
            </a:defPPr>
            <a:lvl1pPr algn="ctr" rtl="0" fontAlgn="base">
              <a:spcBef>
                <a:spcPct val="0"/>
              </a:spcBef>
              <a:spcAft>
                <a:spcPct val="0"/>
              </a:spcAft>
              <a:defRPr kern="1200">
                <a:solidFill>
                  <a:schemeClr val="dk1"/>
                </a:solidFill>
                <a:latin typeface="+mn-lt"/>
                <a:ea typeface="+mn-ea"/>
                <a:cs typeface="+mn-cs"/>
              </a:defRPr>
            </a:lvl1pPr>
            <a:lvl2pPr marL="457200" algn="ctr" rtl="0" fontAlgn="base">
              <a:spcBef>
                <a:spcPct val="0"/>
              </a:spcBef>
              <a:spcAft>
                <a:spcPct val="0"/>
              </a:spcAft>
              <a:defRPr kern="1200">
                <a:solidFill>
                  <a:schemeClr val="dk1"/>
                </a:solidFill>
                <a:latin typeface="+mn-lt"/>
                <a:ea typeface="+mn-ea"/>
                <a:cs typeface="+mn-cs"/>
              </a:defRPr>
            </a:lvl2pPr>
            <a:lvl3pPr marL="914400" algn="ctr" rtl="0" fontAlgn="base">
              <a:spcBef>
                <a:spcPct val="0"/>
              </a:spcBef>
              <a:spcAft>
                <a:spcPct val="0"/>
              </a:spcAft>
              <a:defRPr kern="1200">
                <a:solidFill>
                  <a:schemeClr val="dk1"/>
                </a:solidFill>
                <a:latin typeface="+mn-lt"/>
                <a:ea typeface="+mn-ea"/>
                <a:cs typeface="+mn-cs"/>
              </a:defRPr>
            </a:lvl3pPr>
            <a:lvl4pPr marL="1371600" algn="ctr" rtl="0" fontAlgn="base">
              <a:spcBef>
                <a:spcPct val="0"/>
              </a:spcBef>
              <a:spcAft>
                <a:spcPct val="0"/>
              </a:spcAft>
              <a:defRPr kern="1200">
                <a:solidFill>
                  <a:schemeClr val="dk1"/>
                </a:solidFill>
                <a:latin typeface="+mn-lt"/>
                <a:ea typeface="+mn-ea"/>
                <a:cs typeface="+mn-cs"/>
              </a:defRPr>
            </a:lvl4pPr>
            <a:lvl5pPr marL="1828800" algn="ctr"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1" i="0" u="none" strike="noStrike" kern="1200" cap="none" spc="0" normalizeH="0" baseline="0" noProof="0" dirty="0">
                <a:ln>
                  <a:noFill/>
                </a:ln>
                <a:solidFill>
                  <a:schemeClr val="tx1">
                    <a:lumMod val="75000"/>
                    <a:lumOff val="25000"/>
                  </a:schemeClr>
                </a:solidFill>
                <a:effectLst/>
                <a:uLnTx/>
                <a:uFillTx/>
                <a:latin typeface="Verdana"/>
                <a:ea typeface="+mn-ea"/>
                <a:cs typeface="Arial"/>
              </a:rPr>
              <a:t>Conséquences :</a:t>
            </a:r>
            <a:br>
              <a:rPr kumimoji="0" lang="fr-FR" sz="1100" b="1" i="0" u="none" strike="noStrike" kern="1200" cap="none" spc="0" normalizeH="0" baseline="0" noProof="0" dirty="0">
                <a:ln>
                  <a:noFill/>
                </a:ln>
                <a:solidFill>
                  <a:schemeClr val="tx1">
                    <a:lumMod val="75000"/>
                    <a:lumOff val="25000"/>
                  </a:schemeClr>
                </a:solidFill>
                <a:effectLst/>
                <a:uLnTx/>
                <a:uFillTx/>
                <a:latin typeface="Verdana"/>
                <a:ea typeface="+mn-ea"/>
                <a:cs typeface="Arial"/>
              </a:rPr>
            </a:br>
            <a:endParaRPr kumimoji="0" lang="fr-FR" sz="1100" b="1" i="0" u="none" strike="noStrike" kern="1200" cap="none" spc="0" normalizeH="0" baseline="0" noProof="0" dirty="0">
              <a:ln>
                <a:noFill/>
              </a:ln>
              <a:solidFill>
                <a:schemeClr val="tx1">
                  <a:lumMod val="75000"/>
                  <a:lumOff val="25000"/>
                </a:schemeClr>
              </a:solidFill>
              <a:effectLst/>
              <a:uLnTx/>
              <a:uFillTx/>
              <a:latin typeface="Verdana"/>
              <a:ea typeface="+mn-ea"/>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Consolidation en octobre 2012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Arrêt des activités professionnelles : d’août 2011 à janvier 2012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Déficit fonctionnel permanent : 30 %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Souffrances endurées : 4/7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Préjudice esthétique : 2/7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Nécessité d’adaptation du véhicule (boite automatique)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Préjudice d’agrément (natation, ski…)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Tierce personne viagère : 1h30/jour</a:t>
            </a:r>
          </a:p>
        </p:txBody>
      </p:sp>
      <p:sp>
        <p:nvSpPr>
          <p:cNvPr id="28" name="Rectangle à coins arrondis 11"/>
          <p:cNvSpPr/>
          <p:nvPr/>
        </p:nvSpPr>
        <p:spPr bwMode="auto">
          <a:xfrm>
            <a:off x="5294862" y="2711260"/>
            <a:ext cx="3443411" cy="2138437"/>
          </a:xfrm>
          <a:prstGeom prst="rect">
            <a:avLst/>
          </a:prstGeom>
          <a:solidFill>
            <a:srgbClr val="FDCBD9"/>
          </a:solidFill>
          <a:ln w="9525" cap="flat" cmpd="sng" algn="ctr">
            <a:noFill/>
            <a:prstDash val="soli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fr-FR"/>
            </a:defPPr>
            <a:lvl1pPr algn="ctr" rtl="0" fontAlgn="base">
              <a:spcBef>
                <a:spcPct val="0"/>
              </a:spcBef>
              <a:spcAft>
                <a:spcPct val="0"/>
              </a:spcAft>
              <a:defRPr kern="1200">
                <a:solidFill>
                  <a:schemeClr val="dk1"/>
                </a:solidFill>
                <a:latin typeface="+mn-lt"/>
                <a:ea typeface="+mn-ea"/>
                <a:cs typeface="+mn-cs"/>
              </a:defRPr>
            </a:lvl1pPr>
            <a:lvl2pPr marL="457200" algn="ctr" rtl="0" fontAlgn="base">
              <a:spcBef>
                <a:spcPct val="0"/>
              </a:spcBef>
              <a:spcAft>
                <a:spcPct val="0"/>
              </a:spcAft>
              <a:defRPr kern="1200">
                <a:solidFill>
                  <a:schemeClr val="dk1"/>
                </a:solidFill>
                <a:latin typeface="+mn-lt"/>
                <a:ea typeface="+mn-ea"/>
                <a:cs typeface="+mn-cs"/>
              </a:defRPr>
            </a:lvl2pPr>
            <a:lvl3pPr marL="914400" algn="ctr" rtl="0" fontAlgn="base">
              <a:spcBef>
                <a:spcPct val="0"/>
              </a:spcBef>
              <a:spcAft>
                <a:spcPct val="0"/>
              </a:spcAft>
              <a:defRPr kern="1200">
                <a:solidFill>
                  <a:schemeClr val="dk1"/>
                </a:solidFill>
                <a:latin typeface="+mn-lt"/>
                <a:ea typeface="+mn-ea"/>
                <a:cs typeface="+mn-cs"/>
              </a:defRPr>
            </a:lvl3pPr>
            <a:lvl4pPr marL="1371600" algn="ctr" rtl="0" fontAlgn="base">
              <a:spcBef>
                <a:spcPct val="0"/>
              </a:spcBef>
              <a:spcAft>
                <a:spcPct val="0"/>
              </a:spcAft>
              <a:defRPr kern="1200">
                <a:solidFill>
                  <a:schemeClr val="dk1"/>
                </a:solidFill>
                <a:latin typeface="+mn-lt"/>
                <a:ea typeface="+mn-ea"/>
                <a:cs typeface="+mn-cs"/>
              </a:defRPr>
            </a:lvl4pPr>
            <a:lvl5pPr marL="1828800" algn="ctr"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1" i="0" u="none" strike="noStrike" kern="1200" cap="none" spc="0" normalizeH="0" baseline="0" noProof="0" dirty="0">
                <a:ln>
                  <a:noFill/>
                </a:ln>
                <a:solidFill>
                  <a:schemeClr val="tx1">
                    <a:lumMod val="75000"/>
                    <a:lumOff val="25000"/>
                  </a:schemeClr>
                </a:solidFill>
                <a:effectLst/>
                <a:uLnTx/>
                <a:uFillTx/>
                <a:latin typeface="Verdana"/>
                <a:ea typeface="+mn-ea"/>
                <a:cs typeface="Arial"/>
              </a:rPr>
              <a:t>Indemnisation :</a:t>
            </a: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 99 671 €</a:t>
            </a:r>
            <a:b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br>
            <a:endPar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Arrêt des activités professionnelles : 5 300 €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Déficit fonctionnel permanent : 52 500 €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Souffrances endurées : 5 500 €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Préjudice esthétique : 2 000 €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Aménagement du véhicule : 6 371 €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Tierce personne : 22 000 €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Préjudice d’agrément : 6 000 €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endParaRPr>
          </a:p>
        </p:txBody>
      </p:sp>
      <p:sp>
        <p:nvSpPr>
          <p:cNvPr id="29" name="Rectangle à coins arrondis 12"/>
          <p:cNvSpPr/>
          <p:nvPr/>
        </p:nvSpPr>
        <p:spPr bwMode="auto">
          <a:xfrm>
            <a:off x="483986" y="4950747"/>
            <a:ext cx="8254287" cy="643944"/>
          </a:xfrm>
          <a:prstGeom prst="rect">
            <a:avLst/>
          </a:prstGeom>
          <a:solidFill>
            <a:srgbClr val="FDCBD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fr-FR"/>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1" i="0" u="none" strike="noStrike" kern="1200" cap="none" spc="0" normalizeH="0" baseline="0" noProof="0" dirty="0">
                <a:ln>
                  <a:noFill/>
                </a:ln>
                <a:solidFill>
                  <a:schemeClr val="tx1">
                    <a:lumMod val="75000"/>
                    <a:lumOff val="25000"/>
                  </a:schemeClr>
                </a:solidFill>
                <a:effectLst/>
                <a:uLnTx/>
                <a:uFillTx/>
                <a:latin typeface="Verdana"/>
                <a:ea typeface="+mn-ea"/>
                <a:cs typeface="Arial"/>
              </a:rPr>
              <a:t>Assistance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400" b="1" i="0" u="none" strike="noStrike" kern="1200" cap="none" spc="0" normalizeH="0" baseline="0" noProof="0" dirty="0">
              <a:ln>
                <a:noFill/>
              </a:ln>
              <a:solidFill>
                <a:schemeClr val="tx1">
                  <a:lumMod val="75000"/>
                  <a:lumOff val="25000"/>
                </a:schemeClr>
              </a:solidFill>
              <a:effectLst/>
              <a:uLnTx/>
              <a:uFillTx/>
              <a:latin typeface="Verdana"/>
              <a:ea typeface="+mn-ea"/>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14h d’aide ménagère durant 4 semaines mis en place par notre service Assistance (nombre </a:t>
            </a:r>
            <a:r>
              <a:rPr kumimoji="0" lang="fr-FR" sz="1100" b="0" i="0" u="none" strike="noStrike" kern="1200" cap="none" spc="0" normalizeH="0" baseline="0" noProof="0" dirty="0" err="1">
                <a:ln>
                  <a:noFill/>
                </a:ln>
                <a:solidFill>
                  <a:schemeClr val="tx1">
                    <a:lumMod val="75000"/>
                    <a:lumOff val="25000"/>
                  </a:schemeClr>
                </a:solidFill>
                <a:effectLst/>
                <a:uLnTx/>
                <a:uFillTx/>
                <a:latin typeface="Verdana"/>
                <a:ea typeface="+mn-ea"/>
                <a:cs typeface="Arial"/>
              </a:rPr>
              <a:t>d’h</a:t>
            </a:r>
            <a:r>
              <a:rPr kumimoji="0" lang="fr-FR" sz="1100" b="0" i="0" u="none" strike="noStrike" kern="1200" cap="none" spc="0" normalizeH="0" baseline="0" noProof="0" dirty="0">
                <a:ln>
                  <a:noFill/>
                </a:ln>
                <a:solidFill>
                  <a:schemeClr val="tx1">
                    <a:lumMod val="75000"/>
                    <a:lumOff val="25000"/>
                  </a:schemeClr>
                </a:solidFill>
                <a:effectLst/>
                <a:uLnTx/>
                <a:uFillTx/>
                <a:latin typeface="Verdana"/>
                <a:ea typeface="+mn-ea"/>
                <a:cs typeface="Arial"/>
              </a:rPr>
              <a: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200" b="0" i="0" u="none" strike="noStrike" kern="1200" cap="none" spc="0" normalizeH="0" baseline="0" noProof="0" dirty="0">
              <a:ln>
                <a:noFill/>
              </a:ln>
              <a:solidFill>
                <a:schemeClr val="tx1">
                  <a:lumMod val="75000"/>
                  <a:lumOff val="25000"/>
                </a:schemeClr>
              </a:solidFill>
              <a:effectLst/>
              <a:uLnTx/>
              <a:uFillTx/>
              <a:latin typeface="Verdana"/>
              <a:ea typeface="+mn-ea"/>
              <a:cs typeface="Arial"/>
            </a:endParaRPr>
          </a:p>
        </p:txBody>
      </p:sp>
      <p:pic>
        <p:nvPicPr>
          <p:cNvPr id="30" name="Picture 2" descr="C:\Documents and Settings\A9942333\Local Settings\Temporary Internet Files\Content.IE5\M8VKS1VT\MP900423128[1].jpg"/>
          <p:cNvPicPr>
            <a:picLocks noChangeAspect="1" noChangeArrowheads="1"/>
          </p:cNvPicPr>
          <p:nvPr/>
        </p:nvPicPr>
        <p:blipFill>
          <a:blip r:embed="rId2" cstate="print"/>
          <a:srcRect/>
          <a:stretch>
            <a:fillRect/>
          </a:stretch>
        </p:blipFill>
        <p:spPr bwMode="auto">
          <a:xfrm>
            <a:off x="3798749" y="1647993"/>
            <a:ext cx="948122" cy="962217"/>
          </a:xfrm>
          <a:prstGeom prst="rect">
            <a:avLst/>
          </a:prstGeom>
          <a:noFill/>
        </p:spPr>
      </p:pic>
      <p:sp>
        <p:nvSpPr>
          <p:cNvPr id="31" name="ZoneTexte 30"/>
          <p:cNvSpPr txBox="1"/>
          <p:nvPr/>
        </p:nvSpPr>
        <p:spPr>
          <a:xfrm>
            <a:off x="397922" y="5695741"/>
            <a:ext cx="5622892" cy="230832"/>
          </a:xfrm>
          <a:prstGeom prst="rect">
            <a:avLst/>
          </a:prstGeom>
          <a:noFill/>
        </p:spPr>
        <p:txBody>
          <a:bodyPr wrap="square" rtlCol="0">
            <a:spAutoFit/>
          </a:bodyPr>
          <a:lstStyle/>
          <a:p>
            <a:pPr defTabSz="914400" fontAlgn="base">
              <a:spcBef>
                <a:spcPct val="0"/>
              </a:spcBef>
              <a:spcAft>
                <a:spcPct val="0"/>
              </a:spcAft>
            </a:pPr>
            <a:r>
              <a:rPr lang="fr-FR" sz="900" dirty="0">
                <a:solidFill>
                  <a:srgbClr val="571E74"/>
                </a:solidFill>
                <a:latin typeface="Verdana" pitchFamily="34" charset="0"/>
                <a:cs typeface="Arial" charset="0"/>
              </a:rPr>
              <a:t>Source DI 2013</a:t>
            </a:r>
          </a:p>
        </p:txBody>
      </p:sp>
      <p:pic>
        <p:nvPicPr>
          <p:cNvPr id="32" name="Image 31"/>
          <p:cNvPicPr>
            <a:picLocks noChangeAspect="1"/>
          </p:cNvPicPr>
          <p:nvPr/>
        </p:nvPicPr>
        <p:blipFill>
          <a:blip r:embed="rId3"/>
          <a:stretch>
            <a:fillRect/>
          </a:stretch>
        </p:blipFill>
        <p:spPr>
          <a:xfrm>
            <a:off x="648581" y="1798960"/>
            <a:ext cx="721513" cy="704535"/>
          </a:xfrm>
          <a:prstGeom prst="rect">
            <a:avLst/>
          </a:prstGeom>
        </p:spPr>
      </p:pic>
    </p:spTree>
    <p:extLst>
      <p:ext uri="{BB962C8B-B14F-4D97-AF65-F5344CB8AC3E}">
        <p14:creationId xmlns:p14="http://schemas.microsoft.com/office/powerpoint/2010/main" val="254699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1000" fill="hold"/>
                                        <p:tgtEl>
                                          <p:spTgt spid="28"/>
                                        </p:tgtEl>
                                        <p:attrNameLst>
                                          <p:attrName>ppt_w</p:attrName>
                                        </p:attrNameLst>
                                      </p:cBhvr>
                                      <p:tavLst>
                                        <p:tav tm="0">
                                          <p:val>
                                            <p:fltVal val="0"/>
                                          </p:val>
                                        </p:tav>
                                        <p:tav tm="100000">
                                          <p:val>
                                            <p:strVal val="#ppt_w"/>
                                          </p:val>
                                        </p:tav>
                                      </p:tavLst>
                                    </p:anim>
                                    <p:anim calcmode="lin" valueType="num">
                                      <p:cBhvr>
                                        <p:cTn id="12" dur="1000" fill="hold"/>
                                        <p:tgtEl>
                                          <p:spTgt spid="28"/>
                                        </p:tgtEl>
                                        <p:attrNameLst>
                                          <p:attrName>ppt_h</p:attrName>
                                        </p:attrNameLst>
                                      </p:cBhvr>
                                      <p:tavLst>
                                        <p:tav tm="0">
                                          <p:val>
                                            <p:fltVal val="0"/>
                                          </p:val>
                                        </p:tav>
                                        <p:tav tm="100000">
                                          <p:val>
                                            <p:strVal val="#ppt_h"/>
                                          </p:val>
                                        </p:tav>
                                      </p:tavLst>
                                    </p:anim>
                                    <p:anim calcmode="lin" valueType="num">
                                      <p:cBhvr>
                                        <p:cTn id="13" dur="1000" fill="hold"/>
                                        <p:tgtEl>
                                          <p:spTgt spid="28"/>
                                        </p:tgtEl>
                                        <p:attrNameLst>
                                          <p:attrName>style.rotation</p:attrName>
                                        </p:attrNameLst>
                                      </p:cBhvr>
                                      <p:tavLst>
                                        <p:tav tm="0">
                                          <p:val>
                                            <p:fltVal val="90"/>
                                          </p:val>
                                        </p:tav>
                                        <p:tav tm="100000">
                                          <p:val>
                                            <p:fltVal val="0"/>
                                          </p:val>
                                        </p:tav>
                                      </p:tavLst>
                                    </p:anim>
                                    <p:animEffect transition="in" filter="fade">
                                      <p:cBhvr>
                                        <p:cTn id="14" dur="10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Accroche et rebonds commerciaux</a:t>
            </a:r>
          </a:p>
        </p:txBody>
      </p:sp>
      <p:sp>
        <p:nvSpPr>
          <p:cNvPr id="3" name="Espace réservé du texte 2"/>
          <p:cNvSpPr>
            <a:spLocks noGrp="1"/>
          </p:cNvSpPr>
          <p:nvPr>
            <p:ph type="body" sz="quarter" idx="13"/>
          </p:nvPr>
        </p:nvSpPr>
        <p:spPr/>
        <p:txBody>
          <a:bodyPr/>
          <a:lstStyle/>
          <a:p>
            <a:r>
              <a:rPr lang="fr-FR" dirty="0"/>
              <a:t>4</a:t>
            </a:r>
          </a:p>
        </p:txBody>
      </p:sp>
      <p:sp>
        <p:nvSpPr>
          <p:cNvPr id="4" name="Espace réservé du texte 3"/>
          <p:cNvSpPr>
            <a:spLocks noGrp="1"/>
          </p:cNvSpPr>
          <p:nvPr>
            <p:ph type="body" sz="quarter" idx="14"/>
          </p:nvPr>
        </p:nvSpPr>
        <p:spPr>
          <a:xfrm>
            <a:off x="2191917" y="2492240"/>
            <a:ext cx="3812957" cy="275699"/>
          </a:xfrm>
        </p:spPr>
        <p:txBody>
          <a:bodyPr/>
          <a:lstStyle/>
          <a:p>
            <a:r>
              <a:rPr lang="fr-FR" dirty="0"/>
              <a:t>LA GARANTIE DES ACCIDENTS DE LA VIE</a:t>
            </a:r>
          </a:p>
        </p:txBody>
      </p:sp>
      <p:sp>
        <p:nvSpPr>
          <p:cNvPr id="5" name="Espace réservé du texte 4"/>
          <p:cNvSpPr>
            <a:spLocks noGrp="1"/>
          </p:cNvSpPr>
          <p:nvPr>
            <p:ph type="body" sz="quarter" idx="15"/>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22</a:t>
            </a:fld>
            <a:endParaRPr lang="fr-FR" dirty="0"/>
          </a:p>
        </p:txBody>
      </p:sp>
      <p:sp>
        <p:nvSpPr>
          <p:cNvPr id="7" name="Espace réservé du texte 6"/>
          <p:cNvSpPr>
            <a:spLocks noGrp="1"/>
          </p:cNvSpPr>
          <p:nvPr>
            <p:ph type="body" sz="quarter" idx="16"/>
          </p:nvPr>
        </p:nvSpPr>
        <p:spPr/>
        <p:txBody>
          <a:bodyPr/>
          <a:lstStyle/>
          <a:p>
            <a:r>
              <a:rPr lang="fr-FR" dirty="0"/>
              <a:t>Document à usage interne</a:t>
            </a:r>
            <a:br>
              <a:rPr lang="fr-FR" dirty="0"/>
            </a:br>
            <a:r>
              <a:rPr lang="fr-FR" dirty="0"/>
              <a:t>Ne pas diffuser</a:t>
            </a:r>
          </a:p>
        </p:txBody>
      </p:sp>
    </p:spTree>
    <p:extLst>
      <p:ext uri="{BB962C8B-B14F-4D97-AF65-F5344CB8AC3E}">
        <p14:creationId xmlns:p14="http://schemas.microsoft.com/office/powerpoint/2010/main" val="1925208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à coins arrondis 19"/>
          <p:cNvSpPr/>
          <p:nvPr/>
        </p:nvSpPr>
        <p:spPr bwMode="auto">
          <a:xfrm>
            <a:off x="937948" y="3865854"/>
            <a:ext cx="7073900" cy="449262"/>
          </a:xfrm>
          <a:prstGeom prst="roundRect">
            <a:avLst/>
          </a:prstGeom>
          <a:solidFill>
            <a:schemeClr val="bg1"/>
          </a:solidFill>
          <a:ln w="9525" cap="flat" cmpd="sng" algn="ctr">
            <a:noFill/>
            <a:prstDash val="solid"/>
            <a:round/>
            <a:headEnd type="none" w="med" len="med"/>
            <a:tailEnd type="none" w="med" len="med"/>
          </a:ln>
          <a:effectLst/>
        </p:spPr>
        <p:txBody>
          <a:bodyPr/>
          <a:lstStyle/>
          <a:p>
            <a:pPr algn="ctr" defTabSz="914400">
              <a:defRPr/>
            </a:pPr>
            <a:r>
              <a:rPr lang="fr-FR" sz="1400" b="1" kern="0" dirty="0">
                <a:solidFill>
                  <a:srgbClr val="571E74"/>
                </a:solidFill>
                <a:latin typeface="Verdana"/>
                <a:cs typeface="Arial" charset="0"/>
              </a:rPr>
              <a:t>Contrat </a:t>
            </a:r>
            <a:br>
              <a:rPr lang="fr-FR" sz="1400" b="1" kern="0" dirty="0">
                <a:solidFill>
                  <a:srgbClr val="571E74"/>
                </a:solidFill>
                <a:latin typeface="Verdana"/>
                <a:cs typeface="Arial" charset="0"/>
              </a:rPr>
            </a:br>
            <a:r>
              <a:rPr lang="fr-FR" sz="1400" b="1" kern="0" dirty="0">
                <a:solidFill>
                  <a:srgbClr val="571E74"/>
                </a:solidFill>
                <a:latin typeface="Verdana"/>
                <a:cs typeface="Arial" charset="0"/>
              </a:rPr>
              <a:t>GAV</a:t>
            </a:r>
            <a:endParaRPr lang="fr-FR" sz="1400" b="1" kern="0" baseline="30000" dirty="0">
              <a:solidFill>
                <a:srgbClr val="571E74"/>
              </a:solidFill>
              <a:latin typeface="Verdana"/>
              <a:cs typeface="Arial" charset="0"/>
            </a:endParaRPr>
          </a:p>
        </p:txBody>
      </p:sp>
      <p:pic>
        <p:nvPicPr>
          <p:cNvPr id="38" name="Image 37"/>
          <p:cNvPicPr>
            <a:picLocks noChangeAspect="1"/>
          </p:cNvPicPr>
          <p:nvPr/>
        </p:nvPicPr>
        <p:blipFill>
          <a:blip r:embed="rId2"/>
          <a:stretch>
            <a:fillRect/>
          </a:stretch>
        </p:blipFill>
        <p:spPr>
          <a:xfrm>
            <a:off x="4293578" y="3202622"/>
            <a:ext cx="470559" cy="610606"/>
          </a:xfrm>
          <a:prstGeom prst="rect">
            <a:avLst/>
          </a:prstGeom>
          <a:effectLst>
            <a:outerShdw blurRad="50800" dist="38100" dir="2700000" algn="tl" rotWithShape="0">
              <a:prstClr val="black">
                <a:alpha val="40000"/>
              </a:prstClr>
            </a:outerShdw>
          </a:effectLst>
        </p:spPr>
      </p:pic>
      <p:sp>
        <p:nvSpPr>
          <p:cNvPr id="2" name="Titre 1"/>
          <p:cNvSpPr>
            <a:spLocks noGrp="1"/>
          </p:cNvSpPr>
          <p:nvPr>
            <p:ph type="title"/>
          </p:nvPr>
        </p:nvSpPr>
        <p:spPr/>
        <p:txBody>
          <a:bodyPr/>
          <a:lstStyle/>
          <a:p>
            <a:r>
              <a:rPr lang="fr-FR" dirty="0"/>
              <a:t>4. Accroches et rebonds commerciaux</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Une GAV pour tous dans chaque situation (exemples)</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23</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8" name="Bulle narrative : rectangle 7"/>
          <p:cNvSpPr/>
          <p:nvPr/>
        </p:nvSpPr>
        <p:spPr>
          <a:xfrm>
            <a:off x="4940689" y="1696471"/>
            <a:ext cx="3178972" cy="1513991"/>
          </a:xfrm>
          <a:prstGeom prst="wedgeRectCallout">
            <a:avLst>
              <a:gd name="adj1" fmla="val -49099"/>
              <a:gd name="adj2" fmla="val 73919"/>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Bulle narrative : rectangle 22"/>
          <p:cNvSpPr/>
          <p:nvPr/>
        </p:nvSpPr>
        <p:spPr>
          <a:xfrm flipH="1">
            <a:off x="938054" y="1696471"/>
            <a:ext cx="3178972" cy="1513991"/>
          </a:xfrm>
          <a:prstGeom prst="wedgeRectCallout">
            <a:avLst>
              <a:gd name="adj1" fmla="val -49099"/>
              <a:gd name="adj2" fmla="val 73919"/>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Bulle narrative : rectangle 23"/>
          <p:cNvSpPr/>
          <p:nvPr/>
        </p:nvSpPr>
        <p:spPr>
          <a:xfrm flipV="1">
            <a:off x="4940689" y="4315116"/>
            <a:ext cx="3178972" cy="1513991"/>
          </a:xfrm>
          <a:prstGeom prst="wedgeRectCallout">
            <a:avLst>
              <a:gd name="adj1" fmla="val -49099"/>
              <a:gd name="adj2" fmla="val 73919"/>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Bulle narrative : rectangle 24"/>
          <p:cNvSpPr/>
          <p:nvPr/>
        </p:nvSpPr>
        <p:spPr>
          <a:xfrm flipH="1" flipV="1">
            <a:off x="937948" y="4215615"/>
            <a:ext cx="3178972" cy="1513991"/>
          </a:xfrm>
          <a:prstGeom prst="wedgeRectCallout">
            <a:avLst>
              <a:gd name="adj1" fmla="val -49099"/>
              <a:gd name="adj2" fmla="val 73919"/>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1062194" y="1744204"/>
            <a:ext cx="2930692" cy="1446550"/>
          </a:xfrm>
          <a:prstGeom prst="rect">
            <a:avLst/>
          </a:prstGeom>
          <a:noFill/>
        </p:spPr>
        <p:txBody>
          <a:bodyPr wrap="square" rtlCol="0">
            <a:spAutoFit/>
          </a:bodyPr>
          <a:lstStyle/>
          <a:p>
            <a:pPr lvl="0"/>
            <a:r>
              <a:rPr lang="fr-FR" sz="1200" b="1" dirty="0">
                <a:latin typeface="Verdana" panose="020B0604030504040204" pitchFamily="34" charset="0"/>
                <a:ea typeface="Verdana" panose="020B0604030504040204" pitchFamily="34" charset="0"/>
                <a:cs typeface="Verdana" panose="020B0604030504040204" pitchFamily="34" charset="0"/>
              </a:rPr>
              <a:t>Pour les familles avec des enfants à charge*</a:t>
            </a:r>
          </a:p>
          <a:p>
            <a:pPr lvl="0"/>
            <a:endParaRPr lang="fr-FR" sz="400" b="1" dirty="0">
              <a:latin typeface="Verdana" panose="020B0604030504040204" pitchFamily="34" charset="0"/>
              <a:ea typeface="Verdana" panose="020B0604030504040204" pitchFamily="34" charset="0"/>
              <a:cs typeface="Verdana" panose="020B0604030504040204" pitchFamily="34" charset="0"/>
            </a:endParaRPr>
          </a:p>
          <a:p>
            <a:pPr lvl="0"/>
            <a:r>
              <a:rPr lang="fr-FR" sz="1000" dirty="0">
                <a:latin typeface="Verdana" panose="020B0604030504040204" pitchFamily="34" charset="0"/>
                <a:ea typeface="Verdana" panose="020B0604030504040204" pitchFamily="34" charset="0"/>
                <a:cs typeface="Verdana" panose="020B0604030504040204" pitchFamily="34" charset="0"/>
              </a:rPr>
              <a:t>Pour les parents, l’assistance vous aidera à vous organiser pour vos enfants.</a:t>
            </a:r>
          </a:p>
          <a:p>
            <a:pPr lvl="0"/>
            <a:r>
              <a:rPr lang="fr-FR" sz="1000" dirty="0">
                <a:latin typeface="Verdana" panose="020B0604030504040204" pitchFamily="34" charset="0"/>
                <a:ea typeface="Verdana" panose="020B0604030504040204" pitchFamily="34" charset="0"/>
                <a:cs typeface="Verdana" panose="020B0604030504040204" pitchFamily="34" charset="0"/>
              </a:rPr>
              <a:t>Pour les petits « casse-cous » c’est indispensable</a:t>
            </a:r>
          </a:p>
          <a:p>
            <a:pPr lvl="0"/>
            <a:r>
              <a:rPr lang="fr-FR" sz="1000" dirty="0">
                <a:latin typeface="Verdana" panose="020B0604030504040204" pitchFamily="34" charset="0"/>
                <a:ea typeface="Verdana" panose="020B0604030504040204" pitchFamily="34" charset="0"/>
                <a:cs typeface="Verdana" panose="020B0604030504040204" pitchFamily="34" charset="0"/>
              </a:rPr>
              <a:t>Et pour les grands, les étudiants qui n’habitent plus chez vous aussi</a:t>
            </a:r>
          </a:p>
        </p:txBody>
      </p:sp>
      <p:sp>
        <p:nvSpPr>
          <p:cNvPr id="34" name="ZoneTexte 33"/>
          <p:cNvSpPr txBox="1"/>
          <p:nvPr/>
        </p:nvSpPr>
        <p:spPr>
          <a:xfrm>
            <a:off x="5064829" y="1791746"/>
            <a:ext cx="2930692" cy="800219"/>
          </a:xfrm>
          <a:prstGeom prst="rect">
            <a:avLst/>
          </a:prstGeom>
          <a:noFill/>
        </p:spPr>
        <p:txBody>
          <a:bodyPr wrap="square" rtlCol="0">
            <a:spAutoFit/>
          </a:bodyPr>
          <a:lstStyle/>
          <a:p>
            <a:pPr lvl="0" defTabSz="914400"/>
            <a:r>
              <a:rPr lang="fr-FR" sz="1200" b="1"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Pour les couples sans enfant</a:t>
            </a:r>
          </a:p>
          <a:p>
            <a:pPr lvl="0" defTabSz="914400"/>
            <a:endParaRPr lang="fr-FR" sz="400" b="1"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p>
            <a:pPr lvl="0" defTabSz="914400"/>
            <a:r>
              <a:rPr lang="fr-FR" sz="1000"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En cas de décès, votre conjoint/concubin sera indemnisé: les frais d’obsèques et la perte de revenus seront pris en charge</a:t>
            </a:r>
          </a:p>
        </p:txBody>
      </p:sp>
      <p:sp>
        <p:nvSpPr>
          <p:cNvPr id="35" name="ZoneTexte 34"/>
          <p:cNvSpPr txBox="1"/>
          <p:nvPr/>
        </p:nvSpPr>
        <p:spPr>
          <a:xfrm>
            <a:off x="1186228" y="4400665"/>
            <a:ext cx="2930692" cy="677108"/>
          </a:xfrm>
          <a:prstGeom prst="rect">
            <a:avLst/>
          </a:prstGeom>
          <a:noFill/>
        </p:spPr>
        <p:txBody>
          <a:bodyPr wrap="square" rtlCol="0">
            <a:spAutoFit/>
          </a:bodyPr>
          <a:lstStyle/>
          <a:p>
            <a:pPr lvl="0" defTabSz="914400"/>
            <a:r>
              <a:rPr lang="fr-FR" sz="1200" b="1"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Pour les Jeunes</a:t>
            </a:r>
          </a:p>
          <a:p>
            <a:pPr lvl="0" defTabSz="914400"/>
            <a:endParaRPr lang="fr-FR" sz="400" b="1"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p>
            <a:pPr lvl="0" defTabSz="914400"/>
            <a:r>
              <a:rPr lang="fr-FR" sz="1100"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En cas d’accident garanti, vous ne serez pas à la charge de vos parents</a:t>
            </a:r>
          </a:p>
        </p:txBody>
      </p:sp>
      <p:sp>
        <p:nvSpPr>
          <p:cNvPr id="36" name="ZoneTexte 35"/>
          <p:cNvSpPr txBox="1"/>
          <p:nvPr/>
        </p:nvSpPr>
        <p:spPr>
          <a:xfrm>
            <a:off x="5122124" y="4500166"/>
            <a:ext cx="2930692" cy="984885"/>
          </a:xfrm>
          <a:prstGeom prst="rect">
            <a:avLst/>
          </a:prstGeom>
          <a:noFill/>
        </p:spPr>
        <p:txBody>
          <a:bodyPr wrap="square" rtlCol="0">
            <a:spAutoFit/>
          </a:bodyPr>
          <a:lstStyle/>
          <a:p>
            <a:pPr lvl="0" defTabSz="914400"/>
            <a:r>
              <a:rPr lang="fr-FR" sz="1200" b="1"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Pour les personnes de + de 60 ans**</a:t>
            </a:r>
          </a:p>
          <a:p>
            <a:pPr lvl="0" defTabSz="914400"/>
            <a:endParaRPr lang="fr-FR" sz="400" b="1"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p>
            <a:pPr lvl="0" defTabSz="914400"/>
            <a:r>
              <a:rPr lang="fr-FR" sz="1000"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En cas d’accident garanti, grâce aux garanties d’assistance, vous pouvez rester chez vous et ne pas déranger vos proches</a:t>
            </a:r>
          </a:p>
        </p:txBody>
      </p:sp>
      <p:sp>
        <p:nvSpPr>
          <p:cNvPr id="39" name="ZoneTexte 38"/>
          <p:cNvSpPr txBox="1"/>
          <p:nvPr/>
        </p:nvSpPr>
        <p:spPr>
          <a:xfrm>
            <a:off x="907807" y="5827219"/>
            <a:ext cx="6881812" cy="307777"/>
          </a:xfrm>
          <a:prstGeom prst="rect">
            <a:avLst/>
          </a:prstGeom>
          <a:noFill/>
        </p:spPr>
        <p:txBody>
          <a:bodyPr wrap="square" rtlCol="0">
            <a:spAutoFit/>
          </a:bodyPr>
          <a:lstStyle/>
          <a:p>
            <a:pPr defTabSz="914400" fontAlgn="base">
              <a:spcBef>
                <a:spcPct val="0"/>
              </a:spcBef>
              <a:spcAft>
                <a:spcPct val="0"/>
              </a:spcAft>
            </a:pPr>
            <a:r>
              <a:rPr lang="fr-FR" sz="700" dirty="0">
                <a:solidFill>
                  <a:srgbClr val="571E74"/>
                </a:solidFill>
                <a:latin typeface="Verdana" pitchFamily="34" charset="0"/>
                <a:cs typeface="Arial" charset="0"/>
              </a:rPr>
              <a:t>*Economiquement ou fiscalement à charge, voir définition dans les CG</a:t>
            </a:r>
          </a:p>
          <a:p>
            <a:pPr defTabSz="914400" fontAlgn="base">
              <a:spcBef>
                <a:spcPct val="0"/>
              </a:spcBef>
              <a:spcAft>
                <a:spcPct val="0"/>
              </a:spcAft>
            </a:pPr>
            <a:r>
              <a:rPr lang="fr-FR" sz="700" dirty="0">
                <a:solidFill>
                  <a:srgbClr val="571E74"/>
                </a:solidFill>
                <a:latin typeface="Verdana" pitchFamily="34" charset="0"/>
                <a:cs typeface="Arial" charset="0"/>
              </a:rPr>
              <a:t>** Le souscripteur doit être âgé de moins de 65 ans au jour de la souscription</a:t>
            </a:r>
          </a:p>
        </p:txBody>
      </p:sp>
    </p:spTree>
    <p:extLst>
      <p:ext uri="{BB962C8B-B14F-4D97-AF65-F5344CB8AC3E}">
        <p14:creationId xmlns:p14="http://schemas.microsoft.com/office/powerpoint/2010/main" val="4178166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Bulle narrative : rectangle 13"/>
          <p:cNvSpPr/>
          <p:nvPr/>
        </p:nvSpPr>
        <p:spPr>
          <a:xfrm>
            <a:off x="5074161" y="1499776"/>
            <a:ext cx="3637669" cy="1092799"/>
          </a:xfrm>
          <a:prstGeom prst="wedgeRectCallout">
            <a:avLst>
              <a:gd name="adj1" fmla="val -56797"/>
              <a:gd name="adj2" fmla="val -331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 name="Titre 1"/>
          <p:cNvSpPr>
            <a:spLocks noGrp="1"/>
          </p:cNvSpPr>
          <p:nvPr>
            <p:ph type="title"/>
          </p:nvPr>
        </p:nvSpPr>
        <p:spPr/>
        <p:txBody>
          <a:bodyPr/>
          <a:lstStyle/>
          <a:p>
            <a:r>
              <a:rPr lang="fr-FR" dirty="0"/>
              <a:t>4. Accroches et rebonds commerciaux</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Les opportunités de vente</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24</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0" name="Rectangle 9"/>
          <p:cNvSpPr/>
          <p:nvPr/>
        </p:nvSpPr>
        <p:spPr>
          <a:xfrm>
            <a:off x="643314" y="1482427"/>
            <a:ext cx="6002866" cy="261610"/>
          </a:xfrm>
          <a:prstGeom prst="rect">
            <a:avLst/>
          </a:prstGeom>
        </p:spPr>
        <p:txBody>
          <a:bodyPr wrap="square">
            <a:spAutoFit/>
          </a:bodyPr>
          <a:lstStyle/>
          <a:p>
            <a:pPr defTabSz="914400">
              <a:buClr>
                <a:srgbClr val="581D74"/>
              </a:buClr>
              <a:defRPr/>
            </a:pPr>
            <a:r>
              <a:rPr lang="fr-FR" sz="1100" b="1" kern="0" dirty="0">
                <a:solidFill>
                  <a:srgbClr val="571E74"/>
                </a:solidFill>
                <a:latin typeface="Verdana"/>
                <a:cs typeface="Arial"/>
              </a:rPr>
              <a:t>Dans le cadre d’un bilan Assurances</a:t>
            </a:r>
          </a:p>
        </p:txBody>
      </p:sp>
      <p:sp>
        <p:nvSpPr>
          <p:cNvPr id="11" name="Rectangle 10"/>
          <p:cNvSpPr/>
          <p:nvPr/>
        </p:nvSpPr>
        <p:spPr>
          <a:xfrm>
            <a:off x="369669" y="1710358"/>
            <a:ext cx="4103350" cy="738664"/>
          </a:xfrm>
          <a:prstGeom prst="rect">
            <a:avLst/>
          </a:prstGeom>
        </p:spPr>
        <p:txBody>
          <a:bodyPr wrap="square">
            <a:spAutoFit/>
          </a:bodyPr>
          <a:lstStyle/>
          <a:p>
            <a:pPr lvl="1" algn="just" defTabSz="914400">
              <a:buClr>
                <a:srgbClr val="F47920"/>
              </a:buClr>
              <a:defRPr/>
            </a:pPr>
            <a:r>
              <a:rPr lang="fr-FR" sz="1050" kern="0" dirty="0">
                <a:solidFill>
                  <a:srgbClr val="000000"/>
                </a:solidFill>
                <a:latin typeface="Verdana"/>
                <a:cs typeface="Arial" charset="0"/>
              </a:rPr>
              <a:t>Aborder le besoin de se protéger pour les dommages corporels des accidents de la vie privée qui ne sont pas pris en charge par l’assurance Habitation et par l’assurance Automobile.</a:t>
            </a:r>
          </a:p>
        </p:txBody>
      </p:sp>
      <p:sp>
        <p:nvSpPr>
          <p:cNvPr id="13" name="Rectangle 12"/>
          <p:cNvSpPr/>
          <p:nvPr/>
        </p:nvSpPr>
        <p:spPr>
          <a:xfrm>
            <a:off x="4733508" y="1560139"/>
            <a:ext cx="3921125" cy="900246"/>
          </a:xfrm>
          <a:prstGeom prst="rect">
            <a:avLst/>
          </a:prstGeom>
        </p:spPr>
        <p:txBody>
          <a:bodyPr wrap="square">
            <a:spAutoFit/>
          </a:bodyPr>
          <a:lstStyle/>
          <a:p>
            <a:pPr lvl="1" defTabSz="914400">
              <a:buClr>
                <a:srgbClr val="F47920"/>
              </a:buClr>
              <a:buFont typeface="Verdana" pitchFamily="34" charset="0"/>
              <a:buNone/>
              <a:defRPr/>
            </a:pPr>
            <a:r>
              <a:rPr lang="fr-FR" sz="1050" i="1" kern="0" dirty="0">
                <a:solidFill>
                  <a:srgbClr val="976C9D"/>
                </a:solidFill>
                <a:latin typeface="Verdana"/>
                <a:cs typeface="Arial" charset="0"/>
              </a:rPr>
              <a:t>« Savez-vous que la responsabilité civile de votre contrat habitation vous assure contre les dommages que vous pouvez causer à autrui mais pas contre les blessures que vous pouvez causer vous-même ?».</a:t>
            </a:r>
          </a:p>
        </p:txBody>
      </p:sp>
      <p:sp>
        <p:nvSpPr>
          <p:cNvPr id="30" name="Bulle narrative : rectangle 29"/>
          <p:cNvSpPr/>
          <p:nvPr/>
        </p:nvSpPr>
        <p:spPr>
          <a:xfrm>
            <a:off x="5074161" y="2659334"/>
            <a:ext cx="3637669" cy="1065841"/>
          </a:xfrm>
          <a:prstGeom prst="wedgeRectCallout">
            <a:avLst>
              <a:gd name="adj1" fmla="val -56797"/>
              <a:gd name="adj2" fmla="val -331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31" name="Rectangle 30"/>
          <p:cNvSpPr/>
          <p:nvPr/>
        </p:nvSpPr>
        <p:spPr>
          <a:xfrm>
            <a:off x="643314" y="2592481"/>
            <a:ext cx="3538055" cy="430887"/>
          </a:xfrm>
          <a:prstGeom prst="rect">
            <a:avLst/>
          </a:prstGeom>
        </p:spPr>
        <p:txBody>
          <a:bodyPr wrap="square">
            <a:spAutoFit/>
          </a:bodyPr>
          <a:lstStyle/>
          <a:p>
            <a:pPr defTabSz="914400">
              <a:buClr>
                <a:srgbClr val="581D74"/>
              </a:buClr>
              <a:defRPr/>
            </a:pPr>
            <a:r>
              <a:rPr lang="fr-FR" sz="1100" b="1" kern="0" dirty="0">
                <a:solidFill>
                  <a:srgbClr val="571E74"/>
                </a:solidFill>
                <a:latin typeface="Verdana"/>
                <a:cs typeface="Arial"/>
              </a:rPr>
              <a:t>Dans le cadre d’un changement de situation familiale </a:t>
            </a:r>
          </a:p>
        </p:txBody>
      </p:sp>
      <p:sp>
        <p:nvSpPr>
          <p:cNvPr id="32" name="Rectangle 31"/>
          <p:cNvSpPr/>
          <p:nvPr/>
        </p:nvSpPr>
        <p:spPr>
          <a:xfrm>
            <a:off x="369669" y="3037257"/>
            <a:ext cx="4521200" cy="577081"/>
          </a:xfrm>
          <a:prstGeom prst="rect">
            <a:avLst/>
          </a:prstGeom>
        </p:spPr>
        <p:txBody>
          <a:bodyPr wrap="square">
            <a:spAutoFit/>
          </a:bodyPr>
          <a:lstStyle/>
          <a:p>
            <a:pPr marL="628650" lvl="1" indent="-171450" algn="just" defTabSz="914400">
              <a:buClr>
                <a:schemeClr val="tx1">
                  <a:lumMod val="75000"/>
                  <a:lumOff val="25000"/>
                </a:schemeClr>
              </a:buClr>
              <a:buFont typeface="Wingdings" panose="05000000000000000000" pitchFamily="2" charset="2"/>
              <a:buChar char="§"/>
              <a:defRPr/>
            </a:pPr>
            <a:r>
              <a:rPr lang="fr-FR" sz="1050" kern="0" dirty="0">
                <a:solidFill>
                  <a:srgbClr val="000000"/>
                </a:solidFill>
                <a:latin typeface="Verdana"/>
                <a:cs typeface="Arial" charset="0"/>
              </a:rPr>
              <a:t>Naissance d’un enfant, </a:t>
            </a:r>
          </a:p>
          <a:p>
            <a:pPr marL="628650" lvl="1" indent="-171450" algn="just" defTabSz="914400">
              <a:buClr>
                <a:schemeClr val="tx1">
                  <a:lumMod val="75000"/>
                  <a:lumOff val="25000"/>
                </a:schemeClr>
              </a:buClr>
              <a:buFont typeface="Wingdings" panose="05000000000000000000" pitchFamily="2" charset="2"/>
              <a:buChar char="§"/>
              <a:defRPr/>
            </a:pPr>
            <a:r>
              <a:rPr lang="fr-FR" sz="1050" kern="0" dirty="0">
                <a:solidFill>
                  <a:srgbClr val="000000"/>
                </a:solidFill>
                <a:latin typeface="Verdana"/>
                <a:cs typeface="Arial" charset="0"/>
              </a:rPr>
              <a:t>Ouverture d’un produit pour un enfant, </a:t>
            </a:r>
          </a:p>
          <a:p>
            <a:pPr marL="628650" lvl="1" indent="-171450" algn="just" defTabSz="914400">
              <a:buClr>
                <a:schemeClr val="tx1">
                  <a:lumMod val="75000"/>
                  <a:lumOff val="25000"/>
                </a:schemeClr>
              </a:buClr>
              <a:buFont typeface="Wingdings" panose="05000000000000000000" pitchFamily="2" charset="2"/>
              <a:buChar char="§"/>
              <a:defRPr/>
            </a:pPr>
            <a:r>
              <a:rPr lang="fr-FR" sz="1050" kern="0" dirty="0">
                <a:solidFill>
                  <a:srgbClr val="000000"/>
                </a:solidFill>
                <a:latin typeface="Verdana"/>
                <a:cs typeface="Arial" charset="0"/>
              </a:rPr>
              <a:t>Ouverture d’un compte joint.</a:t>
            </a:r>
          </a:p>
        </p:txBody>
      </p:sp>
      <p:sp>
        <p:nvSpPr>
          <p:cNvPr id="33" name="Rectangle 32"/>
          <p:cNvSpPr/>
          <p:nvPr/>
        </p:nvSpPr>
        <p:spPr>
          <a:xfrm>
            <a:off x="4733508" y="2786456"/>
            <a:ext cx="3921125" cy="900246"/>
          </a:xfrm>
          <a:prstGeom prst="rect">
            <a:avLst/>
          </a:prstGeom>
        </p:spPr>
        <p:txBody>
          <a:bodyPr wrap="square">
            <a:spAutoFit/>
          </a:bodyPr>
          <a:lstStyle/>
          <a:p>
            <a:pPr lvl="1" defTabSz="914400">
              <a:buClr>
                <a:srgbClr val="F47920"/>
              </a:buClr>
              <a:buFont typeface="Verdana" pitchFamily="34" charset="0"/>
              <a:buNone/>
              <a:defRPr/>
            </a:pPr>
            <a:r>
              <a:rPr lang="fr-FR" sz="1050" i="1" kern="0" dirty="0">
                <a:solidFill>
                  <a:srgbClr val="976C9D"/>
                </a:solidFill>
                <a:latin typeface="Verdana"/>
                <a:cs typeface="Arial" charset="0"/>
              </a:rPr>
              <a:t>« Préparer son avenir ou celui de ses enfants, c’est aussi penser à s’assurer contre un accident qui pourrait vous empêcher d’avoir une activité normale et de pâtir d’une baisse de niveau de vie ».</a:t>
            </a:r>
          </a:p>
        </p:txBody>
      </p:sp>
      <p:sp>
        <p:nvSpPr>
          <p:cNvPr id="40" name="Bulle narrative : rectangle 39"/>
          <p:cNvSpPr/>
          <p:nvPr/>
        </p:nvSpPr>
        <p:spPr>
          <a:xfrm>
            <a:off x="5074161" y="3808024"/>
            <a:ext cx="3637669" cy="1065841"/>
          </a:xfrm>
          <a:prstGeom prst="wedgeRectCallout">
            <a:avLst>
              <a:gd name="adj1" fmla="val -56797"/>
              <a:gd name="adj2" fmla="val -331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1" name="Rectangle 40"/>
          <p:cNvSpPr/>
          <p:nvPr/>
        </p:nvSpPr>
        <p:spPr>
          <a:xfrm>
            <a:off x="643314" y="3858197"/>
            <a:ext cx="3749577" cy="430887"/>
          </a:xfrm>
          <a:prstGeom prst="rect">
            <a:avLst/>
          </a:prstGeom>
        </p:spPr>
        <p:txBody>
          <a:bodyPr wrap="square">
            <a:spAutoFit/>
          </a:bodyPr>
          <a:lstStyle/>
          <a:p>
            <a:pPr defTabSz="914400">
              <a:buClr>
                <a:srgbClr val="581D74"/>
              </a:buClr>
              <a:defRPr/>
            </a:pPr>
            <a:r>
              <a:rPr lang="fr-FR" sz="1100" b="1" kern="0" dirty="0">
                <a:solidFill>
                  <a:srgbClr val="571E74"/>
                </a:solidFill>
                <a:latin typeface="Verdana"/>
                <a:cs typeface="Arial"/>
              </a:rPr>
              <a:t>Dans le cadre de l’ouverture d’un produit d’épargne</a:t>
            </a:r>
          </a:p>
        </p:txBody>
      </p:sp>
      <p:sp>
        <p:nvSpPr>
          <p:cNvPr id="42" name="Rectangle 41"/>
          <p:cNvSpPr/>
          <p:nvPr/>
        </p:nvSpPr>
        <p:spPr>
          <a:xfrm>
            <a:off x="369669" y="4291213"/>
            <a:ext cx="4209278" cy="430887"/>
          </a:xfrm>
          <a:prstGeom prst="rect">
            <a:avLst/>
          </a:prstGeom>
        </p:spPr>
        <p:txBody>
          <a:bodyPr wrap="square">
            <a:spAutoFit/>
          </a:bodyPr>
          <a:lstStyle/>
          <a:p>
            <a:pPr lvl="1" algn="just" defTabSz="914400">
              <a:buClr>
                <a:schemeClr val="tx1">
                  <a:lumMod val="75000"/>
                  <a:lumOff val="25000"/>
                </a:schemeClr>
              </a:buClr>
              <a:defRPr/>
            </a:pPr>
            <a:r>
              <a:rPr lang="fr-FR" sz="1050" kern="0" dirty="0">
                <a:solidFill>
                  <a:srgbClr val="000000"/>
                </a:solidFill>
                <a:latin typeface="Verdana"/>
                <a:cs typeface="Arial" charset="0"/>
              </a:rPr>
              <a:t>C’est un client plus sensible aux notions de précaution financière</a:t>
            </a:r>
          </a:p>
        </p:txBody>
      </p:sp>
      <p:sp>
        <p:nvSpPr>
          <p:cNvPr id="43" name="Rectangle 42"/>
          <p:cNvSpPr/>
          <p:nvPr/>
        </p:nvSpPr>
        <p:spPr>
          <a:xfrm>
            <a:off x="4733508" y="3872793"/>
            <a:ext cx="3921125" cy="900246"/>
          </a:xfrm>
          <a:prstGeom prst="rect">
            <a:avLst/>
          </a:prstGeom>
        </p:spPr>
        <p:txBody>
          <a:bodyPr wrap="square">
            <a:spAutoFit/>
          </a:bodyPr>
          <a:lstStyle/>
          <a:p>
            <a:pPr lvl="1" defTabSz="914400">
              <a:buClr>
                <a:srgbClr val="F47920"/>
              </a:buClr>
              <a:buFont typeface="Verdana" pitchFamily="34" charset="0"/>
              <a:buNone/>
              <a:defRPr/>
            </a:pPr>
            <a:r>
              <a:rPr lang="fr-FR" sz="1050" i="1" kern="0" dirty="0">
                <a:solidFill>
                  <a:srgbClr val="976C9D"/>
                </a:solidFill>
                <a:latin typeface="Verdana"/>
                <a:cs typeface="Arial" charset="0"/>
              </a:rPr>
              <a:t>« Votre épargne est destinée à des projets personnels, aussi il serait dommage de ne pas avoir tout prévu et d’être obligé de piocher dans cette épargne pour payer les conséquences financières d’un accident. »</a:t>
            </a:r>
          </a:p>
        </p:txBody>
      </p:sp>
      <p:sp>
        <p:nvSpPr>
          <p:cNvPr id="44" name="Rectangle 43"/>
          <p:cNvSpPr/>
          <p:nvPr/>
        </p:nvSpPr>
        <p:spPr>
          <a:xfrm>
            <a:off x="643314" y="4859220"/>
            <a:ext cx="3888142" cy="600164"/>
          </a:xfrm>
          <a:prstGeom prst="rect">
            <a:avLst/>
          </a:prstGeom>
        </p:spPr>
        <p:txBody>
          <a:bodyPr wrap="square">
            <a:spAutoFit/>
          </a:bodyPr>
          <a:lstStyle/>
          <a:p>
            <a:pPr defTabSz="914400">
              <a:buClr>
                <a:srgbClr val="581D74"/>
              </a:buClr>
              <a:defRPr/>
            </a:pPr>
            <a:r>
              <a:rPr lang="fr-FR" sz="1100" b="1" kern="0" dirty="0">
                <a:solidFill>
                  <a:srgbClr val="571E74"/>
                </a:solidFill>
                <a:latin typeface="Verdana"/>
                <a:cs typeface="Arial"/>
              </a:rPr>
              <a:t>Dans le cadre d’un crédit (immobilier, à la consommation…) en complément de l’assurance du prêt</a:t>
            </a:r>
          </a:p>
        </p:txBody>
      </p:sp>
      <p:sp>
        <p:nvSpPr>
          <p:cNvPr id="45" name="Bulle narrative : rectangle 44"/>
          <p:cNvSpPr/>
          <p:nvPr/>
        </p:nvSpPr>
        <p:spPr>
          <a:xfrm>
            <a:off x="5074161" y="4949520"/>
            <a:ext cx="3637669" cy="1065841"/>
          </a:xfrm>
          <a:prstGeom prst="wedgeRectCallout">
            <a:avLst>
              <a:gd name="adj1" fmla="val -56797"/>
              <a:gd name="adj2" fmla="val -331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6" name="Rectangle 45"/>
          <p:cNvSpPr/>
          <p:nvPr/>
        </p:nvSpPr>
        <p:spPr>
          <a:xfrm>
            <a:off x="4733508" y="4940819"/>
            <a:ext cx="3921125" cy="1000274"/>
          </a:xfrm>
          <a:prstGeom prst="rect">
            <a:avLst/>
          </a:prstGeom>
        </p:spPr>
        <p:txBody>
          <a:bodyPr wrap="square">
            <a:spAutoFit/>
          </a:bodyPr>
          <a:lstStyle/>
          <a:p>
            <a:pPr lvl="1" defTabSz="914400">
              <a:buClr>
                <a:srgbClr val="F47920"/>
              </a:buClr>
              <a:buFont typeface="Verdana" pitchFamily="34" charset="0"/>
              <a:buNone/>
              <a:defRPr/>
            </a:pPr>
            <a:r>
              <a:rPr lang="fr-FR" sz="1050" i="1" kern="0" dirty="0">
                <a:solidFill>
                  <a:srgbClr val="976C9D"/>
                </a:solidFill>
                <a:latin typeface="Verdana"/>
                <a:cs typeface="Arial" charset="0"/>
              </a:rPr>
              <a:t>« Avec ce crédit, vous vous endettez pour un certain temps, il est donc important que vous bénéficiez d’une protection complète en plus de la PTIA du prêt. »</a:t>
            </a:r>
            <a:br>
              <a:rPr lang="fr-FR" sz="1050" i="1" kern="0" dirty="0">
                <a:solidFill>
                  <a:srgbClr val="976C9D"/>
                </a:solidFill>
                <a:latin typeface="Verdana"/>
                <a:cs typeface="Arial" charset="0"/>
              </a:rPr>
            </a:br>
            <a:endParaRPr lang="fr-FR" sz="300" i="1" kern="0" dirty="0">
              <a:solidFill>
                <a:srgbClr val="976C9D"/>
              </a:solidFill>
              <a:latin typeface="Verdana"/>
              <a:cs typeface="Arial" charset="0"/>
            </a:endParaRPr>
          </a:p>
          <a:p>
            <a:pPr lvl="1" defTabSz="914400">
              <a:buClr>
                <a:srgbClr val="F47920"/>
              </a:buClr>
              <a:buFont typeface="Verdana" pitchFamily="34" charset="0"/>
              <a:buNone/>
              <a:defRPr/>
            </a:pPr>
            <a:r>
              <a:rPr lang="fr-FR" sz="600" i="1" kern="0" dirty="0">
                <a:solidFill>
                  <a:srgbClr val="976C9D"/>
                </a:solidFill>
                <a:latin typeface="Verdana"/>
                <a:cs typeface="Arial" charset="0"/>
              </a:rPr>
              <a:t>A noter la GAV n’est pas destinée a prendre en charge les mensualités d’un prêt en cas d’accident, c’est le rôle de l’assurance emprunteur.</a:t>
            </a:r>
          </a:p>
        </p:txBody>
      </p:sp>
      <p:sp>
        <p:nvSpPr>
          <p:cNvPr id="47" name="Rectangle 46"/>
          <p:cNvSpPr/>
          <p:nvPr/>
        </p:nvSpPr>
        <p:spPr>
          <a:xfrm>
            <a:off x="369669" y="5517086"/>
            <a:ext cx="4521200" cy="430887"/>
          </a:xfrm>
          <a:prstGeom prst="rect">
            <a:avLst/>
          </a:prstGeom>
        </p:spPr>
        <p:txBody>
          <a:bodyPr wrap="square">
            <a:spAutoFit/>
          </a:bodyPr>
          <a:lstStyle/>
          <a:p>
            <a:pPr lvl="1" algn="just" defTabSz="914400">
              <a:buClr>
                <a:schemeClr val="tx1">
                  <a:lumMod val="75000"/>
                  <a:lumOff val="25000"/>
                </a:schemeClr>
              </a:buClr>
              <a:defRPr/>
            </a:pPr>
            <a:r>
              <a:rPr lang="fr-FR" sz="1050" kern="0" dirty="0">
                <a:solidFill>
                  <a:srgbClr val="000000"/>
                </a:solidFill>
                <a:latin typeface="Verdana"/>
                <a:cs typeface="Arial" charset="0"/>
              </a:rPr>
              <a:t>C’est le moment opportun pour parler de la GAV en raison du risque financier que prend le client</a:t>
            </a:r>
          </a:p>
        </p:txBody>
      </p:sp>
      <p:sp>
        <p:nvSpPr>
          <p:cNvPr id="48" name="Rectangle 47"/>
          <p:cNvSpPr/>
          <p:nvPr/>
        </p:nvSpPr>
        <p:spPr>
          <a:xfrm>
            <a:off x="764217" y="1771572"/>
            <a:ext cx="45719" cy="644412"/>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p:cNvSpPr/>
          <p:nvPr/>
        </p:nvSpPr>
        <p:spPr>
          <a:xfrm>
            <a:off x="764217" y="3093578"/>
            <a:ext cx="45719" cy="426548"/>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p:cNvSpPr/>
          <p:nvPr/>
        </p:nvSpPr>
        <p:spPr>
          <a:xfrm>
            <a:off x="764217" y="4369564"/>
            <a:ext cx="45719" cy="273739"/>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p:cNvSpPr/>
          <p:nvPr/>
        </p:nvSpPr>
        <p:spPr>
          <a:xfrm>
            <a:off x="764217" y="5546613"/>
            <a:ext cx="45719" cy="303473"/>
          </a:xfrm>
          <a:prstGeom prst="rect">
            <a:avLst/>
          </a:prstGeom>
          <a:solidFill>
            <a:srgbClr val="571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92241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a:off x="916642" y="5045141"/>
            <a:ext cx="7612144" cy="382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p:nvSpPr>
        <p:spPr>
          <a:xfrm>
            <a:off x="916642" y="4289767"/>
            <a:ext cx="7612144" cy="382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p:nvSpPr>
        <p:spPr>
          <a:xfrm>
            <a:off x="916642" y="2893731"/>
            <a:ext cx="7612144" cy="5779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916642" y="1647983"/>
            <a:ext cx="7612144" cy="5779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4. Accroches et rebonds commerciaux</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Les arguments de vente</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25</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8" name="Rectangle 7"/>
          <p:cNvSpPr/>
          <p:nvPr/>
        </p:nvSpPr>
        <p:spPr>
          <a:xfrm>
            <a:off x="916642" y="2317288"/>
            <a:ext cx="7612144" cy="507831"/>
          </a:xfrm>
          <a:prstGeom prst="rect">
            <a:avLst/>
          </a:prstGeom>
        </p:spPr>
        <p:txBody>
          <a:bodyPr wrap="square">
            <a:spAutoFit/>
          </a:bodyPr>
          <a:lstStyle/>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Possibilité de souscrire une solution individuelle ou familiale en formule ESSENTIELLE ou INTEGRALE</a:t>
            </a:r>
          </a:p>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Déclenchement des garanties en cas d’hospitalisation d’au moins à 5 jours consécutifs dans un service de chirurgie dans le cas d’une AIPP inférieure à 5% pour une GAV INTEGRALE (indemnisation jusqu'à 15000€)</a:t>
            </a:r>
          </a:p>
        </p:txBody>
      </p:sp>
      <p:sp>
        <p:nvSpPr>
          <p:cNvPr id="36" name="Rectangle 35"/>
          <p:cNvSpPr/>
          <p:nvPr/>
        </p:nvSpPr>
        <p:spPr>
          <a:xfrm>
            <a:off x="916642" y="1658586"/>
            <a:ext cx="7612144" cy="577081"/>
          </a:xfrm>
          <a:prstGeom prst="rect">
            <a:avLst/>
          </a:prstGeom>
        </p:spPr>
        <p:txBody>
          <a:bodyPr wrap="square">
            <a:spAutoFit/>
          </a:bodyPr>
          <a:lstStyle/>
          <a:p>
            <a:pPr lvl="0"/>
            <a:r>
              <a:rPr lang="fr-FR" sz="1050" b="1" dirty="0">
                <a:solidFill>
                  <a:srgbClr val="571E74"/>
                </a:solidFill>
                <a:latin typeface="Verdana" panose="020B0604030504040204" pitchFamily="34" charset="0"/>
                <a:ea typeface="Verdana" panose="020B0604030504040204" pitchFamily="34" charset="0"/>
                <a:cs typeface="Verdana" panose="020B0604030504040204" pitchFamily="34" charset="0"/>
              </a:rPr>
              <a:t>Le choix entre deux seuils de déclenchement :</a:t>
            </a:r>
          </a:p>
          <a:p>
            <a:pPr lvl="0"/>
            <a:r>
              <a:rPr lang="fr-FR" sz="1050" b="1" dirty="0">
                <a:solidFill>
                  <a:srgbClr val="571E74"/>
                </a:solidFill>
                <a:latin typeface="Verdana" panose="020B0604030504040204" pitchFamily="34" charset="0"/>
                <a:ea typeface="Verdana" panose="020B0604030504040204" pitchFamily="34" charset="0"/>
                <a:cs typeface="Verdana" panose="020B0604030504040204" pitchFamily="34" charset="0"/>
              </a:rPr>
              <a:t>A partir de : 5% d’AIPP  ou 5 jours d’hospitalisation consécutifs en service de chirurgie*  </a:t>
            </a:r>
            <a:br>
              <a:rPr lang="fr-FR" sz="1050" b="1" dirty="0">
                <a:solidFill>
                  <a:srgbClr val="571E74"/>
                </a:solidFill>
                <a:latin typeface="Verdana" panose="020B0604030504040204" pitchFamily="34" charset="0"/>
                <a:ea typeface="Verdana" panose="020B0604030504040204" pitchFamily="34" charset="0"/>
                <a:cs typeface="Verdana" panose="020B0604030504040204" pitchFamily="34" charset="0"/>
              </a:rPr>
            </a:br>
            <a:r>
              <a:rPr lang="fr-FR" sz="1050" b="1" dirty="0">
                <a:solidFill>
                  <a:srgbClr val="571E74"/>
                </a:solidFill>
                <a:latin typeface="Verdana" panose="020B0604030504040204" pitchFamily="34" charset="0"/>
                <a:ea typeface="Verdana" panose="020B0604030504040204" pitchFamily="34" charset="0"/>
                <a:cs typeface="Verdana" panose="020B0604030504040204" pitchFamily="34" charset="0"/>
              </a:rPr>
              <a:t>ou 10 % d’AIPP</a:t>
            </a:r>
          </a:p>
        </p:txBody>
      </p:sp>
      <p:sp>
        <p:nvSpPr>
          <p:cNvPr id="37" name="Rectangle 36"/>
          <p:cNvSpPr/>
          <p:nvPr/>
        </p:nvSpPr>
        <p:spPr>
          <a:xfrm>
            <a:off x="916642" y="3524095"/>
            <a:ext cx="7612144" cy="646331"/>
          </a:xfrm>
          <a:prstGeom prst="rect">
            <a:avLst/>
          </a:prstGeom>
        </p:spPr>
        <p:txBody>
          <a:bodyPr wrap="square">
            <a:spAutoFit/>
          </a:bodyPr>
          <a:lstStyle/>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Prise en charge de l’AIPP</a:t>
            </a:r>
          </a:p>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Prise en charge du préjudice esthétique permanent, d’agrément et des souffrances endurées</a:t>
            </a:r>
          </a:p>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Prise en charge des frais de logement et véhicule adapté</a:t>
            </a:r>
          </a:p>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Prise en charge des conséquences permanentes  de l’accident sur la vie professionnelle</a:t>
            </a:r>
          </a:p>
        </p:txBody>
      </p:sp>
      <p:sp>
        <p:nvSpPr>
          <p:cNvPr id="38" name="Rectangle 37"/>
          <p:cNvSpPr/>
          <p:nvPr/>
        </p:nvSpPr>
        <p:spPr>
          <a:xfrm>
            <a:off x="916642" y="2978752"/>
            <a:ext cx="7612144" cy="446276"/>
          </a:xfrm>
          <a:prstGeom prst="rect">
            <a:avLst/>
          </a:prstGeom>
        </p:spPr>
        <p:txBody>
          <a:bodyPr wrap="square">
            <a:spAutoFit/>
          </a:bodyPr>
          <a:lstStyle/>
          <a:p>
            <a:pPr lvl="0"/>
            <a:r>
              <a:rPr lang="fr-FR" sz="1100" b="1" dirty="0">
                <a:solidFill>
                  <a:srgbClr val="571E74"/>
                </a:solidFill>
                <a:latin typeface="Verdana" panose="020B0604030504040204" pitchFamily="34" charset="0"/>
                <a:ea typeface="Verdana" panose="020B0604030504040204" pitchFamily="34" charset="0"/>
                <a:cs typeface="Verdana" panose="020B0604030504040204" pitchFamily="34" charset="0"/>
              </a:rPr>
              <a:t>Une indemnisation jusqu'à 1M d’€ (dont 50k€ par préjudice professionnel) qu’il y ait ou non un responsable et qui </a:t>
            </a:r>
            <a:r>
              <a:rPr lang="fr-FR" sz="1200" b="1" dirty="0">
                <a:solidFill>
                  <a:srgbClr val="571E74"/>
                </a:solidFill>
                <a:latin typeface="Verdana" panose="020B0604030504040204" pitchFamily="34" charset="0"/>
                <a:ea typeface="Verdana" panose="020B0604030504040204" pitchFamily="34" charset="0"/>
                <a:cs typeface="Verdana" panose="020B0604030504040204" pitchFamily="34" charset="0"/>
              </a:rPr>
              <a:t>préserve</a:t>
            </a:r>
            <a:r>
              <a:rPr lang="fr-FR" sz="1100" b="1" dirty="0">
                <a:solidFill>
                  <a:srgbClr val="571E74"/>
                </a:solidFill>
                <a:latin typeface="Verdana" panose="020B0604030504040204" pitchFamily="34" charset="0"/>
                <a:ea typeface="Verdana" panose="020B0604030504040204" pitchFamily="34" charset="0"/>
                <a:cs typeface="Verdana" panose="020B0604030504040204" pitchFamily="34" charset="0"/>
              </a:rPr>
              <a:t> votre épargne</a:t>
            </a:r>
          </a:p>
        </p:txBody>
      </p:sp>
      <p:sp>
        <p:nvSpPr>
          <p:cNvPr id="39" name="Rectangle 38"/>
          <p:cNvSpPr/>
          <p:nvPr/>
        </p:nvSpPr>
        <p:spPr>
          <a:xfrm>
            <a:off x="916642" y="4748514"/>
            <a:ext cx="7612144" cy="230832"/>
          </a:xfrm>
          <a:prstGeom prst="rect">
            <a:avLst/>
          </a:prstGeom>
        </p:spPr>
        <p:txBody>
          <a:bodyPr wrap="square">
            <a:spAutoFit/>
          </a:bodyPr>
          <a:lstStyle/>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Les garanties sont immédiates dès la signature du contrat</a:t>
            </a:r>
          </a:p>
        </p:txBody>
      </p:sp>
      <p:sp>
        <p:nvSpPr>
          <p:cNvPr id="52" name="Rectangle 51"/>
          <p:cNvSpPr/>
          <p:nvPr/>
        </p:nvSpPr>
        <p:spPr>
          <a:xfrm>
            <a:off x="916642" y="4360085"/>
            <a:ext cx="7612144" cy="261610"/>
          </a:xfrm>
          <a:prstGeom prst="rect">
            <a:avLst/>
          </a:prstGeom>
        </p:spPr>
        <p:txBody>
          <a:bodyPr wrap="square">
            <a:spAutoFit/>
          </a:bodyPr>
          <a:lstStyle/>
          <a:p>
            <a:pPr lvl="0"/>
            <a:r>
              <a:rPr lang="fr-FR" sz="1100" b="1" dirty="0">
                <a:solidFill>
                  <a:srgbClr val="571E74"/>
                </a:solidFill>
                <a:latin typeface="Verdana" panose="020B0604030504040204" pitchFamily="34" charset="0"/>
                <a:ea typeface="Verdana" panose="020B0604030504040204" pitchFamily="34" charset="0"/>
                <a:cs typeface="Verdana" panose="020B0604030504040204" pitchFamily="34" charset="0"/>
              </a:rPr>
              <a:t>Un contrat sans  délai de carence</a:t>
            </a:r>
          </a:p>
        </p:txBody>
      </p:sp>
      <p:sp>
        <p:nvSpPr>
          <p:cNvPr id="53" name="Rectangle 52"/>
          <p:cNvSpPr/>
          <p:nvPr/>
        </p:nvSpPr>
        <p:spPr>
          <a:xfrm>
            <a:off x="916642" y="5547480"/>
            <a:ext cx="7612144" cy="369332"/>
          </a:xfrm>
          <a:prstGeom prst="rect">
            <a:avLst/>
          </a:prstGeom>
        </p:spPr>
        <p:txBody>
          <a:bodyPr wrap="square">
            <a:spAutoFit/>
          </a:bodyPr>
          <a:lstStyle/>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L’aide au retour à l’emploi</a:t>
            </a:r>
          </a:p>
          <a:p>
            <a:pPr marL="171450" lvl="0" indent="-171450">
              <a:buFont typeface="Wingdings" panose="05000000000000000000" pitchFamily="2" charset="2"/>
              <a:buChar char="§"/>
            </a:pPr>
            <a:r>
              <a:rPr lang="fr-FR"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L’assistance aux familles ( aide ménagère, garde des enfants de moins de 15 ans…)</a:t>
            </a:r>
          </a:p>
        </p:txBody>
      </p:sp>
      <p:sp>
        <p:nvSpPr>
          <p:cNvPr id="54" name="Rectangle 53"/>
          <p:cNvSpPr/>
          <p:nvPr/>
        </p:nvSpPr>
        <p:spPr>
          <a:xfrm>
            <a:off x="916642" y="5129289"/>
            <a:ext cx="7612144" cy="261610"/>
          </a:xfrm>
          <a:prstGeom prst="rect">
            <a:avLst/>
          </a:prstGeom>
        </p:spPr>
        <p:txBody>
          <a:bodyPr wrap="square">
            <a:spAutoFit/>
          </a:bodyPr>
          <a:lstStyle/>
          <a:p>
            <a:pPr lvl="0"/>
            <a:r>
              <a:rPr lang="fr-FR" sz="1100" b="1" dirty="0">
                <a:solidFill>
                  <a:srgbClr val="571E74"/>
                </a:solidFill>
                <a:latin typeface="Verdana" panose="020B0604030504040204" pitchFamily="34" charset="0"/>
                <a:ea typeface="Verdana" panose="020B0604030504040204" pitchFamily="34" charset="0"/>
                <a:cs typeface="Verdana" panose="020B0604030504040204" pitchFamily="34" charset="0"/>
              </a:rPr>
              <a:t>Bénéficier de l’assistance  indépendamment, quelle que soit la gravité de l’accident</a:t>
            </a:r>
          </a:p>
        </p:txBody>
      </p:sp>
    </p:spTree>
    <p:extLst>
      <p:ext uri="{BB962C8B-B14F-4D97-AF65-F5344CB8AC3E}">
        <p14:creationId xmlns:p14="http://schemas.microsoft.com/office/powerpoint/2010/main" val="3406780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4. Accroches et rebonds commerciaux</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 traitement des objections</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26</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grpSp>
        <p:nvGrpSpPr>
          <p:cNvPr id="11" name="Groupe 10"/>
          <p:cNvGrpSpPr/>
          <p:nvPr/>
        </p:nvGrpSpPr>
        <p:grpSpPr>
          <a:xfrm>
            <a:off x="827728" y="1503977"/>
            <a:ext cx="7414872" cy="4260514"/>
            <a:chOff x="827728" y="1503977"/>
            <a:chExt cx="7414872" cy="4630074"/>
          </a:xfrm>
        </p:grpSpPr>
        <p:sp>
          <p:nvSpPr>
            <p:cNvPr id="21" name="Bulle narrative : rectangle à coins arrondis 20"/>
            <p:cNvSpPr/>
            <p:nvPr/>
          </p:nvSpPr>
          <p:spPr>
            <a:xfrm>
              <a:off x="827728" y="1503977"/>
              <a:ext cx="2279499" cy="898021"/>
            </a:xfrm>
            <a:prstGeom prst="wedgeRoundRectCallout">
              <a:avLst>
                <a:gd name="adj1" fmla="val -59063"/>
                <a:gd name="adj2" fmla="val 22376"/>
                <a:gd name="adj3" fmla="val 16667"/>
              </a:avLst>
            </a:prstGeom>
            <a:solidFill>
              <a:srgbClr val="C00000"/>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22" name="Bulle narrative : rectangle à coins arrondis 21"/>
            <p:cNvSpPr/>
            <p:nvPr/>
          </p:nvSpPr>
          <p:spPr>
            <a:xfrm>
              <a:off x="3317329" y="1503977"/>
              <a:ext cx="4925271" cy="898021"/>
            </a:xfrm>
            <a:prstGeom prst="wedgeRoundRectCallout">
              <a:avLst>
                <a:gd name="adj1" fmla="val 54249"/>
                <a:gd name="adj2" fmla="val 24228"/>
                <a:gd name="adj3" fmla="val 16667"/>
              </a:avLst>
            </a:prstGeom>
            <a:solidFill>
              <a:schemeClr val="accent6">
                <a:lumMod val="40000"/>
                <a:lumOff val="60000"/>
              </a:schemeClr>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23" name="ZoneTexte 22"/>
            <p:cNvSpPr txBox="1"/>
            <p:nvPr/>
          </p:nvSpPr>
          <p:spPr>
            <a:xfrm>
              <a:off x="1200992" y="1707135"/>
              <a:ext cx="1415016" cy="430885"/>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t">
              <a:spAutoFit/>
            </a:bodyPr>
            <a:lstStyle/>
            <a:p>
              <a:pPr lvl="0" defTabSz="686712" latinLnBrk="1" hangingPunct="0">
                <a:defRPr/>
              </a:pPr>
              <a:r>
                <a:rPr lang="fr-FR" sz="1050" b="1" i="1" kern="0" dirty="0">
                  <a:solidFill>
                    <a:srgbClr val="FFFFFF"/>
                  </a:solidFill>
                  <a:latin typeface="Verdana"/>
                  <a:ea typeface="Calibri"/>
                  <a:cs typeface="Calibri"/>
                  <a:sym typeface="Calibri"/>
                </a:rPr>
                <a:t>« Je suis déjà </a:t>
              </a:r>
              <a:br>
                <a:rPr lang="fr-FR" sz="1050" b="1" i="1" kern="0" dirty="0">
                  <a:solidFill>
                    <a:srgbClr val="FFFFFF"/>
                  </a:solidFill>
                  <a:latin typeface="Verdana"/>
                  <a:ea typeface="Calibri"/>
                  <a:cs typeface="Calibri"/>
                  <a:sym typeface="Calibri"/>
                </a:rPr>
              </a:br>
              <a:r>
                <a:rPr lang="fr-FR" sz="1050" b="1" i="1" kern="0" dirty="0">
                  <a:solidFill>
                    <a:srgbClr val="FFFFFF"/>
                  </a:solidFill>
                  <a:latin typeface="Verdana"/>
                  <a:ea typeface="Calibri"/>
                  <a:cs typeface="Calibri"/>
                  <a:sym typeface="Calibri"/>
                </a:rPr>
                <a:t>assuré »</a:t>
              </a:r>
            </a:p>
          </p:txBody>
        </p:sp>
        <p:sp>
          <p:nvSpPr>
            <p:cNvPr id="24" name="ZoneTexte 23"/>
            <p:cNvSpPr txBox="1"/>
            <p:nvPr/>
          </p:nvSpPr>
          <p:spPr>
            <a:xfrm>
              <a:off x="3495868" y="1522329"/>
              <a:ext cx="4734298" cy="782710"/>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ctr">
              <a:noAutofit/>
            </a:bodyPr>
            <a:lstStyle/>
            <a:p>
              <a:pPr marR="0" indent="0" defTabSz="914400" fontAlgn="base">
                <a:lnSpc>
                  <a:spcPct val="100000"/>
                </a:lnSpc>
                <a:spcBef>
                  <a:spcPct val="0"/>
                </a:spcBef>
                <a:spcAft>
                  <a:spcPct val="0"/>
                </a:spcAft>
                <a:buClrTx/>
                <a:buSzTx/>
                <a:buFontTx/>
                <a:buNone/>
                <a:tabLst/>
                <a:defRPr/>
              </a:pPr>
              <a:r>
                <a:rPr lang="fr-FR" sz="900" kern="0" dirty="0">
                  <a:solidFill>
                    <a:schemeClr val="tx1">
                      <a:lumMod val="75000"/>
                      <a:lumOff val="25000"/>
                    </a:schemeClr>
                  </a:solidFill>
                  <a:latin typeface="Verdana" pitchFamily="34" charset="0"/>
                  <a:cs typeface="Arial" charset="0"/>
                </a:rPr>
                <a:t>Savez-vous s’il s’agit d’une garantie indemnitaire et non forfaitaire ? Je vous propose de vérifier vos garanties lors d’une prochaine rencontre afin de vous assurer du bon niveau de protection. Qu’en pensez-vous? </a:t>
              </a:r>
            </a:p>
          </p:txBody>
        </p:sp>
        <p:sp>
          <p:nvSpPr>
            <p:cNvPr id="25" name="Bulle narrative : rectangle à coins arrondis 24"/>
            <p:cNvSpPr/>
            <p:nvPr/>
          </p:nvSpPr>
          <p:spPr>
            <a:xfrm>
              <a:off x="827728" y="2435423"/>
              <a:ext cx="2279499" cy="898021"/>
            </a:xfrm>
            <a:prstGeom prst="wedgeRoundRectCallout">
              <a:avLst>
                <a:gd name="adj1" fmla="val -59063"/>
                <a:gd name="adj2" fmla="val 22376"/>
                <a:gd name="adj3" fmla="val 16667"/>
              </a:avLst>
            </a:prstGeom>
            <a:solidFill>
              <a:srgbClr val="C00000"/>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26" name="ZoneTexte 25"/>
            <p:cNvSpPr txBox="1"/>
            <p:nvPr/>
          </p:nvSpPr>
          <p:spPr>
            <a:xfrm>
              <a:off x="1084082" y="2552087"/>
              <a:ext cx="1939732" cy="577079"/>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t">
              <a:spAutoFit/>
            </a:bodyPr>
            <a:lstStyle/>
            <a:p>
              <a:pPr lvl="0" defTabSz="686712" latinLnBrk="1" hangingPunct="0"/>
              <a:r>
                <a:rPr lang="fr-FR" sz="1050" b="1" i="1" kern="0" dirty="0">
                  <a:solidFill>
                    <a:srgbClr val="FFFFFF"/>
                  </a:solidFill>
                  <a:latin typeface="Verdana"/>
                  <a:ea typeface="Calibri"/>
                  <a:cs typeface="Calibri"/>
                  <a:sym typeface="Calibri"/>
                </a:rPr>
                <a:t>« Ma sécurité sociale </a:t>
              </a:r>
              <a:br>
                <a:rPr lang="fr-FR" sz="1050" b="1" i="1" kern="0" dirty="0">
                  <a:solidFill>
                    <a:srgbClr val="FFFFFF"/>
                  </a:solidFill>
                  <a:latin typeface="Verdana"/>
                  <a:ea typeface="Calibri"/>
                  <a:cs typeface="Calibri"/>
                  <a:sym typeface="Calibri"/>
                </a:rPr>
              </a:br>
              <a:r>
                <a:rPr lang="fr-FR" sz="1050" b="1" i="1" kern="0" dirty="0">
                  <a:solidFill>
                    <a:srgbClr val="FFFFFF"/>
                  </a:solidFill>
                  <a:latin typeface="Verdana"/>
                  <a:ea typeface="Calibri"/>
                  <a:cs typeface="Calibri"/>
                  <a:sym typeface="Calibri"/>
                </a:rPr>
                <a:t>et ma mutuelle </a:t>
              </a:r>
              <a:br>
                <a:rPr lang="fr-FR" sz="1050" b="1" i="1" kern="0" dirty="0">
                  <a:solidFill>
                    <a:srgbClr val="FFFFFF"/>
                  </a:solidFill>
                  <a:latin typeface="Verdana"/>
                  <a:ea typeface="Calibri"/>
                  <a:cs typeface="Calibri"/>
                  <a:sym typeface="Calibri"/>
                </a:rPr>
              </a:br>
              <a:r>
                <a:rPr lang="fr-FR" sz="1050" b="1" i="1" kern="0" dirty="0">
                  <a:solidFill>
                    <a:srgbClr val="FFFFFF"/>
                  </a:solidFill>
                  <a:latin typeface="Verdana"/>
                  <a:ea typeface="Calibri"/>
                  <a:cs typeface="Calibri"/>
                  <a:sym typeface="Calibri"/>
                </a:rPr>
                <a:t>me suffisent »</a:t>
              </a:r>
            </a:p>
          </p:txBody>
        </p:sp>
        <p:sp>
          <p:nvSpPr>
            <p:cNvPr id="27" name="Bulle narrative : rectangle à coins arrondis 26"/>
            <p:cNvSpPr/>
            <p:nvPr/>
          </p:nvSpPr>
          <p:spPr>
            <a:xfrm>
              <a:off x="3317329" y="2429776"/>
              <a:ext cx="4925271" cy="898021"/>
            </a:xfrm>
            <a:prstGeom prst="wedgeRoundRectCallout">
              <a:avLst>
                <a:gd name="adj1" fmla="val 54249"/>
                <a:gd name="adj2" fmla="val 24228"/>
                <a:gd name="adj3" fmla="val 16667"/>
              </a:avLst>
            </a:prstGeom>
            <a:solidFill>
              <a:schemeClr val="accent6">
                <a:lumMod val="40000"/>
                <a:lumOff val="60000"/>
              </a:schemeClr>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28" name="ZoneTexte 27"/>
            <p:cNvSpPr txBox="1"/>
            <p:nvPr/>
          </p:nvSpPr>
          <p:spPr>
            <a:xfrm>
              <a:off x="3495868" y="2448129"/>
              <a:ext cx="4693807" cy="782710"/>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t">
              <a:noAutofit/>
            </a:bodyPr>
            <a:lstStyle/>
            <a:p>
              <a:pPr lvl="0" defTabSz="914400" fontAlgn="base">
                <a:spcBef>
                  <a:spcPct val="0"/>
                </a:spcBef>
                <a:spcAft>
                  <a:spcPct val="0"/>
                </a:spcAft>
              </a:pPr>
              <a:r>
                <a:rPr lang="fr-FR" sz="900" kern="0" dirty="0">
                  <a:solidFill>
                    <a:schemeClr val="tx1">
                      <a:lumMod val="75000"/>
                      <a:lumOff val="25000"/>
                    </a:schemeClr>
                  </a:solidFill>
                  <a:latin typeface="Verdana" pitchFamily="34" charset="0"/>
                  <a:cs typeface="Arial" charset="0"/>
                </a:rPr>
                <a:t>En fait la Sécurité Sociale et votre Mutuelle couvrent vos frais médicaux et lors d’une perte d’autonomie supérieure à 60%, vos revenus sont divisés par 2. Une part importante des conséquences financières de l’accident sur votre vie au quotidien reste à votre charge. C’est ce que je vous propose de couvrir avec la GAV</a:t>
              </a:r>
            </a:p>
          </p:txBody>
        </p:sp>
        <p:sp>
          <p:nvSpPr>
            <p:cNvPr id="29" name="Bulle narrative : rectangle à coins arrondis 28"/>
            <p:cNvSpPr/>
            <p:nvPr/>
          </p:nvSpPr>
          <p:spPr>
            <a:xfrm>
              <a:off x="827728" y="3374400"/>
              <a:ext cx="2279499" cy="898021"/>
            </a:xfrm>
            <a:prstGeom prst="wedgeRoundRectCallout">
              <a:avLst>
                <a:gd name="adj1" fmla="val -59063"/>
                <a:gd name="adj2" fmla="val 22376"/>
                <a:gd name="adj3" fmla="val 16667"/>
              </a:avLst>
            </a:prstGeom>
            <a:solidFill>
              <a:srgbClr val="C00000"/>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30" name="ZoneTexte 29"/>
            <p:cNvSpPr txBox="1"/>
            <p:nvPr/>
          </p:nvSpPr>
          <p:spPr>
            <a:xfrm>
              <a:off x="966248" y="3441426"/>
              <a:ext cx="1970202" cy="769439"/>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t">
              <a:noAutofit/>
            </a:bodyPr>
            <a:lstStyle/>
            <a:p>
              <a:pPr lvl="0" defTabSz="686712" latinLnBrk="1" hangingPunct="0"/>
              <a:r>
                <a:rPr lang="fr-FR" sz="1050" b="1" i="1" kern="0" dirty="0">
                  <a:solidFill>
                    <a:srgbClr val="FFFFFF"/>
                  </a:solidFill>
                  <a:latin typeface="Verdana"/>
                  <a:ea typeface="Calibri"/>
                  <a:cs typeface="Calibri"/>
                  <a:sym typeface="Calibri"/>
                </a:rPr>
                <a:t>« J’ai mon Assurance </a:t>
              </a:r>
              <a:br>
                <a:rPr lang="fr-FR" sz="1050" b="1" i="1" kern="0" dirty="0">
                  <a:solidFill>
                    <a:srgbClr val="FFFFFF"/>
                  </a:solidFill>
                  <a:latin typeface="Verdana"/>
                  <a:ea typeface="Calibri"/>
                  <a:cs typeface="Calibri"/>
                  <a:sym typeface="Calibri"/>
                </a:rPr>
              </a:br>
              <a:r>
                <a:rPr lang="fr-FR" sz="1050" b="1" i="1" kern="0" dirty="0">
                  <a:solidFill>
                    <a:srgbClr val="FFFFFF"/>
                  </a:solidFill>
                  <a:latin typeface="Verdana"/>
                  <a:ea typeface="Calibri"/>
                  <a:cs typeface="Calibri"/>
                  <a:sym typeface="Calibri"/>
                </a:rPr>
                <a:t>Multirisques Habitation chez BPCE Assurances, pour cela »</a:t>
              </a:r>
            </a:p>
          </p:txBody>
        </p:sp>
        <p:sp>
          <p:nvSpPr>
            <p:cNvPr id="31" name="Bulle narrative : rectangle à coins arrondis 30"/>
            <p:cNvSpPr/>
            <p:nvPr/>
          </p:nvSpPr>
          <p:spPr>
            <a:xfrm>
              <a:off x="3317329" y="3362445"/>
              <a:ext cx="4925271" cy="898021"/>
            </a:xfrm>
            <a:prstGeom prst="wedgeRoundRectCallout">
              <a:avLst>
                <a:gd name="adj1" fmla="val 54249"/>
                <a:gd name="adj2" fmla="val 24228"/>
                <a:gd name="adj3" fmla="val 16667"/>
              </a:avLst>
            </a:prstGeom>
            <a:solidFill>
              <a:schemeClr val="accent6">
                <a:lumMod val="40000"/>
                <a:lumOff val="60000"/>
              </a:schemeClr>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32" name="ZoneTexte 31"/>
            <p:cNvSpPr txBox="1"/>
            <p:nvPr/>
          </p:nvSpPr>
          <p:spPr>
            <a:xfrm>
              <a:off x="3495868" y="3380797"/>
              <a:ext cx="4507159" cy="782710"/>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ctr">
              <a:noAutofit/>
            </a:bodyPr>
            <a:lstStyle/>
            <a:p>
              <a:pPr lvl="0" defTabSz="914400" fontAlgn="base">
                <a:spcBef>
                  <a:spcPct val="0"/>
                </a:spcBef>
                <a:spcAft>
                  <a:spcPct val="0"/>
                </a:spcAft>
              </a:pPr>
              <a:r>
                <a:rPr lang="fr-FR" sz="900" kern="0" dirty="0">
                  <a:solidFill>
                    <a:schemeClr val="tx1">
                      <a:lumMod val="75000"/>
                      <a:lumOff val="25000"/>
                    </a:schemeClr>
                  </a:solidFill>
                  <a:latin typeface="Verdana" pitchFamily="34" charset="0"/>
                  <a:cs typeface="Arial" charset="0"/>
                </a:rPr>
                <a:t>Votre Assurance vous couvre contre les dommages matériels que peuvent subir vos biens et contre les dommages que vous pouvez causer aux autres. Vous et votre famille n’êtes donc pas couverts et c’est ce que je vous propose de garantir avec la GAV. *</a:t>
              </a:r>
            </a:p>
          </p:txBody>
        </p:sp>
        <p:sp>
          <p:nvSpPr>
            <p:cNvPr id="33" name="Bulle narrative : rectangle à coins arrondis 32"/>
            <p:cNvSpPr/>
            <p:nvPr/>
          </p:nvSpPr>
          <p:spPr>
            <a:xfrm>
              <a:off x="827728" y="4299688"/>
              <a:ext cx="2279499" cy="898021"/>
            </a:xfrm>
            <a:prstGeom prst="wedgeRoundRectCallout">
              <a:avLst>
                <a:gd name="adj1" fmla="val -59063"/>
                <a:gd name="adj2" fmla="val 22376"/>
                <a:gd name="adj3" fmla="val 16667"/>
              </a:avLst>
            </a:prstGeom>
            <a:solidFill>
              <a:srgbClr val="C00000"/>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34" name="ZoneTexte 33"/>
            <p:cNvSpPr txBox="1"/>
            <p:nvPr/>
          </p:nvSpPr>
          <p:spPr>
            <a:xfrm>
              <a:off x="1037830" y="4595560"/>
              <a:ext cx="1837345" cy="430885"/>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t">
              <a:spAutoFit/>
            </a:bodyPr>
            <a:lstStyle/>
            <a:p>
              <a:pPr lvl="0" defTabSz="686712" latinLnBrk="1" hangingPunct="0"/>
              <a:r>
                <a:rPr lang="fr-FR" sz="1100" b="1" i="1" kern="0" dirty="0">
                  <a:solidFill>
                    <a:srgbClr val="FFFFFF"/>
                  </a:solidFill>
                  <a:latin typeface="Verdana"/>
                  <a:ea typeface="Calibri"/>
                  <a:cs typeface="Calibri"/>
                  <a:sym typeface="Calibri"/>
                </a:rPr>
                <a:t>« Encore une autre assurance »</a:t>
              </a:r>
            </a:p>
          </p:txBody>
        </p:sp>
        <p:sp>
          <p:nvSpPr>
            <p:cNvPr id="35" name="Bulle narrative : rectangle à coins arrondis 34"/>
            <p:cNvSpPr/>
            <p:nvPr/>
          </p:nvSpPr>
          <p:spPr>
            <a:xfrm>
              <a:off x="3317329" y="4295111"/>
              <a:ext cx="4925271" cy="898021"/>
            </a:xfrm>
            <a:prstGeom prst="wedgeRoundRectCallout">
              <a:avLst>
                <a:gd name="adj1" fmla="val 54249"/>
                <a:gd name="adj2" fmla="val 24228"/>
                <a:gd name="adj3" fmla="val 16667"/>
              </a:avLst>
            </a:prstGeom>
            <a:solidFill>
              <a:schemeClr val="accent6">
                <a:lumMod val="40000"/>
                <a:lumOff val="60000"/>
              </a:schemeClr>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40" name="ZoneTexte 39"/>
            <p:cNvSpPr txBox="1"/>
            <p:nvPr/>
          </p:nvSpPr>
          <p:spPr>
            <a:xfrm>
              <a:off x="3433060" y="4352766"/>
              <a:ext cx="4693807" cy="782710"/>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ctr">
              <a:noAutofit/>
            </a:bodyPr>
            <a:lstStyle/>
            <a:p>
              <a:pPr lvl="0" defTabSz="914400" fontAlgn="base">
                <a:spcBef>
                  <a:spcPct val="0"/>
                </a:spcBef>
                <a:spcAft>
                  <a:spcPct val="0"/>
                </a:spcAft>
              </a:pPr>
              <a:r>
                <a:rPr lang="fr-FR" sz="900" kern="0" dirty="0">
                  <a:solidFill>
                    <a:schemeClr val="tx1">
                      <a:lumMod val="75000"/>
                      <a:lumOff val="25000"/>
                    </a:schemeClr>
                  </a:solidFill>
                  <a:latin typeface="Verdana" pitchFamily="34" charset="0"/>
                  <a:cs typeface="Arial" charset="0"/>
                </a:rPr>
                <a:t>La GAV résulte d’un constat qui met en évidence le manque de couverture des contrats d’assurance actuels concernant les accidents de la vie quotidienne. Cela représente plus de 11 millions** de victimes par an. Les accidents sont imprévisibles et on est tous concernés.</a:t>
              </a:r>
            </a:p>
          </p:txBody>
        </p:sp>
        <p:sp>
          <p:nvSpPr>
            <p:cNvPr id="41" name="Bulle narrative : rectangle à coins arrondis 40"/>
            <p:cNvSpPr/>
            <p:nvPr/>
          </p:nvSpPr>
          <p:spPr>
            <a:xfrm>
              <a:off x="827728" y="5236030"/>
              <a:ext cx="2279499" cy="898021"/>
            </a:xfrm>
            <a:prstGeom prst="wedgeRoundRectCallout">
              <a:avLst>
                <a:gd name="adj1" fmla="val -59063"/>
                <a:gd name="adj2" fmla="val 22376"/>
                <a:gd name="adj3" fmla="val 16667"/>
              </a:avLst>
            </a:prstGeom>
            <a:solidFill>
              <a:srgbClr val="C00000"/>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42" name="ZoneTexte 41"/>
            <p:cNvSpPr txBox="1"/>
            <p:nvPr/>
          </p:nvSpPr>
          <p:spPr>
            <a:xfrm>
              <a:off x="1037830" y="5404718"/>
              <a:ext cx="1985984" cy="430885"/>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t">
              <a:spAutoFit/>
            </a:bodyPr>
            <a:lstStyle/>
            <a:p>
              <a:pPr lvl="0" defTabSz="686712" latinLnBrk="1" hangingPunct="0"/>
              <a:r>
                <a:rPr lang="fr-FR" sz="1100" b="1" i="1" kern="0" dirty="0">
                  <a:solidFill>
                    <a:srgbClr val="FFFFFF"/>
                  </a:solidFill>
                  <a:latin typeface="Verdana"/>
                  <a:ea typeface="Calibri"/>
                  <a:cs typeface="Calibri"/>
                  <a:sym typeface="Calibri"/>
                </a:rPr>
                <a:t>« Je vais réfléchir, </a:t>
              </a:r>
              <a:br>
                <a:rPr lang="fr-FR" sz="1100" b="1" i="1" kern="0" dirty="0">
                  <a:solidFill>
                    <a:srgbClr val="FFFFFF"/>
                  </a:solidFill>
                  <a:latin typeface="Verdana"/>
                  <a:ea typeface="Calibri"/>
                  <a:cs typeface="Calibri"/>
                  <a:sym typeface="Calibri"/>
                </a:rPr>
              </a:br>
              <a:r>
                <a:rPr lang="fr-FR" sz="1100" b="1" i="1" kern="0" dirty="0">
                  <a:solidFill>
                    <a:srgbClr val="FFFFFF"/>
                  </a:solidFill>
                  <a:latin typeface="Verdana"/>
                  <a:ea typeface="Calibri"/>
                  <a:cs typeface="Calibri"/>
                  <a:sym typeface="Calibri"/>
                </a:rPr>
                <a:t>je verrais plus tard »</a:t>
              </a:r>
            </a:p>
          </p:txBody>
        </p:sp>
        <p:sp>
          <p:nvSpPr>
            <p:cNvPr id="43" name="Bulle narrative : rectangle à coins arrondis 42"/>
            <p:cNvSpPr/>
            <p:nvPr/>
          </p:nvSpPr>
          <p:spPr>
            <a:xfrm>
              <a:off x="3317329" y="5231453"/>
              <a:ext cx="4925271" cy="898021"/>
            </a:xfrm>
            <a:prstGeom prst="wedgeRoundRectCallout">
              <a:avLst>
                <a:gd name="adj1" fmla="val 54249"/>
                <a:gd name="adj2" fmla="val 24228"/>
                <a:gd name="adj3" fmla="val 16667"/>
              </a:avLst>
            </a:prstGeom>
            <a:solidFill>
              <a:schemeClr val="accent6">
                <a:lumMod val="40000"/>
                <a:lumOff val="60000"/>
              </a:schemeClr>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44" name="ZoneTexte 43"/>
            <p:cNvSpPr txBox="1"/>
            <p:nvPr/>
          </p:nvSpPr>
          <p:spPr>
            <a:xfrm>
              <a:off x="3433060" y="5289108"/>
              <a:ext cx="4693807" cy="782710"/>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ctr">
              <a:noAutofit/>
            </a:bodyPr>
            <a:lstStyle/>
            <a:p>
              <a:pPr lvl="0" defTabSz="914400" fontAlgn="base">
                <a:spcBef>
                  <a:spcPct val="0"/>
                </a:spcBef>
                <a:spcAft>
                  <a:spcPct val="0"/>
                </a:spcAft>
              </a:pPr>
              <a:r>
                <a:rPr lang="fr-FR" sz="900" kern="0" dirty="0">
                  <a:solidFill>
                    <a:schemeClr val="tx1">
                      <a:lumMod val="75000"/>
                      <a:lumOff val="25000"/>
                    </a:schemeClr>
                  </a:solidFill>
                  <a:latin typeface="Verdana" pitchFamily="34" charset="0"/>
                  <a:cs typeface="Arial" charset="0"/>
                </a:rPr>
                <a:t>Un accident n’est pas prévisible, et cela n’arrive pas qu’aux autres</a:t>
              </a:r>
            </a:p>
          </p:txBody>
        </p:sp>
      </p:grpSp>
      <p:sp>
        <p:nvSpPr>
          <p:cNvPr id="45" name="Rectangle 44"/>
          <p:cNvSpPr/>
          <p:nvPr/>
        </p:nvSpPr>
        <p:spPr>
          <a:xfrm>
            <a:off x="827728" y="5837082"/>
            <a:ext cx="8061748" cy="338554"/>
          </a:xfrm>
          <a:prstGeom prst="rect">
            <a:avLst/>
          </a:prstGeom>
        </p:spPr>
        <p:txBody>
          <a:bodyPr wrap="square">
            <a:spAutoFit/>
          </a:bodyPr>
          <a:lstStyle/>
          <a:p>
            <a:pPr>
              <a:defRPr/>
            </a:pPr>
            <a:r>
              <a:rPr lang="fr-FR" sz="800" i="1" dirty="0">
                <a:latin typeface="+mn-lt"/>
              </a:rPr>
              <a:t>*A noter en F3 MRH, il existe une garantie dommages corporels, qui est limitée aux sinistres matériels garantis dans le cadre du contrat MRH</a:t>
            </a:r>
          </a:p>
          <a:p>
            <a:pPr>
              <a:defRPr/>
            </a:pPr>
            <a:r>
              <a:rPr lang="fr-FR" sz="800" i="1" dirty="0">
                <a:latin typeface="+mn-lt"/>
              </a:rPr>
              <a:t>** Sources: "Livre blanc 2008 : prévenir les accidents de la vie courante"</a:t>
            </a:r>
          </a:p>
        </p:txBody>
      </p:sp>
    </p:spTree>
    <p:extLst>
      <p:ext uri="{BB962C8B-B14F-4D97-AF65-F5344CB8AC3E}">
        <p14:creationId xmlns:p14="http://schemas.microsoft.com/office/powerpoint/2010/main" val="1972919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4. Accroches et rebonds commerciaux</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Les rebonds commerciaux</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27</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36" name="Shape 647"/>
          <p:cNvSpPr/>
          <p:nvPr/>
        </p:nvSpPr>
        <p:spPr>
          <a:xfrm>
            <a:off x="728155" y="1936123"/>
            <a:ext cx="7920000" cy="938754"/>
          </a:xfrm>
          <a:prstGeom prst="rect">
            <a:avLst/>
          </a:prstGeom>
          <a:solidFill>
            <a:schemeClr val="bg1">
              <a:lumMod val="95000"/>
            </a:schemeClr>
          </a:solidFill>
          <a:ln w="12700">
            <a:miter lim="400000"/>
          </a:ln>
          <a:extLst>
            <a:ext uri="{C572A759-6A51-4108-AA02-DFA0A04FC94B}">
              <ma14:wrappingTextBoxFlag xmlns="" xmlns:ma14="http://schemas.microsoft.com/office/mac/drawingml/2011/main" val="1"/>
            </a:ext>
          </a:extLst>
        </p:spPr>
        <p:txBody>
          <a:bodyPr lIns="0" tIns="0" rIns="360000" bIns="0" anchor="ctr"/>
          <a:lstStyle/>
          <a:p>
            <a:pPr lvl="1" defTabSz="914400" fontAlgn="base">
              <a:spcBef>
                <a:spcPct val="0"/>
              </a:spcBef>
              <a:spcAft>
                <a:spcPct val="0"/>
              </a:spcAft>
              <a:defRPr sz="1800"/>
            </a:pPr>
            <a:r>
              <a:rPr lang="fr-FR" sz="1100" b="1" dirty="0">
                <a:solidFill>
                  <a:schemeClr val="tx1">
                    <a:lumMod val="75000"/>
                    <a:lumOff val="25000"/>
                  </a:schemeClr>
                </a:solidFill>
                <a:latin typeface="Verdana"/>
                <a:ea typeface="Helvetica Neue"/>
                <a:cs typeface="Helvetica Neue"/>
                <a:sym typeface="Helvetica Neue"/>
              </a:rPr>
              <a:t>Les deux contrats sont complémentaires : </a:t>
            </a:r>
          </a:p>
          <a:p>
            <a:pPr lvl="1" defTabSz="914400" fontAlgn="base">
              <a:spcBef>
                <a:spcPct val="0"/>
              </a:spcBef>
              <a:spcAft>
                <a:spcPct val="0"/>
              </a:spcAft>
              <a:defRPr sz="1800"/>
            </a:pPr>
            <a:endParaRPr lang="fr-FR" sz="400" b="1" dirty="0">
              <a:solidFill>
                <a:schemeClr val="tx1">
                  <a:lumMod val="75000"/>
                  <a:lumOff val="25000"/>
                </a:schemeClr>
              </a:solidFill>
              <a:latin typeface="Verdana"/>
              <a:ea typeface="Helvetica Neue"/>
              <a:cs typeface="Helvetica Neue"/>
              <a:sym typeface="Helvetica Neue"/>
            </a:endParaRPr>
          </a:p>
          <a:p>
            <a:pPr marL="628650" lvl="1" indent="-171450" defTabSz="914400" fontAlgn="base">
              <a:spcBef>
                <a:spcPct val="0"/>
              </a:spcBef>
              <a:spcAft>
                <a:spcPct val="0"/>
              </a:spcAft>
              <a:buFont typeface="Wingdings" panose="05000000000000000000" pitchFamily="2" charset="2"/>
              <a:buChar char="§"/>
              <a:defRPr sz="1800"/>
            </a:pPr>
            <a:r>
              <a:rPr lang="fr-FR" sz="1100" dirty="0">
                <a:solidFill>
                  <a:schemeClr val="tx1">
                    <a:lumMod val="75000"/>
                    <a:lumOff val="25000"/>
                  </a:schemeClr>
                </a:solidFill>
                <a:latin typeface="Verdana"/>
                <a:ea typeface="Helvetica Neue"/>
                <a:cs typeface="Helvetica Neue"/>
                <a:sym typeface="Helvetica Neue"/>
              </a:rPr>
              <a:t>le contrat « Garanties Santé » rembourse les frais de santé</a:t>
            </a:r>
          </a:p>
          <a:p>
            <a:pPr marL="628650" lvl="1" indent="-171450" defTabSz="914400" fontAlgn="base">
              <a:spcBef>
                <a:spcPct val="0"/>
              </a:spcBef>
              <a:spcAft>
                <a:spcPct val="0"/>
              </a:spcAft>
              <a:buFont typeface="Wingdings" panose="05000000000000000000" pitchFamily="2" charset="2"/>
              <a:buChar char="§"/>
              <a:defRPr sz="1800"/>
            </a:pPr>
            <a:r>
              <a:rPr lang="fr-FR" sz="1100" dirty="0">
                <a:solidFill>
                  <a:schemeClr val="tx1">
                    <a:lumMod val="75000"/>
                    <a:lumOff val="25000"/>
                  </a:schemeClr>
                </a:solidFill>
                <a:latin typeface="Verdana"/>
                <a:ea typeface="Helvetica Neue"/>
                <a:cs typeface="Helvetica Neue"/>
                <a:sym typeface="Helvetica Neue"/>
              </a:rPr>
              <a:t>la GAV intervient en parallèle pour indemniser les conséquences financières d’un accident de la vie privée en cas d’invalidité</a:t>
            </a:r>
          </a:p>
        </p:txBody>
      </p:sp>
      <p:sp>
        <p:nvSpPr>
          <p:cNvPr id="38" name="Rectangle 37"/>
          <p:cNvSpPr/>
          <p:nvPr/>
        </p:nvSpPr>
        <p:spPr>
          <a:xfrm>
            <a:off x="1006598" y="1569836"/>
            <a:ext cx="7570830" cy="292388"/>
          </a:xfrm>
          <a:prstGeom prst="rect">
            <a:avLst/>
          </a:prstGeom>
        </p:spPr>
        <p:txBody>
          <a:bodyPr wrap="square">
            <a:spAutoFit/>
          </a:bodyPr>
          <a:lstStyle/>
          <a:p>
            <a:r>
              <a:rPr lang="fr-FR" sz="1300" b="1" dirty="0">
                <a:solidFill>
                  <a:srgbClr val="571E74"/>
                </a:solidFill>
                <a:latin typeface="Verdana" panose="020B0604030504040204" pitchFamily="34" charset="0"/>
                <a:ea typeface="Verdana" panose="020B0604030504040204" pitchFamily="34" charset="0"/>
                <a:cs typeface="Verdana" panose="020B0604030504040204" pitchFamily="34" charset="0"/>
              </a:rPr>
              <a:t>Santé + GAV</a:t>
            </a:r>
          </a:p>
        </p:txBody>
      </p:sp>
      <p:sp>
        <p:nvSpPr>
          <p:cNvPr id="39" name="Rectangle 38"/>
          <p:cNvSpPr/>
          <p:nvPr/>
        </p:nvSpPr>
        <p:spPr>
          <a:xfrm>
            <a:off x="895424" y="4066759"/>
            <a:ext cx="7570830" cy="292388"/>
          </a:xfrm>
          <a:prstGeom prst="rect">
            <a:avLst/>
          </a:prstGeom>
        </p:spPr>
        <p:txBody>
          <a:bodyPr wrap="square">
            <a:spAutoFit/>
          </a:bodyPr>
          <a:lstStyle/>
          <a:p>
            <a:r>
              <a:rPr lang="fr-FR" sz="1300" b="1" dirty="0">
                <a:solidFill>
                  <a:srgbClr val="571E74"/>
                </a:solidFill>
                <a:latin typeface="Verdana" panose="020B0604030504040204" pitchFamily="34" charset="0"/>
                <a:ea typeface="Verdana" panose="020B0604030504040204" pitchFamily="34" charset="0"/>
                <a:cs typeface="Verdana" panose="020B0604030504040204" pitchFamily="34" charset="0"/>
              </a:rPr>
              <a:t>Assurance MRH ou AUTO + GAV</a:t>
            </a:r>
          </a:p>
        </p:txBody>
      </p:sp>
      <p:sp>
        <p:nvSpPr>
          <p:cNvPr id="47" name="Bulle narrative : rectangle 46"/>
          <p:cNvSpPr/>
          <p:nvPr/>
        </p:nvSpPr>
        <p:spPr>
          <a:xfrm>
            <a:off x="728155" y="3006211"/>
            <a:ext cx="7920000" cy="826343"/>
          </a:xfrm>
          <a:prstGeom prst="wedgeRectCallout">
            <a:avLst>
              <a:gd name="adj1" fmla="val -24588"/>
              <a:gd name="adj2" fmla="val -58423"/>
            </a:avLst>
          </a:prstGeom>
          <a:solidFill>
            <a:schemeClr val="accent6">
              <a:lumMod val="40000"/>
              <a:lumOff val="60000"/>
            </a:schemeClr>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48" name="ZoneTexte 47"/>
          <p:cNvSpPr txBox="1"/>
          <p:nvPr/>
        </p:nvSpPr>
        <p:spPr>
          <a:xfrm>
            <a:off x="906694" y="3080110"/>
            <a:ext cx="7559560" cy="720236"/>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ctr">
            <a:noAutofit/>
          </a:bodyPr>
          <a:lstStyle/>
          <a:p>
            <a:pPr marR="0" indent="0" defTabSz="914400" fontAlgn="base">
              <a:lnSpc>
                <a:spcPct val="100000"/>
              </a:lnSpc>
              <a:spcBef>
                <a:spcPct val="0"/>
              </a:spcBef>
              <a:spcAft>
                <a:spcPct val="0"/>
              </a:spcAft>
              <a:buClrTx/>
              <a:buSzTx/>
              <a:buFontTx/>
              <a:buNone/>
              <a:tabLst/>
              <a:defRPr/>
            </a:pPr>
            <a:r>
              <a:rPr lang="fr-FR" sz="900" kern="0" dirty="0">
                <a:solidFill>
                  <a:schemeClr val="tx1">
                    <a:lumMod val="75000"/>
                    <a:lumOff val="25000"/>
                  </a:schemeClr>
                </a:solidFill>
                <a:latin typeface="Verdana" pitchFamily="34" charset="0"/>
                <a:cs typeface="Arial" charset="0"/>
              </a:rPr>
              <a:t>« Le contrat « Garanties Santé » vous permet de bénéficier de remboursements pour les consultations chez le médecin, vos achats de médicaments et les frais d’hospitalisation. La Garantie des Accidents de la Vie indemnise vos pertes de revenus si vous ne pouvez pas reprendre votre activité professionnelle, suite à un accident de la vie privée, ainsi que les préjudices subis jusqu’à 1 million d’Euros. Enfin, vous bénéficiez de toute une gamme de services d’assistance dès la survenance de l’accident*. »</a:t>
            </a:r>
          </a:p>
        </p:txBody>
      </p:sp>
      <p:sp>
        <p:nvSpPr>
          <p:cNvPr id="49" name="Shape 647"/>
          <p:cNvSpPr/>
          <p:nvPr/>
        </p:nvSpPr>
        <p:spPr>
          <a:xfrm>
            <a:off x="720839" y="4397175"/>
            <a:ext cx="7920000" cy="778573"/>
          </a:xfrm>
          <a:prstGeom prst="rect">
            <a:avLst/>
          </a:prstGeom>
          <a:solidFill>
            <a:schemeClr val="bg1">
              <a:lumMod val="95000"/>
            </a:schemeClr>
          </a:solidFill>
          <a:ln w="12700">
            <a:miter lim="400000"/>
          </a:ln>
          <a:extLst>
            <a:ext uri="{C572A759-6A51-4108-AA02-DFA0A04FC94B}">
              <ma14:wrappingTextBoxFlag xmlns="" xmlns:ma14="http://schemas.microsoft.com/office/mac/drawingml/2011/main" val="1"/>
            </a:ext>
          </a:extLst>
        </p:spPr>
        <p:txBody>
          <a:bodyPr lIns="0" tIns="0" rIns="360000" bIns="0" anchor="ctr"/>
          <a:lstStyle/>
          <a:p>
            <a:pPr lvl="1" defTabSz="914400" fontAlgn="base">
              <a:spcBef>
                <a:spcPct val="0"/>
              </a:spcBef>
              <a:spcAft>
                <a:spcPct val="0"/>
              </a:spcAft>
              <a:defRPr sz="1800"/>
            </a:pPr>
            <a:r>
              <a:rPr lang="fr-FR" sz="1100" b="1" dirty="0">
                <a:solidFill>
                  <a:schemeClr val="tx1">
                    <a:lumMod val="75000"/>
                    <a:lumOff val="25000"/>
                  </a:schemeClr>
                </a:solidFill>
                <a:latin typeface="Verdana"/>
                <a:ea typeface="Helvetica Neue"/>
                <a:cs typeface="Helvetica Neue"/>
                <a:sym typeface="Helvetica Neue"/>
              </a:rPr>
              <a:t>Assurances de biens et de personnes : une protection optimale</a:t>
            </a:r>
          </a:p>
          <a:p>
            <a:pPr lvl="1" defTabSz="914400" fontAlgn="base">
              <a:spcBef>
                <a:spcPct val="0"/>
              </a:spcBef>
              <a:spcAft>
                <a:spcPct val="0"/>
              </a:spcAft>
              <a:defRPr sz="1800"/>
            </a:pPr>
            <a:endParaRPr lang="fr-FR" sz="400" b="1" dirty="0">
              <a:solidFill>
                <a:schemeClr val="tx1">
                  <a:lumMod val="75000"/>
                  <a:lumOff val="25000"/>
                </a:schemeClr>
              </a:solidFill>
              <a:latin typeface="Verdana"/>
              <a:ea typeface="Helvetica Neue"/>
              <a:cs typeface="Helvetica Neue"/>
              <a:sym typeface="Helvetica Neue"/>
            </a:endParaRPr>
          </a:p>
          <a:p>
            <a:pPr marL="628650" lvl="1" indent="-171450" defTabSz="914400" fontAlgn="base">
              <a:spcBef>
                <a:spcPct val="0"/>
              </a:spcBef>
              <a:spcAft>
                <a:spcPct val="0"/>
              </a:spcAft>
              <a:buFont typeface="Wingdings" panose="05000000000000000000" pitchFamily="2" charset="2"/>
              <a:buChar char="§"/>
              <a:defRPr sz="1800"/>
            </a:pPr>
            <a:r>
              <a:rPr lang="fr-FR" sz="1100" dirty="0">
                <a:solidFill>
                  <a:schemeClr val="tx1">
                    <a:lumMod val="75000"/>
                    <a:lumOff val="25000"/>
                  </a:schemeClr>
                </a:solidFill>
                <a:latin typeface="Verdana"/>
                <a:ea typeface="Helvetica Neue"/>
                <a:cs typeface="Helvetica Neue"/>
                <a:sym typeface="Helvetica Neue"/>
              </a:rPr>
              <a:t>Suite à la présentation des assurances de biens, rebondir sur les assurances de personnes : il est aussi important d’assurer ses biens que sa famille et soi-même</a:t>
            </a:r>
          </a:p>
        </p:txBody>
      </p:sp>
      <p:sp>
        <p:nvSpPr>
          <p:cNvPr id="50" name="Bulle narrative : rectangle 49"/>
          <p:cNvSpPr/>
          <p:nvPr/>
        </p:nvSpPr>
        <p:spPr>
          <a:xfrm>
            <a:off x="728155" y="5316825"/>
            <a:ext cx="7920000" cy="608030"/>
          </a:xfrm>
          <a:prstGeom prst="wedgeRectCallout">
            <a:avLst>
              <a:gd name="adj1" fmla="val -24588"/>
              <a:gd name="adj2" fmla="val -58423"/>
            </a:avLst>
          </a:prstGeom>
          <a:solidFill>
            <a:schemeClr val="accent6">
              <a:lumMod val="40000"/>
              <a:lumOff val="60000"/>
            </a:schemeClr>
          </a:solidFill>
        </p:spPr>
        <p:txBody>
          <a:bodyPr wrap="square" rtlCol="0" anchor="ctr">
            <a:noAutofit/>
          </a:bodyPr>
          <a:lstStyle/>
          <a:p>
            <a:pPr algn="ctr"/>
            <a:endParaRPr lang="fr-FR" sz="1600" dirty="0">
              <a:latin typeface="Verdana" panose="020B0604030504040204" pitchFamily="34" charset="0"/>
              <a:ea typeface="Verdana" panose="020B0604030504040204" pitchFamily="34" charset="0"/>
              <a:cs typeface="Verdana" panose="020B0604030504040204" pitchFamily="34" charset="0"/>
            </a:endParaRPr>
          </a:p>
        </p:txBody>
      </p:sp>
      <p:sp>
        <p:nvSpPr>
          <p:cNvPr id="51" name="ZoneTexte 50"/>
          <p:cNvSpPr txBox="1"/>
          <p:nvPr/>
        </p:nvSpPr>
        <p:spPr>
          <a:xfrm>
            <a:off x="906694" y="5390723"/>
            <a:ext cx="7559560" cy="444221"/>
          </a:xfrm>
          <a:prstGeom prst="rect">
            <a:avLst/>
          </a:prstGeom>
          <a:noFill/>
          <a:ln w="12700" cap="flat">
            <a:noFill/>
            <a:miter lim="400000"/>
          </a:ln>
          <a:effectLst/>
        </p:spPr>
        <p:txBody>
          <a:bodyPr rot="0" spcFirstLastPara="1" vertOverflow="overflow" horzOverflow="overflow" vert="horz" wrap="square" lIns="45719" tIns="45719" rIns="45719" bIns="45719" numCol="1" spcCol="38100" rtlCol="0" anchor="ctr">
            <a:noAutofit/>
          </a:bodyPr>
          <a:lstStyle/>
          <a:p>
            <a:pPr marR="0" indent="0" defTabSz="914400" fontAlgn="base">
              <a:lnSpc>
                <a:spcPct val="100000"/>
              </a:lnSpc>
              <a:spcBef>
                <a:spcPct val="0"/>
              </a:spcBef>
              <a:spcAft>
                <a:spcPct val="0"/>
              </a:spcAft>
              <a:buClrTx/>
              <a:buSzTx/>
              <a:buFontTx/>
              <a:buNone/>
              <a:tabLst/>
              <a:defRPr/>
            </a:pPr>
            <a:r>
              <a:rPr lang="fr-FR" sz="900" kern="0" dirty="0">
                <a:solidFill>
                  <a:schemeClr val="tx1">
                    <a:lumMod val="75000"/>
                    <a:lumOff val="25000"/>
                  </a:schemeClr>
                </a:solidFill>
                <a:latin typeface="Verdana" pitchFamily="34" charset="0"/>
                <a:cs typeface="Arial" charset="0"/>
              </a:rPr>
              <a:t>« On assure ses biens, sa voiture, sa maison, mais on pense rarement à se protéger soi-même et ses proches. Pourtant, c’est aussi important pour préserver son avenir ou celui de ses proches de conséquences durables d’un accident »</a:t>
            </a:r>
          </a:p>
        </p:txBody>
      </p:sp>
    </p:spTree>
    <p:extLst>
      <p:ext uri="{BB962C8B-B14F-4D97-AF65-F5344CB8AC3E}">
        <p14:creationId xmlns:p14="http://schemas.microsoft.com/office/powerpoint/2010/main" val="2293372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outils</a:t>
            </a:r>
          </a:p>
        </p:txBody>
      </p:sp>
      <p:sp>
        <p:nvSpPr>
          <p:cNvPr id="3" name="Espace réservé du texte 2"/>
          <p:cNvSpPr>
            <a:spLocks noGrp="1"/>
          </p:cNvSpPr>
          <p:nvPr>
            <p:ph type="body" sz="quarter" idx="13"/>
          </p:nvPr>
        </p:nvSpPr>
        <p:spPr/>
        <p:txBody>
          <a:bodyPr/>
          <a:lstStyle/>
          <a:p>
            <a:r>
              <a:rPr lang="fr-FR" dirty="0"/>
              <a:t>5</a:t>
            </a:r>
          </a:p>
        </p:txBody>
      </p:sp>
      <p:sp>
        <p:nvSpPr>
          <p:cNvPr id="4" name="Espace réservé du texte 3"/>
          <p:cNvSpPr>
            <a:spLocks noGrp="1"/>
          </p:cNvSpPr>
          <p:nvPr>
            <p:ph type="body" sz="quarter" idx="14"/>
          </p:nvPr>
        </p:nvSpPr>
        <p:spPr>
          <a:xfrm>
            <a:off x="2191917" y="2492240"/>
            <a:ext cx="3812957" cy="275699"/>
          </a:xfrm>
        </p:spPr>
        <p:txBody>
          <a:bodyPr/>
          <a:lstStyle/>
          <a:p>
            <a:r>
              <a:rPr lang="fr-FR" dirty="0"/>
              <a:t>LA GARANTIE DES ACCIDENTS DE LA VIE</a:t>
            </a:r>
          </a:p>
        </p:txBody>
      </p:sp>
      <p:sp>
        <p:nvSpPr>
          <p:cNvPr id="5" name="Espace réservé du texte 4"/>
          <p:cNvSpPr>
            <a:spLocks noGrp="1"/>
          </p:cNvSpPr>
          <p:nvPr>
            <p:ph type="body" sz="quarter" idx="15"/>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28</a:t>
            </a:fld>
            <a:endParaRPr lang="fr-FR" dirty="0"/>
          </a:p>
        </p:txBody>
      </p:sp>
      <p:sp>
        <p:nvSpPr>
          <p:cNvPr id="7" name="Espace réservé du texte 6"/>
          <p:cNvSpPr>
            <a:spLocks noGrp="1"/>
          </p:cNvSpPr>
          <p:nvPr>
            <p:ph type="body" sz="quarter" idx="16"/>
          </p:nvPr>
        </p:nvSpPr>
        <p:spPr/>
        <p:txBody>
          <a:bodyPr/>
          <a:lstStyle/>
          <a:p>
            <a:r>
              <a:rPr lang="fr-FR" dirty="0"/>
              <a:t>Document à usage interne</a:t>
            </a:r>
            <a:br>
              <a:rPr lang="fr-FR" dirty="0"/>
            </a:br>
            <a:r>
              <a:rPr lang="fr-FR" dirty="0"/>
              <a:t>Ne pas diffuser</a:t>
            </a:r>
          </a:p>
        </p:txBody>
      </p:sp>
    </p:spTree>
    <p:extLst>
      <p:ext uri="{BB962C8B-B14F-4D97-AF65-F5344CB8AC3E}">
        <p14:creationId xmlns:p14="http://schemas.microsoft.com/office/powerpoint/2010/main" val="2940141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Les outils</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Les dérogations</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29</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6" name="Rectangle 15"/>
          <p:cNvSpPr/>
          <p:nvPr/>
        </p:nvSpPr>
        <p:spPr>
          <a:xfrm>
            <a:off x="1206795" y="2664291"/>
            <a:ext cx="6900530" cy="287395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grpSp>
        <p:nvGrpSpPr>
          <p:cNvPr id="17" name="Groupe 16"/>
          <p:cNvGrpSpPr/>
          <p:nvPr/>
        </p:nvGrpSpPr>
        <p:grpSpPr>
          <a:xfrm>
            <a:off x="1190581" y="1755801"/>
            <a:ext cx="7506852" cy="559969"/>
            <a:chOff x="1190581" y="1755801"/>
            <a:chExt cx="7506852" cy="559969"/>
          </a:xfrm>
        </p:grpSpPr>
        <p:sp>
          <p:nvSpPr>
            <p:cNvPr id="18" name="Rectangle 17"/>
            <p:cNvSpPr/>
            <p:nvPr/>
          </p:nvSpPr>
          <p:spPr>
            <a:xfrm>
              <a:off x="1944989" y="1780161"/>
              <a:ext cx="6752444" cy="276999"/>
            </a:xfrm>
            <a:prstGeom prst="rect">
              <a:avLst/>
            </a:prstGeom>
          </p:spPr>
          <p:txBody>
            <a:bodyPr wrap="square">
              <a:spAutoFit/>
            </a:bodyPr>
            <a:lstStyle/>
            <a:p>
              <a:r>
                <a:rPr lang="fr-FR" sz="12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Il est possible de déroger à certains critères d’acceptation</a:t>
              </a:r>
            </a:p>
          </p:txBody>
        </p:sp>
        <p:sp>
          <p:nvSpPr>
            <p:cNvPr id="19" name="Rectangle 18"/>
            <p:cNvSpPr/>
            <p:nvPr/>
          </p:nvSpPr>
          <p:spPr>
            <a:xfrm>
              <a:off x="1944989" y="1992605"/>
              <a:ext cx="6602819" cy="323165"/>
            </a:xfrm>
            <a:prstGeom prst="rect">
              <a:avLst/>
            </a:prstGeom>
          </p:spPr>
          <p:txBody>
            <a:bodyPr wrap="square">
              <a:spAutoFit/>
            </a:bodyPr>
            <a:lstStyle/>
            <a:p>
              <a:r>
                <a:rPr lang="fr-FR" sz="1500" b="1" dirty="0">
                  <a:solidFill>
                    <a:srgbClr val="571E74"/>
                  </a:solidFill>
                  <a:latin typeface="Verdana" panose="020B0604030504040204" pitchFamily="34" charset="0"/>
                  <a:ea typeface="Verdana" panose="020B0604030504040204" pitchFamily="34" charset="0"/>
                  <a:cs typeface="Verdana" panose="020B0604030504040204" pitchFamily="34" charset="0"/>
                </a:rPr>
                <a:t>La dérogation est gérée via l’outil de souscription</a:t>
              </a:r>
            </a:p>
          </p:txBody>
        </p:sp>
        <p:pic>
          <p:nvPicPr>
            <p:cNvPr id="20" name="Image 19"/>
            <p:cNvPicPr>
              <a:picLocks noChangeAspect="1"/>
            </p:cNvPicPr>
            <p:nvPr/>
          </p:nvPicPr>
          <p:blipFill>
            <a:blip r:embed="rId4"/>
            <a:stretch>
              <a:fillRect/>
            </a:stretch>
          </p:blipFill>
          <p:spPr>
            <a:xfrm>
              <a:off x="1190581" y="1755801"/>
              <a:ext cx="643497" cy="555747"/>
            </a:xfrm>
            <a:prstGeom prst="rect">
              <a:avLst/>
            </a:prstGeom>
          </p:spPr>
        </p:pic>
      </p:grpSp>
      <p:graphicFrame>
        <p:nvGraphicFramePr>
          <p:cNvPr id="21" name="Objet 20"/>
          <p:cNvGraphicFramePr>
            <a:graphicFrameLocks noChangeAspect="1"/>
          </p:cNvGraphicFramePr>
          <p:nvPr>
            <p:extLst>
              <p:ext uri="{D42A27DB-BD31-4B8C-83A1-F6EECF244321}">
                <p14:modId xmlns:p14="http://schemas.microsoft.com/office/powerpoint/2010/main" val="225551024"/>
              </p:ext>
            </p:extLst>
          </p:nvPr>
        </p:nvGraphicFramePr>
        <p:xfrm>
          <a:off x="3985247" y="3715505"/>
          <a:ext cx="914400" cy="771525"/>
        </p:xfrm>
        <a:graphic>
          <a:graphicData uri="http://schemas.openxmlformats.org/presentationml/2006/ole">
            <mc:AlternateContent xmlns:mc="http://schemas.openxmlformats.org/markup-compatibility/2006">
              <mc:Choice xmlns:v="urn:schemas-microsoft-com:vml" Requires="v">
                <p:oleObj spid="_x0000_s1033" name="Acrobat Document" showAsIcon="1" r:id="rId5" imgW="914400" imgH="771480" progId="Acrobat.Document.11">
                  <p:embed/>
                </p:oleObj>
              </mc:Choice>
              <mc:Fallback>
                <p:oleObj name="Acrobat Document" showAsIcon="1" r:id="rId5" imgW="914400" imgH="771480" progId="Acrobat.Document.11">
                  <p:embed/>
                  <p:pic>
                    <p:nvPicPr>
                      <p:cNvPr id="2" name="Objet 1"/>
                      <p:cNvPicPr/>
                      <p:nvPr/>
                    </p:nvPicPr>
                    <p:blipFill>
                      <a:blip r:embed="rId6"/>
                      <a:stretch>
                        <a:fillRect/>
                      </a:stretch>
                    </p:blipFill>
                    <p:spPr>
                      <a:xfrm>
                        <a:off x="3985247" y="3715505"/>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11257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Les outils</a:t>
            </a:r>
          </a:p>
        </p:txBody>
      </p:sp>
      <p:sp>
        <p:nvSpPr>
          <p:cNvPr id="3" name="Espace réservé du texte 2"/>
          <p:cNvSpPr>
            <a:spLocks noGrp="1"/>
          </p:cNvSpPr>
          <p:nvPr>
            <p:ph type="body" sz="quarter" idx="14"/>
          </p:nvPr>
        </p:nvSpPr>
        <p:spPr>
          <a:xfrm>
            <a:off x="305099" y="237537"/>
            <a:ext cx="8491572" cy="275699"/>
          </a:xfrm>
        </p:spPr>
        <p:txBody>
          <a:bodyPr/>
          <a:lstStyle/>
          <a:p>
            <a:r>
              <a:rPr lang="fr-FR" dirty="0"/>
              <a:t>LA GARANTIE DES ACCIDENTS DE LA VIE</a:t>
            </a:r>
          </a:p>
        </p:txBody>
      </p:sp>
      <p:sp>
        <p:nvSpPr>
          <p:cNvPr id="4" name="Espace réservé du texte 3"/>
          <p:cNvSpPr>
            <a:spLocks noGrp="1"/>
          </p:cNvSpPr>
          <p:nvPr>
            <p:ph type="body" sz="quarter" idx="16"/>
          </p:nvPr>
        </p:nvSpPr>
        <p:spPr/>
        <p:txBody>
          <a:bodyPr/>
          <a:lstStyle/>
          <a:p>
            <a:r>
              <a:rPr lang="fr-FR" dirty="0"/>
              <a:t> Les outils</a:t>
            </a:r>
          </a:p>
        </p:txBody>
      </p:sp>
      <p:sp>
        <p:nvSpPr>
          <p:cNvPr id="5" name="Espace réservé du texte 4"/>
          <p:cNvSpPr>
            <a:spLocks noGrp="1"/>
          </p:cNvSpPr>
          <p:nvPr>
            <p:ph type="body" sz="quarter" idx="13"/>
          </p:nvPr>
        </p:nvSpPr>
        <p:spPr/>
        <p:txBody>
          <a:bodyPr/>
          <a:lstStyle/>
          <a:p>
            <a:r>
              <a:rPr lang="fr-FR" dirty="0"/>
              <a:t>Version 2.0</a:t>
            </a:r>
          </a:p>
        </p:txBody>
      </p:sp>
      <p:sp>
        <p:nvSpPr>
          <p:cNvPr id="6" name="Espace réservé du numéro de diapositive 5"/>
          <p:cNvSpPr>
            <a:spLocks noGrp="1"/>
          </p:cNvSpPr>
          <p:nvPr>
            <p:ph type="sldNum" sz="quarter" idx="12"/>
          </p:nvPr>
        </p:nvSpPr>
        <p:spPr/>
        <p:txBody>
          <a:bodyPr/>
          <a:lstStyle/>
          <a:p>
            <a:fld id="{E91A9CCD-D769-46AB-BCBB-62C838BDE2BE}" type="slidenum">
              <a:rPr lang="fr-FR" smtClean="0"/>
              <a:pPr/>
              <a:t>30</a:t>
            </a:fld>
            <a:endParaRPr lang="fr-FR" dirty="0"/>
          </a:p>
        </p:txBody>
      </p:sp>
      <p:sp>
        <p:nvSpPr>
          <p:cNvPr id="7" name="Espace réservé du texte 6"/>
          <p:cNvSpPr>
            <a:spLocks noGrp="1"/>
          </p:cNvSpPr>
          <p:nvPr>
            <p:ph type="body" sz="quarter" idx="15"/>
          </p:nvPr>
        </p:nvSpPr>
        <p:spPr/>
        <p:txBody>
          <a:bodyPr/>
          <a:lstStyle/>
          <a:p>
            <a:r>
              <a:rPr lang="fr-FR" dirty="0"/>
              <a:t>Document à usage interne</a:t>
            </a:r>
            <a:br>
              <a:rPr lang="fr-FR" dirty="0"/>
            </a:br>
            <a:r>
              <a:rPr lang="fr-FR" dirty="0"/>
              <a:t>Ne pas diffuser</a:t>
            </a:r>
          </a:p>
        </p:txBody>
      </p:sp>
      <p:sp>
        <p:nvSpPr>
          <p:cNvPr id="14" name="Rectangle 13"/>
          <p:cNvSpPr/>
          <p:nvPr/>
        </p:nvSpPr>
        <p:spPr>
          <a:xfrm>
            <a:off x="1252727" y="2753171"/>
            <a:ext cx="6854598" cy="1841530"/>
          </a:xfrm>
          <a:prstGeom prst="rect">
            <a:avLst/>
          </a:prstGeom>
        </p:spPr>
        <p:txBody>
          <a:bodyPr wrap="square">
            <a:spAutoFit/>
          </a:bodyPr>
          <a:lstStyle/>
          <a:p>
            <a:pPr marL="285750" indent="-285750" defTabSz="914400" fontAlgn="base">
              <a:spcBef>
                <a:spcPts val="1000"/>
              </a:spcBef>
              <a:spcAft>
                <a:spcPct val="0"/>
              </a:spcAft>
              <a:buFont typeface="Webdings" panose="05030102010509060703" pitchFamily="18" charset="2"/>
              <a:buChar char=""/>
            </a:pPr>
            <a:r>
              <a:rPr lang="fr-FR" sz="1200" dirty="0">
                <a:solidFill>
                  <a:srgbClr val="571E74"/>
                </a:solidFill>
                <a:latin typeface="Verdana" pitchFamily="34" charset="0"/>
                <a:cs typeface="Arial" charset="0"/>
                <a:hlinkClick r:id="rId2" action="ppaction://hlinkfile"/>
              </a:rPr>
              <a:t>Outil d’aide à la vente – Face à face client</a:t>
            </a:r>
            <a:r>
              <a:rPr lang="fr-FR" sz="1200" dirty="0">
                <a:solidFill>
                  <a:srgbClr val="571E74"/>
                </a:solidFill>
                <a:latin typeface="Verdana" pitchFamily="34" charset="0"/>
                <a:cs typeface="Arial" charset="0"/>
              </a:rPr>
              <a:t> </a:t>
            </a:r>
          </a:p>
          <a:p>
            <a:pPr marL="285750" indent="-285750" defTabSz="914400" fontAlgn="base">
              <a:spcBef>
                <a:spcPts val="1000"/>
              </a:spcBef>
              <a:spcAft>
                <a:spcPct val="0"/>
              </a:spcAft>
              <a:buFont typeface="Webdings" panose="05030102010509060703" pitchFamily="18" charset="2"/>
              <a:buChar char=""/>
            </a:pPr>
            <a:r>
              <a:rPr lang="fr-FR" sz="1200" dirty="0">
                <a:solidFill>
                  <a:srgbClr val="571E74"/>
                </a:solidFill>
                <a:latin typeface="Verdana" pitchFamily="34" charset="0"/>
                <a:cs typeface="Arial" charset="0"/>
                <a:hlinkClick r:id="rId3" action="ppaction://hlinkfile"/>
              </a:rPr>
              <a:t>Outil d’aide à la vente - Conseiller</a:t>
            </a:r>
            <a:r>
              <a:rPr lang="fr-FR" sz="1200" dirty="0">
                <a:solidFill>
                  <a:srgbClr val="571E74"/>
                </a:solidFill>
                <a:latin typeface="Verdana" pitchFamily="34" charset="0"/>
                <a:cs typeface="Arial" charset="0"/>
              </a:rPr>
              <a:t> </a:t>
            </a:r>
          </a:p>
          <a:p>
            <a:pPr marL="285750" indent="-285750" defTabSz="914400" fontAlgn="base">
              <a:spcBef>
                <a:spcPts val="1000"/>
              </a:spcBef>
              <a:spcAft>
                <a:spcPct val="0"/>
              </a:spcAft>
              <a:buFont typeface="Webdings" panose="05030102010509060703" pitchFamily="18" charset="2"/>
              <a:buChar char=""/>
            </a:pPr>
            <a:r>
              <a:rPr lang="fr-FR" sz="1200" dirty="0">
                <a:solidFill>
                  <a:srgbClr val="571E74"/>
                </a:solidFill>
                <a:latin typeface="Verdana" pitchFamily="34" charset="0"/>
                <a:cs typeface="Arial" charset="0"/>
                <a:hlinkClick r:id="rId4" action="ppaction://hlinkfile"/>
              </a:rPr>
              <a:t>Outil d’aide à la vente - Comparatif contrats concurrence</a:t>
            </a:r>
            <a:r>
              <a:rPr lang="fr-FR" sz="1200" dirty="0">
                <a:solidFill>
                  <a:srgbClr val="571E74"/>
                </a:solidFill>
                <a:latin typeface="Verdana" pitchFamily="34" charset="0"/>
                <a:cs typeface="Arial" charset="0"/>
              </a:rPr>
              <a:t> </a:t>
            </a:r>
          </a:p>
          <a:p>
            <a:pPr marL="285750" indent="-285750" defTabSz="914400" fontAlgn="base">
              <a:spcBef>
                <a:spcPts val="1000"/>
              </a:spcBef>
              <a:spcAft>
                <a:spcPct val="0"/>
              </a:spcAft>
              <a:buFont typeface="Webdings" panose="05030102010509060703" pitchFamily="18" charset="2"/>
              <a:buChar char=""/>
            </a:pPr>
            <a:r>
              <a:rPr lang="fr-FR" sz="1200" dirty="0">
                <a:solidFill>
                  <a:srgbClr val="571E74"/>
                </a:solidFill>
                <a:latin typeface="Verdana" pitchFamily="34" charset="0"/>
                <a:cs typeface="Arial" charset="0"/>
                <a:hlinkClick r:id="rId5" action="ppaction://hlinkfile"/>
              </a:rPr>
              <a:t>Outil d'aide à la vente - Savez-vous comment vous êtes protégé</a:t>
            </a:r>
            <a:r>
              <a:rPr lang="fr-FR" sz="1200" dirty="0">
                <a:solidFill>
                  <a:srgbClr val="571E74"/>
                </a:solidFill>
                <a:latin typeface="Verdana" pitchFamily="34" charset="0"/>
                <a:cs typeface="Arial" charset="0"/>
              </a:rPr>
              <a:t> </a:t>
            </a:r>
          </a:p>
          <a:p>
            <a:pPr marL="285750" indent="-285750" defTabSz="914400" fontAlgn="base">
              <a:spcBef>
                <a:spcPts val="1000"/>
              </a:spcBef>
              <a:spcAft>
                <a:spcPct val="0"/>
              </a:spcAft>
              <a:buFont typeface="Webdings" panose="05030102010509060703" pitchFamily="18" charset="2"/>
              <a:buChar char=""/>
            </a:pPr>
            <a:r>
              <a:rPr lang="fr-FR" sz="1200" dirty="0">
                <a:solidFill>
                  <a:srgbClr val="571E74"/>
                </a:solidFill>
                <a:latin typeface="Verdana" pitchFamily="34" charset="0"/>
                <a:cs typeface="Arial" charset="0"/>
                <a:hlinkClick r:id="rId6" action="ppaction://hlinkfile"/>
              </a:rPr>
              <a:t>Clef de l’Assurance N°52 –Réaliser un contrat d’assurance </a:t>
            </a:r>
            <a:endParaRPr lang="fr-FR" sz="1200" dirty="0">
              <a:solidFill>
                <a:srgbClr val="571E74"/>
              </a:solidFill>
              <a:latin typeface="Verdana" pitchFamily="34" charset="0"/>
              <a:cs typeface="Arial" charset="0"/>
            </a:endParaRPr>
          </a:p>
          <a:p>
            <a:pPr marL="285750" indent="-285750" defTabSz="914400" fontAlgn="base">
              <a:spcBef>
                <a:spcPts val="1000"/>
              </a:spcBef>
              <a:spcAft>
                <a:spcPct val="0"/>
              </a:spcAft>
              <a:buFont typeface="Webdings" panose="05030102010509060703" pitchFamily="18" charset="2"/>
              <a:buChar char=""/>
            </a:pPr>
            <a:r>
              <a:rPr lang="fr-FR" sz="1200" dirty="0">
                <a:solidFill>
                  <a:srgbClr val="571E74"/>
                </a:solidFill>
                <a:latin typeface="Verdana" pitchFamily="34" charset="0"/>
                <a:cs typeface="Arial" charset="0"/>
                <a:hlinkClick r:id="rId7" action="ppaction://hlinkfile"/>
              </a:rPr>
              <a:t>Mode d'emploi GAV</a:t>
            </a:r>
            <a:r>
              <a:rPr lang="fr-FR" sz="1200" dirty="0">
                <a:solidFill>
                  <a:srgbClr val="571E74"/>
                </a:solidFill>
                <a:latin typeface="Verdana" pitchFamily="34" charset="0"/>
                <a:cs typeface="Arial" charset="0"/>
              </a:rPr>
              <a:t> </a:t>
            </a:r>
          </a:p>
        </p:txBody>
      </p:sp>
      <p:sp>
        <p:nvSpPr>
          <p:cNvPr id="22" name="Rectangle 21"/>
          <p:cNvSpPr/>
          <p:nvPr/>
        </p:nvSpPr>
        <p:spPr>
          <a:xfrm>
            <a:off x="1206795" y="1681907"/>
            <a:ext cx="6900530" cy="7360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15" name="ZoneTexte 14"/>
          <p:cNvSpPr txBox="1"/>
          <p:nvPr/>
        </p:nvSpPr>
        <p:spPr>
          <a:xfrm>
            <a:off x="1286759" y="1716862"/>
            <a:ext cx="6136849" cy="584775"/>
          </a:xfrm>
          <a:prstGeom prst="rect">
            <a:avLst/>
          </a:prstGeom>
          <a:noFill/>
        </p:spPr>
        <p:txBody>
          <a:bodyPr wrap="square" rtlCol="0">
            <a:spAutoFit/>
          </a:bodyPr>
          <a:lstStyle/>
          <a:p>
            <a:r>
              <a:rPr lang="fr-FR" sz="1600" dirty="0"/>
              <a:t>Retrouvez tous les outils sous l’intranet dans la partie produit ou cliquez sur un des liens ci-dessous. </a:t>
            </a:r>
          </a:p>
        </p:txBody>
      </p:sp>
    </p:spTree>
    <p:extLst>
      <p:ext uri="{BB962C8B-B14F-4D97-AF65-F5344CB8AC3E}">
        <p14:creationId xmlns:p14="http://schemas.microsoft.com/office/powerpoint/2010/main" val="4100486090"/>
      </p:ext>
    </p:extLst>
  </p:cSld>
  <p:clrMapOvr>
    <a:masterClrMapping/>
  </p:clrMapOvr>
</p:sld>
</file>

<file path=ppt/theme/theme1.xml><?xml version="1.0" encoding="utf-8"?>
<a:theme xmlns:a="http://schemas.openxmlformats.org/drawingml/2006/main" name="Formation Natixis">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1261</TotalTime>
  <Words>3630</Words>
  <Application>Microsoft Office PowerPoint</Application>
  <PresentationFormat>Affichage à l'écran (4:3)</PresentationFormat>
  <Paragraphs>548</Paragraphs>
  <Slides>30</Slides>
  <Notes>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30</vt:i4>
      </vt:variant>
    </vt:vector>
  </HeadingPairs>
  <TitlesOfParts>
    <vt:vector size="32" baseType="lpstr">
      <vt:lpstr>Formation Natixis</vt:lpstr>
      <vt:lpstr>Acrobat Document</vt:lpstr>
      <vt:lpstr>LA GARANTIE DES ACCIDENTS DE LA VIE </vt:lpstr>
      <vt:lpstr>Objectifs pédagogiques</vt:lpstr>
      <vt:lpstr>LA GARANTIE DES ACCIDENTS DE LA VIE</vt:lpstr>
      <vt:lpstr>Le contexte et les besoins de protection  du client dans sa vie quotidienne</vt:lpstr>
      <vt:lpstr>1. Le contexte et les besoins du client dans sa vie quotidienne</vt:lpstr>
      <vt:lpstr>1. Le contexte et les besoins du client dans sa vie quotidienne</vt:lpstr>
      <vt:lpstr>1. Le contexte et les besoins du client dans sa vie quotidienne</vt:lpstr>
      <vt:lpstr>1. Le contexte et les besoins du client dans sa vie quotidienne</vt:lpstr>
      <vt:lpstr>1. Le contexte et les besoins du client dans sa vie quotidienne</vt:lpstr>
      <vt:lpstr>1. Le contexte et les besoins du client dans sa vie quotidienne</vt:lpstr>
      <vt:lpstr>Le contrat GAV</vt:lpstr>
      <vt:lpstr>2. Le contrat GAV</vt:lpstr>
      <vt:lpstr>2. Le contrat GAV</vt:lpstr>
      <vt:lpstr>2. Le contrat GAV</vt:lpstr>
      <vt:lpstr>2. Le contrat GAV</vt:lpstr>
      <vt:lpstr>2. Le contrat GAV</vt:lpstr>
      <vt:lpstr>2. Le contrat GAV</vt:lpstr>
      <vt:lpstr>Les garanties offertes</vt:lpstr>
      <vt:lpstr>3. Les garanties</vt:lpstr>
      <vt:lpstr>3. Les garanties</vt:lpstr>
      <vt:lpstr>3. Les garanties</vt:lpstr>
      <vt:lpstr>Accroche et rebonds commerciaux</vt:lpstr>
      <vt:lpstr>4. Accroches et rebonds commerciaux</vt:lpstr>
      <vt:lpstr>4. Accroches et rebonds commerciaux</vt:lpstr>
      <vt:lpstr>4. Accroches et rebonds commerciaux</vt:lpstr>
      <vt:lpstr>4. Accroches et rebonds commerciaux</vt:lpstr>
      <vt:lpstr>4. Accroches et rebonds commerciaux</vt:lpstr>
      <vt:lpstr>Les outils</vt:lpstr>
      <vt:lpstr>5. Les outils</vt:lpstr>
      <vt:lpstr>5. Les outils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Olivier PRADES</dc:creator>
  <cp:lastModifiedBy>A6700865</cp:lastModifiedBy>
  <cp:revision>145</cp:revision>
  <dcterms:created xsi:type="dcterms:W3CDTF">2016-08-30T09:32:24Z</dcterms:created>
  <dcterms:modified xsi:type="dcterms:W3CDTF">2019-02-21T10:10:38Z</dcterms:modified>
</cp:coreProperties>
</file>