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bookmarkIdSeed="3">
  <p:sldMasterIdLst>
    <p:sldMasterId id="2147483715" r:id="rId5"/>
  </p:sldMasterIdLst>
  <p:notesMasterIdLst>
    <p:notesMasterId r:id="rId18"/>
  </p:notesMasterIdLst>
  <p:handoutMasterIdLst>
    <p:handoutMasterId r:id="rId19"/>
  </p:handoutMasterIdLst>
  <p:sldIdLst>
    <p:sldId id="4197" r:id="rId6"/>
    <p:sldId id="4189" r:id="rId7"/>
    <p:sldId id="4196" r:id="rId8"/>
    <p:sldId id="4184" r:id="rId9"/>
    <p:sldId id="4187" r:id="rId10"/>
    <p:sldId id="4179" r:id="rId11"/>
    <p:sldId id="4176" r:id="rId12"/>
    <p:sldId id="4175" r:id="rId13"/>
    <p:sldId id="4182" r:id="rId14"/>
    <p:sldId id="4191" r:id="rId15"/>
    <p:sldId id="4193" r:id="rId16"/>
    <p:sldId id="4174" r:id="rId17"/>
  </p:sldIdLst>
  <p:sldSz cx="9144000" cy="5143500" type="screen16x9"/>
  <p:notesSz cx="6858000" cy="9144000"/>
  <p:embeddedFontLst>
    <p:embeddedFont>
      <p:font typeface="Arial Black" panose="020B0A04020102020204" pitchFamily="34" charset="0"/>
      <p:bold r:id="rId20"/>
    </p:embeddedFont>
    <p:embeddedFont>
      <p:font typeface="Arial Narrow" panose="020B0606020202030204" pitchFamily="3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Gill Sans MT" panose="020B0502020104020203" pitchFamily="34" charset="0"/>
      <p:regular r:id="rId29"/>
      <p:bold r:id="rId30"/>
      <p:italic r:id="rId31"/>
      <p:boldItalic r:id="rId32"/>
    </p:embeddedFont>
    <p:embeddedFont>
      <p:font typeface="Univers" panose="020B0503020202020204" pitchFamily="34" charset="0"/>
      <p:regular r:id="rId33"/>
      <p:bold r:id="rId34"/>
    </p:embeddedFont>
    <p:embeddedFont>
      <p:font typeface="Verdana" panose="020B0604030504040204" pitchFamily="34" charset="0"/>
      <p:regular r:id="rId35"/>
      <p:bold r:id="rId36"/>
      <p:italic r:id="rId37"/>
      <p:boldItalic r:id="rId38"/>
    </p:embeddedFont>
  </p:embeddedFontLst>
  <p:custDataLst>
    <p:tags r:id="rId3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3" userDrawn="1">
          <p15:clr>
            <a:srgbClr val="A4A3A4"/>
          </p15:clr>
        </p15:guide>
        <p15:guide id="3" pos="295" userDrawn="1">
          <p15:clr>
            <a:srgbClr val="A4A3A4"/>
          </p15:clr>
        </p15:guide>
        <p15:guide id="6" pos="5602" userDrawn="1">
          <p15:clr>
            <a:srgbClr val="A4A3A4"/>
          </p15:clr>
        </p15:guide>
        <p15:guide id="7" pos="5465" userDrawn="1">
          <p15:clr>
            <a:srgbClr val="A4A3A4"/>
          </p15:clr>
        </p15:guide>
        <p15:guide id="9" pos="204" userDrawn="1">
          <p15:clr>
            <a:srgbClr val="A4A3A4"/>
          </p15:clr>
        </p15:guide>
        <p15:guide id="10" pos="4241" userDrawn="1">
          <p15:clr>
            <a:srgbClr val="A4A3A4"/>
          </p15:clr>
        </p15:guide>
        <p15:guide id="11" pos="4513" userDrawn="1">
          <p15:clr>
            <a:srgbClr val="A4A3A4"/>
          </p15:clr>
        </p15:guide>
        <p15:guide id="12" orient="horz" pos="1575"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Idiart Anne-Lise" initials="IA" lastIdx="8" clrIdx="6">
    <p:extLst>
      <p:ext uri="{19B8F6BF-5375-455C-9EA6-DF929625EA0E}">
        <p15:presenceInfo xmlns:p15="http://schemas.microsoft.com/office/powerpoint/2012/main" userId="Idiart Anne-Lise" providerId="None"/>
      </p:ext>
    </p:extLst>
  </p:cmAuthor>
  <p:cmAuthor id="1" name="Testard Mariam" initials="TM" lastIdx="10" clrIdx="0">
    <p:extLst>
      <p:ext uri="{19B8F6BF-5375-455C-9EA6-DF929625EA0E}">
        <p15:presenceInfo xmlns:p15="http://schemas.microsoft.com/office/powerpoint/2012/main" userId="Testard Mariam" providerId="None"/>
      </p:ext>
    </p:extLst>
  </p:cmAuthor>
  <p:cmAuthor id="8" name="FOREST EMILIE" initials="FE" lastIdx="6" clrIdx="7">
    <p:extLst>
      <p:ext uri="{19B8F6BF-5375-455C-9EA6-DF929625EA0E}">
        <p15:presenceInfo xmlns:p15="http://schemas.microsoft.com/office/powerpoint/2012/main" userId="S::EMILIE.FOREST@bpce.fr::da6cc1a9-d934-4b50-89d2-31d782ff206a" providerId="AD"/>
      </p:ext>
    </p:extLst>
  </p:cmAuthor>
  <p:cmAuthor id="2" name="Delivre Thibault" initials="DT" lastIdx="8" clrIdx="1">
    <p:extLst>
      <p:ext uri="{19B8F6BF-5375-455C-9EA6-DF929625EA0E}">
        <p15:presenceInfo xmlns:p15="http://schemas.microsoft.com/office/powerpoint/2012/main" userId="Delivre Thibault" providerId="None"/>
      </p:ext>
    </p:extLst>
  </p:cmAuthor>
  <p:cmAuthor id="9" name="ALLARD DE GRANDMAISON Isaure" initials="ADGI" lastIdx="4" clrIdx="8">
    <p:extLst>
      <p:ext uri="{19B8F6BF-5375-455C-9EA6-DF929625EA0E}">
        <p15:presenceInfo xmlns:p15="http://schemas.microsoft.com/office/powerpoint/2012/main" userId="S::Isaure.ALLARDDEGRANDMAISON@bpce.fr::62627e1a-8ddf-4379-941d-a333a03de277" providerId="AD"/>
      </p:ext>
    </p:extLst>
  </p:cmAuthor>
  <p:cmAuthor id="3" name="PAGES Valérie" initials="PV" lastIdx="2" clrIdx="2">
    <p:extLst>
      <p:ext uri="{19B8F6BF-5375-455C-9EA6-DF929625EA0E}">
        <p15:presenceInfo xmlns:p15="http://schemas.microsoft.com/office/powerpoint/2012/main" userId="S::valerie.pages@ecuvie.caisse-epargne.fr::64ca82a9-f311-4120-ad5e-ffb6550f1abe" providerId="AD"/>
      </p:ext>
    </p:extLst>
  </p:cmAuthor>
  <p:cmAuthor id="10" name="Arnaud KERNIVINEN" initials="AK" lastIdx="7" clrIdx="9">
    <p:extLst>
      <p:ext uri="{19B8F6BF-5375-455C-9EA6-DF929625EA0E}">
        <p15:presenceInfo xmlns:p15="http://schemas.microsoft.com/office/powerpoint/2012/main" userId="Arnaud KERNIVINEN" providerId="None"/>
      </p:ext>
    </p:extLst>
  </p:cmAuthor>
  <p:cmAuthor id="4" name="Redon Anais" initials="RA" lastIdx="1" clrIdx="3">
    <p:extLst>
      <p:ext uri="{19B8F6BF-5375-455C-9EA6-DF929625EA0E}">
        <p15:presenceInfo xmlns:p15="http://schemas.microsoft.com/office/powerpoint/2012/main" userId="S::anais.redon@natixis.com::c0f2cd67-61ec-4a94-b2b1-4c9eef8b6dd7" providerId="AD"/>
      </p:ext>
    </p:extLst>
  </p:cmAuthor>
  <p:cmAuthor id="11" name="Redon Anais" initials="RA [2]" lastIdx="8" clrIdx="10">
    <p:extLst>
      <p:ext uri="{19B8F6BF-5375-455C-9EA6-DF929625EA0E}">
        <p15:presenceInfo xmlns:p15="http://schemas.microsoft.com/office/powerpoint/2012/main" userId="Redon Anais" providerId="None"/>
      </p:ext>
    </p:extLst>
  </p:cmAuthor>
  <p:cmAuthor id="5" name="Akoua Joseph Ake" initials="AA" lastIdx="1" clrIdx="4">
    <p:extLst>
      <p:ext uri="{19B8F6BF-5375-455C-9EA6-DF929625EA0E}">
        <p15:presenceInfo xmlns:p15="http://schemas.microsoft.com/office/powerpoint/2012/main" userId="S::joseph-ake.akoua@natixis.com::079a9d48-fd92-45a3-9cfc-31a5f980ea23" providerId="AD"/>
      </p:ext>
    </p:extLst>
  </p:cmAuthor>
  <p:cmAuthor id="6" name="REUZE Francoise" initials="RF" lastIdx="26" clrIdx="5">
    <p:extLst>
      <p:ext uri="{19B8F6BF-5375-455C-9EA6-DF929625EA0E}">
        <p15:presenceInfo xmlns:p15="http://schemas.microsoft.com/office/powerpoint/2012/main" userId="S-1-5-21-3019584756-1612224902-2092370849-2819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D9D9D9"/>
    <a:srgbClr val="F0F0F0"/>
    <a:srgbClr val="C5580A"/>
    <a:srgbClr val="A778AE"/>
    <a:srgbClr val="FFFFFF"/>
    <a:srgbClr val="D6D2E3"/>
    <a:srgbClr val="E30613"/>
    <a:srgbClr val="B0006C"/>
    <a:srgbClr val="0086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E97DF-EECE-43B8-B05F-100B6EC97F53}" v="244" dt="2021-11-26T13:58:45.156"/>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52" autoAdjust="0"/>
    <p:restoredTop sz="92295" autoAdjust="0"/>
  </p:normalViewPr>
  <p:slideViewPr>
    <p:cSldViewPr snapToGrid="0">
      <p:cViewPr>
        <p:scale>
          <a:sx n="72" d="100"/>
          <a:sy n="72" d="100"/>
        </p:scale>
        <p:origin x="860" y="56"/>
      </p:cViewPr>
      <p:guideLst>
        <p:guide orient="horz" pos="123"/>
        <p:guide pos="295"/>
        <p:guide pos="5602"/>
        <p:guide pos="5465"/>
        <p:guide pos="204"/>
        <p:guide pos="4241"/>
        <p:guide pos="4513"/>
        <p:guide orient="horz" pos="1575"/>
      </p:guideLst>
    </p:cSldViewPr>
  </p:slideViewPr>
  <p:notesTextViewPr>
    <p:cViewPr>
      <p:scale>
        <a:sx n="1" d="1"/>
        <a:sy n="1" d="1"/>
      </p:scale>
      <p:origin x="0" y="0"/>
    </p:cViewPr>
  </p:notesText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7.fntdata"/><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5.xml"/><Relationship Id="rId19" Type="http://schemas.openxmlformats.org/officeDocument/2006/relationships/handoutMaster" Target="handoutMasters/handoutMaster1.xml"/><Relationship Id="rId31" Type="http://schemas.openxmlformats.org/officeDocument/2006/relationships/font" Target="fonts/font12.fntdata"/><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image" Target="../media/image7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13/01/2022</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338206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85276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28380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771701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2.sv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hemeOverride" Target="../theme/themeOverride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hemeOverride" Target="../theme/themeOverride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683C22B-C6FB-4BDD-BF86-2185363FF05D}"/>
              </a:ext>
            </a:extLst>
          </p:cNvPr>
          <p:cNvSpPr/>
          <p:nvPr userDrawn="1"/>
        </p:nvSpPr>
        <p:spPr>
          <a:xfrm>
            <a:off x="4038600" y="779164"/>
            <a:ext cx="5105399" cy="3585171"/>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020532" y="2013359"/>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sp>
        <p:nvSpPr>
          <p:cNvPr id="24" name="Espace réservé pour une image  23">
            <a:extLst>
              <a:ext uri="{FF2B5EF4-FFF2-40B4-BE49-F238E27FC236}">
                <a16:creationId xmlns:a16="http://schemas.microsoft.com/office/drawing/2014/main" id="{71BC8731-40B2-422A-B7CF-6F5BD0A85C04}"/>
              </a:ext>
            </a:extLst>
          </p:cNvPr>
          <p:cNvSpPr>
            <a:spLocks noGrp="1"/>
          </p:cNvSpPr>
          <p:nvPr>
            <p:ph type="pic" sz="quarter" idx="12" hasCustomPrompt="1"/>
          </p:nvPr>
        </p:nvSpPr>
        <p:spPr>
          <a:xfrm>
            <a:off x="4038600" y="779164"/>
            <a:ext cx="5105399" cy="3585171"/>
          </a:xfrm>
          <a:custGeom>
            <a:avLst/>
            <a:gdLst>
              <a:gd name="connsiteX0" fmla="*/ 0 w 6807198"/>
              <a:gd name="connsiteY0" fmla="*/ 0 h 4780228"/>
              <a:gd name="connsiteX1" fmla="*/ 6807198 w 6807198"/>
              <a:gd name="connsiteY1" fmla="*/ 0 h 4780228"/>
              <a:gd name="connsiteX2" fmla="*/ 6807198 w 6807198"/>
              <a:gd name="connsiteY2" fmla="*/ 4780228 h 4780228"/>
              <a:gd name="connsiteX3" fmla="*/ 504032 w 6807198"/>
              <a:gd name="connsiteY3" fmla="*/ 4780228 h 4780228"/>
              <a:gd name="connsiteX4" fmla="*/ 504032 w 6807198"/>
              <a:gd name="connsiteY4" fmla="*/ 4305297 h 4780228"/>
              <a:gd name="connsiteX5" fmla="*/ 0 w 6807198"/>
              <a:gd name="connsiteY5" fmla="*/ 4305297 h 478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7198" h="4780228">
                <a:moveTo>
                  <a:pt x="0" y="0"/>
                </a:moveTo>
                <a:lnTo>
                  <a:pt x="6807198" y="0"/>
                </a:lnTo>
                <a:lnTo>
                  <a:pt x="6807198" y="4780228"/>
                </a:lnTo>
                <a:lnTo>
                  <a:pt x="504032" y="4780228"/>
                </a:lnTo>
                <a:lnTo>
                  <a:pt x="504032" y="4305297"/>
                </a:lnTo>
                <a:lnTo>
                  <a:pt x="0" y="4305297"/>
                </a:lnTo>
                <a:close/>
              </a:path>
            </a:pathLst>
          </a:custGeom>
          <a:solidFill>
            <a:schemeClr val="bg1">
              <a:lumMod val="95000"/>
            </a:schemeClr>
          </a:solidFill>
        </p:spPr>
        <p:txBody>
          <a:bodyPr wrap="square">
            <a:noAutofit/>
          </a:bodyPr>
          <a:lstStyle>
            <a:lvl1pPr marL="0" indent="0">
              <a:buNone/>
              <a:defRPr/>
            </a:lvl1pPr>
          </a:lstStyle>
          <a:p>
            <a:r>
              <a:rPr lang="fr-FR"/>
              <a:t> </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pic>
        <p:nvPicPr>
          <p:cNvPr id="14" name="Image 13">
            <a:extLst>
              <a:ext uri="{FF2B5EF4-FFF2-40B4-BE49-F238E27FC236}">
                <a16:creationId xmlns:a16="http://schemas.microsoft.com/office/drawing/2014/main" id="{C1BE9AFA-3362-4BF5-BF98-C53737818892}"/>
              </a:ext>
            </a:extLst>
          </p:cNvPr>
          <p:cNvPicPr>
            <a:picLocks noChangeAspect="1"/>
          </p:cNvPicPr>
          <p:nvPr userDrawn="1"/>
        </p:nvPicPr>
        <p:blipFill>
          <a:blip r:embed="rId6"/>
          <a:stretch>
            <a:fillRect/>
          </a:stretch>
        </p:blipFill>
        <p:spPr>
          <a:xfrm>
            <a:off x="3748075" y="4098884"/>
            <a:ext cx="582824" cy="581485"/>
          </a:xfrm>
          <a:prstGeom prst="rect">
            <a:avLst/>
          </a:prstGeom>
        </p:spPr>
      </p:pic>
      <p:pic>
        <p:nvPicPr>
          <p:cNvPr id="15" name="Image 14">
            <a:extLst>
              <a:ext uri="{FF2B5EF4-FFF2-40B4-BE49-F238E27FC236}">
                <a16:creationId xmlns:a16="http://schemas.microsoft.com/office/drawing/2014/main" id="{87B7D9D0-4147-4299-99A4-8F9E7F5C7656}"/>
              </a:ext>
            </a:extLst>
          </p:cNvPr>
          <p:cNvPicPr>
            <a:picLocks noChangeAspect="1"/>
          </p:cNvPicPr>
          <p:nvPr userDrawn="1"/>
        </p:nvPicPr>
        <p:blipFill>
          <a:blip r:embed="rId7"/>
          <a:stretch>
            <a:fillRect/>
          </a:stretch>
        </p:blipFill>
        <p:spPr>
          <a:xfrm>
            <a:off x="7355541" y="4536565"/>
            <a:ext cx="1655423" cy="430863"/>
          </a:xfrm>
          <a:prstGeom prst="rect">
            <a:avLst/>
          </a:prstGeom>
        </p:spPr>
      </p:pic>
    </p:spTree>
    <p:extLst>
      <p:ext uri="{BB962C8B-B14F-4D97-AF65-F5344CB8AC3E}">
        <p14:creationId xmlns:p14="http://schemas.microsoft.com/office/powerpoint/2010/main" val="3829502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5" name="Espace réservé du texte 14">
            <a:extLst>
              <a:ext uri="{FF2B5EF4-FFF2-40B4-BE49-F238E27FC236}">
                <a16:creationId xmlns:a16="http://schemas.microsoft.com/office/drawing/2014/main" id="{00CFC0DD-A9BA-4F4B-8171-7486F372ABA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3" y="1146276"/>
            <a:ext cx="8713694" cy="348644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1" name="Titre 20">
            <a:extLst>
              <a:ext uri="{FF2B5EF4-FFF2-40B4-BE49-F238E27FC236}">
                <a16:creationId xmlns:a16="http://schemas.microsoft.com/office/drawing/2014/main" id="{EA7CCBEC-79CB-4843-937D-FB77DFF560D3}"/>
              </a:ext>
            </a:extLst>
          </p:cNvPr>
          <p:cNvSpPr>
            <a:spLocks noGrp="1"/>
          </p:cNvSpPr>
          <p:nvPr>
            <p:ph type="title"/>
          </p:nvPr>
        </p:nvSpPr>
        <p:spPr/>
        <p:txBody>
          <a:bodyPr/>
          <a:lstStyle>
            <a:lvl1pPr>
              <a:defRPr>
                <a:solidFill>
                  <a:srgbClr val="E30613"/>
                </a:solidFill>
              </a:defRPr>
            </a:lvl1pPr>
          </a:lstStyle>
          <a:p>
            <a:r>
              <a:rPr lang="fr-FR"/>
              <a:t>Modifiez le style du titre</a:t>
            </a:r>
          </a:p>
        </p:txBody>
      </p:sp>
    </p:spTree>
    <p:extLst>
      <p:ext uri="{BB962C8B-B14F-4D97-AF65-F5344CB8AC3E}">
        <p14:creationId xmlns:p14="http://schemas.microsoft.com/office/powerpoint/2010/main" val="195112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uverture [V2]">
    <p:spTree>
      <p:nvGrpSpPr>
        <p:cNvPr id="1" name=""/>
        <p:cNvGrpSpPr/>
        <p:nvPr/>
      </p:nvGrpSpPr>
      <p:grpSpPr>
        <a:xfrm>
          <a:off x="0" y="0"/>
          <a:ext cx="0" cy="0"/>
          <a:chOff x="0" y="0"/>
          <a:chExt cx="0" cy="0"/>
        </a:xfrm>
      </p:grpSpPr>
      <p:pic>
        <p:nvPicPr>
          <p:cNvPr id="18" name="Espace réservé pour une image  10">
            <a:extLst>
              <a:ext uri="{FF2B5EF4-FFF2-40B4-BE49-F238E27FC236}">
                <a16:creationId xmlns:a16="http://schemas.microsoft.com/office/drawing/2014/main" id="{55221119-BC11-5245-9797-3E7240CF7C3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038600" y="779164"/>
            <a:ext cx="5105399" cy="3585171"/>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420265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570294E-4556-1A48-A266-FF5BC85B5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9401" y="773411"/>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140959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0A052AC8-91E6-DE4B-8E80-FFD4C816C7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49" y="776287"/>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79696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8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C5D980E-9D31-1049-928B-2BD88A72C47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7942" y="776287"/>
            <a:ext cx="5323269"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056688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50E9A27-F8A8-4342-9853-F4F6A45AB7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50" y="779164"/>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06053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AEA93186-4E7A-F242-AB38-1CD02CD826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7302" y="763886"/>
            <a:ext cx="5293910" cy="360045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0855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Couverture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683C22B-C6FB-4BDD-BF86-2185363FF05D}"/>
              </a:ext>
            </a:extLst>
          </p:cNvPr>
          <p:cNvSpPr/>
          <p:nvPr userDrawn="1"/>
        </p:nvSpPr>
        <p:spPr>
          <a:xfrm>
            <a:off x="4038600" y="779164"/>
            <a:ext cx="5105399" cy="3585171"/>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535444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ECA03E4-5282-4447-9B2A-39B62FF283CC}"/>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tretch>
            <a:fillRect/>
          </a:stretch>
        </p:blipFill>
        <p:spPr>
          <a:xfrm>
            <a:off x="3752850" y="776287"/>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340767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9_Couverture [V2]">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6E8E41EA-3D6E-4C49-9FE4-2FFFEA1A92A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56"/>
          <a:stretch/>
        </p:blipFill>
        <p:spPr>
          <a:xfrm>
            <a:off x="4038601" y="768441"/>
            <a:ext cx="5105399" cy="359877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898730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1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FC77AD-D4C4-BF46-9535-FA4D9F80B9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5627" y="768441"/>
            <a:ext cx="5395961" cy="359877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158028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0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2A6702F-47CD-CD4E-B5C0-DD73DCEC23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49" y="757237"/>
            <a:ext cx="5391150" cy="360997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401815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uverture [V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54C7DB-EDFE-44C9-9A3F-45A888316179}"/>
              </a:ext>
            </a:extLst>
          </p:cNvPr>
          <p:cNvSpPr/>
          <p:nvPr userDrawn="1"/>
        </p:nvSpPr>
        <p:spPr>
          <a:xfrm>
            <a:off x="1" y="0"/>
            <a:ext cx="9143999" cy="37861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628650" y="254716"/>
            <a:ext cx="7886700" cy="1351739"/>
          </a:xfrm>
        </p:spPr>
        <p:txBody>
          <a:bodyPr anchor="b">
            <a:normAutofit/>
          </a:bodyPr>
          <a:lstStyle>
            <a:lvl1pPr algn="ctr">
              <a:defRPr sz="405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628650" y="2367639"/>
            <a:ext cx="7886700" cy="620250"/>
          </a:xfrm>
        </p:spPr>
        <p:txBody>
          <a:bodyPr>
            <a:normAutofit/>
          </a:bodyPr>
          <a:lstStyle>
            <a:lvl1pPr marL="0" indent="0" algn="ctr">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3586162" y="3081609"/>
            <a:ext cx="1971677" cy="273844"/>
          </a:xfrm>
        </p:spPr>
        <p:txBody>
          <a:bodyPr/>
          <a:lstStyle>
            <a:lvl1pPr algn="ctr">
              <a:defRPr sz="825" cap="all" baseline="0">
                <a:solidFill>
                  <a:schemeClr val="bg1"/>
                </a:solidFill>
              </a:defRPr>
            </a:lvl1pPr>
          </a:lstStyle>
          <a:p>
            <a:endParaRPr lang="fr-FR"/>
          </a:p>
        </p:txBody>
      </p:sp>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020532" y="2013359"/>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37DF1399-8CC8-40B7-A722-EA321C81DD85}"/>
              </a:ext>
            </a:extLst>
          </p:cNvPr>
          <p:cNvGrpSpPr/>
          <p:nvPr userDrawn="1"/>
        </p:nvGrpSpPr>
        <p:grpSpPr>
          <a:xfrm>
            <a:off x="4193976" y="3449172"/>
            <a:ext cx="756048" cy="756047"/>
            <a:chOff x="4880768" y="5344182"/>
            <a:chExt cx="1008064" cy="1008062"/>
          </a:xfrm>
        </p:grpSpPr>
        <p:sp>
          <p:nvSpPr>
            <p:cNvPr id="11" name="Rectangle 10">
              <a:extLst>
                <a:ext uri="{FF2B5EF4-FFF2-40B4-BE49-F238E27FC236}">
                  <a16:creationId xmlns:a16="http://schemas.microsoft.com/office/drawing/2014/main" id="{3A890D15-BA42-4C1E-A4AC-E429609BE8CA}"/>
                </a:ext>
              </a:extLst>
            </p:cNvPr>
            <p:cNvSpPr/>
            <p:nvPr/>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2" name="Graphique 11">
              <a:extLst>
                <a:ext uri="{FF2B5EF4-FFF2-40B4-BE49-F238E27FC236}">
                  <a16:creationId xmlns:a16="http://schemas.microsoft.com/office/drawing/2014/main" id="{8A67F8C8-E102-4E29-BDF3-78A75E458D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95066" y="5458481"/>
              <a:ext cx="779466" cy="779464"/>
            </a:xfrm>
            <a:prstGeom prst="rect">
              <a:avLst/>
            </a:prstGeom>
          </p:spPr>
        </p:pic>
      </p:grpSp>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3602022" y="4420413"/>
            <a:ext cx="1939955" cy="253916"/>
          </a:xfrm>
        </p:spPr>
        <p:txBody>
          <a:bodyPr wrap="none" anchor="ctr">
            <a:spAutoFit/>
          </a:bodyPr>
          <a:lstStyle>
            <a:lvl1pPr marL="0" indent="0" algn="ctr">
              <a:buNone/>
              <a:defRPr sz="1050" b="1"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spTree>
    <p:extLst>
      <p:ext uri="{BB962C8B-B14F-4D97-AF65-F5344CB8AC3E}">
        <p14:creationId xmlns:p14="http://schemas.microsoft.com/office/powerpoint/2010/main" val="1236049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23A89D-F355-4A64-B575-0CCC70E1A3AC}"/>
              </a:ext>
            </a:extLst>
          </p:cNvPr>
          <p:cNvSpPr>
            <a:spLocks noGrp="1"/>
          </p:cNvSpPr>
          <p:nvPr>
            <p:ph type="title"/>
          </p:nvPr>
        </p:nvSpPr>
        <p:spPr>
          <a:xfrm>
            <a:off x="4896825" y="2064148"/>
            <a:ext cx="3947138" cy="2203052"/>
          </a:xfrm>
        </p:spPr>
        <p:txBody>
          <a:bodyPr anchor="t">
            <a:normAutofit/>
          </a:bodyPr>
          <a:lstStyle>
            <a:lvl1pPr>
              <a:defRPr sz="3000" cap="all" baseline="0"/>
            </a:lvl1pPr>
          </a:lstStyle>
          <a:p>
            <a:r>
              <a:rPr lang="fr-FR"/>
              <a:t>Modifiez le style du titre</a:t>
            </a:r>
          </a:p>
        </p:txBody>
      </p:sp>
      <p:sp>
        <p:nvSpPr>
          <p:cNvPr id="7" name="Rectangle 6">
            <a:extLst>
              <a:ext uri="{FF2B5EF4-FFF2-40B4-BE49-F238E27FC236}">
                <a16:creationId xmlns:a16="http://schemas.microsoft.com/office/drawing/2014/main" id="{D8365ED0-C334-4808-BC14-33A3FD11513B}"/>
              </a:ext>
            </a:extLst>
          </p:cNvPr>
          <p:cNvSpPr/>
          <p:nvPr userDrawn="1"/>
        </p:nvSpPr>
        <p:spPr>
          <a:xfrm>
            <a:off x="0" y="-4422"/>
            <a:ext cx="2657616" cy="51479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0" name="Rectangle 9">
            <a:extLst>
              <a:ext uri="{FF2B5EF4-FFF2-40B4-BE49-F238E27FC236}">
                <a16:creationId xmlns:a16="http://schemas.microsoft.com/office/drawing/2014/main" id="{03F3DC7C-8C91-4478-A647-2EE0FBF3FFE4}"/>
              </a:ext>
            </a:extLst>
          </p:cNvPr>
          <p:cNvSpPr/>
          <p:nvPr userDrawn="1"/>
        </p:nvSpPr>
        <p:spPr>
          <a:xfrm>
            <a:off x="5016622" y="172995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878B6D99-D389-4D38-8AF7-CBADB9AD4693}"/>
              </a:ext>
            </a:extLst>
          </p:cNvPr>
          <p:cNvSpPr/>
          <p:nvPr userDrawn="1"/>
        </p:nvSpPr>
        <p:spPr>
          <a:xfrm>
            <a:off x="8545635" y="4673182"/>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A21641A0-1CC7-4C77-B56C-459766A37FDA}"/>
              </a:ext>
            </a:extLst>
          </p:cNvPr>
          <p:cNvSpPr/>
          <p:nvPr userDrawn="1"/>
        </p:nvSpPr>
        <p:spPr>
          <a:xfrm>
            <a:off x="8652791" y="4453081"/>
            <a:ext cx="191172" cy="1911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5" name="Espace réservé du texte 14">
            <a:extLst>
              <a:ext uri="{FF2B5EF4-FFF2-40B4-BE49-F238E27FC236}">
                <a16:creationId xmlns:a16="http://schemas.microsoft.com/office/drawing/2014/main" id="{F64640D5-DBFA-4C85-93E0-70C1AA659D6E}"/>
              </a:ext>
            </a:extLst>
          </p:cNvPr>
          <p:cNvSpPr>
            <a:spLocks noGrp="1"/>
          </p:cNvSpPr>
          <p:nvPr>
            <p:ph type="body" sz="quarter" idx="10" hasCustomPrompt="1"/>
          </p:nvPr>
        </p:nvSpPr>
        <p:spPr>
          <a:xfrm>
            <a:off x="4896825" y="352307"/>
            <a:ext cx="922047" cy="1419619"/>
          </a:xfrm>
        </p:spPr>
        <p:txBody>
          <a:bodyPr wrap="none">
            <a:spAutoFit/>
          </a:bodyPr>
          <a:lstStyle>
            <a:lvl1pPr marL="0" indent="0">
              <a:buNone/>
              <a:defRPr sz="8625" b="1">
                <a:solidFill>
                  <a:srgbClr val="C6C5C5"/>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fr-FR"/>
              <a:t>0</a:t>
            </a:r>
          </a:p>
        </p:txBody>
      </p:sp>
      <p:sp>
        <p:nvSpPr>
          <p:cNvPr id="19" name="Espace réservé pour une image  18">
            <a:extLst>
              <a:ext uri="{FF2B5EF4-FFF2-40B4-BE49-F238E27FC236}">
                <a16:creationId xmlns:a16="http://schemas.microsoft.com/office/drawing/2014/main" id="{4BE16F3C-EA1A-4F94-A5C6-766D2C204F7F}"/>
              </a:ext>
            </a:extLst>
          </p:cNvPr>
          <p:cNvSpPr>
            <a:spLocks noGrp="1"/>
          </p:cNvSpPr>
          <p:nvPr>
            <p:ph type="pic" sz="quarter" idx="12" hasCustomPrompt="1"/>
          </p:nvPr>
        </p:nvSpPr>
        <p:spPr>
          <a:xfrm>
            <a:off x="394622" y="476250"/>
            <a:ext cx="4008828" cy="2809876"/>
          </a:xfrm>
          <a:prstGeom prst="rect">
            <a:avLst/>
          </a:prstGeom>
          <a:solidFill>
            <a:schemeClr val="bg1">
              <a:lumMod val="95000"/>
            </a:schemeClr>
          </a:solidFill>
        </p:spPr>
        <p:txBody>
          <a:bodyPr wrap="square">
            <a:noAutofit/>
          </a:bodyPr>
          <a:lstStyle>
            <a:lvl1pPr marL="0" indent="0">
              <a:buNone/>
              <a:defRPr/>
            </a:lvl1pPr>
          </a:lstStyle>
          <a:p>
            <a:r>
              <a:rPr lang="fr-FR"/>
              <a:t> </a:t>
            </a:r>
          </a:p>
        </p:txBody>
      </p:sp>
      <p:grpSp>
        <p:nvGrpSpPr>
          <p:cNvPr id="17" name="Groupe 16">
            <a:extLst>
              <a:ext uri="{FF2B5EF4-FFF2-40B4-BE49-F238E27FC236}">
                <a16:creationId xmlns:a16="http://schemas.microsoft.com/office/drawing/2014/main" id="{52409DB4-C032-4ADC-89BE-F1B0B0D03076}"/>
              </a:ext>
            </a:extLst>
          </p:cNvPr>
          <p:cNvGrpSpPr/>
          <p:nvPr userDrawn="1"/>
        </p:nvGrpSpPr>
        <p:grpSpPr>
          <a:xfrm>
            <a:off x="1" y="4494530"/>
            <a:ext cx="655439" cy="655439"/>
            <a:chOff x="11318081" y="0"/>
            <a:chExt cx="873919" cy="873919"/>
          </a:xfrm>
        </p:grpSpPr>
        <p:sp>
          <p:nvSpPr>
            <p:cNvPr id="18" name="Rectangle 17">
              <a:extLst>
                <a:ext uri="{FF2B5EF4-FFF2-40B4-BE49-F238E27FC236}">
                  <a16:creationId xmlns:a16="http://schemas.microsoft.com/office/drawing/2014/main" id="{87EC8FED-A6C3-4710-97CB-55ED9E5FE35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1" name="Graphique 20">
              <a:extLst>
                <a:ext uri="{FF2B5EF4-FFF2-40B4-BE49-F238E27FC236}">
                  <a16:creationId xmlns:a16="http://schemas.microsoft.com/office/drawing/2014/main" id="{88002360-D89B-4A50-B5A6-AC07A05DA35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692380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x3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1504681"/>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1504681"/>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1504681"/>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6" name="Groupe 15">
            <a:extLst>
              <a:ext uri="{FF2B5EF4-FFF2-40B4-BE49-F238E27FC236}">
                <a16:creationId xmlns:a16="http://schemas.microsoft.com/office/drawing/2014/main" id="{E5C21DCB-1BE1-4752-A9A6-3D0699F59D2F}"/>
              </a:ext>
            </a:extLst>
          </p:cNvPr>
          <p:cNvGrpSpPr/>
          <p:nvPr userDrawn="1"/>
        </p:nvGrpSpPr>
        <p:grpSpPr>
          <a:xfrm>
            <a:off x="1" y="4488061"/>
            <a:ext cx="655439" cy="655439"/>
            <a:chOff x="11318081" y="0"/>
            <a:chExt cx="873919" cy="873919"/>
          </a:xfrm>
        </p:grpSpPr>
        <p:sp>
          <p:nvSpPr>
            <p:cNvPr id="17" name="Rectangle 16">
              <a:extLst>
                <a:ext uri="{FF2B5EF4-FFF2-40B4-BE49-F238E27FC236}">
                  <a16:creationId xmlns:a16="http://schemas.microsoft.com/office/drawing/2014/main" id="{31C41D80-74CE-49FA-B97A-55BD988677D2}"/>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8" name="Graphique 17">
              <a:extLst>
                <a:ext uri="{FF2B5EF4-FFF2-40B4-BE49-F238E27FC236}">
                  <a16:creationId xmlns:a16="http://schemas.microsoft.com/office/drawing/2014/main" id="{BE6E4F18-0879-416D-9254-1B7B3101428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47784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x4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2582621"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639333"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2582622" y="2868796"/>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5639333" y="2850349"/>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185878"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524259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2185879" y="3818141"/>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524258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3004531"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61243"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3004534" y="4582981"/>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60612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e 17">
            <a:extLst>
              <a:ext uri="{FF2B5EF4-FFF2-40B4-BE49-F238E27FC236}">
                <a16:creationId xmlns:a16="http://schemas.microsoft.com/office/drawing/2014/main" id="{2F71CCB7-D2A4-4755-B8A5-4F1614C39D6E}"/>
              </a:ext>
            </a:extLst>
          </p:cNvPr>
          <p:cNvGrpSpPr/>
          <p:nvPr userDrawn="1"/>
        </p:nvGrpSpPr>
        <p:grpSpPr>
          <a:xfrm>
            <a:off x="1" y="4488061"/>
            <a:ext cx="655439" cy="655439"/>
            <a:chOff x="11318081" y="0"/>
            <a:chExt cx="873919" cy="873919"/>
          </a:xfrm>
        </p:grpSpPr>
        <p:sp>
          <p:nvSpPr>
            <p:cNvPr id="19" name="Rectangle 18">
              <a:extLst>
                <a:ext uri="{FF2B5EF4-FFF2-40B4-BE49-F238E27FC236}">
                  <a16:creationId xmlns:a16="http://schemas.microsoft.com/office/drawing/2014/main" id="{11FBD70D-F7C2-4A90-AF99-B5C6AD779F09}"/>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A5036B65-5B8C-4DB1-B71D-0F79FBDF4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pic>
        <p:nvPicPr>
          <p:cNvPr id="21" name="Image 20">
            <a:extLst>
              <a:ext uri="{FF2B5EF4-FFF2-40B4-BE49-F238E27FC236}">
                <a16:creationId xmlns:a16="http://schemas.microsoft.com/office/drawing/2014/main" id="{5D1154E4-AC4A-4C42-96EE-069A67E3CE83}"/>
              </a:ext>
            </a:extLst>
          </p:cNvPr>
          <p:cNvPicPr>
            <a:picLocks noChangeAspect="1"/>
          </p:cNvPicPr>
          <p:nvPr userDrawn="1"/>
        </p:nvPicPr>
        <p:blipFill>
          <a:blip r:embed="rId4"/>
          <a:stretch>
            <a:fillRect/>
          </a:stretch>
        </p:blipFill>
        <p:spPr>
          <a:xfrm>
            <a:off x="110398" y="4608052"/>
            <a:ext cx="433983" cy="432986"/>
          </a:xfrm>
          <a:prstGeom prst="rect">
            <a:avLst/>
          </a:prstGeom>
        </p:spPr>
      </p:pic>
    </p:spTree>
    <p:extLst>
      <p:ext uri="{BB962C8B-B14F-4D97-AF65-F5344CB8AC3E}">
        <p14:creationId xmlns:p14="http://schemas.microsoft.com/office/powerpoint/2010/main" val="3599484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x5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F5117F5-612F-443A-8307-B23F82588FC2}"/>
              </a:ext>
            </a:extLst>
          </p:cNvPr>
          <p:cNvSpPr/>
          <p:nvPr userDrawn="1"/>
        </p:nvSpPr>
        <p:spPr>
          <a:xfrm>
            <a:off x="2582622" y="2868796"/>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25" name="Rectangle 24">
            <a:extLst>
              <a:ext uri="{FF2B5EF4-FFF2-40B4-BE49-F238E27FC236}">
                <a16:creationId xmlns:a16="http://schemas.microsoft.com/office/drawing/2014/main" id="{2E321B94-AB50-4CF4-8246-6926C3CE501E}"/>
              </a:ext>
            </a:extLst>
          </p:cNvPr>
          <p:cNvSpPr/>
          <p:nvPr userDrawn="1"/>
        </p:nvSpPr>
        <p:spPr>
          <a:xfrm>
            <a:off x="5639333"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26" name="Text Placeholder 16">
            <a:extLst>
              <a:ext uri="{FF2B5EF4-FFF2-40B4-BE49-F238E27FC236}">
                <a16:creationId xmlns:a16="http://schemas.microsoft.com/office/drawing/2014/main" id="{C064B276-3861-458A-81D5-B518077636D6}"/>
              </a:ext>
            </a:extLst>
          </p:cNvPr>
          <p:cNvSpPr>
            <a:spLocks noGrp="1"/>
          </p:cNvSpPr>
          <p:nvPr>
            <p:ph type="body" sz="quarter" idx="19" hasCustomPrompt="1"/>
          </p:nvPr>
        </p:nvSpPr>
        <p:spPr>
          <a:xfrm>
            <a:off x="2185879" y="3818141"/>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7" name="Text Placeholder 16">
            <a:extLst>
              <a:ext uri="{FF2B5EF4-FFF2-40B4-BE49-F238E27FC236}">
                <a16:creationId xmlns:a16="http://schemas.microsoft.com/office/drawing/2014/main" id="{2E38BB0E-8783-4E05-B973-99EB29C44795}"/>
              </a:ext>
            </a:extLst>
          </p:cNvPr>
          <p:cNvSpPr>
            <a:spLocks noGrp="1"/>
          </p:cNvSpPr>
          <p:nvPr>
            <p:ph type="body" sz="quarter" idx="20" hasCustomPrompt="1"/>
          </p:nvPr>
        </p:nvSpPr>
        <p:spPr>
          <a:xfrm>
            <a:off x="524258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8" name="Rectangle 27">
            <a:extLst>
              <a:ext uri="{FF2B5EF4-FFF2-40B4-BE49-F238E27FC236}">
                <a16:creationId xmlns:a16="http://schemas.microsoft.com/office/drawing/2014/main" id="{2F27FD5E-250F-441A-89E8-16EA602D0A28}"/>
              </a:ext>
            </a:extLst>
          </p:cNvPr>
          <p:cNvSpPr/>
          <p:nvPr userDrawn="1"/>
        </p:nvSpPr>
        <p:spPr>
          <a:xfrm>
            <a:off x="3004534" y="4582981"/>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C0CDADB-38AA-4515-BCE6-E1F09CEA6A26}"/>
              </a:ext>
            </a:extLst>
          </p:cNvPr>
          <p:cNvSpPr/>
          <p:nvPr userDrawn="1"/>
        </p:nvSpPr>
        <p:spPr>
          <a:xfrm>
            <a:off x="60612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e 20">
            <a:extLst>
              <a:ext uri="{FF2B5EF4-FFF2-40B4-BE49-F238E27FC236}">
                <a16:creationId xmlns:a16="http://schemas.microsoft.com/office/drawing/2014/main" id="{6F383994-8BF7-4E99-B11B-4F51E71AC331}"/>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275B8378-DC8A-42DC-872C-FF77405CB32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CC8640D7-A48E-4FA8-8632-29A005D340E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592341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 x6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054265" y="2850349"/>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10977"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7166873"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657520"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770130"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758878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47617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79A260-353D-43EF-ADDD-6F26A6D0D40C}"/>
              </a:ext>
            </a:extLst>
          </p:cNvPr>
          <p:cNvGrpSpPr/>
          <p:nvPr userDrawn="1"/>
        </p:nvGrpSpPr>
        <p:grpSpPr>
          <a:xfrm>
            <a:off x="1" y="4488061"/>
            <a:ext cx="655439" cy="655439"/>
            <a:chOff x="11318081" y="0"/>
            <a:chExt cx="873919" cy="873919"/>
          </a:xfrm>
        </p:grpSpPr>
        <p:sp>
          <p:nvSpPr>
            <p:cNvPr id="25" name="Rectangle 24">
              <a:extLst>
                <a:ext uri="{FF2B5EF4-FFF2-40B4-BE49-F238E27FC236}">
                  <a16:creationId xmlns:a16="http://schemas.microsoft.com/office/drawing/2014/main" id="{FDA58640-06D1-4B3D-9BD6-81AC1D37359F}"/>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6" name="Graphique 25">
              <a:extLst>
                <a:ext uri="{FF2B5EF4-FFF2-40B4-BE49-F238E27FC236}">
                  <a16:creationId xmlns:a16="http://schemas.microsoft.com/office/drawing/2014/main" id="{68C0B10E-2946-42EC-9932-2706EB7485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14561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 x7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586808"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36255"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35143" y="941903"/>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761533"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10977"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6460421" y="2850349"/>
            <a:ext cx="922047" cy="1419619"/>
          </a:xfrm>
          <a:prstGeom prst="rect">
            <a:avLst/>
          </a:prstGeom>
        </p:spPr>
        <p:txBody>
          <a:bodyPr wrap="none">
            <a:spAutoFit/>
          </a:bodyPr>
          <a:lstStyle/>
          <a:p>
            <a:pPr algn="ctr"/>
            <a:r>
              <a:rPr lang="fr-FR" sz="8625" b="0">
                <a:solidFill>
                  <a:srgbClr val="D9D9D9"/>
                </a:solidFill>
                <a:latin typeface="+mj-lt"/>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364789"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06367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6882331"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1834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285699"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54148570-EE4E-44D8-8D49-53AA421EA502}"/>
              </a:ext>
            </a:extLst>
          </p:cNvPr>
          <p:cNvGrpSpPr/>
          <p:nvPr userDrawn="1"/>
        </p:nvGrpSpPr>
        <p:grpSpPr>
          <a:xfrm>
            <a:off x="1" y="4488061"/>
            <a:ext cx="655439" cy="655439"/>
            <a:chOff x="11318081" y="0"/>
            <a:chExt cx="873919" cy="873919"/>
          </a:xfrm>
        </p:grpSpPr>
        <p:sp>
          <p:nvSpPr>
            <p:cNvPr id="28" name="Rectangle 27">
              <a:extLst>
                <a:ext uri="{FF2B5EF4-FFF2-40B4-BE49-F238E27FC236}">
                  <a16:creationId xmlns:a16="http://schemas.microsoft.com/office/drawing/2014/main" id="{3925EE3D-3DE0-4A8E-9664-33AE9BE6E6CC}"/>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9" name="Graphique 28">
              <a:extLst>
                <a:ext uri="{FF2B5EF4-FFF2-40B4-BE49-F238E27FC236}">
                  <a16:creationId xmlns:a16="http://schemas.microsoft.com/office/drawing/2014/main" id="{2EB8D416-018C-4133-B94D-F298470358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065919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mmaire x8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586808"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36255"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35143" y="941903"/>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285699"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586808"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2936255"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7635143" y="2850349"/>
            <a:ext cx="922047" cy="1419619"/>
          </a:xfrm>
          <a:prstGeom prst="rect">
            <a:avLst/>
          </a:prstGeom>
        </p:spPr>
        <p:txBody>
          <a:bodyPr wrap="none">
            <a:spAutoFit/>
          </a:bodyPr>
          <a:lstStyle/>
          <a:p>
            <a:pPr algn="ctr"/>
            <a:r>
              <a:rPr lang="fr-FR" sz="8625" b="0">
                <a:solidFill>
                  <a:srgbClr val="D9D9D9"/>
                </a:solidFill>
                <a:latin typeface="+mj-lt"/>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190066"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2539511"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7238400"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008719"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335816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805705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5285699" y="2850349"/>
            <a:ext cx="922047" cy="1419619"/>
          </a:xfrm>
          <a:prstGeom prst="rect">
            <a:avLst/>
          </a:prstGeom>
        </p:spPr>
        <p:txBody>
          <a:bodyPr wrap="none">
            <a:spAutoFit/>
          </a:bodyPr>
          <a:lstStyle/>
          <a:p>
            <a:pPr algn="ctr"/>
            <a:r>
              <a:rPr lang="fr-FR" sz="8625" b="0">
                <a:solidFill>
                  <a:srgbClr val="D9D9D9"/>
                </a:solidFill>
                <a:latin typeface="+mj-lt"/>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4888956"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5707610"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98A93DB-67D2-47E7-AD23-8BEB01D70381}"/>
              </a:ext>
            </a:extLst>
          </p:cNvPr>
          <p:cNvGrpSpPr/>
          <p:nvPr userDrawn="1"/>
        </p:nvGrpSpPr>
        <p:grpSpPr>
          <a:xfrm>
            <a:off x="1" y="4488061"/>
            <a:ext cx="655439" cy="655439"/>
            <a:chOff x="11318081" y="0"/>
            <a:chExt cx="873919" cy="873919"/>
          </a:xfrm>
        </p:grpSpPr>
        <p:sp>
          <p:nvSpPr>
            <p:cNvPr id="40" name="Rectangle 39">
              <a:extLst>
                <a:ext uri="{FF2B5EF4-FFF2-40B4-BE49-F238E27FC236}">
                  <a16:creationId xmlns:a16="http://schemas.microsoft.com/office/drawing/2014/main" id="{BD1BF2AC-9A99-4FDE-9CEB-6EAA91A78380}"/>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44" name="Graphique 43">
              <a:extLst>
                <a:ext uri="{FF2B5EF4-FFF2-40B4-BE49-F238E27FC236}">
                  <a16:creationId xmlns:a16="http://schemas.microsoft.com/office/drawing/2014/main" id="{E7AFA3BC-A80E-4DB1-B3B9-1C8D003284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88835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mmaire x3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 name="Rectangle 5">
            <a:extLst>
              <a:ext uri="{FF2B5EF4-FFF2-40B4-BE49-F238E27FC236}">
                <a16:creationId xmlns:a16="http://schemas.microsoft.com/office/drawing/2014/main" id="{15FB7A48-6796-4E40-B8C9-E5AF3E316B6D}"/>
              </a:ext>
            </a:extLst>
          </p:cNvPr>
          <p:cNvSpPr/>
          <p:nvPr userDrawn="1"/>
        </p:nvSpPr>
        <p:spPr>
          <a:xfrm>
            <a:off x="8488561" y="1"/>
            <a:ext cx="655439" cy="655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5" name="Groupe 14">
            <a:extLst>
              <a:ext uri="{FF2B5EF4-FFF2-40B4-BE49-F238E27FC236}">
                <a16:creationId xmlns:a16="http://schemas.microsoft.com/office/drawing/2014/main" id="{C7252A9C-B677-4DCE-B728-45E08C69B965}"/>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998705FA-2D55-4A9A-827E-093412408DA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2415AF05-7E65-48DE-92DF-F967593003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929008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ommaire x4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2605303"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66201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2605304" y="3045778"/>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56620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185878"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524259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2185879" y="3995123"/>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524258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3004531"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61243"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3004534" y="475996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60612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e 17">
            <a:extLst>
              <a:ext uri="{FF2B5EF4-FFF2-40B4-BE49-F238E27FC236}">
                <a16:creationId xmlns:a16="http://schemas.microsoft.com/office/drawing/2014/main" id="{ED4416EB-9DA2-4C42-BD81-9F8E7FEDED0F}"/>
              </a:ext>
            </a:extLst>
          </p:cNvPr>
          <p:cNvGrpSpPr/>
          <p:nvPr userDrawn="1"/>
        </p:nvGrpSpPr>
        <p:grpSpPr>
          <a:xfrm>
            <a:off x="1" y="4488061"/>
            <a:ext cx="655439" cy="655439"/>
            <a:chOff x="11318081" y="0"/>
            <a:chExt cx="873919" cy="873919"/>
          </a:xfrm>
        </p:grpSpPr>
        <p:sp>
          <p:nvSpPr>
            <p:cNvPr id="19" name="Rectangle 18">
              <a:extLst>
                <a:ext uri="{FF2B5EF4-FFF2-40B4-BE49-F238E27FC236}">
                  <a16:creationId xmlns:a16="http://schemas.microsoft.com/office/drawing/2014/main" id="{26E5620D-A641-4025-97F7-FD59BB8003C9}"/>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39C095E3-6E3F-483A-AB26-BBE10232B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08840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maire x5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F5117F5-612F-443A-8307-B23F82588FC2}"/>
              </a:ext>
            </a:extLst>
          </p:cNvPr>
          <p:cNvSpPr/>
          <p:nvPr userDrawn="1"/>
        </p:nvSpPr>
        <p:spPr>
          <a:xfrm>
            <a:off x="2605304" y="3045778"/>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25" name="Rectangle 24">
            <a:extLst>
              <a:ext uri="{FF2B5EF4-FFF2-40B4-BE49-F238E27FC236}">
                <a16:creationId xmlns:a16="http://schemas.microsoft.com/office/drawing/2014/main" id="{2E321B94-AB50-4CF4-8246-6926C3CE501E}"/>
              </a:ext>
            </a:extLst>
          </p:cNvPr>
          <p:cNvSpPr/>
          <p:nvPr userDrawn="1"/>
        </p:nvSpPr>
        <p:spPr>
          <a:xfrm>
            <a:off x="56620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26" name="Text Placeholder 16">
            <a:extLst>
              <a:ext uri="{FF2B5EF4-FFF2-40B4-BE49-F238E27FC236}">
                <a16:creationId xmlns:a16="http://schemas.microsoft.com/office/drawing/2014/main" id="{C064B276-3861-458A-81D5-B518077636D6}"/>
              </a:ext>
            </a:extLst>
          </p:cNvPr>
          <p:cNvSpPr>
            <a:spLocks noGrp="1"/>
          </p:cNvSpPr>
          <p:nvPr>
            <p:ph type="body" sz="quarter" idx="19" hasCustomPrompt="1"/>
          </p:nvPr>
        </p:nvSpPr>
        <p:spPr>
          <a:xfrm>
            <a:off x="2185879" y="3995123"/>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7" name="Text Placeholder 16">
            <a:extLst>
              <a:ext uri="{FF2B5EF4-FFF2-40B4-BE49-F238E27FC236}">
                <a16:creationId xmlns:a16="http://schemas.microsoft.com/office/drawing/2014/main" id="{2E38BB0E-8783-4E05-B973-99EB29C44795}"/>
              </a:ext>
            </a:extLst>
          </p:cNvPr>
          <p:cNvSpPr>
            <a:spLocks noGrp="1"/>
          </p:cNvSpPr>
          <p:nvPr>
            <p:ph type="body" sz="quarter" idx="20" hasCustomPrompt="1"/>
          </p:nvPr>
        </p:nvSpPr>
        <p:spPr>
          <a:xfrm>
            <a:off x="524258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8" name="Rectangle 27">
            <a:extLst>
              <a:ext uri="{FF2B5EF4-FFF2-40B4-BE49-F238E27FC236}">
                <a16:creationId xmlns:a16="http://schemas.microsoft.com/office/drawing/2014/main" id="{2F27FD5E-250F-441A-89E8-16EA602D0A28}"/>
              </a:ext>
            </a:extLst>
          </p:cNvPr>
          <p:cNvSpPr/>
          <p:nvPr userDrawn="1"/>
        </p:nvSpPr>
        <p:spPr>
          <a:xfrm>
            <a:off x="3004534" y="475996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C0CDADB-38AA-4515-BCE6-E1F09CEA6A26}"/>
              </a:ext>
            </a:extLst>
          </p:cNvPr>
          <p:cNvSpPr/>
          <p:nvPr userDrawn="1"/>
        </p:nvSpPr>
        <p:spPr>
          <a:xfrm>
            <a:off x="60612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e 20">
            <a:extLst>
              <a:ext uri="{FF2B5EF4-FFF2-40B4-BE49-F238E27FC236}">
                <a16:creationId xmlns:a16="http://schemas.microsoft.com/office/drawing/2014/main" id="{53E135FD-DD42-4890-993A-2EE642BA009E}"/>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614EDFAC-37E4-4522-A23A-882B3D5301E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1DF87DD2-AE22-4BFE-AAA5-9D2A1C1E3E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644420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x6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076947"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33659"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718955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657520"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770130"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758878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47617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B673C5-DC70-404E-9BCF-F6064C7A4C32}"/>
              </a:ext>
            </a:extLst>
          </p:cNvPr>
          <p:cNvGrpSpPr/>
          <p:nvPr userDrawn="1"/>
        </p:nvGrpSpPr>
        <p:grpSpPr>
          <a:xfrm>
            <a:off x="1" y="4488061"/>
            <a:ext cx="655439" cy="655439"/>
            <a:chOff x="11318081" y="0"/>
            <a:chExt cx="873919" cy="873919"/>
          </a:xfrm>
        </p:grpSpPr>
        <p:sp>
          <p:nvSpPr>
            <p:cNvPr id="25" name="Rectangle 24">
              <a:extLst>
                <a:ext uri="{FF2B5EF4-FFF2-40B4-BE49-F238E27FC236}">
                  <a16:creationId xmlns:a16="http://schemas.microsoft.com/office/drawing/2014/main" id="{304DA80B-6649-420C-BF83-DA12801482B6}"/>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6" name="Graphique 25">
              <a:extLst>
                <a:ext uri="{FF2B5EF4-FFF2-40B4-BE49-F238E27FC236}">
                  <a16:creationId xmlns:a16="http://schemas.microsoft.com/office/drawing/2014/main" id="{410469D8-DC61-48FF-93E7-F5A2595813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23001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ommaire x7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609490"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5893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5782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7842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33659"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6483103"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364789"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06367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6882331"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1834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308381"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A9BB87E4-CB28-4805-B06C-BA6F5DA4AF3A}"/>
              </a:ext>
            </a:extLst>
          </p:cNvPr>
          <p:cNvGrpSpPr/>
          <p:nvPr userDrawn="1"/>
        </p:nvGrpSpPr>
        <p:grpSpPr>
          <a:xfrm>
            <a:off x="1" y="4488061"/>
            <a:ext cx="655439" cy="655439"/>
            <a:chOff x="11318081" y="0"/>
            <a:chExt cx="873919" cy="873919"/>
          </a:xfrm>
        </p:grpSpPr>
        <p:sp>
          <p:nvSpPr>
            <p:cNvPr id="28" name="Rectangle 27">
              <a:extLst>
                <a:ext uri="{FF2B5EF4-FFF2-40B4-BE49-F238E27FC236}">
                  <a16:creationId xmlns:a16="http://schemas.microsoft.com/office/drawing/2014/main" id="{9C6A1F82-AF10-44DF-B7C5-D6C448360AD5}"/>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9" name="Graphique 28">
              <a:extLst>
                <a:ext uri="{FF2B5EF4-FFF2-40B4-BE49-F238E27FC236}">
                  <a16:creationId xmlns:a16="http://schemas.microsoft.com/office/drawing/2014/main" id="{DD1E5310-218A-4AE6-87BA-0E23759FBE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7353634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ommaire x8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609490"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5893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5782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308381"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609490"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2958937"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765782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190066"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2539511"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7238400"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008719"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335816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805705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5308381"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4888956"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5707610"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BCA201A-C579-414F-AE9D-79A8900C2B14}"/>
              </a:ext>
            </a:extLst>
          </p:cNvPr>
          <p:cNvGrpSpPr/>
          <p:nvPr userDrawn="1"/>
        </p:nvGrpSpPr>
        <p:grpSpPr>
          <a:xfrm>
            <a:off x="1" y="4488061"/>
            <a:ext cx="655439" cy="655439"/>
            <a:chOff x="11318081" y="0"/>
            <a:chExt cx="873919" cy="873919"/>
          </a:xfrm>
        </p:grpSpPr>
        <p:sp>
          <p:nvSpPr>
            <p:cNvPr id="40" name="Rectangle 39">
              <a:extLst>
                <a:ext uri="{FF2B5EF4-FFF2-40B4-BE49-F238E27FC236}">
                  <a16:creationId xmlns:a16="http://schemas.microsoft.com/office/drawing/2014/main" id="{10D45DC7-0135-4AAE-9F93-273D4F7E073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44" name="Graphique 43">
              <a:extLst>
                <a:ext uri="{FF2B5EF4-FFF2-40B4-BE49-F238E27FC236}">
                  <a16:creationId xmlns:a16="http://schemas.microsoft.com/office/drawing/2014/main" id="{33DC1BAF-9712-4228-9AD0-C909E6488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397397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6" name="Espace réservé du texte 14">
            <a:extLst>
              <a:ext uri="{FF2B5EF4-FFF2-40B4-BE49-F238E27FC236}">
                <a16:creationId xmlns:a16="http://schemas.microsoft.com/office/drawing/2014/main" id="{C0823116-D653-4790-9959-A73E493A8BB9}"/>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7" name="Titre 6">
            <a:extLst>
              <a:ext uri="{FF2B5EF4-FFF2-40B4-BE49-F238E27FC236}">
                <a16:creationId xmlns:a16="http://schemas.microsoft.com/office/drawing/2014/main" id="{0DA61408-FCBF-4281-A600-77929175BFF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156127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6" name="Picture Placeholder 14">
            <a:extLst>
              <a:ext uri="{FF2B5EF4-FFF2-40B4-BE49-F238E27FC236}">
                <a16:creationId xmlns:a16="http://schemas.microsoft.com/office/drawing/2014/main" id="{4CDBA12D-46B6-4CBC-9DF2-762C67E8F166}"/>
              </a:ext>
            </a:extLst>
          </p:cNvPr>
          <p:cNvSpPr>
            <a:spLocks noGrp="1"/>
          </p:cNvSpPr>
          <p:nvPr>
            <p:ph type="pic" sz="quarter" idx="14" hasCustomPrompt="1"/>
          </p:nvPr>
        </p:nvSpPr>
        <p:spPr>
          <a:xfrm>
            <a:off x="1331391" y="1310360"/>
            <a:ext cx="3068294" cy="1750607"/>
          </a:xfrm>
          <a:solidFill>
            <a:schemeClr val="bg1">
              <a:lumMod val="95000"/>
            </a:schemeClr>
          </a:solidFill>
        </p:spPr>
        <p:txBody>
          <a:bodyPr/>
          <a:lstStyle/>
          <a:p>
            <a:r>
              <a:rPr lang="fr-FR"/>
              <a:t> </a:t>
            </a:r>
          </a:p>
        </p:txBody>
      </p:sp>
      <p:sp>
        <p:nvSpPr>
          <p:cNvPr id="18" name="Picture Placeholder 14">
            <a:extLst>
              <a:ext uri="{FF2B5EF4-FFF2-40B4-BE49-F238E27FC236}">
                <a16:creationId xmlns:a16="http://schemas.microsoft.com/office/drawing/2014/main" id="{C3ED12BD-B8B4-41B8-89FC-CDCA91EE68A7}"/>
              </a:ext>
            </a:extLst>
          </p:cNvPr>
          <p:cNvSpPr>
            <a:spLocks noGrp="1"/>
          </p:cNvSpPr>
          <p:nvPr>
            <p:ph type="pic" sz="quarter" idx="15" hasCustomPrompt="1"/>
          </p:nvPr>
        </p:nvSpPr>
        <p:spPr>
          <a:xfrm>
            <a:off x="4732681" y="2892519"/>
            <a:ext cx="3068294" cy="1750607"/>
          </a:xfrm>
          <a:solidFill>
            <a:schemeClr val="bg1">
              <a:lumMod val="95000"/>
            </a:schemeClr>
          </a:solidFill>
        </p:spPr>
        <p:txBody>
          <a:bodyPr/>
          <a:lstStyle/>
          <a:p>
            <a:r>
              <a:rPr lang="fr-FR"/>
              <a:t> </a:t>
            </a:r>
          </a:p>
        </p:txBody>
      </p:sp>
      <p:sp>
        <p:nvSpPr>
          <p:cNvPr id="14" name="Text Placeholder 20">
            <a:extLst>
              <a:ext uri="{FF2B5EF4-FFF2-40B4-BE49-F238E27FC236}">
                <a16:creationId xmlns:a16="http://schemas.microsoft.com/office/drawing/2014/main" id="{8AE07489-B96F-45DB-B4A2-C276C4E61036}"/>
              </a:ext>
            </a:extLst>
          </p:cNvPr>
          <p:cNvSpPr>
            <a:spLocks noGrp="1"/>
          </p:cNvSpPr>
          <p:nvPr>
            <p:ph type="body" sz="quarter" idx="19" hasCustomPrompt="1"/>
          </p:nvPr>
        </p:nvSpPr>
        <p:spPr>
          <a:xfrm>
            <a:off x="1331391" y="3060967"/>
            <a:ext cx="3068294"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5" name="Espace réservé du texte 20">
            <a:extLst>
              <a:ext uri="{FF2B5EF4-FFF2-40B4-BE49-F238E27FC236}">
                <a16:creationId xmlns:a16="http://schemas.microsoft.com/office/drawing/2014/main" id="{7D062C79-080C-449B-A798-CDBAC7A133EA}"/>
              </a:ext>
            </a:extLst>
          </p:cNvPr>
          <p:cNvSpPr>
            <a:spLocks noGrp="1"/>
          </p:cNvSpPr>
          <p:nvPr>
            <p:ph type="body" sz="quarter" idx="20" hasCustomPrompt="1"/>
          </p:nvPr>
        </p:nvSpPr>
        <p:spPr>
          <a:xfrm>
            <a:off x="4732681" y="2003905"/>
            <a:ext cx="3068294"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1" name="Espace réservé du texte 14">
            <a:extLst>
              <a:ext uri="{FF2B5EF4-FFF2-40B4-BE49-F238E27FC236}">
                <a16:creationId xmlns:a16="http://schemas.microsoft.com/office/drawing/2014/main" id="{479DBD45-DD80-4013-B58C-3D68BD7B9D2B}"/>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2" name="Titre 6">
            <a:extLst>
              <a:ext uri="{FF2B5EF4-FFF2-40B4-BE49-F238E27FC236}">
                <a16:creationId xmlns:a16="http://schemas.microsoft.com/office/drawing/2014/main" id="{C05D5E3F-0DAA-4B6B-837D-759B0076AC45}"/>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2632426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6" name="Picture Placeholder 14">
            <a:extLst>
              <a:ext uri="{FF2B5EF4-FFF2-40B4-BE49-F238E27FC236}">
                <a16:creationId xmlns:a16="http://schemas.microsoft.com/office/drawing/2014/main" id="{4CDBA12D-46B6-4CBC-9DF2-762C67E8F166}"/>
              </a:ext>
            </a:extLst>
          </p:cNvPr>
          <p:cNvSpPr>
            <a:spLocks noGrp="1"/>
          </p:cNvSpPr>
          <p:nvPr>
            <p:ph type="pic" sz="quarter" idx="14" hasCustomPrompt="1"/>
          </p:nvPr>
        </p:nvSpPr>
        <p:spPr>
          <a:xfrm>
            <a:off x="350884" y="1310360"/>
            <a:ext cx="2682566" cy="1750607"/>
          </a:xfrm>
          <a:solidFill>
            <a:schemeClr val="bg1">
              <a:lumMod val="95000"/>
            </a:schemeClr>
          </a:solidFill>
        </p:spPr>
        <p:txBody>
          <a:bodyPr/>
          <a:lstStyle/>
          <a:p>
            <a:r>
              <a:rPr lang="fr-FR"/>
              <a:t> </a:t>
            </a:r>
          </a:p>
        </p:txBody>
      </p:sp>
      <p:sp>
        <p:nvSpPr>
          <p:cNvPr id="18" name="Picture Placeholder 14">
            <a:extLst>
              <a:ext uri="{FF2B5EF4-FFF2-40B4-BE49-F238E27FC236}">
                <a16:creationId xmlns:a16="http://schemas.microsoft.com/office/drawing/2014/main" id="{C3ED12BD-B8B4-41B8-89FC-CDCA91EE68A7}"/>
              </a:ext>
            </a:extLst>
          </p:cNvPr>
          <p:cNvSpPr>
            <a:spLocks noGrp="1"/>
          </p:cNvSpPr>
          <p:nvPr>
            <p:ph type="pic" sz="quarter" idx="15" hasCustomPrompt="1"/>
          </p:nvPr>
        </p:nvSpPr>
        <p:spPr>
          <a:xfrm>
            <a:off x="3230716" y="2892519"/>
            <a:ext cx="2682566" cy="1750607"/>
          </a:xfrm>
          <a:solidFill>
            <a:schemeClr val="bg1">
              <a:lumMod val="95000"/>
            </a:schemeClr>
          </a:solidFill>
        </p:spPr>
        <p:txBody>
          <a:bodyPr/>
          <a:lstStyle/>
          <a:p>
            <a:r>
              <a:rPr lang="fr-FR"/>
              <a:t> </a:t>
            </a:r>
          </a:p>
        </p:txBody>
      </p:sp>
      <p:sp>
        <p:nvSpPr>
          <p:cNvPr id="19" name="Picture Placeholder 14">
            <a:extLst>
              <a:ext uri="{FF2B5EF4-FFF2-40B4-BE49-F238E27FC236}">
                <a16:creationId xmlns:a16="http://schemas.microsoft.com/office/drawing/2014/main" id="{A5873A61-B631-47BB-B714-199F175425D8}"/>
              </a:ext>
            </a:extLst>
          </p:cNvPr>
          <p:cNvSpPr>
            <a:spLocks noGrp="1"/>
          </p:cNvSpPr>
          <p:nvPr>
            <p:ph type="pic" sz="quarter" idx="16" hasCustomPrompt="1"/>
          </p:nvPr>
        </p:nvSpPr>
        <p:spPr>
          <a:xfrm>
            <a:off x="6110548" y="1310360"/>
            <a:ext cx="2682566" cy="1750607"/>
          </a:xfrm>
          <a:solidFill>
            <a:schemeClr val="bg1">
              <a:lumMod val="95000"/>
            </a:schemeClr>
          </a:solidFill>
        </p:spPr>
        <p:txBody>
          <a:bodyPr/>
          <a:lstStyle/>
          <a:p>
            <a:r>
              <a:rPr lang="fr-FR"/>
              <a:t> </a:t>
            </a:r>
          </a:p>
        </p:txBody>
      </p:sp>
      <p:sp>
        <p:nvSpPr>
          <p:cNvPr id="21" name="Text Placeholder 20">
            <a:extLst>
              <a:ext uri="{FF2B5EF4-FFF2-40B4-BE49-F238E27FC236}">
                <a16:creationId xmlns:a16="http://schemas.microsoft.com/office/drawing/2014/main" id="{D1A4F8E0-2750-40CF-9ABE-EE651E127A38}"/>
              </a:ext>
            </a:extLst>
          </p:cNvPr>
          <p:cNvSpPr>
            <a:spLocks noGrp="1"/>
          </p:cNvSpPr>
          <p:nvPr>
            <p:ph type="body" sz="quarter" idx="17" hasCustomPrompt="1"/>
          </p:nvPr>
        </p:nvSpPr>
        <p:spPr>
          <a:xfrm>
            <a:off x="350884" y="3060967"/>
            <a:ext cx="2682566"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2" name="Espace réservé du texte 20">
            <a:extLst>
              <a:ext uri="{FF2B5EF4-FFF2-40B4-BE49-F238E27FC236}">
                <a16:creationId xmlns:a16="http://schemas.microsoft.com/office/drawing/2014/main" id="{5F2364F0-E06B-4A9B-8DCD-00EB7AC10C26}"/>
              </a:ext>
            </a:extLst>
          </p:cNvPr>
          <p:cNvSpPr>
            <a:spLocks noGrp="1"/>
          </p:cNvSpPr>
          <p:nvPr>
            <p:ph type="body" sz="quarter" idx="18" hasCustomPrompt="1"/>
          </p:nvPr>
        </p:nvSpPr>
        <p:spPr>
          <a:xfrm>
            <a:off x="3230716" y="2003905"/>
            <a:ext cx="2682566"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3" name="Espace réservé du texte 20">
            <a:extLst>
              <a:ext uri="{FF2B5EF4-FFF2-40B4-BE49-F238E27FC236}">
                <a16:creationId xmlns:a16="http://schemas.microsoft.com/office/drawing/2014/main" id="{EE583851-A660-469C-A604-C5AC7992CD0E}"/>
              </a:ext>
            </a:extLst>
          </p:cNvPr>
          <p:cNvSpPr>
            <a:spLocks noGrp="1"/>
          </p:cNvSpPr>
          <p:nvPr>
            <p:ph type="body" sz="quarter" idx="19" hasCustomPrompt="1"/>
          </p:nvPr>
        </p:nvSpPr>
        <p:spPr>
          <a:xfrm>
            <a:off x="6110549" y="3060967"/>
            <a:ext cx="2682565"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3" name="Espace réservé du texte 14">
            <a:extLst>
              <a:ext uri="{FF2B5EF4-FFF2-40B4-BE49-F238E27FC236}">
                <a16:creationId xmlns:a16="http://schemas.microsoft.com/office/drawing/2014/main" id="{77EF74EC-00F8-42D7-8BED-09C177BEDEA3}"/>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4" name="Titre 6">
            <a:extLst>
              <a:ext uri="{FF2B5EF4-FFF2-40B4-BE49-F238E27FC236}">
                <a16:creationId xmlns:a16="http://schemas.microsoft.com/office/drawing/2014/main" id="{F609C7C6-9C76-4646-8440-D24A81D34B67}"/>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7877803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3" name="Picture Placeholder 14">
            <a:extLst>
              <a:ext uri="{FF2B5EF4-FFF2-40B4-BE49-F238E27FC236}">
                <a16:creationId xmlns:a16="http://schemas.microsoft.com/office/drawing/2014/main" id="{EFE7443F-DD27-4D9D-B735-AEC9011AC6F8}"/>
              </a:ext>
            </a:extLst>
          </p:cNvPr>
          <p:cNvSpPr>
            <a:spLocks noGrp="1"/>
          </p:cNvSpPr>
          <p:nvPr>
            <p:ph type="pic" sz="quarter" idx="14" hasCustomPrompt="1"/>
          </p:nvPr>
        </p:nvSpPr>
        <p:spPr>
          <a:xfrm>
            <a:off x="350885" y="1310361"/>
            <a:ext cx="2042147" cy="1418552"/>
          </a:xfrm>
          <a:solidFill>
            <a:schemeClr val="bg1">
              <a:lumMod val="95000"/>
            </a:schemeClr>
          </a:solidFill>
        </p:spPr>
        <p:txBody>
          <a:bodyPr/>
          <a:lstStyle/>
          <a:p>
            <a:r>
              <a:rPr lang="fr-FR"/>
              <a:t> </a:t>
            </a:r>
          </a:p>
        </p:txBody>
      </p:sp>
      <p:sp>
        <p:nvSpPr>
          <p:cNvPr id="14" name="Picture Placeholder 14">
            <a:extLst>
              <a:ext uri="{FF2B5EF4-FFF2-40B4-BE49-F238E27FC236}">
                <a16:creationId xmlns:a16="http://schemas.microsoft.com/office/drawing/2014/main" id="{472F52DD-6F29-4803-9F49-538A74ED2B9B}"/>
              </a:ext>
            </a:extLst>
          </p:cNvPr>
          <p:cNvSpPr>
            <a:spLocks noGrp="1"/>
          </p:cNvSpPr>
          <p:nvPr>
            <p:ph type="pic" sz="quarter" idx="15" hasCustomPrompt="1"/>
          </p:nvPr>
        </p:nvSpPr>
        <p:spPr>
          <a:xfrm>
            <a:off x="2484246" y="2892520"/>
            <a:ext cx="2042147" cy="1418552"/>
          </a:xfrm>
          <a:solidFill>
            <a:schemeClr val="bg1">
              <a:lumMod val="95000"/>
            </a:schemeClr>
          </a:solidFill>
        </p:spPr>
        <p:txBody>
          <a:bodyPr/>
          <a:lstStyle/>
          <a:p>
            <a:r>
              <a:rPr lang="fr-FR"/>
              <a:t> </a:t>
            </a:r>
          </a:p>
        </p:txBody>
      </p:sp>
      <p:sp>
        <p:nvSpPr>
          <p:cNvPr id="15" name="Picture Placeholder 14">
            <a:extLst>
              <a:ext uri="{FF2B5EF4-FFF2-40B4-BE49-F238E27FC236}">
                <a16:creationId xmlns:a16="http://schemas.microsoft.com/office/drawing/2014/main" id="{4C0A6B6B-73CD-43DD-A84A-299C5E212D68}"/>
              </a:ext>
            </a:extLst>
          </p:cNvPr>
          <p:cNvSpPr>
            <a:spLocks noGrp="1"/>
          </p:cNvSpPr>
          <p:nvPr>
            <p:ph type="pic" sz="quarter" idx="16" hasCustomPrompt="1"/>
          </p:nvPr>
        </p:nvSpPr>
        <p:spPr>
          <a:xfrm>
            <a:off x="4617607" y="1310361"/>
            <a:ext cx="2042147" cy="1418552"/>
          </a:xfrm>
          <a:solidFill>
            <a:schemeClr val="bg1">
              <a:lumMod val="95000"/>
            </a:schemeClr>
          </a:solidFill>
        </p:spPr>
        <p:txBody>
          <a:bodyPr/>
          <a:lstStyle/>
          <a:p>
            <a:r>
              <a:rPr lang="fr-FR"/>
              <a:t> </a:t>
            </a:r>
          </a:p>
        </p:txBody>
      </p:sp>
      <p:sp>
        <p:nvSpPr>
          <p:cNvPr id="17" name="Text Placeholder 20">
            <a:extLst>
              <a:ext uri="{FF2B5EF4-FFF2-40B4-BE49-F238E27FC236}">
                <a16:creationId xmlns:a16="http://schemas.microsoft.com/office/drawing/2014/main" id="{C7A399E4-9B2B-47CC-8355-A6042AAD7964}"/>
              </a:ext>
            </a:extLst>
          </p:cNvPr>
          <p:cNvSpPr>
            <a:spLocks noGrp="1"/>
          </p:cNvSpPr>
          <p:nvPr>
            <p:ph type="body" sz="quarter" idx="17" hasCustomPrompt="1"/>
          </p:nvPr>
        </p:nvSpPr>
        <p:spPr>
          <a:xfrm>
            <a:off x="350885" y="2731333"/>
            <a:ext cx="2042147"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0" name="Espace réservé du texte 20">
            <a:extLst>
              <a:ext uri="{FF2B5EF4-FFF2-40B4-BE49-F238E27FC236}">
                <a16:creationId xmlns:a16="http://schemas.microsoft.com/office/drawing/2014/main" id="{F1F80124-8DBA-4BDD-AD33-D37FE3C5A9DA}"/>
              </a:ext>
            </a:extLst>
          </p:cNvPr>
          <p:cNvSpPr>
            <a:spLocks noGrp="1"/>
          </p:cNvSpPr>
          <p:nvPr>
            <p:ph type="body" sz="quarter" idx="18" hasCustomPrompt="1"/>
          </p:nvPr>
        </p:nvSpPr>
        <p:spPr>
          <a:xfrm>
            <a:off x="2484246" y="2003905"/>
            <a:ext cx="2042147"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4" name="Picture Placeholder 14">
            <a:extLst>
              <a:ext uri="{FF2B5EF4-FFF2-40B4-BE49-F238E27FC236}">
                <a16:creationId xmlns:a16="http://schemas.microsoft.com/office/drawing/2014/main" id="{81BBFABB-D20F-4557-AC45-E1F01731438B}"/>
              </a:ext>
            </a:extLst>
          </p:cNvPr>
          <p:cNvSpPr>
            <a:spLocks noGrp="1"/>
          </p:cNvSpPr>
          <p:nvPr>
            <p:ph type="pic" sz="quarter" idx="20" hasCustomPrompt="1"/>
          </p:nvPr>
        </p:nvSpPr>
        <p:spPr>
          <a:xfrm>
            <a:off x="6750967" y="2892520"/>
            <a:ext cx="2042147" cy="1418552"/>
          </a:xfrm>
          <a:solidFill>
            <a:schemeClr val="bg1">
              <a:lumMod val="95000"/>
            </a:schemeClr>
          </a:solidFill>
        </p:spPr>
        <p:txBody>
          <a:bodyPr/>
          <a:lstStyle/>
          <a:p>
            <a:r>
              <a:rPr lang="fr-FR"/>
              <a:t> </a:t>
            </a:r>
          </a:p>
        </p:txBody>
      </p:sp>
      <p:sp>
        <p:nvSpPr>
          <p:cNvPr id="25" name="Text Placeholder 20">
            <a:extLst>
              <a:ext uri="{FF2B5EF4-FFF2-40B4-BE49-F238E27FC236}">
                <a16:creationId xmlns:a16="http://schemas.microsoft.com/office/drawing/2014/main" id="{961D15F4-193E-4883-B93F-37F4159D9A6D}"/>
              </a:ext>
            </a:extLst>
          </p:cNvPr>
          <p:cNvSpPr>
            <a:spLocks noGrp="1"/>
          </p:cNvSpPr>
          <p:nvPr>
            <p:ph type="body" sz="quarter" idx="21" hasCustomPrompt="1"/>
          </p:nvPr>
        </p:nvSpPr>
        <p:spPr>
          <a:xfrm>
            <a:off x="4617607" y="2731333"/>
            <a:ext cx="2042147"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6" name="Espace réservé du texte 20">
            <a:extLst>
              <a:ext uri="{FF2B5EF4-FFF2-40B4-BE49-F238E27FC236}">
                <a16:creationId xmlns:a16="http://schemas.microsoft.com/office/drawing/2014/main" id="{1B77A138-38EB-455B-B535-942081770EBA}"/>
              </a:ext>
            </a:extLst>
          </p:cNvPr>
          <p:cNvSpPr>
            <a:spLocks noGrp="1"/>
          </p:cNvSpPr>
          <p:nvPr>
            <p:ph type="body" sz="quarter" idx="22" hasCustomPrompt="1"/>
          </p:nvPr>
        </p:nvSpPr>
        <p:spPr>
          <a:xfrm>
            <a:off x="6750967" y="2003905"/>
            <a:ext cx="2042147"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6" name="Espace réservé du texte 14">
            <a:extLst>
              <a:ext uri="{FF2B5EF4-FFF2-40B4-BE49-F238E27FC236}">
                <a16:creationId xmlns:a16="http://schemas.microsoft.com/office/drawing/2014/main" id="{A6CFF4D5-C113-4864-AA68-4A13D2410ABD}"/>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8" name="Titre 6">
            <a:extLst>
              <a:ext uri="{FF2B5EF4-FFF2-40B4-BE49-F238E27FC236}">
                <a16:creationId xmlns:a16="http://schemas.microsoft.com/office/drawing/2014/main" id="{12F7B639-C3E5-4320-A1DE-A8839D4D22D4}"/>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061029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re et sous-titre">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A22C8B-49B0-4E3C-845F-3B6DAD422778}"/>
              </a:ext>
            </a:extLst>
          </p:cNvPr>
          <p:cNvSpPr/>
          <p:nvPr userDrawn="1"/>
        </p:nvSpPr>
        <p:spPr>
          <a:xfrm>
            <a:off x="0" y="0"/>
            <a:ext cx="9144000" cy="5143500"/>
          </a:xfrm>
          <a:prstGeom prst="rect">
            <a:avLst/>
          </a:prstGeom>
          <a:solidFill>
            <a:schemeClr val="bg1">
              <a:lumMod val="9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3" name="Text Placeholder 12">
            <a:extLst>
              <a:ext uri="{FF2B5EF4-FFF2-40B4-BE49-F238E27FC236}">
                <a16:creationId xmlns:a16="http://schemas.microsoft.com/office/drawing/2014/main" id="{749DAA58-1CAD-43EB-B51C-41C414C661BC}"/>
              </a:ext>
            </a:extLst>
          </p:cNvPr>
          <p:cNvSpPr>
            <a:spLocks noGrp="1"/>
          </p:cNvSpPr>
          <p:nvPr>
            <p:ph type="body" sz="quarter" idx="14" hasCustomPrompt="1"/>
          </p:nvPr>
        </p:nvSpPr>
        <p:spPr>
          <a:xfrm>
            <a:off x="888211" y="3136107"/>
            <a:ext cx="2919413" cy="389881"/>
          </a:xfrm>
          <a:solidFill>
            <a:schemeClr val="tx2"/>
          </a:solidFill>
        </p:spPr>
        <p:txBody>
          <a:bodyPr lIns="165600" anchor="ctr">
            <a:normAutofit/>
          </a:bodyPr>
          <a:lstStyle>
            <a:lvl1pPr marL="0" indent="0" algn="l">
              <a:buNone/>
              <a:defRPr sz="900" b="0">
                <a:solidFill>
                  <a:schemeClr val="bg1"/>
                </a:solidFill>
              </a:defRPr>
            </a:lvl1pPr>
            <a:lvl2pPr marL="67866" indent="0">
              <a:buNone/>
              <a:defRPr sz="900">
                <a:solidFill>
                  <a:schemeClr val="bg1"/>
                </a:solidFill>
              </a:defRPr>
            </a:lvl2pPr>
            <a:lvl3pPr marL="271463" indent="0">
              <a:buNone/>
              <a:defRPr sz="900">
                <a:solidFill>
                  <a:schemeClr val="bg1"/>
                </a:solidFill>
              </a:defRPr>
            </a:lvl3pPr>
            <a:lvl4pPr marL="469106" indent="0">
              <a:buNone/>
              <a:defRPr sz="900">
                <a:solidFill>
                  <a:schemeClr val="bg1"/>
                </a:solidFill>
              </a:defRPr>
            </a:lvl4pPr>
            <a:lvl5pPr marL="672704" indent="0">
              <a:buNone/>
              <a:defRPr sz="900">
                <a:solidFill>
                  <a:schemeClr val="bg1"/>
                </a:solidFill>
              </a:defRPr>
            </a:lvl5pPr>
          </a:lstStyle>
          <a:p>
            <a:pPr lvl="0"/>
            <a:r>
              <a:rPr lang="fr-FR"/>
              <a:t>Texte</a:t>
            </a:r>
          </a:p>
        </p:txBody>
      </p:sp>
      <p:sp>
        <p:nvSpPr>
          <p:cNvPr id="15" name="Espace réservé du texte 14">
            <a:extLst>
              <a:ext uri="{FF2B5EF4-FFF2-40B4-BE49-F238E27FC236}">
                <a16:creationId xmlns:a16="http://schemas.microsoft.com/office/drawing/2014/main" id="{2D11B747-AF79-44B7-BCE3-88EB7FD2EFB0}"/>
              </a:ext>
            </a:extLst>
          </p:cNvPr>
          <p:cNvSpPr>
            <a:spLocks noGrp="1"/>
          </p:cNvSpPr>
          <p:nvPr>
            <p:ph type="body" sz="quarter" idx="15"/>
          </p:nvPr>
        </p:nvSpPr>
        <p:spPr>
          <a:xfrm>
            <a:off x="888211" y="1695424"/>
            <a:ext cx="2919413" cy="1440683"/>
          </a:xfrm>
          <a:solidFill>
            <a:schemeClr val="bg1"/>
          </a:solidFill>
        </p:spPr>
        <p:txBody>
          <a:bodyPr tIns="108000" bIns="144000" anchor="b">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Text Placeholder 12">
            <a:extLst>
              <a:ext uri="{FF2B5EF4-FFF2-40B4-BE49-F238E27FC236}">
                <a16:creationId xmlns:a16="http://schemas.microsoft.com/office/drawing/2014/main" id="{4B615CCB-E0FC-4248-A3A3-C1E3884B657C}"/>
              </a:ext>
            </a:extLst>
          </p:cNvPr>
          <p:cNvSpPr>
            <a:spLocks noGrp="1"/>
          </p:cNvSpPr>
          <p:nvPr>
            <p:ph type="body" sz="quarter" idx="16" hasCustomPrompt="1"/>
          </p:nvPr>
        </p:nvSpPr>
        <p:spPr>
          <a:xfrm>
            <a:off x="5050633" y="3136107"/>
            <a:ext cx="2919413" cy="389881"/>
          </a:xfrm>
          <a:solidFill>
            <a:schemeClr val="tx2"/>
          </a:solidFill>
        </p:spPr>
        <p:txBody>
          <a:bodyPr lIns="165600" anchor="ctr">
            <a:normAutofit/>
          </a:bodyPr>
          <a:lstStyle>
            <a:lvl1pPr marL="0" indent="0" algn="l">
              <a:buNone/>
              <a:defRPr sz="900" b="0">
                <a:solidFill>
                  <a:schemeClr val="bg1"/>
                </a:solidFill>
              </a:defRPr>
            </a:lvl1pPr>
            <a:lvl2pPr marL="67866" indent="0">
              <a:buNone/>
              <a:defRPr sz="900">
                <a:solidFill>
                  <a:schemeClr val="bg1"/>
                </a:solidFill>
              </a:defRPr>
            </a:lvl2pPr>
            <a:lvl3pPr marL="271463" indent="0">
              <a:buNone/>
              <a:defRPr sz="900">
                <a:solidFill>
                  <a:schemeClr val="bg1"/>
                </a:solidFill>
              </a:defRPr>
            </a:lvl3pPr>
            <a:lvl4pPr marL="469106" indent="0">
              <a:buNone/>
              <a:defRPr sz="900">
                <a:solidFill>
                  <a:schemeClr val="bg1"/>
                </a:solidFill>
              </a:defRPr>
            </a:lvl4pPr>
            <a:lvl5pPr marL="672704" indent="0">
              <a:buNone/>
              <a:defRPr sz="900">
                <a:solidFill>
                  <a:schemeClr val="bg1"/>
                </a:solidFill>
              </a:defRPr>
            </a:lvl5pPr>
          </a:lstStyle>
          <a:p>
            <a:pPr lvl="0"/>
            <a:r>
              <a:rPr lang="fr-FR"/>
              <a:t>Texte</a:t>
            </a:r>
          </a:p>
        </p:txBody>
      </p:sp>
      <p:sp>
        <p:nvSpPr>
          <p:cNvPr id="19" name="Espace réservé du texte 14">
            <a:extLst>
              <a:ext uri="{FF2B5EF4-FFF2-40B4-BE49-F238E27FC236}">
                <a16:creationId xmlns:a16="http://schemas.microsoft.com/office/drawing/2014/main" id="{5912973B-B55D-49AD-BA1D-E982C67AA7A9}"/>
              </a:ext>
            </a:extLst>
          </p:cNvPr>
          <p:cNvSpPr>
            <a:spLocks noGrp="1"/>
          </p:cNvSpPr>
          <p:nvPr>
            <p:ph type="body" sz="quarter" idx="17"/>
          </p:nvPr>
        </p:nvSpPr>
        <p:spPr>
          <a:xfrm>
            <a:off x="5050633" y="1695424"/>
            <a:ext cx="2919413" cy="1440683"/>
          </a:xfrm>
          <a:solidFill>
            <a:schemeClr val="bg1"/>
          </a:solidFill>
        </p:spPr>
        <p:txBody>
          <a:bodyPr tIns="108000" bIns="144000" anchor="b">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14">
            <a:extLst>
              <a:ext uri="{FF2B5EF4-FFF2-40B4-BE49-F238E27FC236}">
                <a16:creationId xmlns:a16="http://schemas.microsoft.com/office/drawing/2014/main" id="{AF0FD8F2-A9EE-4286-96B8-2ADFD7D2AE5E}"/>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6" name="Titre 6">
            <a:extLst>
              <a:ext uri="{FF2B5EF4-FFF2-40B4-BE49-F238E27FC236}">
                <a16:creationId xmlns:a16="http://schemas.microsoft.com/office/drawing/2014/main" id="{941CA85B-F8AD-4AF9-9FAB-F20C140AB24E}"/>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7" name="Groupe 16">
            <a:extLst>
              <a:ext uri="{FF2B5EF4-FFF2-40B4-BE49-F238E27FC236}">
                <a16:creationId xmlns:a16="http://schemas.microsoft.com/office/drawing/2014/main" id="{69A98C7C-C9D7-4459-BAF8-D461ECDF0490}"/>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279B206C-68F2-40AD-9A74-10124C53864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71D1E0D3-8E0C-4F10-A554-61F2E3E62E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818057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onnes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4" y="1146277"/>
            <a:ext cx="4288347"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p:nvPr>
        </p:nvSpPr>
        <p:spPr>
          <a:xfrm>
            <a:off x="4640500" y="1146277"/>
            <a:ext cx="4288347"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4">
            <a:extLst>
              <a:ext uri="{FF2B5EF4-FFF2-40B4-BE49-F238E27FC236}">
                <a16:creationId xmlns:a16="http://schemas.microsoft.com/office/drawing/2014/main" id="{F3998C72-74B3-45E4-A768-B4795E36A096}"/>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A72DA468-6ABC-42E4-B6CD-6222C2D76AC6}"/>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948300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colonnes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4"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p:nvPr>
        </p:nvSpPr>
        <p:spPr>
          <a:xfrm>
            <a:off x="3165385"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Content Placeholder 19">
            <a:extLst>
              <a:ext uri="{FF2B5EF4-FFF2-40B4-BE49-F238E27FC236}">
                <a16:creationId xmlns:a16="http://schemas.microsoft.com/office/drawing/2014/main" id="{C2084594-E06B-467F-9657-79AE515FD002}"/>
              </a:ext>
            </a:extLst>
          </p:cNvPr>
          <p:cNvSpPr>
            <a:spLocks noGrp="1"/>
          </p:cNvSpPr>
          <p:nvPr>
            <p:ph sz="quarter" idx="16"/>
          </p:nvPr>
        </p:nvSpPr>
        <p:spPr>
          <a:xfrm>
            <a:off x="6115615"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4">
            <a:extLst>
              <a:ext uri="{FF2B5EF4-FFF2-40B4-BE49-F238E27FC236}">
                <a16:creationId xmlns:a16="http://schemas.microsoft.com/office/drawing/2014/main" id="{4C438C97-7FE5-4553-B6C5-5ED99E2ED1F5}"/>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4" name="Titre 6">
            <a:extLst>
              <a:ext uri="{FF2B5EF4-FFF2-40B4-BE49-F238E27FC236}">
                <a16:creationId xmlns:a16="http://schemas.microsoft.com/office/drawing/2014/main" id="{08D0853B-3BCD-432E-92AA-FE5DEBC34D9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780696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onnes [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94C26B-038F-44B4-A640-82284279F7BB}"/>
              </a:ext>
            </a:extLst>
          </p:cNvPr>
          <p:cNvSpPr/>
          <p:nvPr userDrawn="1"/>
        </p:nvSpPr>
        <p:spPr>
          <a:xfrm>
            <a:off x="0" y="2307433"/>
            <a:ext cx="9144000" cy="2836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Rectangle 28">
            <a:extLst>
              <a:ext uri="{FF2B5EF4-FFF2-40B4-BE49-F238E27FC236}">
                <a16:creationId xmlns:a16="http://schemas.microsoft.com/office/drawing/2014/main" id="{3DB273AC-4BC6-4769-A307-8A0B78D4AF2A}"/>
              </a:ext>
            </a:extLst>
          </p:cNvPr>
          <p:cNvSpPr/>
          <p:nvPr userDrawn="1"/>
        </p:nvSpPr>
        <p:spPr>
          <a:xfrm>
            <a:off x="0" y="0"/>
            <a:ext cx="9144000" cy="2307432"/>
          </a:xfrm>
          <a:prstGeom prst="rect">
            <a:avLst/>
          </a:prstGeom>
          <a:solidFill>
            <a:schemeClr val="bg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21" name="Rectangle 20">
            <a:extLst>
              <a:ext uri="{FF2B5EF4-FFF2-40B4-BE49-F238E27FC236}">
                <a16:creationId xmlns:a16="http://schemas.microsoft.com/office/drawing/2014/main" id="{3B5E49B8-E600-48E8-9682-4DD77ED3A43B}"/>
              </a:ext>
            </a:extLst>
          </p:cNvPr>
          <p:cNvSpPr/>
          <p:nvPr userDrawn="1"/>
        </p:nvSpPr>
        <p:spPr>
          <a:xfrm>
            <a:off x="6750740"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B246E35D-775E-4327-AE63-CB50E3385905}"/>
              </a:ext>
            </a:extLst>
          </p:cNvPr>
          <p:cNvSpPr/>
          <p:nvPr userDrawn="1"/>
        </p:nvSpPr>
        <p:spPr>
          <a:xfrm>
            <a:off x="2325394"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hasCustomPrompt="1"/>
          </p:nvPr>
        </p:nvSpPr>
        <p:spPr>
          <a:xfrm>
            <a:off x="215154" y="2593611"/>
            <a:ext cx="4288348" cy="1949906"/>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hasCustomPrompt="1"/>
          </p:nvPr>
        </p:nvSpPr>
        <p:spPr>
          <a:xfrm>
            <a:off x="4640500" y="2593611"/>
            <a:ext cx="4288348" cy="1949906"/>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3" name="Text Placeholder 2">
            <a:extLst>
              <a:ext uri="{FF2B5EF4-FFF2-40B4-BE49-F238E27FC236}">
                <a16:creationId xmlns:a16="http://schemas.microsoft.com/office/drawing/2014/main" id="{5CF8ADF9-7CA4-470A-B883-46093979759F}"/>
              </a:ext>
            </a:extLst>
          </p:cNvPr>
          <p:cNvSpPr>
            <a:spLocks noGrp="1"/>
          </p:cNvSpPr>
          <p:nvPr>
            <p:ph type="body" sz="quarter" idx="17" hasCustomPrompt="1"/>
          </p:nvPr>
        </p:nvSpPr>
        <p:spPr>
          <a:xfrm>
            <a:off x="215154" y="1755490"/>
            <a:ext cx="4288348"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3" name="Text Placeholder 2">
            <a:extLst>
              <a:ext uri="{FF2B5EF4-FFF2-40B4-BE49-F238E27FC236}">
                <a16:creationId xmlns:a16="http://schemas.microsoft.com/office/drawing/2014/main" id="{0978CDF8-C925-4D61-9940-B3351AE6029F}"/>
              </a:ext>
            </a:extLst>
          </p:cNvPr>
          <p:cNvSpPr>
            <a:spLocks noGrp="1"/>
          </p:cNvSpPr>
          <p:nvPr>
            <p:ph type="body" sz="quarter" idx="18" hasCustomPrompt="1"/>
          </p:nvPr>
        </p:nvSpPr>
        <p:spPr>
          <a:xfrm>
            <a:off x="4640500" y="1755490"/>
            <a:ext cx="4288348"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17" name="Espace réservé du texte 14">
            <a:extLst>
              <a:ext uri="{FF2B5EF4-FFF2-40B4-BE49-F238E27FC236}">
                <a16:creationId xmlns:a16="http://schemas.microsoft.com/office/drawing/2014/main" id="{95961A0C-28AA-4437-8872-42BA27CC4686}"/>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8" name="Titre 6">
            <a:extLst>
              <a:ext uri="{FF2B5EF4-FFF2-40B4-BE49-F238E27FC236}">
                <a16:creationId xmlns:a16="http://schemas.microsoft.com/office/drawing/2014/main" id="{AB6C1BD7-7818-4650-8484-BCDBEB259599}"/>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9" name="Groupe 18">
            <a:extLst>
              <a:ext uri="{FF2B5EF4-FFF2-40B4-BE49-F238E27FC236}">
                <a16:creationId xmlns:a16="http://schemas.microsoft.com/office/drawing/2014/main" id="{DC44E2BE-2E04-4CEE-909B-DF347CD0D444}"/>
              </a:ext>
            </a:extLst>
          </p:cNvPr>
          <p:cNvGrpSpPr/>
          <p:nvPr userDrawn="1"/>
        </p:nvGrpSpPr>
        <p:grpSpPr>
          <a:xfrm>
            <a:off x="1" y="4488061"/>
            <a:ext cx="655439" cy="655439"/>
            <a:chOff x="11318081" y="0"/>
            <a:chExt cx="873919" cy="873919"/>
          </a:xfrm>
        </p:grpSpPr>
        <p:sp>
          <p:nvSpPr>
            <p:cNvPr id="24" name="Rectangle 23">
              <a:extLst>
                <a:ext uri="{FF2B5EF4-FFF2-40B4-BE49-F238E27FC236}">
                  <a16:creationId xmlns:a16="http://schemas.microsoft.com/office/drawing/2014/main" id="{01F884BF-02B6-4167-829F-5C88FE2A3545}"/>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7" name="Graphique 26">
              <a:extLst>
                <a:ext uri="{FF2B5EF4-FFF2-40B4-BE49-F238E27FC236}">
                  <a16:creationId xmlns:a16="http://schemas.microsoft.com/office/drawing/2014/main" id="{0DB18E8A-F9A1-4C72-88FB-A72D180759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957830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colonnes [V2]">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93CE558-E6FA-490F-AAE4-B33216A97B80}"/>
              </a:ext>
            </a:extLst>
          </p:cNvPr>
          <p:cNvSpPr/>
          <p:nvPr userDrawn="1"/>
        </p:nvSpPr>
        <p:spPr>
          <a:xfrm>
            <a:off x="0" y="2307433"/>
            <a:ext cx="9144000" cy="2836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Rectangle 26">
            <a:extLst>
              <a:ext uri="{FF2B5EF4-FFF2-40B4-BE49-F238E27FC236}">
                <a16:creationId xmlns:a16="http://schemas.microsoft.com/office/drawing/2014/main" id="{7405B8FB-8ACA-4762-9383-C3F6674767F4}"/>
              </a:ext>
            </a:extLst>
          </p:cNvPr>
          <p:cNvSpPr/>
          <p:nvPr userDrawn="1"/>
        </p:nvSpPr>
        <p:spPr>
          <a:xfrm>
            <a:off x="0" y="0"/>
            <a:ext cx="9144000" cy="2307432"/>
          </a:xfrm>
          <a:prstGeom prst="rect">
            <a:avLst/>
          </a:prstGeom>
          <a:solidFill>
            <a:schemeClr val="bg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Rectangle 18">
            <a:extLst>
              <a:ext uri="{FF2B5EF4-FFF2-40B4-BE49-F238E27FC236}">
                <a16:creationId xmlns:a16="http://schemas.microsoft.com/office/drawing/2014/main" id="{5A44F7FE-33D9-47A9-ABE2-24E97A17C519}"/>
              </a:ext>
            </a:extLst>
          </p:cNvPr>
          <p:cNvSpPr/>
          <p:nvPr userDrawn="1"/>
        </p:nvSpPr>
        <p:spPr>
          <a:xfrm>
            <a:off x="7488298"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3B5E49B8-E600-48E8-9682-4DD77ED3A43B}"/>
              </a:ext>
            </a:extLst>
          </p:cNvPr>
          <p:cNvSpPr/>
          <p:nvPr userDrawn="1"/>
        </p:nvSpPr>
        <p:spPr>
          <a:xfrm>
            <a:off x="4538066"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B246E35D-775E-4327-AE63-CB50E3385905}"/>
              </a:ext>
            </a:extLst>
          </p:cNvPr>
          <p:cNvSpPr/>
          <p:nvPr userDrawn="1"/>
        </p:nvSpPr>
        <p:spPr>
          <a:xfrm>
            <a:off x="1587836"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hasCustomPrompt="1"/>
          </p:nvPr>
        </p:nvSpPr>
        <p:spPr>
          <a:xfrm>
            <a:off x="215154" y="2593611"/>
            <a:ext cx="2813231" cy="1894449"/>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hasCustomPrompt="1"/>
          </p:nvPr>
        </p:nvSpPr>
        <p:spPr>
          <a:xfrm>
            <a:off x="3165385" y="2593610"/>
            <a:ext cx="2813231" cy="1894449"/>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13" name="Content Placeholder 19">
            <a:extLst>
              <a:ext uri="{FF2B5EF4-FFF2-40B4-BE49-F238E27FC236}">
                <a16:creationId xmlns:a16="http://schemas.microsoft.com/office/drawing/2014/main" id="{C2084594-E06B-467F-9657-79AE515FD002}"/>
              </a:ext>
            </a:extLst>
          </p:cNvPr>
          <p:cNvSpPr>
            <a:spLocks noGrp="1"/>
          </p:cNvSpPr>
          <p:nvPr>
            <p:ph sz="quarter" idx="16" hasCustomPrompt="1"/>
          </p:nvPr>
        </p:nvSpPr>
        <p:spPr>
          <a:xfrm>
            <a:off x="6115616" y="2593610"/>
            <a:ext cx="2813231" cy="1894449"/>
          </a:xfrm>
        </p:spPr>
        <p:txBody>
          <a:bodyPr>
            <a:normAutofit/>
          </a:bodyPr>
          <a:lstStyle>
            <a:lvl1pPr marL="0" marR="0" indent="0" algn="ctr" defTabSz="685800" rtl="0" eaLnBrk="1" fontAlgn="auto" latinLnBrk="0" hangingPunct="1">
              <a:lnSpc>
                <a:spcPct val="90000"/>
              </a:lnSpc>
              <a:spcBef>
                <a:spcPts val="750"/>
              </a:spcBef>
              <a:spcAft>
                <a:spcPts val="0"/>
              </a:spcAft>
              <a:buClr>
                <a:schemeClr val="tx2"/>
              </a:buClr>
              <a:buSzTx/>
              <a:buFont typeface="Arial" panose="020B0604020202020204" pitchFamily="34" charset="0"/>
              <a:buNone/>
              <a:tabLst/>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marL="0" marR="0" lvl="0" indent="0" algn="ctr" defTabSz="685800" rtl="0" eaLnBrk="1" fontAlgn="auto" latinLnBrk="0" hangingPunct="1">
              <a:lnSpc>
                <a:spcPct val="90000"/>
              </a:lnSpc>
              <a:spcBef>
                <a:spcPts val="750"/>
              </a:spcBef>
              <a:spcAft>
                <a:spcPts val="0"/>
              </a:spcAft>
              <a:buClr>
                <a:schemeClr val="tx2"/>
              </a:buClr>
              <a:buSzTx/>
              <a:buFont typeface="Arial" panose="020B0604020202020204" pitchFamily="34" charset="0"/>
              <a:buNone/>
              <a:tabLst/>
              <a:defRPr/>
            </a:pPr>
            <a:r>
              <a:rPr lang="fr-FR"/>
              <a:t>Votre texte ici </a:t>
            </a:r>
          </a:p>
          <a:p>
            <a:pPr lvl="0"/>
            <a:endParaRPr lang="fr-FR"/>
          </a:p>
        </p:txBody>
      </p:sp>
      <p:sp>
        <p:nvSpPr>
          <p:cNvPr id="3" name="Text Placeholder 2">
            <a:extLst>
              <a:ext uri="{FF2B5EF4-FFF2-40B4-BE49-F238E27FC236}">
                <a16:creationId xmlns:a16="http://schemas.microsoft.com/office/drawing/2014/main" id="{5CF8ADF9-7CA4-470A-B883-46093979759F}"/>
              </a:ext>
            </a:extLst>
          </p:cNvPr>
          <p:cNvSpPr>
            <a:spLocks noGrp="1"/>
          </p:cNvSpPr>
          <p:nvPr>
            <p:ph type="body" sz="quarter" idx="17" hasCustomPrompt="1"/>
          </p:nvPr>
        </p:nvSpPr>
        <p:spPr>
          <a:xfrm>
            <a:off x="215154"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3" name="Text Placeholder 2">
            <a:extLst>
              <a:ext uri="{FF2B5EF4-FFF2-40B4-BE49-F238E27FC236}">
                <a16:creationId xmlns:a16="http://schemas.microsoft.com/office/drawing/2014/main" id="{0978CDF8-C925-4D61-9940-B3351AE6029F}"/>
              </a:ext>
            </a:extLst>
          </p:cNvPr>
          <p:cNvSpPr>
            <a:spLocks noGrp="1"/>
          </p:cNvSpPr>
          <p:nvPr>
            <p:ph type="body" sz="quarter" idx="18" hasCustomPrompt="1"/>
          </p:nvPr>
        </p:nvSpPr>
        <p:spPr>
          <a:xfrm>
            <a:off x="3165384"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4" name="Text Placeholder 2">
            <a:extLst>
              <a:ext uri="{FF2B5EF4-FFF2-40B4-BE49-F238E27FC236}">
                <a16:creationId xmlns:a16="http://schemas.microsoft.com/office/drawing/2014/main" id="{303FD105-A51C-45E7-B0D4-87C8321FFC5F}"/>
              </a:ext>
            </a:extLst>
          </p:cNvPr>
          <p:cNvSpPr>
            <a:spLocks noGrp="1"/>
          </p:cNvSpPr>
          <p:nvPr>
            <p:ph type="body" sz="quarter" idx="19" hasCustomPrompt="1"/>
          </p:nvPr>
        </p:nvSpPr>
        <p:spPr>
          <a:xfrm>
            <a:off x="6115616"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9" name="Espace réservé du texte 14">
            <a:extLst>
              <a:ext uri="{FF2B5EF4-FFF2-40B4-BE49-F238E27FC236}">
                <a16:creationId xmlns:a16="http://schemas.microsoft.com/office/drawing/2014/main" id="{6884F028-7252-4AF2-A749-C6488939A099}"/>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30" name="Titre 6">
            <a:extLst>
              <a:ext uri="{FF2B5EF4-FFF2-40B4-BE49-F238E27FC236}">
                <a16:creationId xmlns:a16="http://schemas.microsoft.com/office/drawing/2014/main" id="{AE53A607-6E27-48E3-8A6E-D88475353CF5}"/>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31" name="Groupe 30">
            <a:extLst>
              <a:ext uri="{FF2B5EF4-FFF2-40B4-BE49-F238E27FC236}">
                <a16:creationId xmlns:a16="http://schemas.microsoft.com/office/drawing/2014/main" id="{E8334603-5802-43C8-9FE7-C2F7201C2D5D}"/>
              </a:ext>
            </a:extLst>
          </p:cNvPr>
          <p:cNvGrpSpPr/>
          <p:nvPr userDrawn="1"/>
        </p:nvGrpSpPr>
        <p:grpSpPr>
          <a:xfrm>
            <a:off x="1" y="4488061"/>
            <a:ext cx="655439" cy="655439"/>
            <a:chOff x="11318081" y="0"/>
            <a:chExt cx="873919" cy="873919"/>
          </a:xfrm>
        </p:grpSpPr>
        <p:sp>
          <p:nvSpPr>
            <p:cNvPr id="32" name="Rectangle 31">
              <a:extLst>
                <a:ext uri="{FF2B5EF4-FFF2-40B4-BE49-F238E27FC236}">
                  <a16:creationId xmlns:a16="http://schemas.microsoft.com/office/drawing/2014/main" id="{1E07CBA4-79F0-4132-9100-395B3A56309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33" name="Graphique 32">
              <a:extLst>
                <a:ext uri="{FF2B5EF4-FFF2-40B4-BE49-F238E27FC236}">
                  <a16:creationId xmlns:a16="http://schemas.microsoft.com/office/drawing/2014/main" id="{AA4CEA48-1D99-4796-808B-D342D74152E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524320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suel à gauche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4679154" y="1363724"/>
            <a:ext cx="4249692" cy="317013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15154" y="1363724"/>
            <a:ext cx="4249692" cy="3170133"/>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511650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suel à gauche [V2]">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4679154" y="2134785"/>
            <a:ext cx="4249692" cy="238063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15154" y="1363724"/>
            <a:ext cx="4249692" cy="3159671"/>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4679154" y="1363724"/>
            <a:ext cx="4249694" cy="512961"/>
          </a:xfrm>
        </p:spPr>
        <p:txBody>
          <a:bodyPr wrap="square">
            <a:spAutoFit/>
          </a:bodyPr>
          <a:lstStyle>
            <a:lvl1pPr marL="64294" indent="-64294">
              <a:lnSpc>
                <a:spcPct val="100000"/>
              </a:lnSpc>
              <a:buFont typeface="Arial" panose="020B0604020202020204" pitchFamily="34" charset="0"/>
              <a:buChar char=" "/>
              <a:defRPr sz="1350" b="0">
                <a:latin typeface="+mj-lt"/>
              </a:defRPr>
            </a:lvl1pPr>
            <a:lvl2pPr marL="67866" indent="0">
              <a:lnSpc>
                <a:spcPct val="100000"/>
              </a:lnSpc>
              <a:buNone/>
              <a:defRPr sz="1050">
                <a:solidFill>
                  <a:schemeClr val="tx2"/>
                </a:solidFill>
              </a:defRPr>
            </a:lvl2pPr>
            <a:lvl3pPr marL="271463" indent="0">
              <a:buNone/>
              <a:defRPr/>
            </a:lvl3pPr>
            <a:lvl4pPr marL="469106" indent="0">
              <a:buNone/>
              <a:defRPr/>
            </a:lvl4pPr>
            <a:lvl5pPr marL="672704"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D0579007-A05B-4AD7-95D7-83410086A958}"/>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741BBFB2-731B-44F2-8DC9-5E9EA2B93A74}"/>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969421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suel à gauche [V3]">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0" y="0"/>
            <a:ext cx="4572000" cy="5143500"/>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5274664" y="2857499"/>
            <a:ext cx="3654182" cy="18430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5274665" y="1897607"/>
            <a:ext cx="3654183" cy="512961"/>
          </a:xfrm>
        </p:spPr>
        <p:txBody>
          <a:bodyPr wrap="square" anchor="b">
            <a:spAutoFit/>
          </a:bodyPr>
          <a:lstStyle>
            <a:lvl1pPr marL="64294" indent="-64294">
              <a:lnSpc>
                <a:spcPct val="100000"/>
              </a:lnSpc>
              <a:buFont typeface="Arial" panose="020B0604020202020204" pitchFamily="34" charset="0"/>
              <a:buChar char=" "/>
              <a:defRPr sz="1350" b="0">
                <a:latin typeface="+mj-lt"/>
              </a:defRPr>
            </a:lvl1pPr>
            <a:lvl2pPr marL="67866" indent="0">
              <a:lnSpc>
                <a:spcPct val="100000"/>
              </a:lnSpc>
              <a:buNone/>
              <a:defRPr sz="1050">
                <a:solidFill>
                  <a:schemeClr val="tx2"/>
                </a:solidFill>
              </a:defRPr>
            </a:lvl2pPr>
            <a:lvl3pPr marL="271463" indent="0">
              <a:buNone/>
              <a:defRPr/>
            </a:lvl3pPr>
            <a:lvl4pPr marL="469106" indent="0">
              <a:buNone/>
              <a:defRPr/>
            </a:lvl4pPr>
            <a:lvl5pPr marL="672704"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F172AC48-8977-4F9C-952D-E395685745E8}"/>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CA30DF3C-5643-444A-9902-C08DD9035A43}"/>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6" name="Groupe 15">
            <a:extLst>
              <a:ext uri="{FF2B5EF4-FFF2-40B4-BE49-F238E27FC236}">
                <a16:creationId xmlns:a16="http://schemas.microsoft.com/office/drawing/2014/main" id="{CEF182D2-C322-45B2-8513-FDCD787EEF0E}"/>
              </a:ext>
            </a:extLst>
          </p:cNvPr>
          <p:cNvGrpSpPr/>
          <p:nvPr userDrawn="1"/>
        </p:nvGrpSpPr>
        <p:grpSpPr>
          <a:xfrm>
            <a:off x="1" y="4488061"/>
            <a:ext cx="655439" cy="655439"/>
            <a:chOff x="11318081" y="0"/>
            <a:chExt cx="873919" cy="873919"/>
          </a:xfrm>
        </p:grpSpPr>
        <p:sp>
          <p:nvSpPr>
            <p:cNvPr id="17" name="Rectangle 16">
              <a:extLst>
                <a:ext uri="{FF2B5EF4-FFF2-40B4-BE49-F238E27FC236}">
                  <a16:creationId xmlns:a16="http://schemas.microsoft.com/office/drawing/2014/main" id="{219D6FBD-B6F6-43CD-A5BA-35AB34E705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8" name="Graphique 17">
              <a:extLst>
                <a:ext uri="{FF2B5EF4-FFF2-40B4-BE49-F238E27FC236}">
                  <a16:creationId xmlns:a16="http://schemas.microsoft.com/office/drawing/2014/main" id="{68D10134-FEDE-445D-BAF0-609C55F053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2742235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OAV - Temps Fort GAV / Santé 2022</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Tree>
    <p:extLst>
      <p:ext uri="{BB962C8B-B14F-4D97-AF65-F5344CB8AC3E}">
        <p14:creationId xmlns:p14="http://schemas.microsoft.com/office/powerpoint/2010/main" val="25679297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1">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OAV - Temps Fort GAV / Santé 2022</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8179221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OAV - Temps Fort GAV / Santé 2022</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373101519"/>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OAV - Temps Fort GAV / Santé 2022</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144899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EBC43A-2D1C-4A87-A8AB-AF64EE0BA5FD}"/>
              </a:ext>
            </a:extLst>
          </p:cNvPr>
          <p:cNvSpPr/>
          <p:nvPr userDrawn="1"/>
        </p:nvSpPr>
        <p:spPr>
          <a:xfrm>
            <a:off x="0" y="0"/>
            <a:ext cx="312181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lvl1pPr>
              <a:defRPr>
                <a:solidFill>
                  <a:schemeClr val="bg1"/>
                </a:solidFill>
              </a:defRPr>
            </a:lvl1p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OAV - Temps Fort GAV / Santé 2022</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grpSp>
        <p:nvGrpSpPr>
          <p:cNvPr id="8" name="Groupe 7">
            <a:extLst>
              <a:ext uri="{FF2B5EF4-FFF2-40B4-BE49-F238E27FC236}">
                <a16:creationId xmlns:a16="http://schemas.microsoft.com/office/drawing/2014/main" id="{53D11913-55B5-44FB-8C4D-D11CBC1AF742}"/>
              </a:ext>
            </a:extLst>
          </p:cNvPr>
          <p:cNvGrpSpPr/>
          <p:nvPr userDrawn="1"/>
        </p:nvGrpSpPr>
        <p:grpSpPr>
          <a:xfrm>
            <a:off x="1" y="4488061"/>
            <a:ext cx="655439" cy="655439"/>
            <a:chOff x="11318081" y="0"/>
            <a:chExt cx="873919" cy="873919"/>
          </a:xfrm>
        </p:grpSpPr>
        <p:sp>
          <p:nvSpPr>
            <p:cNvPr id="9" name="Rectangle 8">
              <a:extLst>
                <a:ext uri="{FF2B5EF4-FFF2-40B4-BE49-F238E27FC236}">
                  <a16:creationId xmlns:a16="http://schemas.microsoft.com/office/drawing/2014/main" id="{E3804350-16D5-42AB-A569-901892B2CCE2}"/>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0" name="Graphique 9">
              <a:extLst>
                <a:ext uri="{FF2B5EF4-FFF2-40B4-BE49-F238E27FC236}">
                  <a16:creationId xmlns:a16="http://schemas.microsoft.com/office/drawing/2014/main" id="{E5D4D72A-2DEF-484C-A722-09E90AA405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7" name="Espace réservé pour une image  6">
            <a:extLst>
              <a:ext uri="{FF2B5EF4-FFF2-40B4-BE49-F238E27FC236}">
                <a16:creationId xmlns:a16="http://schemas.microsoft.com/office/drawing/2014/main" id="{63069C93-F69C-45AC-8459-4FA3313D0CEE}"/>
              </a:ext>
            </a:extLst>
          </p:cNvPr>
          <p:cNvSpPr>
            <a:spLocks noGrp="1"/>
          </p:cNvSpPr>
          <p:nvPr>
            <p:ph type="pic" sz="quarter" idx="16"/>
          </p:nvPr>
        </p:nvSpPr>
        <p:spPr>
          <a:xfrm>
            <a:off x="0" y="122523"/>
            <a:ext cx="9031485" cy="4243983"/>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14" name="Titre 11">
            <a:extLst>
              <a:ext uri="{FF2B5EF4-FFF2-40B4-BE49-F238E27FC236}">
                <a16:creationId xmlns:a16="http://schemas.microsoft.com/office/drawing/2014/main" id="{E6D547CD-4C67-4B57-BFEA-765978998178}"/>
              </a:ext>
            </a:extLst>
          </p:cNvPr>
          <p:cNvSpPr>
            <a:spLocks noGrp="1"/>
          </p:cNvSpPr>
          <p:nvPr>
            <p:ph type="title"/>
          </p:nvPr>
        </p:nvSpPr>
        <p:spPr>
          <a:xfrm>
            <a:off x="979535" y="3738893"/>
            <a:ext cx="7285961" cy="360098"/>
          </a:xfrm>
        </p:spPr>
        <p:txBody>
          <a:bodyPr/>
          <a:lstStyle>
            <a:lvl1pPr>
              <a:defRPr sz="4950">
                <a:solidFill>
                  <a:schemeClr val="bg1"/>
                </a:solidFill>
              </a:defRPr>
            </a:lvl1pPr>
          </a:lstStyle>
          <a:p>
            <a:r>
              <a:rPr lang="fr-FR"/>
              <a:t>Modifiez le style du titre</a:t>
            </a:r>
          </a:p>
        </p:txBody>
      </p:sp>
    </p:spTree>
    <p:extLst>
      <p:ext uri="{BB962C8B-B14F-4D97-AF65-F5344CB8AC3E}">
        <p14:creationId xmlns:p14="http://schemas.microsoft.com/office/powerpoint/2010/main" val="20978957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58A7C9-5E6D-48D4-87D5-2D5D4DD69897}"/>
              </a:ext>
            </a:extLst>
          </p:cNvPr>
          <p:cNvSpPr/>
          <p:nvPr userDrawn="1"/>
        </p:nvSpPr>
        <p:spPr>
          <a:xfrm>
            <a:off x="4008260" y="0"/>
            <a:ext cx="3887965" cy="51435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OAV - Temps Fort GAV / Santé 2022</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7" name="Rectangle 6">
            <a:extLst>
              <a:ext uri="{FF2B5EF4-FFF2-40B4-BE49-F238E27FC236}">
                <a16:creationId xmlns:a16="http://schemas.microsoft.com/office/drawing/2014/main" id="{A55E9A18-73E9-48F1-887B-C8F5E7E5D1A7}"/>
              </a:ext>
            </a:extLst>
          </p:cNvPr>
          <p:cNvSpPr/>
          <p:nvPr userDrawn="1"/>
        </p:nvSpPr>
        <p:spPr>
          <a:xfrm>
            <a:off x="0" y="771526"/>
            <a:ext cx="3486150" cy="2392637"/>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9" name="Espace réservé pour une image  8">
            <a:extLst>
              <a:ext uri="{FF2B5EF4-FFF2-40B4-BE49-F238E27FC236}">
                <a16:creationId xmlns:a16="http://schemas.microsoft.com/office/drawing/2014/main" id="{A0C583F8-3DF4-4061-B81F-78F4CAC8F310}"/>
              </a:ext>
            </a:extLst>
          </p:cNvPr>
          <p:cNvSpPr>
            <a:spLocks noGrp="1"/>
          </p:cNvSpPr>
          <p:nvPr>
            <p:ph type="pic" sz="quarter" idx="15" hasCustomPrompt="1"/>
          </p:nvPr>
        </p:nvSpPr>
        <p:spPr>
          <a:xfrm>
            <a:off x="0" y="771526"/>
            <a:ext cx="3486150" cy="2392637"/>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5" name="Titre 11">
            <a:extLst>
              <a:ext uri="{FF2B5EF4-FFF2-40B4-BE49-F238E27FC236}">
                <a16:creationId xmlns:a16="http://schemas.microsoft.com/office/drawing/2014/main" id="{3BBFC26D-D896-401E-8D49-22F90069784D}"/>
              </a:ext>
            </a:extLst>
          </p:cNvPr>
          <p:cNvSpPr>
            <a:spLocks noGrp="1"/>
          </p:cNvSpPr>
          <p:nvPr>
            <p:ph type="title" hasCustomPrompt="1"/>
          </p:nvPr>
        </p:nvSpPr>
        <p:spPr>
          <a:xfrm>
            <a:off x="105736" y="4119204"/>
            <a:ext cx="3378031" cy="360098"/>
          </a:xfrm>
        </p:spPr>
        <p:txBody>
          <a:bodyPr/>
          <a:lstStyle>
            <a:lvl1pPr algn="r">
              <a:defRPr sz="4950">
                <a:solidFill>
                  <a:schemeClr val="tx2"/>
                </a:solidFill>
              </a:defRPr>
            </a:lvl1pPr>
          </a:lstStyle>
          <a:p>
            <a:r>
              <a:rPr lang="fr-FR"/>
              <a:t>Titre court</a:t>
            </a:r>
          </a:p>
        </p:txBody>
      </p:sp>
      <p:sp>
        <p:nvSpPr>
          <p:cNvPr id="11" name="Espace réservé pour une image  6">
            <a:extLst>
              <a:ext uri="{FF2B5EF4-FFF2-40B4-BE49-F238E27FC236}">
                <a16:creationId xmlns:a16="http://schemas.microsoft.com/office/drawing/2014/main" id="{BA12D96A-47CD-47CF-B2E5-FCE607D28FE0}"/>
              </a:ext>
            </a:extLst>
          </p:cNvPr>
          <p:cNvSpPr>
            <a:spLocks noGrp="1"/>
          </p:cNvSpPr>
          <p:nvPr>
            <p:ph type="pic" sz="quarter" idx="17"/>
          </p:nvPr>
        </p:nvSpPr>
        <p:spPr>
          <a:xfrm>
            <a:off x="3639574" y="123401"/>
            <a:ext cx="5504426" cy="4355901"/>
          </a:xfrm>
          <a:solidFill>
            <a:schemeClr val="bg1">
              <a:lumMod val="95000"/>
            </a:schemeClr>
          </a:solidFill>
        </p:spPr>
        <p:txBody>
          <a:bodyPr/>
          <a:lstStyle>
            <a:lvl1pPr algn="ctr">
              <a:defRPr>
                <a:solidFill>
                  <a:schemeClr val="bg1">
                    <a:lumMod val="95000"/>
                  </a:schemeClr>
                </a:solidFill>
              </a:defRPr>
            </a:lvl1pPr>
          </a:lstStyle>
          <a:p>
            <a:endParaRPr lang="fr-FR"/>
          </a:p>
        </p:txBody>
      </p:sp>
    </p:spTree>
    <p:extLst>
      <p:ext uri="{BB962C8B-B14F-4D97-AF65-F5344CB8AC3E}">
        <p14:creationId xmlns:p14="http://schemas.microsoft.com/office/powerpoint/2010/main" val="2264919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4">
    <p:bg>
      <p:bgPr>
        <a:solidFill>
          <a:srgbClr val="F0F0F0"/>
        </a:solidFill>
        <a:effectLst/>
      </p:bgPr>
    </p:bg>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50F17F86-1ED6-4934-8D8C-2A97B53C5516}"/>
              </a:ext>
            </a:extLst>
          </p:cNvPr>
          <p:cNvSpPr/>
          <p:nvPr userDrawn="1"/>
        </p:nvSpPr>
        <p:spPr>
          <a:xfrm>
            <a:off x="0" y="0"/>
            <a:ext cx="9144000" cy="5143500"/>
          </a:xfrm>
          <a:custGeom>
            <a:avLst/>
            <a:gdLst>
              <a:gd name="connsiteX0" fmla="*/ 152401 w 12192000"/>
              <a:gd name="connsiteY0" fmla="*/ 436592 h 6858000"/>
              <a:gd name="connsiteX1" fmla="*/ 152401 w 12192000"/>
              <a:gd name="connsiteY1" fmla="*/ 5957888 h 6858000"/>
              <a:gd name="connsiteX2" fmla="*/ 12041983 w 12192000"/>
              <a:gd name="connsiteY2" fmla="*/ 5957888 h 6858000"/>
              <a:gd name="connsiteX3" fmla="*/ 12041983 w 12192000"/>
              <a:gd name="connsiteY3" fmla="*/ 43659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52401" y="436592"/>
                </a:moveTo>
                <a:lnTo>
                  <a:pt x="152401" y="5957888"/>
                </a:lnTo>
                <a:lnTo>
                  <a:pt x="12041983" y="5957888"/>
                </a:lnTo>
                <a:lnTo>
                  <a:pt x="12041983" y="436592"/>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1050"/>
          </a:p>
        </p:txBody>
      </p:sp>
      <p:sp>
        <p:nvSpPr>
          <p:cNvPr id="3" name="Espace réservé de la date 2">
            <a:extLst>
              <a:ext uri="{FF2B5EF4-FFF2-40B4-BE49-F238E27FC236}">
                <a16:creationId xmlns:a16="http://schemas.microsoft.com/office/drawing/2014/main" id="{5BF01B35-7C10-4E15-B1B9-B4E4354F0AF4}"/>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9DF85D34-4AB1-4B02-9181-81006E7E72D4}"/>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11818378-2AE0-4749-8C2A-2DEE591E12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4" name="Title 12">
            <a:extLst>
              <a:ext uri="{FF2B5EF4-FFF2-40B4-BE49-F238E27FC236}">
                <a16:creationId xmlns:a16="http://schemas.microsoft.com/office/drawing/2014/main" id="{63F620FA-EF0B-495C-90DC-7E1DA01FE65A}"/>
              </a:ext>
            </a:extLst>
          </p:cNvPr>
          <p:cNvSpPr>
            <a:spLocks noGrp="1"/>
          </p:cNvSpPr>
          <p:nvPr>
            <p:ph type="title"/>
          </p:nvPr>
        </p:nvSpPr>
        <p:spPr>
          <a:xfrm>
            <a:off x="3363685" y="0"/>
            <a:ext cx="3920345" cy="5143500"/>
          </a:xfrm>
          <a:solidFill>
            <a:srgbClr val="E30613">
              <a:alpha val="45882"/>
            </a:srgbClr>
          </a:solidFill>
        </p:spPr>
        <p:txBody>
          <a:bodyPr anchor="ctr"/>
          <a:lstStyle>
            <a:lvl1pPr>
              <a:defRPr sz="4200">
                <a:solidFill>
                  <a:schemeClr val="bg1"/>
                </a:solidFill>
              </a:defRPr>
            </a:lvl1pPr>
          </a:lstStyle>
          <a:p>
            <a:r>
              <a:rPr lang="fr-FR"/>
              <a:t>Modifiez le style du titre</a:t>
            </a:r>
          </a:p>
        </p:txBody>
      </p:sp>
      <p:sp>
        <p:nvSpPr>
          <p:cNvPr id="15" name="Rectangle 14">
            <a:extLst>
              <a:ext uri="{FF2B5EF4-FFF2-40B4-BE49-F238E27FC236}">
                <a16:creationId xmlns:a16="http://schemas.microsoft.com/office/drawing/2014/main" id="{3D6C2F27-ECA0-4F2D-9437-B72CDA97C173}"/>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e 12">
            <a:extLst>
              <a:ext uri="{FF2B5EF4-FFF2-40B4-BE49-F238E27FC236}">
                <a16:creationId xmlns:a16="http://schemas.microsoft.com/office/drawing/2014/main" id="{D90D7A53-1F64-4D26-A590-FB97D9C3B6AA}"/>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B18B3C20-C423-440B-8AC9-7BD549F3F8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2AD07E8E-F31C-4C40-8500-B80CA790FF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470233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position personnalisée #5">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B49FBF7-435C-4FBC-9487-A523068B11AF}"/>
              </a:ext>
            </a:extLst>
          </p:cNvPr>
          <p:cNvSpPr/>
          <p:nvPr userDrawn="1"/>
        </p:nvSpPr>
        <p:spPr>
          <a:xfrm>
            <a:off x="1" y="0"/>
            <a:ext cx="9143999" cy="51435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18" name="Espace réservé pour une image  6">
            <a:extLst>
              <a:ext uri="{FF2B5EF4-FFF2-40B4-BE49-F238E27FC236}">
                <a16:creationId xmlns:a16="http://schemas.microsoft.com/office/drawing/2014/main" id="{5A01C75F-537A-421E-9FD0-820F81D36727}"/>
              </a:ext>
            </a:extLst>
          </p:cNvPr>
          <p:cNvSpPr>
            <a:spLocks noGrp="1"/>
          </p:cNvSpPr>
          <p:nvPr>
            <p:ph type="pic" sz="quarter" idx="17"/>
          </p:nvPr>
        </p:nvSpPr>
        <p:spPr>
          <a:xfrm>
            <a:off x="2981326" y="1"/>
            <a:ext cx="6162673" cy="5143499"/>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21" name="Titre 1">
            <a:extLst>
              <a:ext uri="{FF2B5EF4-FFF2-40B4-BE49-F238E27FC236}">
                <a16:creationId xmlns:a16="http://schemas.microsoft.com/office/drawing/2014/main" id="{412B459D-E337-4E9D-8DF5-9DF07B004672}"/>
              </a:ext>
            </a:extLst>
          </p:cNvPr>
          <p:cNvSpPr>
            <a:spLocks noGrp="1"/>
          </p:cNvSpPr>
          <p:nvPr>
            <p:ph type="title"/>
          </p:nvPr>
        </p:nvSpPr>
        <p:spPr>
          <a:xfrm>
            <a:off x="89916" y="1001808"/>
            <a:ext cx="2891409" cy="360098"/>
          </a:xfrm>
        </p:spPr>
        <p:txBody>
          <a:bodyPr anchor="t"/>
          <a:lstStyle>
            <a:lvl1pPr>
              <a:defRPr sz="3600">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2CD53FFE-E283-46B0-996F-A38492423D0F}"/>
              </a:ext>
            </a:extLst>
          </p:cNvPr>
          <p:cNvSpPr>
            <a:spLocks noGrp="1"/>
          </p:cNvSpPr>
          <p:nvPr>
            <p:ph type="dt" sz="half" idx="10"/>
          </p:nvPr>
        </p:nvSpPr>
        <p:spPr/>
        <p:txBody>
          <a:bodyPr/>
          <a:lstStyle/>
          <a:p>
            <a:endParaRPr lang="fr-FR"/>
          </a:p>
        </p:txBody>
      </p:sp>
      <p:grpSp>
        <p:nvGrpSpPr>
          <p:cNvPr id="12" name="Groupe 11">
            <a:extLst>
              <a:ext uri="{FF2B5EF4-FFF2-40B4-BE49-F238E27FC236}">
                <a16:creationId xmlns:a16="http://schemas.microsoft.com/office/drawing/2014/main" id="{94AC90DB-5826-452D-8540-C181A57B2D5C}"/>
              </a:ext>
            </a:extLst>
          </p:cNvPr>
          <p:cNvGrpSpPr/>
          <p:nvPr userDrawn="1"/>
        </p:nvGrpSpPr>
        <p:grpSpPr>
          <a:xfrm>
            <a:off x="1" y="4488061"/>
            <a:ext cx="655439" cy="655439"/>
            <a:chOff x="11318081" y="0"/>
            <a:chExt cx="873919" cy="873919"/>
          </a:xfrm>
        </p:grpSpPr>
        <p:sp>
          <p:nvSpPr>
            <p:cNvPr id="13" name="Rectangle 12">
              <a:extLst>
                <a:ext uri="{FF2B5EF4-FFF2-40B4-BE49-F238E27FC236}">
                  <a16:creationId xmlns:a16="http://schemas.microsoft.com/office/drawing/2014/main" id="{EC9A20F1-DFE2-4505-9088-7EAD92CBACB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6" name="Graphique 15">
              <a:extLst>
                <a:ext uri="{FF2B5EF4-FFF2-40B4-BE49-F238E27FC236}">
                  <a16:creationId xmlns:a16="http://schemas.microsoft.com/office/drawing/2014/main" id="{03791CCB-9D7E-452D-A88D-4C3C92771A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34" name="Rectangle 33">
            <a:extLst>
              <a:ext uri="{FF2B5EF4-FFF2-40B4-BE49-F238E27FC236}">
                <a16:creationId xmlns:a16="http://schemas.microsoft.com/office/drawing/2014/main" id="{B50CBBA6-E4E4-48D0-98FC-77436FF5DA0C}"/>
              </a:ext>
            </a:extLst>
          </p:cNvPr>
          <p:cNvSpPr/>
          <p:nvPr userDrawn="1"/>
        </p:nvSpPr>
        <p:spPr>
          <a:xfrm>
            <a:off x="8706863" y="4667251"/>
            <a:ext cx="175025" cy="1750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 name="Espace réservé du numéro de diapositive 4">
            <a:extLst>
              <a:ext uri="{FF2B5EF4-FFF2-40B4-BE49-F238E27FC236}">
                <a16:creationId xmlns:a16="http://schemas.microsoft.com/office/drawing/2014/main" id="{23D52F85-671C-48A3-8DEF-3727EED2C85E}"/>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6" name="Espace réservé du texte 5">
            <a:extLst>
              <a:ext uri="{FF2B5EF4-FFF2-40B4-BE49-F238E27FC236}">
                <a16:creationId xmlns:a16="http://schemas.microsoft.com/office/drawing/2014/main" id="{84BEBBE2-F677-44B8-BC80-27F1A954933D}"/>
              </a:ext>
            </a:extLst>
          </p:cNvPr>
          <p:cNvSpPr>
            <a:spLocks noGrp="1"/>
          </p:cNvSpPr>
          <p:nvPr>
            <p:ph type="body" sz="quarter" idx="18"/>
          </p:nvPr>
        </p:nvSpPr>
        <p:spPr>
          <a:xfrm>
            <a:off x="2981325" y="0"/>
            <a:ext cx="6162675" cy="5143500"/>
          </a:xfrm>
          <a:solidFill>
            <a:schemeClr val="tx2">
              <a:alpha val="44000"/>
            </a:schemeClr>
          </a:solidFill>
        </p:spPr>
        <p:txBody>
          <a:bodyPr lIns="720000" bIns="1080000" anchor="b" anchorCtr="0">
            <a:noAutofit/>
          </a:bodyPr>
          <a:lstStyle>
            <a:lvl1pPr marL="0" indent="0">
              <a:spcBef>
                <a:spcPts val="450"/>
              </a:spcBef>
              <a:buNone/>
              <a:defRPr sz="1500">
                <a:solidFill>
                  <a:schemeClr val="bg1">
                    <a:lumMod val="95000"/>
                  </a:schemeClr>
                </a:solidFill>
              </a:defRPr>
            </a:lvl1pPr>
          </a:lstStyle>
          <a:p>
            <a:pPr lvl="0"/>
            <a:endParaRPr lang="fr-FR"/>
          </a:p>
          <a:p>
            <a:pPr lvl="0"/>
            <a:endParaRPr lang="fr-FR"/>
          </a:p>
          <a:p>
            <a:pPr lvl="0"/>
            <a:endParaRPr lang="fr-FR"/>
          </a:p>
          <a:p>
            <a:pPr lvl="0"/>
            <a:r>
              <a:rPr lang="fr-FR"/>
              <a:t>Modifier les styles du texte du masque</a:t>
            </a:r>
          </a:p>
        </p:txBody>
      </p:sp>
    </p:spTree>
    <p:extLst>
      <p:ext uri="{BB962C8B-B14F-4D97-AF65-F5344CB8AC3E}">
        <p14:creationId xmlns:p14="http://schemas.microsoft.com/office/powerpoint/2010/main" val="36637073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6">
    <p:spTree>
      <p:nvGrpSpPr>
        <p:cNvPr id="1" name=""/>
        <p:cNvGrpSpPr/>
        <p:nvPr/>
      </p:nvGrpSpPr>
      <p:grpSpPr>
        <a:xfrm>
          <a:off x="0" y="0"/>
          <a:ext cx="0" cy="0"/>
          <a:chOff x="0" y="0"/>
          <a:chExt cx="0" cy="0"/>
        </a:xfrm>
      </p:grpSpPr>
      <p:sp>
        <p:nvSpPr>
          <p:cNvPr id="11" name="Espace réservé pour une image  6">
            <a:extLst>
              <a:ext uri="{FF2B5EF4-FFF2-40B4-BE49-F238E27FC236}">
                <a16:creationId xmlns:a16="http://schemas.microsoft.com/office/drawing/2014/main" id="{2C030F86-533E-46F9-AB71-23BDBFE355DD}"/>
              </a:ext>
            </a:extLst>
          </p:cNvPr>
          <p:cNvSpPr>
            <a:spLocks noGrp="1"/>
          </p:cNvSpPr>
          <p:nvPr>
            <p:ph type="pic" sz="quarter" idx="17"/>
          </p:nvPr>
        </p:nvSpPr>
        <p:spPr>
          <a:xfrm>
            <a:off x="2895601" y="0"/>
            <a:ext cx="6248399" cy="5143500"/>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cxnSp>
        <p:nvCxnSpPr>
          <p:cNvPr id="10" name="Connecteur droit 9">
            <a:extLst>
              <a:ext uri="{FF2B5EF4-FFF2-40B4-BE49-F238E27FC236}">
                <a16:creationId xmlns:a16="http://schemas.microsoft.com/office/drawing/2014/main" id="{DDFA93C2-9915-41DF-A0A7-B9081B8860DB}"/>
              </a:ext>
            </a:extLst>
          </p:cNvPr>
          <p:cNvCxnSpPr>
            <a:cxnSpLocks/>
          </p:cNvCxnSpPr>
          <p:nvPr userDrawn="1"/>
        </p:nvCxnSpPr>
        <p:spPr>
          <a:xfrm flipH="1">
            <a:off x="243728" y="2326652"/>
            <a:ext cx="33491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itre 16">
            <a:extLst>
              <a:ext uri="{FF2B5EF4-FFF2-40B4-BE49-F238E27FC236}">
                <a16:creationId xmlns:a16="http://schemas.microsoft.com/office/drawing/2014/main" id="{7DE17870-FB0E-49BA-8444-8F0873F9F989}"/>
              </a:ext>
            </a:extLst>
          </p:cNvPr>
          <p:cNvSpPr>
            <a:spLocks noGrp="1"/>
          </p:cNvSpPr>
          <p:nvPr>
            <p:ph type="title"/>
          </p:nvPr>
        </p:nvSpPr>
        <p:spPr>
          <a:xfrm>
            <a:off x="89917" y="1708283"/>
            <a:ext cx="2674712" cy="360098"/>
          </a:xfrm>
        </p:spPr>
        <p:txBody>
          <a:bodyPr/>
          <a:lstStyle>
            <a:lvl1pPr>
              <a:defRPr sz="3300">
                <a:solidFill>
                  <a:schemeClr val="tx2"/>
                </a:solidFill>
              </a:defRPr>
            </a:lvl1pPr>
          </a:lstStyle>
          <a:p>
            <a:r>
              <a:rPr lang="fr-FR"/>
              <a:t>Modifiez le style du titre</a:t>
            </a:r>
          </a:p>
        </p:txBody>
      </p:sp>
      <p:sp>
        <p:nvSpPr>
          <p:cNvPr id="22" name="Espace réservé du texte 20">
            <a:extLst>
              <a:ext uri="{FF2B5EF4-FFF2-40B4-BE49-F238E27FC236}">
                <a16:creationId xmlns:a16="http://schemas.microsoft.com/office/drawing/2014/main" id="{2FC35258-6E67-44EC-9C86-F6B193DBCDAB}"/>
              </a:ext>
            </a:extLst>
          </p:cNvPr>
          <p:cNvSpPr>
            <a:spLocks noGrp="1"/>
          </p:cNvSpPr>
          <p:nvPr>
            <p:ph type="body" sz="quarter" idx="16"/>
          </p:nvPr>
        </p:nvSpPr>
        <p:spPr>
          <a:xfrm>
            <a:off x="89917" y="2545513"/>
            <a:ext cx="2674712" cy="482889"/>
          </a:xfrm>
        </p:spPr>
        <p:txBody>
          <a:bodyPr wrap="square" lIns="198000">
            <a:spAutoFit/>
          </a:bodyPr>
          <a:lstStyle>
            <a:lvl1pPr marL="0" indent="0">
              <a:lnSpc>
                <a:spcPct val="110000"/>
              </a:lnSpc>
              <a:buNone/>
              <a:defRPr sz="1200"/>
            </a:lvl1pPr>
            <a:lvl2pPr marL="67866" indent="0">
              <a:buNone/>
              <a:defRPr sz="1200"/>
            </a:lvl2pPr>
            <a:lvl3pPr marL="271463" indent="0">
              <a:buNone/>
              <a:defRPr sz="1200"/>
            </a:lvl3pPr>
            <a:lvl4pPr marL="469106" indent="0">
              <a:buNone/>
              <a:defRPr sz="1200"/>
            </a:lvl4pPr>
            <a:lvl5pPr marL="672704" indent="0">
              <a:buNone/>
              <a:defRPr sz="1200"/>
            </a:lvl5pPr>
          </a:lstStyle>
          <a:p>
            <a:pPr lvl="0"/>
            <a:r>
              <a:rPr lang="fr-FR"/>
              <a:t>Modifier les styles du texte du masque</a:t>
            </a:r>
          </a:p>
        </p:txBody>
      </p:sp>
    </p:spTree>
    <p:extLst>
      <p:ext uri="{BB962C8B-B14F-4D97-AF65-F5344CB8AC3E}">
        <p14:creationId xmlns:p14="http://schemas.microsoft.com/office/powerpoint/2010/main" val="42522998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7">
    <p:spTree>
      <p:nvGrpSpPr>
        <p:cNvPr id="1" name=""/>
        <p:cNvGrpSpPr/>
        <p:nvPr/>
      </p:nvGrpSpPr>
      <p:grpSpPr>
        <a:xfrm>
          <a:off x="0" y="0"/>
          <a:ext cx="0" cy="0"/>
          <a:chOff x="0" y="0"/>
          <a:chExt cx="0" cy="0"/>
        </a:xfrm>
      </p:grpSpPr>
      <p:sp>
        <p:nvSpPr>
          <p:cNvPr id="69" name="Espace réservé pour une image  68">
            <a:extLst>
              <a:ext uri="{FF2B5EF4-FFF2-40B4-BE49-F238E27FC236}">
                <a16:creationId xmlns:a16="http://schemas.microsoft.com/office/drawing/2014/main" id="{B445BB7E-323F-43BE-9747-56900C275386}"/>
              </a:ext>
            </a:extLst>
          </p:cNvPr>
          <p:cNvSpPr>
            <a:spLocks noGrp="1"/>
          </p:cNvSpPr>
          <p:nvPr>
            <p:ph type="pic" sz="quarter" idx="17" hasCustomPrompt="1"/>
          </p:nvPr>
        </p:nvSpPr>
        <p:spPr>
          <a:xfrm>
            <a:off x="5075658" y="2704073"/>
            <a:ext cx="3755031" cy="1908141"/>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OAV - Temps Fort GAV / Santé 2022</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5" name="Espace réservé du texte 14">
            <a:extLst>
              <a:ext uri="{FF2B5EF4-FFF2-40B4-BE49-F238E27FC236}">
                <a16:creationId xmlns:a16="http://schemas.microsoft.com/office/drawing/2014/main" id="{00CFC0DD-A9BA-4F4B-8171-7486F372ABA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21" name="Titre 20">
            <a:extLst>
              <a:ext uri="{FF2B5EF4-FFF2-40B4-BE49-F238E27FC236}">
                <a16:creationId xmlns:a16="http://schemas.microsoft.com/office/drawing/2014/main" id="{EA7CCBEC-79CB-4843-937D-FB77DFF560D3}"/>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40" name="Espace réservé du texte 2">
            <a:extLst>
              <a:ext uri="{FF2B5EF4-FFF2-40B4-BE49-F238E27FC236}">
                <a16:creationId xmlns:a16="http://schemas.microsoft.com/office/drawing/2014/main" id="{0DECCBF1-B953-4748-AA30-D6E5221E0189}"/>
              </a:ext>
            </a:extLst>
          </p:cNvPr>
          <p:cNvSpPr>
            <a:spLocks noGrp="1"/>
          </p:cNvSpPr>
          <p:nvPr>
            <p:ph type="body" sz="quarter" idx="15"/>
          </p:nvPr>
        </p:nvSpPr>
        <p:spPr>
          <a:xfrm>
            <a:off x="215154" y="1206541"/>
            <a:ext cx="4498307" cy="1478610"/>
          </a:xfrm>
        </p:spPr>
        <p:txBody>
          <a:bodyPr>
            <a:spAutoFit/>
          </a:bodyPr>
          <a:lstStyle>
            <a:lvl1pPr marL="95250" indent="-95250">
              <a:defRPr sz="1800" cap="all" baseline="0">
                <a:latin typeface="+mj-lt"/>
              </a:defRPr>
            </a:lvl1pPr>
            <a:lvl2pPr marL="84535" indent="-84535">
              <a:spcBef>
                <a:spcPts val="675"/>
              </a:spcBef>
              <a:buFont typeface="Arial" panose="020B0604020202020204" pitchFamily="34" charset="0"/>
              <a:buChar char=" "/>
              <a:defRPr sz="1050">
                <a:solidFill>
                  <a:schemeClr val="tx2"/>
                </a:solidFill>
              </a:defRPr>
            </a:lvl2pPr>
            <a:lvl3pPr marL="200025" indent="-115491">
              <a:buFont typeface="Wingdings" panose="05000000000000000000" pitchFamily="2" charset="2"/>
              <a:buChar char="§"/>
              <a:defRPr/>
            </a:lvl3pPr>
            <a:lvl4pPr marL="400050" indent="-135731">
              <a:buFont typeface="Arial" panose="020B0604020202020204" pitchFamily="34" charset="0"/>
              <a:buChar char="̶"/>
              <a:tabLst/>
              <a:defRPr/>
            </a:lvl4pPr>
            <a:lvl5pPr marL="609600" indent="-135731">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a:extLst>
              <a:ext uri="{FF2B5EF4-FFF2-40B4-BE49-F238E27FC236}">
                <a16:creationId xmlns:a16="http://schemas.microsoft.com/office/drawing/2014/main" id="{361F4148-27EE-42DD-B525-DB01CBA249DC}"/>
              </a:ext>
            </a:extLst>
          </p:cNvPr>
          <p:cNvSpPr>
            <a:spLocks noGrp="1"/>
          </p:cNvSpPr>
          <p:nvPr>
            <p:ph type="body" sz="quarter" idx="16" hasCustomPrompt="1"/>
          </p:nvPr>
        </p:nvSpPr>
        <p:spPr>
          <a:xfrm>
            <a:off x="5422106" y="1675372"/>
            <a:ext cx="2886076" cy="896378"/>
          </a:xfrm>
        </p:spPr>
        <p:txBody>
          <a:bodyPr>
            <a:normAutofit/>
          </a:bodyPr>
          <a:lstStyle>
            <a:lvl1pPr marL="0" indent="0">
              <a:buNone/>
              <a:defRPr sz="1800"/>
            </a:lvl1pPr>
          </a:lstStyle>
          <a:p>
            <a:pPr lvl="0"/>
            <a:r>
              <a:rPr lang="fr-FR"/>
              <a:t>Citation</a:t>
            </a:r>
          </a:p>
        </p:txBody>
      </p:sp>
    </p:spTree>
    <p:extLst>
      <p:ext uri="{BB962C8B-B14F-4D97-AF65-F5344CB8AC3E}">
        <p14:creationId xmlns:p14="http://schemas.microsoft.com/office/powerpoint/2010/main" val="19963338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8">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F118F9-3D2C-4FDB-8631-E83DDEBA8061}"/>
              </a:ext>
            </a:extLst>
          </p:cNvPr>
          <p:cNvSpPr/>
          <p:nvPr userDrawn="1"/>
        </p:nvSpPr>
        <p:spPr>
          <a:xfrm>
            <a:off x="0" y="0"/>
            <a:ext cx="4572000" cy="5143500"/>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10" name="Espace réservé pour une image  9">
            <a:extLst>
              <a:ext uri="{FF2B5EF4-FFF2-40B4-BE49-F238E27FC236}">
                <a16:creationId xmlns:a16="http://schemas.microsoft.com/office/drawing/2014/main" id="{7C2272E2-0E09-4304-86DB-69DE499FABA7}"/>
              </a:ext>
            </a:extLst>
          </p:cNvPr>
          <p:cNvSpPr>
            <a:spLocks noGrp="1"/>
          </p:cNvSpPr>
          <p:nvPr>
            <p:ph type="pic" sz="quarter" idx="17" hasCustomPrompt="1"/>
          </p:nvPr>
        </p:nvSpPr>
        <p:spPr>
          <a:xfrm>
            <a:off x="4572000" y="1"/>
            <a:ext cx="4572000" cy="2214560"/>
          </a:xfrm>
          <a:custGeom>
            <a:avLst/>
            <a:gdLst>
              <a:gd name="connsiteX0" fmla="*/ 0 w 6096000"/>
              <a:gd name="connsiteY0" fmla="*/ 0 h 2952747"/>
              <a:gd name="connsiteX1" fmla="*/ 5222081 w 6096000"/>
              <a:gd name="connsiteY1" fmla="*/ 0 h 2952747"/>
              <a:gd name="connsiteX2" fmla="*/ 5222081 w 6096000"/>
              <a:gd name="connsiteY2" fmla="*/ 873919 h 2952747"/>
              <a:gd name="connsiteX3" fmla="*/ 6096000 w 6096000"/>
              <a:gd name="connsiteY3" fmla="*/ 873919 h 2952747"/>
              <a:gd name="connsiteX4" fmla="*/ 6096000 w 6096000"/>
              <a:gd name="connsiteY4" fmla="*/ 2952747 h 2952747"/>
              <a:gd name="connsiteX5" fmla="*/ 0 w 6096000"/>
              <a:gd name="connsiteY5" fmla="*/ 2952747 h 295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952747">
                <a:moveTo>
                  <a:pt x="0" y="0"/>
                </a:moveTo>
                <a:lnTo>
                  <a:pt x="5222081" y="0"/>
                </a:lnTo>
                <a:lnTo>
                  <a:pt x="5222081" y="873919"/>
                </a:lnTo>
                <a:lnTo>
                  <a:pt x="6096000" y="873919"/>
                </a:lnTo>
                <a:lnTo>
                  <a:pt x="6096000" y="2952747"/>
                </a:lnTo>
                <a:lnTo>
                  <a:pt x="0" y="2952747"/>
                </a:lnTo>
                <a:close/>
              </a:path>
            </a:pathLst>
          </a:custGeom>
          <a:solidFill>
            <a:schemeClr val="bg1">
              <a:lumMod val="95000"/>
            </a:schemeClr>
          </a:solidFill>
        </p:spPr>
        <p:txBody>
          <a:bodyPr wrap="square">
            <a:noAutofit/>
          </a:bodyPr>
          <a:lstStyle>
            <a:lvl1pPr marL="0" indent="0">
              <a:buNone/>
              <a:defRPr/>
            </a:lvl1pPr>
          </a:lstStyle>
          <a:p>
            <a:r>
              <a:rPr lang="fr-FR"/>
              <a:t> </a:t>
            </a:r>
          </a:p>
        </p:txBody>
      </p:sp>
      <p:sp>
        <p:nvSpPr>
          <p:cNvPr id="2" name="Titre 1">
            <a:extLst>
              <a:ext uri="{FF2B5EF4-FFF2-40B4-BE49-F238E27FC236}">
                <a16:creationId xmlns:a16="http://schemas.microsoft.com/office/drawing/2014/main" id="{31EC9107-11BF-4B1A-B691-78781628DCBA}"/>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DC1ECC3F-5204-4951-B8A3-FB8992EBAA0C}"/>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992E9E02-A507-43D4-895D-90DB9823826E}"/>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268C6739-54ED-4EDD-B6D2-766CA61BFBA1}"/>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2" name="Espace réservé du texte 14">
            <a:extLst>
              <a:ext uri="{FF2B5EF4-FFF2-40B4-BE49-F238E27FC236}">
                <a16:creationId xmlns:a16="http://schemas.microsoft.com/office/drawing/2014/main" id="{9D711D5D-C57A-4AF1-A30C-982A4FA5A67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Espace réservé du texte 2">
            <a:extLst>
              <a:ext uri="{FF2B5EF4-FFF2-40B4-BE49-F238E27FC236}">
                <a16:creationId xmlns:a16="http://schemas.microsoft.com/office/drawing/2014/main" id="{D678E4D1-57E1-4837-903D-D632DDD49E18}"/>
              </a:ext>
            </a:extLst>
          </p:cNvPr>
          <p:cNvSpPr>
            <a:spLocks noGrp="1"/>
          </p:cNvSpPr>
          <p:nvPr>
            <p:ph type="body" sz="quarter" idx="15"/>
          </p:nvPr>
        </p:nvSpPr>
        <p:spPr>
          <a:xfrm>
            <a:off x="215154" y="2433248"/>
            <a:ext cx="4160904" cy="1640193"/>
          </a:xfrm>
        </p:spPr>
        <p:txBody>
          <a:bodyPr wrap="square" anchor="b">
            <a:spAutoFit/>
          </a:bodyPr>
          <a:lstStyle>
            <a:lvl1pPr marL="95250" indent="-95250">
              <a:defRPr sz="2250" cap="all" baseline="0">
                <a:latin typeface="+mj-lt"/>
              </a:defRPr>
            </a:lvl1pPr>
            <a:lvl2pPr marL="84535" indent="-84535">
              <a:spcBef>
                <a:spcPts val="675"/>
              </a:spcBef>
              <a:buFont typeface="Arial" panose="020B0604020202020204" pitchFamily="34" charset="0"/>
              <a:buChar char=" "/>
              <a:defRPr sz="1200">
                <a:solidFill>
                  <a:schemeClr val="tx2"/>
                </a:solidFill>
              </a:defRPr>
            </a:lvl2pPr>
            <a:lvl3pPr marL="200025" indent="-115491">
              <a:buFont typeface="Wingdings" panose="05000000000000000000" pitchFamily="2" charset="2"/>
              <a:buChar char="§"/>
              <a:defRPr/>
            </a:lvl3pPr>
            <a:lvl4pPr marL="400050" indent="-135731">
              <a:buFont typeface="Arial" panose="020B0604020202020204" pitchFamily="34" charset="0"/>
              <a:buChar char="̶"/>
              <a:tabLst/>
              <a:defRPr/>
            </a:lvl4pPr>
            <a:lvl5pPr marL="609600" indent="-135731">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4" name="Connecteur droit 13">
            <a:extLst>
              <a:ext uri="{FF2B5EF4-FFF2-40B4-BE49-F238E27FC236}">
                <a16:creationId xmlns:a16="http://schemas.microsoft.com/office/drawing/2014/main" id="{3BDE6836-A6D9-4741-963B-9620A63641B9}"/>
              </a:ext>
            </a:extLst>
          </p:cNvPr>
          <p:cNvCxnSpPr/>
          <p:nvPr userDrawn="1"/>
        </p:nvCxnSpPr>
        <p:spPr>
          <a:xfrm>
            <a:off x="361249" y="4239400"/>
            <a:ext cx="53362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5" name="Groupe 14">
            <a:extLst>
              <a:ext uri="{FF2B5EF4-FFF2-40B4-BE49-F238E27FC236}">
                <a16:creationId xmlns:a16="http://schemas.microsoft.com/office/drawing/2014/main" id="{C8BBA83C-180A-45AB-9625-3B43612AB26D}"/>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84E91278-AE23-4E28-9180-C020FE2E308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3DD7C53C-9F1A-40FE-B863-C8C2226073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40237655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8C5BA265-6B56-4D00-B07B-9E4EAAA6DA4E}"/>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854CA3F6-CA1A-4844-B5D6-A371DAC355F1}"/>
              </a:ext>
            </a:extLst>
          </p:cNvPr>
          <p:cNvSpPr>
            <a:spLocks noGrp="1"/>
          </p:cNvSpPr>
          <p:nvPr>
            <p:ph type="ftr" sz="quarter" idx="11"/>
          </p:nvPr>
        </p:nvSpPr>
        <p:spPr/>
        <p:txBody>
          <a:bodyPr/>
          <a:lstStyle/>
          <a:p>
            <a:r>
              <a:rPr lang="fr-FR"/>
              <a:t>OAV - Temps Fort GAV / Santé 2022</a:t>
            </a:r>
          </a:p>
        </p:txBody>
      </p:sp>
      <p:sp>
        <p:nvSpPr>
          <p:cNvPr id="5" name="Espace réservé du numéro de diapositive 4">
            <a:extLst>
              <a:ext uri="{FF2B5EF4-FFF2-40B4-BE49-F238E27FC236}">
                <a16:creationId xmlns:a16="http://schemas.microsoft.com/office/drawing/2014/main" id="{EA12D757-2ACE-4A38-BD0E-FF4071E7456C}"/>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6" name="Titre 5">
            <a:extLst>
              <a:ext uri="{FF2B5EF4-FFF2-40B4-BE49-F238E27FC236}">
                <a16:creationId xmlns:a16="http://schemas.microsoft.com/office/drawing/2014/main" id="{C497F1A0-8C96-4454-A7F6-A72960EA41F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192594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1"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050"/>
          </a:p>
        </p:txBody>
      </p:sp>
      <p:sp>
        <p:nvSpPr>
          <p:cNvPr id="9" name="Espace réservé du texte 8"/>
          <p:cNvSpPr>
            <a:spLocks noGrp="1"/>
          </p:cNvSpPr>
          <p:nvPr>
            <p:ph type="body" sz="quarter" idx="13" hasCustomPrompt="1"/>
          </p:nvPr>
        </p:nvSpPr>
        <p:spPr>
          <a:xfrm>
            <a:off x="223838" y="310753"/>
            <a:ext cx="591950" cy="346249"/>
          </a:xfrm>
        </p:spPr>
        <p:txBody>
          <a:bodyPr>
            <a:spAutoFit/>
          </a:bodyPr>
          <a:lstStyle>
            <a:lvl1pPr algn="ctr">
              <a:defRPr sz="165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0" y="975123"/>
            <a:ext cx="7780543" cy="3268265"/>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u pied de page 2"/>
          <p:cNvSpPr>
            <a:spLocks noGrp="1"/>
          </p:cNvSpPr>
          <p:nvPr>
            <p:ph type="ftr" sz="quarter" idx="15"/>
          </p:nvPr>
        </p:nvSpPr>
        <p:spPr/>
        <p:txBody>
          <a:bodyPr/>
          <a:lstStyle/>
          <a:p>
            <a:r>
              <a:rPr lang="fr-FR"/>
              <a:t>OAV - Temps Fort GAV / Santé 2022</a:t>
            </a:r>
            <a:endParaRPr lang="fr-FR" dirty="0"/>
          </a:p>
        </p:txBody>
      </p:sp>
      <p:sp>
        <p:nvSpPr>
          <p:cNvPr id="4" name="Espace réservé du numéro de diapositive 3"/>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8535480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3.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1497EBA-4C79-4135-8C8B-1DEB2389B8CF}"/>
              </a:ext>
            </a:extLst>
          </p:cNvPr>
          <p:cNvSpPr>
            <a:spLocks noGrp="1"/>
          </p:cNvSpPr>
          <p:nvPr>
            <p:ph type="title"/>
          </p:nvPr>
        </p:nvSpPr>
        <p:spPr>
          <a:xfrm>
            <a:off x="215153" y="433718"/>
            <a:ext cx="8713694" cy="360098"/>
          </a:xfrm>
          <a:prstGeom prst="rect">
            <a:avLst/>
          </a:prstGeom>
        </p:spPr>
        <p:txBody>
          <a:bodyPr vert="horz" lIns="165600" tIns="45720" rIns="91440" bIns="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54A7E2E5-C620-44EC-84D1-9F4158E93F9A}"/>
              </a:ext>
            </a:extLst>
          </p:cNvPr>
          <p:cNvSpPr>
            <a:spLocks noGrp="1"/>
          </p:cNvSpPr>
          <p:nvPr>
            <p:ph type="body" idx="1"/>
          </p:nvPr>
        </p:nvSpPr>
        <p:spPr>
          <a:xfrm>
            <a:off x="215153" y="1146275"/>
            <a:ext cx="8713694" cy="348644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A758BA0-B043-4E89-930D-A033CF18CB40}"/>
              </a:ext>
            </a:extLst>
          </p:cNvPr>
          <p:cNvSpPr>
            <a:spLocks noGrp="1"/>
          </p:cNvSpPr>
          <p:nvPr>
            <p:ph type="dt" sz="half" idx="2"/>
          </p:nvPr>
        </p:nvSpPr>
        <p:spPr>
          <a:xfrm>
            <a:off x="762001" y="4767263"/>
            <a:ext cx="1510553" cy="273844"/>
          </a:xfrm>
          <a:prstGeom prst="rect">
            <a:avLst/>
          </a:prstGeom>
        </p:spPr>
        <p:txBody>
          <a:bodyPr vert="horz" lIns="91440" tIns="45720" rIns="91440" bIns="45720" rtlCol="0" anchor="ctr"/>
          <a:lstStyle>
            <a:lvl1pPr algn="l">
              <a:defRPr sz="675" cap="all" baseline="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EB7D0ED2-906F-41B7-A215-52AFA50A7363}"/>
              </a:ext>
            </a:extLst>
          </p:cNvPr>
          <p:cNvSpPr>
            <a:spLocks noGrp="1"/>
          </p:cNvSpPr>
          <p:nvPr>
            <p:ph type="ftr" sz="quarter" idx="3"/>
          </p:nvPr>
        </p:nvSpPr>
        <p:spPr>
          <a:xfrm>
            <a:off x="2488863" y="4767263"/>
            <a:ext cx="6341826" cy="273844"/>
          </a:xfrm>
          <a:prstGeom prst="rect">
            <a:avLst/>
          </a:prstGeom>
        </p:spPr>
        <p:txBody>
          <a:bodyPr vert="horz" lIns="91440" tIns="45720" rIns="91440" bIns="45720" rtlCol="0" anchor="ctr"/>
          <a:lstStyle>
            <a:lvl1pPr algn="r">
              <a:defRPr sz="675" cap="all" baseline="0">
                <a:solidFill>
                  <a:schemeClr val="tx1">
                    <a:tint val="75000"/>
                  </a:schemeClr>
                </a:solidFill>
              </a:defRPr>
            </a:lvl1pPr>
          </a:lstStyle>
          <a:p>
            <a:r>
              <a:rPr lang="fr-FR"/>
              <a:t>OAV - Temps Fort GAV / Santé 2022</a:t>
            </a:r>
          </a:p>
        </p:txBody>
      </p:sp>
      <p:sp>
        <p:nvSpPr>
          <p:cNvPr id="6" name="Espace réservé du numéro de diapositive 5">
            <a:extLst>
              <a:ext uri="{FF2B5EF4-FFF2-40B4-BE49-F238E27FC236}">
                <a16:creationId xmlns:a16="http://schemas.microsoft.com/office/drawing/2014/main" id="{B530E96F-508E-4D09-90F7-EE876D33FBE2}"/>
              </a:ext>
            </a:extLst>
          </p:cNvPr>
          <p:cNvSpPr>
            <a:spLocks noGrp="1"/>
          </p:cNvSpPr>
          <p:nvPr>
            <p:ph type="sldNum" sz="quarter" idx="4"/>
          </p:nvPr>
        </p:nvSpPr>
        <p:spPr>
          <a:xfrm>
            <a:off x="8859291" y="4818460"/>
            <a:ext cx="172196" cy="171450"/>
          </a:xfrm>
          <a:prstGeom prst="rect">
            <a:avLst/>
          </a:prstGeom>
          <a:solidFill>
            <a:schemeClr val="tx2"/>
          </a:solidFill>
        </p:spPr>
        <p:txBody>
          <a:bodyPr vert="horz" wrap="none" lIns="0" tIns="0" rIns="0" bIns="0" rtlCol="0" anchor="ctr"/>
          <a:lstStyle>
            <a:lvl1pPr algn="ctr">
              <a:defRPr sz="675" cap="all" baseline="0">
                <a:solidFill>
                  <a:schemeClr val="bg1"/>
                </a:solidFill>
              </a:defRPr>
            </a:lvl1pPr>
          </a:lstStyle>
          <a:p>
            <a:fld id="{DADB589F-FF01-4CF2-B7C7-7296AC883C2A}" type="slidenum">
              <a:rPr lang="fr-FR" smtClean="0"/>
              <a:pPr/>
              <a:t>‹N°›</a:t>
            </a:fld>
            <a:endParaRPr lang="fr-FR"/>
          </a:p>
        </p:txBody>
      </p:sp>
      <p:pic>
        <p:nvPicPr>
          <p:cNvPr id="7" name="Graphique 6">
            <a:extLst>
              <a:ext uri="{FF2B5EF4-FFF2-40B4-BE49-F238E27FC236}">
                <a16:creationId xmlns:a16="http://schemas.microsoft.com/office/drawing/2014/main" id="{FD4616DE-2D87-4C39-80CC-3525F4C7BC91}"/>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112514" y="4596410"/>
            <a:ext cx="433983" cy="433982"/>
          </a:xfrm>
          <a:prstGeom prst="rect">
            <a:avLst/>
          </a:prstGeom>
        </p:spPr>
      </p:pic>
      <p:sp>
        <p:nvSpPr>
          <p:cNvPr id="9" name="Rectangle 8">
            <a:extLst>
              <a:ext uri="{FF2B5EF4-FFF2-40B4-BE49-F238E27FC236}">
                <a16:creationId xmlns:a16="http://schemas.microsoft.com/office/drawing/2014/main" id="{55D51525-B32E-4941-826B-26062909D372}"/>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e 12">
            <a:extLst>
              <a:ext uri="{FF2B5EF4-FFF2-40B4-BE49-F238E27FC236}">
                <a16:creationId xmlns:a16="http://schemas.microsoft.com/office/drawing/2014/main" id="{C4ED01A0-F893-44EF-9F62-EB93445D72BA}"/>
              </a:ext>
            </a:extLst>
          </p:cNvPr>
          <p:cNvGrpSpPr/>
          <p:nvPr userDrawn="1"/>
        </p:nvGrpSpPr>
        <p:grpSpPr>
          <a:xfrm>
            <a:off x="1" y="4488061"/>
            <a:ext cx="655439" cy="655439"/>
            <a:chOff x="11318081" y="0"/>
            <a:chExt cx="873919" cy="873919"/>
          </a:xfrm>
        </p:grpSpPr>
        <p:sp>
          <p:nvSpPr>
            <p:cNvPr id="14" name="Rectangle 13">
              <a:extLst>
                <a:ext uri="{FF2B5EF4-FFF2-40B4-BE49-F238E27FC236}">
                  <a16:creationId xmlns:a16="http://schemas.microsoft.com/office/drawing/2014/main" id="{6D2DA579-BA4F-410E-BC74-BFB73F4D36E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5" name="Graphique 14">
              <a:extLst>
                <a:ext uri="{FF2B5EF4-FFF2-40B4-BE49-F238E27FC236}">
                  <a16:creationId xmlns:a16="http://schemas.microsoft.com/office/drawing/2014/main" id="{1D390D5E-C543-43FF-BB42-3BA8A4F77B9D}"/>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11463338" y="150019"/>
              <a:ext cx="578644" cy="578643"/>
            </a:xfrm>
            <a:prstGeom prst="rect">
              <a:avLst/>
            </a:prstGeom>
          </p:spPr>
        </p:pic>
      </p:grpSp>
      <p:pic>
        <p:nvPicPr>
          <p:cNvPr id="12" name="Image 11">
            <a:extLst>
              <a:ext uri="{FF2B5EF4-FFF2-40B4-BE49-F238E27FC236}">
                <a16:creationId xmlns:a16="http://schemas.microsoft.com/office/drawing/2014/main" id="{A645E91E-17EC-4018-9337-255D8DFB3752}"/>
              </a:ext>
            </a:extLst>
          </p:cNvPr>
          <p:cNvPicPr>
            <a:picLocks noChangeAspect="1"/>
          </p:cNvPicPr>
          <p:nvPr userDrawn="1"/>
        </p:nvPicPr>
        <p:blipFill>
          <a:blip r:embed="rId56"/>
          <a:stretch>
            <a:fillRect/>
          </a:stretch>
        </p:blipFill>
        <p:spPr>
          <a:xfrm>
            <a:off x="110398" y="4608052"/>
            <a:ext cx="433983" cy="432986"/>
          </a:xfrm>
          <a:prstGeom prst="rect">
            <a:avLst/>
          </a:prstGeom>
        </p:spPr>
      </p:pic>
    </p:spTree>
    <p:extLst>
      <p:ext uri="{BB962C8B-B14F-4D97-AF65-F5344CB8AC3E}">
        <p14:creationId xmlns:p14="http://schemas.microsoft.com/office/powerpoint/2010/main" val="165075215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 id="2147483753" r:id="rId38"/>
    <p:sldLayoutId id="2147483754" r:id="rId39"/>
    <p:sldLayoutId id="2147483755" r:id="rId40"/>
    <p:sldLayoutId id="2147483756" r:id="rId41"/>
    <p:sldLayoutId id="2147483757" r:id="rId42"/>
    <p:sldLayoutId id="2147483758" r:id="rId43"/>
    <p:sldLayoutId id="2147483759" r:id="rId44"/>
    <p:sldLayoutId id="2147483760" r:id="rId45"/>
    <p:sldLayoutId id="2147483761" r:id="rId46"/>
    <p:sldLayoutId id="2147483762" r:id="rId47"/>
    <p:sldLayoutId id="2147483763" r:id="rId48"/>
    <p:sldLayoutId id="2147483764" r:id="rId49"/>
    <p:sldLayoutId id="2147483765" r:id="rId50"/>
    <p:sldLayoutId id="2147483766" r:id="rId51"/>
    <p:sldLayoutId id="2147483767" r:id="rId52"/>
  </p:sldLayoutIdLst>
  <p:hf hdr="0" dt="0"/>
  <p:txStyles>
    <p:titleStyle>
      <a:lvl1pPr algn="l" defTabSz="685800" rtl="0" eaLnBrk="1" latinLnBrk="0" hangingPunct="1">
        <a:lnSpc>
          <a:spcPct val="80000"/>
        </a:lnSpc>
        <a:spcBef>
          <a:spcPct val="0"/>
        </a:spcBef>
        <a:buNone/>
        <a:defRPr sz="2100" kern="1200" cap="all" baseline="0">
          <a:solidFill>
            <a:srgbClr val="E30613"/>
          </a:solidFill>
          <a:latin typeface="+mj-lt"/>
          <a:ea typeface="+mj-ea"/>
          <a:cs typeface="+mj-cs"/>
        </a:defRPr>
      </a:lvl1pPr>
    </p:titleStyle>
    <p:bodyStyle>
      <a:lvl1pPr marL="67866" indent="-67866" algn="l" defTabSz="685800" rtl="0" eaLnBrk="1" latinLnBrk="0" hangingPunct="1">
        <a:lnSpc>
          <a:spcPct val="100000"/>
        </a:lnSpc>
        <a:spcBef>
          <a:spcPts val="750"/>
        </a:spcBef>
        <a:buClr>
          <a:schemeClr val="tx2"/>
        </a:buClr>
        <a:buFont typeface="Arial" panose="020B0604020202020204" pitchFamily="34" charset="0"/>
        <a:buChar char=" "/>
        <a:defRPr sz="1200" b="1" kern="1200">
          <a:solidFill>
            <a:schemeClr val="bg2"/>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23.png"/><Relationship Id="rId7" Type="http://schemas.openxmlformats.org/officeDocument/2006/relationships/slide" Target="slide7.xml"/><Relationship Id="rId2" Type="http://schemas.openxmlformats.org/officeDocument/2006/relationships/image" Target="../media/image22.png"/><Relationship Id="rId1" Type="http://schemas.openxmlformats.org/officeDocument/2006/relationships/slideLayout" Target="../slideLayouts/slideLayout52.xml"/><Relationship Id="rId6" Type="http://schemas.openxmlformats.org/officeDocument/2006/relationships/slide" Target="slide6.xml"/><Relationship Id="rId5" Type="http://schemas.openxmlformats.org/officeDocument/2006/relationships/slide" Target="slide4.xml"/><Relationship Id="rId4" Type="http://schemas.openxmlformats.org/officeDocument/2006/relationships/slide" Target="slide3.xml"/><Relationship Id="rId9" Type="http://schemas.openxmlformats.org/officeDocument/2006/relationships/slide" Target="slide9.xml"/></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52.xml"/><Relationship Id="rId6" Type="http://schemas.openxmlformats.org/officeDocument/2006/relationships/image" Target="../media/image28.png"/><Relationship Id="rId5" Type="http://schemas.openxmlformats.org/officeDocument/2006/relationships/image" Target="../media/image27.svg"/><Relationship Id="rId10" Type="http://schemas.openxmlformats.org/officeDocument/2006/relationships/image" Target="../media/image32.svg"/><Relationship Id="rId4" Type="http://schemas.openxmlformats.org/officeDocument/2006/relationships/image" Target="../media/image26.png"/><Relationship Id="rId9"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5.png"/><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4.pn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25.png"/><Relationship Id="rId2" Type="http://schemas.openxmlformats.org/officeDocument/2006/relationships/image" Target="../media/image35.png"/><Relationship Id="rId1" Type="http://schemas.openxmlformats.org/officeDocument/2006/relationships/slideLayout" Target="../slideLayouts/slideLayout52.xml"/><Relationship Id="rId6" Type="http://schemas.openxmlformats.org/officeDocument/2006/relationships/image" Target="../media/image24.png"/><Relationship Id="rId5" Type="http://schemas.openxmlformats.org/officeDocument/2006/relationships/image" Target="../media/image38.svg"/><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svg"/><Relationship Id="rId12" Type="http://schemas.openxmlformats.org/officeDocument/2006/relationships/image" Target="../media/image46.svg"/><Relationship Id="rId2" Type="http://schemas.openxmlformats.org/officeDocument/2006/relationships/notesSlide" Target="../notesSlides/notesSlide1.xml"/><Relationship Id="rId16" Type="http://schemas.openxmlformats.org/officeDocument/2006/relationships/image" Target="../media/image25.png"/><Relationship Id="rId1" Type="http://schemas.openxmlformats.org/officeDocument/2006/relationships/slideLayout" Target="../slideLayouts/slideLayout5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29.svg"/><Relationship Id="rId15" Type="http://schemas.openxmlformats.org/officeDocument/2006/relationships/image" Target="../media/image24.png"/><Relationship Id="rId10" Type="http://schemas.openxmlformats.org/officeDocument/2006/relationships/image" Target="../media/image44.svg"/><Relationship Id="rId4" Type="http://schemas.openxmlformats.org/officeDocument/2006/relationships/image" Target="../media/image28.png"/><Relationship Id="rId9" Type="http://schemas.openxmlformats.org/officeDocument/2006/relationships/image" Target="../media/image43.png"/><Relationship Id="rId14" Type="http://schemas.openxmlformats.org/officeDocument/2006/relationships/image" Target="../media/image48.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9.jpeg"/><Relationship Id="rId1" Type="http://schemas.openxmlformats.org/officeDocument/2006/relationships/slideLayout" Target="../slideLayouts/slideLayout52.xml"/><Relationship Id="rId5" Type="http://schemas.openxmlformats.org/officeDocument/2006/relationships/image" Target="../media/image50.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hyperlink" Target="https://bookassurance-nonvie.com/produits/?item=6&amp;slug=sante" TargetMode="External"/><Relationship Id="rId18" Type="http://schemas.openxmlformats.org/officeDocument/2006/relationships/hyperlink" Target="https://simulateur.bpce-bp-prod-sante1.nfrance.net/#/CE?codeEntite=CENAT&amp;idEntite=99999" TargetMode="External"/><Relationship Id="rId26" Type="http://schemas.openxmlformats.org/officeDocument/2006/relationships/hyperlink" Target="https://bookassurance-nonvie.com/produits/?item=8&amp;slug=accident-vie" TargetMode="External"/><Relationship Id="rId3" Type="http://schemas.openxmlformats.org/officeDocument/2006/relationships/hyperlink" Target="http://assurances.caisse-epargne.fr/" TargetMode="External"/><Relationship Id="rId21" Type="http://schemas.openxmlformats.org/officeDocument/2006/relationships/image" Target="../media/image61.png"/><Relationship Id="rId34" Type="http://schemas.openxmlformats.org/officeDocument/2006/relationships/image" Target="../media/image67.pn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59.png"/><Relationship Id="rId25" Type="http://schemas.openxmlformats.org/officeDocument/2006/relationships/image" Target="../media/image63.png"/><Relationship Id="rId33" Type="http://schemas.openxmlformats.org/officeDocument/2006/relationships/hyperlink" Target="https://www.youtube.com/watch?v=HR8Gx2QwzTk" TargetMode="External"/><Relationship Id="rId2" Type="http://schemas.openxmlformats.org/officeDocument/2006/relationships/notesSlide" Target="../notesSlides/notesSlide2.xml"/><Relationship Id="rId16" Type="http://schemas.openxmlformats.org/officeDocument/2006/relationships/hyperlink" Target="http://comparateur.bpcea.caisse-epargne.fr/Comparateur?ctxt=CE&amp;prod=sante" TargetMode="External"/><Relationship Id="rId20" Type="http://schemas.openxmlformats.org/officeDocument/2006/relationships/hyperlink" Target="https://bdigit.bpce.fr/deeplink?name=showContent&amp;training=tout-savoir-sur-l-assurance-sante-ce" TargetMode="External"/><Relationship Id="rId29" Type="http://schemas.openxmlformats.org/officeDocument/2006/relationships/hyperlink" Target="http://formastore-assurances.bpcea.caisse-epargne.fr/formations/e-learning-tout-savoir-sur-l-offre-gav" TargetMode="External"/><Relationship Id="rId1" Type="http://schemas.openxmlformats.org/officeDocument/2006/relationships/slideLayout" Target="../slideLayouts/slideLayout52.xml"/><Relationship Id="rId6" Type="http://schemas.openxmlformats.org/officeDocument/2006/relationships/image" Target="../media/image25.png"/><Relationship Id="rId11" Type="http://schemas.openxmlformats.org/officeDocument/2006/relationships/image" Target="../media/image55.png"/><Relationship Id="rId24" Type="http://schemas.openxmlformats.org/officeDocument/2006/relationships/hyperlink" Target="https://assurancesnonvie-videos.natixis.com/caisse-d-039-epargne-1/video-oav-jeunes-2021" TargetMode="External"/><Relationship Id="rId32" Type="http://schemas.openxmlformats.org/officeDocument/2006/relationships/image" Target="../media/image66.png"/><Relationship Id="rId37" Type="http://schemas.openxmlformats.org/officeDocument/2006/relationships/hyperlink" Target="https://intranet-bpcea.d.bbg/" TargetMode="External"/><Relationship Id="rId5" Type="http://schemas.openxmlformats.org/officeDocument/2006/relationships/image" Target="../media/image24.png"/><Relationship Id="rId15" Type="http://schemas.openxmlformats.org/officeDocument/2006/relationships/image" Target="../media/image58.png"/><Relationship Id="rId23" Type="http://schemas.openxmlformats.org/officeDocument/2006/relationships/image" Target="../media/image62.png"/><Relationship Id="rId28" Type="http://schemas.openxmlformats.org/officeDocument/2006/relationships/image" Target="../media/image64.png"/><Relationship Id="rId36" Type="http://schemas.openxmlformats.org/officeDocument/2006/relationships/image" Target="../media/image68.png"/><Relationship Id="rId10" Type="http://schemas.openxmlformats.org/officeDocument/2006/relationships/image" Target="../media/image54.png"/><Relationship Id="rId19" Type="http://schemas.openxmlformats.org/officeDocument/2006/relationships/image" Target="../media/image60.png"/><Relationship Id="rId31" Type="http://schemas.openxmlformats.org/officeDocument/2006/relationships/hyperlink" Target="http://formastore-assurances.bpcea.caisse-epargne.fr/formations/la-garantie-des-accidents-de-la-vie-levier-de-protection-financire" TargetMode="External"/><Relationship Id="rId4" Type="http://schemas.openxmlformats.org/officeDocument/2006/relationships/image" Target="../media/image23.png"/><Relationship Id="rId9" Type="http://schemas.openxmlformats.org/officeDocument/2006/relationships/image" Target="../media/image53.png"/><Relationship Id="rId14" Type="http://schemas.openxmlformats.org/officeDocument/2006/relationships/image" Target="../media/image57.png"/><Relationship Id="rId22" Type="http://schemas.openxmlformats.org/officeDocument/2006/relationships/hyperlink" Target="https://intranet-bpcea.d.bbg/article/detail/62" TargetMode="External"/><Relationship Id="rId27" Type="http://schemas.openxmlformats.org/officeDocument/2006/relationships/hyperlink" Target="http://comparateur-assurances.bpcea.caisse-epargne.fr/" TargetMode="External"/><Relationship Id="rId30" Type="http://schemas.openxmlformats.org/officeDocument/2006/relationships/image" Target="../media/image65.png"/><Relationship Id="rId35" Type="http://schemas.openxmlformats.org/officeDocument/2006/relationships/hyperlink" Target="http://p1pappcara01.bpcea.caisse-epargne.fr/data/mediatheque_e8b8c/fiche/412/2021_outil_daide_la_vente_gav_81d6f.pdf"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9.png"/><Relationship Id="rId7"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52.xml"/><Relationship Id="rId6" Type="http://schemas.openxmlformats.org/officeDocument/2006/relationships/image" Target="../media/image71.png"/><Relationship Id="rId11" Type="http://schemas.openxmlformats.org/officeDocument/2006/relationships/image" Target="../media/image24.png"/><Relationship Id="rId5" Type="http://schemas.openxmlformats.org/officeDocument/2006/relationships/image" Target="../media/image70.png"/><Relationship Id="rId10" Type="http://schemas.openxmlformats.org/officeDocument/2006/relationships/image" Target="../media/image23.png"/><Relationship Id="rId4" Type="http://schemas.openxmlformats.org/officeDocument/2006/relationships/hyperlink" Target="https://simulateur.bpce-bp-prod-sante1.nfrance.net/#/CE/accueil?codeEntite=CENAT&amp;idEntite=99999" TargetMode="External"/><Relationship Id="rId9" Type="http://schemas.openxmlformats.org/officeDocument/2006/relationships/hyperlink" Target="http://assurances.caisse-epargne.fr/"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svg"/><Relationship Id="rId18" Type="http://schemas.openxmlformats.org/officeDocument/2006/relationships/hyperlink" Target="http://p1pappcara01.bpcea.caisse-epargne.fr/fr/home/protection-de-la-famille-1563.html" TargetMode="External"/><Relationship Id="rId3" Type="http://schemas.openxmlformats.org/officeDocument/2006/relationships/notesSlide" Target="../notesSlides/notesSlide4.xml"/><Relationship Id="rId21" Type="http://schemas.openxmlformats.org/officeDocument/2006/relationships/image" Target="../media/image74.emf"/><Relationship Id="rId7" Type="http://schemas.openxmlformats.org/officeDocument/2006/relationships/image" Target="../media/image25.png"/><Relationship Id="rId12" Type="http://schemas.openxmlformats.org/officeDocument/2006/relationships/image" Target="../media/image82.png"/><Relationship Id="rId17" Type="http://schemas.openxmlformats.org/officeDocument/2006/relationships/hyperlink" Target="http://assurances.caisse-epargne.fr/" TargetMode="External"/><Relationship Id="rId2" Type="http://schemas.openxmlformats.org/officeDocument/2006/relationships/slideLayout" Target="../slideLayouts/slideLayout52.xml"/><Relationship Id="rId16" Type="http://schemas.openxmlformats.org/officeDocument/2006/relationships/image" Target="../media/image58.png"/><Relationship Id="rId20" Type="http://schemas.openxmlformats.org/officeDocument/2006/relationships/oleObject" Target="../embeddings/oleObject1.bin"/><Relationship Id="rId1" Type="http://schemas.openxmlformats.org/officeDocument/2006/relationships/vmlDrawing" Target="../drawings/vmlDrawing1.vml"/><Relationship Id="rId6" Type="http://schemas.openxmlformats.org/officeDocument/2006/relationships/image" Target="../media/image24.png"/><Relationship Id="rId11" Type="http://schemas.openxmlformats.org/officeDocument/2006/relationships/image" Target="../media/image81.svg"/><Relationship Id="rId5" Type="http://schemas.openxmlformats.org/officeDocument/2006/relationships/image" Target="../media/image77.svg"/><Relationship Id="rId15" Type="http://schemas.openxmlformats.org/officeDocument/2006/relationships/image" Target="../media/image84.png"/><Relationship Id="rId23" Type="http://schemas.openxmlformats.org/officeDocument/2006/relationships/image" Target="../media/image75.emf"/><Relationship Id="rId10" Type="http://schemas.openxmlformats.org/officeDocument/2006/relationships/image" Target="../media/image80.png"/><Relationship Id="rId19" Type="http://schemas.openxmlformats.org/officeDocument/2006/relationships/image" Target="../media/image23.png"/><Relationship Id="rId4" Type="http://schemas.openxmlformats.org/officeDocument/2006/relationships/image" Target="../media/image76.png"/><Relationship Id="rId9" Type="http://schemas.openxmlformats.org/officeDocument/2006/relationships/image" Target="../media/image79.svg"/><Relationship Id="rId14" Type="http://schemas.openxmlformats.org/officeDocument/2006/relationships/hyperlink" Target="http://p1pappcara01.bpcea.caisse-epargne.fr/data/mediatheque_e8b8c/fiche/338/pf_vido_protection_de_la_famille_vf_ece61.mp4" TargetMode="External"/><Relationship Id="rId22"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orias.fr/" TargetMode="External"/><Relationship Id="rId1" Type="http://schemas.openxmlformats.org/officeDocument/2006/relationships/slideLayout" Target="../slideLayouts/slideLayout5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3371F8E8-2DC8-425D-950B-DD3DFBCC5E5C}"/>
              </a:ext>
            </a:extLst>
          </p:cNvPr>
          <p:cNvSpPr>
            <a:spLocks noGrp="1"/>
          </p:cNvSpPr>
          <p:nvPr>
            <p:ph type="subTitle" idx="1"/>
          </p:nvPr>
        </p:nvSpPr>
        <p:spPr>
          <a:xfrm>
            <a:off x="400050" y="3061985"/>
            <a:ext cx="3465106" cy="620250"/>
          </a:xfrm>
        </p:spPr>
        <p:txBody>
          <a:bodyPr>
            <a:normAutofit fontScale="92500" lnSpcReduction="10000"/>
          </a:bodyPr>
          <a:lstStyle/>
          <a:p>
            <a:r>
              <a:rPr lang="fr-FR" sz="1800" i="1" dirty="0"/>
              <a:t>O</a:t>
            </a:r>
            <a:r>
              <a:rPr lang="fr-FR" sz="1800" dirty="0"/>
              <a:t>util d’</a:t>
            </a:r>
            <a:r>
              <a:rPr lang="fr-FR" sz="1800" i="1" dirty="0"/>
              <a:t>A</a:t>
            </a:r>
            <a:r>
              <a:rPr lang="fr-FR" sz="1800" dirty="0"/>
              <a:t>ide à la </a:t>
            </a:r>
            <a:r>
              <a:rPr lang="fr-FR" sz="1800" i="1" dirty="0"/>
              <a:t>V</a:t>
            </a:r>
            <a:r>
              <a:rPr lang="fr-FR" sz="1800" dirty="0"/>
              <a:t>ente</a:t>
            </a:r>
          </a:p>
          <a:p>
            <a:r>
              <a:rPr lang="fr-FR" sz="1400" dirty="0"/>
              <a:t>Du</a:t>
            </a:r>
            <a:r>
              <a:rPr lang="fr-FR" sz="1400" i="1" dirty="0"/>
              <a:t> 1</a:t>
            </a:r>
            <a:r>
              <a:rPr lang="fr-FR" sz="1400" i="1" baseline="30000" dirty="0"/>
              <a:t>er</a:t>
            </a:r>
            <a:r>
              <a:rPr lang="fr-FR" sz="1400" i="1" dirty="0"/>
              <a:t> février </a:t>
            </a:r>
            <a:r>
              <a:rPr lang="fr-FR" sz="1400" dirty="0"/>
              <a:t>au</a:t>
            </a:r>
            <a:r>
              <a:rPr lang="fr-FR" sz="1400" i="1" dirty="0"/>
              <a:t> 2 avril 2022 </a:t>
            </a:r>
            <a:r>
              <a:rPr lang="fr-FR" sz="1400" dirty="0"/>
              <a:t>inclus</a:t>
            </a:r>
          </a:p>
          <a:p>
            <a:endParaRPr lang="fr-FR" dirty="0"/>
          </a:p>
        </p:txBody>
      </p:sp>
      <p:sp>
        <p:nvSpPr>
          <p:cNvPr id="5" name="Espace réservé du pied de page 1">
            <a:extLst>
              <a:ext uri="{FF2B5EF4-FFF2-40B4-BE49-F238E27FC236}">
                <a16:creationId xmlns:a16="http://schemas.microsoft.com/office/drawing/2014/main" id="{20D4D71E-78A6-4167-BE52-A471352E3715}"/>
              </a:ext>
            </a:extLst>
          </p:cNvPr>
          <p:cNvSpPr txBox="1">
            <a:spLocks/>
          </p:cNvSpPr>
          <p:nvPr/>
        </p:nvSpPr>
        <p:spPr>
          <a:xfrm>
            <a:off x="4038600"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10" name="Espace réservé pour une image  9">
            <a:extLst>
              <a:ext uri="{FF2B5EF4-FFF2-40B4-BE49-F238E27FC236}">
                <a16:creationId xmlns:a16="http://schemas.microsoft.com/office/drawing/2014/main" id="{0347F082-E998-4051-B014-C8C7A5F96532}"/>
              </a:ext>
            </a:extLst>
          </p:cNvPr>
          <p:cNvPicPr>
            <a:picLocks noGrp="1" noChangeAspect="1"/>
          </p:cNvPicPr>
          <p:nvPr>
            <p:ph type="pic" sz="quarter" idx="12"/>
          </p:nvPr>
        </p:nvPicPr>
        <p:blipFill>
          <a:blip r:embed="rId2"/>
          <a:srcRect l="2480" r="2480"/>
          <a:stretch>
            <a:fillRect/>
          </a:stretch>
        </p:blipFill>
        <p:spPr/>
      </p:pic>
      <p:sp>
        <p:nvSpPr>
          <p:cNvPr id="6" name="ZoneTexte 5">
            <a:extLst>
              <a:ext uri="{FF2B5EF4-FFF2-40B4-BE49-F238E27FC236}">
                <a16:creationId xmlns:a16="http://schemas.microsoft.com/office/drawing/2014/main" id="{DAB87C38-764A-4671-B6C1-604BF78D8489}"/>
              </a:ext>
            </a:extLst>
          </p:cNvPr>
          <p:cNvSpPr txBox="1"/>
          <p:nvPr/>
        </p:nvSpPr>
        <p:spPr>
          <a:xfrm>
            <a:off x="0" y="1389017"/>
            <a:ext cx="4038600" cy="1384995"/>
          </a:xfrm>
          <a:prstGeom prst="rect">
            <a:avLst/>
          </a:prstGeom>
          <a:noFill/>
        </p:spPr>
        <p:txBody>
          <a:bodyPr wrap="square">
            <a:spAutoFit/>
          </a:bodyPr>
          <a:lstStyle/>
          <a:p>
            <a:pPr algn="ctr"/>
            <a:r>
              <a:rPr lang="fr-FR" sz="2800" kern="1200" cap="all" dirty="0">
                <a:solidFill>
                  <a:schemeClr val="bg1"/>
                </a:solidFill>
                <a:latin typeface="+mj-lt"/>
                <a:ea typeface="+mj-ea"/>
                <a:cs typeface="+mj-cs"/>
              </a:rPr>
              <a:t>Temps fort</a:t>
            </a:r>
            <a:br>
              <a:rPr lang="fr-FR" sz="2800" kern="1200" cap="all" dirty="0">
                <a:solidFill>
                  <a:schemeClr val="bg1"/>
                </a:solidFill>
                <a:latin typeface="+mj-lt"/>
                <a:ea typeface="+mj-ea"/>
                <a:cs typeface="+mj-cs"/>
              </a:rPr>
            </a:br>
            <a:r>
              <a:rPr lang="fr-FR" sz="2800" kern="1200" cap="all" dirty="0">
                <a:solidFill>
                  <a:schemeClr val="bg1"/>
                </a:solidFill>
                <a:latin typeface="+mj-lt"/>
                <a:ea typeface="+mj-ea"/>
                <a:cs typeface="+mj-cs"/>
              </a:rPr>
              <a:t>GAV </a:t>
            </a:r>
            <a:r>
              <a:rPr lang="fr-FR" sz="2800" i="1" kern="1200" cap="all" dirty="0">
                <a:solidFill>
                  <a:schemeClr val="bg1"/>
                </a:solidFill>
                <a:latin typeface="+mj-lt"/>
                <a:ea typeface="+mj-ea"/>
                <a:cs typeface="+mj-cs"/>
              </a:rPr>
              <a:t>&amp;</a:t>
            </a:r>
            <a:r>
              <a:rPr lang="fr-FR" sz="2800" kern="1200" cap="all" dirty="0">
                <a:solidFill>
                  <a:schemeClr val="bg1"/>
                </a:solidFill>
                <a:latin typeface="+mj-lt"/>
                <a:ea typeface="+mj-ea"/>
                <a:cs typeface="+mj-cs"/>
              </a:rPr>
              <a:t> Santé</a:t>
            </a:r>
          </a:p>
          <a:p>
            <a:pPr algn="ctr"/>
            <a:r>
              <a:rPr lang="fr-FR" sz="2800" kern="1200" cap="all" dirty="0">
                <a:solidFill>
                  <a:schemeClr val="bg1"/>
                </a:solidFill>
                <a:latin typeface="+mj-lt"/>
                <a:ea typeface="+mj-ea"/>
                <a:cs typeface="+mj-cs"/>
              </a:rPr>
              <a:t>Q1 2022</a:t>
            </a:r>
          </a:p>
        </p:txBody>
      </p:sp>
    </p:spTree>
    <p:extLst>
      <p:ext uri="{BB962C8B-B14F-4D97-AF65-F5344CB8AC3E}">
        <p14:creationId xmlns:p14="http://schemas.microsoft.com/office/powerpoint/2010/main" val="949783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EF9DFCE9-B41D-4B71-B9C7-547735A620CF}"/>
              </a:ext>
            </a:extLst>
          </p:cNvPr>
          <p:cNvSpPr>
            <a:spLocks noGrp="1"/>
          </p:cNvSpPr>
          <p:nvPr>
            <p:ph type="ftr" sz="quarter" idx="15"/>
          </p:nvPr>
        </p:nvSpPr>
        <p:spPr/>
        <p:txBody>
          <a:bodyPr/>
          <a:lstStyle/>
          <a:p>
            <a:r>
              <a:rPr lang="fr-FR"/>
              <a:t>OAV - Temps Fort GAV / Santé 2022</a:t>
            </a:r>
            <a:endParaRPr lang="fr-FR" dirty="0"/>
          </a:p>
        </p:txBody>
      </p:sp>
      <p:sp>
        <p:nvSpPr>
          <p:cNvPr id="12" name="Rectangle 11">
            <a:extLst>
              <a:ext uri="{FF2B5EF4-FFF2-40B4-BE49-F238E27FC236}">
                <a16:creationId xmlns:a16="http://schemas.microsoft.com/office/drawing/2014/main" id="{CE6F2BDC-1AAC-4C52-A7E6-5965C26A5B3C}"/>
              </a:ext>
            </a:extLst>
          </p:cNvPr>
          <p:cNvSpPr/>
          <p:nvPr/>
        </p:nvSpPr>
        <p:spPr>
          <a:xfrm>
            <a:off x="8229600" y="4229100"/>
            <a:ext cx="914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84ADB3F-ADF2-4073-AD5C-83870C13DA4F}"/>
              </a:ext>
            </a:extLst>
          </p:cNvPr>
          <p:cNvSpPr/>
          <p:nvPr/>
        </p:nvSpPr>
        <p:spPr>
          <a:xfrm>
            <a:off x="112513" y="153591"/>
            <a:ext cx="8918974" cy="4887516"/>
          </a:xfrm>
          <a:prstGeom prst="rect">
            <a:avLst/>
          </a:prstGeom>
          <a:solidFill>
            <a:srgbClr val="F0F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pPr>
            <a:endParaRPr lang="fr-FR" sz="900" dirty="0">
              <a:solidFill>
                <a:srgbClr val="000000"/>
              </a:solidFill>
              <a:latin typeface="Verdana" panose="020B0604030504040204" pitchFamily="34" charset="0"/>
              <a:cs typeface="Arial"/>
            </a:endParaRPr>
          </a:p>
        </p:txBody>
      </p:sp>
      <p:pic>
        <p:nvPicPr>
          <p:cNvPr id="11" name="Image 10">
            <a:extLst>
              <a:ext uri="{FF2B5EF4-FFF2-40B4-BE49-F238E27FC236}">
                <a16:creationId xmlns:a16="http://schemas.microsoft.com/office/drawing/2014/main" id="{89114C24-E801-4AC7-B4D9-B390D468B6FF}"/>
              </a:ext>
            </a:extLst>
          </p:cNvPr>
          <p:cNvPicPr>
            <a:picLocks noChangeAspect="1"/>
          </p:cNvPicPr>
          <p:nvPr/>
        </p:nvPicPr>
        <p:blipFill rotWithShape="1">
          <a:blip r:embed="rId2"/>
          <a:srcRect l="8095" t="5427" r="6590"/>
          <a:stretch/>
        </p:blipFill>
        <p:spPr>
          <a:xfrm>
            <a:off x="1" y="4536707"/>
            <a:ext cx="547392" cy="606792"/>
          </a:xfrm>
          <a:prstGeom prst="rect">
            <a:avLst/>
          </a:prstGeom>
        </p:spPr>
      </p:pic>
      <p:sp>
        <p:nvSpPr>
          <p:cNvPr id="7" name="Titre 1">
            <a:extLst>
              <a:ext uri="{FF2B5EF4-FFF2-40B4-BE49-F238E27FC236}">
                <a16:creationId xmlns:a16="http://schemas.microsoft.com/office/drawing/2014/main" id="{24FB15F5-567F-4840-9FC9-147DDFDF6FF1}"/>
              </a:ext>
            </a:extLst>
          </p:cNvPr>
          <p:cNvSpPr>
            <a:spLocks noGrp="1"/>
          </p:cNvSpPr>
          <p:nvPr>
            <p:ph type="title"/>
          </p:nvPr>
        </p:nvSpPr>
        <p:spPr>
          <a:xfrm>
            <a:off x="0" y="475390"/>
            <a:ext cx="9143999" cy="360098"/>
          </a:xfrm>
        </p:spPr>
        <p:txBody>
          <a:bodyPr/>
          <a:lstStyle/>
          <a:p>
            <a:pPr algn="ctr"/>
            <a:r>
              <a:rPr lang="fr-FR" sz="2800" b="1" dirty="0">
                <a:solidFill>
                  <a:srgbClr val="C00000"/>
                </a:solidFill>
                <a:latin typeface="Arial Narrow" panose="020B0606020202030204" pitchFamily="34" charset="0"/>
              </a:rPr>
              <a:t>Sommaire</a:t>
            </a:r>
          </a:p>
        </p:txBody>
      </p:sp>
      <p:pic>
        <p:nvPicPr>
          <p:cNvPr id="13" name="Image 12">
            <a:extLst>
              <a:ext uri="{FF2B5EF4-FFF2-40B4-BE49-F238E27FC236}">
                <a16:creationId xmlns:a16="http://schemas.microsoft.com/office/drawing/2014/main" id="{8D26F82B-B57F-4123-9846-AFC7E994E7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8194470">
            <a:off x="2630470" y="2193668"/>
            <a:ext cx="235848" cy="281468"/>
          </a:xfrm>
          <a:prstGeom prst="rect">
            <a:avLst/>
          </a:prstGeom>
        </p:spPr>
      </p:pic>
      <p:sp>
        <p:nvSpPr>
          <p:cNvPr id="14" name="Espace réservé du texte 2">
            <a:extLst>
              <a:ext uri="{FF2B5EF4-FFF2-40B4-BE49-F238E27FC236}">
                <a16:creationId xmlns:a16="http://schemas.microsoft.com/office/drawing/2014/main" id="{3D5D7C8B-D415-4C65-A989-868694DEE8A7}"/>
              </a:ext>
            </a:extLst>
          </p:cNvPr>
          <p:cNvSpPr txBox="1">
            <a:spLocks/>
          </p:cNvSpPr>
          <p:nvPr/>
        </p:nvSpPr>
        <p:spPr>
          <a:xfrm>
            <a:off x="1102696" y="1891248"/>
            <a:ext cx="1715534" cy="276999"/>
          </a:xfrm>
          <a:prstGeom prst="rect">
            <a:avLst/>
          </a:prstGeom>
          <a:noFill/>
        </p:spPr>
        <p:txBody>
          <a:bodyPr vert="horz" wrap="none" lIns="0" tIns="0" rIns="0" bIns="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675" b="0" i="0" u="none" strike="noStrike" cap="all" baseline="0">
                <a:solidFill>
                  <a:schemeClr val="bg1"/>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kern="1200" dirty="0">
                <a:solidFill>
                  <a:schemeClr val="bg2"/>
                </a:solidFill>
                <a:latin typeface="+mn-lt"/>
                <a:ea typeface="+mn-ea"/>
                <a:cs typeface="+mn-cs"/>
              </a:rPr>
              <a:t>L’action COMMERCIALE</a:t>
            </a:r>
            <a:endParaRPr lang="fr-FR" sz="1200" dirty="0">
              <a:hlinkClick r:id="" action="ppaction://noaction"/>
            </a:endParaRPr>
          </a:p>
        </p:txBody>
      </p:sp>
      <p:sp>
        <p:nvSpPr>
          <p:cNvPr id="15" name="ZoneTexte 14">
            <a:hlinkClick r:id="rId4" action="ppaction://hlinksldjump"/>
            <a:extLst>
              <a:ext uri="{FF2B5EF4-FFF2-40B4-BE49-F238E27FC236}">
                <a16:creationId xmlns:a16="http://schemas.microsoft.com/office/drawing/2014/main" id="{042A2C5F-33BF-4777-8262-CA463456BDB1}"/>
              </a:ext>
            </a:extLst>
          </p:cNvPr>
          <p:cNvSpPr txBox="1"/>
          <p:nvPr/>
        </p:nvSpPr>
        <p:spPr>
          <a:xfrm>
            <a:off x="1525889" y="955040"/>
            <a:ext cx="869149" cy="1323439"/>
          </a:xfrm>
          <a:prstGeom prst="rect">
            <a:avLst/>
          </a:prstGeom>
          <a:noFill/>
        </p:spPr>
        <p:txBody>
          <a:bodyPr wrap="none" rtlCol="0">
            <a:spAutoFit/>
          </a:bodyPr>
          <a:lstStyle/>
          <a:p>
            <a:r>
              <a:rPr lang="fr-FR" sz="8000" b="1" dirty="0">
                <a:solidFill>
                  <a:schemeClr val="bg1">
                    <a:lumMod val="85000"/>
                  </a:schemeClr>
                </a:solidFill>
                <a:latin typeface="+mj-lt"/>
              </a:rPr>
              <a:t>1</a:t>
            </a:r>
          </a:p>
        </p:txBody>
      </p:sp>
      <p:sp>
        <p:nvSpPr>
          <p:cNvPr id="16" name="ZoneTexte 15">
            <a:hlinkClick r:id="rId5" action="ppaction://hlinksldjump"/>
            <a:extLst>
              <a:ext uri="{FF2B5EF4-FFF2-40B4-BE49-F238E27FC236}">
                <a16:creationId xmlns:a16="http://schemas.microsoft.com/office/drawing/2014/main" id="{14775700-05B1-468C-B34B-6D34763F70F8}"/>
              </a:ext>
            </a:extLst>
          </p:cNvPr>
          <p:cNvSpPr txBox="1"/>
          <p:nvPr/>
        </p:nvSpPr>
        <p:spPr>
          <a:xfrm>
            <a:off x="4137424" y="953139"/>
            <a:ext cx="869149" cy="1323439"/>
          </a:xfrm>
          <a:prstGeom prst="rect">
            <a:avLst/>
          </a:prstGeom>
          <a:noFill/>
        </p:spPr>
        <p:txBody>
          <a:bodyPr wrap="none" rtlCol="0">
            <a:spAutoFit/>
          </a:bodyPr>
          <a:lstStyle/>
          <a:p>
            <a:r>
              <a:rPr lang="fr-FR" sz="8000" b="1" dirty="0">
                <a:solidFill>
                  <a:schemeClr val="bg1">
                    <a:lumMod val="85000"/>
                  </a:schemeClr>
                </a:solidFill>
                <a:latin typeface="+mj-lt"/>
              </a:rPr>
              <a:t>2</a:t>
            </a:r>
          </a:p>
        </p:txBody>
      </p:sp>
      <p:sp>
        <p:nvSpPr>
          <p:cNvPr id="17" name="Espace réservé du texte 2">
            <a:extLst>
              <a:ext uri="{FF2B5EF4-FFF2-40B4-BE49-F238E27FC236}">
                <a16:creationId xmlns:a16="http://schemas.microsoft.com/office/drawing/2014/main" id="{8C7396E4-F087-4F9A-970B-CFE28E9DC834}"/>
              </a:ext>
            </a:extLst>
          </p:cNvPr>
          <p:cNvSpPr txBox="1">
            <a:spLocks/>
          </p:cNvSpPr>
          <p:nvPr/>
        </p:nvSpPr>
        <p:spPr>
          <a:xfrm>
            <a:off x="3714231" y="1891248"/>
            <a:ext cx="1715534" cy="276999"/>
          </a:xfrm>
          <a:prstGeom prst="rect">
            <a:avLst/>
          </a:prstGeom>
          <a:noFill/>
        </p:spPr>
        <p:txBody>
          <a:bodyPr vert="horz" wrap="none" lIns="0" tIns="0" rIns="0" bIns="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675" b="0" i="0" u="none" strike="noStrike" cap="all" baseline="0">
                <a:solidFill>
                  <a:schemeClr val="bg1"/>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kern="1200" dirty="0">
                <a:solidFill>
                  <a:schemeClr val="bg2"/>
                </a:solidFill>
                <a:latin typeface="+mn-lt"/>
                <a:ea typeface="+mn-ea"/>
                <a:cs typeface="+mn-cs"/>
              </a:rPr>
              <a:t>“</a:t>
            </a:r>
            <a:r>
              <a:rPr lang="fr-FR" sz="1200" i="1" kern="1200" dirty="0">
                <a:solidFill>
                  <a:schemeClr val="bg2"/>
                </a:solidFill>
                <a:latin typeface="+mn-lt"/>
                <a:ea typeface="+mn-ea"/>
                <a:cs typeface="+mn-cs"/>
              </a:rPr>
              <a:t>PLUS</a:t>
            </a:r>
            <a:r>
              <a:rPr lang="fr-FR" sz="1200" kern="1200" dirty="0">
                <a:solidFill>
                  <a:schemeClr val="bg2"/>
                </a:solidFill>
                <a:latin typeface="+mn-lt"/>
                <a:ea typeface="+mn-ea"/>
                <a:cs typeface="+mn-cs"/>
              </a:rPr>
              <a:t>” DES OFFRES</a:t>
            </a:r>
          </a:p>
          <a:p>
            <a:r>
              <a:rPr lang="fr-FR" sz="1200" kern="1200" dirty="0">
                <a:solidFill>
                  <a:schemeClr val="bg2"/>
                </a:solidFill>
                <a:latin typeface="+mn-lt"/>
                <a:ea typeface="+mn-ea"/>
                <a:cs typeface="+mn-cs"/>
              </a:rPr>
              <a:t>GAV &amp; Santé</a:t>
            </a:r>
            <a:r>
              <a:rPr lang="fr-FR" sz="1200" dirty="0"/>
              <a:t> </a:t>
            </a:r>
            <a:endParaRPr lang="fr-FR" sz="1200" dirty="0">
              <a:hlinkClick r:id="" action="ppaction://noaction"/>
            </a:endParaRPr>
          </a:p>
        </p:txBody>
      </p:sp>
      <p:sp>
        <p:nvSpPr>
          <p:cNvPr id="20" name="ZoneTexte 19">
            <a:hlinkClick r:id="rId6" action="ppaction://hlinksldjump"/>
            <a:extLst>
              <a:ext uri="{FF2B5EF4-FFF2-40B4-BE49-F238E27FC236}">
                <a16:creationId xmlns:a16="http://schemas.microsoft.com/office/drawing/2014/main" id="{1DD5BE02-80CC-470B-90F0-28855691A186}"/>
              </a:ext>
            </a:extLst>
          </p:cNvPr>
          <p:cNvSpPr txBox="1"/>
          <p:nvPr/>
        </p:nvSpPr>
        <p:spPr>
          <a:xfrm>
            <a:off x="6748962" y="953139"/>
            <a:ext cx="869149" cy="1323439"/>
          </a:xfrm>
          <a:prstGeom prst="rect">
            <a:avLst/>
          </a:prstGeom>
          <a:noFill/>
        </p:spPr>
        <p:txBody>
          <a:bodyPr wrap="none" rtlCol="0">
            <a:spAutoFit/>
          </a:bodyPr>
          <a:lstStyle/>
          <a:p>
            <a:r>
              <a:rPr lang="fr-FR" sz="8000" b="1" dirty="0">
                <a:solidFill>
                  <a:schemeClr val="bg1">
                    <a:lumMod val="85000"/>
                  </a:schemeClr>
                </a:solidFill>
                <a:latin typeface="+mj-lt"/>
              </a:rPr>
              <a:t>3</a:t>
            </a:r>
          </a:p>
        </p:txBody>
      </p:sp>
      <p:sp>
        <p:nvSpPr>
          <p:cNvPr id="21" name="Espace réservé du texte 2">
            <a:extLst>
              <a:ext uri="{FF2B5EF4-FFF2-40B4-BE49-F238E27FC236}">
                <a16:creationId xmlns:a16="http://schemas.microsoft.com/office/drawing/2014/main" id="{A2054076-F4E6-4123-8AF6-4BB98BD148E8}"/>
              </a:ext>
            </a:extLst>
          </p:cNvPr>
          <p:cNvSpPr txBox="1">
            <a:spLocks/>
          </p:cNvSpPr>
          <p:nvPr/>
        </p:nvSpPr>
        <p:spPr>
          <a:xfrm>
            <a:off x="6314384" y="1888304"/>
            <a:ext cx="1715534" cy="276999"/>
          </a:xfrm>
          <a:prstGeom prst="rect">
            <a:avLst/>
          </a:prstGeom>
          <a:noFill/>
        </p:spPr>
        <p:txBody>
          <a:bodyPr vert="horz" wrap="none" lIns="0" tIns="0" rIns="0" bIns="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675" b="0" i="0" u="none" strike="noStrike" cap="all" baseline="0">
                <a:solidFill>
                  <a:schemeClr val="bg1"/>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kern="1200" dirty="0">
                <a:solidFill>
                  <a:schemeClr val="bg2"/>
                </a:solidFill>
                <a:latin typeface="+mn-lt"/>
                <a:ea typeface="+mn-ea"/>
                <a:cs typeface="+mn-cs"/>
              </a:rPr>
              <a:t>complémentarité </a:t>
            </a:r>
          </a:p>
          <a:p>
            <a:r>
              <a:rPr lang="fr-FR" sz="1200" kern="1200" dirty="0">
                <a:solidFill>
                  <a:schemeClr val="bg2"/>
                </a:solidFill>
                <a:latin typeface="+mn-lt"/>
                <a:ea typeface="+mn-ea"/>
                <a:cs typeface="+mn-cs"/>
              </a:rPr>
              <a:t>GAV / santé</a:t>
            </a:r>
          </a:p>
        </p:txBody>
      </p:sp>
      <p:sp>
        <p:nvSpPr>
          <p:cNvPr id="22" name="Rectangle 21">
            <a:extLst>
              <a:ext uri="{FF2B5EF4-FFF2-40B4-BE49-F238E27FC236}">
                <a16:creationId xmlns:a16="http://schemas.microsoft.com/office/drawing/2014/main" id="{99D34414-E9F6-4089-A348-EAABB7C5F4D9}"/>
              </a:ext>
            </a:extLst>
          </p:cNvPr>
          <p:cNvSpPr/>
          <p:nvPr/>
        </p:nvSpPr>
        <p:spPr>
          <a:xfrm>
            <a:off x="1934585" y="2328035"/>
            <a:ext cx="51371" cy="5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8030D1EB-FFEC-4403-A073-1FFBE30EB139}"/>
              </a:ext>
            </a:extLst>
          </p:cNvPr>
          <p:cNvSpPr/>
          <p:nvPr/>
        </p:nvSpPr>
        <p:spPr>
          <a:xfrm>
            <a:off x="4546312" y="2328034"/>
            <a:ext cx="51371" cy="5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5608EF7-EECE-4F7A-8854-464289C86D0F}"/>
              </a:ext>
            </a:extLst>
          </p:cNvPr>
          <p:cNvSpPr/>
          <p:nvPr/>
        </p:nvSpPr>
        <p:spPr>
          <a:xfrm>
            <a:off x="7158039" y="2328033"/>
            <a:ext cx="51371" cy="5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hlinkClick r:id="rId7" action="ppaction://hlinksldjump"/>
            <a:extLst>
              <a:ext uri="{FF2B5EF4-FFF2-40B4-BE49-F238E27FC236}">
                <a16:creationId xmlns:a16="http://schemas.microsoft.com/office/drawing/2014/main" id="{D8958C37-4C23-42C7-848F-5B2C24D196BD}"/>
              </a:ext>
            </a:extLst>
          </p:cNvPr>
          <p:cNvSpPr txBox="1"/>
          <p:nvPr/>
        </p:nvSpPr>
        <p:spPr>
          <a:xfrm>
            <a:off x="1525889" y="2772076"/>
            <a:ext cx="869149" cy="1323439"/>
          </a:xfrm>
          <a:prstGeom prst="rect">
            <a:avLst/>
          </a:prstGeom>
          <a:noFill/>
        </p:spPr>
        <p:txBody>
          <a:bodyPr wrap="none" rtlCol="0">
            <a:spAutoFit/>
          </a:bodyPr>
          <a:lstStyle/>
          <a:p>
            <a:r>
              <a:rPr lang="fr-FR" sz="8000" b="1" dirty="0">
                <a:solidFill>
                  <a:schemeClr val="bg1">
                    <a:lumMod val="85000"/>
                  </a:schemeClr>
                </a:solidFill>
                <a:latin typeface="+mj-lt"/>
              </a:rPr>
              <a:t>4</a:t>
            </a:r>
          </a:p>
        </p:txBody>
      </p:sp>
      <p:sp>
        <p:nvSpPr>
          <p:cNvPr id="27" name="ZoneTexte 26">
            <a:hlinkClick r:id="rId8" action="ppaction://hlinksldjump"/>
            <a:extLst>
              <a:ext uri="{FF2B5EF4-FFF2-40B4-BE49-F238E27FC236}">
                <a16:creationId xmlns:a16="http://schemas.microsoft.com/office/drawing/2014/main" id="{50C08DD6-464C-4D83-9905-7FF02E9BB699}"/>
              </a:ext>
            </a:extLst>
          </p:cNvPr>
          <p:cNvSpPr txBox="1"/>
          <p:nvPr/>
        </p:nvSpPr>
        <p:spPr>
          <a:xfrm>
            <a:off x="4137424" y="2770175"/>
            <a:ext cx="869149" cy="1323439"/>
          </a:xfrm>
          <a:prstGeom prst="rect">
            <a:avLst/>
          </a:prstGeom>
          <a:noFill/>
        </p:spPr>
        <p:txBody>
          <a:bodyPr wrap="none" rtlCol="0">
            <a:spAutoFit/>
          </a:bodyPr>
          <a:lstStyle/>
          <a:p>
            <a:r>
              <a:rPr lang="fr-FR" sz="8000" b="1" dirty="0">
                <a:solidFill>
                  <a:schemeClr val="bg1">
                    <a:lumMod val="85000"/>
                  </a:schemeClr>
                </a:solidFill>
                <a:latin typeface="+mj-lt"/>
              </a:rPr>
              <a:t>5</a:t>
            </a:r>
          </a:p>
        </p:txBody>
      </p:sp>
      <p:sp>
        <p:nvSpPr>
          <p:cNvPr id="28" name="Espace réservé du texte 2">
            <a:extLst>
              <a:ext uri="{FF2B5EF4-FFF2-40B4-BE49-F238E27FC236}">
                <a16:creationId xmlns:a16="http://schemas.microsoft.com/office/drawing/2014/main" id="{E9621099-7A77-4483-AEAA-B8A829C057BB}"/>
              </a:ext>
            </a:extLst>
          </p:cNvPr>
          <p:cNvSpPr txBox="1">
            <a:spLocks/>
          </p:cNvSpPr>
          <p:nvPr/>
        </p:nvSpPr>
        <p:spPr>
          <a:xfrm>
            <a:off x="3714231" y="3708284"/>
            <a:ext cx="1715534" cy="276999"/>
          </a:xfrm>
          <a:prstGeom prst="rect">
            <a:avLst/>
          </a:prstGeom>
          <a:noFill/>
        </p:spPr>
        <p:txBody>
          <a:bodyPr vert="horz" wrap="none" lIns="0" tIns="0" rIns="0" bIns="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675" b="0" i="0" u="none" strike="noStrike" cap="all" baseline="0">
                <a:solidFill>
                  <a:schemeClr val="bg1"/>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kern="1200" dirty="0">
                <a:solidFill>
                  <a:schemeClr val="bg2"/>
                </a:solidFill>
                <a:latin typeface="+mn-lt"/>
                <a:ea typeface="+mn-ea"/>
                <a:cs typeface="+mn-cs"/>
              </a:rPr>
              <a:t>répondre aux </a:t>
            </a:r>
          </a:p>
          <a:p>
            <a:r>
              <a:rPr lang="fr-FR" sz="1200" kern="1200" dirty="0">
                <a:solidFill>
                  <a:schemeClr val="bg2"/>
                </a:solidFill>
                <a:latin typeface="+mn-lt"/>
                <a:ea typeface="+mn-ea"/>
                <a:cs typeface="+mn-cs"/>
              </a:rPr>
              <a:t>objections</a:t>
            </a:r>
            <a:endParaRPr lang="fr-FR" sz="1200" dirty="0">
              <a:hlinkClick r:id="" action="ppaction://noaction"/>
            </a:endParaRPr>
          </a:p>
        </p:txBody>
      </p:sp>
      <p:sp>
        <p:nvSpPr>
          <p:cNvPr id="29" name="ZoneTexte 28">
            <a:hlinkClick r:id="rId9" action="ppaction://hlinksldjump"/>
            <a:extLst>
              <a:ext uri="{FF2B5EF4-FFF2-40B4-BE49-F238E27FC236}">
                <a16:creationId xmlns:a16="http://schemas.microsoft.com/office/drawing/2014/main" id="{213D722D-A3FB-4202-9CD4-691A421D38F2}"/>
              </a:ext>
            </a:extLst>
          </p:cNvPr>
          <p:cNvSpPr txBox="1"/>
          <p:nvPr/>
        </p:nvSpPr>
        <p:spPr>
          <a:xfrm>
            <a:off x="6748962" y="2770175"/>
            <a:ext cx="869149" cy="1323439"/>
          </a:xfrm>
          <a:prstGeom prst="rect">
            <a:avLst/>
          </a:prstGeom>
          <a:noFill/>
        </p:spPr>
        <p:txBody>
          <a:bodyPr wrap="none" rtlCol="0">
            <a:spAutoFit/>
          </a:bodyPr>
          <a:lstStyle/>
          <a:p>
            <a:r>
              <a:rPr lang="fr-FR" sz="8000" b="1" dirty="0">
                <a:solidFill>
                  <a:schemeClr val="bg1">
                    <a:lumMod val="85000"/>
                  </a:schemeClr>
                </a:solidFill>
                <a:latin typeface="+mj-lt"/>
              </a:rPr>
              <a:t>6</a:t>
            </a:r>
          </a:p>
        </p:txBody>
      </p:sp>
      <p:sp>
        <p:nvSpPr>
          <p:cNvPr id="30" name="Espace réservé du texte 2">
            <a:extLst>
              <a:ext uri="{FF2B5EF4-FFF2-40B4-BE49-F238E27FC236}">
                <a16:creationId xmlns:a16="http://schemas.microsoft.com/office/drawing/2014/main" id="{A512F0E7-A238-40C7-9706-599DAA53B591}"/>
              </a:ext>
            </a:extLst>
          </p:cNvPr>
          <p:cNvSpPr txBox="1">
            <a:spLocks/>
          </p:cNvSpPr>
          <p:nvPr/>
        </p:nvSpPr>
        <p:spPr>
          <a:xfrm>
            <a:off x="6314384" y="3705340"/>
            <a:ext cx="1715534" cy="276999"/>
          </a:xfrm>
          <a:prstGeom prst="rect">
            <a:avLst/>
          </a:prstGeom>
          <a:noFill/>
        </p:spPr>
        <p:txBody>
          <a:bodyPr vert="horz" wrap="none" lIns="0" tIns="0" rIns="0" bIns="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675" b="0" i="0" u="none" strike="noStrike" cap="all" baseline="0">
                <a:solidFill>
                  <a:schemeClr val="bg1"/>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kern="1200" dirty="0">
                <a:solidFill>
                  <a:schemeClr val="bg2"/>
                </a:solidFill>
                <a:latin typeface="+mn-lt"/>
                <a:ea typeface="+mn-ea"/>
                <a:cs typeface="+mn-cs"/>
              </a:rPr>
              <a:t>boîte à outils</a:t>
            </a:r>
          </a:p>
        </p:txBody>
      </p:sp>
      <p:sp>
        <p:nvSpPr>
          <p:cNvPr id="31" name="Rectangle 30">
            <a:extLst>
              <a:ext uri="{FF2B5EF4-FFF2-40B4-BE49-F238E27FC236}">
                <a16:creationId xmlns:a16="http://schemas.microsoft.com/office/drawing/2014/main" id="{0CF9375C-D845-4FC7-857D-0094316DE642}"/>
              </a:ext>
            </a:extLst>
          </p:cNvPr>
          <p:cNvSpPr/>
          <p:nvPr/>
        </p:nvSpPr>
        <p:spPr>
          <a:xfrm>
            <a:off x="1934585" y="4145071"/>
            <a:ext cx="51371" cy="5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AE3461F5-9917-407C-A756-8D623AF6CFD8}"/>
              </a:ext>
            </a:extLst>
          </p:cNvPr>
          <p:cNvSpPr/>
          <p:nvPr/>
        </p:nvSpPr>
        <p:spPr>
          <a:xfrm>
            <a:off x="4546312" y="4145070"/>
            <a:ext cx="51371" cy="5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BDE57735-652A-4809-A6E8-3A354C1098FE}"/>
              </a:ext>
            </a:extLst>
          </p:cNvPr>
          <p:cNvSpPr/>
          <p:nvPr/>
        </p:nvSpPr>
        <p:spPr>
          <a:xfrm>
            <a:off x="7158039" y="4145069"/>
            <a:ext cx="51371" cy="5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space réservé du texte 2">
            <a:extLst>
              <a:ext uri="{FF2B5EF4-FFF2-40B4-BE49-F238E27FC236}">
                <a16:creationId xmlns:a16="http://schemas.microsoft.com/office/drawing/2014/main" id="{D22F3415-96BC-4409-9F03-3F068A352C86}"/>
              </a:ext>
            </a:extLst>
          </p:cNvPr>
          <p:cNvSpPr txBox="1">
            <a:spLocks/>
          </p:cNvSpPr>
          <p:nvPr/>
        </p:nvSpPr>
        <p:spPr>
          <a:xfrm>
            <a:off x="1172864" y="3708284"/>
            <a:ext cx="1715534" cy="276999"/>
          </a:xfrm>
          <a:prstGeom prst="rect">
            <a:avLst/>
          </a:prstGeom>
          <a:noFill/>
        </p:spPr>
        <p:txBody>
          <a:bodyPr vert="horz" wrap="none" lIns="0" tIns="0" rIns="0" bIns="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675" b="0" i="0" u="none" strike="noStrike" cap="all" baseline="0">
                <a:solidFill>
                  <a:schemeClr val="bg1"/>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kern="1200" dirty="0">
                <a:solidFill>
                  <a:schemeClr val="bg2"/>
                </a:solidFill>
                <a:latin typeface="+mn-lt"/>
                <a:ea typeface="+mn-ea"/>
                <a:cs typeface="+mn-cs"/>
              </a:rPr>
              <a:t>opportunités de </a:t>
            </a:r>
          </a:p>
          <a:p>
            <a:r>
              <a:rPr lang="fr-FR" sz="1200" kern="1200" dirty="0">
                <a:solidFill>
                  <a:schemeClr val="bg2"/>
                </a:solidFill>
                <a:latin typeface="+mn-lt"/>
                <a:ea typeface="+mn-ea"/>
                <a:cs typeface="+mn-cs"/>
              </a:rPr>
              <a:t>rebonds</a:t>
            </a:r>
            <a:endParaRPr lang="fr-FR" sz="1200" dirty="0">
              <a:hlinkClick r:id="" action="ppaction://noaction"/>
            </a:endParaRPr>
          </a:p>
        </p:txBody>
      </p:sp>
      <p:sp>
        <p:nvSpPr>
          <p:cNvPr id="2" name="Espace réservé du numéro de diapositive 1">
            <a:extLst>
              <a:ext uri="{FF2B5EF4-FFF2-40B4-BE49-F238E27FC236}">
                <a16:creationId xmlns:a16="http://schemas.microsoft.com/office/drawing/2014/main" id="{FE4DF4E4-A416-4C4C-89D5-B6FDD6F1C13B}"/>
              </a:ext>
            </a:extLst>
          </p:cNvPr>
          <p:cNvSpPr>
            <a:spLocks noGrp="1"/>
          </p:cNvSpPr>
          <p:nvPr>
            <p:ph type="sldNum" sz="quarter" idx="16"/>
          </p:nvPr>
        </p:nvSpPr>
        <p:spPr/>
        <p:txBody>
          <a:bodyPr/>
          <a:lstStyle/>
          <a:p>
            <a:fld id="{4F985FF9-ADA8-465B-B1B8-A5AF16A5E141}" type="slidenum">
              <a:rPr lang="fr-FR" smtClean="0"/>
              <a:pPr/>
              <a:t>2</a:t>
            </a:fld>
            <a:endParaRPr lang="fr-FR"/>
          </a:p>
        </p:txBody>
      </p:sp>
    </p:spTree>
    <p:extLst>
      <p:ext uri="{BB962C8B-B14F-4D97-AF65-F5344CB8AC3E}">
        <p14:creationId xmlns:p14="http://schemas.microsoft.com/office/powerpoint/2010/main" val="3831185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026902C-D7B2-4E64-8596-FA02ADEF826A}"/>
              </a:ext>
            </a:extLst>
          </p:cNvPr>
          <p:cNvSpPr/>
          <p:nvPr/>
        </p:nvSpPr>
        <p:spPr>
          <a:xfrm>
            <a:off x="961717" y="643920"/>
            <a:ext cx="7693854" cy="3885335"/>
          </a:xfrm>
          <a:prstGeom prst="rect">
            <a:avLst/>
          </a:prstGeom>
          <a:solidFill>
            <a:schemeClr val="bg1">
              <a:lumMod val="95000"/>
            </a:schemeClr>
          </a:solidFill>
          <a:ln w="28575">
            <a:solidFill>
              <a:schemeClr val="tx2">
                <a:lumMod val="40000"/>
                <a:lumOff val="60000"/>
              </a:schemeClr>
            </a:solidFill>
            <a:prstDash val="lgDash"/>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L’Action COMMERCIALE</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3</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34" name="Image 33">
            <a:extLst>
              <a:ext uri="{FF2B5EF4-FFF2-40B4-BE49-F238E27FC236}">
                <a16:creationId xmlns:a16="http://schemas.microsoft.com/office/drawing/2014/main" id="{6829890A-157A-48E5-AE3B-E636A3B707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9067" y="98404"/>
            <a:ext cx="311622" cy="255265"/>
          </a:xfrm>
          <a:prstGeom prst="rect">
            <a:avLst/>
          </a:prstGeom>
          <a:effectLst>
            <a:outerShdw blurRad="63500" sx="102000" sy="102000" algn="ctr" rotWithShape="0">
              <a:prstClr val="black">
                <a:alpha val="40000"/>
              </a:prstClr>
            </a:outerShdw>
          </a:effectLst>
        </p:spPr>
      </p:pic>
      <p:pic>
        <p:nvPicPr>
          <p:cNvPr id="35" name="Image 34">
            <a:extLst>
              <a:ext uri="{FF2B5EF4-FFF2-40B4-BE49-F238E27FC236}">
                <a16:creationId xmlns:a16="http://schemas.microsoft.com/office/drawing/2014/main" id="{BAEAAE95-2DB1-44DC-B4B7-EA39746990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
        <p:nvSpPr>
          <p:cNvPr id="39" name="Espace réservé du texte 2">
            <a:extLst>
              <a:ext uri="{FF2B5EF4-FFF2-40B4-BE49-F238E27FC236}">
                <a16:creationId xmlns:a16="http://schemas.microsoft.com/office/drawing/2014/main" id="{15C0D1EA-4125-49B5-9691-82E817CE181E}"/>
              </a:ext>
            </a:extLst>
          </p:cNvPr>
          <p:cNvSpPr txBox="1">
            <a:spLocks/>
          </p:cNvSpPr>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prstGeom prst="rect">
                    <a:avLst/>
                  </a:prstGeom>
                  <ask:type>
                    <ask:lineSketchCurved/>
                  </ask:type>
                </ask:lineSketchStyleProps>
              </a:ext>
            </a:extLst>
          </a:ln>
          <a:effectLst>
            <a:outerShdw blurRad="50800" dist="38100" algn="l" rotWithShape="0">
              <a:prstClr val="black">
                <a:alpha val="40000"/>
              </a:prstClr>
            </a:outerShdw>
          </a:effectLst>
        </p:spPr>
        <p:txBody>
          <a:bodyPr vert="horz" lIns="91440" tIns="45720" rIns="91440" bIns="45720" rtlCol="0">
            <a:spAutoFit/>
          </a:bodyPr>
          <a:lstStyle>
            <a:lvl1pPr marL="67866" indent="-67866" algn="ctr" defTabSz="685800" rtl="0" eaLnBrk="1" latinLnBrk="0" hangingPunct="1">
              <a:lnSpc>
                <a:spcPct val="100000"/>
              </a:lnSpc>
              <a:spcBef>
                <a:spcPts val="750"/>
              </a:spcBef>
              <a:buClr>
                <a:schemeClr val="tx2"/>
              </a:buClr>
              <a:buFont typeface="Arial" panose="020B0604020202020204" pitchFamily="34" charset="0"/>
              <a:buChar char=" "/>
              <a:defRPr sz="1650" b="1" kern="1200">
                <a:solidFill>
                  <a:schemeClr val="tx1"/>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a:t>1</a:t>
            </a:r>
            <a:endParaRPr lang="fr-FR" dirty="0"/>
          </a:p>
        </p:txBody>
      </p:sp>
      <p:sp>
        <p:nvSpPr>
          <p:cNvPr id="41" name="ZoneTexte 40">
            <a:extLst>
              <a:ext uri="{FF2B5EF4-FFF2-40B4-BE49-F238E27FC236}">
                <a16:creationId xmlns:a16="http://schemas.microsoft.com/office/drawing/2014/main" id="{FDDF6B6F-1542-41A1-B6DD-F98978808FF2}"/>
              </a:ext>
            </a:extLst>
          </p:cNvPr>
          <p:cNvSpPr txBox="1"/>
          <p:nvPr/>
        </p:nvSpPr>
        <p:spPr>
          <a:xfrm>
            <a:off x="1711841" y="862521"/>
            <a:ext cx="6606945" cy="769441"/>
          </a:xfrm>
          <a:prstGeom prst="rect">
            <a:avLst/>
          </a:prstGeom>
          <a:noFill/>
        </p:spPr>
        <p:txBody>
          <a:bodyPr wrap="square">
            <a:spAutoFit/>
          </a:bodyPr>
          <a:lstStyle/>
          <a:p>
            <a:pPr marL="0" marR="0" algn="just" rtl="0">
              <a:spcBef>
                <a:spcPts val="0"/>
              </a:spcBef>
              <a:spcAft>
                <a:spcPts val="0"/>
              </a:spcAft>
            </a:pPr>
            <a:r>
              <a:rPr lang="fr-FR" sz="1100" b="1" dirty="0">
                <a:effectLst/>
                <a:latin typeface="Univers" panose="020B0503020202020204" pitchFamily="34" charset="0"/>
              </a:rPr>
              <a:t>Notre ambition est de faire de la Caisse d'Epargne la </a:t>
            </a:r>
            <a:r>
              <a:rPr lang="fr-FR" sz="1100" b="1" dirty="0">
                <a:solidFill>
                  <a:srgbClr val="C00000"/>
                </a:solidFill>
                <a:effectLst/>
                <a:latin typeface="Univers" panose="020B0503020202020204" pitchFamily="34" charset="0"/>
              </a:rPr>
              <a:t>banque référence de la famille</a:t>
            </a:r>
            <a:r>
              <a:rPr lang="fr-FR" sz="1100" dirty="0">
                <a:effectLst/>
                <a:latin typeface="Univers" panose="020B0503020202020204" pitchFamily="34" charset="0"/>
              </a:rPr>
              <a:t>. Afin d'ancrer ce positionnement, nous proposons, dès le début de l'année 2022, une campagne globale axée sur la </a:t>
            </a:r>
            <a:r>
              <a:rPr lang="fr-FR" sz="1100" b="1" dirty="0">
                <a:solidFill>
                  <a:schemeClr val="tx1"/>
                </a:solidFill>
                <a:effectLst/>
                <a:latin typeface="Univers" panose="020B0503020202020204" pitchFamily="34" charset="0"/>
              </a:rPr>
              <a:t>Protection de la Famille</a:t>
            </a:r>
            <a:r>
              <a:rPr lang="fr-FR" sz="1100" dirty="0">
                <a:effectLst/>
                <a:latin typeface="Univers" panose="020B0503020202020204" pitchFamily="34" charset="0"/>
              </a:rPr>
              <a:t>, sur les offres </a:t>
            </a:r>
            <a:r>
              <a:rPr lang="fr-FR" sz="1100" b="1" dirty="0">
                <a:solidFill>
                  <a:srgbClr val="C00000"/>
                </a:solidFill>
                <a:effectLst/>
                <a:latin typeface="Univers" panose="020B0503020202020204" pitchFamily="34" charset="0"/>
              </a:rPr>
              <a:t>Garantie des Accidents de la Vie</a:t>
            </a:r>
            <a:r>
              <a:rPr lang="fr-FR" sz="1100" dirty="0">
                <a:solidFill>
                  <a:srgbClr val="C00000"/>
                </a:solidFill>
                <a:effectLst/>
                <a:latin typeface="Univers" panose="020B0503020202020204" pitchFamily="34" charset="0"/>
              </a:rPr>
              <a:t> </a:t>
            </a:r>
            <a:r>
              <a:rPr lang="fr-FR" sz="1100" dirty="0">
                <a:effectLst/>
                <a:latin typeface="Univers" panose="020B0503020202020204" pitchFamily="34" charset="0"/>
              </a:rPr>
              <a:t>(</a:t>
            </a:r>
            <a:r>
              <a:rPr lang="fr-FR" sz="1100" b="1" dirty="0">
                <a:solidFill>
                  <a:srgbClr val="C00000"/>
                </a:solidFill>
                <a:effectLst/>
                <a:latin typeface="Univers" panose="020B0503020202020204" pitchFamily="34" charset="0"/>
              </a:rPr>
              <a:t>GAV</a:t>
            </a:r>
            <a:r>
              <a:rPr lang="fr-FR" sz="1100" dirty="0">
                <a:effectLst/>
                <a:latin typeface="Univers" panose="020B0503020202020204" pitchFamily="34" charset="0"/>
              </a:rPr>
              <a:t>) et </a:t>
            </a:r>
            <a:r>
              <a:rPr lang="fr-FR" sz="1100" b="1" dirty="0">
                <a:solidFill>
                  <a:srgbClr val="C00000"/>
                </a:solidFill>
                <a:effectLst/>
                <a:latin typeface="Univers" panose="020B0503020202020204" pitchFamily="34" charset="0"/>
              </a:rPr>
              <a:t>Garanties Santé</a:t>
            </a:r>
            <a:r>
              <a:rPr lang="fr-FR" sz="1100" dirty="0">
                <a:effectLst/>
                <a:latin typeface="Univers" panose="020B0503020202020204" pitchFamily="34" charset="0"/>
              </a:rPr>
              <a:t>.</a:t>
            </a:r>
          </a:p>
        </p:txBody>
      </p:sp>
      <p:pic>
        <p:nvPicPr>
          <p:cNvPr id="12" name="Graphique 11" descr="Calendrier à feuilles avec un remplissage uni">
            <a:extLst>
              <a:ext uri="{FF2B5EF4-FFF2-40B4-BE49-F238E27FC236}">
                <a16:creationId xmlns:a16="http://schemas.microsoft.com/office/drawing/2014/main" id="{C12249FB-47F7-4742-8A1E-8A265D294E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2883" y="1752301"/>
            <a:ext cx="529644" cy="529644"/>
          </a:xfrm>
          <a:prstGeom prst="rect">
            <a:avLst/>
          </a:prstGeom>
          <a:effectLst>
            <a:outerShdw blurRad="50800" dist="38100" algn="l" rotWithShape="0">
              <a:prstClr val="black">
                <a:alpha val="40000"/>
              </a:prstClr>
            </a:outerShdw>
          </a:effectLst>
        </p:spPr>
      </p:pic>
      <p:pic>
        <p:nvPicPr>
          <p:cNvPr id="40" name="Graphique 39" descr="Mille avec un remplissage uni">
            <a:extLst>
              <a:ext uri="{FF2B5EF4-FFF2-40B4-BE49-F238E27FC236}">
                <a16:creationId xmlns:a16="http://schemas.microsoft.com/office/drawing/2014/main" id="{087AE256-2A8D-4E60-ACAA-C94CC55E75D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955" y="998315"/>
            <a:ext cx="491501" cy="491501"/>
          </a:xfrm>
          <a:prstGeom prst="rect">
            <a:avLst/>
          </a:prstGeom>
        </p:spPr>
      </p:pic>
      <p:pic>
        <p:nvPicPr>
          <p:cNvPr id="42" name="Picture 10" descr="Pictogramme Info : images, photos et images vectorielles de stock |  Shutterstock">
            <a:extLst>
              <a:ext uri="{FF2B5EF4-FFF2-40B4-BE49-F238E27FC236}">
                <a16:creationId xmlns:a16="http://schemas.microsoft.com/office/drawing/2014/main" id="{46286BF9-A549-481B-A749-70F37187DC0A}"/>
              </a:ext>
            </a:extLst>
          </p:cNvPr>
          <p:cNvPicPr>
            <a:picLocks noChangeAspect="1" noChangeArrowheads="1"/>
          </p:cNvPicPr>
          <p:nvPr/>
        </p:nvPicPr>
        <p:blipFill rotWithShape="1">
          <a:blip r:embed="rId8"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p:blipFill>
        <p:spPr bwMode="auto">
          <a:xfrm>
            <a:off x="961717" y="3973130"/>
            <a:ext cx="591975" cy="456644"/>
          </a:xfrm>
          <a:prstGeom prst="rect">
            <a:avLst/>
          </a:prstGeom>
          <a:noFill/>
          <a:extLst>
            <a:ext uri="{909E8E84-426E-40DD-AFC4-6F175D3DCCD1}">
              <a14:hiddenFill xmlns:a14="http://schemas.microsoft.com/office/drawing/2010/main">
                <a:solidFill>
                  <a:srgbClr val="FFFFFF"/>
                </a:solidFill>
              </a14:hiddenFill>
            </a:ext>
          </a:extLst>
        </p:spPr>
      </p:pic>
      <p:sp>
        <p:nvSpPr>
          <p:cNvPr id="49" name="ZoneTexte 48">
            <a:extLst>
              <a:ext uri="{FF2B5EF4-FFF2-40B4-BE49-F238E27FC236}">
                <a16:creationId xmlns:a16="http://schemas.microsoft.com/office/drawing/2014/main" id="{E35DD10E-8803-4913-81C1-5C1037642596}"/>
              </a:ext>
            </a:extLst>
          </p:cNvPr>
          <p:cNvSpPr txBox="1"/>
          <p:nvPr/>
        </p:nvSpPr>
        <p:spPr>
          <a:xfrm>
            <a:off x="1711841" y="1892534"/>
            <a:ext cx="2960300" cy="261610"/>
          </a:xfrm>
          <a:prstGeom prst="rect">
            <a:avLst/>
          </a:prstGeom>
          <a:noFill/>
          <a:effectLst>
            <a:outerShdw blurRad="63500" sx="102000" sy="102000" algn="ctr" rotWithShape="0">
              <a:prstClr val="black">
                <a:alpha val="40000"/>
              </a:prstClr>
            </a:outerShdw>
            <a:softEdge rad="31750"/>
          </a:effectLst>
        </p:spPr>
        <p:txBody>
          <a:bodyPr wrap="square">
            <a:spAutoFit/>
          </a:bodyPr>
          <a:lstStyle/>
          <a:p>
            <a:pPr marL="0" marR="0" algn="just" rtl="0">
              <a:spcBef>
                <a:spcPts val="0"/>
              </a:spcBef>
              <a:spcAft>
                <a:spcPts val="0"/>
              </a:spcAft>
            </a:pPr>
            <a:r>
              <a:rPr lang="fr-FR" sz="1100" b="1" dirty="0">
                <a:effectLst/>
                <a:latin typeface="Univers" panose="020B0503020202020204" pitchFamily="34" charset="0"/>
              </a:rPr>
              <a:t>Du </a:t>
            </a:r>
            <a:r>
              <a:rPr lang="fr-FR" sz="1100" b="1" i="1" dirty="0">
                <a:solidFill>
                  <a:srgbClr val="C00000"/>
                </a:solidFill>
                <a:effectLst/>
                <a:latin typeface="Univers" panose="020B0503020202020204" pitchFamily="34" charset="0"/>
              </a:rPr>
              <a:t>1</a:t>
            </a:r>
            <a:r>
              <a:rPr lang="fr-FR" sz="1100" b="1" i="1" baseline="30000" dirty="0">
                <a:solidFill>
                  <a:srgbClr val="C00000"/>
                </a:solidFill>
                <a:effectLst/>
                <a:latin typeface="Univers" panose="020B0503020202020204" pitchFamily="34" charset="0"/>
              </a:rPr>
              <a:t>ER</a:t>
            </a:r>
            <a:r>
              <a:rPr lang="fr-FR" sz="1100" b="1" i="1" dirty="0">
                <a:solidFill>
                  <a:srgbClr val="C00000"/>
                </a:solidFill>
                <a:effectLst/>
                <a:latin typeface="Univers" panose="020B0503020202020204" pitchFamily="34" charset="0"/>
              </a:rPr>
              <a:t> FÉVRIER </a:t>
            </a:r>
            <a:r>
              <a:rPr lang="fr-FR" sz="1100" b="1" dirty="0">
                <a:effectLst/>
                <a:latin typeface="Univers" panose="020B0503020202020204" pitchFamily="34" charset="0"/>
              </a:rPr>
              <a:t>au </a:t>
            </a:r>
            <a:r>
              <a:rPr lang="fr-FR" sz="1100" b="1" i="1" dirty="0">
                <a:solidFill>
                  <a:srgbClr val="C00000"/>
                </a:solidFill>
                <a:effectLst/>
                <a:latin typeface="Univers" panose="020B0503020202020204" pitchFamily="34" charset="0"/>
              </a:rPr>
              <a:t>2 AVRIL 2022 </a:t>
            </a:r>
            <a:r>
              <a:rPr lang="fr-FR" sz="1100" b="1" dirty="0">
                <a:effectLst/>
                <a:latin typeface="Univers" panose="020B0503020202020204" pitchFamily="34" charset="0"/>
              </a:rPr>
              <a:t>inclus </a:t>
            </a:r>
            <a:r>
              <a:rPr lang="fr-FR" sz="1100" dirty="0">
                <a:effectLst/>
                <a:latin typeface="Univers" panose="020B0503020202020204" pitchFamily="34" charset="0"/>
              </a:rPr>
              <a:t>:</a:t>
            </a:r>
          </a:p>
        </p:txBody>
      </p:sp>
      <p:pic>
        <p:nvPicPr>
          <p:cNvPr id="4" name="Graphique 3" descr="Éclair avec un remplissage uni">
            <a:extLst>
              <a:ext uri="{FF2B5EF4-FFF2-40B4-BE49-F238E27FC236}">
                <a16:creationId xmlns:a16="http://schemas.microsoft.com/office/drawing/2014/main" id="{8C2421CC-8901-4364-AEEE-1F758FCA80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4679" y="2707270"/>
            <a:ext cx="529644" cy="529644"/>
          </a:xfrm>
          <a:prstGeom prst="rect">
            <a:avLst/>
          </a:prstGeom>
          <a:effectLst>
            <a:outerShdw blurRad="50800" dist="38100" algn="l" rotWithShape="0">
              <a:prstClr val="black">
                <a:alpha val="40000"/>
              </a:prstClr>
            </a:outerShdw>
          </a:effectLst>
        </p:spPr>
      </p:pic>
      <p:sp>
        <p:nvSpPr>
          <p:cNvPr id="51" name="ZoneTexte 50">
            <a:extLst>
              <a:ext uri="{FF2B5EF4-FFF2-40B4-BE49-F238E27FC236}">
                <a16:creationId xmlns:a16="http://schemas.microsoft.com/office/drawing/2014/main" id="{BF996D87-2BD6-47C3-A47C-2C223150A304}"/>
              </a:ext>
            </a:extLst>
          </p:cNvPr>
          <p:cNvSpPr txBox="1"/>
          <p:nvPr/>
        </p:nvSpPr>
        <p:spPr>
          <a:xfrm>
            <a:off x="1711842" y="4014276"/>
            <a:ext cx="6606944" cy="415498"/>
          </a:xfrm>
          <a:prstGeom prst="rect">
            <a:avLst/>
          </a:prstGeom>
          <a:noFill/>
          <a:effectLst>
            <a:outerShdw blurRad="63500" sx="102000" sy="102000" algn="ctr" rotWithShape="0">
              <a:prstClr val="black">
                <a:alpha val="40000"/>
              </a:prstClr>
            </a:outerShdw>
            <a:softEdge rad="31750"/>
          </a:effectLst>
        </p:spPr>
        <p:txBody>
          <a:bodyPr wrap="square">
            <a:spAutoFit/>
          </a:bodyPr>
          <a:lstStyle/>
          <a:p>
            <a:pPr marL="0" marR="0" algn="just" rtl="0">
              <a:spcBef>
                <a:spcPts val="0"/>
              </a:spcBef>
              <a:spcAft>
                <a:spcPts val="0"/>
              </a:spcAft>
            </a:pPr>
            <a:r>
              <a:rPr lang="fr-FR" sz="1050" dirty="0">
                <a:effectLst/>
                <a:latin typeface="Univers" panose="020B0503020202020204" pitchFamily="34" charset="0"/>
              </a:rPr>
              <a:t>Toutes</a:t>
            </a:r>
            <a:r>
              <a:rPr lang="fr-FR" sz="1050" b="1" dirty="0">
                <a:effectLst/>
                <a:latin typeface="Univers" panose="020B0503020202020204" pitchFamily="34" charset="0"/>
              </a:rPr>
              <a:t> les simulations tarifaires Santé effectuées </a:t>
            </a:r>
            <a:r>
              <a:rPr lang="fr-FR" sz="1050" dirty="0">
                <a:effectLst/>
                <a:latin typeface="Univers" panose="020B0503020202020204" pitchFamily="34" charset="0"/>
              </a:rPr>
              <a:t>sur la période du temps fort </a:t>
            </a:r>
            <a:r>
              <a:rPr lang="fr-FR" sz="1050" b="1" dirty="0">
                <a:effectLst/>
                <a:latin typeface="Univers" panose="020B0503020202020204" pitchFamily="34" charset="0"/>
              </a:rPr>
              <a:t>pourront être reprises avec la promotion </a:t>
            </a:r>
            <a:r>
              <a:rPr lang="fr-FR" sz="1050" dirty="0">
                <a:effectLst/>
                <a:latin typeface="Univers" panose="020B0503020202020204" pitchFamily="34" charset="0"/>
              </a:rPr>
              <a:t>jusqu’au</a:t>
            </a:r>
            <a:r>
              <a:rPr lang="fr-FR" sz="1050" b="1" dirty="0">
                <a:effectLst/>
                <a:latin typeface="Univers" panose="020B0503020202020204" pitchFamily="34" charset="0"/>
              </a:rPr>
              <a:t> samedi 30 avril 2022 inclus</a:t>
            </a:r>
            <a:r>
              <a:rPr lang="fr-FR" sz="1050" b="1" dirty="0">
                <a:latin typeface="Univers" panose="020B0503020202020204" pitchFamily="34" charset="0"/>
              </a:rPr>
              <a:t> </a:t>
            </a:r>
            <a:r>
              <a:rPr lang="fr-FR" sz="1050" b="1" i="1" dirty="0">
                <a:solidFill>
                  <a:srgbClr val="C00000"/>
                </a:solidFill>
                <a:latin typeface="Univers" panose="020B0503020202020204" pitchFamily="34" charset="0"/>
              </a:rPr>
              <a:t>!</a:t>
            </a:r>
            <a:r>
              <a:rPr lang="fr-FR" sz="1050" b="1" dirty="0">
                <a:effectLst/>
                <a:latin typeface="Univers" panose="020B0503020202020204" pitchFamily="34" charset="0"/>
              </a:rPr>
              <a:t> </a:t>
            </a:r>
          </a:p>
        </p:txBody>
      </p:sp>
      <p:graphicFrame>
        <p:nvGraphicFramePr>
          <p:cNvPr id="18" name="Tableau 6">
            <a:extLst>
              <a:ext uri="{FF2B5EF4-FFF2-40B4-BE49-F238E27FC236}">
                <a16:creationId xmlns:a16="http://schemas.microsoft.com/office/drawing/2014/main" id="{904D18E4-C9E4-414A-B550-BC91F9E0FA2E}"/>
              </a:ext>
            </a:extLst>
          </p:cNvPr>
          <p:cNvGraphicFramePr>
            <a:graphicFrameLocks noGrp="1"/>
          </p:cNvGraphicFramePr>
          <p:nvPr>
            <p:extLst>
              <p:ext uri="{D42A27DB-BD31-4B8C-83A1-F6EECF244321}">
                <p14:modId xmlns:p14="http://schemas.microsoft.com/office/powerpoint/2010/main" val="795705833"/>
              </p:ext>
            </p:extLst>
          </p:nvPr>
        </p:nvGraphicFramePr>
        <p:xfrm>
          <a:off x="1711841" y="2372478"/>
          <a:ext cx="6437479" cy="1264920"/>
        </p:xfrm>
        <a:graphic>
          <a:graphicData uri="http://schemas.openxmlformats.org/drawingml/2006/table">
            <a:tbl>
              <a:tblPr firstRow="1" bandRow="1">
                <a:effectLst>
                  <a:outerShdw blurRad="63500" sx="102000" sy="102000" algn="ctr" rotWithShape="0">
                    <a:prstClr val="black">
                      <a:alpha val="40000"/>
                    </a:prstClr>
                  </a:outerShdw>
                </a:effectLst>
                <a:tableStyleId>{F66A9B51-AE3E-4324-8CB2-79743BB350C3}</a:tableStyleId>
              </a:tblPr>
              <a:tblGrid>
                <a:gridCol w="2885053">
                  <a:extLst>
                    <a:ext uri="{9D8B030D-6E8A-4147-A177-3AD203B41FA5}">
                      <a16:colId xmlns:a16="http://schemas.microsoft.com/office/drawing/2014/main" val="902995980"/>
                    </a:ext>
                  </a:extLst>
                </a:gridCol>
                <a:gridCol w="667373">
                  <a:extLst>
                    <a:ext uri="{9D8B030D-6E8A-4147-A177-3AD203B41FA5}">
                      <a16:colId xmlns:a16="http://schemas.microsoft.com/office/drawing/2014/main" val="4213046746"/>
                    </a:ext>
                  </a:extLst>
                </a:gridCol>
                <a:gridCol w="2885053">
                  <a:extLst>
                    <a:ext uri="{9D8B030D-6E8A-4147-A177-3AD203B41FA5}">
                      <a16:colId xmlns:a16="http://schemas.microsoft.com/office/drawing/2014/main" val="120126415"/>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E30613">
                              <a:lumMod val="75000"/>
                            </a:srgbClr>
                          </a:solidFill>
                          <a:effectLst/>
                          <a:uLnTx/>
                          <a:uFillTx/>
                          <a:latin typeface="Univers" panose="020B0503020202020204" pitchFamily="34" charset="0"/>
                          <a:cs typeface="Calibri" panose="020F0502020204030204" pitchFamily="34" charset="0"/>
                          <a:sym typeface="Arial"/>
                        </a:rPr>
                        <a:t>1 MOIS OFFERT</a:t>
                      </a:r>
                      <a:r>
                        <a:rPr kumimoji="0" lang="fr-FR" sz="1000" b="1" i="0" u="none" strike="noStrike" kern="0" cap="none" spc="0" normalizeH="0" baseline="0" noProof="0" dirty="0">
                          <a:ln>
                            <a:noFill/>
                          </a:ln>
                          <a:solidFill>
                            <a:schemeClr val="tx1"/>
                          </a:solidFill>
                          <a:effectLst/>
                          <a:uLnTx/>
                          <a:uFillTx/>
                          <a:latin typeface="Univers" panose="020B0503020202020204" pitchFamily="34" charset="0"/>
                          <a:cs typeface="Calibri" panose="020F0502020204030204" pitchFamily="34" charset="0"/>
                          <a:sym typeface="Arial"/>
                        </a:rPr>
                        <a:t>*</a:t>
                      </a:r>
                      <a:r>
                        <a:rPr kumimoji="0" lang="fr-FR" sz="1000" b="1" i="0" u="none" strike="noStrike" kern="0" cap="none" spc="0" normalizeH="0" baseline="0" noProof="0" dirty="0">
                          <a:ln>
                            <a:noFill/>
                          </a:ln>
                          <a:solidFill>
                            <a:srgbClr val="E30613">
                              <a:lumMod val="75000"/>
                            </a:srgbClr>
                          </a:solidFill>
                          <a:effectLst/>
                          <a:uLnTx/>
                          <a:uFillTx/>
                          <a:latin typeface="Univers" panose="020B0503020202020204" pitchFamily="34" charset="0"/>
                          <a:cs typeface="Calibri" panose="020F0502020204030204" pitchFamily="34" charset="0"/>
                          <a:sym typeface="Arial"/>
                        </a:rPr>
                        <a:t> </a:t>
                      </a:r>
                      <a:r>
                        <a:rPr kumimoji="0" lang="fr-FR" sz="1000" b="1" i="0" u="none" strike="noStrike" kern="0" cap="none" spc="0" normalizeH="0" baseline="0" noProof="0" dirty="0">
                          <a:ln>
                            <a:noFill/>
                          </a:ln>
                          <a:solidFill>
                            <a:prstClr val="black"/>
                          </a:solidFill>
                          <a:effectLst/>
                          <a:uLnTx/>
                          <a:uFillTx/>
                          <a:latin typeface="Univers" panose="020B0503020202020204" pitchFamily="34" charset="0"/>
                          <a:cs typeface="Calibri" panose="020F0502020204030204" pitchFamily="34" charset="0"/>
                          <a:sym typeface="Arial"/>
                        </a:rPr>
                        <a:t>pour toute nouvelle souscription d’un contrat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E30613">
                              <a:lumMod val="75000"/>
                            </a:srgbClr>
                          </a:solidFill>
                          <a:effectLst/>
                          <a:uLnTx/>
                          <a:uFillTx/>
                          <a:latin typeface="Univers" panose="020B0503020202020204" pitchFamily="34" charset="0"/>
                          <a:cs typeface="Calibri" panose="020F0502020204030204" pitchFamily="34" charset="0"/>
                          <a:sym typeface="Arial"/>
                        </a:rPr>
                        <a:t>GARANTIE DES ACCIDENTS DE LA VIE</a:t>
                      </a:r>
                      <a:r>
                        <a:rPr kumimoji="0" lang="fr-FR" sz="1000" b="0" i="0" u="none" strike="noStrike" kern="0" cap="none" spc="0" normalizeH="0" baseline="0" noProof="0" dirty="0">
                          <a:ln>
                            <a:noFill/>
                          </a:ln>
                          <a:solidFill>
                            <a:prstClr val="black"/>
                          </a:solidFill>
                          <a:effectLst/>
                          <a:uLnTx/>
                          <a:uFillTx/>
                          <a:latin typeface="Univers" panose="020B0503020202020204" pitchFamily="34" charset="0"/>
                          <a:cs typeface="Calibri" panose="020F0502020204030204" pitchFamily="34" charset="0"/>
                          <a:sym typeface="Arial"/>
                        </a:rPr>
                        <a:t>, quelle que soit la formule, sans contingent</a:t>
                      </a:r>
                      <a:endParaRPr kumimoji="0" lang="fr-FR" sz="800" b="0" i="0" u="none" strike="noStrike" kern="0" cap="none" spc="0" normalizeH="0" baseline="0" noProof="0" dirty="0">
                        <a:ln>
                          <a:noFill/>
                        </a:ln>
                        <a:solidFill>
                          <a:srgbClr val="000000"/>
                        </a:solidFill>
                        <a:effectLst/>
                        <a:highlight>
                          <a:srgbClr val="FFFF00"/>
                        </a:highlight>
                        <a:uLnTx/>
                        <a:uFillTx/>
                        <a:latin typeface="Univers" panose="020B0503020202020204" pitchFamily="34" charset="0"/>
                        <a:cs typeface="Calibri" panose="020F0502020204030204" pitchFamily="34" charset="0"/>
                        <a:sym typeface="Arial"/>
                      </a:endParaRPr>
                    </a:p>
                  </a:txBody>
                  <a:tcPr anchor="ctr">
                    <a:lnL w="6350" cap="flat" cmpd="sng" algn="ctr">
                      <a:solidFill>
                        <a:schemeClr val="tx2">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lumMod val="40000"/>
                          <a:lumOff val="60000"/>
                        </a:schemeClr>
                      </a:solid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0" cap="none" spc="0" normalizeH="0" baseline="0" noProof="0" dirty="0">
                          <a:ln>
                            <a:noFill/>
                          </a:ln>
                          <a:solidFill>
                            <a:prstClr val="black"/>
                          </a:solidFill>
                          <a:effectLst/>
                          <a:uLnTx/>
                          <a:uFillTx/>
                          <a:latin typeface="Univers" panose="020B0503020202020204" pitchFamily="34" charset="0"/>
                          <a:cs typeface="Arial"/>
                          <a:sym typeface="Arial"/>
                        </a:rPr>
                        <a:t>et / ou</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lumMod val="40000"/>
                          <a:lumOff val="60000"/>
                        </a:schemeClr>
                      </a:solid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E30613">
                              <a:lumMod val="75000"/>
                            </a:srgbClr>
                          </a:solidFill>
                          <a:effectLst/>
                          <a:uLnTx/>
                          <a:uFillTx/>
                          <a:latin typeface="Univers" panose="020B0503020202020204" pitchFamily="34" charset="0"/>
                          <a:cs typeface="Calibri" panose="020F0502020204030204" pitchFamily="34" charset="0"/>
                          <a:sym typeface="Arial"/>
                        </a:rPr>
                        <a:t>1 MOIS OFFERT</a:t>
                      </a:r>
                      <a:r>
                        <a:rPr kumimoji="0" lang="fr-FR" sz="1000" b="1" i="0" u="none" strike="noStrike" kern="0" cap="none" spc="0" normalizeH="0" baseline="0" noProof="0" dirty="0">
                          <a:ln>
                            <a:noFill/>
                          </a:ln>
                          <a:solidFill>
                            <a:schemeClr val="tx1"/>
                          </a:solidFill>
                          <a:effectLst/>
                          <a:uLnTx/>
                          <a:uFillTx/>
                          <a:latin typeface="Univers" panose="020B0503020202020204" pitchFamily="34" charset="0"/>
                          <a:cs typeface="Calibri" panose="020F0502020204030204" pitchFamily="34" charset="0"/>
                          <a:sym typeface="Arial"/>
                        </a:rPr>
                        <a:t>*</a:t>
                      </a:r>
                      <a:r>
                        <a:rPr kumimoji="0" lang="fr-FR" sz="1000" b="1" i="0" u="none" strike="noStrike" kern="0" cap="none" spc="0" normalizeH="0" baseline="0" noProof="0" dirty="0">
                          <a:ln>
                            <a:noFill/>
                          </a:ln>
                          <a:solidFill>
                            <a:srgbClr val="E30613">
                              <a:lumMod val="75000"/>
                            </a:srgbClr>
                          </a:solidFill>
                          <a:effectLst/>
                          <a:uLnTx/>
                          <a:uFillTx/>
                          <a:latin typeface="Univers" panose="020B0503020202020204" pitchFamily="34" charset="0"/>
                          <a:cs typeface="Calibri" panose="020F0502020204030204" pitchFamily="34" charset="0"/>
                          <a:sym typeface="Arial"/>
                        </a:rPr>
                        <a:t> </a:t>
                      </a:r>
                      <a:r>
                        <a:rPr kumimoji="0" lang="fr-FR" sz="1000" b="1" i="0" u="none" strike="noStrike" kern="0" cap="none" spc="0" normalizeH="0" baseline="0" noProof="0" dirty="0">
                          <a:ln>
                            <a:noFill/>
                          </a:ln>
                          <a:solidFill>
                            <a:prstClr val="black"/>
                          </a:solidFill>
                          <a:effectLst/>
                          <a:uLnTx/>
                          <a:uFillTx/>
                          <a:latin typeface="Univers" panose="020B0503020202020204" pitchFamily="34" charset="0"/>
                          <a:cs typeface="Calibri" panose="020F0502020204030204" pitchFamily="34" charset="0"/>
                          <a:sym typeface="Arial"/>
                        </a:rPr>
                        <a:t>pour toute nouvelle souscription d’un contrat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E30613">
                              <a:lumMod val="75000"/>
                            </a:srgbClr>
                          </a:solidFill>
                          <a:effectLst/>
                          <a:uLnTx/>
                          <a:uFillTx/>
                          <a:latin typeface="Univers" panose="020B0503020202020204" pitchFamily="34" charset="0"/>
                          <a:cs typeface="Calibri" panose="020F0502020204030204" pitchFamily="34" charset="0"/>
                          <a:sym typeface="Arial"/>
                        </a:rPr>
                        <a:t>GARANTIES SANTÉ</a:t>
                      </a:r>
                      <a:r>
                        <a:rPr kumimoji="0" lang="fr-FR" sz="1000" b="0" i="0" u="none" strike="noStrike" kern="0" cap="none" spc="0" normalizeH="0" baseline="0" noProof="0" dirty="0">
                          <a:ln>
                            <a:noFill/>
                          </a:ln>
                          <a:solidFill>
                            <a:schemeClr val="tx1"/>
                          </a:solidFill>
                          <a:effectLst/>
                          <a:uLnTx/>
                          <a:uFillTx/>
                          <a:latin typeface="Univers" panose="020B0503020202020204" pitchFamily="34" charset="0"/>
                          <a:cs typeface="Calibri" panose="020F0502020204030204" pitchFamily="34" charset="0"/>
                          <a:sym typeface="Arial"/>
                        </a:rPr>
                        <a:t>**</a:t>
                      </a:r>
                      <a:r>
                        <a:rPr kumimoji="0" lang="fr-FR" sz="1000" b="0" i="0" u="none" strike="noStrike" kern="0" cap="none" spc="0" normalizeH="0" baseline="0" noProof="0" dirty="0">
                          <a:ln>
                            <a:noFill/>
                          </a:ln>
                          <a:solidFill>
                            <a:prstClr val="black"/>
                          </a:solidFill>
                          <a:effectLst/>
                          <a:uLnTx/>
                          <a:uFillTx/>
                          <a:latin typeface="Univers" panose="020B0503020202020204" pitchFamily="34" charset="0"/>
                          <a:cs typeface="Calibri" panose="020F0502020204030204" pitchFamily="34" charset="0"/>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Univers" panose="020B0503020202020204" pitchFamily="34" charset="0"/>
                          <a:cs typeface="Calibri" panose="020F0502020204030204" pitchFamily="34" charset="0"/>
                          <a:sym typeface="Arial"/>
                        </a:rPr>
                        <a:t>quelle que soit la version ou la formule F1 à F4, sans contingent</a:t>
                      </a:r>
                    </a:p>
                  </a:txBody>
                  <a:tcPr anchor="ctr">
                    <a:lnL w="12700" cap="flat" cmpd="sng" algn="ctr">
                      <a:noFill/>
                      <a:prstDash val="solid"/>
                      <a:round/>
                      <a:headEnd type="none" w="med" len="med"/>
                      <a:tailEnd type="none" w="med" len="med"/>
                    </a:lnL>
                    <a:lnR w="6350" cap="flat" cmpd="sng" algn="ctr">
                      <a:solidFill>
                        <a:schemeClr val="tx2">
                          <a:lumMod val="40000"/>
                          <a:lumOff val="60000"/>
                        </a:schemeClr>
                      </a:solidFill>
                      <a:prstDash val="solid"/>
                      <a:round/>
                      <a:headEnd type="none" w="med" len="med"/>
                      <a:tailEnd type="none" w="med" len="med"/>
                    </a:lnR>
                    <a:lnT w="6350" cap="flat" cmpd="sng" algn="ctr">
                      <a:solidFill>
                        <a:schemeClr val="tx2">
                          <a:lumMod val="40000"/>
                          <a:lumOff val="60000"/>
                        </a:schemeClr>
                      </a:solid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val="225745428"/>
                  </a:ext>
                </a:extLst>
              </a:tr>
              <a:tr h="370840">
                <a:tc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dirty="0">
                          <a:ln>
                            <a:noFill/>
                          </a:ln>
                          <a:solidFill>
                            <a:schemeClr val="tx1"/>
                          </a:solidFill>
                          <a:effectLst/>
                          <a:uLnTx/>
                          <a:uFillTx/>
                          <a:latin typeface="Univers" panose="020B0503020202020204" pitchFamily="34" charset="0"/>
                          <a:cs typeface="Arial"/>
                          <a:sym typeface="Arial"/>
                        </a:rPr>
                        <a:t>*</a:t>
                      </a:r>
                      <a:r>
                        <a:rPr kumimoji="0" lang="fr-FR" sz="700" b="0" i="0" u="none" strike="noStrike" kern="0" cap="none" spc="0" normalizeH="0" baseline="0" noProof="0" dirty="0">
                          <a:ln>
                            <a:noFill/>
                          </a:ln>
                          <a:solidFill>
                            <a:schemeClr val="tx1"/>
                          </a:solidFill>
                          <a:effectLst/>
                          <a:uLnTx/>
                          <a:uFillTx/>
                          <a:latin typeface="Univers" panose="020B0503020202020204" pitchFamily="34" charset="0"/>
                          <a:cs typeface="Arial"/>
                          <a:sym typeface="Arial"/>
                        </a:rPr>
                        <a:t> </a:t>
                      </a:r>
                      <a:r>
                        <a:rPr kumimoji="0" lang="fr-FR" sz="700" b="0" i="0" u="none" strike="noStrike" kern="0" cap="none" spc="0" normalizeH="0" baseline="0" noProof="0" dirty="0">
                          <a:ln>
                            <a:noFill/>
                          </a:ln>
                          <a:solidFill>
                            <a:srgbClr val="000000"/>
                          </a:solidFill>
                          <a:effectLst/>
                          <a:uLnTx/>
                          <a:uFillTx/>
                          <a:latin typeface="Univers" panose="020B0503020202020204" pitchFamily="34" charset="0"/>
                          <a:cs typeface="Arial"/>
                          <a:sym typeface="Arial"/>
                        </a:rPr>
                        <a:t>Offre valable du 1</a:t>
                      </a:r>
                      <a:r>
                        <a:rPr kumimoji="0" lang="fr-FR" sz="700" b="0" i="0" u="none" strike="noStrike" kern="0" cap="none" spc="0" normalizeH="0" baseline="30000" noProof="0" dirty="0">
                          <a:ln>
                            <a:noFill/>
                          </a:ln>
                          <a:solidFill>
                            <a:srgbClr val="000000"/>
                          </a:solidFill>
                          <a:effectLst/>
                          <a:uLnTx/>
                          <a:uFillTx/>
                          <a:latin typeface="Univers" panose="020B0503020202020204" pitchFamily="34" charset="0"/>
                          <a:cs typeface="Arial"/>
                          <a:sym typeface="Arial"/>
                        </a:rPr>
                        <a:t>er</a:t>
                      </a:r>
                      <a:r>
                        <a:rPr kumimoji="0" lang="fr-FR" sz="700" b="0" i="0" u="none" strike="noStrike" kern="0" cap="none" spc="0" normalizeH="0" baseline="0" noProof="0" dirty="0">
                          <a:ln>
                            <a:noFill/>
                          </a:ln>
                          <a:solidFill>
                            <a:srgbClr val="000000"/>
                          </a:solidFill>
                          <a:effectLst/>
                          <a:uLnTx/>
                          <a:uFillTx/>
                          <a:latin typeface="Univers" panose="020B0503020202020204" pitchFamily="34" charset="0"/>
                          <a:cs typeface="Arial"/>
                          <a:sym typeface="Arial"/>
                        </a:rPr>
                        <a:t> février au 2 avril 2022 inclus, pour toute adhésion au contrat Garantie des Accidents de la Vie et/ou au contrat Garanties Santé, 1 mois de cotisation offert sur le montant annuel de la prime. Offre valable uniquement sur la 1</a:t>
                      </a:r>
                      <a:r>
                        <a:rPr kumimoji="0" lang="fr-FR" sz="700" b="0" i="0" u="none" strike="noStrike" kern="0" cap="none" spc="0" normalizeH="0" baseline="30000" noProof="0" dirty="0">
                          <a:ln>
                            <a:noFill/>
                          </a:ln>
                          <a:solidFill>
                            <a:srgbClr val="000000"/>
                          </a:solidFill>
                          <a:effectLst/>
                          <a:uLnTx/>
                          <a:uFillTx/>
                          <a:latin typeface="Univers" panose="020B0503020202020204" pitchFamily="34" charset="0"/>
                          <a:cs typeface="Arial"/>
                          <a:sym typeface="Arial"/>
                        </a:rPr>
                        <a:t>ère</a:t>
                      </a:r>
                      <a:r>
                        <a:rPr kumimoji="0" lang="fr-FR" sz="700" b="0" i="0" u="none" strike="noStrike" kern="0" cap="none" spc="0" normalizeH="0" baseline="0" noProof="0" dirty="0">
                          <a:ln>
                            <a:noFill/>
                          </a:ln>
                          <a:solidFill>
                            <a:srgbClr val="000000"/>
                          </a:solidFill>
                          <a:effectLst/>
                          <a:uLnTx/>
                          <a:uFillTx/>
                          <a:latin typeface="Univers" panose="020B0503020202020204" pitchFamily="34" charset="0"/>
                          <a:cs typeface="Arial"/>
                          <a:sym typeface="Arial"/>
                        </a:rPr>
                        <a:t> année de cotisation.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dirty="0">
                          <a:ln>
                            <a:noFill/>
                          </a:ln>
                          <a:solidFill>
                            <a:schemeClr val="tx1"/>
                          </a:solidFill>
                          <a:effectLst/>
                          <a:uLnTx/>
                          <a:uFillTx/>
                          <a:latin typeface="Univers" panose="020B0503020202020204" pitchFamily="34" charset="0"/>
                          <a:cs typeface="Arial"/>
                          <a:sym typeface="Arial"/>
                        </a:rPr>
                        <a:t>**</a:t>
                      </a:r>
                      <a:r>
                        <a:rPr kumimoji="0" lang="fr-FR" sz="700" b="0" i="0" u="none" strike="noStrike" kern="0" cap="none" spc="0" normalizeH="0" baseline="0" noProof="0" dirty="0">
                          <a:ln>
                            <a:noFill/>
                          </a:ln>
                          <a:solidFill>
                            <a:srgbClr val="000000"/>
                          </a:solidFill>
                          <a:effectLst/>
                          <a:uLnTx/>
                          <a:uFillTx/>
                          <a:latin typeface="Univers" panose="020B0503020202020204" pitchFamily="34" charset="0"/>
                          <a:cs typeface="Arial"/>
                          <a:sym typeface="Arial"/>
                        </a:rPr>
                        <a:t> Hors cotisations assistance ; le 1er mois n’est pas prélevé ; la cotisation assistance est lissée sur les 11 mois suivants.</a:t>
                      </a:r>
                    </a:p>
                  </a:txBody>
                  <a:tcPr anchor="ctr">
                    <a:lnL w="6350" cap="flat" cmpd="sng" algn="ctr">
                      <a:solidFill>
                        <a:schemeClr val="tx2">
                          <a:lumMod val="40000"/>
                          <a:lumOff val="60000"/>
                        </a:schemeClr>
                      </a:solidFill>
                      <a:prstDash val="solid"/>
                      <a:round/>
                      <a:headEnd type="none" w="med" len="med"/>
                      <a:tailEnd type="none" w="med" len="med"/>
                    </a:lnL>
                    <a:lnR w="6350" cap="flat" cmpd="sng" algn="ctr">
                      <a:solidFill>
                        <a:schemeClr val="tx2">
                          <a:lumMod val="40000"/>
                          <a:lumOff val="60000"/>
                        </a:schemeClr>
                      </a:solidFill>
                      <a:prstDash val="solid"/>
                      <a:round/>
                      <a:headEnd type="none" w="med" len="med"/>
                      <a:tailEnd type="none" w="med" len="med"/>
                    </a:lnR>
                    <a:lnT w="19050" cap="flat" cmpd="sng" algn="ctr">
                      <a:noFill/>
                      <a:prstDash val="solid"/>
                      <a:round/>
                      <a:headEnd type="none" w="med" len="med"/>
                      <a:tailEnd type="none" w="med" len="med"/>
                    </a:lnT>
                    <a:lnB w="6350" cap="flat" cmpd="sng" algn="ctr">
                      <a:solidFill>
                        <a:schemeClr val="tx2">
                          <a:lumMod val="40000"/>
                          <a:lumOff val="60000"/>
                        </a:schemeClr>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1" u="none" strike="noStrike" kern="0" cap="none" spc="0" normalizeH="0" baseline="0" noProof="0" dirty="0">
                        <a:ln>
                          <a:noFill/>
                        </a:ln>
                        <a:solidFill>
                          <a:prstClr val="black"/>
                        </a:solidFill>
                        <a:effectLst/>
                        <a:uLnTx/>
                        <a:uFillTx/>
                        <a:latin typeface="Univers" panose="020B0503020202020204" pitchFamily="34" charset="0"/>
                        <a:cs typeface="Arial"/>
                        <a:sym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2">
                          <a:lumMod val="40000"/>
                          <a:lumOff val="60000"/>
                        </a:schemeClr>
                      </a:solidFill>
                      <a:prstDash val="solid"/>
                      <a:round/>
                      <a:headEnd type="none" w="med" len="med"/>
                      <a:tailEnd type="none" w="med" len="med"/>
                    </a:lnT>
                    <a:lnB w="19050" cap="flat" cmpd="sng" algn="ctr">
                      <a:solidFill>
                        <a:schemeClr val="tx2">
                          <a:lumMod val="40000"/>
                          <a:lumOff val="60000"/>
                        </a:schemeClr>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dirty="0">
                        <a:ln>
                          <a:noFill/>
                        </a:ln>
                        <a:solidFill>
                          <a:srgbClr val="000000"/>
                        </a:solidFill>
                        <a:effectLst/>
                        <a:uLnTx/>
                        <a:uFillTx/>
                        <a:latin typeface="Univers" panose="020B0503020202020204" pitchFamily="34" charset="0"/>
                        <a:cs typeface="Calibri" panose="020F0502020204030204" pitchFamily="34" charset="0"/>
                        <a:sym typeface="Arial"/>
                      </a:endParaRPr>
                    </a:p>
                  </a:txBody>
                  <a:tcPr anchor="ctr">
                    <a:lnL w="12700" cap="flat" cmpd="sng" algn="ctr">
                      <a:noFill/>
                      <a:prstDash val="solid"/>
                      <a:round/>
                      <a:headEnd type="none" w="med" len="med"/>
                      <a:tailEnd type="none" w="med" len="med"/>
                    </a:lnL>
                    <a:lnR w="19050" cap="flat" cmpd="sng" algn="ctr">
                      <a:solidFill>
                        <a:schemeClr val="tx2">
                          <a:lumMod val="40000"/>
                          <a:lumOff val="60000"/>
                        </a:schemeClr>
                      </a:solidFill>
                      <a:prstDash val="solid"/>
                      <a:round/>
                      <a:headEnd type="none" w="med" len="med"/>
                      <a:tailEnd type="none" w="med" len="med"/>
                    </a:lnR>
                    <a:lnT w="19050" cap="flat" cmpd="sng" algn="ctr">
                      <a:solidFill>
                        <a:schemeClr val="tx2">
                          <a:lumMod val="40000"/>
                          <a:lumOff val="60000"/>
                        </a:schemeClr>
                      </a:solidFill>
                      <a:prstDash val="solid"/>
                      <a:round/>
                      <a:headEnd type="none" w="med" len="med"/>
                      <a:tailEnd type="none" w="med" len="med"/>
                    </a:lnT>
                    <a:lnB w="19050" cap="flat" cmpd="sng" algn="ctr">
                      <a:solidFill>
                        <a:schemeClr val="tx2">
                          <a:lumMod val="40000"/>
                          <a:lumOff val="60000"/>
                        </a:schemeClr>
                      </a:solidFill>
                      <a:prstDash val="solid"/>
                      <a:round/>
                      <a:headEnd type="none" w="med" len="med"/>
                      <a:tailEnd type="none" w="med" len="med"/>
                    </a:lnB>
                  </a:tcPr>
                </a:tc>
                <a:extLst>
                  <a:ext uri="{0D108BD9-81ED-4DB2-BD59-A6C34878D82A}">
                    <a16:rowId xmlns:a16="http://schemas.microsoft.com/office/drawing/2014/main" val="2599112096"/>
                  </a:ext>
                </a:extLst>
              </a:tr>
            </a:tbl>
          </a:graphicData>
        </a:graphic>
      </p:graphicFrame>
    </p:spTree>
    <p:extLst>
      <p:ext uri="{BB962C8B-B14F-4D97-AF65-F5344CB8AC3E}">
        <p14:creationId xmlns:p14="http://schemas.microsoft.com/office/powerpoint/2010/main" val="55297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LES “</a:t>
            </a:r>
            <a:r>
              <a:rPr lang="fr-FR" sz="2000" b="1" i="1" dirty="0">
                <a:solidFill>
                  <a:srgbClr val="C00000"/>
                </a:solidFill>
                <a:latin typeface="Arial Narrow" panose="020B0606020202030204" pitchFamily="34" charset="0"/>
              </a:rPr>
              <a:t>PLUS”</a:t>
            </a:r>
            <a:r>
              <a:rPr lang="fr-FR" sz="2000" b="1" dirty="0">
                <a:solidFill>
                  <a:srgbClr val="C00000"/>
                </a:solidFill>
                <a:latin typeface="Arial Narrow" panose="020B0606020202030204" pitchFamily="34" charset="0"/>
              </a:rPr>
              <a:t> de l’OFFRE GAV*</a:t>
            </a:r>
          </a:p>
        </p:txBody>
      </p:sp>
      <p:sp>
        <p:nvSpPr>
          <p:cNvPr id="3" name="Espace réservé du texte 2">
            <a:extLst>
              <a:ext uri="{FF2B5EF4-FFF2-40B4-BE49-F238E27FC236}">
                <a16:creationId xmlns:a16="http://schemas.microsoft.com/office/drawing/2014/main" id="{928314B0-24D4-4300-BCB6-78A980AB814C}"/>
              </a:ext>
            </a:extLst>
          </p:cNvPr>
          <p:cNvSpPr>
            <a:spLocks noGrp="1"/>
          </p:cNvSpPr>
          <p:nvPr>
            <p:ph type="body" sz="quarter" idx="13"/>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sk:type>
                    <ask:lineSketchCurved/>
                  </ask:type>
                </ask:lineSketchStyleProps>
              </a:ext>
            </a:extLst>
          </a:ln>
          <a:effectLst>
            <a:outerShdw blurRad="50800" dist="38100" algn="l" rotWithShape="0">
              <a:prstClr val="black">
                <a:alpha val="40000"/>
              </a:prstClr>
            </a:outerShdw>
          </a:effectLst>
        </p:spPr>
        <p:txBody>
          <a:bodyPr/>
          <a:lstStyle/>
          <a:p>
            <a:r>
              <a:rPr lang="fr-FR" dirty="0"/>
              <a:t>2</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4</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13" name="Image 12">
            <a:extLst>
              <a:ext uri="{FF2B5EF4-FFF2-40B4-BE49-F238E27FC236}">
                <a16:creationId xmlns:a16="http://schemas.microsoft.com/office/drawing/2014/main" id="{23046669-1CE9-4ABB-BA1B-EB9F0227E4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
        <p:nvSpPr>
          <p:cNvPr id="15" name="ZoneTexte 14">
            <a:extLst>
              <a:ext uri="{FF2B5EF4-FFF2-40B4-BE49-F238E27FC236}">
                <a16:creationId xmlns:a16="http://schemas.microsoft.com/office/drawing/2014/main" id="{59008A3D-E6BB-4BA8-B7E8-BAD306DF0869}"/>
              </a:ext>
            </a:extLst>
          </p:cNvPr>
          <p:cNvSpPr txBox="1"/>
          <p:nvPr/>
        </p:nvSpPr>
        <p:spPr>
          <a:xfrm>
            <a:off x="337054" y="676846"/>
            <a:ext cx="495530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LA GARANTIE DES ACCIDENTS DE LA VIE, C’EST :</a:t>
            </a:r>
          </a:p>
        </p:txBody>
      </p:sp>
      <p:pic>
        <p:nvPicPr>
          <p:cNvPr id="7" name="Image 6">
            <a:extLst>
              <a:ext uri="{FF2B5EF4-FFF2-40B4-BE49-F238E27FC236}">
                <a16:creationId xmlns:a16="http://schemas.microsoft.com/office/drawing/2014/main" id="{A85E8354-285E-4FE0-A3C3-F2F6A17C8A45}"/>
              </a:ext>
            </a:extLst>
          </p:cNvPr>
          <p:cNvPicPr>
            <a:picLocks noChangeAspect="1"/>
          </p:cNvPicPr>
          <p:nvPr/>
        </p:nvPicPr>
        <p:blipFill rotWithShape="1">
          <a:blip r:embed="rId3"/>
          <a:srcRect l="19123" r="33033"/>
          <a:stretch/>
        </p:blipFill>
        <p:spPr>
          <a:xfrm>
            <a:off x="5789944" y="504125"/>
            <a:ext cx="3117973" cy="3301864"/>
          </a:xfrm>
          <a:prstGeom prst="rect">
            <a:avLst/>
          </a:prstGeom>
          <a:effectLst>
            <a:outerShdw blurRad="63500" sx="102000" sy="102000" algn="ctr" rotWithShape="0">
              <a:prstClr val="black">
                <a:alpha val="40000"/>
              </a:prstClr>
            </a:outerShdw>
          </a:effectLst>
        </p:spPr>
      </p:pic>
      <p:sp>
        <p:nvSpPr>
          <p:cNvPr id="18" name="ZoneTexte 17">
            <a:extLst>
              <a:ext uri="{FF2B5EF4-FFF2-40B4-BE49-F238E27FC236}">
                <a16:creationId xmlns:a16="http://schemas.microsoft.com/office/drawing/2014/main" id="{B9E0ED2B-27EE-4995-95CB-ABFD417EE36E}"/>
              </a:ext>
            </a:extLst>
          </p:cNvPr>
          <p:cNvSpPr txBox="1"/>
          <p:nvPr/>
        </p:nvSpPr>
        <p:spPr>
          <a:xfrm>
            <a:off x="5789944" y="3980054"/>
            <a:ext cx="3117973" cy="646331"/>
          </a:xfrm>
          <a:prstGeom prst="rect">
            <a:avLst/>
          </a:prstGeom>
          <a:solidFill>
            <a:schemeClr val="bg1"/>
          </a:solidFill>
          <a:ln w="19050">
            <a:solidFill>
              <a:schemeClr val="tx2">
                <a:lumMod val="40000"/>
                <a:lumOff val="60000"/>
              </a:schemeClr>
            </a:solidFill>
            <a:prstDash val="lgDash"/>
          </a:ln>
        </p:spPr>
        <p:txBody>
          <a:bodyPr wrap="square" rtlCol="0">
            <a:spAutoFit/>
          </a:bodyPr>
          <a:lstStyle/>
          <a:p>
            <a:pPr marL="0" marR="0" algn="just" rtl="0">
              <a:spcBef>
                <a:spcPts val="0"/>
              </a:spcBef>
              <a:spcAft>
                <a:spcPts val="0"/>
              </a:spcAft>
            </a:pPr>
            <a:r>
              <a:rPr lang="fr-FR" sz="900" b="1" u="sng" dirty="0">
                <a:effectLst/>
                <a:latin typeface="Univers" panose="020B0503020202020204" pitchFamily="34" charset="0"/>
              </a:rPr>
              <a:t>REMISE MULTI-VENTE</a:t>
            </a:r>
            <a:r>
              <a:rPr lang="fr-FR" sz="900" u="sng" baseline="30000" dirty="0">
                <a:solidFill>
                  <a:srgbClr val="000000"/>
                </a:solidFill>
                <a:effectLst/>
                <a:latin typeface="Gill Sans MT" panose="020B0502020104020203" pitchFamily="34" charset="0"/>
              </a:rPr>
              <a:t> (1)</a:t>
            </a:r>
            <a:r>
              <a:rPr lang="fr-FR" sz="900" u="sng" dirty="0">
                <a:effectLst/>
                <a:latin typeface="Univers" panose="020B0503020202020204" pitchFamily="34" charset="0"/>
              </a:rPr>
              <a:t> :</a:t>
            </a:r>
            <a:r>
              <a:rPr lang="fr-FR" sz="900" dirty="0">
                <a:effectLst/>
                <a:latin typeface="Univers" panose="020B0503020202020204" pitchFamily="34" charset="0"/>
              </a:rPr>
              <a:t> Une </a:t>
            </a:r>
            <a:r>
              <a:rPr lang="fr-FR" sz="900" b="1" dirty="0">
                <a:effectLst/>
                <a:latin typeface="Univers" panose="020B0503020202020204" pitchFamily="34" charset="0"/>
              </a:rPr>
              <a:t>remise tarifaire de 5%</a:t>
            </a:r>
            <a:r>
              <a:rPr lang="fr-FR" sz="900" dirty="0">
                <a:effectLst/>
                <a:latin typeface="Univers" panose="020B0503020202020204" pitchFamily="34" charset="0"/>
              </a:rPr>
              <a:t> pour vos clients, valable sur les produits </a:t>
            </a:r>
            <a:r>
              <a:rPr lang="fr-FR" sz="900" b="1" dirty="0">
                <a:effectLst/>
                <a:latin typeface="Univers" panose="020B0503020202020204" pitchFamily="34" charset="0"/>
              </a:rPr>
              <a:t>GAV</a:t>
            </a:r>
            <a:r>
              <a:rPr lang="fr-FR" sz="900" dirty="0">
                <a:effectLst/>
                <a:latin typeface="Univers" panose="020B0503020202020204" pitchFamily="34" charset="0"/>
              </a:rPr>
              <a:t>, </a:t>
            </a:r>
            <a:r>
              <a:rPr lang="fr-FR" sz="900" b="1" dirty="0">
                <a:effectLst/>
                <a:latin typeface="Univers" panose="020B0503020202020204" pitchFamily="34" charset="0"/>
              </a:rPr>
              <a:t>Auto</a:t>
            </a:r>
            <a:r>
              <a:rPr lang="fr-FR" sz="900" dirty="0">
                <a:effectLst/>
                <a:latin typeface="Univers" panose="020B0503020202020204" pitchFamily="34" charset="0"/>
              </a:rPr>
              <a:t> et </a:t>
            </a:r>
            <a:r>
              <a:rPr lang="fr-FR" sz="900" b="1" dirty="0">
                <a:effectLst/>
                <a:latin typeface="Univers" panose="020B0503020202020204" pitchFamily="34" charset="0"/>
              </a:rPr>
              <a:t>Habitation</a:t>
            </a:r>
            <a:r>
              <a:rPr lang="fr-FR" sz="900" dirty="0">
                <a:effectLst/>
                <a:latin typeface="Univers" panose="020B0503020202020204" pitchFamily="34" charset="0"/>
              </a:rPr>
              <a:t>, à partir du 2</a:t>
            </a:r>
            <a:r>
              <a:rPr lang="fr-FR" sz="900" baseline="30000" dirty="0">
                <a:effectLst/>
                <a:latin typeface="Univers" panose="020B0503020202020204" pitchFamily="34" charset="0"/>
              </a:rPr>
              <a:t>e</a:t>
            </a:r>
            <a:r>
              <a:rPr lang="fr-FR" sz="900" dirty="0">
                <a:effectLst/>
                <a:latin typeface="Univers" panose="020B0503020202020204" pitchFamily="34" charset="0"/>
              </a:rPr>
              <a:t> contrat souscrit et sur toute la durée de vie des contrats.</a:t>
            </a:r>
          </a:p>
        </p:txBody>
      </p:sp>
      <p:sp>
        <p:nvSpPr>
          <p:cNvPr id="23" name="ZoneTexte 22">
            <a:extLst>
              <a:ext uri="{FF2B5EF4-FFF2-40B4-BE49-F238E27FC236}">
                <a16:creationId xmlns:a16="http://schemas.microsoft.com/office/drawing/2014/main" id="{76286022-1AD8-4AF8-B995-AF63A0652DE6}"/>
              </a:ext>
            </a:extLst>
          </p:cNvPr>
          <p:cNvSpPr txBox="1"/>
          <p:nvPr/>
        </p:nvSpPr>
        <p:spPr>
          <a:xfrm>
            <a:off x="337056" y="1003485"/>
            <a:ext cx="4957761" cy="2577629"/>
          </a:xfrm>
          <a:prstGeom prst="rect">
            <a:avLst/>
          </a:prstGeom>
          <a:noFill/>
        </p:spPr>
        <p:txBody>
          <a:bodyPr wrap="square">
            <a:spAutoFit/>
          </a:bodyPr>
          <a:lstStyle/>
          <a:p>
            <a:pPr marL="171450" marR="0" indent="-171450" algn="just">
              <a:spcBef>
                <a:spcPts val="0"/>
              </a:spcBef>
              <a:spcAft>
                <a:spcPts val="0"/>
              </a:spcAft>
              <a:buClr>
                <a:schemeClr val="tx2">
                  <a:lumMod val="40000"/>
                  <a:lumOff val="60000"/>
                </a:schemeClr>
              </a:buClr>
              <a:buFont typeface="Arial" panose="020B0604020202020204" pitchFamily="34" charset="0"/>
              <a:buChar char="•"/>
            </a:pPr>
            <a:r>
              <a:rPr lang="fr-FR" sz="950" dirty="0">
                <a:effectLst/>
                <a:latin typeface="Univers" panose="020B0503020202020204" pitchFamily="34" charset="0"/>
              </a:rPr>
              <a:t>Une</a:t>
            </a:r>
            <a:r>
              <a:rPr lang="fr-FR" sz="950" b="1" dirty="0">
                <a:effectLst/>
                <a:latin typeface="Univers" panose="020B0503020202020204" pitchFamily="34" charset="0"/>
              </a:rPr>
              <a:t> </a:t>
            </a:r>
            <a:r>
              <a:rPr lang="fr-FR" sz="950" b="1" dirty="0">
                <a:solidFill>
                  <a:srgbClr val="C00000"/>
                </a:solidFill>
                <a:effectLst/>
                <a:latin typeface="Univers" panose="020B0503020202020204" pitchFamily="34" charset="0"/>
              </a:rPr>
              <a:t>protection complète </a:t>
            </a:r>
            <a:r>
              <a:rPr lang="fr-FR" sz="950" b="1" dirty="0">
                <a:effectLst/>
                <a:latin typeface="Univers" panose="020B0503020202020204" pitchFamily="34" charset="0"/>
              </a:rPr>
              <a:t>pour vos clients, et éventuellement leur famille, contre les conséquences des accidents</a:t>
            </a:r>
            <a:r>
              <a:rPr lang="fr-FR" sz="950" dirty="0">
                <a:effectLst/>
                <a:latin typeface="Univers" panose="020B0503020202020204" pitchFamily="34" charset="0"/>
              </a:rPr>
              <a:t> de la vie quotidienne.</a:t>
            </a:r>
          </a:p>
          <a:p>
            <a:pPr marL="171450" marR="0" indent="-171450" algn="just">
              <a:spcBef>
                <a:spcPts val="0"/>
              </a:spcBef>
              <a:spcAft>
                <a:spcPts val="0"/>
              </a:spcAft>
              <a:buClr>
                <a:schemeClr val="tx2">
                  <a:lumMod val="40000"/>
                  <a:lumOff val="60000"/>
                </a:schemeClr>
              </a:buClr>
              <a:buFont typeface="Arial" panose="020B0604020202020204" pitchFamily="34" charset="0"/>
              <a:buChar char="•"/>
            </a:pPr>
            <a:endParaRPr lang="fr-FR" sz="950" dirty="0">
              <a:solidFill>
                <a:srgbClr val="262626"/>
              </a:solidFill>
              <a:effectLst/>
              <a:latin typeface="Univers" panose="020B0503020202020204" pitchFamily="34" charset="0"/>
            </a:endParaRPr>
          </a:p>
          <a:p>
            <a:pPr marL="171450" marR="0" indent="-171450" algn="just">
              <a:spcBef>
                <a:spcPts val="0"/>
              </a:spcBef>
              <a:spcAft>
                <a:spcPts val="0"/>
              </a:spcAft>
              <a:buClr>
                <a:schemeClr val="tx2">
                  <a:lumMod val="40000"/>
                  <a:lumOff val="60000"/>
                </a:schemeClr>
              </a:buClr>
              <a:buFont typeface="Arial" panose="020B0604020202020204" pitchFamily="34" charset="0"/>
              <a:buChar char="•"/>
            </a:pPr>
            <a:r>
              <a:rPr lang="fr-FR" sz="950" dirty="0">
                <a:solidFill>
                  <a:srgbClr val="262626"/>
                </a:solidFill>
                <a:effectLst/>
                <a:latin typeface="Univers" panose="020B0503020202020204" pitchFamily="34" charset="0"/>
              </a:rPr>
              <a:t>Une </a:t>
            </a:r>
            <a:r>
              <a:rPr lang="fr-FR" sz="950" b="1" dirty="0">
                <a:solidFill>
                  <a:srgbClr val="C00000"/>
                </a:solidFill>
                <a:effectLst/>
                <a:latin typeface="Univers" panose="020B0503020202020204" pitchFamily="34" charset="0"/>
              </a:rPr>
              <a:t>couverture adaptée aux besoins des clients</a:t>
            </a:r>
            <a:r>
              <a:rPr lang="fr-FR" sz="950" dirty="0">
                <a:solidFill>
                  <a:srgbClr val="262626"/>
                </a:solidFill>
                <a:latin typeface="Univers" panose="020B0503020202020204" pitchFamily="34" charset="0"/>
              </a:rPr>
              <a:t>*</a:t>
            </a:r>
            <a:r>
              <a:rPr lang="fr-FR" sz="950" dirty="0">
                <a:solidFill>
                  <a:srgbClr val="262626"/>
                </a:solidFill>
                <a:effectLst/>
                <a:latin typeface="Univers" panose="020B0503020202020204" pitchFamily="34" charset="0"/>
              </a:rPr>
              <a:t>, avec </a:t>
            </a:r>
            <a:r>
              <a:rPr lang="fr-FR" sz="950" b="1" dirty="0">
                <a:solidFill>
                  <a:srgbClr val="262626"/>
                </a:solidFill>
                <a:effectLst/>
                <a:latin typeface="Univers" panose="020B0503020202020204" pitchFamily="34" charset="0"/>
              </a:rPr>
              <a:t>2 formules </a:t>
            </a:r>
            <a:r>
              <a:rPr lang="fr-FR" sz="950" dirty="0">
                <a:solidFill>
                  <a:srgbClr val="262626"/>
                </a:solidFill>
                <a:effectLst/>
                <a:latin typeface="Univers" panose="020B0503020202020204" pitchFamily="34" charset="0"/>
              </a:rPr>
              <a:t>(Individuelle et Familiale) et </a:t>
            </a:r>
            <a:r>
              <a:rPr lang="fr-FR" sz="950" b="1" dirty="0">
                <a:solidFill>
                  <a:srgbClr val="262626"/>
                </a:solidFill>
                <a:effectLst/>
                <a:latin typeface="Univers" panose="020B0503020202020204" pitchFamily="34" charset="0"/>
              </a:rPr>
              <a:t>2 seuils d’intervention</a:t>
            </a:r>
            <a:r>
              <a:rPr lang="fr-FR" sz="950" dirty="0">
                <a:solidFill>
                  <a:srgbClr val="262626"/>
                </a:solidFill>
                <a:effectLst/>
                <a:latin typeface="Univers" panose="020B0503020202020204" pitchFamily="34" charset="0"/>
              </a:rPr>
              <a:t> (à partir d'un taux d'AIPP (Atteinte à l’Intégrité Physique et Psychique) de 5% ou 10%).</a:t>
            </a:r>
            <a:endParaRPr lang="fr-FR" sz="950" dirty="0">
              <a:effectLst/>
              <a:latin typeface="Univers" panose="020B0503020202020204" pitchFamily="34" charset="0"/>
            </a:endParaRPr>
          </a:p>
          <a:p>
            <a:pPr marL="171450" marR="0" indent="-171450" algn="just">
              <a:spcBef>
                <a:spcPts val="0"/>
              </a:spcBef>
              <a:spcAft>
                <a:spcPts val="0"/>
              </a:spcAft>
              <a:buClr>
                <a:schemeClr val="tx2">
                  <a:lumMod val="40000"/>
                  <a:lumOff val="60000"/>
                </a:schemeClr>
              </a:buClr>
              <a:buFont typeface="Arial" panose="020B0604020202020204" pitchFamily="34" charset="0"/>
              <a:buChar char="•"/>
            </a:pPr>
            <a:endParaRPr lang="fr-FR" sz="950" dirty="0">
              <a:effectLst/>
              <a:latin typeface="Univers" panose="020B0503020202020204" pitchFamily="34" charset="0"/>
            </a:endParaRPr>
          </a:p>
          <a:p>
            <a:pPr marL="171450" marR="0" indent="-171450" algn="just">
              <a:spcBef>
                <a:spcPts val="0"/>
              </a:spcBef>
              <a:spcAft>
                <a:spcPts val="0"/>
              </a:spcAft>
              <a:buClr>
                <a:schemeClr val="tx2">
                  <a:lumMod val="40000"/>
                  <a:lumOff val="60000"/>
                </a:schemeClr>
              </a:buClr>
              <a:buFont typeface="Arial" panose="020B0604020202020204" pitchFamily="34" charset="0"/>
              <a:buChar char="•"/>
            </a:pPr>
            <a:r>
              <a:rPr lang="fr-FR" sz="950" dirty="0">
                <a:effectLst/>
                <a:latin typeface="Univers" panose="020B0503020202020204" pitchFamily="34" charset="0"/>
              </a:rPr>
              <a:t>Un</a:t>
            </a:r>
            <a:r>
              <a:rPr lang="fr-FR" sz="950" dirty="0">
                <a:solidFill>
                  <a:srgbClr val="262626"/>
                </a:solidFill>
                <a:effectLst/>
                <a:latin typeface="Univers" panose="020B0503020202020204" pitchFamily="34" charset="0"/>
              </a:rPr>
              <a:t> </a:t>
            </a:r>
            <a:r>
              <a:rPr lang="fr-FR" sz="950" b="1" dirty="0">
                <a:solidFill>
                  <a:srgbClr val="C00000"/>
                </a:solidFill>
                <a:effectLst/>
                <a:latin typeface="Univers" panose="020B0503020202020204" pitchFamily="34" charset="0"/>
              </a:rPr>
              <a:t>contrat unique pour toute la famille</a:t>
            </a:r>
            <a:r>
              <a:rPr lang="fr-FR" sz="950" dirty="0">
                <a:solidFill>
                  <a:srgbClr val="262626"/>
                </a:solidFill>
                <a:effectLst/>
                <a:latin typeface="Univers" panose="020B0503020202020204" pitchFamily="34" charset="0"/>
              </a:rPr>
              <a:t>, avec une durée de </a:t>
            </a:r>
            <a:r>
              <a:rPr lang="fr-FR" sz="950" b="1" dirty="0">
                <a:solidFill>
                  <a:srgbClr val="262626"/>
                </a:solidFill>
                <a:effectLst/>
                <a:latin typeface="Univers" panose="020B0503020202020204" pitchFamily="34" charset="0"/>
              </a:rPr>
              <a:t>garantie sans limite d’âge pour toute adhésion avant 65 ans</a:t>
            </a:r>
            <a:r>
              <a:rPr lang="fr-FR" sz="950" dirty="0">
                <a:solidFill>
                  <a:srgbClr val="262626"/>
                </a:solidFill>
                <a:effectLst/>
                <a:latin typeface="Univers" panose="020B0503020202020204" pitchFamily="34" charset="0"/>
              </a:rPr>
              <a:t>, et la </a:t>
            </a:r>
            <a:r>
              <a:rPr lang="fr-FR" sz="950" b="1" dirty="0">
                <a:solidFill>
                  <a:srgbClr val="262626"/>
                </a:solidFill>
                <a:effectLst/>
                <a:latin typeface="Univers" panose="020B0503020202020204" pitchFamily="34" charset="0"/>
              </a:rPr>
              <a:t>couverture des enfants</a:t>
            </a:r>
            <a:r>
              <a:rPr lang="fr-FR" sz="950" dirty="0">
                <a:solidFill>
                  <a:srgbClr val="262626"/>
                </a:solidFill>
                <a:effectLst/>
                <a:latin typeface="Univers" panose="020B0503020202020204" pitchFamily="34" charset="0"/>
              </a:rPr>
              <a:t> tant qu'ils sont à charge.</a:t>
            </a:r>
            <a:endParaRPr lang="fr-FR" sz="950" dirty="0">
              <a:effectLst/>
              <a:latin typeface="Univers" panose="020B0503020202020204" pitchFamily="34" charset="0"/>
            </a:endParaRPr>
          </a:p>
          <a:p>
            <a:pPr marL="171450" marR="0" indent="-171450" algn="just">
              <a:spcBef>
                <a:spcPts val="0"/>
              </a:spcBef>
              <a:spcAft>
                <a:spcPts val="0"/>
              </a:spcAft>
              <a:buClr>
                <a:schemeClr val="tx2">
                  <a:lumMod val="40000"/>
                  <a:lumOff val="60000"/>
                </a:schemeClr>
              </a:buClr>
              <a:buFont typeface="Arial" panose="020B0604020202020204" pitchFamily="34" charset="0"/>
              <a:buChar char="•"/>
            </a:pPr>
            <a:endParaRPr lang="fr-FR" sz="950" dirty="0">
              <a:solidFill>
                <a:srgbClr val="262626"/>
              </a:solidFill>
              <a:effectLst/>
              <a:latin typeface="Univers" panose="020B0503020202020204" pitchFamily="34" charset="0"/>
            </a:endParaRPr>
          </a:p>
          <a:p>
            <a:pPr marL="171450" marR="0" indent="-171450" algn="just">
              <a:spcBef>
                <a:spcPts val="0"/>
              </a:spcBef>
              <a:spcAft>
                <a:spcPts val="0"/>
              </a:spcAft>
              <a:buClr>
                <a:schemeClr val="tx2">
                  <a:lumMod val="40000"/>
                  <a:lumOff val="60000"/>
                </a:schemeClr>
              </a:buClr>
              <a:buFont typeface="Arial" panose="020B0604020202020204" pitchFamily="34" charset="0"/>
              <a:buChar char="•"/>
            </a:pPr>
            <a:r>
              <a:rPr lang="fr-FR" sz="950" dirty="0">
                <a:solidFill>
                  <a:srgbClr val="262626"/>
                </a:solidFill>
                <a:effectLst/>
                <a:latin typeface="Univers" panose="020B0503020202020204" pitchFamily="34" charset="0"/>
              </a:rPr>
              <a:t>Le versement d’une </a:t>
            </a:r>
            <a:r>
              <a:rPr lang="fr-FR" sz="950" b="1" dirty="0">
                <a:solidFill>
                  <a:srgbClr val="C00000"/>
                </a:solidFill>
                <a:effectLst/>
                <a:latin typeface="Univers" panose="020B0503020202020204" pitchFamily="34" charset="0"/>
              </a:rPr>
              <a:t>indemnité pouvant atteindre un montant maximum d’1 million d’euros </a:t>
            </a:r>
            <a:r>
              <a:rPr lang="fr-FR" sz="950" dirty="0">
                <a:solidFill>
                  <a:srgbClr val="262626"/>
                </a:solidFill>
                <a:effectLst/>
                <a:latin typeface="Univers" panose="020B0503020202020204" pitchFamily="34" charset="0"/>
              </a:rPr>
              <a:t>par victime et par événement, pouvant prendre en compte </a:t>
            </a:r>
            <a:r>
              <a:rPr lang="fr-FR" sz="950" b="1" dirty="0">
                <a:solidFill>
                  <a:srgbClr val="262626"/>
                </a:solidFill>
                <a:effectLst/>
                <a:latin typeface="Univers" panose="020B0503020202020204" pitchFamily="34" charset="0"/>
              </a:rPr>
              <a:t>plusieurs préjudices </a:t>
            </a:r>
            <a:r>
              <a:rPr lang="fr-FR" sz="950" dirty="0">
                <a:solidFill>
                  <a:srgbClr val="262626"/>
                </a:solidFill>
                <a:effectLst/>
                <a:latin typeface="Univers" panose="020B0503020202020204" pitchFamily="34" charset="0"/>
              </a:rPr>
              <a:t>(patrimonial, esthétique, d’agrément…).</a:t>
            </a:r>
            <a:endParaRPr lang="fr-FR" sz="950" dirty="0">
              <a:effectLst/>
              <a:latin typeface="Univers" panose="020B0503020202020204" pitchFamily="34" charset="0"/>
            </a:endParaRPr>
          </a:p>
          <a:p>
            <a:pPr marL="171450" marR="0" indent="-171450" algn="just">
              <a:spcBef>
                <a:spcPts val="0"/>
              </a:spcBef>
              <a:spcAft>
                <a:spcPts val="0"/>
              </a:spcAft>
              <a:buClr>
                <a:schemeClr val="tx2">
                  <a:lumMod val="40000"/>
                  <a:lumOff val="60000"/>
                </a:schemeClr>
              </a:buClr>
              <a:buFont typeface="Arial" panose="020B0604020202020204" pitchFamily="34" charset="0"/>
              <a:buChar char="•"/>
            </a:pPr>
            <a:endParaRPr lang="fr-FR" sz="950" dirty="0">
              <a:solidFill>
                <a:srgbClr val="262626"/>
              </a:solidFill>
              <a:effectLst/>
              <a:latin typeface="Univers" panose="020B0503020202020204" pitchFamily="34" charset="0"/>
            </a:endParaRPr>
          </a:p>
          <a:p>
            <a:pPr marL="171450" marR="0" indent="-171450" algn="just">
              <a:spcBef>
                <a:spcPts val="0"/>
              </a:spcBef>
              <a:spcAft>
                <a:spcPts val="0"/>
              </a:spcAft>
              <a:buClr>
                <a:schemeClr val="tx2">
                  <a:lumMod val="40000"/>
                  <a:lumOff val="60000"/>
                </a:schemeClr>
              </a:buClr>
              <a:buFont typeface="Arial" panose="020B0604020202020204" pitchFamily="34" charset="0"/>
              <a:buChar char="•"/>
            </a:pPr>
            <a:r>
              <a:rPr lang="fr-FR" sz="950" dirty="0">
                <a:solidFill>
                  <a:srgbClr val="262626"/>
                </a:solidFill>
                <a:effectLst/>
                <a:latin typeface="Univers" panose="020B0503020202020204" pitchFamily="34" charset="0"/>
              </a:rPr>
              <a:t>Une </a:t>
            </a:r>
            <a:r>
              <a:rPr lang="fr-FR" sz="950" b="1" dirty="0">
                <a:solidFill>
                  <a:srgbClr val="C00000"/>
                </a:solidFill>
                <a:effectLst/>
                <a:latin typeface="Univers" panose="020B0503020202020204" pitchFamily="34" charset="0"/>
              </a:rPr>
              <a:t>prise d’effet des garanties immédiate </a:t>
            </a:r>
            <a:r>
              <a:rPr lang="fr-FR" sz="950" dirty="0">
                <a:solidFill>
                  <a:srgbClr val="262626"/>
                </a:solidFill>
                <a:effectLst/>
                <a:latin typeface="Univers" panose="020B0503020202020204" pitchFamily="34" charset="0"/>
              </a:rPr>
              <a:t>dès la souscription du contrat, </a:t>
            </a:r>
            <a:r>
              <a:rPr lang="fr-FR" sz="950" b="1" dirty="0">
                <a:solidFill>
                  <a:srgbClr val="262626"/>
                </a:solidFill>
                <a:effectLst/>
                <a:latin typeface="Univers" panose="020B0503020202020204" pitchFamily="34" charset="0"/>
              </a:rPr>
              <a:t>sans délai de carence ni</a:t>
            </a:r>
            <a:r>
              <a:rPr lang="fr-FR" sz="950" dirty="0">
                <a:solidFill>
                  <a:srgbClr val="262626"/>
                </a:solidFill>
                <a:effectLst/>
                <a:latin typeface="Univers" panose="020B0503020202020204" pitchFamily="34" charset="0"/>
              </a:rPr>
              <a:t> </a:t>
            </a:r>
            <a:r>
              <a:rPr lang="fr-FR" sz="950" b="1" dirty="0">
                <a:solidFill>
                  <a:srgbClr val="262626"/>
                </a:solidFill>
                <a:effectLst/>
                <a:latin typeface="Univers" panose="020B0503020202020204" pitchFamily="34" charset="0"/>
              </a:rPr>
              <a:t>formalité médicale</a:t>
            </a:r>
            <a:r>
              <a:rPr lang="fr-FR" sz="950" b="1" dirty="0">
                <a:solidFill>
                  <a:srgbClr val="262626"/>
                </a:solidFill>
                <a:latin typeface="Univers" panose="020B0503020202020204" pitchFamily="34" charset="0"/>
              </a:rPr>
              <a:t> </a:t>
            </a:r>
            <a:r>
              <a:rPr lang="fr-FR" sz="950" b="1" i="1" dirty="0">
                <a:solidFill>
                  <a:srgbClr val="262626"/>
                </a:solidFill>
                <a:latin typeface="Univers" panose="020B0503020202020204" pitchFamily="34" charset="0"/>
              </a:rPr>
              <a:t>!</a:t>
            </a:r>
            <a:endParaRPr lang="fr-FR" sz="950" i="1" dirty="0">
              <a:solidFill>
                <a:srgbClr val="262626"/>
              </a:solidFill>
              <a:effectLst/>
              <a:latin typeface="Univers" panose="020B0503020202020204" pitchFamily="34" charset="0"/>
            </a:endParaRPr>
          </a:p>
        </p:txBody>
      </p:sp>
      <p:sp>
        <p:nvSpPr>
          <p:cNvPr id="14" name="ZoneTexte 13">
            <a:extLst>
              <a:ext uri="{FF2B5EF4-FFF2-40B4-BE49-F238E27FC236}">
                <a16:creationId xmlns:a16="http://schemas.microsoft.com/office/drawing/2014/main" id="{062BC355-FCE1-4789-AEA1-D9487C952A93}"/>
              </a:ext>
            </a:extLst>
          </p:cNvPr>
          <p:cNvSpPr txBox="1"/>
          <p:nvPr/>
        </p:nvSpPr>
        <p:spPr>
          <a:xfrm>
            <a:off x="337054" y="3631975"/>
            <a:ext cx="495530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MAIS AUSSI DES GARANTIES D’ASSISTANCE QUI FONT LA DIFFÉRENCE :</a:t>
            </a:r>
          </a:p>
        </p:txBody>
      </p:sp>
      <p:sp>
        <p:nvSpPr>
          <p:cNvPr id="16" name="ZoneTexte 15">
            <a:extLst>
              <a:ext uri="{FF2B5EF4-FFF2-40B4-BE49-F238E27FC236}">
                <a16:creationId xmlns:a16="http://schemas.microsoft.com/office/drawing/2014/main" id="{90ADDFC3-082B-4BBD-865D-82C6A9798D64}"/>
              </a:ext>
            </a:extLst>
          </p:cNvPr>
          <p:cNvSpPr txBox="1"/>
          <p:nvPr/>
        </p:nvSpPr>
        <p:spPr>
          <a:xfrm>
            <a:off x="334601" y="3946737"/>
            <a:ext cx="4957761" cy="530915"/>
          </a:xfrm>
          <a:prstGeom prst="rect">
            <a:avLst/>
          </a:prstGeom>
          <a:noFill/>
        </p:spPr>
        <p:txBody>
          <a:bodyPr wrap="square">
            <a:spAutoFit/>
          </a:bodyPr>
          <a:lstStyle/>
          <a:p>
            <a:pPr marL="171450" marR="0" indent="-171450" algn="just">
              <a:spcBef>
                <a:spcPts val="0"/>
              </a:spcBef>
              <a:spcAft>
                <a:spcPts val="0"/>
              </a:spcAft>
              <a:buClr>
                <a:schemeClr val="tx2">
                  <a:lumMod val="40000"/>
                  <a:lumOff val="60000"/>
                </a:schemeClr>
              </a:buClr>
              <a:buFont typeface="Arial" panose="020B0604020202020204" pitchFamily="34" charset="0"/>
              <a:buChar char="•"/>
            </a:pPr>
            <a:r>
              <a:rPr lang="fr-FR" sz="950" dirty="0">
                <a:latin typeface="Univers" panose="020B0503020202020204" pitchFamily="34" charset="0"/>
              </a:rPr>
              <a:t>D</a:t>
            </a:r>
            <a:r>
              <a:rPr lang="fr-FR" sz="950" dirty="0">
                <a:effectLst/>
                <a:latin typeface="Univers" panose="020B0503020202020204" pitchFamily="34" charset="0"/>
              </a:rPr>
              <a:t>isponibles </a:t>
            </a:r>
            <a:r>
              <a:rPr lang="fr-FR" sz="950" b="1" dirty="0">
                <a:effectLst/>
                <a:latin typeface="Univers" panose="020B0503020202020204" pitchFamily="34" charset="0"/>
              </a:rPr>
              <a:t>24h/24 et 7j/7</a:t>
            </a:r>
            <a:r>
              <a:rPr lang="fr-FR" sz="950" dirty="0">
                <a:effectLst/>
                <a:latin typeface="Univers" panose="020B0503020202020204" pitchFamily="34" charset="0"/>
              </a:rPr>
              <a:t>, pour accompagner et </a:t>
            </a:r>
            <a:r>
              <a:rPr lang="fr-FR" sz="950" b="1" dirty="0">
                <a:solidFill>
                  <a:srgbClr val="C00000"/>
                </a:solidFill>
                <a:effectLst/>
                <a:latin typeface="Univers" panose="020B0503020202020204" pitchFamily="34" charset="0"/>
              </a:rPr>
              <a:t>faciliter le quotidien </a:t>
            </a:r>
            <a:r>
              <a:rPr lang="fr-FR" sz="950" b="1" dirty="0">
                <a:effectLst/>
                <a:latin typeface="Univers" panose="020B0503020202020204" pitchFamily="34" charset="0"/>
              </a:rPr>
              <a:t>de vos clients et de leurs proches dans les situations difficiles </a:t>
            </a:r>
            <a:r>
              <a:rPr lang="fr-FR" sz="950" dirty="0">
                <a:effectLst/>
                <a:latin typeface="Univers" panose="020B0503020202020204" pitchFamily="34" charset="0"/>
              </a:rPr>
              <a:t>: aide à domicile, prise en charge des enfants, soutien scolaire, livraison de médicaments, </a:t>
            </a:r>
            <a:r>
              <a:rPr lang="fr-FR" sz="950" i="1" dirty="0">
                <a:effectLst/>
                <a:latin typeface="Univers" panose="020B0503020202020204" pitchFamily="34" charset="0"/>
              </a:rPr>
              <a:t>etc</a:t>
            </a:r>
            <a:r>
              <a:rPr lang="fr-FR" sz="950" dirty="0">
                <a:effectLst/>
                <a:latin typeface="Univers" panose="020B0503020202020204" pitchFamily="34" charset="0"/>
              </a:rPr>
              <a:t>.  </a:t>
            </a:r>
            <a:endParaRPr lang="fr-FR" sz="950" dirty="0">
              <a:solidFill>
                <a:srgbClr val="262626"/>
              </a:solidFill>
              <a:effectLst/>
              <a:latin typeface="Univers" panose="020B0503020202020204" pitchFamily="34" charset="0"/>
            </a:endParaRPr>
          </a:p>
        </p:txBody>
      </p:sp>
      <p:sp>
        <p:nvSpPr>
          <p:cNvPr id="17" name="ZoneTexte 16">
            <a:extLst>
              <a:ext uri="{FF2B5EF4-FFF2-40B4-BE49-F238E27FC236}">
                <a16:creationId xmlns:a16="http://schemas.microsoft.com/office/drawing/2014/main" id="{903FC130-F6FC-46C1-AC83-8B6498490FF1}"/>
              </a:ext>
            </a:extLst>
          </p:cNvPr>
          <p:cNvSpPr txBox="1"/>
          <p:nvPr/>
        </p:nvSpPr>
        <p:spPr>
          <a:xfrm>
            <a:off x="4001019" y="4843431"/>
            <a:ext cx="2280909" cy="276999"/>
          </a:xfrm>
          <a:prstGeom prst="rect">
            <a:avLst/>
          </a:prstGeom>
          <a:noFill/>
        </p:spPr>
        <p:txBody>
          <a:bodyPr wrap="square" rtlCol="0">
            <a:spAutoFit/>
          </a:bodyPr>
          <a:lstStyle/>
          <a:p>
            <a:pPr algn="just"/>
            <a:r>
              <a:rPr lang="fr-FR" sz="600" dirty="0">
                <a:latin typeface="Univers" panose="020B0503020202020204" pitchFamily="34" charset="0"/>
              </a:rPr>
              <a:t> *en fonction des limites, conditions et exclusions prévues dans les engagements contractuels en vigueur</a:t>
            </a:r>
          </a:p>
        </p:txBody>
      </p:sp>
      <p:sp>
        <p:nvSpPr>
          <p:cNvPr id="20" name="Rectangle 19">
            <a:extLst>
              <a:ext uri="{FF2B5EF4-FFF2-40B4-BE49-F238E27FC236}">
                <a16:creationId xmlns:a16="http://schemas.microsoft.com/office/drawing/2014/main" id="{C1CEF9D6-1703-4EF9-9C94-5E94F56BB76D}"/>
              </a:ext>
            </a:extLst>
          </p:cNvPr>
          <p:cNvSpPr/>
          <p:nvPr/>
        </p:nvSpPr>
        <p:spPr>
          <a:xfrm>
            <a:off x="541040" y="4490284"/>
            <a:ext cx="4751322" cy="276999"/>
          </a:xfrm>
          <a:prstGeom prst="rect">
            <a:avLst/>
          </a:prstGeom>
        </p:spPr>
        <p:txBody>
          <a:bodyPr wrap="square">
            <a:spAutoFit/>
          </a:bodyPr>
          <a:lstStyle/>
          <a:p>
            <a:pPr algn="just"/>
            <a:r>
              <a:rPr lang="fr-FR" sz="600" baseline="30000" dirty="0">
                <a:latin typeface="+mn-lt"/>
              </a:rPr>
              <a:t>(1)  </a:t>
            </a:r>
            <a:r>
              <a:rPr lang="fr-FR" sz="600" dirty="0">
                <a:latin typeface="+mn-lt"/>
              </a:rPr>
              <a:t>Remise valable sous réserve de conserver au moins 2 contrats éligibles à la remise. La remise sera effective à compter de la 2</a:t>
            </a:r>
            <a:r>
              <a:rPr lang="fr-FR" sz="600" baseline="30000" dirty="0">
                <a:latin typeface="+mn-lt"/>
              </a:rPr>
              <a:t>ème</a:t>
            </a:r>
            <a:r>
              <a:rPr lang="fr-FR" sz="600" dirty="0">
                <a:latin typeface="+mn-lt"/>
              </a:rPr>
              <a:t> échéance du contrat car non-cumulable avec l’offre promotionnelle d’1 mois offert du 01/02/2022 au 02/04/2022 inclus.</a:t>
            </a:r>
          </a:p>
        </p:txBody>
      </p:sp>
    </p:spTree>
    <p:extLst>
      <p:ext uri="{BB962C8B-B14F-4D97-AF65-F5344CB8AC3E}">
        <p14:creationId xmlns:p14="http://schemas.microsoft.com/office/powerpoint/2010/main" val="2313607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Les “</a:t>
            </a:r>
            <a:r>
              <a:rPr lang="fr-FR" sz="2000" b="1" i="1" dirty="0">
                <a:solidFill>
                  <a:srgbClr val="C00000"/>
                </a:solidFill>
                <a:latin typeface="Arial Narrow" panose="020B0606020202030204" pitchFamily="34" charset="0"/>
              </a:rPr>
              <a:t>PLUS”</a:t>
            </a:r>
            <a:r>
              <a:rPr lang="fr-FR" sz="2000" b="1" dirty="0">
                <a:solidFill>
                  <a:srgbClr val="C00000"/>
                </a:solidFill>
                <a:latin typeface="Arial Narrow" panose="020B0606020202030204" pitchFamily="34" charset="0"/>
              </a:rPr>
              <a:t> de l’offre Garanties Santé*</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5</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30" name="Image 29">
            <a:extLst>
              <a:ext uri="{FF2B5EF4-FFF2-40B4-BE49-F238E27FC236}">
                <a16:creationId xmlns:a16="http://schemas.microsoft.com/office/drawing/2014/main" id="{4888F157-4397-499F-8CDC-B7CB6BF82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5183" y="98404"/>
            <a:ext cx="311622" cy="255265"/>
          </a:xfrm>
          <a:prstGeom prst="rect">
            <a:avLst/>
          </a:prstGeom>
          <a:effectLst>
            <a:outerShdw blurRad="63500" sx="102000" sy="102000" algn="ctr" rotWithShape="0">
              <a:prstClr val="black">
                <a:alpha val="40000"/>
              </a:prstClr>
            </a:outerShdw>
          </a:effectLst>
        </p:spPr>
      </p:pic>
      <p:sp>
        <p:nvSpPr>
          <p:cNvPr id="18" name="Espace réservé du texte 2">
            <a:extLst>
              <a:ext uri="{FF2B5EF4-FFF2-40B4-BE49-F238E27FC236}">
                <a16:creationId xmlns:a16="http://schemas.microsoft.com/office/drawing/2014/main" id="{5EA2844B-91DD-4A30-B175-731B9A0A9B17}"/>
              </a:ext>
            </a:extLst>
          </p:cNvPr>
          <p:cNvSpPr>
            <a:spLocks noGrp="1"/>
          </p:cNvSpPr>
          <p:nvPr>
            <p:ph type="body" sz="quarter" idx="13"/>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sk:type>
                    <ask:lineSketchCurved/>
                  </ask:type>
                </ask:lineSketchStyleProps>
              </a:ext>
            </a:extLst>
          </a:ln>
          <a:effectLst>
            <a:outerShdw blurRad="50800" dist="38100" algn="l" rotWithShape="0">
              <a:prstClr val="black">
                <a:alpha val="40000"/>
              </a:prstClr>
            </a:outerShdw>
          </a:effectLst>
        </p:spPr>
        <p:txBody>
          <a:bodyPr/>
          <a:lstStyle/>
          <a:p>
            <a:r>
              <a:rPr lang="fr-FR" dirty="0"/>
              <a:t>2</a:t>
            </a:r>
          </a:p>
        </p:txBody>
      </p:sp>
      <p:sp>
        <p:nvSpPr>
          <p:cNvPr id="20" name="ZoneTexte 19">
            <a:extLst>
              <a:ext uri="{FF2B5EF4-FFF2-40B4-BE49-F238E27FC236}">
                <a16:creationId xmlns:a16="http://schemas.microsoft.com/office/drawing/2014/main" id="{736BDE66-2F34-4483-834B-79151331C901}"/>
              </a:ext>
            </a:extLst>
          </p:cNvPr>
          <p:cNvSpPr txBox="1"/>
          <p:nvPr/>
        </p:nvSpPr>
        <p:spPr>
          <a:xfrm>
            <a:off x="284800" y="603805"/>
            <a:ext cx="495530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LE CONTRAT GARANTIES SANTÉ, C’EST :</a:t>
            </a:r>
          </a:p>
        </p:txBody>
      </p:sp>
      <p:sp>
        <p:nvSpPr>
          <p:cNvPr id="22" name="ZoneTexte 21">
            <a:extLst>
              <a:ext uri="{FF2B5EF4-FFF2-40B4-BE49-F238E27FC236}">
                <a16:creationId xmlns:a16="http://schemas.microsoft.com/office/drawing/2014/main" id="{716A9B5B-2BB2-493E-B1CD-B2841E060643}"/>
              </a:ext>
            </a:extLst>
          </p:cNvPr>
          <p:cNvSpPr txBox="1"/>
          <p:nvPr/>
        </p:nvSpPr>
        <p:spPr>
          <a:xfrm>
            <a:off x="226292" y="3147189"/>
            <a:ext cx="495530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MAIS ÉGALEMENT DES SERVICES D’ASSISTANCE :</a:t>
            </a:r>
          </a:p>
        </p:txBody>
      </p:sp>
      <p:sp>
        <p:nvSpPr>
          <p:cNvPr id="23" name="ZoneTexte 22">
            <a:extLst>
              <a:ext uri="{FF2B5EF4-FFF2-40B4-BE49-F238E27FC236}">
                <a16:creationId xmlns:a16="http://schemas.microsoft.com/office/drawing/2014/main" id="{A735326C-F74F-48CC-91DE-5761733522BA}"/>
              </a:ext>
            </a:extLst>
          </p:cNvPr>
          <p:cNvSpPr txBox="1"/>
          <p:nvPr/>
        </p:nvSpPr>
        <p:spPr>
          <a:xfrm>
            <a:off x="223838" y="3429737"/>
            <a:ext cx="5013816" cy="969496"/>
          </a:xfrm>
          <a:prstGeom prst="rect">
            <a:avLst/>
          </a:prstGeom>
          <a:noFill/>
        </p:spPr>
        <p:txBody>
          <a:bodyPr wrap="square">
            <a:spAutoFit/>
          </a:bodyPr>
          <a:lstStyle/>
          <a:p>
            <a:pPr marL="171450" marR="0" indent="-171450" algn="just" rtl="0">
              <a:spcBef>
                <a:spcPts val="0"/>
              </a:spcBef>
              <a:spcAft>
                <a:spcPts val="0"/>
              </a:spcAft>
              <a:buClr>
                <a:schemeClr val="tx2">
                  <a:lumMod val="40000"/>
                  <a:lumOff val="60000"/>
                </a:schemeClr>
              </a:buClr>
              <a:buFont typeface="Arial" panose="020B0604020202020204" pitchFamily="34" charset="0"/>
              <a:buChar char="•"/>
            </a:pPr>
            <a:r>
              <a:rPr lang="fr-FR" sz="950" dirty="0">
                <a:effectLst/>
                <a:latin typeface="Univers" panose="020B0503020202020204" pitchFamily="34" charset="0"/>
              </a:rPr>
              <a:t>Les </a:t>
            </a:r>
            <a:r>
              <a:rPr lang="fr-FR" sz="950" b="1" dirty="0">
                <a:solidFill>
                  <a:srgbClr val="C00000"/>
                </a:solidFill>
                <a:effectLst/>
                <a:latin typeface="Univers" panose="020B0503020202020204" pitchFamily="34" charset="0"/>
              </a:rPr>
              <a:t>prestations d’assistance </a:t>
            </a:r>
            <a:r>
              <a:rPr lang="fr-FR" sz="950" dirty="0">
                <a:effectLst/>
                <a:latin typeface="Univers" panose="020B0503020202020204" pitchFamily="34" charset="0"/>
              </a:rPr>
              <a:t>sont </a:t>
            </a:r>
            <a:r>
              <a:rPr lang="fr-FR" sz="950" b="1" dirty="0">
                <a:effectLst/>
                <a:latin typeface="Univers" panose="020B0503020202020204" pitchFamily="34" charset="0"/>
              </a:rPr>
              <a:t>acquises à l’assuré indépendamment du remboursement des frais de santé</a:t>
            </a:r>
            <a:r>
              <a:rPr lang="fr-FR" sz="950" dirty="0">
                <a:effectLst/>
                <a:latin typeface="Univers" panose="020B0503020202020204" pitchFamily="34" charset="0"/>
              </a:rPr>
              <a:t>, dès lors que l’événement est garanti et que le contrat a pris effet :</a:t>
            </a:r>
          </a:p>
          <a:p>
            <a:pPr marL="171450" lvl="7" indent="-171450" algn="just">
              <a:buClr>
                <a:schemeClr val="tx2">
                  <a:lumMod val="40000"/>
                  <a:lumOff val="60000"/>
                </a:schemeClr>
              </a:buClr>
              <a:buFont typeface="Calibri" panose="020F0502020204030204" pitchFamily="34" charset="0"/>
              <a:buChar char="-"/>
            </a:pPr>
            <a:r>
              <a:rPr lang="fr-FR" sz="950" b="1" dirty="0">
                <a:effectLst/>
                <a:latin typeface="Univers" panose="020B0503020202020204" pitchFamily="34" charset="0"/>
              </a:rPr>
              <a:t>à </a:t>
            </a:r>
            <a:r>
              <a:rPr lang="fr-FR" sz="950" b="1" dirty="0">
                <a:solidFill>
                  <a:srgbClr val="C00000"/>
                </a:solidFill>
                <a:effectLst/>
                <a:latin typeface="Univers" panose="020B0503020202020204" pitchFamily="34" charset="0"/>
              </a:rPr>
              <a:t>domicile</a:t>
            </a:r>
            <a:r>
              <a:rPr lang="fr-FR" sz="950" dirty="0">
                <a:effectLst/>
                <a:latin typeface="Univers" panose="020B0503020202020204" pitchFamily="34" charset="0"/>
              </a:rPr>
              <a:t>,</a:t>
            </a:r>
            <a:r>
              <a:rPr lang="fr-FR" sz="950" b="1" dirty="0">
                <a:effectLst/>
                <a:latin typeface="Univers" panose="020B0503020202020204" pitchFamily="34" charset="0"/>
              </a:rPr>
              <a:t> </a:t>
            </a:r>
            <a:r>
              <a:rPr lang="fr-FR" sz="950" dirty="0">
                <a:effectLst/>
                <a:latin typeface="Univers" panose="020B0503020202020204" pitchFamily="34" charset="0"/>
              </a:rPr>
              <a:t>en cas d’hospitalisation ou d’immobilisation, en cas de chimiothérapie ou de radiothérapie, maternité, soutien psychologique, aide aux aidants, </a:t>
            </a:r>
            <a:r>
              <a:rPr lang="fr-FR" sz="950" i="1" dirty="0">
                <a:effectLst/>
                <a:latin typeface="Univers" panose="020B0503020202020204" pitchFamily="34" charset="0"/>
              </a:rPr>
              <a:t>etc</a:t>
            </a:r>
            <a:r>
              <a:rPr lang="fr-FR" sz="950" dirty="0">
                <a:latin typeface="Univers" panose="020B0503020202020204" pitchFamily="34" charset="0"/>
              </a:rPr>
              <a:t>.</a:t>
            </a:r>
            <a:endParaRPr lang="fr-FR" sz="950" dirty="0">
              <a:effectLst/>
              <a:latin typeface="Univers" panose="020B0503020202020204" pitchFamily="34" charset="0"/>
            </a:endParaRPr>
          </a:p>
          <a:p>
            <a:pPr marL="171450" lvl="7" indent="-171450" algn="just">
              <a:buClr>
                <a:schemeClr val="tx2">
                  <a:lumMod val="40000"/>
                  <a:lumOff val="60000"/>
                </a:schemeClr>
              </a:buClr>
              <a:buFont typeface="Calibri" panose="020F0502020204030204" pitchFamily="34" charset="0"/>
              <a:buChar char="-"/>
            </a:pPr>
            <a:r>
              <a:rPr lang="fr-FR" sz="950" b="1" dirty="0">
                <a:effectLst/>
                <a:latin typeface="Univers" panose="020B0503020202020204" pitchFamily="34" charset="0"/>
              </a:rPr>
              <a:t>en </a:t>
            </a:r>
            <a:r>
              <a:rPr lang="fr-FR" sz="950" b="1" dirty="0">
                <a:solidFill>
                  <a:srgbClr val="C00000"/>
                </a:solidFill>
                <a:effectLst/>
                <a:latin typeface="Univers" panose="020B0503020202020204" pitchFamily="34" charset="0"/>
              </a:rPr>
              <a:t>déplacement</a:t>
            </a:r>
            <a:r>
              <a:rPr lang="fr-FR" sz="950" dirty="0">
                <a:effectLst/>
                <a:latin typeface="Univers" panose="020B0503020202020204" pitchFamily="34" charset="0"/>
              </a:rPr>
              <a:t>,</a:t>
            </a:r>
            <a:r>
              <a:rPr lang="fr-FR" sz="950" b="1" dirty="0">
                <a:effectLst/>
                <a:latin typeface="Univers" panose="020B0503020202020204" pitchFamily="34" charset="0"/>
              </a:rPr>
              <a:t> </a:t>
            </a:r>
            <a:r>
              <a:rPr lang="fr-FR" sz="950" dirty="0">
                <a:effectLst/>
                <a:latin typeface="Univers" panose="020B0503020202020204" pitchFamily="34" charset="0"/>
              </a:rPr>
              <a:t>hospitalisation à l’étranger, en cas de décès, rapatriement, </a:t>
            </a:r>
            <a:r>
              <a:rPr lang="fr-FR" sz="950" i="1" dirty="0">
                <a:effectLst/>
                <a:latin typeface="Univers" panose="020B0503020202020204" pitchFamily="34" charset="0"/>
              </a:rPr>
              <a:t>etc</a:t>
            </a:r>
            <a:r>
              <a:rPr lang="fr-FR" sz="950" dirty="0">
                <a:effectLst/>
                <a:latin typeface="Univers" panose="020B0503020202020204" pitchFamily="34" charset="0"/>
              </a:rPr>
              <a:t>.</a:t>
            </a:r>
          </a:p>
        </p:txBody>
      </p:sp>
      <p:graphicFrame>
        <p:nvGraphicFramePr>
          <p:cNvPr id="3" name="Tableau 6">
            <a:extLst>
              <a:ext uri="{FF2B5EF4-FFF2-40B4-BE49-F238E27FC236}">
                <a16:creationId xmlns:a16="http://schemas.microsoft.com/office/drawing/2014/main" id="{8EE8E6BE-7174-48E0-8679-92602CEF9CF9}"/>
              </a:ext>
            </a:extLst>
          </p:cNvPr>
          <p:cNvGraphicFramePr>
            <a:graphicFrameLocks noGrp="1"/>
          </p:cNvGraphicFramePr>
          <p:nvPr>
            <p:extLst>
              <p:ext uri="{D42A27DB-BD31-4B8C-83A1-F6EECF244321}">
                <p14:modId xmlns:p14="http://schemas.microsoft.com/office/powerpoint/2010/main" val="515225100"/>
              </p:ext>
            </p:extLst>
          </p:nvPr>
        </p:nvGraphicFramePr>
        <p:xfrm>
          <a:off x="5589016" y="3396636"/>
          <a:ext cx="3418611" cy="1143000"/>
        </p:xfrm>
        <a:graphic>
          <a:graphicData uri="http://schemas.openxmlformats.org/drawingml/2006/table">
            <a:tbl>
              <a:tblPr firstRow="1" bandRow="1">
                <a:tableStyleId>{F66A9B51-AE3E-4324-8CB2-79743BB350C3}</a:tableStyleId>
              </a:tblPr>
              <a:tblGrid>
                <a:gridCol w="1139537">
                  <a:extLst>
                    <a:ext uri="{9D8B030D-6E8A-4147-A177-3AD203B41FA5}">
                      <a16:colId xmlns:a16="http://schemas.microsoft.com/office/drawing/2014/main" val="3028122291"/>
                    </a:ext>
                  </a:extLst>
                </a:gridCol>
                <a:gridCol w="1139537">
                  <a:extLst>
                    <a:ext uri="{9D8B030D-6E8A-4147-A177-3AD203B41FA5}">
                      <a16:colId xmlns:a16="http://schemas.microsoft.com/office/drawing/2014/main" val="2406735394"/>
                    </a:ext>
                  </a:extLst>
                </a:gridCol>
                <a:gridCol w="1139537">
                  <a:extLst>
                    <a:ext uri="{9D8B030D-6E8A-4147-A177-3AD203B41FA5}">
                      <a16:colId xmlns:a16="http://schemas.microsoft.com/office/drawing/2014/main" val="19553234"/>
                    </a:ext>
                  </a:extLst>
                </a:gridCol>
              </a:tblGrid>
              <a:tr h="202754">
                <a:tc gridSpan="3">
                  <a:txBody>
                    <a:bodyPr/>
                    <a:lstStyle/>
                    <a:p>
                      <a:pPr algn="ctr"/>
                      <a:r>
                        <a:rPr lang="fr-FR" sz="900" b="1" i="0" u="sng" strike="noStrike" cap="none" dirty="0">
                          <a:solidFill>
                            <a:srgbClr val="000000"/>
                          </a:solidFill>
                          <a:effectLst/>
                          <a:latin typeface="Univers" panose="020B0503020202020204" pitchFamily="34" charset="0"/>
                          <a:cs typeface="Arial"/>
                          <a:sym typeface="Arial"/>
                        </a:rPr>
                        <a:t>AVANTAGES TARIFAIRES :</a:t>
                      </a:r>
                    </a:p>
                  </a:txBody>
                  <a:tcPr>
                    <a:lnL w="19050" cap="flat" cmpd="sng" algn="ctr">
                      <a:solidFill>
                        <a:schemeClr val="tx2">
                          <a:lumMod val="40000"/>
                          <a:lumOff val="60000"/>
                        </a:schemeClr>
                      </a:solidFill>
                      <a:prstDash val="lgDash"/>
                      <a:round/>
                      <a:headEnd type="none" w="med" len="med"/>
                      <a:tailEnd type="none" w="med" len="med"/>
                    </a:lnL>
                    <a:lnR w="19050" cap="flat" cmpd="sng" algn="ctr">
                      <a:solidFill>
                        <a:schemeClr val="tx2">
                          <a:lumMod val="40000"/>
                          <a:lumOff val="60000"/>
                        </a:schemeClr>
                      </a:solidFill>
                      <a:prstDash val="lgDash"/>
                      <a:round/>
                      <a:headEnd type="none" w="med" len="med"/>
                      <a:tailEnd type="none" w="med" len="med"/>
                    </a:lnR>
                    <a:lnT w="19050" cap="flat" cmpd="sng" algn="ctr">
                      <a:solidFill>
                        <a:schemeClr val="tx2">
                          <a:lumMod val="40000"/>
                          <a:lumOff val="60000"/>
                        </a:schemeClr>
                      </a:solidFill>
                      <a:prstDash val="lgDash"/>
                      <a:round/>
                      <a:headEnd type="none" w="med" len="med"/>
                      <a:tailEnd type="none" w="med" len="med"/>
                    </a:lnT>
                    <a:lnB w="19050" cap="flat" cmpd="sng" algn="ctr">
                      <a:noFill/>
                      <a:prstDash val="lgDash"/>
                      <a:round/>
                      <a:headEnd type="none" w="med" len="med"/>
                      <a:tailEnd type="none" w="med" len="med"/>
                    </a:lnB>
                  </a:tcPr>
                </a:tc>
                <a:tc hMerge="1">
                  <a:txBody>
                    <a:bodyPr/>
                    <a:lstStyle/>
                    <a:p>
                      <a:pPr algn="ctr"/>
                      <a:endParaRPr lang="fr-FR" sz="800" dirty="0">
                        <a:latin typeface="Univers" panose="020B0503020202020204" pitchFamily="34" charset="0"/>
                      </a:endParaRPr>
                    </a:p>
                  </a:txBody>
                  <a:tcPr>
                    <a:lnL w="19050" cap="flat" cmpd="sng" algn="ctr">
                      <a:noFill/>
                      <a:prstDash val="lgDash"/>
                      <a:round/>
                      <a:headEnd type="none" w="med" len="med"/>
                      <a:tailEnd type="none" w="med" len="med"/>
                    </a:lnL>
                    <a:lnR w="19050" cap="flat" cmpd="sng" algn="ctr">
                      <a:solidFill>
                        <a:schemeClr val="tx2">
                          <a:lumMod val="40000"/>
                          <a:lumOff val="60000"/>
                        </a:schemeClr>
                      </a:solidFill>
                      <a:prstDash val="lgDash"/>
                      <a:round/>
                      <a:headEnd type="none" w="med" len="med"/>
                      <a:tailEnd type="none" w="med" len="med"/>
                    </a:lnR>
                    <a:lnT w="19050" cap="flat" cmpd="sng" algn="ctr">
                      <a:solidFill>
                        <a:schemeClr val="tx2">
                          <a:lumMod val="40000"/>
                          <a:lumOff val="60000"/>
                        </a:schemeClr>
                      </a:solidFill>
                      <a:prstDash val="lgDash"/>
                      <a:round/>
                      <a:headEnd type="none" w="med" len="med"/>
                      <a:tailEnd type="none" w="med" len="med"/>
                    </a:lnT>
                    <a:lnB w="19050" cap="flat" cmpd="sng" algn="ctr">
                      <a:noFill/>
                      <a:prstDash val="lgDash"/>
                      <a:round/>
                      <a:headEnd type="none" w="med" len="med"/>
                      <a:tailEnd type="none" w="med" len="med"/>
                    </a:lnB>
                  </a:tcPr>
                </a:tc>
                <a:tc hMerge="1">
                  <a:txBody>
                    <a:bodyPr/>
                    <a:lstStyle/>
                    <a:p>
                      <a:pPr algn="ctr"/>
                      <a:endParaRPr lang="fr-FR" sz="900" b="1" i="0" u="sng" strike="noStrike" cap="none" dirty="0">
                        <a:solidFill>
                          <a:srgbClr val="000000"/>
                        </a:solidFill>
                        <a:effectLst/>
                        <a:latin typeface="Univers" panose="020B0503020202020204" pitchFamily="34" charset="0"/>
                        <a:cs typeface="Arial"/>
                        <a:sym typeface="Arial"/>
                      </a:endParaRPr>
                    </a:p>
                  </a:txBody>
                  <a:tcPr>
                    <a:lnL w="19050" cap="flat" cmpd="sng" algn="ctr">
                      <a:solidFill>
                        <a:schemeClr val="tx2">
                          <a:lumMod val="40000"/>
                          <a:lumOff val="60000"/>
                        </a:schemeClr>
                      </a:solidFill>
                      <a:prstDash val="lgDash"/>
                      <a:round/>
                      <a:headEnd type="none" w="med" len="med"/>
                      <a:tailEnd type="none" w="med" len="med"/>
                    </a:lnL>
                    <a:lnR w="19050" cap="flat" cmpd="sng" algn="ctr">
                      <a:solidFill>
                        <a:schemeClr val="tx2">
                          <a:lumMod val="40000"/>
                          <a:lumOff val="60000"/>
                        </a:schemeClr>
                      </a:solidFill>
                      <a:prstDash val="lgDash"/>
                      <a:round/>
                      <a:headEnd type="none" w="med" len="med"/>
                      <a:tailEnd type="none" w="med" len="med"/>
                    </a:lnR>
                    <a:lnT w="19050" cap="flat" cmpd="sng" algn="ctr">
                      <a:solidFill>
                        <a:schemeClr val="tx2">
                          <a:lumMod val="40000"/>
                          <a:lumOff val="60000"/>
                        </a:schemeClr>
                      </a:solidFill>
                      <a:prstDash val="lgDash"/>
                      <a:round/>
                      <a:headEnd type="none" w="med" len="med"/>
                      <a:tailEnd type="none" w="med" len="med"/>
                    </a:lnT>
                    <a:lnB w="19050" cap="flat" cmpd="sng" algn="ctr">
                      <a:noFill/>
                      <a:prstDash val="lgDash"/>
                      <a:round/>
                      <a:headEnd type="none" w="med" len="med"/>
                      <a:tailEnd type="none" w="med" len="med"/>
                    </a:lnB>
                  </a:tcPr>
                </a:tc>
                <a:extLst>
                  <a:ext uri="{0D108BD9-81ED-4DB2-BD59-A6C34878D82A}">
                    <a16:rowId xmlns:a16="http://schemas.microsoft.com/office/drawing/2014/main" val="3702412872"/>
                  </a:ext>
                </a:extLst>
              </a:tr>
              <a:tr h="405508">
                <a:tc>
                  <a:txBody>
                    <a:bodyPr/>
                    <a:lstStyle/>
                    <a:p>
                      <a:pPr algn="ctr"/>
                      <a:r>
                        <a:rPr lang="fr-FR" sz="900" b="1" dirty="0">
                          <a:latin typeface="Univers" panose="020B0503020202020204" pitchFamily="34" charset="0"/>
                        </a:rPr>
                        <a:t>Côté </a:t>
                      </a:r>
                      <a:r>
                        <a:rPr lang="fr-FR" sz="900" b="1" i="1" dirty="0">
                          <a:latin typeface="Univers" panose="020B0503020202020204" pitchFamily="34" charset="0"/>
                        </a:rPr>
                        <a:t>JE</a:t>
                      </a:r>
                      <a:r>
                        <a:rPr lang="fr-FR" sz="900" b="1" dirty="0">
                          <a:latin typeface="Univers" panose="020B0503020202020204" pitchFamily="34" charset="0"/>
                        </a:rPr>
                        <a:t> </a:t>
                      </a:r>
                      <a:r>
                        <a:rPr lang="fr-FR" sz="900" dirty="0">
                          <a:latin typeface="Univers" panose="020B0503020202020204" pitchFamily="34" charset="0"/>
                        </a:rPr>
                        <a:t>: </a:t>
                      </a:r>
                    </a:p>
                    <a:p>
                      <a:pPr algn="ctr"/>
                      <a:r>
                        <a:rPr lang="fr-FR" sz="900" dirty="0">
                          <a:solidFill>
                            <a:srgbClr val="000000"/>
                          </a:solidFill>
                          <a:effectLst/>
                          <a:latin typeface="Gill Sans MT" panose="020B0502020104020203" pitchFamily="34" charset="0"/>
                        </a:rPr>
                        <a:t>Un tarif unique à 14,99€/mois en F1 pour les - de 20 ans (Régime général)</a:t>
                      </a:r>
                      <a:endParaRPr lang="fr-FR" sz="900" dirty="0">
                        <a:latin typeface="Univers" panose="020B0503020202020204" pitchFamily="34" charset="0"/>
                      </a:endParaRPr>
                    </a:p>
                  </a:txBody>
                  <a:tcPr>
                    <a:lnL w="19050" cap="flat" cmpd="sng" algn="ctr">
                      <a:solidFill>
                        <a:schemeClr val="tx2">
                          <a:lumMod val="40000"/>
                          <a:lumOff val="60000"/>
                        </a:schemeClr>
                      </a:solidFill>
                      <a:prstDash val="lgDash"/>
                      <a:round/>
                      <a:headEnd type="none" w="med" len="med"/>
                      <a:tailEnd type="none" w="med" len="med"/>
                    </a:lnL>
                    <a:lnR w="19050" cap="flat" cmpd="sng" algn="ctr">
                      <a:noFill/>
                      <a:prstDash val="lgDash"/>
                      <a:round/>
                      <a:headEnd type="none" w="med" len="med"/>
                      <a:tailEnd type="none" w="med" len="med"/>
                    </a:lnR>
                    <a:lnT w="19050" cap="flat" cmpd="sng" algn="ctr">
                      <a:noFill/>
                      <a:prstDash val="lgDash"/>
                      <a:round/>
                      <a:headEnd type="none" w="med" len="med"/>
                      <a:tailEnd type="none" w="med" len="med"/>
                    </a:lnT>
                    <a:lnB w="19050" cap="flat" cmpd="sng" algn="ctr">
                      <a:solidFill>
                        <a:schemeClr val="tx2">
                          <a:lumMod val="40000"/>
                          <a:lumOff val="60000"/>
                        </a:schemeClr>
                      </a:solidFill>
                      <a:prstDash val="lgDash"/>
                      <a:round/>
                      <a:headEnd type="none" w="med" len="med"/>
                      <a:tailEnd type="none" w="med" len="med"/>
                    </a:lnB>
                  </a:tcPr>
                </a:tc>
                <a:tc>
                  <a:txBody>
                    <a:bodyPr/>
                    <a:lstStyle/>
                    <a:p>
                      <a:pPr algn="ctr"/>
                      <a:r>
                        <a:rPr lang="fr-FR" sz="900" b="1" dirty="0">
                          <a:latin typeface="Univers" panose="020B0503020202020204" pitchFamily="34" charset="0"/>
                        </a:rPr>
                        <a:t>Côté </a:t>
                      </a:r>
                      <a:r>
                        <a:rPr lang="fr-FR" sz="900" b="1" i="1" dirty="0">
                          <a:latin typeface="Univers" panose="020B0503020202020204" pitchFamily="34" charset="0"/>
                        </a:rPr>
                        <a:t>MASTER</a:t>
                      </a:r>
                      <a:r>
                        <a:rPr lang="fr-FR" sz="900" b="1" dirty="0">
                          <a:latin typeface="Univers" panose="020B0503020202020204" pitchFamily="34" charset="0"/>
                        </a:rPr>
                        <a:t> </a:t>
                      </a:r>
                      <a:r>
                        <a:rPr lang="fr-FR" sz="900" dirty="0">
                          <a:latin typeface="Univers" panose="020B0503020202020204" pitchFamily="34" charset="0"/>
                        </a:rPr>
                        <a:t>:</a:t>
                      </a:r>
                    </a:p>
                    <a:p>
                      <a:pPr algn="ctr"/>
                      <a:r>
                        <a:rPr lang="fr-FR" sz="900" dirty="0">
                          <a:solidFill>
                            <a:srgbClr val="000000"/>
                          </a:solidFill>
                          <a:effectLst/>
                          <a:latin typeface="Gill Sans MT" panose="020B0502020104020203" pitchFamily="34" charset="0"/>
                        </a:rPr>
                        <a:t>Remise de 10% sur la part de la cotisation du conjoint assuré</a:t>
                      </a:r>
                      <a:r>
                        <a:rPr lang="fr-FR" sz="900" baseline="30000" dirty="0">
                          <a:solidFill>
                            <a:srgbClr val="000000"/>
                          </a:solidFill>
                          <a:effectLst/>
                          <a:latin typeface="Gill Sans MT" panose="020B0502020104020203" pitchFamily="34" charset="0"/>
                        </a:rPr>
                        <a:t>(1)</a:t>
                      </a:r>
                      <a:endParaRPr lang="fr-FR" sz="900" dirty="0">
                        <a:latin typeface="Univers" panose="020B0503020202020204" pitchFamily="34" charset="0"/>
                      </a:endParaRPr>
                    </a:p>
                  </a:txBody>
                  <a:tcPr>
                    <a:lnL w="19050" cap="flat" cmpd="sng" algn="ctr">
                      <a:noFill/>
                      <a:prstDash val="lgDash"/>
                      <a:round/>
                      <a:headEnd type="none" w="med" len="med"/>
                      <a:tailEnd type="none" w="med" len="med"/>
                    </a:lnL>
                    <a:lnR w="19050" cap="flat" cmpd="sng" algn="ctr">
                      <a:noFill/>
                      <a:prstDash val="lgDash"/>
                      <a:round/>
                      <a:headEnd type="none" w="med" len="med"/>
                      <a:tailEnd type="none" w="med" len="med"/>
                    </a:lnR>
                    <a:lnT w="19050" cap="flat" cmpd="sng" algn="ctr">
                      <a:noFill/>
                      <a:prstDash val="lgDash"/>
                      <a:round/>
                      <a:headEnd type="none" w="med" len="med"/>
                      <a:tailEnd type="none" w="med" len="med"/>
                    </a:lnT>
                    <a:lnB w="19050" cap="flat" cmpd="sng" algn="ctr">
                      <a:solidFill>
                        <a:schemeClr val="tx2">
                          <a:lumMod val="40000"/>
                          <a:lumOff val="60000"/>
                        </a:schemeClr>
                      </a:solidFill>
                      <a:prstDash val="lgDash"/>
                      <a:round/>
                      <a:headEnd type="none" w="med" len="med"/>
                      <a:tailEnd type="none" w="med" len="med"/>
                    </a:lnB>
                  </a:tcPr>
                </a:tc>
                <a:tc>
                  <a:txBody>
                    <a:bodyPr/>
                    <a:lstStyle/>
                    <a:p>
                      <a:pPr algn="ctr"/>
                      <a:r>
                        <a:rPr lang="fr-FR" sz="900" b="1" dirty="0">
                          <a:latin typeface="Univers" panose="020B0503020202020204" pitchFamily="34" charset="0"/>
                        </a:rPr>
                        <a:t>Côté </a:t>
                      </a:r>
                      <a:r>
                        <a:rPr lang="fr-FR" sz="900" b="1" i="1" dirty="0">
                          <a:latin typeface="Univers" panose="020B0503020202020204" pitchFamily="34" charset="0"/>
                        </a:rPr>
                        <a:t>NOUS</a:t>
                      </a:r>
                      <a:r>
                        <a:rPr lang="fr-FR" sz="900" b="1" dirty="0">
                          <a:latin typeface="Univers" panose="020B0503020202020204" pitchFamily="34" charset="0"/>
                        </a:rPr>
                        <a:t> </a:t>
                      </a:r>
                      <a:r>
                        <a:rPr lang="fr-FR" sz="900" dirty="0">
                          <a:latin typeface="Univers" panose="020B0503020202020204" pitchFamily="34" charset="0"/>
                        </a:rPr>
                        <a:t>: </a:t>
                      </a:r>
                    </a:p>
                    <a:p>
                      <a:pPr algn="ctr"/>
                      <a:r>
                        <a:rPr lang="fr-FR" sz="900" dirty="0">
                          <a:solidFill>
                            <a:srgbClr val="000000"/>
                          </a:solidFill>
                          <a:effectLst/>
                          <a:latin typeface="Gill Sans MT" panose="020B0502020104020203" pitchFamily="34" charset="0"/>
                        </a:rPr>
                        <a:t>La cotisation est offerte pour le 3</a:t>
                      </a:r>
                      <a:r>
                        <a:rPr lang="fr-FR" sz="900" baseline="30000" dirty="0">
                          <a:solidFill>
                            <a:srgbClr val="000000"/>
                          </a:solidFill>
                          <a:effectLst/>
                          <a:latin typeface="Gill Sans MT" panose="020B0502020104020203" pitchFamily="34" charset="0"/>
                        </a:rPr>
                        <a:t>ème</a:t>
                      </a:r>
                      <a:r>
                        <a:rPr lang="fr-FR" sz="900" dirty="0">
                          <a:solidFill>
                            <a:srgbClr val="000000"/>
                          </a:solidFill>
                          <a:effectLst/>
                          <a:latin typeface="Gill Sans MT" panose="020B0502020104020203" pitchFamily="34" charset="0"/>
                        </a:rPr>
                        <a:t> enfant et les suivants de moins de 20 ans</a:t>
                      </a:r>
                      <a:endParaRPr lang="fr-FR" sz="900" dirty="0">
                        <a:latin typeface="Univers" panose="020B0503020202020204" pitchFamily="34" charset="0"/>
                      </a:endParaRPr>
                    </a:p>
                  </a:txBody>
                  <a:tcPr>
                    <a:lnL w="19050" cap="flat" cmpd="sng" algn="ctr">
                      <a:noFill/>
                      <a:prstDash val="lgDash"/>
                      <a:round/>
                      <a:headEnd type="none" w="med" len="med"/>
                      <a:tailEnd type="none" w="med" len="med"/>
                    </a:lnL>
                    <a:lnR w="19050" cap="flat" cmpd="sng" algn="ctr">
                      <a:solidFill>
                        <a:schemeClr val="tx2">
                          <a:lumMod val="40000"/>
                          <a:lumOff val="60000"/>
                        </a:schemeClr>
                      </a:solidFill>
                      <a:prstDash val="lgDash"/>
                      <a:round/>
                      <a:headEnd type="none" w="med" len="med"/>
                      <a:tailEnd type="none" w="med" len="med"/>
                    </a:lnR>
                    <a:lnT w="19050" cap="flat" cmpd="sng" algn="ctr">
                      <a:noFill/>
                      <a:prstDash val="lgDash"/>
                      <a:round/>
                      <a:headEnd type="none" w="med" len="med"/>
                      <a:tailEnd type="none" w="med" len="med"/>
                    </a:lnT>
                    <a:lnB w="19050" cap="flat" cmpd="sng" algn="ctr">
                      <a:solidFill>
                        <a:schemeClr val="tx2">
                          <a:lumMod val="40000"/>
                          <a:lumOff val="60000"/>
                        </a:schemeClr>
                      </a:solidFill>
                      <a:prstDash val="lgDash"/>
                      <a:round/>
                      <a:headEnd type="none" w="med" len="med"/>
                      <a:tailEnd type="none" w="med" len="med"/>
                    </a:lnB>
                  </a:tcPr>
                </a:tc>
                <a:extLst>
                  <a:ext uri="{0D108BD9-81ED-4DB2-BD59-A6C34878D82A}">
                    <a16:rowId xmlns:a16="http://schemas.microsoft.com/office/drawing/2014/main" val="2044402201"/>
                  </a:ext>
                </a:extLst>
              </a:tr>
            </a:tbl>
          </a:graphicData>
        </a:graphic>
      </p:graphicFrame>
      <p:sp>
        <p:nvSpPr>
          <p:cNvPr id="25" name="Rectangle 24">
            <a:extLst>
              <a:ext uri="{FF2B5EF4-FFF2-40B4-BE49-F238E27FC236}">
                <a16:creationId xmlns:a16="http://schemas.microsoft.com/office/drawing/2014/main" id="{7D5CB108-4351-4D64-B612-C851FFB3EE78}"/>
              </a:ext>
            </a:extLst>
          </p:cNvPr>
          <p:cNvSpPr/>
          <p:nvPr/>
        </p:nvSpPr>
        <p:spPr>
          <a:xfrm>
            <a:off x="541040" y="4440537"/>
            <a:ext cx="4934407" cy="369332"/>
          </a:xfrm>
          <a:prstGeom prst="rect">
            <a:avLst/>
          </a:prstGeom>
        </p:spPr>
        <p:txBody>
          <a:bodyPr wrap="square">
            <a:spAutoFit/>
          </a:bodyPr>
          <a:lstStyle/>
          <a:p>
            <a:pPr algn="just"/>
            <a:r>
              <a:rPr lang="fr-FR" sz="600" baseline="30000" dirty="0"/>
              <a:t>(1) </a:t>
            </a:r>
            <a:r>
              <a:rPr lang="fr-FR" sz="600" dirty="0"/>
              <a:t>Remise de 10% sur la part de cotisation supplémentaire liée à l'ajout de votre conjoint (tel que défini dans la notice d'information) sur votre contrat. La remise sera applicable sur la cotisation de votre conjoint uniquement et pendant toute la vie du contrat, tant que l’assuré principal et son conjoint sont désignés au contrat. Elle s’applique à la garantie frais de soins, hors prime d’assistance.</a:t>
            </a:r>
          </a:p>
        </p:txBody>
      </p:sp>
      <p:sp>
        <p:nvSpPr>
          <p:cNvPr id="28" name="ZoneTexte 27">
            <a:extLst>
              <a:ext uri="{FF2B5EF4-FFF2-40B4-BE49-F238E27FC236}">
                <a16:creationId xmlns:a16="http://schemas.microsoft.com/office/drawing/2014/main" id="{D92EE195-2BE0-4527-9D95-B67125B31325}"/>
              </a:ext>
            </a:extLst>
          </p:cNvPr>
          <p:cNvSpPr txBox="1"/>
          <p:nvPr/>
        </p:nvSpPr>
        <p:spPr>
          <a:xfrm>
            <a:off x="282347" y="887789"/>
            <a:ext cx="4955307" cy="2285241"/>
          </a:xfrm>
          <a:prstGeom prst="rect">
            <a:avLst/>
          </a:prstGeom>
          <a:noFill/>
        </p:spPr>
        <p:txBody>
          <a:bodyPr wrap="square">
            <a:spAutoFit/>
          </a:bodyPr>
          <a:lstStyle/>
          <a:p>
            <a:pPr marL="171450" marR="0" indent="-171450" algn="just" rtl="0">
              <a:spcBef>
                <a:spcPts val="0"/>
              </a:spcBef>
              <a:spcAft>
                <a:spcPts val="0"/>
              </a:spcAft>
              <a:buClr>
                <a:schemeClr val="tx2">
                  <a:lumMod val="40000"/>
                  <a:lumOff val="60000"/>
                </a:schemeClr>
              </a:buClr>
              <a:buFont typeface="Arial" panose="020B0604020202020204" pitchFamily="34" charset="0"/>
              <a:buChar char="•"/>
            </a:pPr>
            <a:r>
              <a:rPr lang="fr-FR" sz="950" dirty="0">
                <a:solidFill>
                  <a:srgbClr val="000000"/>
                </a:solidFill>
                <a:effectLst/>
                <a:latin typeface="Univers" panose="020B0503020202020204" pitchFamily="34" charset="0"/>
              </a:rPr>
              <a:t>Plusieurs versions et</a:t>
            </a:r>
            <a:r>
              <a:rPr lang="fr-FR" sz="950" b="1" dirty="0">
                <a:solidFill>
                  <a:srgbClr val="000000"/>
                </a:solidFill>
                <a:effectLst/>
                <a:latin typeface="Univers" panose="020B0503020202020204" pitchFamily="34" charset="0"/>
              </a:rPr>
              <a:t> </a:t>
            </a:r>
            <a:r>
              <a:rPr lang="fr-FR" sz="950" b="1" dirty="0">
                <a:solidFill>
                  <a:srgbClr val="C00000"/>
                </a:solidFill>
                <a:effectLst/>
                <a:latin typeface="Univers" panose="020B0503020202020204" pitchFamily="34" charset="0"/>
              </a:rPr>
              <a:t>différents niveaux de couvertures</a:t>
            </a:r>
            <a:r>
              <a:rPr lang="fr-FR" sz="950" dirty="0">
                <a:solidFill>
                  <a:srgbClr val="262626"/>
                </a:solidFill>
                <a:latin typeface="Univers" panose="020B0503020202020204" pitchFamily="34" charset="0"/>
              </a:rPr>
              <a:t>*</a:t>
            </a:r>
            <a:r>
              <a:rPr lang="fr-FR" sz="950" dirty="0">
                <a:solidFill>
                  <a:srgbClr val="C00000"/>
                </a:solidFill>
                <a:effectLst/>
                <a:latin typeface="Univers" panose="020B0503020202020204" pitchFamily="34" charset="0"/>
              </a:rPr>
              <a:t> </a:t>
            </a:r>
            <a:r>
              <a:rPr lang="fr-FR" sz="950" dirty="0">
                <a:solidFill>
                  <a:srgbClr val="000000"/>
                </a:solidFill>
                <a:effectLst/>
                <a:latin typeface="Univers" panose="020B0503020202020204" pitchFamily="34" charset="0"/>
              </a:rPr>
              <a:t>avec 4 formules, pour répondre au mieux aux besoins et exigences de vos clients.</a:t>
            </a:r>
          </a:p>
          <a:p>
            <a:pPr marL="171450" marR="0" indent="-171450" algn="just" rtl="0">
              <a:spcBef>
                <a:spcPts val="0"/>
              </a:spcBef>
              <a:spcAft>
                <a:spcPts val="0"/>
              </a:spcAft>
              <a:buClr>
                <a:schemeClr val="tx2">
                  <a:lumMod val="40000"/>
                  <a:lumOff val="60000"/>
                </a:schemeClr>
              </a:buClr>
              <a:buFont typeface="Arial" panose="020B0604020202020204" pitchFamily="34" charset="0"/>
              <a:buChar char="•"/>
            </a:pPr>
            <a:endParaRPr lang="fr-FR" sz="950" dirty="0">
              <a:solidFill>
                <a:srgbClr val="000000"/>
              </a:solidFill>
              <a:effectLst/>
              <a:latin typeface="Univers" panose="020B0503020202020204" pitchFamily="34" charset="0"/>
            </a:endParaRPr>
          </a:p>
          <a:p>
            <a:pPr marL="171450" marR="0" indent="-171450" algn="just" rtl="0">
              <a:spcBef>
                <a:spcPts val="0"/>
              </a:spcBef>
              <a:spcAft>
                <a:spcPts val="0"/>
              </a:spcAft>
              <a:buClr>
                <a:schemeClr val="tx2">
                  <a:lumMod val="40000"/>
                  <a:lumOff val="60000"/>
                </a:schemeClr>
              </a:buClr>
              <a:buFont typeface="Arial" panose="020B0604020202020204" pitchFamily="34" charset="0"/>
              <a:buChar char="•"/>
            </a:pPr>
            <a:r>
              <a:rPr lang="fr-FR" sz="950" dirty="0">
                <a:solidFill>
                  <a:srgbClr val="000000"/>
                </a:solidFill>
                <a:effectLst/>
                <a:latin typeface="Univers" panose="020B0503020202020204" pitchFamily="34" charset="0"/>
              </a:rPr>
              <a:t>Un</a:t>
            </a:r>
            <a:r>
              <a:rPr lang="fr-FR" sz="950" b="1" dirty="0">
                <a:solidFill>
                  <a:srgbClr val="000000"/>
                </a:solidFill>
                <a:effectLst/>
                <a:latin typeface="Univers" panose="020B0503020202020204" pitchFamily="34" charset="0"/>
              </a:rPr>
              <a:t> contrat responsable et solidaire</a:t>
            </a:r>
            <a:r>
              <a:rPr lang="fr-FR" sz="950" dirty="0">
                <a:solidFill>
                  <a:srgbClr val="000000"/>
                </a:solidFill>
                <a:effectLst/>
                <a:latin typeface="Univers" panose="020B0503020202020204" pitchFamily="34" charset="0"/>
              </a:rPr>
              <a:t> qui intègre les « </a:t>
            </a:r>
            <a:r>
              <a:rPr lang="fr-FR" sz="950" i="1" dirty="0">
                <a:solidFill>
                  <a:srgbClr val="000000"/>
                </a:solidFill>
                <a:effectLst/>
                <a:latin typeface="Univers" panose="020B0503020202020204" pitchFamily="34" charset="0"/>
              </a:rPr>
              <a:t>paniers </a:t>
            </a:r>
            <a:r>
              <a:rPr lang="fr-FR" sz="950" b="1" i="1" dirty="0">
                <a:solidFill>
                  <a:srgbClr val="C00000"/>
                </a:solidFill>
                <a:effectLst/>
                <a:latin typeface="Univers" panose="020B0503020202020204" pitchFamily="34" charset="0"/>
              </a:rPr>
              <a:t>100% Santé</a:t>
            </a:r>
            <a:r>
              <a:rPr lang="fr-FR" sz="950" dirty="0">
                <a:solidFill>
                  <a:srgbClr val="C00000"/>
                </a:solidFill>
                <a:effectLst/>
                <a:latin typeface="Univers" panose="020B0503020202020204" pitchFamily="34" charset="0"/>
              </a:rPr>
              <a:t> </a:t>
            </a:r>
            <a:r>
              <a:rPr lang="fr-FR" sz="950" dirty="0">
                <a:solidFill>
                  <a:srgbClr val="000000"/>
                </a:solidFill>
                <a:effectLst/>
                <a:latin typeface="Univers" panose="020B0503020202020204" pitchFamily="34" charset="0"/>
              </a:rPr>
              <a:t>» regroupant une sélection de lunettes, prothèses dentaires et aides auditives, sans </a:t>
            </a:r>
            <a:r>
              <a:rPr lang="fr-FR" sz="950" b="1" dirty="0">
                <a:solidFill>
                  <a:srgbClr val="C00000"/>
                </a:solidFill>
                <a:effectLst/>
                <a:latin typeface="Univers" panose="020B0503020202020204" pitchFamily="34" charset="0"/>
              </a:rPr>
              <a:t>aucun reste à charge pour l’assuré</a:t>
            </a:r>
            <a:r>
              <a:rPr lang="fr-FR" sz="950" dirty="0">
                <a:solidFill>
                  <a:srgbClr val="000000"/>
                </a:solidFill>
                <a:effectLst/>
                <a:latin typeface="Univers" panose="020B0503020202020204" pitchFamily="34" charset="0"/>
              </a:rPr>
              <a:t>. Les frais de ces paniers sont intégralement remboursés par la Sécurité sociale et le contrat complémentaire santé Garanties Santé.</a:t>
            </a:r>
          </a:p>
          <a:p>
            <a:pPr marR="0" algn="just" rtl="0">
              <a:spcBef>
                <a:spcPts val="0"/>
              </a:spcBef>
              <a:spcAft>
                <a:spcPts val="0"/>
              </a:spcAft>
              <a:buClr>
                <a:schemeClr val="tx2">
                  <a:lumMod val="40000"/>
                  <a:lumOff val="60000"/>
                </a:schemeClr>
              </a:buClr>
            </a:pPr>
            <a:endParaRPr lang="fr-FR" sz="950" dirty="0">
              <a:solidFill>
                <a:srgbClr val="000000"/>
              </a:solidFill>
              <a:effectLst/>
              <a:latin typeface="Univers" panose="020B0503020202020204" pitchFamily="34" charset="0"/>
            </a:endParaRPr>
          </a:p>
          <a:p>
            <a:pPr marL="171450" marR="0" indent="-171450" algn="just" rtl="0">
              <a:spcBef>
                <a:spcPts val="0"/>
              </a:spcBef>
              <a:spcAft>
                <a:spcPts val="0"/>
              </a:spcAft>
              <a:buClr>
                <a:schemeClr val="tx2">
                  <a:lumMod val="40000"/>
                  <a:lumOff val="60000"/>
                </a:schemeClr>
              </a:buClr>
              <a:buFont typeface="Arial" panose="020B0604020202020204" pitchFamily="34" charset="0"/>
              <a:buChar char="•"/>
            </a:pPr>
            <a:r>
              <a:rPr lang="fr-FR" sz="950" dirty="0">
                <a:solidFill>
                  <a:srgbClr val="000000"/>
                </a:solidFill>
                <a:effectLst/>
                <a:latin typeface="Univers" panose="020B0503020202020204" pitchFamily="34" charset="0"/>
              </a:rPr>
              <a:t>Une version </a:t>
            </a:r>
            <a:r>
              <a:rPr lang="fr-FR" sz="950" b="1" dirty="0">
                <a:solidFill>
                  <a:srgbClr val="000000"/>
                </a:solidFill>
                <a:effectLst/>
                <a:latin typeface="Univers" panose="020B0503020202020204" pitchFamily="34" charset="0"/>
              </a:rPr>
              <a:t>CÔTÉ NOUS adaptée aux besoins des familles avec enfants</a:t>
            </a:r>
            <a:r>
              <a:rPr lang="fr-FR" sz="950" dirty="0">
                <a:solidFill>
                  <a:srgbClr val="000000"/>
                </a:solidFill>
                <a:effectLst/>
                <a:latin typeface="Univers" panose="020B0503020202020204" pitchFamily="34" charset="0"/>
              </a:rPr>
              <a:t>, avec notamment une </a:t>
            </a:r>
            <a:r>
              <a:rPr lang="fr-FR" sz="950" b="1" dirty="0">
                <a:solidFill>
                  <a:srgbClr val="C00000"/>
                </a:solidFill>
                <a:effectLst/>
                <a:latin typeface="Univers" panose="020B0503020202020204" pitchFamily="34" charset="0"/>
              </a:rPr>
              <a:t>assistance psychologique </a:t>
            </a:r>
            <a:r>
              <a:rPr lang="fr-FR" sz="950" b="1" dirty="0">
                <a:solidFill>
                  <a:srgbClr val="000000"/>
                </a:solidFill>
                <a:effectLst/>
                <a:latin typeface="Univers" panose="020B0503020202020204" pitchFamily="34" charset="0"/>
              </a:rPr>
              <a:t>en cas d'événement traumatisant</a:t>
            </a:r>
            <a:r>
              <a:rPr lang="fr-FR" sz="950" dirty="0">
                <a:solidFill>
                  <a:srgbClr val="000000"/>
                </a:solidFill>
                <a:effectLst/>
                <a:latin typeface="Univers" panose="020B0503020202020204" pitchFamily="34" charset="0"/>
              </a:rPr>
              <a:t>, systématiquement réalisée en face-à-face pour les enfants mineurs.</a:t>
            </a:r>
          </a:p>
          <a:p>
            <a:pPr marR="0" algn="just" rtl="0">
              <a:spcBef>
                <a:spcPts val="0"/>
              </a:spcBef>
              <a:spcAft>
                <a:spcPts val="0"/>
              </a:spcAft>
              <a:buClr>
                <a:schemeClr val="tx2">
                  <a:lumMod val="40000"/>
                  <a:lumOff val="60000"/>
                </a:schemeClr>
              </a:buClr>
            </a:pPr>
            <a:endParaRPr lang="fr-FR" sz="950" dirty="0">
              <a:solidFill>
                <a:srgbClr val="000000"/>
              </a:solidFill>
              <a:effectLst/>
              <a:latin typeface="Univers" panose="020B0503020202020204" pitchFamily="34" charset="0"/>
            </a:endParaRPr>
          </a:p>
          <a:p>
            <a:pPr marL="171450" indent="-171450" algn="just">
              <a:buClr>
                <a:schemeClr val="tx2">
                  <a:lumMod val="40000"/>
                  <a:lumOff val="60000"/>
                </a:schemeClr>
              </a:buClr>
              <a:buFont typeface="Arial" panose="020B0604020202020204" pitchFamily="34" charset="0"/>
              <a:buChar char="•"/>
            </a:pPr>
            <a:r>
              <a:rPr lang="fr-FR" sz="950" b="1" dirty="0">
                <a:solidFill>
                  <a:srgbClr val="000000"/>
                </a:solidFill>
                <a:effectLst/>
                <a:latin typeface="Univers" panose="020B0503020202020204" pitchFamily="34" charset="0"/>
              </a:rPr>
              <a:t>Pas de délais de carence</a:t>
            </a:r>
            <a:r>
              <a:rPr lang="fr-FR" sz="950" b="1" dirty="0">
                <a:latin typeface="Univers" panose="020B0503020202020204" pitchFamily="34" charset="0"/>
              </a:rPr>
              <a:t> </a:t>
            </a:r>
            <a:r>
              <a:rPr lang="fr-FR" sz="950" dirty="0">
                <a:latin typeface="Univers" panose="020B0503020202020204" pitchFamily="34" charset="0"/>
              </a:rPr>
              <a:t>: u</a:t>
            </a:r>
            <a:r>
              <a:rPr lang="fr-FR" sz="950" dirty="0">
                <a:solidFill>
                  <a:srgbClr val="000000"/>
                </a:solidFill>
                <a:effectLst/>
                <a:latin typeface="Univers" panose="020B0503020202020204" pitchFamily="34" charset="0"/>
              </a:rPr>
              <a:t>ne </a:t>
            </a:r>
            <a:r>
              <a:rPr lang="fr-FR" sz="950" b="1" dirty="0">
                <a:solidFill>
                  <a:srgbClr val="C00000"/>
                </a:solidFill>
                <a:effectLst/>
                <a:latin typeface="Univers" panose="020B0503020202020204" pitchFamily="34" charset="0"/>
              </a:rPr>
              <a:t>prise en charge sous 48h</a:t>
            </a:r>
            <a:r>
              <a:rPr lang="fr-FR" sz="950" dirty="0">
                <a:solidFill>
                  <a:srgbClr val="C00000"/>
                </a:solidFill>
                <a:effectLst/>
                <a:latin typeface="Univers" panose="020B0503020202020204" pitchFamily="34" charset="0"/>
              </a:rPr>
              <a:t> </a:t>
            </a:r>
            <a:r>
              <a:rPr lang="fr-FR" sz="950" dirty="0">
                <a:solidFill>
                  <a:srgbClr val="000000"/>
                </a:solidFill>
                <a:effectLst/>
                <a:latin typeface="Univers" panose="020B0503020202020204" pitchFamily="34" charset="0"/>
              </a:rPr>
              <a:t>dès réception du dossier complet</a:t>
            </a:r>
            <a:r>
              <a:rPr lang="fr-FR" sz="950" b="1" i="1" dirty="0">
                <a:solidFill>
                  <a:srgbClr val="000000"/>
                </a:solidFill>
                <a:effectLst/>
                <a:latin typeface="Univers" panose="020B0503020202020204" pitchFamily="34" charset="0"/>
              </a:rPr>
              <a:t> !</a:t>
            </a:r>
            <a:endParaRPr lang="fr-FR" sz="950" dirty="0">
              <a:solidFill>
                <a:srgbClr val="000000"/>
              </a:solidFill>
              <a:effectLst/>
              <a:latin typeface="Univers" panose="020B0503020202020204" pitchFamily="34" charset="0"/>
            </a:endParaRPr>
          </a:p>
        </p:txBody>
      </p:sp>
      <p:pic>
        <p:nvPicPr>
          <p:cNvPr id="1026" name="Picture 2">
            <a:extLst>
              <a:ext uri="{FF2B5EF4-FFF2-40B4-BE49-F238E27FC236}">
                <a16:creationId xmlns:a16="http://schemas.microsoft.com/office/drawing/2014/main" id="{457B16FD-0260-4EB6-858A-2A83791F89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624"/>
          <a:stretch/>
        </p:blipFill>
        <p:spPr bwMode="auto">
          <a:xfrm>
            <a:off x="5589015" y="610479"/>
            <a:ext cx="3441739" cy="258888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71B95247-063E-47C3-BDB3-F407A11516D1}"/>
              </a:ext>
            </a:extLst>
          </p:cNvPr>
          <p:cNvSpPr txBox="1"/>
          <p:nvPr/>
        </p:nvSpPr>
        <p:spPr>
          <a:xfrm>
            <a:off x="4001019" y="4843431"/>
            <a:ext cx="2280909" cy="276999"/>
          </a:xfrm>
          <a:prstGeom prst="rect">
            <a:avLst/>
          </a:prstGeom>
          <a:noFill/>
        </p:spPr>
        <p:txBody>
          <a:bodyPr wrap="square" rtlCol="0">
            <a:spAutoFit/>
          </a:bodyPr>
          <a:lstStyle/>
          <a:p>
            <a:pPr algn="just"/>
            <a:r>
              <a:rPr lang="fr-FR" sz="600" dirty="0">
                <a:latin typeface="Univers" panose="020B0503020202020204" pitchFamily="34" charset="0"/>
              </a:rPr>
              <a:t> *en fonction des limites, conditions et exclusions prévues dans les engagements contractuels en vigueur</a:t>
            </a:r>
          </a:p>
        </p:txBody>
      </p:sp>
    </p:spTree>
    <p:extLst>
      <p:ext uri="{BB962C8B-B14F-4D97-AF65-F5344CB8AC3E}">
        <p14:creationId xmlns:p14="http://schemas.microsoft.com/office/powerpoint/2010/main" val="177937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la complémentarité GAV / Santé*</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6</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11" name="ZoneTexte 10">
            <a:extLst>
              <a:ext uri="{FF2B5EF4-FFF2-40B4-BE49-F238E27FC236}">
                <a16:creationId xmlns:a16="http://schemas.microsoft.com/office/drawing/2014/main" id="{B61F9552-5AE5-4DE6-90AA-CB0A79964BAA}"/>
              </a:ext>
            </a:extLst>
          </p:cNvPr>
          <p:cNvSpPr txBox="1"/>
          <p:nvPr/>
        </p:nvSpPr>
        <p:spPr>
          <a:xfrm>
            <a:off x="1382342" y="758414"/>
            <a:ext cx="2515432"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small" spc="0" normalizeH="0" baseline="0" noProof="0" dirty="0">
                <a:ln>
                  <a:noFill/>
                </a:ln>
                <a:solidFill>
                  <a:srgbClr val="C00000"/>
                </a:solidFill>
                <a:effectLst/>
                <a:uLnTx/>
                <a:uFillTx/>
                <a:latin typeface="Univers" panose="020B0503020202020204" pitchFamily="34" charset="0"/>
              </a:rPr>
              <a:t>Évènements garantis</a:t>
            </a:r>
            <a:endParaRPr kumimoji="0" lang="en-US" sz="1800" b="1" i="0" u="none" strike="noStrike" kern="0" cap="small" spc="0" normalizeH="0" baseline="0" noProof="0" dirty="0">
              <a:ln>
                <a:noFill/>
              </a:ln>
              <a:solidFill>
                <a:srgbClr val="C00000"/>
              </a:solidFill>
              <a:effectLst/>
              <a:uLnTx/>
              <a:uFillTx/>
              <a:latin typeface="Univers" panose="020B0503020202020204" pitchFamily="34" charset="0"/>
            </a:endParaRPr>
          </a:p>
        </p:txBody>
      </p:sp>
      <p:cxnSp>
        <p:nvCxnSpPr>
          <p:cNvPr id="12" name="Connecteur droit 11">
            <a:extLst>
              <a:ext uri="{FF2B5EF4-FFF2-40B4-BE49-F238E27FC236}">
                <a16:creationId xmlns:a16="http://schemas.microsoft.com/office/drawing/2014/main" id="{8CEC895A-641D-443A-85FA-9F90C0CAEC0D}"/>
              </a:ext>
            </a:extLst>
          </p:cNvPr>
          <p:cNvCxnSpPr>
            <a:cxnSpLocks/>
          </p:cNvCxnSpPr>
          <p:nvPr/>
        </p:nvCxnSpPr>
        <p:spPr>
          <a:xfrm>
            <a:off x="804271" y="1071583"/>
            <a:ext cx="3636000" cy="0"/>
          </a:xfrm>
          <a:prstGeom prst="line">
            <a:avLst/>
          </a:prstGeom>
          <a:noFill/>
          <a:ln w="19050" cap="flat" cmpd="sng" algn="ctr">
            <a:solidFill>
              <a:srgbClr val="000000"/>
            </a:solidFill>
            <a:prstDash val="solid"/>
          </a:ln>
          <a:effectLst>
            <a:outerShdw blurRad="50800" dist="38100" dir="2700000" algn="tl" rotWithShape="0">
              <a:prstClr val="black">
                <a:alpha val="40000"/>
              </a:prstClr>
            </a:outerShdw>
          </a:effectLst>
        </p:spPr>
      </p:cxnSp>
      <p:cxnSp>
        <p:nvCxnSpPr>
          <p:cNvPr id="13" name="Connecteur droit 12">
            <a:extLst>
              <a:ext uri="{FF2B5EF4-FFF2-40B4-BE49-F238E27FC236}">
                <a16:creationId xmlns:a16="http://schemas.microsoft.com/office/drawing/2014/main" id="{6874E6AF-A3D6-4E40-9D2B-B54D0368AF07}"/>
              </a:ext>
            </a:extLst>
          </p:cNvPr>
          <p:cNvCxnSpPr>
            <a:cxnSpLocks/>
          </p:cNvCxnSpPr>
          <p:nvPr/>
        </p:nvCxnSpPr>
        <p:spPr>
          <a:xfrm>
            <a:off x="5060129" y="1066191"/>
            <a:ext cx="1568058" cy="0"/>
          </a:xfrm>
          <a:prstGeom prst="line">
            <a:avLst/>
          </a:prstGeom>
          <a:noFill/>
          <a:ln w="19050" cap="flat" cmpd="sng" algn="ctr">
            <a:solidFill>
              <a:srgbClr val="000000"/>
            </a:solidFill>
            <a:prstDash val="solid"/>
          </a:ln>
          <a:effectLst>
            <a:outerShdw blurRad="50800" dist="38100" dir="2700000" algn="tl" rotWithShape="0">
              <a:prstClr val="black">
                <a:alpha val="40000"/>
              </a:prstClr>
            </a:outerShdw>
          </a:effectLst>
        </p:spPr>
      </p:cxnSp>
      <p:cxnSp>
        <p:nvCxnSpPr>
          <p:cNvPr id="14" name="Connecteur droit 13">
            <a:extLst>
              <a:ext uri="{FF2B5EF4-FFF2-40B4-BE49-F238E27FC236}">
                <a16:creationId xmlns:a16="http://schemas.microsoft.com/office/drawing/2014/main" id="{AB3CF5EF-62A9-490E-BACE-F310BAE54ED4}"/>
              </a:ext>
            </a:extLst>
          </p:cNvPr>
          <p:cNvCxnSpPr>
            <a:cxnSpLocks/>
          </p:cNvCxnSpPr>
          <p:nvPr/>
        </p:nvCxnSpPr>
        <p:spPr>
          <a:xfrm>
            <a:off x="7110076" y="1066191"/>
            <a:ext cx="1568058" cy="0"/>
          </a:xfrm>
          <a:prstGeom prst="line">
            <a:avLst/>
          </a:prstGeom>
          <a:noFill/>
          <a:ln w="19050" cap="flat" cmpd="sng" algn="ctr">
            <a:solidFill>
              <a:srgbClr val="000000"/>
            </a:solidFill>
            <a:prstDash val="solid"/>
          </a:ln>
          <a:effectLst>
            <a:outerShdw blurRad="50800" dist="38100" dir="2700000" algn="tl" rotWithShape="0">
              <a:prstClr val="black">
                <a:alpha val="40000"/>
              </a:prstClr>
            </a:outerShdw>
          </a:effectLst>
        </p:spPr>
      </p:cxnSp>
      <p:sp>
        <p:nvSpPr>
          <p:cNvPr id="15" name="Isosceles Triangle 134">
            <a:extLst>
              <a:ext uri="{FF2B5EF4-FFF2-40B4-BE49-F238E27FC236}">
                <a16:creationId xmlns:a16="http://schemas.microsoft.com/office/drawing/2014/main" id="{2C2DDC83-3C84-4BB4-AFAC-FF1305AAFAA6}"/>
              </a:ext>
            </a:extLst>
          </p:cNvPr>
          <p:cNvSpPr/>
          <p:nvPr/>
        </p:nvSpPr>
        <p:spPr bwMode="auto">
          <a:xfrm flipV="1">
            <a:off x="5064893" y="1071583"/>
            <a:ext cx="144016" cy="77400"/>
          </a:xfrm>
          <a:prstGeom prst="triangle">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2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16" name="Isosceles Triangle 134">
            <a:extLst>
              <a:ext uri="{FF2B5EF4-FFF2-40B4-BE49-F238E27FC236}">
                <a16:creationId xmlns:a16="http://schemas.microsoft.com/office/drawing/2014/main" id="{121C8CA1-6900-4A22-BCA4-6A23FB8CA5DE}"/>
              </a:ext>
            </a:extLst>
          </p:cNvPr>
          <p:cNvSpPr/>
          <p:nvPr/>
        </p:nvSpPr>
        <p:spPr bwMode="auto">
          <a:xfrm flipV="1">
            <a:off x="7114840" y="1066191"/>
            <a:ext cx="144016" cy="77400"/>
          </a:xfrm>
          <a:prstGeom prst="triangle">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2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grpSp>
        <p:nvGrpSpPr>
          <p:cNvPr id="17" name="Groupe 136">
            <a:extLst>
              <a:ext uri="{FF2B5EF4-FFF2-40B4-BE49-F238E27FC236}">
                <a16:creationId xmlns:a16="http://schemas.microsoft.com/office/drawing/2014/main" id="{7115E2AE-9C6E-4894-A3D1-598B58CDAB8B}"/>
              </a:ext>
            </a:extLst>
          </p:cNvPr>
          <p:cNvGrpSpPr>
            <a:grpSpLocks noChangeAspect="1"/>
          </p:cNvGrpSpPr>
          <p:nvPr/>
        </p:nvGrpSpPr>
        <p:grpSpPr>
          <a:xfrm>
            <a:off x="493589" y="1272901"/>
            <a:ext cx="235197" cy="230730"/>
            <a:chOff x="4860156" y="2417727"/>
            <a:chExt cx="1512168" cy="1518598"/>
          </a:xfrm>
        </p:grpSpPr>
        <p:grpSp>
          <p:nvGrpSpPr>
            <p:cNvPr id="18" name="Groupe 137">
              <a:extLst>
                <a:ext uri="{FF2B5EF4-FFF2-40B4-BE49-F238E27FC236}">
                  <a16:creationId xmlns:a16="http://schemas.microsoft.com/office/drawing/2014/main" id="{D435427C-A300-4578-8025-B715D7150FD2}"/>
                </a:ext>
              </a:extLst>
            </p:cNvPr>
            <p:cNvGrpSpPr/>
            <p:nvPr/>
          </p:nvGrpSpPr>
          <p:grpSpPr>
            <a:xfrm>
              <a:off x="4860156" y="2417727"/>
              <a:ext cx="1512168" cy="1518598"/>
              <a:chOff x="1043608" y="2384972"/>
              <a:chExt cx="1512168" cy="1518598"/>
            </a:xfrm>
          </p:grpSpPr>
          <p:sp>
            <p:nvSpPr>
              <p:cNvPr id="21" name="Cercle : creux 139">
                <a:extLst>
                  <a:ext uri="{FF2B5EF4-FFF2-40B4-BE49-F238E27FC236}">
                    <a16:creationId xmlns:a16="http://schemas.microsoft.com/office/drawing/2014/main" id="{B4E70A62-00F5-4B1A-821D-8A9B48FA28DC}"/>
                  </a:ext>
                </a:extLst>
              </p:cNvPr>
              <p:cNvSpPr/>
              <p:nvPr/>
            </p:nvSpPr>
            <p:spPr bwMode="auto">
              <a:xfrm>
                <a:off x="1043608" y="2384972"/>
                <a:ext cx="1512168" cy="1512168"/>
              </a:xfrm>
              <a:prstGeom prst="donut">
                <a:avLst>
                  <a:gd name="adj" fmla="val 5653"/>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40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ysClr val="windowText" lastClr="000000"/>
                  </a:solidFill>
                  <a:effectLst/>
                  <a:uLnTx/>
                  <a:uFillTx/>
                  <a:latin typeface="Univers" panose="020B0503020202020204" pitchFamily="34" charset="0"/>
                </a:endParaRPr>
              </a:p>
            </p:txBody>
          </p:sp>
          <p:sp>
            <p:nvSpPr>
              <p:cNvPr id="22" name="Rectangle 21">
                <a:extLst>
                  <a:ext uri="{FF2B5EF4-FFF2-40B4-BE49-F238E27FC236}">
                    <a16:creationId xmlns:a16="http://schemas.microsoft.com/office/drawing/2014/main" id="{77E04CD0-ED15-4A5F-9846-13E742D378D3}"/>
                  </a:ext>
                </a:extLst>
              </p:cNvPr>
              <p:cNvSpPr/>
              <p:nvPr/>
            </p:nvSpPr>
            <p:spPr bwMode="auto">
              <a:xfrm>
                <a:off x="1727693" y="2384972"/>
                <a:ext cx="144000" cy="1518598"/>
              </a:xfrm>
              <a:prstGeom prst="rect">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ysClr val="windowText" lastClr="000000"/>
                  </a:solidFill>
                  <a:effectLst/>
                  <a:uLnTx/>
                  <a:uFillTx/>
                  <a:latin typeface="Univers" panose="020B0503020202020204" pitchFamily="34" charset="0"/>
                </a:endParaRPr>
              </a:p>
            </p:txBody>
          </p:sp>
        </p:grpSp>
        <p:sp>
          <p:nvSpPr>
            <p:cNvPr id="20" name="Ellipse 138">
              <a:extLst>
                <a:ext uri="{FF2B5EF4-FFF2-40B4-BE49-F238E27FC236}">
                  <a16:creationId xmlns:a16="http://schemas.microsoft.com/office/drawing/2014/main" id="{214C4EA2-F04A-4411-B2AD-9FEBCF4174F6}"/>
                </a:ext>
              </a:extLst>
            </p:cNvPr>
            <p:cNvSpPr/>
            <p:nvPr/>
          </p:nvSpPr>
          <p:spPr bwMode="auto">
            <a:xfrm>
              <a:off x="5038909" y="2592051"/>
              <a:ext cx="1163520" cy="1163520"/>
            </a:xfrm>
            <a:prstGeom prst="ellipse">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fr-FR" sz="1200" b="1" i="0" u="none" strike="noStrike" kern="0" cap="none" spc="0" normalizeH="0" baseline="0" noProof="0">
                  <a:ln>
                    <a:noFill/>
                  </a:ln>
                  <a:solidFill>
                    <a:sysClr val="windowText" lastClr="000000"/>
                  </a:solidFill>
                  <a:effectLst/>
                  <a:uLnTx/>
                  <a:uFillTx/>
                  <a:latin typeface="Univers" panose="020B0503020202020204" pitchFamily="34" charset="0"/>
                </a:rPr>
                <a:t>1</a:t>
              </a:r>
            </a:p>
          </p:txBody>
        </p:sp>
      </p:grpSp>
      <p:sp>
        <p:nvSpPr>
          <p:cNvPr id="23" name="Rectangle 22">
            <a:extLst>
              <a:ext uri="{FF2B5EF4-FFF2-40B4-BE49-F238E27FC236}">
                <a16:creationId xmlns:a16="http://schemas.microsoft.com/office/drawing/2014/main" id="{17BD6E7D-5446-437B-9184-D951C4C44601}"/>
              </a:ext>
            </a:extLst>
          </p:cNvPr>
          <p:cNvSpPr/>
          <p:nvPr/>
        </p:nvSpPr>
        <p:spPr>
          <a:xfrm>
            <a:off x="804271" y="1181267"/>
            <a:ext cx="3636000" cy="321388"/>
          </a:xfrm>
          <a:prstGeom prst="rect">
            <a:avLst/>
          </a:prstGeom>
          <a:noFill/>
          <a:ln w="3175" cap="flat" cmpd="sng" algn="ctr">
            <a:solidFill>
              <a:srgbClr val="000000"/>
            </a:solidFill>
            <a:prstDash val="solid"/>
          </a:ln>
          <a:effectLst/>
        </p:spPr>
        <p:txBody>
          <a:bodyPr wrap="square" lIns="108000" tIns="0" rIns="36000" bIns="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Univers" panose="020B0503020202020204" pitchFamily="34" charset="0"/>
                <a:ea typeface="+mn-ea"/>
                <a:cs typeface="+mn-cs"/>
              </a:rPr>
              <a:t>Atteinte à l'Intégrité Physique et Psychique</a:t>
            </a:r>
            <a:r>
              <a:rPr kumimoji="0" lang="fr-FR" sz="900" b="0" i="0" u="none" strike="noStrike" kern="0" cap="none" spc="0" normalizeH="0" baseline="0" noProof="0" dirty="0">
                <a:ln>
                  <a:noFill/>
                </a:ln>
                <a:solidFill>
                  <a:srgbClr val="000000"/>
                </a:solidFill>
                <a:effectLst/>
                <a:uLnTx/>
                <a:uFillTx/>
                <a:latin typeface="Univers" panose="020B0503020202020204" pitchFamily="34" charset="0"/>
                <a:ea typeface="+mn-ea"/>
                <a:cs typeface="+mn-cs"/>
              </a:rPr>
              <a:t> </a:t>
            </a:r>
            <a:r>
              <a:rPr kumimoji="0" lang="fr-FR" sz="900" b="0" u="none" strike="noStrike" kern="0" cap="none" spc="0" normalizeH="0" baseline="0" noProof="0" dirty="0">
                <a:ln>
                  <a:noFill/>
                </a:ln>
                <a:solidFill>
                  <a:srgbClr val="000000"/>
                </a:solidFill>
                <a:effectLst/>
                <a:uLnTx/>
                <a:uFillTx/>
                <a:latin typeface="Univers" panose="020B0503020202020204" pitchFamily="34" charset="0"/>
                <a:ea typeface="+mn-ea"/>
                <a:cs typeface="+mn-cs"/>
              </a:rPr>
              <a:t>à la suite d’un accident</a:t>
            </a:r>
          </a:p>
        </p:txBody>
      </p:sp>
      <p:sp>
        <p:nvSpPr>
          <p:cNvPr id="24" name="Rectangle 23">
            <a:extLst>
              <a:ext uri="{FF2B5EF4-FFF2-40B4-BE49-F238E27FC236}">
                <a16:creationId xmlns:a16="http://schemas.microsoft.com/office/drawing/2014/main" id="{7A688D89-4DE8-4AA2-9D97-E794AE4CE914}"/>
              </a:ext>
            </a:extLst>
          </p:cNvPr>
          <p:cNvSpPr/>
          <p:nvPr/>
        </p:nvSpPr>
        <p:spPr bwMode="auto">
          <a:xfrm>
            <a:off x="7104822" y="1181267"/>
            <a:ext cx="1568058" cy="321388"/>
          </a:xfrm>
          <a:prstGeom prst="rect">
            <a:avLst/>
          </a:prstGeom>
          <a:solidFill>
            <a:srgbClr val="F47920">
              <a:lumMod val="20000"/>
              <a:lumOff val="80000"/>
            </a:srgbClr>
          </a:solidFill>
          <a:ln>
            <a:solidFill>
              <a:srgbClr val="F47920"/>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25" name="Rectangle 24">
            <a:extLst>
              <a:ext uri="{FF2B5EF4-FFF2-40B4-BE49-F238E27FC236}">
                <a16:creationId xmlns:a16="http://schemas.microsoft.com/office/drawing/2014/main" id="{96D4ED2A-50AE-461E-ACC1-A9ACFC5C58AB}"/>
              </a:ext>
            </a:extLst>
          </p:cNvPr>
          <p:cNvSpPr/>
          <p:nvPr/>
        </p:nvSpPr>
        <p:spPr bwMode="auto">
          <a:xfrm>
            <a:off x="5059444" y="1181267"/>
            <a:ext cx="1568058" cy="321388"/>
          </a:xfrm>
          <a:prstGeom prst="rect">
            <a:avLst/>
          </a:prstGeom>
          <a:solidFill>
            <a:srgbClr val="A778AE">
              <a:lumMod val="20000"/>
              <a:lumOff val="80000"/>
            </a:srgbClr>
          </a:solidFill>
          <a:ln>
            <a:solidFill>
              <a:srgbClr val="A778AE"/>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26" name="Rectangle 25">
            <a:extLst>
              <a:ext uri="{FF2B5EF4-FFF2-40B4-BE49-F238E27FC236}">
                <a16:creationId xmlns:a16="http://schemas.microsoft.com/office/drawing/2014/main" id="{6C502847-BF8E-46D7-89A3-43F3B2E2CB70}"/>
              </a:ext>
            </a:extLst>
          </p:cNvPr>
          <p:cNvSpPr/>
          <p:nvPr/>
        </p:nvSpPr>
        <p:spPr>
          <a:xfrm>
            <a:off x="804271" y="3735879"/>
            <a:ext cx="3636000" cy="292749"/>
          </a:xfrm>
          <a:prstGeom prst="rect">
            <a:avLst/>
          </a:prstGeom>
          <a:noFill/>
          <a:ln w="3175" cap="flat" cmpd="sng" algn="ctr">
            <a:solidFill>
              <a:srgbClr val="000000"/>
            </a:solidFill>
            <a:prstDash val="solid"/>
          </a:ln>
          <a:effectLst/>
        </p:spPr>
        <p:txBody>
          <a:bodyPr wrap="square" lIns="108000" tIns="0" rIns="36000" bIns="0" anchor="ctr">
            <a:noAutofit/>
          </a:bodyPr>
          <a:lstStyle/>
          <a:p>
            <a:pPr>
              <a:defRPr/>
            </a:pPr>
            <a:r>
              <a:rPr lang="fr-FR" sz="1000" b="1" dirty="0">
                <a:solidFill>
                  <a:srgbClr val="C00000"/>
                </a:solidFill>
                <a:latin typeface="Univers" panose="020B0503020202020204" pitchFamily="34" charset="0"/>
                <a:ea typeface="+mn-ea"/>
                <a:cs typeface="+mn-cs"/>
              </a:rPr>
              <a:t>Services d'assistance</a:t>
            </a:r>
          </a:p>
        </p:txBody>
      </p:sp>
      <p:grpSp>
        <p:nvGrpSpPr>
          <p:cNvPr id="27" name="Groupe 136">
            <a:extLst>
              <a:ext uri="{FF2B5EF4-FFF2-40B4-BE49-F238E27FC236}">
                <a16:creationId xmlns:a16="http://schemas.microsoft.com/office/drawing/2014/main" id="{A68B2289-5B93-4DFC-8B8F-2BADB01D0C3C}"/>
              </a:ext>
            </a:extLst>
          </p:cNvPr>
          <p:cNvGrpSpPr>
            <a:grpSpLocks noChangeAspect="1"/>
          </p:cNvGrpSpPr>
          <p:nvPr/>
        </p:nvGrpSpPr>
        <p:grpSpPr>
          <a:xfrm>
            <a:off x="493589" y="1704601"/>
            <a:ext cx="235197" cy="231078"/>
            <a:chOff x="4860156" y="2417727"/>
            <a:chExt cx="1512168" cy="1520896"/>
          </a:xfrm>
        </p:grpSpPr>
        <p:grpSp>
          <p:nvGrpSpPr>
            <p:cNvPr id="28" name="Groupe 137">
              <a:extLst>
                <a:ext uri="{FF2B5EF4-FFF2-40B4-BE49-F238E27FC236}">
                  <a16:creationId xmlns:a16="http://schemas.microsoft.com/office/drawing/2014/main" id="{9C4F8F5B-24FF-4534-80D3-3F469E83FF9B}"/>
                </a:ext>
              </a:extLst>
            </p:cNvPr>
            <p:cNvGrpSpPr/>
            <p:nvPr/>
          </p:nvGrpSpPr>
          <p:grpSpPr>
            <a:xfrm>
              <a:off x="4860156" y="2417727"/>
              <a:ext cx="1512168" cy="1520896"/>
              <a:chOff x="1043608" y="2384972"/>
              <a:chExt cx="1512168" cy="1520896"/>
            </a:xfrm>
          </p:grpSpPr>
          <p:sp>
            <p:nvSpPr>
              <p:cNvPr id="33" name="Cercle : creux 139">
                <a:extLst>
                  <a:ext uri="{FF2B5EF4-FFF2-40B4-BE49-F238E27FC236}">
                    <a16:creationId xmlns:a16="http://schemas.microsoft.com/office/drawing/2014/main" id="{3879ACE6-3920-4D7F-9FB4-42EBF11494B7}"/>
                  </a:ext>
                </a:extLst>
              </p:cNvPr>
              <p:cNvSpPr/>
              <p:nvPr/>
            </p:nvSpPr>
            <p:spPr bwMode="auto">
              <a:xfrm>
                <a:off x="1043608" y="2384972"/>
                <a:ext cx="1512168" cy="1512168"/>
              </a:xfrm>
              <a:prstGeom prst="donut">
                <a:avLst>
                  <a:gd name="adj" fmla="val 5653"/>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40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sp>
            <p:nvSpPr>
              <p:cNvPr id="34" name="Rectangle 33">
                <a:extLst>
                  <a:ext uri="{FF2B5EF4-FFF2-40B4-BE49-F238E27FC236}">
                    <a16:creationId xmlns:a16="http://schemas.microsoft.com/office/drawing/2014/main" id="{B753D47F-BC87-4CB1-AA3F-B0A601EB08BE}"/>
                  </a:ext>
                </a:extLst>
              </p:cNvPr>
              <p:cNvSpPr/>
              <p:nvPr/>
            </p:nvSpPr>
            <p:spPr bwMode="auto">
              <a:xfrm>
                <a:off x="1727693" y="2384972"/>
                <a:ext cx="144000" cy="1520896"/>
              </a:xfrm>
              <a:prstGeom prst="rect">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grpSp>
        <p:sp>
          <p:nvSpPr>
            <p:cNvPr id="29" name="Ellipse 138">
              <a:extLst>
                <a:ext uri="{FF2B5EF4-FFF2-40B4-BE49-F238E27FC236}">
                  <a16:creationId xmlns:a16="http://schemas.microsoft.com/office/drawing/2014/main" id="{3B7BE9D4-7B8D-4D20-8DFE-F15ABEAF3731}"/>
                </a:ext>
              </a:extLst>
            </p:cNvPr>
            <p:cNvSpPr/>
            <p:nvPr/>
          </p:nvSpPr>
          <p:spPr bwMode="auto">
            <a:xfrm>
              <a:off x="5038909" y="2592051"/>
              <a:ext cx="1163520" cy="1163520"/>
            </a:xfrm>
            <a:prstGeom prst="ellipse">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fr-FR" sz="1200" b="1" i="0" u="none" strike="noStrike" kern="0" cap="none" spc="0" normalizeH="0" baseline="0" noProof="0">
                  <a:ln>
                    <a:noFill/>
                  </a:ln>
                  <a:solidFill>
                    <a:srgbClr val="581D74"/>
                  </a:solidFill>
                  <a:effectLst/>
                  <a:uLnTx/>
                  <a:uFillTx/>
                  <a:latin typeface="Univers" panose="020B0503020202020204" pitchFamily="34" charset="0"/>
                </a:rPr>
                <a:t>2</a:t>
              </a:r>
            </a:p>
          </p:txBody>
        </p:sp>
      </p:grpSp>
      <p:sp>
        <p:nvSpPr>
          <p:cNvPr id="35" name="Rectangle 34">
            <a:extLst>
              <a:ext uri="{FF2B5EF4-FFF2-40B4-BE49-F238E27FC236}">
                <a16:creationId xmlns:a16="http://schemas.microsoft.com/office/drawing/2014/main" id="{D50C00A4-DEDD-4460-B577-0E97BCB431A2}"/>
              </a:ext>
            </a:extLst>
          </p:cNvPr>
          <p:cNvSpPr/>
          <p:nvPr/>
        </p:nvSpPr>
        <p:spPr>
          <a:xfrm>
            <a:off x="804271" y="1624342"/>
            <a:ext cx="3636000" cy="310012"/>
          </a:xfrm>
          <a:prstGeom prst="rect">
            <a:avLst/>
          </a:prstGeom>
          <a:noFill/>
          <a:ln w="3175" cap="flat" cmpd="sng" algn="ctr">
            <a:solidFill>
              <a:srgbClr val="000000"/>
            </a:solidFill>
            <a:prstDash val="solid"/>
          </a:ln>
          <a:effectLst/>
        </p:spPr>
        <p:txBody>
          <a:bodyPr wrap="square" lIns="108000" tIns="0" rIns="36000" bIns="0" anchor="ctr">
            <a:noAutofit/>
          </a:bodyPr>
          <a:lstStyle/>
          <a:p>
            <a:r>
              <a:rPr lang="fr-FR" sz="900" b="1" dirty="0">
                <a:latin typeface="Univers" panose="020B0503020202020204" pitchFamily="34" charset="0"/>
              </a:rPr>
              <a:t>Hospitalisation</a:t>
            </a:r>
            <a:r>
              <a:rPr lang="fr-FR" sz="900" dirty="0">
                <a:latin typeface="Univers" panose="020B0503020202020204" pitchFamily="34" charset="0"/>
              </a:rPr>
              <a:t> </a:t>
            </a:r>
            <a:r>
              <a:rPr lang="fr-FR" sz="900" i="1" dirty="0">
                <a:latin typeface="Univers" panose="020B0503020202020204" pitchFamily="34" charset="0"/>
              </a:rPr>
              <a:t>(GAV : au moins égale à 5 jours consécutifs  dans  un  service  de  chirurgie) / (GS : frais d’hospitalisation)</a:t>
            </a:r>
          </a:p>
        </p:txBody>
      </p:sp>
      <p:sp>
        <p:nvSpPr>
          <p:cNvPr id="36" name="Rectangle 35">
            <a:extLst>
              <a:ext uri="{FF2B5EF4-FFF2-40B4-BE49-F238E27FC236}">
                <a16:creationId xmlns:a16="http://schemas.microsoft.com/office/drawing/2014/main" id="{5D7A6BFB-AE73-4E6E-ABE2-DAF61BF47227}"/>
              </a:ext>
            </a:extLst>
          </p:cNvPr>
          <p:cNvSpPr/>
          <p:nvPr/>
        </p:nvSpPr>
        <p:spPr bwMode="auto">
          <a:xfrm>
            <a:off x="5059444" y="1624342"/>
            <a:ext cx="1568058" cy="310012"/>
          </a:xfrm>
          <a:prstGeom prst="rect">
            <a:avLst/>
          </a:prstGeom>
          <a:solidFill>
            <a:srgbClr val="A778AE">
              <a:lumMod val="20000"/>
              <a:lumOff val="80000"/>
            </a:srgbClr>
          </a:solidFill>
          <a:ln>
            <a:solidFill>
              <a:srgbClr val="A778AE"/>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37" name="Rectangle 36">
            <a:extLst>
              <a:ext uri="{FF2B5EF4-FFF2-40B4-BE49-F238E27FC236}">
                <a16:creationId xmlns:a16="http://schemas.microsoft.com/office/drawing/2014/main" id="{C0B9CA36-6B40-4AE7-AEA7-861311C1E36E}"/>
              </a:ext>
            </a:extLst>
          </p:cNvPr>
          <p:cNvSpPr/>
          <p:nvPr/>
        </p:nvSpPr>
        <p:spPr bwMode="auto">
          <a:xfrm>
            <a:off x="7104822" y="1624342"/>
            <a:ext cx="1568058" cy="310012"/>
          </a:xfrm>
          <a:prstGeom prst="rect">
            <a:avLst/>
          </a:prstGeom>
          <a:solidFill>
            <a:srgbClr val="F47920">
              <a:lumMod val="20000"/>
              <a:lumOff val="80000"/>
            </a:srgbClr>
          </a:solidFill>
          <a:ln>
            <a:solidFill>
              <a:srgbClr val="F47920"/>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grpSp>
        <p:nvGrpSpPr>
          <p:cNvPr id="38" name="Groupe 136">
            <a:extLst>
              <a:ext uri="{FF2B5EF4-FFF2-40B4-BE49-F238E27FC236}">
                <a16:creationId xmlns:a16="http://schemas.microsoft.com/office/drawing/2014/main" id="{C436ABCA-F7E4-4D65-9652-808CD90480A3}"/>
              </a:ext>
            </a:extLst>
          </p:cNvPr>
          <p:cNvGrpSpPr>
            <a:grpSpLocks noChangeAspect="1"/>
          </p:cNvGrpSpPr>
          <p:nvPr/>
        </p:nvGrpSpPr>
        <p:grpSpPr>
          <a:xfrm>
            <a:off x="493589" y="2079695"/>
            <a:ext cx="235197" cy="231078"/>
            <a:chOff x="4860156" y="2417727"/>
            <a:chExt cx="1512168" cy="1520896"/>
          </a:xfrm>
        </p:grpSpPr>
        <p:grpSp>
          <p:nvGrpSpPr>
            <p:cNvPr id="39" name="Groupe 137">
              <a:extLst>
                <a:ext uri="{FF2B5EF4-FFF2-40B4-BE49-F238E27FC236}">
                  <a16:creationId xmlns:a16="http://schemas.microsoft.com/office/drawing/2014/main" id="{E995F98C-F393-42A7-A9C4-A69184790BCC}"/>
                </a:ext>
              </a:extLst>
            </p:cNvPr>
            <p:cNvGrpSpPr/>
            <p:nvPr/>
          </p:nvGrpSpPr>
          <p:grpSpPr>
            <a:xfrm>
              <a:off x="4860156" y="2417727"/>
              <a:ext cx="1512168" cy="1520896"/>
              <a:chOff x="1043608" y="2384972"/>
              <a:chExt cx="1512168" cy="1520896"/>
            </a:xfrm>
          </p:grpSpPr>
          <p:sp>
            <p:nvSpPr>
              <p:cNvPr id="41" name="Cercle : creux 139">
                <a:extLst>
                  <a:ext uri="{FF2B5EF4-FFF2-40B4-BE49-F238E27FC236}">
                    <a16:creationId xmlns:a16="http://schemas.microsoft.com/office/drawing/2014/main" id="{002E2736-5671-429B-8348-B7A987FE70FD}"/>
                  </a:ext>
                </a:extLst>
              </p:cNvPr>
              <p:cNvSpPr/>
              <p:nvPr/>
            </p:nvSpPr>
            <p:spPr bwMode="auto">
              <a:xfrm>
                <a:off x="1043608" y="2384972"/>
                <a:ext cx="1512168" cy="1512168"/>
              </a:xfrm>
              <a:prstGeom prst="donut">
                <a:avLst>
                  <a:gd name="adj" fmla="val 5653"/>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40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sp>
            <p:nvSpPr>
              <p:cNvPr id="42" name="Rectangle 41">
                <a:extLst>
                  <a:ext uri="{FF2B5EF4-FFF2-40B4-BE49-F238E27FC236}">
                    <a16:creationId xmlns:a16="http://schemas.microsoft.com/office/drawing/2014/main" id="{BC6EFDC9-0A02-48AE-B2D7-4B48D2BFD25C}"/>
                  </a:ext>
                </a:extLst>
              </p:cNvPr>
              <p:cNvSpPr/>
              <p:nvPr/>
            </p:nvSpPr>
            <p:spPr bwMode="auto">
              <a:xfrm>
                <a:off x="1727693" y="2384972"/>
                <a:ext cx="144000" cy="1520896"/>
              </a:xfrm>
              <a:prstGeom prst="rect">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grpSp>
        <p:sp>
          <p:nvSpPr>
            <p:cNvPr id="40" name="Ellipse 138">
              <a:extLst>
                <a:ext uri="{FF2B5EF4-FFF2-40B4-BE49-F238E27FC236}">
                  <a16:creationId xmlns:a16="http://schemas.microsoft.com/office/drawing/2014/main" id="{1634CC82-F6AE-4194-A591-82A5A1E2DFE2}"/>
                </a:ext>
              </a:extLst>
            </p:cNvPr>
            <p:cNvSpPr/>
            <p:nvPr/>
          </p:nvSpPr>
          <p:spPr bwMode="auto">
            <a:xfrm>
              <a:off x="5038909" y="2592051"/>
              <a:ext cx="1163520" cy="1163520"/>
            </a:xfrm>
            <a:prstGeom prst="ellipse">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fr-FR" sz="1200" b="1" i="0" u="none" strike="noStrike" kern="0" cap="none" spc="0" normalizeH="0" baseline="0" noProof="0">
                  <a:ln>
                    <a:noFill/>
                  </a:ln>
                  <a:solidFill>
                    <a:srgbClr val="581D74"/>
                  </a:solidFill>
                  <a:effectLst/>
                  <a:uLnTx/>
                  <a:uFillTx/>
                  <a:latin typeface="Univers" panose="020B0503020202020204" pitchFamily="34" charset="0"/>
                </a:rPr>
                <a:t>3</a:t>
              </a:r>
            </a:p>
          </p:txBody>
        </p:sp>
      </p:grpSp>
      <p:sp>
        <p:nvSpPr>
          <p:cNvPr id="43" name="Rectangle 42">
            <a:extLst>
              <a:ext uri="{FF2B5EF4-FFF2-40B4-BE49-F238E27FC236}">
                <a16:creationId xmlns:a16="http://schemas.microsoft.com/office/drawing/2014/main" id="{6C47C2EC-FC19-477D-9A1B-D35D37CC24D4}"/>
              </a:ext>
            </a:extLst>
          </p:cNvPr>
          <p:cNvSpPr/>
          <p:nvPr/>
        </p:nvSpPr>
        <p:spPr>
          <a:xfrm>
            <a:off x="804271" y="2036730"/>
            <a:ext cx="3636000" cy="293132"/>
          </a:xfrm>
          <a:prstGeom prst="rect">
            <a:avLst/>
          </a:prstGeom>
          <a:noFill/>
          <a:ln w="3175" cap="flat" cmpd="sng" algn="ctr">
            <a:solidFill>
              <a:srgbClr val="000000"/>
            </a:solidFill>
            <a:prstDash val="solid"/>
          </a:ln>
          <a:effectLst/>
        </p:spPr>
        <p:txBody>
          <a:bodyPr wrap="square" lIns="108000" tIns="0" rIns="36000" bIns="0" anchor="ctr">
            <a:noAutofit/>
          </a:bodyPr>
          <a:lstStyle/>
          <a:p>
            <a:r>
              <a:rPr lang="fr-FR" sz="900" b="1" dirty="0">
                <a:latin typeface="Univers" panose="020B0503020202020204" pitchFamily="34" charset="0"/>
              </a:rPr>
              <a:t>Consultation</a:t>
            </a:r>
            <a:r>
              <a:rPr lang="fr-FR" sz="900" dirty="0">
                <a:latin typeface="Univers" panose="020B0503020202020204" pitchFamily="34" charset="0"/>
              </a:rPr>
              <a:t> et analyses médicales </a:t>
            </a:r>
          </a:p>
          <a:p>
            <a:r>
              <a:rPr lang="fr-FR" sz="900" i="1" dirty="0">
                <a:latin typeface="Univers" panose="020B0503020202020204" pitchFamily="34" charset="0"/>
              </a:rPr>
              <a:t>(généralistes, spécialistes…)</a:t>
            </a:r>
          </a:p>
        </p:txBody>
      </p:sp>
      <p:sp>
        <p:nvSpPr>
          <p:cNvPr id="44" name="Rectangle 43">
            <a:extLst>
              <a:ext uri="{FF2B5EF4-FFF2-40B4-BE49-F238E27FC236}">
                <a16:creationId xmlns:a16="http://schemas.microsoft.com/office/drawing/2014/main" id="{BF59C997-4AF1-4750-B1A2-FC6855F35D8D}"/>
              </a:ext>
            </a:extLst>
          </p:cNvPr>
          <p:cNvSpPr/>
          <p:nvPr/>
        </p:nvSpPr>
        <p:spPr bwMode="auto">
          <a:xfrm>
            <a:off x="5059444" y="2036730"/>
            <a:ext cx="1568058" cy="293132"/>
          </a:xfrm>
          <a:prstGeom prst="rect">
            <a:avLst/>
          </a:prstGeom>
          <a:solidFill>
            <a:srgbClr val="A778AE">
              <a:lumMod val="20000"/>
              <a:lumOff val="80000"/>
            </a:srgbClr>
          </a:solidFill>
          <a:ln>
            <a:solidFill>
              <a:srgbClr val="A778AE"/>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8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45" name="Rectangle 44">
            <a:extLst>
              <a:ext uri="{FF2B5EF4-FFF2-40B4-BE49-F238E27FC236}">
                <a16:creationId xmlns:a16="http://schemas.microsoft.com/office/drawing/2014/main" id="{00C6D951-692E-45FD-B179-4CA2212EEF00}"/>
              </a:ext>
            </a:extLst>
          </p:cNvPr>
          <p:cNvSpPr/>
          <p:nvPr/>
        </p:nvSpPr>
        <p:spPr bwMode="auto">
          <a:xfrm>
            <a:off x="7104822" y="2036730"/>
            <a:ext cx="1568058" cy="293132"/>
          </a:xfrm>
          <a:prstGeom prst="rect">
            <a:avLst/>
          </a:prstGeom>
          <a:solidFill>
            <a:srgbClr val="F47920">
              <a:lumMod val="20000"/>
              <a:lumOff val="80000"/>
            </a:srgbClr>
          </a:solidFill>
          <a:ln>
            <a:solidFill>
              <a:srgbClr val="F47920"/>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8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grpSp>
        <p:nvGrpSpPr>
          <p:cNvPr id="46" name="Groupe 136">
            <a:extLst>
              <a:ext uri="{FF2B5EF4-FFF2-40B4-BE49-F238E27FC236}">
                <a16:creationId xmlns:a16="http://schemas.microsoft.com/office/drawing/2014/main" id="{E98CD847-F352-48DB-A803-D1538AC76864}"/>
              </a:ext>
            </a:extLst>
          </p:cNvPr>
          <p:cNvGrpSpPr>
            <a:grpSpLocks noChangeAspect="1"/>
          </p:cNvGrpSpPr>
          <p:nvPr/>
        </p:nvGrpSpPr>
        <p:grpSpPr>
          <a:xfrm>
            <a:off x="493589" y="2511743"/>
            <a:ext cx="235197" cy="231078"/>
            <a:chOff x="4860156" y="2417727"/>
            <a:chExt cx="1512168" cy="1520896"/>
          </a:xfrm>
        </p:grpSpPr>
        <p:grpSp>
          <p:nvGrpSpPr>
            <p:cNvPr id="47" name="Groupe 137">
              <a:extLst>
                <a:ext uri="{FF2B5EF4-FFF2-40B4-BE49-F238E27FC236}">
                  <a16:creationId xmlns:a16="http://schemas.microsoft.com/office/drawing/2014/main" id="{AE12C701-B4AF-48B2-BC25-F12DD06F49AF}"/>
                </a:ext>
              </a:extLst>
            </p:cNvPr>
            <p:cNvGrpSpPr/>
            <p:nvPr/>
          </p:nvGrpSpPr>
          <p:grpSpPr>
            <a:xfrm>
              <a:off x="4860156" y="2417727"/>
              <a:ext cx="1512168" cy="1520896"/>
              <a:chOff x="1043608" y="2384972"/>
              <a:chExt cx="1512168" cy="1520896"/>
            </a:xfrm>
          </p:grpSpPr>
          <p:sp>
            <p:nvSpPr>
              <p:cNvPr id="49" name="Cercle : creux 139">
                <a:extLst>
                  <a:ext uri="{FF2B5EF4-FFF2-40B4-BE49-F238E27FC236}">
                    <a16:creationId xmlns:a16="http://schemas.microsoft.com/office/drawing/2014/main" id="{97DFA75D-E4FC-4FAF-BDAD-DBADA42A0B6D}"/>
                  </a:ext>
                </a:extLst>
              </p:cNvPr>
              <p:cNvSpPr/>
              <p:nvPr/>
            </p:nvSpPr>
            <p:spPr bwMode="auto">
              <a:xfrm>
                <a:off x="1043608" y="2384972"/>
                <a:ext cx="1512168" cy="1512168"/>
              </a:xfrm>
              <a:prstGeom prst="donut">
                <a:avLst>
                  <a:gd name="adj" fmla="val 5653"/>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40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sp>
            <p:nvSpPr>
              <p:cNvPr id="50" name="Rectangle 49">
                <a:extLst>
                  <a:ext uri="{FF2B5EF4-FFF2-40B4-BE49-F238E27FC236}">
                    <a16:creationId xmlns:a16="http://schemas.microsoft.com/office/drawing/2014/main" id="{A3D42431-1783-4926-9BAB-3885B5B545A2}"/>
                  </a:ext>
                </a:extLst>
              </p:cNvPr>
              <p:cNvSpPr/>
              <p:nvPr/>
            </p:nvSpPr>
            <p:spPr bwMode="auto">
              <a:xfrm>
                <a:off x="1727693" y="2384972"/>
                <a:ext cx="144000" cy="1520896"/>
              </a:xfrm>
              <a:prstGeom prst="rect">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grpSp>
        <p:sp>
          <p:nvSpPr>
            <p:cNvPr id="48" name="Ellipse 138">
              <a:extLst>
                <a:ext uri="{FF2B5EF4-FFF2-40B4-BE49-F238E27FC236}">
                  <a16:creationId xmlns:a16="http://schemas.microsoft.com/office/drawing/2014/main" id="{866D8B4A-5A1A-4D99-94FB-39F8C4A64C7C}"/>
                </a:ext>
              </a:extLst>
            </p:cNvPr>
            <p:cNvSpPr/>
            <p:nvPr/>
          </p:nvSpPr>
          <p:spPr bwMode="auto">
            <a:xfrm>
              <a:off x="5038909" y="2592051"/>
              <a:ext cx="1163520" cy="1163520"/>
            </a:xfrm>
            <a:prstGeom prst="ellipse">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fr-FR" sz="1200" b="1" i="0" u="none" strike="noStrike" kern="0" cap="none" spc="0" normalizeH="0" baseline="0" noProof="0">
                  <a:ln>
                    <a:noFill/>
                  </a:ln>
                  <a:solidFill>
                    <a:srgbClr val="581D74"/>
                  </a:solidFill>
                  <a:effectLst/>
                  <a:uLnTx/>
                  <a:uFillTx/>
                  <a:latin typeface="Univers" panose="020B0503020202020204" pitchFamily="34" charset="0"/>
                </a:rPr>
                <a:t>4</a:t>
              </a:r>
            </a:p>
          </p:txBody>
        </p:sp>
      </p:grpSp>
      <p:sp>
        <p:nvSpPr>
          <p:cNvPr id="51" name="Rectangle 50">
            <a:extLst>
              <a:ext uri="{FF2B5EF4-FFF2-40B4-BE49-F238E27FC236}">
                <a16:creationId xmlns:a16="http://schemas.microsoft.com/office/drawing/2014/main" id="{95F8B617-22E6-4080-8B51-8DEAF335B453}"/>
              </a:ext>
            </a:extLst>
          </p:cNvPr>
          <p:cNvSpPr/>
          <p:nvPr/>
        </p:nvSpPr>
        <p:spPr>
          <a:xfrm>
            <a:off x="804271" y="2467784"/>
            <a:ext cx="3636000" cy="326074"/>
          </a:xfrm>
          <a:prstGeom prst="rect">
            <a:avLst/>
          </a:prstGeom>
          <a:noFill/>
          <a:ln w="3175" cap="flat" cmpd="sng" algn="ctr">
            <a:solidFill>
              <a:srgbClr val="000000"/>
            </a:solidFill>
            <a:prstDash val="solid"/>
          </a:ln>
          <a:effectLst/>
        </p:spPr>
        <p:txBody>
          <a:bodyPr wrap="square" lIns="108000" tIns="0" rIns="36000" bIns="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Univers" panose="020B0503020202020204" pitchFamily="34" charset="0"/>
                <a:ea typeface="+mn-ea"/>
                <a:cs typeface="+mn-cs"/>
              </a:rPr>
              <a:t>Perte Totale et Irréversible d'Autonomie</a:t>
            </a:r>
            <a:r>
              <a:rPr kumimoji="0" lang="fr-FR" sz="900" b="0" i="0" u="none" strike="noStrike" kern="0" cap="none" spc="0" normalizeH="0" baseline="0" noProof="0" dirty="0">
                <a:ln>
                  <a:noFill/>
                </a:ln>
                <a:solidFill>
                  <a:srgbClr val="000000"/>
                </a:solidFill>
                <a:effectLst/>
                <a:uLnTx/>
                <a:uFillTx/>
                <a:latin typeface="Univers" panose="020B0503020202020204" pitchFamily="34" charset="0"/>
                <a:ea typeface="+mn-ea"/>
                <a:cs typeface="+mn-cs"/>
              </a:rPr>
              <a:t> à la suite d’un accident</a:t>
            </a:r>
          </a:p>
        </p:txBody>
      </p:sp>
      <p:sp>
        <p:nvSpPr>
          <p:cNvPr id="52" name="Rectangle 51">
            <a:extLst>
              <a:ext uri="{FF2B5EF4-FFF2-40B4-BE49-F238E27FC236}">
                <a16:creationId xmlns:a16="http://schemas.microsoft.com/office/drawing/2014/main" id="{51C16BA7-9A85-4659-AF4E-D1B9335B1404}"/>
              </a:ext>
            </a:extLst>
          </p:cNvPr>
          <p:cNvSpPr/>
          <p:nvPr/>
        </p:nvSpPr>
        <p:spPr bwMode="auto">
          <a:xfrm>
            <a:off x="5059444" y="2467784"/>
            <a:ext cx="1568058" cy="324588"/>
          </a:xfrm>
          <a:prstGeom prst="rect">
            <a:avLst/>
          </a:prstGeom>
          <a:solidFill>
            <a:srgbClr val="A778AE">
              <a:lumMod val="20000"/>
              <a:lumOff val="80000"/>
            </a:srgbClr>
          </a:solidFill>
          <a:ln>
            <a:solidFill>
              <a:srgbClr val="A778AE"/>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53" name="Rectangle 52">
            <a:extLst>
              <a:ext uri="{FF2B5EF4-FFF2-40B4-BE49-F238E27FC236}">
                <a16:creationId xmlns:a16="http://schemas.microsoft.com/office/drawing/2014/main" id="{7747549E-3B2D-4167-AEC3-F73BA90DEAB5}"/>
              </a:ext>
            </a:extLst>
          </p:cNvPr>
          <p:cNvSpPr/>
          <p:nvPr/>
        </p:nvSpPr>
        <p:spPr bwMode="auto">
          <a:xfrm>
            <a:off x="7104822" y="2467784"/>
            <a:ext cx="1568058" cy="324588"/>
          </a:xfrm>
          <a:prstGeom prst="rect">
            <a:avLst/>
          </a:prstGeom>
          <a:solidFill>
            <a:srgbClr val="F47920">
              <a:lumMod val="20000"/>
              <a:lumOff val="80000"/>
            </a:srgbClr>
          </a:solidFill>
          <a:ln>
            <a:solidFill>
              <a:srgbClr val="F47920"/>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grpSp>
        <p:nvGrpSpPr>
          <p:cNvPr id="54" name="Groupe 136">
            <a:extLst>
              <a:ext uri="{FF2B5EF4-FFF2-40B4-BE49-F238E27FC236}">
                <a16:creationId xmlns:a16="http://schemas.microsoft.com/office/drawing/2014/main" id="{63A1B917-BB93-4496-855B-7B00204C677E}"/>
              </a:ext>
            </a:extLst>
          </p:cNvPr>
          <p:cNvGrpSpPr>
            <a:grpSpLocks noChangeAspect="1"/>
          </p:cNvGrpSpPr>
          <p:nvPr/>
        </p:nvGrpSpPr>
        <p:grpSpPr>
          <a:xfrm>
            <a:off x="493589" y="3001903"/>
            <a:ext cx="235197" cy="229920"/>
            <a:chOff x="4860156" y="2417727"/>
            <a:chExt cx="1512168" cy="1513272"/>
          </a:xfrm>
        </p:grpSpPr>
        <p:grpSp>
          <p:nvGrpSpPr>
            <p:cNvPr id="55" name="Groupe 137">
              <a:extLst>
                <a:ext uri="{FF2B5EF4-FFF2-40B4-BE49-F238E27FC236}">
                  <a16:creationId xmlns:a16="http://schemas.microsoft.com/office/drawing/2014/main" id="{B9539F3D-51A1-48D9-9D04-E3ED76934B2B}"/>
                </a:ext>
              </a:extLst>
            </p:cNvPr>
            <p:cNvGrpSpPr/>
            <p:nvPr/>
          </p:nvGrpSpPr>
          <p:grpSpPr>
            <a:xfrm>
              <a:off x="4860156" y="2417727"/>
              <a:ext cx="1512168" cy="1513272"/>
              <a:chOff x="1043608" y="2384972"/>
              <a:chExt cx="1512168" cy="1513272"/>
            </a:xfrm>
          </p:grpSpPr>
          <p:sp>
            <p:nvSpPr>
              <p:cNvPr id="57" name="Cercle : creux 139">
                <a:extLst>
                  <a:ext uri="{FF2B5EF4-FFF2-40B4-BE49-F238E27FC236}">
                    <a16:creationId xmlns:a16="http://schemas.microsoft.com/office/drawing/2014/main" id="{03935E7D-AF68-466C-8BFC-8A55DD5EE1D8}"/>
                  </a:ext>
                </a:extLst>
              </p:cNvPr>
              <p:cNvSpPr/>
              <p:nvPr/>
            </p:nvSpPr>
            <p:spPr bwMode="auto">
              <a:xfrm>
                <a:off x="1043608" y="2384972"/>
                <a:ext cx="1512168" cy="1512168"/>
              </a:xfrm>
              <a:prstGeom prst="donut">
                <a:avLst>
                  <a:gd name="adj" fmla="val 5653"/>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40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sp>
            <p:nvSpPr>
              <p:cNvPr id="58" name="Rectangle 57">
                <a:extLst>
                  <a:ext uri="{FF2B5EF4-FFF2-40B4-BE49-F238E27FC236}">
                    <a16:creationId xmlns:a16="http://schemas.microsoft.com/office/drawing/2014/main" id="{E802C92B-C089-434D-86C8-8C6CACAFA890}"/>
                  </a:ext>
                </a:extLst>
              </p:cNvPr>
              <p:cNvSpPr/>
              <p:nvPr/>
            </p:nvSpPr>
            <p:spPr bwMode="auto">
              <a:xfrm>
                <a:off x="1727693" y="2384972"/>
                <a:ext cx="144000" cy="1513272"/>
              </a:xfrm>
              <a:prstGeom prst="rect">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grpSp>
        <p:sp>
          <p:nvSpPr>
            <p:cNvPr id="56" name="Ellipse 138">
              <a:extLst>
                <a:ext uri="{FF2B5EF4-FFF2-40B4-BE49-F238E27FC236}">
                  <a16:creationId xmlns:a16="http://schemas.microsoft.com/office/drawing/2014/main" id="{2816ABEE-B012-4364-841D-13BE92A50E69}"/>
                </a:ext>
              </a:extLst>
            </p:cNvPr>
            <p:cNvSpPr/>
            <p:nvPr/>
          </p:nvSpPr>
          <p:spPr bwMode="auto">
            <a:xfrm>
              <a:off x="5038909" y="2592051"/>
              <a:ext cx="1163520" cy="1163520"/>
            </a:xfrm>
            <a:prstGeom prst="ellipse">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fr-FR" sz="1200" b="1" i="0" u="none" strike="noStrike" kern="0" cap="none" spc="0" normalizeH="0" baseline="0" noProof="0">
                  <a:ln>
                    <a:noFill/>
                  </a:ln>
                  <a:solidFill>
                    <a:srgbClr val="581D74"/>
                  </a:solidFill>
                  <a:effectLst/>
                  <a:uLnTx/>
                  <a:uFillTx/>
                  <a:latin typeface="Univers" panose="020B0503020202020204" pitchFamily="34" charset="0"/>
                </a:rPr>
                <a:t>5</a:t>
              </a:r>
            </a:p>
          </p:txBody>
        </p:sp>
      </p:grpSp>
      <p:sp>
        <p:nvSpPr>
          <p:cNvPr id="59" name="Rectangle 58">
            <a:extLst>
              <a:ext uri="{FF2B5EF4-FFF2-40B4-BE49-F238E27FC236}">
                <a16:creationId xmlns:a16="http://schemas.microsoft.com/office/drawing/2014/main" id="{BBDB3BE5-FDFA-494E-932E-B07906B480AE}"/>
              </a:ext>
            </a:extLst>
          </p:cNvPr>
          <p:cNvSpPr/>
          <p:nvPr/>
        </p:nvSpPr>
        <p:spPr>
          <a:xfrm>
            <a:off x="804271" y="2913646"/>
            <a:ext cx="3636000" cy="318009"/>
          </a:xfrm>
          <a:prstGeom prst="rect">
            <a:avLst/>
          </a:prstGeom>
          <a:noFill/>
          <a:ln w="3175" cap="flat" cmpd="sng" algn="ctr">
            <a:solidFill>
              <a:srgbClr val="000000"/>
            </a:solidFill>
            <a:prstDash val="solid"/>
          </a:ln>
          <a:effectLst/>
        </p:spPr>
        <p:txBody>
          <a:bodyPr wrap="square" lIns="108000" tIns="0" rIns="36000" bIns="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000000"/>
                </a:solidFill>
                <a:effectLst/>
                <a:uLnTx/>
                <a:uFillTx/>
                <a:latin typeface="Univers" panose="020B0503020202020204" pitchFamily="34" charset="0"/>
                <a:ea typeface="+mn-ea"/>
                <a:cs typeface="+mn-cs"/>
              </a:rPr>
              <a:t>Décès</a:t>
            </a:r>
            <a:r>
              <a:rPr kumimoji="0" lang="fr-FR" sz="900" b="0" i="0" u="none" strike="noStrike" kern="0" cap="none" spc="0" normalizeH="0" baseline="0" noProof="0" dirty="0">
                <a:ln>
                  <a:noFill/>
                </a:ln>
                <a:solidFill>
                  <a:srgbClr val="000000"/>
                </a:solidFill>
                <a:effectLst/>
                <a:uLnTx/>
                <a:uFillTx/>
                <a:latin typeface="Univers" panose="020B0503020202020204" pitchFamily="34" charset="0"/>
                <a:ea typeface="+mn-ea"/>
                <a:cs typeface="+mn-cs"/>
              </a:rPr>
              <a:t> à la suite d’un accident</a:t>
            </a:r>
          </a:p>
        </p:txBody>
      </p:sp>
      <p:sp>
        <p:nvSpPr>
          <p:cNvPr id="60" name="Rectangle 59">
            <a:extLst>
              <a:ext uri="{FF2B5EF4-FFF2-40B4-BE49-F238E27FC236}">
                <a16:creationId xmlns:a16="http://schemas.microsoft.com/office/drawing/2014/main" id="{C36AD41E-5294-475D-A798-F072176C4C4B}"/>
              </a:ext>
            </a:extLst>
          </p:cNvPr>
          <p:cNvSpPr/>
          <p:nvPr/>
        </p:nvSpPr>
        <p:spPr bwMode="auto">
          <a:xfrm>
            <a:off x="5059444" y="2913646"/>
            <a:ext cx="1568058" cy="318009"/>
          </a:xfrm>
          <a:prstGeom prst="rect">
            <a:avLst/>
          </a:prstGeom>
          <a:solidFill>
            <a:srgbClr val="A778AE">
              <a:lumMod val="20000"/>
              <a:lumOff val="80000"/>
            </a:srgbClr>
          </a:solidFill>
          <a:ln>
            <a:solidFill>
              <a:srgbClr val="A778AE"/>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61" name="Rectangle 60">
            <a:extLst>
              <a:ext uri="{FF2B5EF4-FFF2-40B4-BE49-F238E27FC236}">
                <a16:creationId xmlns:a16="http://schemas.microsoft.com/office/drawing/2014/main" id="{4DD8E4A2-4D96-46CC-92B3-936C529655D1}"/>
              </a:ext>
            </a:extLst>
          </p:cNvPr>
          <p:cNvSpPr/>
          <p:nvPr/>
        </p:nvSpPr>
        <p:spPr bwMode="auto">
          <a:xfrm>
            <a:off x="7104822" y="2913646"/>
            <a:ext cx="1568058" cy="318009"/>
          </a:xfrm>
          <a:prstGeom prst="rect">
            <a:avLst/>
          </a:prstGeom>
          <a:solidFill>
            <a:srgbClr val="F47920">
              <a:lumMod val="20000"/>
              <a:lumOff val="80000"/>
            </a:srgbClr>
          </a:solidFill>
          <a:ln>
            <a:solidFill>
              <a:srgbClr val="F47920"/>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grpSp>
        <p:nvGrpSpPr>
          <p:cNvPr id="62" name="Groupe 136">
            <a:extLst>
              <a:ext uri="{FF2B5EF4-FFF2-40B4-BE49-F238E27FC236}">
                <a16:creationId xmlns:a16="http://schemas.microsoft.com/office/drawing/2014/main" id="{9936A5DF-9283-409B-8E7E-4B61B6DFF85A}"/>
              </a:ext>
            </a:extLst>
          </p:cNvPr>
          <p:cNvGrpSpPr>
            <a:grpSpLocks noChangeAspect="1"/>
          </p:cNvGrpSpPr>
          <p:nvPr/>
        </p:nvGrpSpPr>
        <p:grpSpPr>
          <a:xfrm>
            <a:off x="493589" y="3403929"/>
            <a:ext cx="235197" cy="231078"/>
            <a:chOff x="4860156" y="2417727"/>
            <a:chExt cx="1512168" cy="1520896"/>
          </a:xfrm>
        </p:grpSpPr>
        <p:grpSp>
          <p:nvGrpSpPr>
            <p:cNvPr id="63" name="Groupe 137">
              <a:extLst>
                <a:ext uri="{FF2B5EF4-FFF2-40B4-BE49-F238E27FC236}">
                  <a16:creationId xmlns:a16="http://schemas.microsoft.com/office/drawing/2014/main" id="{F8683330-256F-4D2D-B8A2-BD16C1311489}"/>
                </a:ext>
              </a:extLst>
            </p:cNvPr>
            <p:cNvGrpSpPr/>
            <p:nvPr/>
          </p:nvGrpSpPr>
          <p:grpSpPr>
            <a:xfrm>
              <a:off x="4860156" y="2417727"/>
              <a:ext cx="1512168" cy="1520896"/>
              <a:chOff x="1043608" y="2384972"/>
              <a:chExt cx="1512168" cy="1520896"/>
            </a:xfrm>
          </p:grpSpPr>
          <p:sp>
            <p:nvSpPr>
              <p:cNvPr id="65" name="Cercle : creux 139">
                <a:extLst>
                  <a:ext uri="{FF2B5EF4-FFF2-40B4-BE49-F238E27FC236}">
                    <a16:creationId xmlns:a16="http://schemas.microsoft.com/office/drawing/2014/main" id="{939A5832-3A6B-4A9A-9FE0-18B1674E50CD}"/>
                  </a:ext>
                </a:extLst>
              </p:cNvPr>
              <p:cNvSpPr/>
              <p:nvPr/>
            </p:nvSpPr>
            <p:spPr bwMode="auto">
              <a:xfrm>
                <a:off x="1043608" y="2384972"/>
                <a:ext cx="1512168" cy="1512169"/>
              </a:xfrm>
              <a:prstGeom prst="donut">
                <a:avLst>
                  <a:gd name="adj" fmla="val 5653"/>
                </a:avLst>
              </a:prstGeom>
              <a:solidFill>
                <a:srgbClr val="000000"/>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40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sp>
            <p:nvSpPr>
              <p:cNvPr id="66" name="Rectangle 65">
                <a:extLst>
                  <a:ext uri="{FF2B5EF4-FFF2-40B4-BE49-F238E27FC236}">
                    <a16:creationId xmlns:a16="http://schemas.microsoft.com/office/drawing/2014/main" id="{C4BB84B3-EDF8-422D-81B8-289B4DE15B41}"/>
                  </a:ext>
                </a:extLst>
              </p:cNvPr>
              <p:cNvSpPr/>
              <p:nvPr/>
            </p:nvSpPr>
            <p:spPr bwMode="auto">
              <a:xfrm>
                <a:off x="1727693" y="2384972"/>
                <a:ext cx="144000" cy="1520896"/>
              </a:xfrm>
              <a:prstGeom prst="rect">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200" b="1" i="0" u="none" strike="noStrike" kern="0" cap="none" spc="0" normalizeH="0" baseline="0" noProof="0" err="1">
                  <a:ln>
                    <a:noFill/>
                  </a:ln>
                  <a:solidFill>
                    <a:srgbClr val="581D74"/>
                  </a:solidFill>
                  <a:effectLst/>
                  <a:uLnTx/>
                  <a:uFillTx/>
                  <a:latin typeface="Univers" panose="020B0503020202020204" pitchFamily="34" charset="0"/>
                </a:endParaRPr>
              </a:p>
            </p:txBody>
          </p:sp>
        </p:grpSp>
        <p:sp>
          <p:nvSpPr>
            <p:cNvPr id="64" name="Ellipse 138">
              <a:extLst>
                <a:ext uri="{FF2B5EF4-FFF2-40B4-BE49-F238E27FC236}">
                  <a16:creationId xmlns:a16="http://schemas.microsoft.com/office/drawing/2014/main" id="{161786E5-4CA5-4EC6-9741-90B1511289E6}"/>
                </a:ext>
              </a:extLst>
            </p:cNvPr>
            <p:cNvSpPr/>
            <p:nvPr/>
          </p:nvSpPr>
          <p:spPr bwMode="auto">
            <a:xfrm>
              <a:off x="5038909" y="2592051"/>
              <a:ext cx="1163520" cy="1163520"/>
            </a:xfrm>
            <a:prstGeom prst="ellipse">
              <a:avLst/>
            </a:prstGeom>
            <a:solidFill>
              <a:srgbClr val="FFFFFF"/>
            </a:solidFill>
            <a:ln>
              <a:no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fr-FR" sz="1200" b="1" i="0" u="none" strike="noStrike" kern="0" cap="none" spc="0" normalizeH="0" baseline="0" noProof="0" dirty="0">
                  <a:ln>
                    <a:noFill/>
                  </a:ln>
                  <a:solidFill>
                    <a:srgbClr val="581D74"/>
                  </a:solidFill>
                  <a:effectLst/>
                  <a:uLnTx/>
                  <a:uFillTx/>
                  <a:latin typeface="Univers" panose="020B0503020202020204" pitchFamily="34" charset="0"/>
                </a:rPr>
                <a:t>6</a:t>
              </a:r>
            </a:p>
          </p:txBody>
        </p:sp>
      </p:grpSp>
      <p:sp>
        <p:nvSpPr>
          <p:cNvPr id="67" name="Rectangle 66">
            <a:extLst>
              <a:ext uri="{FF2B5EF4-FFF2-40B4-BE49-F238E27FC236}">
                <a16:creationId xmlns:a16="http://schemas.microsoft.com/office/drawing/2014/main" id="{1D4FFF1B-CD73-4570-A8F3-5A9BED18032A}"/>
              </a:ext>
            </a:extLst>
          </p:cNvPr>
          <p:cNvSpPr/>
          <p:nvPr/>
        </p:nvSpPr>
        <p:spPr>
          <a:xfrm>
            <a:off x="804271" y="3331470"/>
            <a:ext cx="3636000" cy="304589"/>
          </a:xfrm>
          <a:prstGeom prst="rect">
            <a:avLst/>
          </a:prstGeom>
          <a:noFill/>
          <a:ln w="3175" cap="flat" cmpd="sng" algn="ctr">
            <a:solidFill>
              <a:srgbClr val="000000"/>
            </a:solidFill>
            <a:prstDash val="solid"/>
          </a:ln>
          <a:effectLst/>
        </p:spPr>
        <p:txBody>
          <a:bodyPr wrap="square" lIns="108000" tIns="0" rIns="36000" bIns="0" anchor="ctr">
            <a:noAutofit/>
          </a:bodyPr>
          <a:lstStyle/>
          <a:p>
            <a:r>
              <a:rPr lang="fr-FR" sz="900" b="1" dirty="0">
                <a:latin typeface="Univers" panose="020B0503020202020204" pitchFamily="34" charset="0"/>
              </a:rPr>
              <a:t>Pharmacie, soins et équipement </a:t>
            </a:r>
            <a:r>
              <a:rPr lang="fr-FR" sz="900" i="1" dirty="0">
                <a:latin typeface="Univers" panose="020B0503020202020204" pitchFamily="34" charset="0"/>
              </a:rPr>
              <a:t>(médicaments, lunettes, soins et prothèses dentaire, aides auditives, appareillage…)</a:t>
            </a:r>
            <a:r>
              <a:rPr kumimoji="0" lang="fr-FR" sz="900" b="0" i="1" u="none" strike="noStrike" kern="0" cap="none" spc="0" normalizeH="0" baseline="0" noProof="0" dirty="0">
                <a:ln>
                  <a:noFill/>
                </a:ln>
                <a:solidFill>
                  <a:srgbClr val="000000"/>
                </a:solidFill>
                <a:effectLst/>
                <a:uLnTx/>
                <a:uFillTx/>
                <a:latin typeface="Univers" panose="020B0503020202020204" pitchFamily="34" charset="0"/>
                <a:ea typeface="+mn-ea"/>
                <a:cs typeface="+mn-cs"/>
              </a:rPr>
              <a:t> </a:t>
            </a:r>
          </a:p>
        </p:txBody>
      </p:sp>
      <p:sp>
        <p:nvSpPr>
          <p:cNvPr id="68" name="Rectangle 67">
            <a:extLst>
              <a:ext uri="{FF2B5EF4-FFF2-40B4-BE49-F238E27FC236}">
                <a16:creationId xmlns:a16="http://schemas.microsoft.com/office/drawing/2014/main" id="{8697FB22-DC24-4F7F-97A3-E9B7932239D2}"/>
              </a:ext>
            </a:extLst>
          </p:cNvPr>
          <p:cNvSpPr/>
          <p:nvPr/>
        </p:nvSpPr>
        <p:spPr bwMode="auto">
          <a:xfrm>
            <a:off x="5059444" y="3331470"/>
            <a:ext cx="1568058" cy="304589"/>
          </a:xfrm>
          <a:prstGeom prst="rect">
            <a:avLst/>
          </a:prstGeom>
          <a:solidFill>
            <a:srgbClr val="A778AE">
              <a:lumMod val="20000"/>
              <a:lumOff val="80000"/>
            </a:srgbClr>
          </a:solidFill>
          <a:ln>
            <a:solidFill>
              <a:srgbClr val="A778AE"/>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69" name="Rectangle 68">
            <a:extLst>
              <a:ext uri="{FF2B5EF4-FFF2-40B4-BE49-F238E27FC236}">
                <a16:creationId xmlns:a16="http://schemas.microsoft.com/office/drawing/2014/main" id="{AA8A0715-6031-49C3-B495-AB55A3C109C2}"/>
              </a:ext>
            </a:extLst>
          </p:cNvPr>
          <p:cNvSpPr/>
          <p:nvPr/>
        </p:nvSpPr>
        <p:spPr bwMode="auto">
          <a:xfrm>
            <a:off x="7104822" y="3331470"/>
            <a:ext cx="1568058" cy="304589"/>
          </a:xfrm>
          <a:prstGeom prst="rect">
            <a:avLst/>
          </a:prstGeom>
          <a:solidFill>
            <a:srgbClr val="F47920">
              <a:lumMod val="20000"/>
              <a:lumOff val="80000"/>
            </a:srgbClr>
          </a:solidFill>
          <a:ln>
            <a:solidFill>
              <a:srgbClr val="F47920"/>
            </a:solidFill>
            <a:prstDash val="solid"/>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925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70" name="Rectangle 69">
            <a:extLst>
              <a:ext uri="{FF2B5EF4-FFF2-40B4-BE49-F238E27FC236}">
                <a16:creationId xmlns:a16="http://schemas.microsoft.com/office/drawing/2014/main" id="{13373006-7421-4813-A187-B86E9BB9C642}"/>
              </a:ext>
            </a:extLst>
          </p:cNvPr>
          <p:cNvSpPr/>
          <p:nvPr/>
        </p:nvSpPr>
        <p:spPr>
          <a:xfrm>
            <a:off x="804271" y="4194652"/>
            <a:ext cx="7897826" cy="436671"/>
          </a:xfrm>
          <a:prstGeom prst="rect">
            <a:avLst/>
          </a:prstGeom>
          <a:solidFill>
            <a:schemeClr val="bg1">
              <a:lumMod val="95000"/>
            </a:schemeClr>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latin typeface="Univers" panose="020B0503020202020204" pitchFamily="34" charset="0"/>
              </a:rPr>
              <a:t>La </a:t>
            </a:r>
            <a:r>
              <a:rPr lang="fr-FR" sz="900" b="1" dirty="0">
                <a:solidFill>
                  <a:srgbClr val="C00000"/>
                </a:solidFill>
                <a:latin typeface="Univers" panose="020B0503020202020204" pitchFamily="34" charset="0"/>
              </a:rPr>
              <a:t>GAV</a:t>
            </a:r>
            <a:r>
              <a:rPr lang="fr-FR" sz="900" dirty="0">
                <a:solidFill>
                  <a:schemeClr val="tx1"/>
                </a:solidFill>
                <a:latin typeface="Univers" panose="020B0503020202020204" pitchFamily="34" charset="0"/>
              </a:rPr>
              <a:t> couvre toutes </a:t>
            </a:r>
            <a:r>
              <a:rPr lang="fr-FR" sz="900" b="1" dirty="0">
                <a:solidFill>
                  <a:schemeClr val="tx1"/>
                </a:solidFill>
                <a:latin typeface="Univers" panose="020B0503020202020204" pitchFamily="34" charset="0"/>
              </a:rPr>
              <a:t>les conséquences immédiates ou à venir </a:t>
            </a:r>
            <a:r>
              <a:rPr lang="fr-FR" sz="900" dirty="0">
                <a:solidFill>
                  <a:schemeClr val="tx1"/>
                </a:solidFill>
                <a:latin typeface="Univers" panose="020B0503020202020204" pitchFamily="34" charset="0"/>
              </a:rPr>
              <a:t>d’un accident, notamment domestique ou de loisirs. </a:t>
            </a:r>
            <a:r>
              <a:rPr lang="fr-FR" sz="900" b="1" dirty="0">
                <a:solidFill>
                  <a:srgbClr val="C00000"/>
                </a:solidFill>
                <a:latin typeface="Univers" panose="020B0503020202020204" pitchFamily="34" charset="0"/>
              </a:rPr>
              <a:t>Garanties Santé </a:t>
            </a:r>
            <a:r>
              <a:rPr lang="fr-FR" sz="900" dirty="0">
                <a:solidFill>
                  <a:schemeClr val="tx1"/>
                </a:solidFill>
                <a:latin typeface="Univers" panose="020B0503020202020204" pitchFamily="34" charset="0"/>
              </a:rPr>
              <a:t>intervient en complément des prestations servies par la Sécurité sociale pour </a:t>
            </a:r>
            <a:r>
              <a:rPr lang="fr-FR" sz="900" b="1" dirty="0">
                <a:solidFill>
                  <a:schemeClr val="tx1"/>
                </a:solidFill>
                <a:latin typeface="Univers" panose="020B0503020202020204" pitchFamily="34" charset="0"/>
              </a:rPr>
              <a:t>rembourser tout ou partie des frais de santé engagés.</a:t>
            </a:r>
            <a:endParaRPr lang="en-US" sz="900" dirty="0">
              <a:solidFill>
                <a:schemeClr val="tx1"/>
              </a:solidFill>
              <a:latin typeface="Univers" panose="020B0503020202020204" pitchFamily="34" charset="0"/>
            </a:endParaRPr>
          </a:p>
        </p:txBody>
      </p:sp>
      <p:sp>
        <p:nvSpPr>
          <p:cNvPr id="94" name="Rectangle 93">
            <a:extLst>
              <a:ext uri="{FF2B5EF4-FFF2-40B4-BE49-F238E27FC236}">
                <a16:creationId xmlns:a16="http://schemas.microsoft.com/office/drawing/2014/main" id="{9CDCB258-D743-44B3-89D5-4A1257619997}"/>
              </a:ext>
            </a:extLst>
          </p:cNvPr>
          <p:cNvSpPr/>
          <p:nvPr/>
        </p:nvSpPr>
        <p:spPr>
          <a:xfrm>
            <a:off x="5057197" y="3736151"/>
            <a:ext cx="3644900" cy="279401"/>
          </a:xfrm>
          <a:prstGeom prst="rect">
            <a:avLst/>
          </a:prstGeom>
          <a:solidFill>
            <a:schemeClr val="tx2">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i="1" dirty="0">
                <a:solidFill>
                  <a:schemeClr val="bg1"/>
                </a:solidFill>
                <a:latin typeface="Univers" panose="020B0503020202020204" pitchFamily="34" charset="0"/>
                <a:cs typeface="Arial"/>
              </a:rPr>
              <a:t>Bouquet de prestations selon situation</a:t>
            </a:r>
            <a:endParaRPr lang="fr-FR" sz="1200" i="1" dirty="0">
              <a:solidFill>
                <a:schemeClr val="bg1"/>
              </a:solidFill>
              <a:latin typeface="Univers" panose="020B0503020202020204" pitchFamily="34" charset="0"/>
            </a:endParaRPr>
          </a:p>
        </p:txBody>
      </p:sp>
      <p:sp>
        <p:nvSpPr>
          <p:cNvPr id="95" name="ZoneTexte 94">
            <a:extLst>
              <a:ext uri="{FF2B5EF4-FFF2-40B4-BE49-F238E27FC236}">
                <a16:creationId xmlns:a16="http://schemas.microsoft.com/office/drawing/2014/main" id="{F9839B1F-F199-4E94-A307-A550A0088665}"/>
              </a:ext>
            </a:extLst>
          </p:cNvPr>
          <p:cNvSpPr txBox="1"/>
          <p:nvPr/>
        </p:nvSpPr>
        <p:spPr>
          <a:xfrm>
            <a:off x="5132561" y="450997"/>
            <a:ext cx="1478290" cy="56938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small" spc="0" normalizeH="0" baseline="0" noProof="0" dirty="0">
                <a:ln>
                  <a:noFill/>
                </a:ln>
                <a:solidFill>
                  <a:srgbClr val="A778AE"/>
                </a:solidFill>
                <a:effectLst/>
                <a:uLnTx/>
                <a:uFillTx/>
                <a:latin typeface="Univers" panose="020B0503020202020204" pitchFamily="34" charset="0"/>
              </a:rPr>
              <a:t>GAV</a:t>
            </a:r>
            <a:endParaRPr kumimoji="0" lang="fr-FR" sz="1200" b="1" i="0" u="none" strike="noStrike" kern="0" cap="small" spc="0" normalizeH="0" baseline="0" noProof="0" dirty="0">
              <a:ln>
                <a:noFill/>
              </a:ln>
              <a:solidFill>
                <a:srgbClr val="A778AE"/>
              </a:solidFill>
              <a:effectLst/>
              <a:uLnTx/>
              <a:uFillTx/>
              <a:latin typeface="Univers" panose="020B0503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i="1" u="none" strike="noStrike" kern="0" cap="none" spc="0" normalizeH="0" baseline="0" noProof="0" dirty="0">
                <a:ln>
                  <a:noFill/>
                </a:ln>
                <a:solidFill>
                  <a:srgbClr val="A778AE"/>
                </a:solidFill>
                <a:uLnTx/>
                <a:uFillTx/>
                <a:latin typeface="Univers" panose="020B0503020202020204" pitchFamily="34" charset="0"/>
              </a:rPr>
              <a:t>Principe indemnitaire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700" b="0" i="1" u="none" strike="noStrike" kern="0" cap="none" spc="0" normalizeH="0" baseline="0" noProof="0" dirty="0">
                <a:ln>
                  <a:noFill/>
                </a:ln>
                <a:solidFill>
                  <a:srgbClr val="A778AE"/>
                </a:solidFill>
                <a:effectLst/>
                <a:uLnTx/>
                <a:uFillTx/>
                <a:latin typeface="Univers" panose="020B0503020202020204" pitchFamily="34" charset="0"/>
              </a:rPr>
              <a:t>Évaluation des conséquences</a:t>
            </a:r>
            <a:endParaRPr kumimoji="0" lang="en-US" sz="700" b="0" i="1" u="none" strike="noStrike" kern="0" cap="none" spc="0" normalizeH="0" baseline="0" noProof="0" dirty="0">
              <a:ln>
                <a:noFill/>
              </a:ln>
              <a:solidFill>
                <a:srgbClr val="A778AE"/>
              </a:solidFill>
              <a:effectLst/>
              <a:uLnTx/>
              <a:uFillTx/>
              <a:latin typeface="Univers" panose="020B0503020202020204" pitchFamily="34" charset="0"/>
            </a:endParaRPr>
          </a:p>
        </p:txBody>
      </p:sp>
      <p:sp>
        <p:nvSpPr>
          <p:cNvPr id="96" name="ZoneTexte 95">
            <a:extLst>
              <a:ext uri="{FF2B5EF4-FFF2-40B4-BE49-F238E27FC236}">
                <a16:creationId xmlns:a16="http://schemas.microsoft.com/office/drawing/2014/main" id="{49D8C1C6-B96E-4E7F-B739-88D363CD37CB}"/>
              </a:ext>
            </a:extLst>
          </p:cNvPr>
          <p:cNvSpPr txBox="1"/>
          <p:nvPr/>
        </p:nvSpPr>
        <p:spPr>
          <a:xfrm>
            <a:off x="6930896" y="450997"/>
            <a:ext cx="1915909" cy="569387"/>
          </a:xfrm>
          <a:prstGeom prst="rect">
            <a:avLst/>
          </a:prstGeom>
          <a:noFill/>
        </p:spPr>
        <p:txBody>
          <a:bodyPr wrap="square" rtlCol="0">
            <a:spAutoFit/>
          </a:bodyPr>
          <a:lstStyle/>
          <a:p>
            <a:pPr lvl="0" algn="ctr"/>
            <a:r>
              <a:rPr lang="fr-FR" b="1" cap="small" dirty="0">
                <a:solidFill>
                  <a:srgbClr val="F47920"/>
                </a:solidFill>
                <a:latin typeface="Univers" panose="020B0503020202020204" pitchFamily="34" charset="0"/>
              </a:rPr>
              <a:t>Garanties Santé</a:t>
            </a:r>
          </a:p>
          <a:p>
            <a:pPr lvl="0" algn="ctr"/>
            <a:r>
              <a:rPr lang="fr-FR" sz="1000" i="1" dirty="0">
                <a:solidFill>
                  <a:srgbClr val="F47920"/>
                </a:solidFill>
                <a:latin typeface="Univers" panose="020B0503020202020204" pitchFamily="34" charset="0"/>
              </a:rPr>
              <a:t>Principe de remboursement</a:t>
            </a:r>
          </a:p>
          <a:p>
            <a:pPr lvl="0" algn="ctr"/>
            <a:r>
              <a:rPr lang="fr-FR" sz="700" i="1" dirty="0">
                <a:solidFill>
                  <a:srgbClr val="F47920"/>
                </a:solidFill>
                <a:latin typeface="Univers" panose="020B0503020202020204" pitchFamily="34" charset="0"/>
              </a:rPr>
              <a:t>Montant engagé</a:t>
            </a:r>
            <a:endParaRPr lang="en-US" sz="700" i="1" dirty="0">
              <a:solidFill>
                <a:srgbClr val="F47920"/>
              </a:solidFill>
              <a:latin typeface="Univers" panose="020B0503020202020204" pitchFamily="34" charset="0"/>
            </a:endParaRPr>
          </a:p>
        </p:txBody>
      </p:sp>
      <p:pic>
        <p:nvPicPr>
          <p:cNvPr id="97" name="Graphique 96" descr="Coche">
            <a:extLst>
              <a:ext uri="{FF2B5EF4-FFF2-40B4-BE49-F238E27FC236}">
                <a16:creationId xmlns:a16="http://schemas.microsoft.com/office/drawing/2014/main" id="{B8EEBB34-9407-4E17-BC36-E71D55A2AC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6124" y="1251438"/>
            <a:ext cx="174695" cy="174695"/>
          </a:xfrm>
          <a:prstGeom prst="rect">
            <a:avLst/>
          </a:prstGeom>
          <a:effectLst>
            <a:outerShdw blurRad="63500" sx="102000" sy="102000" algn="ctr" rotWithShape="0">
              <a:prstClr val="black">
                <a:alpha val="40000"/>
              </a:prstClr>
            </a:outerShdw>
          </a:effectLst>
        </p:spPr>
      </p:pic>
      <p:sp>
        <p:nvSpPr>
          <p:cNvPr id="105" name="Rectangle 104">
            <a:extLst>
              <a:ext uri="{FF2B5EF4-FFF2-40B4-BE49-F238E27FC236}">
                <a16:creationId xmlns:a16="http://schemas.microsoft.com/office/drawing/2014/main" id="{15566109-D3E4-41D8-8AEC-ED48F47F6015}"/>
              </a:ext>
            </a:extLst>
          </p:cNvPr>
          <p:cNvSpPr/>
          <p:nvPr/>
        </p:nvSpPr>
        <p:spPr bwMode="auto">
          <a:xfrm>
            <a:off x="5735893" y="1234985"/>
            <a:ext cx="215159" cy="215159"/>
          </a:xfrm>
          <a:prstGeom prst="rect">
            <a:avLst/>
          </a:prstGeom>
          <a:noFill/>
          <a:ln w="12700">
            <a:solidFill>
              <a:srgbClr val="A778AE">
                <a:lumMod val="75000"/>
              </a:srgbClr>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pic>
        <p:nvPicPr>
          <p:cNvPr id="106" name="Graphique 105" descr="Coche">
            <a:extLst>
              <a:ext uri="{FF2B5EF4-FFF2-40B4-BE49-F238E27FC236}">
                <a16:creationId xmlns:a16="http://schemas.microsoft.com/office/drawing/2014/main" id="{86930436-D963-4781-93D8-7DE4FBD782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4105" y="1688783"/>
            <a:ext cx="174695" cy="174695"/>
          </a:xfrm>
          <a:prstGeom prst="rect">
            <a:avLst/>
          </a:prstGeom>
          <a:effectLst>
            <a:outerShdw blurRad="63500" sx="102000" sy="102000" algn="ctr" rotWithShape="0">
              <a:prstClr val="black">
                <a:alpha val="40000"/>
              </a:prstClr>
            </a:outerShdw>
          </a:effectLst>
        </p:spPr>
      </p:pic>
      <p:sp>
        <p:nvSpPr>
          <p:cNvPr id="107" name="Rectangle 106">
            <a:extLst>
              <a:ext uri="{FF2B5EF4-FFF2-40B4-BE49-F238E27FC236}">
                <a16:creationId xmlns:a16="http://schemas.microsoft.com/office/drawing/2014/main" id="{A22FEC09-5611-43D0-BAFA-19F653221484}"/>
              </a:ext>
            </a:extLst>
          </p:cNvPr>
          <p:cNvSpPr/>
          <p:nvPr/>
        </p:nvSpPr>
        <p:spPr bwMode="auto">
          <a:xfrm>
            <a:off x="5733874" y="1672330"/>
            <a:ext cx="215159" cy="215159"/>
          </a:xfrm>
          <a:prstGeom prst="rect">
            <a:avLst/>
          </a:prstGeom>
          <a:noFill/>
          <a:ln w="12700">
            <a:solidFill>
              <a:srgbClr val="A778AE">
                <a:lumMod val="75000"/>
              </a:srgbClr>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pic>
        <p:nvPicPr>
          <p:cNvPr id="108" name="Graphique 107" descr="Coche">
            <a:extLst>
              <a:ext uri="{FF2B5EF4-FFF2-40B4-BE49-F238E27FC236}">
                <a16:creationId xmlns:a16="http://schemas.microsoft.com/office/drawing/2014/main" id="{9940436B-038F-437F-A1CF-2CE2182114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2086" y="2541436"/>
            <a:ext cx="174695" cy="174695"/>
          </a:xfrm>
          <a:prstGeom prst="rect">
            <a:avLst/>
          </a:prstGeom>
          <a:effectLst>
            <a:outerShdw blurRad="63500" sx="102000" sy="102000" algn="ctr" rotWithShape="0">
              <a:prstClr val="black">
                <a:alpha val="40000"/>
              </a:prstClr>
            </a:outerShdw>
          </a:effectLst>
        </p:spPr>
      </p:pic>
      <p:sp>
        <p:nvSpPr>
          <p:cNvPr id="109" name="Rectangle 108">
            <a:extLst>
              <a:ext uri="{FF2B5EF4-FFF2-40B4-BE49-F238E27FC236}">
                <a16:creationId xmlns:a16="http://schemas.microsoft.com/office/drawing/2014/main" id="{5A709800-62A7-40C3-A4D7-C98F7A4CBB0E}"/>
              </a:ext>
            </a:extLst>
          </p:cNvPr>
          <p:cNvSpPr/>
          <p:nvPr/>
        </p:nvSpPr>
        <p:spPr bwMode="auto">
          <a:xfrm>
            <a:off x="5731855" y="2524983"/>
            <a:ext cx="215159" cy="215159"/>
          </a:xfrm>
          <a:prstGeom prst="rect">
            <a:avLst/>
          </a:prstGeom>
          <a:noFill/>
          <a:ln w="12700">
            <a:solidFill>
              <a:srgbClr val="A778AE">
                <a:lumMod val="75000"/>
              </a:srgbClr>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pic>
        <p:nvPicPr>
          <p:cNvPr id="110" name="Graphique 109" descr="Coche">
            <a:extLst>
              <a:ext uri="{FF2B5EF4-FFF2-40B4-BE49-F238E27FC236}">
                <a16:creationId xmlns:a16="http://schemas.microsoft.com/office/drawing/2014/main" id="{E6D572DC-395C-4C07-9A22-C9848158343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2086" y="2974886"/>
            <a:ext cx="174695" cy="174695"/>
          </a:xfrm>
          <a:prstGeom prst="rect">
            <a:avLst/>
          </a:prstGeom>
          <a:effectLst>
            <a:outerShdw blurRad="63500" sx="102000" sy="102000" algn="ctr" rotWithShape="0">
              <a:prstClr val="black">
                <a:alpha val="40000"/>
              </a:prstClr>
            </a:outerShdw>
          </a:effectLst>
        </p:spPr>
      </p:pic>
      <p:sp>
        <p:nvSpPr>
          <p:cNvPr id="111" name="Rectangle 110">
            <a:extLst>
              <a:ext uri="{FF2B5EF4-FFF2-40B4-BE49-F238E27FC236}">
                <a16:creationId xmlns:a16="http://schemas.microsoft.com/office/drawing/2014/main" id="{2D2CB55C-BD4F-4815-846B-BD58D79250E1}"/>
              </a:ext>
            </a:extLst>
          </p:cNvPr>
          <p:cNvSpPr/>
          <p:nvPr/>
        </p:nvSpPr>
        <p:spPr bwMode="auto">
          <a:xfrm>
            <a:off x="5731855" y="2958433"/>
            <a:ext cx="215159" cy="215159"/>
          </a:xfrm>
          <a:prstGeom prst="rect">
            <a:avLst/>
          </a:prstGeom>
          <a:noFill/>
          <a:ln w="12700">
            <a:solidFill>
              <a:srgbClr val="A778AE">
                <a:lumMod val="75000"/>
              </a:srgbClr>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112" name="Rectangle 111">
            <a:extLst>
              <a:ext uri="{FF2B5EF4-FFF2-40B4-BE49-F238E27FC236}">
                <a16:creationId xmlns:a16="http://schemas.microsoft.com/office/drawing/2014/main" id="{93F89D03-9E9B-409B-B6AA-4FE7B8519C7E}"/>
              </a:ext>
            </a:extLst>
          </p:cNvPr>
          <p:cNvSpPr/>
          <p:nvPr/>
        </p:nvSpPr>
        <p:spPr bwMode="auto">
          <a:xfrm>
            <a:off x="5731853" y="2076085"/>
            <a:ext cx="215159" cy="215159"/>
          </a:xfrm>
          <a:prstGeom prst="rect">
            <a:avLst/>
          </a:prstGeom>
          <a:noFill/>
          <a:ln w="12700">
            <a:solidFill>
              <a:srgbClr val="A778AE">
                <a:lumMod val="75000"/>
              </a:srgbClr>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113" name="Rectangle 112">
            <a:extLst>
              <a:ext uri="{FF2B5EF4-FFF2-40B4-BE49-F238E27FC236}">
                <a16:creationId xmlns:a16="http://schemas.microsoft.com/office/drawing/2014/main" id="{B8BBC272-72B4-4352-A9C1-DEF54A24907A}"/>
              </a:ext>
            </a:extLst>
          </p:cNvPr>
          <p:cNvSpPr/>
          <p:nvPr/>
        </p:nvSpPr>
        <p:spPr bwMode="auto">
          <a:xfrm>
            <a:off x="5731852" y="3371470"/>
            <a:ext cx="215159" cy="215159"/>
          </a:xfrm>
          <a:prstGeom prst="rect">
            <a:avLst/>
          </a:prstGeom>
          <a:noFill/>
          <a:ln w="12700">
            <a:solidFill>
              <a:srgbClr val="A778AE">
                <a:lumMod val="75000"/>
              </a:srgbClr>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pic>
        <p:nvPicPr>
          <p:cNvPr id="114" name="Graphique 113" descr="Coche">
            <a:extLst>
              <a:ext uri="{FF2B5EF4-FFF2-40B4-BE49-F238E27FC236}">
                <a16:creationId xmlns:a16="http://schemas.microsoft.com/office/drawing/2014/main" id="{0EBC5923-9946-4B68-9660-695024CA1E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373" y="1687575"/>
            <a:ext cx="174695" cy="174695"/>
          </a:xfrm>
          <a:prstGeom prst="rect">
            <a:avLst/>
          </a:prstGeom>
          <a:effectLst>
            <a:outerShdw blurRad="63500" sx="102000" sy="102000" algn="ctr" rotWithShape="0">
              <a:prstClr val="black">
                <a:alpha val="40000"/>
              </a:prstClr>
            </a:outerShdw>
          </a:effectLst>
        </p:spPr>
      </p:pic>
      <p:sp>
        <p:nvSpPr>
          <p:cNvPr id="115" name="Rectangle 114">
            <a:extLst>
              <a:ext uri="{FF2B5EF4-FFF2-40B4-BE49-F238E27FC236}">
                <a16:creationId xmlns:a16="http://schemas.microsoft.com/office/drawing/2014/main" id="{20766E74-A457-4C25-A460-85DE43927FF5}"/>
              </a:ext>
            </a:extLst>
          </p:cNvPr>
          <p:cNvSpPr/>
          <p:nvPr/>
        </p:nvSpPr>
        <p:spPr bwMode="auto">
          <a:xfrm>
            <a:off x="7777142" y="1671122"/>
            <a:ext cx="215159" cy="215159"/>
          </a:xfrm>
          <a:prstGeom prst="rect">
            <a:avLst/>
          </a:prstGeom>
          <a:noFill/>
          <a:ln w="12700">
            <a:solidFill>
              <a:srgbClr val="C5580A"/>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pic>
        <p:nvPicPr>
          <p:cNvPr id="116" name="Graphique 115" descr="Coche">
            <a:extLst>
              <a:ext uri="{FF2B5EF4-FFF2-40B4-BE49-F238E27FC236}">
                <a16:creationId xmlns:a16="http://schemas.microsoft.com/office/drawing/2014/main" id="{F5EC1041-AE6E-4278-87B0-4EA5235F8D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7140" y="2076085"/>
            <a:ext cx="174695" cy="174695"/>
          </a:xfrm>
          <a:prstGeom prst="rect">
            <a:avLst/>
          </a:prstGeom>
          <a:effectLst>
            <a:outerShdw blurRad="63500" sx="102000" sy="102000" algn="ctr" rotWithShape="0">
              <a:prstClr val="black">
                <a:alpha val="40000"/>
              </a:prstClr>
            </a:outerShdw>
          </a:effectLst>
        </p:spPr>
      </p:pic>
      <p:sp>
        <p:nvSpPr>
          <p:cNvPr id="117" name="Rectangle 116">
            <a:extLst>
              <a:ext uri="{FF2B5EF4-FFF2-40B4-BE49-F238E27FC236}">
                <a16:creationId xmlns:a16="http://schemas.microsoft.com/office/drawing/2014/main" id="{D476214B-A13B-466D-B556-7F33B1694FFC}"/>
              </a:ext>
            </a:extLst>
          </p:cNvPr>
          <p:cNvSpPr/>
          <p:nvPr/>
        </p:nvSpPr>
        <p:spPr bwMode="auto">
          <a:xfrm>
            <a:off x="7756909" y="2059632"/>
            <a:ext cx="215159" cy="215159"/>
          </a:xfrm>
          <a:prstGeom prst="rect">
            <a:avLst/>
          </a:prstGeom>
          <a:noFill/>
          <a:ln w="12700">
            <a:solidFill>
              <a:srgbClr val="C5580A"/>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pic>
        <p:nvPicPr>
          <p:cNvPr id="118" name="Graphique 117" descr="Coche">
            <a:extLst>
              <a:ext uri="{FF2B5EF4-FFF2-40B4-BE49-F238E27FC236}">
                <a16:creationId xmlns:a16="http://schemas.microsoft.com/office/drawing/2014/main" id="{BB04220A-154B-4958-B942-50FAFDCE45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7373" y="3387923"/>
            <a:ext cx="174695" cy="174695"/>
          </a:xfrm>
          <a:prstGeom prst="rect">
            <a:avLst/>
          </a:prstGeom>
          <a:effectLst>
            <a:outerShdw blurRad="63500" sx="102000" sy="102000" algn="ctr" rotWithShape="0">
              <a:prstClr val="black">
                <a:alpha val="40000"/>
              </a:prstClr>
            </a:outerShdw>
          </a:effectLst>
        </p:spPr>
      </p:pic>
      <p:sp>
        <p:nvSpPr>
          <p:cNvPr id="119" name="Rectangle 118">
            <a:extLst>
              <a:ext uri="{FF2B5EF4-FFF2-40B4-BE49-F238E27FC236}">
                <a16:creationId xmlns:a16="http://schemas.microsoft.com/office/drawing/2014/main" id="{22253DCC-131D-473C-9DC0-C16AC8F51DC1}"/>
              </a:ext>
            </a:extLst>
          </p:cNvPr>
          <p:cNvSpPr/>
          <p:nvPr/>
        </p:nvSpPr>
        <p:spPr bwMode="auto">
          <a:xfrm>
            <a:off x="7777142" y="3371470"/>
            <a:ext cx="215159" cy="215159"/>
          </a:xfrm>
          <a:prstGeom prst="rect">
            <a:avLst/>
          </a:prstGeom>
          <a:noFill/>
          <a:ln w="12700">
            <a:solidFill>
              <a:srgbClr val="C5580A"/>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120" name="Rectangle 119">
            <a:extLst>
              <a:ext uri="{FF2B5EF4-FFF2-40B4-BE49-F238E27FC236}">
                <a16:creationId xmlns:a16="http://schemas.microsoft.com/office/drawing/2014/main" id="{3CC71241-C07D-4549-BC6E-608347016716}"/>
              </a:ext>
            </a:extLst>
          </p:cNvPr>
          <p:cNvSpPr/>
          <p:nvPr/>
        </p:nvSpPr>
        <p:spPr bwMode="auto">
          <a:xfrm>
            <a:off x="7756907" y="2519541"/>
            <a:ext cx="215159" cy="215159"/>
          </a:xfrm>
          <a:prstGeom prst="rect">
            <a:avLst/>
          </a:prstGeom>
          <a:noFill/>
          <a:ln w="12700">
            <a:solidFill>
              <a:srgbClr val="C5580A"/>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121" name="Rectangle 120">
            <a:extLst>
              <a:ext uri="{FF2B5EF4-FFF2-40B4-BE49-F238E27FC236}">
                <a16:creationId xmlns:a16="http://schemas.microsoft.com/office/drawing/2014/main" id="{CC9316CB-6E2F-48CE-ABB6-A4EFD108A50D}"/>
              </a:ext>
            </a:extLst>
          </p:cNvPr>
          <p:cNvSpPr/>
          <p:nvPr/>
        </p:nvSpPr>
        <p:spPr bwMode="auto">
          <a:xfrm>
            <a:off x="7756905" y="2966080"/>
            <a:ext cx="215159" cy="215159"/>
          </a:xfrm>
          <a:prstGeom prst="rect">
            <a:avLst/>
          </a:prstGeom>
          <a:noFill/>
          <a:ln w="12700">
            <a:solidFill>
              <a:srgbClr val="C5580A"/>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sp>
        <p:nvSpPr>
          <p:cNvPr id="122" name="Rectangle 121">
            <a:extLst>
              <a:ext uri="{FF2B5EF4-FFF2-40B4-BE49-F238E27FC236}">
                <a16:creationId xmlns:a16="http://schemas.microsoft.com/office/drawing/2014/main" id="{FEF718E5-F636-47BA-8DC8-24AAD21BDB47}"/>
              </a:ext>
            </a:extLst>
          </p:cNvPr>
          <p:cNvSpPr/>
          <p:nvPr/>
        </p:nvSpPr>
        <p:spPr bwMode="auto">
          <a:xfrm>
            <a:off x="7756905" y="1232027"/>
            <a:ext cx="215159" cy="215159"/>
          </a:xfrm>
          <a:prstGeom prst="rect">
            <a:avLst/>
          </a:prstGeom>
          <a:noFill/>
          <a:ln w="12700">
            <a:solidFill>
              <a:srgbClr val="C5580A"/>
            </a:solidFill>
          </a:ln>
        </p:spPr>
        <p:txBody>
          <a:bodyPr rot="0" spcFirstLastPara="0" vertOverflow="overflow" horzOverflow="overflow" vert="horz" wrap="square" lIns="72000" tIns="45720" rIns="72000" bIns="45720" numCol="1" spcCol="0" rtlCol="0" fromWordArt="0" anchor="ctr" anchorCtr="0" forceAA="0" compatLnSpc="1">
            <a:prstTxWarp prst="textNoShape">
              <a:avLst/>
            </a:prstTxWarp>
            <a:normAutofit fontScale="55000" lnSpcReduction="20000"/>
          </a:bodyPr>
          <a:lstStyle/>
          <a:p>
            <a:pPr marL="0" marR="0" lvl="0" indent="0" algn="ctr" defTabSz="914400" eaLnBrk="1" fontAlgn="auto" latinLnBrk="0" hangingPunct="1">
              <a:lnSpc>
                <a:spcPct val="100000"/>
              </a:lnSpc>
              <a:spcBef>
                <a:spcPts val="1200"/>
              </a:spcBef>
              <a:spcAft>
                <a:spcPts val="0"/>
              </a:spcAft>
              <a:buClrTx/>
              <a:buSzTx/>
              <a:buFontTx/>
              <a:buNone/>
              <a:tabLst/>
              <a:defRPr/>
            </a:pPr>
            <a:endParaRPr kumimoji="0" lang="fr-FR" sz="1800" b="1" i="0" u="none" strike="noStrike" kern="0" cap="none" spc="0" normalizeH="0" baseline="0" noProof="0" err="1">
              <a:ln>
                <a:noFill/>
              </a:ln>
              <a:solidFill>
                <a:srgbClr val="581D74"/>
              </a:solidFill>
              <a:effectLst/>
              <a:uLnTx/>
              <a:uFillTx/>
            </a:endParaRPr>
          </a:p>
        </p:txBody>
      </p:sp>
      <p:pic>
        <p:nvPicPr>
          <p:cNvPr id="123" name="Image 122">
            <a:extLst>
              <a:ext uri="{FF2B5EF4-FFF2-40B4-BE49-F238E27FC236}">
                <a16:creationId xmlns:a16="http://schemas.microsoft.com/office/drawing/2014/main" id="{0F3B4F6B-FDDD-4B88-930E-13E37AEFAF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19067" y="98404"/>
            <a:ext cx="311622" cy="255265"/>
          </a:xfrm>
          <a:prstGeom prst="rect">
            <a:avLst/>
          </a:prstGeom>
          <a:effectLst>
            <a:outerShdw blurRad="63500" sx="102000" sy="102000" algn="ctr" rotWithShape="0">
              <a:prstClr val="black">
                <a:alpha val="40000"/>
              </a:prstClr>
            </a:outerShdw>
          </a:effectLst>
        </p:spPr>
      </p:pic>
      <p:pic>
        <p:nvPicPr>
          <p:cNvPr id="124" name="Image 123">
            <a:extLst>
              <a:ext uri="{FF2B5EF4-FFF2-40B4-BE49-F238E27FC236}">
                <a16:creationId xmlns:a16="http://schemas.microsoft.com/office/drawing/2014/main" id="{8C73DCC0-DB50-4434-9200-E84D89342F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
        <p:nvSpPr>
          <p:cNvPr id="125" name="Espace réservé du texte 2">
            <a:extLst>
              <a:ext uri="{FF2B5EF4-FFF2-40B4-BE49-F238E27FC236}">
                <a16:creationId xmlns:a16="http://schemas.microsoft.com/office/drawing/2014/main" id="{FE4DF662-5F57-4B86-A1D3-E98E296919EF}"/>
              </a:ext>
            </a:extLst>
          </p:cNvPr>
          <p:cNvSpPr>
            <a:spLocks noGrp="1"/>
          </p:cNvSpPr>
          <p:nvPr>
            <p:ph type="body" sz="quarter" idx="13"/>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sk:type>
                    <ask:lineSketchCurved/>
                  </ask:type>
                </ask:lineSketchStyleProps>
              </a:ext>
            </a:extLst>
          </a:ln>
          <a:effectLst>
            <a:outerShdw blurRad="50800" dist="38100" algn="l" rotWithShape="0">
              <a:prstClr val="black">
                <a:alpha val="40000"/>
              </a:prstClr>
            </a:outerShdw>
          </a:effectLst>
        </p:spPr>
        <p:txBody>
          <a:bodyPr/>
          <a:lstStyle/>
          <a:p>
            <a:r>
              <a:rPr lang="fr-FR" dirty="0"/>
              <a:t>3</a:t>
            </a:r>
          </a:p>
        </p:txBody>
      </p:sp>
      <p:sp>
        <p:nvSpPr>
          <p:cNvPr id="88" name="ZoneTexte 87">
            <a:extLst>
              <a:ext uri="{FF2B5EF4-FFF2-40B4-BE49-F238E27FC236}">
                <a16:creationId xmlns:a16="http://schemas.microsoft.com/office/drawing/2014/main" id="{6129A3D6-519A-4951-A86E-A8FD9EF52900}"/>
              </a:ext>
            </a:extLst>
          </p:cNvPr>
          <p:cNvSpPr txBox="1"/>
          <p:nvPr/>
        </p:nvSpPr>
        <p:spPr>
          <a:xfrm>
            <a:off x="4001019" y="4843431"/>
            <a:ext cx="2280909" cy="276999"/>
          </a:xfrm>
          <a:prstGeom prst="rect">
            <a:avLst/>
          </a:prstGeom>
          <a:noFill/>
        </p:spPr>
        <p:txBody>
          <a:bodyPr wrap="square" rtlCol="0">
            <a:spAutoFit/>
          </a:bodyPr>
          <a:lstStyle/>
          <a:p>
            <a:pPr algn="just"/>
            <a:r>
              <a:rPr lang="fr-FR" sz="600" dirty="0">
                <a:latin typeface="Univers" panose="020B0503020202020204" pitchFamily="34" charset="0"/>
              </a:rPr>
              <a:t> *en fonction des limites, conditions et exclusions prévues dans les engagements contractuels en vigueur</a:t>
            </a:r>
          </a:p>
        </p:txBody>
      </p:sp>
    </p:spTree>
    <p:extLst>
      <p:ext uri="{BB962C8B-B14F-4D97-AF65-F5344CB8AC3E}">
        <p14:creationId xmlns:p14="http://schemas.microsoft.com/office/powerpoint/2010/main" val="3886358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0489FF90-3885-444C-976A-7A1EA96737F7}"/>
              </a:ext>
            </a:extLst>
          </p:cNvPr>
          <p:cNvSpPr/>
          <p:nvPr/>
        </p:nvSpPr>
        <p:spPr>
          <a:xfrm>
            <a:off x="4705884" y="1027252"/>
            <a:ext cx="4153407" cy="140731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pPr>
            <a:endParaRPr lang="fr-FR" sz="900" dirty="0">
              <a:solidFill>
                <a:srgbClr val="000000"/>
              </a:solidFill>
              <a:latin typeface="Verdana" panose="020B0604030504040204" pitchFamily="34" charset="0"/>
              <a:cs typeface="Arial"/>
            </a:endParaRPr>
          </a:p>
        </p:txBody>
      </p:sp>
      <p:sp>
        <p:nvSpPr>
          <p:cNvPr id="53" name="Rectangle 52">
            <a:extLst>
              <a:ext uri="{FF2B5EF4-FFF2-40B4-BE49-F238E27FC236}">
                <a16:creationId xmlns:a16="http://schemas.microsoft.com/office/drawing/2014/main" id="{42B8CB3E-0295-4E04-8DBC-7BD86398F471}"/>
              </a:ext>
            </a:extLst>
          </p:cNvPr>
          <p:cNvSpPr/>
          <p:nvPr/>
        </p:nvSpPr>
        <p:spPr>
          <a:xfrm>
            <a:off x="5264895" y="2949521"/>
            <a:ext cx="3576181" cy="1264393"/>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pPr>
            <a:endParaRPr lang="fr-FR" sz="900" dirty="0">
              <a:solidFill>
                <a:srgbClr val="000000"/>
              </a:solidFill>
              <a:latin typeface="Verdana" panose="020B0604030504040204" pitchFamily="34" charset="0"/>
              <a:cs typeface="Arial"/>
            </a:endParaRPr>
          </a:p>
        </p:txBody>
      </p:sp>
      <p:sp>
        <p:nvSpPr>
          <p:cNvPr id="50" name="Rectangle 49">
            <a:extLst>
              <a:ext uri="{FF2B5EF4-FFF2-40B4-BE49-F238E27FC236}">
                <a16:creationId xmlns:a16="http://schemas.microsoft.com/office/drawing/2014/main" id="{500CE372-668B-42E7-8DDE-D28C054FB3D4}"/>
              </a:ext>
            </a:extLst>
          </p:cNvPr>
          <p:cNvSpPr/>
          <p:nvPr/>
        </p:nvSpPr>
        <p:spPr>
          <a:xfrm>
            <a:off x="452436" y="2952853"/>
            <a:ext cx="4454911" cy="1067357"/>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pPr>
            <a:endParaRPr lang="fr-FR" sz="900" dirty="0">
              <a:solidFill>
                <a:srgbClr val="000000"/>
              </a:solidFill>
              <a:latin typeface="Verdana" panose="020B0604030504040204" pitchFamily="34" charset="0"/>
              <a:cs typeface="Arial"/>
            </a:endParaRPr>
          </a:p>
        </p:txBody>
      </p:sp>
      <p:sp>
        <p:nvSpPr>
          <p:cNvPr id="40" name="Rectangle 39">
            <a:extLst>
              <a:ext uri="{FF2B5EF4-FFF2-40B4-BE49-F238E27FC236}">
                <a16:creationId xmlns:a16="http://schemas.microsoft.com/office/drawing/2014/main" id="{8426DFF3-BCE8-4ED8-8062-22DBDBC877B0}"/>
              </a:ext>
            </a:extLst>
          </p:cNvPr>
          <p:cNvSpPr/>
          <p:nvPr/>
        </p:nvSpPr>
        <p:spPr>
          <a:xfrm>
            <a:off x="452437" y="1029227"/>
            <a:ext cx="3792303" cy="1267428"/>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pPr>
            <a:endParaRPr lang="fr-FR" sz="900" dirty="0">
              <a:solidFill>
                <a:srgbClr val="000000"/>
              </a:solidFill>
              <a:latin typeface="Verdana" panose="020B0604030504040204" pitchFamily="34" charset="0"/>
              <a:cs typeface="Arial"/>
            </a:endParaRPr>
          </a:p>
        </p:txBody>
      </p:sp>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Les opportunités de rebonds*</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7</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36" name="Image 35">
            <a:extLst>
              <a:ext uri="{FF2B5EF4-FFF2-40B4-BE49-F238E27FC236}">
                <a16:creationId xmlns:a16="http://schemas.microsoft.com/office/drawing/2014/main" id="{D56CB6D1-36C8-432B-A76C-4192708CBF53}"/>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t="14060"/>
          <a:stretch/>
        </p:blipFill>
        <p:spPr>
          <a:xfrm>
            <a:off x="4666935" y="79349"/>
            <a:ext cx="496120" cy="344282"/>
          </a:xfrm>
          <a:prstGeom prst="rect">
            <a:avLst/>
          </a:prstGeom>
        </p:spPr>
      </p:pic>
      <p:sp>
        <p:nvSpPr>
          <p:cNvPr id="37" name="ZoneTexte 36">
            <a:extLst>
              <a:ext uri="{FF2B5EF4-FFF2-40B4-BE49-F238E27FC236}">
                <a16:creationId xmlns:a16="http://schemas.microsoft.com/office/drawing/2014/main" id="{70017783-8B39-41DA-B4E4-8D33625D8F81}"/>
              </a:ext>
            </a:extLst>
          </p:cNvPr>
          <p:cNvSpPr txBox="1"/>
          <p:nvPr/>
        </p:nvSpPr>
        <p:spPr>
          <a:xfrm>
            <a:off x="1780982" y="4378173"/>
            <a:ext cx="6601018" cy="261610"/>
          </a:xfrm>
          <a:prstGeom prst="rect">
            <a:avLst/>
          </a:prstGeom>
          <a:solidFill>
            <a:schemeClr val="tx2">
              <a:lumMod val="20000"/>
              <a:lumOff val="80000"/>
            </a:schemeClr>
          </a:solidFill>
          <a:effectLst>
            <a:softEdge rad="63500"/>
          </a:effectLst>
        </p:spPr>
        <p:txBody>
          <a:bodyPr wrap="square" rtlCol="0">
            <a:spAutoFit/>
          </a:bodyPr>
          <a:lstStyle/>
          <a:p>
            <a:pPr algn="just" fontAlgn="auto">
              <a:spcBef>
                <a:spcPts val="0"/>
              </a:spcBef>
              <a:spcAft>
                <a:spcPts val="0"/>
              </a:spcAft>
            </a:pPr>
            <a:r>
              <a:rPr lang="fr-FR" sz="1100" b="1" dirty="0">
                <a:solidFill>
                  <a:srgbClr val="C00000"/>
                </a:solidFill>
                <a:latin typeface="Univers" panose="020B0503020202020204" pitchFamily="34" charset="0"/>
                <a:ea typeface="Verdana" panose="020B0604030504040204" pitchFamily="34" charset="0"/>
              </a:rPr>
              <a:t>Rebondissez</a:t>
            </a:r>
            <a:r>
              <a:rPr lang="fr-FR" sz="1100" dirty="0">
                <a:latin typeface="Univers" panose="020B0503020202020204" pitchFamily="34" charset="0"/>
                <a:ea typeface="Verdana" panose="020B0604030504040204" pitchFamily="34" charset="0"/>
              </a:rPr>
              <a:t> </a:t>
            </a:r>
            <a:r>
              <a:rPr lang="fr-FR" sz="1100" b="1" dirty="0">
                <a:latin typeface="Univers" panose="020B0503020202020204" pitchFamily="34" charset="0"/>
                <a:ea typeface="Verdana" panose="020B0604030504040204" pitchFamily="34" charset="0"/>
              </a:rPr>
              <a:t>: Tous les évènements sont des opportunités pour parler de la </a:t>
            </a:r>
            <a:r>
              <a:rPr lang="fr-FR" sz="1100" b="1" dirty="0">
                <a:solidFill>
                  <a:srgbClr val="C00000"/>
                </a:solidFill>
                <a:latin typeface="Univers" panose="020B0503020202020204" pitchFamily="34" charset="0"/>
                <a:ea typeface="Verdana" panose="020B0604030504040204" pitchFamily="34" charset="0"/>
              </a:rPr>
              <a:t>GAV</a:t>
            </a:r>
            <a:r>
              <a:rPr lang="fr-FR" sz="1100" b="1" dirty="0">
                <a:latin typeface="Univers" panose="020B0503020202020204" pitchFamily="34" charset="0"/>
                <a:ea typeface="Verdana" panose="020B0604030504040204" pitchFamily="34" charset="0"/>
              </a:rPr>
              <a:t> et de la </a:t>
            </a:r>
            <a:r>
              <a:rPr lang="fr-FR" sz="1100" b="1" dirty="0">
                <a:solidFill>
                  <a:srgbClr val="C00000"/>
                </a:solidFill>
                <a:latin typeface="Univers" panose="020B0503020202020204" pitchFamily="34" charset="0"/>
                <a:ea typeface="Verdana" panose="020B0604030504040204" pitchFamily="34" charset="0"/>
              </a:rPr>
              <a:t>Santé </a:t>
            </a:r>
            <a:r>
              <a:rPr lang="fr-FR" sz="1100" b="1" i="1" dirty="0">
                <a:latin typeface="Univers" panose="020B0503020202020204" pitchFamily="34" charset="0"/>
                <a:ea typeface="Verdana" panose="020B0604030504040204" pitchFamily="34" charset="0"/>
              </a:rPr>
              <a:t>!</a:t>
            </a:r>
          </a:p>
        </p:txBody>
      </p:sp>
      <p:pic>
        <p:nvPicPr>
          <p:cNvPr id="38" name="Graphique 37" descr="Mille">
            <a:extLst>
              <a:ext uri="{FF2B5EF4-FFF2-40B4-BE49-F238E27FC236}">
                <a16:creationId xmlns:a16="http://schemas.microsoft.com/office/drawing/2014/main" id="{C093EC1E-D96A-410A-BCC7-A9F47EC76EF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538218">
            <a:off x="1293307" y="4275396"/>
            <a:ext cx="479102" cy="479102"/>
          </a:xfrm>
          <a:prstGeom prst="rect">
            <a:avLst/>
          </a:prstGeom>
        </p:spPr>
      </p:pic>
      <p:pic>
        <p:nvPicPr>
          <p:cNvPr id="42" name="Graphique 41" descr="Carte bancaire">
            <a:extLst>
              <a:ext uri="{FF2B5EF4-FFF2-40B4-BE49-F238E27FC236}">
                <a16:creationId xmlns:a16="http://schemas.microsoft.com/office/drawing/2014/main" id="{8DF7B763-B9CC-4442-8631-76BB32B99AE0}"/>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5722" y="516881"/>
            <a:ext cx="480131" cy="480131"/>
          </a:xfrm>
          <a:prstGeom prst="rect">
            <a:avLst/>
          </a:prstGeom>
        </p:spPr>
      </p:pic>
      <p:sp>
        <p:nvSpPr>
          <p:cNvPr id="44" name="ZoneTexte 43">
            <a:extLst>
              <a:ext uri="{FF2B5EF4-FFF2-40B4-BE49-F238E27FC236}">
                <a16:creationId xmlns:a16="http://schemas.microsoft.com/office/drawing/2014/main" id="{22D4CDBC-E6C4-4EF9-8F88-3F11A5E1D8AB}"/>
              </a:ext>
            </a:extLst>
          </p:cNvPr>
          <p:cNvSpPr txBox="1"/>
          <p:nvPr/>
        </p:nvSpPr>
        <p:spPr>
          <a:xfrm>
            <a:off x="1130211" y="626142"/>
            <a:ext cx="2717303" cy="276999"/>
          </a:xfrm>
          <a:prstGeom prst="rect">
            <a:avLst/>
          </a:prstGeom>
          <a:noFill/>
        </p:spPr>
        <p:txBody>
          <a:bodyPr wrap="square">
            <a:spAutoFit/>
          </a:bodyPr>
          <a:lstStyle/>
          <a:p>
            <a:pPr marL="0" marR="0" algn="ctr">
              <a:spcBef>
                <a:spcPts val="0"/>
              </a:spcBef>
              <a:spcAft>
                <a:spcPts val="0"/>
              </a:spcAft>
            </a:pPr>
            <a:r>
              <a:rPr lang="fr-FR" sz="1200" b="1" dirty="0">
                <a:solidFill>
                  <a:srgbClr val="C00000"/>
                </a:solidFill>
                <a:effectLst/>
                <a:latin typeface="Univers" panose="020B0503020202020204" pitchFamily="34" charset="0"/>
                <a:ea typeface="Verdana" panose="020B0604030504040204" pitchFamily="34" charset="0"/>
              </a:rPr>
              <a:t>Ouverture ou gestion de compte </a:t>
            </a:r>
            <a:endParaRPr lang="fr-FR" sz="1200" dirty="0">
              <a:solidFill>
                <a:srgbClr val="C00000"/>
              </a:solidFill>
              <a:effectLst/>
              <a:latin typeface="Univers" panose="020B0503020202020204" pitchFamily="34" charset="0"/>
              <a:ea typeface="Verdana" panose="020B0604030504040204" pitchFamily="34" charset="0"/>
            </a:endParaRPr>
          </a:p>
        </p:txBody>
      </p:sp>
      <p:sp>
        <p:nvSpPr>
          <p:cNvPr id="45" name="ZoneTexte 44">
            <a:extLst>
              <a:ext uri="{FF2B5EF4-FFF2-40B4-BE49-F238E27FC236}">
                <a16:creationId xmlns:a16="http://schemas.microsoft.com/office/drawing/2014/main" id="{32417345-C388-44A3-B420-1A48BBAB9568}"/>
              </a:ext>
            </a:extLst>
          </p:cNvPr>
          <p:cNvSpPr txBox="1"/>
          <p:nvPr/>
        </p:nvSpPr>
        <p:spPr>
          <a:xfrm>
            <a:off x="758055" y="2582139"/>
            <a:ext cx="4101850" cy="276999"/>
          </a:xfrm>
          <a:prstGeom prst="rect">
            <a:avLst/>
          </a:prstGeom>
          <a:noFill/>
        </p:spPr>
        <p:txBody>
          <a:bodyPr wrap="square">
            <a:spAutoFit/>
          </a:bodyPr>
          <a:lstStyle/>
          <a:p>
            <a:pPr marL="0" marR="0" algn="ctr">
              <a:spcBef>
                <a:spcPts val="0"/>
              </a:spcBef>
              <a:spcAft>
                <a:spcPts val="0"/>
              </a:spcAft>
            </a:pPr>
            <a:r>
              <a:rPr lang="fr-FR" sz="1200" b="1" dirty="0">
                <a:solidFill>
                  <a:srgbClr val="C00000"/>
                </a:solidFill>
                <a:latin typeface="Univers" panose="020B0503020202020204" pitchFamily="34" charset="0"/>
                <a:ea typeface="Verdana" panose="020B0604030504040204" pitchFamily="34" charset="0"/>
              </a:rPr>
              <a:t>Souscription d'une Assurance Auto ou Habitation</a:t>
            </a:r>
          </a:p>
        </p:txBody>
      </p:sp>
      <p:sp>
        <p:nvSpPr>
          <p:cNvPr id="46" name="ZoneTexte 45">
            <a:extLst>
              <a:ext uri="{FF2B5EF4-FFF2-40B4-BE49-F238E27FC236}">
                <a16:creationId xmlns:a16="http://schemas.microsoft.com/office/drawing/2014/main" id="{17B0584D-BEF8-4201-B642-299CF35175DB}"/>
              </a:ext>
            </a:extLst>
          </p:cNvPr>
          <p:cNvSpPr txBox="1"/>
          <p:nvPr/>
        </p:nvSpPr>
        <p:spPr>
          <a:xfrm>
            <a:off x="5691410" y="634522"/>
            <a:ext cx="2182354" cy="276999"/>
          </a:xfrm>
          <a:prstGeom prst="rect">
            <a:avLst/>
          </a:prstGeom>
          <a:noFill/>
        </p:spPr>
        <p:txBody>
          <a:bodyPr wrap="square">
            <a:spAutoFit/>
          </a:bodyPr>
          <a:lstStyle/>
          <a:p>
            <a:pPr marL="0" marR="0" algn="ctr">
              <a:spcBef>
                <a:spcPts val="0"/>
              </a:spcBef>
              <a:spcAft>
                <a:spcPts val="0"/>
              </a:spcAft>
            </a:pPr>
            <a:r>
              <a:rPr lang="fr-FR" sz="1200" b="1" dirty="0">
                <a:solidFill>
                  <a:srgbClr val="C00000"/>
                </a:solidFill>
                <a:latin typeface="Univers" panose="020B0503020202020204" pitchFamily="34" charset="0"/>
                <a:ea typeface="Verdana" panose="020B0604030504040204" pitchFamily="34" charset="0"/>
              </a:rPr>
              <a:t>Passage à la retraite</a:t>
            </a:r>
          </a:p>
        </p:txBody>
      </p:sp>
      <p:sp>
        <p:nvSpPr>
          <p:cNvPr id="47" name="ZoneTexte 46">
            <a:extLst>
              <a:ext uri="{FF2B5EF4-FFF2-40B4-BE49-F238E27FC236}">
                <a16:creationId xmlns:a16="http://schemas.microsoft.com/office/drawing/2014/main" id="{0641012B-758B-4607-A8AE-98ACA91A6448}"/>
              </a:ext>
            </a:extLst>
          </p:cNvPr>
          <p:cNvSpPr txBox="1"/>
          <p:nvPr/>
        </p:nvSpPr>
        <p:spPr>
          <a:xfrm>
            <a:off x="5861631" y="2619239"/>
            <a:ext cx="2382707" cy="276999"/>
          </a:xfrm>
          <a:prstGeom prst="rect">
            <a:avLst/>
          </a:prstGeom>
          <a:noFill/>
        </p:spPr>
        <p:txBody>
          <a:bodyPr wrap="square">
            <a:spAutoFit/>
          </a:bodyPr>
          <a:lstStyle/>
          <a:p>
            <a:pPr marL="0" marR="0" algn="ctr">
              <a:spcBef>
                <a:spcPts val="0"/>
              </a:spcBef>
              <a:spcAft>
                <a:spcPts val="0"/>
              </a:spcAft>
            </a:pPr>
            <a:r>
              <a:rPr lang="fr-FR" sz="1200" b="1" dirty="0">
                <a:solidFill>
                  <a:srgbClr val="C00000"/>
                </a:solidFill>
                <a:latin typeface="Univers" panose="020B0503020202020204" pitchFamily="34" charset="0"/>
                <a:ea typeface="Verdana" panose="020B0604030504040204" pitchFamily="34" charset="0"/>
              </a:rPr>
              <a:t>Demande d'un prêt travaux</a:t>
            </a:r>
          </a:p>
        </p:txBody>
      </p:sp>
      <p:pic>
        <p:nvPicPr>
          <p:cNvPr id="48" name="Image 47">
            <a:extLst>
              <a:ext uri="{FF2B5EF4-FFF2-40B4-BE49-F238E27FC236}">
                <a16:creationId xmlns:a16="http://schemas.microsoft.com/office/drawing/2014/main" id="{A6390BB2-AB53-494A-8250-2F25B09E88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72160" y="533318"/>
            <a:ext cx="375232" cy="375232"/>
          </a:xfrm>
          <a:prstGeom prst="rect">
            <a:avLst/>
          </a:prstGeom>
        </p:spPr>
      </p:pic>
      <p:pic>
        <p:nvPicPr>
          <p:cNvPr id="51" name="Graphique 50" descr="Accueil">
            <a:extLst>
              <a:ext uri="{FF2B5EF4-FFF2-40B4-BE49-F238E27FC236}">
                <a16:creationId xmlns:a16="http://schemas.microsoft.com/office/drawing/2014/main" id="{17AD6327-55F2-4836-A6D9-6F5166A05212}"/>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4688" y="2432337"/>
            <a:ext cx="459637" cy="459637"/>
          </a:xfrm>
          <a:prstGeom prst="rect">
            <a:avLst/>
          </a:prstGeom>
        </p:spPr>
      </p:pic>
      <p:pic>
        <p:nvPicPr>
          <p:cNvPr id="52" name="Graphique 51" descr="Outils">
            <a:extLst>
              <a:ext uri="{FF2B5EF4-FFF2-40B4-BE49-F238E27FC236}">
                <a16:creationId xmlns:a16="http://schemas.microsoft.com/office/drawing/2014/main" id="{5244A2CF-7A0F-4A3A-8537-BA15E41F02E9}"/>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488328" y="2537953"/>
            <a:ext cx="342896" cy="342896"/>
          </a:xfrm>
          <a:prstGeom prst="rect">
            <a:avLst/>
          </a:prstGeom>
        </p:spPr>
      </p:pic>
      <p:pic>
        <p:nvPicPr>
          <p:cNvPr id="56" name="Graphique 55" descr="Lire">
            <a:extLst>
              <a:ext uri="{FF2B5EF4-FFF2-40B4-BE49-F238E27FC236}">
                <a16:creationId xmlns:a16="http://schemas.microsoft.com/office/drawing/2014/main" id="{4B12ACC9-ED52-4CAB-88B7-61E4F025E740}"/>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19814" y="1483687"/>
            <a:ext cx="368267" cy="368267"/>
          </a:xfrm>
          <a:prstGeom prst="rect">
            <a:avLst/>
          </a:prstGeom>
          <a:effectLst>
            <a:outerShdw blurRad="50800" dist="38100" algn="l" rotWithShape="0">
              <a:prstClr val="black">
                <a:alpha val="40000"/>
              </a:prstClr>
            </a:outerShdw>
          </a:effectLst>
        </p:spPr>
      </p:pic>
      <p:sp>
        <p:nvSpPr>
          <p:cNvPr id="57" name="ZoneTexte 56">
            <a:extLst>
              <a:ext uri="{FF2B5EF4-FFF2-40B4-BE49-F238E27FC236}">
                <a16:creationId xmlns:a16="http://schemas.microsoft.com/office/drawing/2014/main" id="{E6E8C365-3572-4175-81B4-7F98A5BD50B3}"/>
              </a:ext>
            </a:extLst>
          </p:cNvPr>
          <p:cNvSpPr txBox="1"/>
          <p:nvPr/>
        </p:nvSpPr>
        <p:spPr>
          <a:xfrm>
            <a:off x="977748" y="1126423"/>
            <a:ext cx="3089156" cy="1107996"/>
          </a:xfrm>
          <a:prstGeom prst="rect">
            <a:avLst/>
          </a:prstGeom>
          <a:noFill/>
        </p:spPr>
        <p:txBody>
          <a:bodyPr wrap="square">
            <a:spAutoFit/>
          </a:bodyPr>
          <a:lstStyle/>
          <a:p>
            <a:pPr marL="0" marR="0" algn="just">
              <a:spcBef>
                <a:spcPts val="0"/>
              </a:spcBef>
              <a:spcAft>
                <a:spcPts val="0"/>
              </a:spcAft>
            </a:pPr>
            <a:r>
              <a:rPr lang="fr-FR" sz="900" dirty="0">
                <a:solidFill>
                  <a:srgbClr val="000000"/>
                </a:solidFill>
                <a:latin typeface="Univers" panose="020B0503020202020204" pitchFamily="34" charset="0"/>
              </a:rPr>
              <a:t>« </a:t>
            </a:r>
            <a:r>
              <a:rPr lang="fr-FR" sz="1200" b="1" i="1" dirty="0">
                <a:solidFill>
                  <a:srgbClr val="000000"/>
                </a:solidFill>
                <a:latin typeface="Univers" panose="020B0503020202020204" pitchFamily="34" charset="0"/>
              </a:rPr>
              <a:t>S</a:t>
            </a:r>
            <a:r>
              <a:rPr lang="fr-FR" sz="900" dirty="0">
                <a:solidFill>
                  <a:srgbClr val="000000"/>
                </a:solidFill>
                <a:latin typeface="Univers" panose="020B0503020202020204" pitchFamily="34" charset="0"/>
              </a:rPr>
              <a:t>avez-vous qu'en plus de la banque, nous proposons des contrats d'assurance, dont la Garantie des accidents la Vie, qui </a:t>
            </a:r>
            <a:r>
              <a:rPr lang="fr-FR" sz="900" b="1" dirty="0">
                <a:solidFill>
                  <a:srgbClr val="000000"/>
                </a:solidFill>
                <a:latin typeface="Univers" panose="020B0503020202020204" pitchFamily="34" charset="0"/>
              </a:rPr>
              <a:t>couvre les conséquences des accidents survenus dans le cadre de votre vie privée</a:t>
            </a:r>
            <a:r>
              <a:rPr lang="fr-FR" sz="900" dirty="0">
                <a:solidFill>
                  <a:srgbClr val="000000"/>
                </a:solidFill>
                <a:latin typeface="Univers" panose="020B0503020202020204" pitchFamily="34" charset="0"/>
              </a:rPr>
              <a:t>, ainsi que le contrat Garanties Santé, qui peut couvrir une partie de vos </a:t>
            </a:r>
            <a:r>
              <a:rPr lang="fr-FR" sz="900" b="1" dirty="0">
                <a:solidFill>
                  <a:srgbClr val="000000"/>
                </a:solidFill>
                <a:latin typeface="Univers" panose="020B0503020202020204" pitchFamily="34" charset="0"/>
              </a:rPr>
              <a:t>dépenses de santé </a:t>
            </a:r>
            <a:r>
              <a:rPr lang="fr-FR" sz="900" dirty="0">
                <a:solidFill>
                  <a:srgbClr val="000000"/>
                </a:solidFill>
                <a:latin typeface="Univers" panose="020B0503020202020204" pitchFamily="34" charset="0"/>
              </a:rPr>
              <a:t>pour </a:t>
            </a:r>
            <a:r>
              <a:rPr lang="fr-FR" sz="900" b="1" dirty="0">
                <a:solidFill>
                  <a:srgbClr val="C00000"/>
                </a:solidFill>
                <a:latin typeface="Univers" panose="020B0503020202020204" pitchFamily="34" charset="0"/>
              </a:rPr>
              <a:t>préserver votre quotidien </a:t>
            </a:r>
            <a:r>
              <a:rPr lang="fr-FR" sz="900" dirty="0">
                <a:solidFill>
                  <a:srgbClr val="000000"/>
                </a:solidFill>
                <a:latin typeface="Univers" panose="020B0503020202020204" pitchFamily="34" charset="0"/>
              </a:rPr>
              <a:t>? »</a:t>
            </a:r>
          </a:p>
        </p:txBody>
      </p:sp>
      <p:sp>
        <p:nvSpPr>
          <p:cNvPr id="58" name="ZoneTexte 57">
            <a:extLst>
              <a:ext uri="{FF2B5EF4-FFF2-40B4-BE49-F238E27FC236}">
                <a16:creationId xmlns:a16="http://schemas.microsoft.com/office/drawing/2014/main" id="{D6A184E5-63E0-4BE0-B34B-C1F037D6C103}"/>
              </a:ext>
            </a:extLst>
          </p:cNvPr>
          <p:cNvSpPr txBox="1"/>
          <p:nvPr/>
        </p:nvSpPr>
        <p:spPr>
          <a:xfrm>
            <a:off x="5230533" y="1115264"/>
            <a:ext cx="3516895" cy="1246495"/>
          </a:xfrm>
          <a:prstGeom prst="rect">
            <a:avLst/>
          </a:prstGeom>
          <a:noFill/>
        </p:spPr>
        <p:txBody>
          <a:bodyPr wrap="square">
            <a:spAutoFit/>
          </a:bodyPr>
          <a:lstStyle/>
          <a:p>
            <a:pPr marL="0" marR="0" algn="just">
              <a:spcBef>
                <a:spcPts val="0"/>
              </a:spcBef>
              <a:spcAft>
                <a:spcPts val="0"/>
              </a:spcAft>
            </a:pPr>
            <a:r>
              <a:rPr lang="fr-FR" sz="1200" dirty="0">
                <a:solidFill>
                  <a:srgbClr val="000000"/>
                </a:solidFill>
                <a:latin typeface="Univers" panose="020B0503020202020204" pitchFamily="34" charset="0"/>
              </a:rPr>
              <a:t>« </a:t>
            </a:r>
            <a:r>
              <a:rPr lang="fr-FR" sz="1200" b="1" i="1" dirty="0">
                <a:solidFill>
                  <a:srgbClr val="000000"/>
                </a:solidFill>
                <a:latin typeface="Univers" panose="020B0503020202020204" pitchFamily="34" charset="0"/>
              </a:rPr>
              <a:t>V</a:t>
            </a:r>
            <a:r>
              <a:rPr lang="fr-FR" sz="900" dirty="0">
                <a:solidFill>
                  <a:srgbClr val="000000"/>
                </a:solidFill>
                <a:latin typeface="Univers" panose="020B0503020202020204" pitchFamily="34" charset="0"/>
              </a:rPr>
              <a:t>os garanties santé sont-elles toujours adaptées à vos futurs besoins pour </a:t>
            </a:r>
            <a:r>
              <a:rPr lang="fr-FR" sz="900" b="1" dirty="0">
                <a:solidFill>
                  <a:srgbClr val="C00000"/>
                </a:solidFill>
                <a:latin typeface="Univers" panose="020B0503020202020204" pitchFamily="34" charset="0"/>
              </a:rPr>
              <a:t>vous</a:t>
            </a:r>
            <a:r>
              <a:rPr lang="fr-FR" sz="900" dirty="0">
                <a:solidFill>
                  <a:srgbClr val="000000"/>
                </a:solidFill>
                <a:latin typeface="Univers" panose="020B0503020202020204" pitchFamily="34" charset="0"/>
              </a:rPr>
              <a:t> </a:t>
            </a:r>
            <a:r>
              <a:rPr lang="fr-FR" sz="900" b="1" dirty="0">
                <a:solidFill>
                  <a:srgbClr val="C00000"/>
                </a:solidFill>
                <a:latin typeface="Univers" panose="020B0503020202020204" pitchFamily="34" charset="0"/>
              </a:rPr>
              <a:t>accompagner dans cette nouvelle étape de votre vie </a:t>
            </a:r>
            <a:r>
              <a:rPr lang="fr-FR" sz="900" dirty="0">
                <a:solidFill>
                  <a:srgbClr val="000000"/>
                </a:solidFill>
                <a:latin typeface="Univers" panose="020B0503020202020204" pitchFamily="34" charset="0"/>
              </a:rPr>
              <a:t>? De plus, avec plus de temps pour vos activités de loisirs  (jardinage, bricolage, voyage…), êtes-vous bien protégé en cas d’accident de la vie quotidienne ? La GAV vous propose également une </a:t>
            </a:r>
            <a:r>
              <a:rPr lang="fr-FR" sz="900" b="1" dirty="0">
                <a:solidFill>
                  <a:srgbClr val="000000"/>
                </a:solidFill>
                <a:latin typeface="Univers" panose="020B0503020202020204" pitchFamily="34" charset="0"/>
              </a:rPr>
              <a:t>assistance à domicile pour faciliter votre quotidien et préserver votre autonomie </a:t>
            </a:r>
            <a:r>
              <a:rPr lang="fr-FR" sz="900" dirty="0">
                <a:solidFill>
                  <a:srgbClr val="000000"/>
                </a:solidFill>
                <a:latin typeface="Univers" panose="020B0503020202020204" pitchFamily="34" charset="0"/>
              </a:rPr>
              <a:t>en cas de coup dur. »</a:t>
            </a:r>
          </a:p>
        </p:txBody>
      </p:sp>
      <p:pic>
        <p:nvPicPr>
          <p:cNvPr id="59" name="Graphique 58" descr="Lire">
            <a:extLst>
              <a:ext uri="{FF2B5EF4-FFF2-40B4-BE49-F238E27FC236}">
                <a16:creationId xmlns:a16="http://schemas.microsoft.com/office/drawing/2014/main" id="{469A97D1-81AB-496C-A11E-70E699B9D84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50403" y="1546602"/>
            <a:ext cx="368267" cy="368267"/>
          </a:xfrm>
          <a:prstGeom prst="rect">
            <a:avLst/>
          </a:prstGeom>
          <a:effectLst>
            <a:outerShdw blurRad="50800" dist="38100" algn="l" rotWithShape="0">
              <a:prstClr val="black">
                <a:alpha val="40000"/>
              </a:prstClr>
            </a:outerShdw>
          </a:effectLst>
        </p:spPr>
      </p:pic>
      <p:pic>
        <p:nvPicPr>
          <p:cNvPr id="60" name="Graphique 59" descr="Lire">
            <a:extLst>
              <a:ext uri="{FF2B5EF4-FFF2-40B4-BE49-F238E27FC236}">
                <a16:creationId xmlns:a16="http://schemas.microsoft.com/office/drawing/2014/main" id="{699D3425-DA71-493C-9A8A-BF19238B78BB}"/>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19813" y="3270188"/>
            <a:ext cx="368267" cy="368267"/>
          </a:xfrm>
          <a:prstGeom prst="rect">
            <a:avLst/>
          </a:prstGeom>
          <a:effectLst>
            <a:outerShdw blurRad="50800" dist="38100" algn="l" rotWithShape="0">
              <a:prstClr val="black">
                <a:alpha val="40000"/>
              </a:prstClr>
            </a:outerShdw>
          </a:effectLst>
        </p:spPr>
      </p:pic>
      <p:sp>
        <p:nvSpPr>
          <p:cNvPr id="62" name="ZoneTexte 61">
            <a:extLst>
              <a:ext uri="{FF2B5EF4-FFF2-40B4-BE49-F238E27FC236}">
                <a16:creationId xmlns:a16="http://schemas.microsoft.com/office/drawing/2014/main" id="{012D2B6F-5CC6-4A31-9684-3EB3A8A8D47A}"/>
              </a:ext>
            </a:extLst>
          </p:cNvPr>
          <p:cNvSpPr txBox="1"/>
          <p:nvPr/>
        </p:nvSpPr>
        <p:spPr>
          <a:xfrm>
            <a:off x="977747" y="2996346"/>
            <a:ext cx="3824712" cy="969496"/>
          </a:xfrm>
          <a:prstGeom prst="rect">
            <a:avLst/>
          </a:prstGeom>
          <a:noFill/>
        </p:spPr>
        <p:txBody>
          <a:bodyPr wrap="square">
            <a:spAutoFit/>
          </a:bodyPr>
          <a:lstStyle/>
          <a:p>
            <a:pPr marL="0" marR="0" algn="just">
              <a:spcBef>
                <a:spcPts val="0"/>
              </a:spcBef>
              <a:spcAft>
                <a:spcPts val="0"/>
              </a:spcAft>
            </a:pPr>
            <a:r>
              <a:rPr lang="fr-FR" sz="1200" dirty="0">
                <a:solidFill>
                  <a:srgbClr val="000000"/>
                </a:solidFill>
                <a:latin typeface="Univers" panose="020B0503020202020204" pitchFamily="34" charset="0"/>
              </a:rPr>
              <a:t>« </a:t>
            </a:r>
            <a:r>
              <a:rPr lang="fr-FR" sz="1200" b="1" i="1" dirty="0">
                <a:solidFill>
                  <a:srgbClr val="000000"/>
                </a:solidFill>
                <a:latin typeface="Univers" panose="020B0503020202020204" pitchFamily="34" charset="0"/>
              </a:rPr>
              <a:t>A</a:t>
            </a:r>
            <a:r>
              <a:rPr lang="fr-FR" sz="900" dirty="0">
                <a:solidFill>
                  <a:srgbClr val="000000"/>
                </a:solidFill>
                <a:latin typeface="Univers" panose="020B0503020202020204" pitchFamily="34" charset="0"/>
              </a:rPr>
              <a:t>ssurer son véhicule et son logement quand on est locataire sont des obligations. Mais qu'avez-vous prévu pour </a:t>
            </a:r>
            <a:r>
              <a:rPr lang="fr-FR" sz="900" b="1" dirty="0">
                <a:solidFill>
                  <a:srgbClr val="000000"/>
                </a:solidFill>
                <a:latin typeface="Univers" panose="020B0503020202020204" pitchFamily="34" charset="0"/>
              </a:rPr>
              <a:t>couvrir votre foyer en cas d'accident de la vie ou de maladie </a:t>
            </a:r>
            <a:r>
              <a:rPr lang="fr-FR" sz="900" dirty="0">
                <a:solidFill>
                  <a:srgbClr val="000000"/>
                </a:solidFill>
                <a:latin typeface="Univers" panose="020B0503020202020204" pitchFamily="34" charset="0"/>
              </a:rPr>
              <a:t>? A la Caisse d’Épargne, vous bénéficiez en plus d’une </a:t>
            </a:r>
            <a:r>
              <a:rPr lang="fr-FR" sz="900" b="1" dirty="0">
                <a:solidFill>
                  <a:srgbClr val="C00000"/>
                </a:solidFill>
                <a:latin typeface="Univers" panose="020B0503020202020204" pitchFamily="34" charset="0"/>
              </a:rPr>
              <a:t>remise de 5% </a:t>
            </a:r>
            <a:r>
              <a:rPr lang="fr-FR" sz="900" dirty="0">
                <a:solidFill>
                  <a:srgbClr val="000000"/>
                </a:solidFill>
                <a:latin typeface="Univers" panose="020B0503020202020204" pitchFamily="34" charset="0"/>
              </a:rPr>
              <a:t>à partir du 2ème contrat d’assurance souscrit (GAV, Auto ou Habitation) sur </a:t>
            </a:r>
            <a:r>
              <a:rPr lang="fr-FR" sz="900" b="1" dirty="0">
                <a:solidFill>
                  <a:srgbClr val="000000"/>
                </a:solidFill>
                <a:latin typeface="Univers" panose="020B0503020202020204" pitchFamily="34" charset="0"/>
              </a:rPr>
              <a:t>toute la durée de vie du contrat</a:t>
            </a:r>
            <a:r>
              <a:rPr lang="fr-FR" sz="900" dirty="0">
                <a:solidFill>
                  <a:srgbClr val="000000"/>
                </a:solidFill>
                <a:latin typeface="Univers" panose="020B0503020202020204" pitchFamily="34" charset="0"/>
              </a:rPr>
              <a:t>. »</a:t>
            </a:r>
          </a:p>
        </p:txBody>
      </p:sp>
      <p:pic>
        <p:nvPicPr>
          <p:cNvPr id="63" name="Graphique 62" descr="Lire">
            <a:extLst>
              <a:ext uri="{FF2B5EF4-FFF2-40B4-BE49-F238E27FC236}">
                <a16:creationId xmlns:a16="http://schemas.microsoft.com/office/drawing/2014/main" id="{4B499402-6365-4881-995A-4375E16BEC0D}"/>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356271" y="3395808"/>
            <a:ext cx="368267" cy="368267"/>
          </a:xfrm>
          <a:prstGeom prst="rect">
            <a:avLst/>
          </a:prstGeom>
          <a:effectLst>
            <a:outerShdw blurRad="50800" dist="38100" algn="l" rotWithShape="0">
              <a:prstClr val="black">
                <a:alpha val="40000"/>
              </a:prstClr>
            </a:outerShdw>
          </a:effectLst>
        </p:spPr>
      </p:pic>
      <p:sp>
        <p:nvSpPr>
          <p:cNvPr id="65" name="ZoneTexte 64">
            <a:extLst>
              <a:ext uri="{FF2B5EF4-FFF2-40B4-BE49-F238E27FC236}">
                <a16:creationId xmlns:a16="http://schemas.microsoft.com/office/drawing/2014/main" id="{78B4464F-79A5-4229-8274-337C6DDDB6CE}"/>
              </a:ext>
            </a:extLst>
          </p:cNvPr>
          <p:cNvSpPr txBox="1"/>
          <p:nvPr/>
        </p:nvSpPr>
        <p:spPr>
          <a:xfrm>
            <a:off x="5770180" y="3033000"/>
            <a:ext cx="3070896" cy="1107996"/>
          </a:xfrm>
          <a:prstGeom prst="rect">
            <a:avLst/>
          </a:prstGeom>
          <a:noFill/>
        </p:spPr>
        <p:txBody>
          <a:bodyPr wrap="square">
            <a:spAutoFit/>
          </a:bodyPr>
          <a:lstStyle/>
          <a:p>
            <a:pPr marL="0" marR="0" algn="just">
              <a:spcBef>
                <a:spcPts val="0"/>
              </a:spcBef>
              <a:spcAft>
                <a:spcPts val="0"/>
              </a:spcAft>
            </a:pPr>
            <a:r>
              <a:rPr lang="fr-FR" sz="1200" dirty="0">
                <a:solidFill>
                  <a:srgbClr val="000000"/>
                </a:solidFill>
                <a:latin typeface="Univers" panose="020B0503020202020204" pitchFamily="34" charset="0"/>
              </a:rPr>
              <a:t>« </a:t>
            </a:r>
            <a:r>
              <a:rPr lang="fr-FR" sz="1200" b="1" i="1" dirty="0">
                <a:solidFill>
                  <a:srgbClr val="000000"/>
                </a:solidFill>
                <a:latin typeface="Univers" panose="020B0503020202020204" pitchFamily="34" charset="0"/>
              </a:rPr>
              <a:t>A</a:t>
            </a:r>
            <a:r>
              <a:rPr lang="fr-FR" sz="900" dirty="0">
                <a:solidFill>
                  <a:srgbClr val="000000"/>
                </a:solidFill>
                <a:latin typeface="Univers" panose="020B0503020202020204" pitchFamily="34" charset="0"/>
              </a:rPr>
              <a:t>vez-vous pensé aux conséquences en cas d'accident pendant les travaux ? Nous pouvons mettre en place un contrat qui prévoit des </a:t>
            </a:r>
            <a:r>
              <a:rPr lang="fr-FR" sz="900" b="1" dirty="0">
                <a:solidFill>
                  <a:srgbClr val="C00000"/>
                </a:solidFill>
                <a:latin typeface="Univers" panose="020B0503020202020204" pitchFamily="34" charset="0"/>
              </a:rPr>
              <a:t>prestations d'assistance dès la survenance de l’accident</a:t>
            </a:r>
            <a:r>
              <a:rPr lang="fr-FR" sz="900" dirty="0">
                <a:solidFill>
                  <a:srgbClr val="000000"/>
                </a:solidFill>
                <a:latin typeface="Univers" panose="020B0503020202020204" pitchFamily="34" charset="0"/>
              </a:rPr>
              <a:t> et une </a:t>
            </a:r>
            <a:r>
              <a:rPr lang="fr-FR" sz="900" b="1" dirty="0">
                <a:solidFill>
                  <a:srgbClr val="000000"/>
                </a:solidFill>
                <a:latin typeface="Univers" panose="020B0503020202020204" pitchFamily="34" charset="0"/>
              </a:rPr>
              <a:t>indemnisation</a:t>
            </a:r>
            <a:r>
              <a:rPr lang="fr-FR" sz="900" dirty="0">
                <a:solidFill>
                  <a:srgbClr val="000000"/>
                </a:solidFill>
                <a:latin typeface="Univers" panose="020B0503020202020204" pitchFamily="34" charset="0"/>
              </a:rPr>
              <a:t> en cas de préjudices dépassant le seuil d'intervention prévu, ainsi qu'un contrat pour vos </a:t>
            </a:r>
            <a:r>
              <a:rPr lang="fr-FR" sz="900" b="1" dirty="0">
                <a:solidFill>
                  <a:srgbClr val="000000"/>
                </a:solidFill>
                <a:latin typeface="Univers" panose="020B0503020202020204" pitchFamily="34" charset="0"/>
              </a:rPr>
              <a:t>frais de soins ou d'hospitalisation</a:t>
            </a:r>
            <a:r>
              <a:rPr lang="fr-FR" sz="900" dirty="0">
                <a:solidFill>
                  <a:srgbClr val="000000"/>
                </a:solidFill>
                <a:latin typeface="Univers" panose="020B0503020202020204" pitchFamily="34" charset="0"/>
              </a:rPr>
              <a:t>. »</a:t>
            </a:r>
          </a:p>
        </p:txBody>
      </p:sp>
      <p:pic>
        <p:nvPicPr>
          <p:cNvPr id="66" name="Image 65">
            <a:extLst>
              <a:ext uri="{FF2B5EF4-FFF2-40B4-BE49-F238E27FC236}">
                <a16:creationId xmlns:a16="http://schemas.microsoft.com/office/drawing/2014/main" id="{3C503700-B2BB-4D03-8BC1-D1F94F91057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519067" y="98404"/>
            <a:ext cx="311622" cy="255265"/>
          </a:xfrm>
          <a:prstGeom prst="rect">
            <a:avLst/>
          </a:prstGeom>
          <a:effectLst>
            <a:outerShdw blurRad="63500" sx="102000" sy="102000" algn="ctr" rotWithShape="0">
              <a:prstClr val="black">
                <a:alpha val="40000"/>
              </a:prstClr>
            </a:outerShdw>
          </a:effectLst>
        </p:spPr>
      </p:pic>
      <p:pic>
        <p:nvPicPr>
          <p:cNvPr id="67" name="Image 66">
            <a:extLst>
              <a:ext uri="{FF2B5EF4-FFF2-40B4-BE49-F238E27FC236}">
                <a16:creationId xmlns:a16="http://schemas.microsoft.com/office/drawing/2014/main" id="{D67FB7CA-0B87-4FEE-801C-88D6E8E84E4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
        <p:nvSpPr>
          <p:cNvPr id="70" name="Espace réservé du texte 2">
            <a:extLst>
              <a:ext uri="{FF2B5EF4-FFF2-40B4-BE49-F238E27FC236}">
                <a16:creationId xmlns:a16="http://schemas.microsoft.com/office/drawing/2014/main" id="{131D640D-0988-46A8-B12F-2161361D9457}"/>
              </a:ext>
            </a:extLst>
          </p:cNvPr>
          <p:cNvSpPr>
            <a:spLocks noGrp="1"/>
          </p:cNvSpPr>
          <p:nvPr>
            <p:ph type="body" sz="quarter" idx="13"/>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sk:type>
                    <ask:lineSketchCurved/>
                  </ask:type>
                </ask:lineSketchStyleProps>
              </a:ext>
            </a:extLst>
          </a:ln>
          <a:effectLst>
            <a:outerShdw blurRad="50800" dist="38100" algn="l" rotWithShape="0">
              <a:prstClr val="black">
                <a:alpha val="40000"/>
              </a:prstClr>
            </a:outerShdw>
          </a:effectLst>
        </p:spPr>
        <p:txBody>
          <a:bodyPr/>
          <a:lstStyle/>
          <a:p>
            <a:r>
              <a:rPr lang="fr-FR" dirty="0"/>
              <a:t>4</a:t>
            </a:r>
          </a:p>
        </p:txBody>
      </p:sp>
      <p:sp>
        <p:nvSpPr>
          <p:cNvPr id="33" name="ZoneTexte 32">
            <a:extLst>
              <a:ext uri="{FF2B5EF4-FFF2-40B4-BE49-F238E27FC236}">
                <a16:creationId xmlns:a16="http://schemas.microsoft.com/office/drawing/2014/main" id="{394BE424-1B9A-4270-A4D3-FF44EF9A4CE4}"/>
              </a:ext>
            </a:extLst>
          </p:cNvPr>
          <p:cNvSpPr txBox="1"/>
          <p:nvPr/>
        </p:nvSpPr>
        <p:spPr>
          <a:xfrm>
            <a:off x="4001019" y="4843431"/>
            <a:ext cx="2280909" cy="276999"/>
          </a:xfrm>
          <a:prstGeom prst="rect">
            <a:avLst/>
          </a:prstGeom>
          <a:noFill/>
        </p:spPr>
        <p:txBody>
          <a:bodyPr wrap="square" rtlCol="0">
            <a:spAutoFit/>
          </a:bodyPr>
          <a:lstStyle/>
          <a:p>
            <a:pPr algn="just"/>
            <a:r>
              <a:rPr lang="fr-FR" sz="600" dirty="0">
                <a:latin typeface="Univers" panose="020B0503020202020204" pitchFamily="34" charset="0"/>
              </a:rPr>
              <a:t> *en fonction des limites, conditions et exclusions prévues dans les engagements contractuels en vigueur</a:t>
            </a:r>
          </a:p>
        </p:txBody>
      </p:sp>
    </p:spTree>
    <p:extLst>
      <p:ext uri="{BB962C8B-B14F-4D97-AF65-F5344CB8AC3E}">
        <p14:creationId xmlns:p14="http://schemas.microsoft.com/office/powerpoint/2010/main" val="4171724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Comment répondre aux objections* ?</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8</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15" name="Rectangle 14">
            <a:extLst>
              <a:ext uri="{FF2B5EF4-FFF2-40B4-BE49-F238E27FC236}">
                <a16:creationId xmlns:a16="http://schemas.microsoft.com/office/drawing/2014/main" id="{45E8D2A1-DA29-452C-B558-13793605F13E}"/>
              </a:ext>
            </a:extLst>
          </p:cNvPr>
          <p:cNvSpPr/>
          <p:nvPr/>
        </p:nvSpPr>
        <p:spPr>
          <a:xfrm>
            <a:off x="397319" y="757596"/>
            <a:ext cx="8349361" cy="3659085"/>
          </a:xfrm>
          <a:prstGeom prst="rect">
            <a:avLst/>
          </a:prstGeom>
          <a:solidFill>
            <a:schemeClr val="bg1">
              <a:lumMod val="95000"/>
            </a:schemeClr>
          </a:solidFill>
          <a:ln>
            <a:noFill/>
          </a:ln>
          <a:effectLst>
            <a:outerShdw blurRad="63500" sx="102000" sy="102000" algn="c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28">
            <a:extLst>
              <a:ext uri="{FF2B5EF4-FFF2-40B4-BE49-F238E27FC236}">
                <a16:creationId xmlns:a16="http://schemas.microsoft.com/office/drawing/2014/main" id="{27A6DD34-331C-4FEC-8B31-35AE915EFD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4892" y="631354"/>
            <a:ext cx="2554215" cy="3911567"/>
          </a:xfrm>
          <a:prstGeom prst="rect">
            <a:avLst/>
          </a:prstGeom>
          <a:effectLst>
            <a:outerShdw blurRad="50800" dist="38100" dir="5400000" algn="t" rotWithShape="0">
              <a:prstClr val="black">
                <a:alpha val="40000"/>
              </a:prstClr>
            </a:outerShdw>
          </a:effectLst>
        </p:spPr>
      </p:pic>
      <p:sp>
        <p:nvSpPr>
          <p:cNvPr id="32" name="ZoneTexte 31">
            <a:extLst>
              <a:ext uri="{FF2B5EF4-FFF2-40B4-BE49-F238E27FC236}">
                <a16:creationId xmlns:a16="http://schemas.microsoft.com/office/drawing/2014/main" id="{44F1C359-3EA2-4219-ADBB-AB2C14727BC4}"/>
              </a:ext>
            </a:extLst>
          </p:cNvPr>
          <p:cNvSpPr txBox="1"/>
          <p:nvPr/>
        </p:nvSpPr>
        <p:spPr>
          <a:xfrm>
            <a:off x="4001019" y="4843431"/>
            <a:ext cx="2280909" cy="276999"/>
          </a:xfrm>
          <a:prstGeom prst="rect">
            <a:avLst/>
          </a:prstGeom>
          <a:noFill/>
        </p:spPr>
        <p:txBody>
          <a:bodyPr wrap="square" rtlCol="0">
            <a:spAutoFit/>
          </a:bodyPr>
          <a:lstStyle/>
          <a:p>
            <a:pPr algn="just"/>
            <a:r>
              <a:rPr lang="fr-FR" sz="600" dirty="0">
                <a:latin typeface="Univers" panose="020B0503020202020204" pitchFamily="34" charset="0"/>
              </a:rPr>
              <a:t> *en fonction des limites, conditions et exclusions prévues dans les engagements contractuels en vigueur</a:t>
            </a:r>
          </a:p>
        </p:txBody>
      </p:sp>
      <p:sp>
        <p:nvSpPr>
          <p:cNvPr id="34" name="ZoneTexte 33">
            <a:extLst>
              <a:ext uri="{FF2B5EF4-FFF2-40B4-BE49-F238E27FC236}">
                <a16:creationId xmlns:a16="http://schemas.microsoft.com/office/drawing/2014/main" id="{5AF52F33-71C7-4E0A-968B-27B54F93BCE8}"/>
              </a:ext>
            </a:extLst>
          </p:cNvPr>
          <p:cNvSpPr txBox="1"/>
          <p:nvPr/>
        </p:nvSpPr>
        <p:spPr>
          <a:xfrm>
            <a:off x="715773" y="956220"/>
            <a:ext cx="2479104" cy="530915"/>
          </a:xfrm>
          <a:prstGeom prst="rect">
            <a:avLst/>
          </a:prstGeom>
          <a:noFill/>
        </p:spPr>
        <p:txBody>
          <a:bodyPr wrap="square">
            <a:spAutoFit/>
          </a:bodyPr>
          <a:lstStyle/>
          <a:p>
            <a:pPr marL="0" marR="0" algn="just">
              <a:spcBef>
                <a:spcPts val="0"/>
              </a:spcBef>
              <a:spcAft>
                <a:spcPts val="0"/>
              </a:spcAft>
            </a:pPr>
            <a:r>
              <a:rPr lang="fr-FR" sz="950" b="1" dirty="0">
                <a:solidFill>
                  <a:srgbClr val="7F7F7F"/>
                </a:solidFill>
                <a:effectLst/>
                <a:latin typeface="Univers" panose="020B0503020202020204" pitchFamily="34" charset="0"/>
              </a:rPr>
              <a:t>« </a:t>
            </a:r>
            <a:r>
              <a:rPr lang="fr-FR" sz="950" b="1" i="1" dirty="0">
                <a:solidFill>
                  <a:srgbClr val="7F7F7F"/>
                </a:solidFill>
                <a:effectLst/>
                <a:latin typeface="Univers" panose="020B0503020202020204" pitchFamily="34" charset="0"/>
              </a:rPr>
              <a:t>Je n’en ai pas besoin, je suis déjà couvert par la Responsabilité Civile de mon assurance habitation </a:t>
            </a:r>
            <a:r>
              <a:rPr lang="fr-FR" sz="950" b="1" dirty="0">
                <a:solidFill>
                  <a:srgbClr val="7F7F7F"/>
                </a:solidFill>
                <a:effectLst/>
                <a:latin typeface="Univers" panose="020B0503020202020204" pitchFamily="34" charset="0"/>
              </a:rPr>
              <a:t>»</a:t>
            </a:r>
            <a:endParaRPr lang="fr-FR" sz="950" dirty="0">
              <a:solidFill>
                <a:srgbClr val="7F7F7F"/>
              </a:solidFill>
              <a:effectLst/>
              <a:latin typeface="Univers" panose="020B0503020202020204" pitchFamily="34" charset="0"/>
            </a:endParaRPr>
          </a:p>
        </p:txBody>
      </p:sp>
      <p:pic>
        <p:nvPicPr>
          <p:cNvPr id="35" name="Image 34">
            <a:extLst>
              <a:ext uri="{FF2B5EF4-FFF2-40B4-BE49-F238E27FC236}">
                <a16:creationId xmlns:a16="http://schemas.microsoft.com/office/drawing/2014/main" id="{F253FD10-87D1-495E-9F11-E148416FE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099" y="1039298"/>
            <a:ext cx="198354" cy="346249"/>
          </a:xfrm>
          <a:prstGeom prst="rect">
            <a:avLst/>
          </a:prstGeom>
        </p:spPr>
      </p:pic>
      <p:sp>
        <p:nvSpPr>
          <p:cNvPr id="39" name="ZoneTexte 38">
            <a:extLst>
              <a:ext uri="{FF2B5EF4-FFF2-40B4-BE49-F238E27FC236}">
                <a16:creationId xmlns:a16="http://schemas.microsoft.com/office/drawing/2014/main" id="{1414A064-0563-4577-9A7E-897248F8928B}"/>
              </a:ext>
            </a:extLst>
          </p:cNvPr>
          <p:cNvSpPr txBox="1"/>
          <p:nvPr/>
        </p:nvSpPr>
        <p:spPr>
          <a:xfrm>
            <a:off x="454099" y="1462776"/>
            <a:ext cx="2740777" cy="1123384"/>
          </a:xfrm>
          <a:prstGeom prst="rect">
            <a:avLst/>
          </a:prstGeom>
          <a:noFill/>
        </p:spPr>
        <p:txBody>
          <a:bodyPr wrap="square">
            <a:spAutoFit/>
          </a:bodyPr>
          <a:lstStyle/>
          <a:p>
            <a:pPr marL="0" marR="0" algn="just">
              <a:spcBef>
                <a:spcPts val="0"/>
              </a:spcBef>
              <a:spcAft>
                <a:spcPts val="0"/>
              </a:spcAft>
            </a:pPr>
            <a:r>
              <a:rPr lang="fr-FR" sz="1100" b="1" i="1" dirty="0">
                <a:latin typeface="Univers" panose="020B0503020202020204" pitchFamily="34" charset="0"/>
              </a:rPr>
              <a:t>L</a:t>
            </a:r>
            <a:r>
              <a:rPr lang="fr-FR" sz="800" dirty="0">
                <a:solidFill>
                  <a:srgbClr val="000000"/>
                </a:solidFill>
                <a:effectLst/>
                <a:latin typeface="Univers" panose="020B0503020202020204" pitchFamily="34" charset="0"/>
              </a:rPr>
              <a:t>a Responsabilité Civile ne couvre que les dommages que vous causez </a:t>
            </a:r>
            <a:r>
              <a:rPr lang="fr-FR" sz="800" u="sng" dirty="0">
                <a:solidFill>
                  <a:srgbClr val="000000"/>
                </a:solidFill>
                <a:effectLst/>
                <a:latin typeface="Univers" panose="020B0503020202020204" pitchFamily="34" charset="0"/>
              </a:rPr>
              <a:t>à autrui</a:t>
            </a:r>
            <a:r>
              <a:rPr lang="fr-FR" sz="800" dirty="0">
                <a:solidFill>
                  <a:srgbClr val="000000"/>
                </a:solidFill>
                <a:effectLst/>
                <a:latin typeface="Univers" panose="020B0503020202020204" pitchFamily="34" charset="0"/>
              </a:rPr>
              <a:t>, pas ceux que vous </a:t>
            </a:r>
            <a:r>
              <a:rPr lang="fr-FR" sz="800" dirty="0">
                <a:latin typeface="Univers" panose="020B0503020202020204" pitchFamily="34" charset="0"/>
              </a:rPr>
              <a:t>pouvez</a:t>
            </a:r>
            <a:r>
              <a:rPr lang="fr-FR" sz="800" dirty="0">
                <a:solidFill>
                  <a:srgbClr val="000000"/>
                </a:solidFill>
                <a:effectLst/>
                <a:latin typeface="Univers" panose="020B0503020202020204" pitchFamily="34" charset="0"/>
              </a:rPr>
              <a:t> subir. De plus, pour être indemnisé par la RC d'un tiers, le responsable de vos préjudices doit être </a:t>
            </a:r>
            <a:r>
              <a:rPr lang="fr-FR" sz="800" u="sng" dirty="0">
                <a:solidFill>
                  <a:srgbClr val="000000"/>
                </a:solidFill>
                <a:effectLst/>
                <a:latin typeface="Univers" panose="020B0503020202020204" pitchFamily="34" charset="0"/>
              </a:rPr>
              <a:t>clairement identifié</a:t>
            </a:r>
            <a:r>
              <a:rPr lang="fr-FR" sz="800" dirty="0">
                <a:solidFill>
                  <a:srgbClr val="000000"/>
                </a:solidFill>
                <a:effectLst/>
                <a:latin typeface="Univers" panose="020B0503020202020204" pitchFamily="34" charset="0"/>
              </a:rPr>
              <a:t>. </a:t>
            </a:r>
          </a:p>
          <a:p>
            <a:pPr marL="0" marR="0" algn="just">
              <a:spcBef>
                <a:spcPts val="0"/>
              </a:spcBef>
              <a:spcAft>
                <a:spcPts val="0"/>
              </a:spcAft>
            </a:pPr>
            <a:r>
              <a:rPr lang="fr-FR" sz="800" dirty="0">
                <a:solidFill>
                  <a:srgbClr val="000000"/>
                </a:solidFill>
                <a:effectLst/>
                <a:latin typeface="Univers" panose="020B0503020202020204" pitchFamily="34" charset="0"/>
              </a:rPr>
              <a:t>Le contrat </a:t>
            </a:r>
            <a:r>
              <a:rPr lang="fr-FR" sz="800" b="1" dirty="0">
                <a:solidFill>
                  <a:srgbClr val="C00000"/>
                </a:solidFill>
                <a:effectLst/>
                <a:latin typeface="Univers" panose="020B0503020202020204" pitchFamily="34" charset="0"/>
              </a:rPr>
              <a:t>GAV vous couvre, ainsi que vos proches, lorsque vous vous blessez seul ou qu’il n’y a pas de responsable identifié</a:t>
            </a:r>
            <a:r>
              <a:rPr lang="fr-FR" sz="800" dirty="0">
                <a:solidFill>
                  <a:srgbClr val="000000"/>
                </a:solidFill>
                <a:effectLst/>
                <a:latin typeface="Univers" panose="020B0503020202020204" pitchFamily="34" charset="0"/>
              </a:rPr>
              <a:t>.</a:t>
            </a:r>
          </a:p>
        </p:txBody>
      </p:sp>
      <p:pic>
        <p:nvPicPr>
          <p:cNvPr id="16" name="Image 15">
            <a:extLst>
              <a:ext uri="{FF2B5EF4-FFF2-40B4-BE49-F238E27FC236}">
                <a16:creationId xmlns:a16="http://schemas.microsoft.com/office/drawing/2014/main" id="{86E9224F-FCCE-45A6-B928-BA8300C40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686" y="2735753"/>
            <a:ext cx="198354" cy="346249"/>
          </a:xfrm>
          <a:prstGeom prst="rect">
            <a:avLst/>
          </a:prstGeom>
        </p:spPr>
      </p:pic>
      <p:sp>
        <p:nvSpPr>
          <p:cNvPr id="17" name="ZoneTexte 16">
            <a:extLst>
              <a:ext uri="{FF2B5EF4-FFF2-40B4-BE49-F238E27FC236}">
                <a16:creationId xmlns:a16="http://schemas.microsoft.com/office/drawing/2014/main" id="{ED5E19D1-CBD5-4061-93AD-45AE8957FAC0}"/>
              </a:ext>
            </a:extLst>
          </p:cNvPr>
          <p:cNvSpPr txBox="1"/>
          <p:nvPr/>
        </p:nvSpPr>
        <p:spPr>
          <a:xfrm>
            <a:off x="789661" y="2724212"/>
            <a:ext cx="2405215" cy="384721"/>
          </a:xfrm>
          <a:prstGeom prst="rect">
            <a:avLst/>
          </a:prstGeom>
          <a:noFill/>
        </p:spPr>
        <p:txBody>
          <a:bodyPr wrap="square">
            <a:spAutoFit/>
          </a:bodyPr>
          <a:lstStyle/>
          <a:p>
            <a:pPr marL="0" marR="0" algn="just">
              <a:spcBef>
                <a:spcPts val="0"/>
              </a:spcBef>
              <a:spcAft>
                <a:spcPts val="0"/>
              </a:spcAft>
            </a:pPr>
            <a:r>
              <a:rPr lang="fr-FR" sz="950" b="1" i="1" dirty="0">
                <a:solidFill>
                  <a:srgbClr val="7F7F7F"/>
                </a:solidFill>
                <a:latin typeface="Univers" panose="020B0503020202020204" pitchFamily="34" charset="0"/>
              </a:rPr>
              <a:t>«  En cas d’accident, je suis déjà couvert par la Sécurité sociale »</a:t>
            </a:r>
          </a:p>
        </p:txBody>
      </p:sp>
      <p:sp>
        <p:nvSpPr>
          <p:cNvPr id="20" name="ZoneTexte 19">
            <a:extLst>
              <a:ext uri="{FF2B5EF4-FFF2-40B4-BE49-F238E27FC236}">
                <a16:creationId xmlns:a16="http://schemas.microsoft.com/office/drawing/2014/main" id="{EA6C5313-B55D-4CBD-BEFD-ED4E2AC51F4E}"/>
              </a:ext>
            </a:extLst>
          </p:cNvPr>
          <p:cNvSpPr txBox="1"/>
          <p:nvPr/>
        </p:nvSpPr>
        <p:spPr>
          <a:xfrm>
            <a:off x="493686" y="3159231"/>
            <a:ext cx="2701190" cy="1123384"/>
          </a:xfrm>
          <a:prstGeom prst="rect">
            <a:avLst/>
          </a:prstGeom>
          <a:noFill/>
        </p:spPr>
        <p:txBody>
          <a:bodyPr wrap="square">
            <a:spAutoFit/>
          </a:bodyPr>
          <a:lstStyle/>
          <a:p>
            <a:pPr marL="0" marR="0" algn="just">
              <a:spcBef>
                <a:spcPts val="0"/>
              </a:spcBef>
              <a:spcAft>
                <a:spcPts val="0"/>
              </a:spcAft>
            </a:pPr>
            <a:r>
              <a:rPr lang="fr-FR" sz="1100" b="1" i="1" dirty="0">
                <a:solidFill>
                  <a:srgbClr val="000000"/>
                </a:solidFill>
                <a:effectLst/>
                <a:latin typeface="Univers" panose="020B0503020202020204" pitchFamily="34" charset="0"/>
              </a:rPr>
              <a:t>L</a:t>
            </a:r>
            <a:r>
              <a:rPr lang="fr-FR" sz="800" dirty="0">
                <a:solidFill>
                  <a:srgbClr val="000000"/>
                </a:solidFill>
                <a:effectLst/>
                <a:latin typeface="Univers" panose="020B0503020202020204" pitchFamily="34" charset="0"/>
              </a:rPr>
              <a:t>a Sécurité sociale ne couvre qu’en partie les conséquences d'un accident de la vie : soins médicaux, hospitalisation, certains médicaments... Si les séquelles de l'accident sont importantes, la GAV permettra d'</a:t>
            </a:r>
            <a:r>
              <a:rPr lang="fr-FR" sz="800" b="1" dirty="0">
                <a:solidFill>
                  <a:srgbClr val="C00000"/>
                </a:solidFill>
                <a:effectLst/>
                <a:latin typeface="Univers" panose="020B0503020202020204" pitchFamily="34" charset="0"/>
              </a:rPr>
              <a:t>indemniser en complément les préjudices subis </a:t>
            </a:r>
            <a:r>
              <a:rPr lang="fr-FR" sz="800" dirty="0">
                <a:solidFill>
                  <a:srgbClr val="000000"/>
                </a:solidFill>
                <a:effectLst/>
                <a:latin typeface="Univers" panose="020B0503020202020204" pitchFamily="34" charset="0"/>
              </a:rPr>
              <a:t>et prévus au contrat, jusqu'à un </a:t>
            </a:r>
            <a:r>
              <a:rPr lang="fr-FR" sz="800" b="1" dirty="0">
                <a:solidFill>
                  <a:srgbClr val="000000"/>
                </a:solidFill>
                <a:effectLst/>
                <a:latin typeface="Univers" panose="020B0503020202020204" pitchFamily="34" charset="0"/>
              </a:rPr>
              <a:t>montant maximum d’</a:t>
            </a:r>
            <a:r>
              <a:rPr lang="fr-FR" sz="800" b="1" dirty="0">
                <a:solidFill>
                  <a:srgbClr val="C00000"/>
                </a:solidFill>
                <a:effectLst/>
                <a:latin typeface="Univers" panose="020B0503020202020204" pitchFamily="34" charset="0"/>
              </a:rPr>
              <a:t>1 million d’€ </a:t>
            </a:r>
            <a:r>
              <a:rPr lang="fr-FR" sz="800" dirty="0">
                <a:solidFill>
                  <a:srgbClr val="000000"/>
                </a:solidFill>
                <a:effectLst/>
                <a:latin typeface="Univers" panose="020B0503020202020204" pitchFamily="34" charset="0"/>
              </a:rPr>
              <a:t>(préjudice moral et esthétique, perte de revenus, </a:t>
            </a:r>
            <a:r>
              <a:rPr lang="fr-FR" sz="800" i="1" dirty="0">
                <a:solidFill>
                  <a:srgbClr val="000000"/>
                </a:solidFill>
                <a:effectLst/>
                <a:latin typeface="Univers" panose="020B0503020202020204" pitchFamily="34" charset="0"/>
              </a:rPr>
              <a:t>etc</a:t>
            </a:r>
            <a:r>
              <a:rPr lang="fr-FR" sz="800" dirty="0">
                <a:solidFill>
                  <a:srgbClr val="000000"/>
                </a:solidFill>
                <a:effectLst/>
                <a:latin typeface="Univers" panose="020B0503020202020204" pitchFamily="34" charset="0"/>
              </a:rPr>
              <a:t>.).</a:t>
            </a:r>
          </a:p>
        </p:txBody>
      </p:sp>
      <p:pic>
        <p:nvPicPr>
          <p:cNvPr id="21" name="Image 20">
            <a:extLst>
              <a:ext uri="{FF2B5EF4-FFF2-40B4-BE49-F238E27FC236}">
                <a16:creationId xmlns:a16="http://schemas.microsoft.com/office/drawing/2014/main" id="{0F4BEC84-7338-4C21-AFA6-CDD04AA5D6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9545" y="959182"/>
            <a:ext cx="311622" cy="255265"/>
          </a:xfrm>
          <a:prstGeom prst="rect">
            <a:avLst/>
          </a:prstGeom>
        </p:spPr>
      </p:pic>
      <p:sp>
        <p:nvSpPr>
          <p:cNvPr id="22" name="ZoneTexte 21">
            <a:extLst>
              <a:ext uri="{FF2B5EF4-FFF2-40B4-BE49-F238E27FC236}">
                <a16:creationId xmlns:a16="http://schemas.microsoft.com/office/drawing/2014/main" id="{4450D1A0-FF29-4752-B67F-C06A1F693E81}"/>
              </a:ext>
            </a:extLst>
          </p:cNvPr>
          <p:cNvSpPr txBox="1"/>
          <p:nvPr/>
        </p:nvSpPr>
        <p:spPr>
          <a:xfrm>
            <a:off x="6451167" y="971397"/>
            <a:ext cx="2111445" cy="238527"/>
          </a:xfrm>
          <a:prstGeom prst="rect">
            <a:avLst/>
          </a:prstGeom>
          <a:noFill/>
        </p:spPr>
        <p:txBody>
          <a:bodyPr wrap="square">
            <a:spAutoFit/>
          </a:bodyPr>
          <a:lstStyle/>
          <a:p>
            <a:pPr marL="0" marR="0" algn="just">
              <a:spcBef>
                <a:spcPts val="0"/>
              </a:spcBef>
              <a:spcAft>
                <a:spcPts val="0"/>
              </a:spcAft>
            </a:pPr>
            <a:r>
              <a:rPr lang="fr-FR" sz="950" b="1" dirty="0">
                <a:solidFill>
                  <a:srgbClr val="7F7F7F"/>
                </a:solidFill>
                <a:effectLst/>
                <a:latin typeface="Univers" panose="020B0503020202020204" pitchFamily="34" charset="0"/>
              </a:rPr>
              <a:t>« </a:t>
            </a:r>
            <a:r>
              <a:rPr lang="fr-FR" sz="950" b="1" i="1" dirty="0">
                <a:solidFill>
                  <a:srgbClr val="7F7F7F"/>
                </a:solidFill>
                <a:effectLst/>
                <a:latin typeface="Univers" panose="020B0503020202020204" pitchFamily="34" charset="0"/>
              </a:rPr>
              <a:t>Je ne suis jamais malade </a:t>
            </a:r>
            <a:r>
              <a:rPr lang="fr-FR" sz="950" b="1" dirty="0">
                <a:solidFill>
                  <a:srgbClr val="7F7F7F"/>
                </a:solidFill>
                <a:effectLst/>
                <a:latin typeface="Univers" panose="020B0503020202020204" pitchFamily="34" charset="0"/>
              </a:rPr>
              <a:t>»</a:t>
            </a:r>
            <a:endParaRPr lang="fr-FR" sz="950" dirty="0">
              <a:solidFill>
                <a:srgbClr val="7F7F7F"/>
              </a:solidFill>
              <a:effectLst/>
              <a:latin typeface="Univers" panose="020B0503020202020204" pitchFamily="34" charset="0"/>
            </a:endParaRPr>
          </a:p>
        </p:txBody>
      </p:sp>
      <p:sp>
        <p:nvSpPr>
          <p:cNvPr id="23" name="ZoneTexte 22">
            <a:extLst>
              <a:ext uri="{FF2B5EF4-FFF2-40B4-BE49-F238E27FC236}">
                <a16:creationId xmlns:a16="http://schemas.microsoft.com/office/drawing/2014/main" id="{DD2EBA10-5FC6-4DB7-B7D3-0BE61192033A}"/>
              </a:ext>
            </a:extLst>
          </p:cNvPr>
          <p:cNvSpPr txBox="1"/>
          <p:nvPr/>
        </p:nvSpPr>
        <p:spPr>
          <a:xfrm>
            <a:off x="6139544" y="1268998"/>
            <a:ext cx="2423068" cy="1261884"/>
          </a:xfrm>
          <a:prstGeom prst="rect">
            <a:avLst/>
          </a:prstGeom>
          <a:noFill/>
        </p:spPr>
        <p:txBody>
          <a:bodyPr wrap="square">
            <a:spAutoFit/>
          </a:bodyPr>
          <a:lstStyle/>
          <a:p>
            <a:pPr algn="just"/>
            <a:r>
              <a:rPr lang="fr-FR" sz="1200" b="1" i="1" dirty="0">
                <a:latin typeface="Univers" panose="020B0503020202020204" pitchFamily="34" charset="0"/>
              </a:rPr>
              <a:t>V</a:t>
            </a:r>
            <a:r>
              <a:rPr lang="fr-FR" sz="800" dirty="0">
                <a:latin typeface="Univers" panose="020B0503020202020204" pitchFamily="34" charset="0"/>
              </a:rPr>
              <a:t>ous n’êtes pas souvent malade, mais </a:t>
            </a:r>
            <a:r>
              <a:rPr lang="fr-FR" sz="800" b="1" dirty="0">
                <a:solidFill>
                  <a:schemeClr val="tx1"/>
                </a:solidFill>
                <a:latin typeface="Univers" panose="020B0503020202020204" pitchFamily="34" charset="0"/>
              </a:rPr>
              <a:t>personne n’est à l’abri d’un imprévu</a:t>
            </a:r>
            <a:r>
              <a:rPr lang="fr-FR" sz="800" dirty="0">
                <a:latin typeface="Univers" panose="020B0503020202020204" pitchFamily="34" charset="0"/>
              </a:rPr>
              <a:t>. Le contrat Garanties Santé propose des formules qui vous permettent d’être couvert pour l’essentiel comme les </a:t>
            </a:r>
            <a:r>
              <a:rPr lang="fr-FR" sz="800" b="1" dirty="0">
                <a:solidFill>
                  <a:srgbClr val="C00000"/>
                </a:solidFill>
                <a:latin typeface="Univers" panose="020B0503020202020204" pitchFamily="34" charset="0"/>
              </a:rPr>
              <a:t>frais d’hospitalisation suite à un accident ou les soins ultérieurs</a:t>
            </a:r>
            <a:r>
              <a:rPr lang="fr-FR" sz="800" dirty="0">
                <a:latin typeface="Univers" panose="020B0503020202020204" pitchFamily="34" charset="0"/>
              </a:rPr>
              <a:t>. Les équipements tels que les </a:t>
            </a:r>
            <a:r>
              <a:rPr lang="fr-FR" sz="800" b="1" dirty="0">
                <a:solidFill>
                  <a:srgbClr val="C00000"/>
                </a:solidFill>
                <a:latin typeface="Univers" panose="020B0503020202020204" pitchFamily="34" charset="0"/>
              </a:rPr>
              <a:t>lunettes</a:t>
            </a:r>
            <a:r>
              <a:rPr lang="fr-FR" sz="800" dirty="0">
                <a:latin typeface="Univers" panose="020B0503020202020204" pitchFamily="34" charset="0"/>
              </a:rPr>
              <a:t> ou les </a:t>
            </a:r>
            <a:r>
              <a:rPr lang="fr-FR" sz="800" b="1" dirty="0">
                <a:solidFill>
                  <a:srgbClr val="C00000"/>
                </a:solidFill>
                <a:latin typeface="Univers" panose="020B0503020202020204" pitchFamily="34" charset="0"/>
              </a:rPr>
              <a:t>prothèses dentaires et auditives</a:t>
            </a:r>
            <a:r>
              <a:rPr lang="fr-FR" sz="800" dirty="0">
                <a:latin typeface="Univers" panose="020B0503020202020204" pitchFamily="34" charset="0"/>
              </a:rPr>
              <a:t>, peuvent être pris en charge.</a:t>
            </a:r>
          </a:p>
        </p:txBody>
      </p:sp>
      <p:pic>
        <p:nvPicPr>
          <p:cNvPr id="24" name="Image 23">
            <a:extLst>
              <a:ext uri="{FF2B5EF4-FFF2-40B4-BE49-F238E27FC236}">
                <a16:creationId xmlns:a16="http://schemas.microsoft.com/office/drawing/2014/main" id="{E86C28EC-B25F-4B7F-898E-190F49DBC7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5445" y="2781246"/>
            <a:ext cx="311622" cy="255265"/>
          </a:xfrm>
          <a:prstGeom prst="rect">
            <a:avLst/>
          </a:prstGeom>
        </p:spPr>
      </p:pic>
      <p:sp>
        <p:nvSpPr>
          <p:cNvPr id="26" name="ZoneTexte 25">
            <a:extLst>
              <a:ext uri="{FF2B5EF4-FFF2-40B4-BE49-F238E27FC236}">
                <a16:creationId xmlns:a16="http://schemas.microsoft.com/office/drawing/2014/main" id="{49868AB6-0724-4102-9D5B-B997A0666AEE}"/>
              </a:ext>
            </a:extLst>
          </p:cNvPr>
          <p:cNvSpPr txBox="1"/>
          <p:nvPr/>
        </p:nvSpPr>
        <p:spPr>
          <a:xfrm>
            <a:off x="6401740" y="2724212"/>
            <a:ext cx="2248041" cy="384721"/>
          </a:xfrm>
          <a:prstGeom prst="rect">
            <a:avLst/>
          </a:prstGeom>
          <a:noFill/>
        </p:spPr>
        <p:txBody>
          <a:bodyPr wrap="square">
            <a:spAutoFit/>
          </a:bodyPr>
          <a:lstStyle/>
          <a:p>
            <a:pPr algn="just"/>
            <a:r>
              <a:rPr lang="fr-FR" sz="950" b="1" i="1" dirty="0">
                <a:solidFill>
                  <a:srgbClr val="7F7F7F"/>
                </a:solidFill>
                <a:latin typeface="Univers" panose="020B0503020202020204" pitchFamily="34" charset="0"/>
              </a:rPr>
              <a:t>« Je dois subir une intervention médicale très prochainement »</a:t>
            </a:r>
          </a:p>
        </p:txBody>
      </p:sp>
      <p:sp>
        <p:nvSpPr>
          <p:cNvPr id="28" name="ZoneTexte 27">
            <a:extLst>
              <a:ext uri="{FF2B5EF4-FFF2-40B4-BE49-F238E27FC236}">
                <a16:creationId xmlns:a16="http://schemas.microsoft.com/office/drawing/2014/main" id="{E25E2926-C611-47B8-A3ED-D7E93C776F19}"/>
              </a:ext>
            </a:extLst>
          </p:cNvPr>
          <p:cNvSpPr txBox="1"/>
          <p:nvPr/>
        </p:nvSpPr>
        <p:spPr>
          <a:xfrm>
            <a:off x="6012158" y="3122397"/>
            <a:ext cx="2580839" cy="1015663"/>
          </a:xfrm>
          <a:prstGeom prst="rect">
            <a:avLst/>
          </a:prstGeom>
          <a:noFill/>
        </p:spPr>
        <p:txBody>
          <a:bodyPr wrap="square">
            <a:spAutoFit/>
          </a:bodyPr>
          <a:lstStyle/>
          <a:p>
            <a:pPr algn="just"/>
            <a:r>
              <a:rPr lang="fr-FR" sz="1200" b="1" i="1" dirty="0">
                <a:latin typeface="Univers" panose="020B0503020202020204" pitchFamily="34" charset="0"/>
              </a:rPr>
              <a:t>A</a:t>
            </a:r>
            <a:r>
              <a:rPr lang="fr-FR" sz="800" dirty="0">
                <a:latin typeface="Univers" panose="020B0503020202020204" pitchFamily="34" charset="0"/>
              </a:rPr>
              <a:t>vec le contrat Garanties Santé, </a:t>
            </a:r>
            <a:r>
              <a:rPr lang="fr-FR" sz="800" b="1" dirty="0">
                <a:latin typeface="Univers" panose="020B0503020202020204" pitchFamily="34" charset="0"/>
              </a:rPr>
              <a:t>vous bénéficiez dès le 1</a:t>
            </a:r>
            <a:r>
              <a:rPr lang="fr-FR" sz="800" b="1" baseline="30000" dirty="0">
                <a:latin typeface="Univers" panose="020B0503020202020204" pitchFamily="34" charset="0"/>
              </a:rPr>
              <a:t>er</a:t>
            </a:r>
            <a:r>
              <a:rPr lang="fr-FR" sz="800" b="1" dirty="0">
                <a:latin typeface="Univers" panose="020B0503020202020204" pitchFamily="34" charset="0"/>
              </a:rPr>
              <a:t> jour d’adhésion d’une prise en charge de vos frais de santé </a:t>
            </a:r>
            <a:r>
              <a:rPr lang="fr-FR" sz="800" dirty="0">
                <a:latin typeface="Univers" panose="020B0503020202020204" pitchFamily="34" charset="0"/>
              </a:rPr>
              <a:t>(consultation, médicaments, hospitalisation…) : il n’y a </a:t>
            </a:r>
            <a:r>
              <a:rPr lang="fr-FR" sz="800" b="1" dirty="0">
                <a:solidFill>
                  <a:srgbClr val="C00000"/>
                </a:solidFill>
                <a:latin typeface="Univers" panose="020B0503020202020204" pitchFamily="34" charset="0"/>
              </a:rPr>
              <a:t>pas de délai de carence</a:t>
            </a:r>
            <a:r>
              <a:rPr lang="fr-FR" sz="800" dirty="0">
                <a:latin typeface="Univers" panose="020B0503020202020204" pitchFamily="34" charset="0"/>
              </a:rPr>
              <a:t>, toutes vos garanties sont effectives immédiatement, y compris les services d’assistance.</a:t>
            </a:r>
          </a:p>
        </p:txBody>
      </p:sp>
      <p:pic>
        <p:nvPicPr>
          <p:cNvPr id="36" name="Image 35">
            <a:extLst>
              <a:ext uri="{FF2B5EF4-FFF2-40B4-BE49-F238E27FC236}">
                <a16:creationId xmlns:a16="http://schemas.microsoft.com/office/drawing/2014/main" id="{93CC38F1-FC78-4087-A9F5-C65F1C3781AA}"/>
              </a:ext>
            </a:extLst>
          </p:cNvPr>
          <p:cNvPicPr>
            <a:picLocks noChangeAspect="1"/>
          </p:cNvPicPr>
          <p:nvPr/>
        </p:nvPicPr>
        <p:blipFill>
          <a:blip r:embed="rId5" cstate="email">
            <a:biLevel thresh="50000"/>
            <a:extLst>
              <a:ext uri="{28A0092B-C50C-407E-A947-70E740481C1C}">
                <a14:useLocalDpi xmlns:a14="http://schemas.microsoft.com/office/drawing/2010/main"/>
              </a:ext>
            </a:extLst>
          </a:blip>
          <a:stretch>
            <a:fillRect/>
          </a:stretch>
        </p:blipFill>
        <p:spPr>
          <a:xfrm>
            <a:off x="5731844" y="125372"/>
            <a:ext cx="373601" cy="373601"/>
          </a:xfrm>
          <a:prstGeom prst="rect">
            <a:avLst/>
          </a:prstGeom>
        </p:spPr>
      </p:pic>
      <p:pic>
        <p:nvPicPr>
          <p:cNvPr id="38" name="Image 37">
            <a:extLst>
              <a:ext uri="{FF2B5EF4-FFF2-40B4-BE49-F238E27FC236}">
                <a16:creationId xmlns:a16="http://schemas.microsoft.com/office/drawing/2014/main" id="{FD2A0FB6-EA33-4EE0-A448-BF2A36D00D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9067" y="98404"/>
            <a:ext cx="311622" cy="255265"/>
          </a:xfrm>
          <a:prstGeom prst="rect">
            <a:avLst/>
          </a:prstGeom>
          <a:effectLst>
            <a:outerShdw blurRad="63500" sx="102000" sy="102000" algn="ctr" rotWithShape="0">
              <a:prstClr val="black">
                <a:alpha val="40000"/>
              </a:prstClr>
            </a:outerShdw>
          </a:effectLst>
        </p:spPr>
      </p:pic>
      <p:pic>
        <p:nvPicPr>
          <p:cNvPr id="40" name="Image 39">
            <a:extLst>
              <a:ext uri="{FF2B5EF4-FFF2-40B4-BE49-F238E27FC236}">
                <a16:creationId xmlns:a16="http://schemas.microsoft.com/office/drawing/2014/main" id="{243B4464-644D-464C-811B-B57DCF413D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
        <p:nvSpPr>
          <p:cNvPr id="41" name="Espace réservé du texte 2">
            <a:extLst>
              <a:ext uri="{FF2B5EF4-FFF2-40B4-BE49-F238E27FC236}">
                <a16:creationId xmlns:a16="http://schemas.microsoft.com/office/drawing/2014/main" id="{109CB48C-6202-4493-BC3E-DCCFF6890CA1}"/>
              </a:ext>
            </a:extLst>
          </p:cNvPr>
          <p:cNvSpPr txBox="1">
            <a:spLocks/>
          </p:cNvSpPr>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prstGeom prst="rect">
                    <a:avLst/>
                  </a:prstGeom>
                  <ask:type>
                    <ask:lineSketchCurved/>
                  </ask:type>
                </ask:lineSketchStyleProps>
              </a:ext>
            </a:extLst>
          </a:ln>
          <a:effectLst>
            <a:outerShdw blurRad="50800" dist="38100" algn="l" rotWithShape="0">
              <a:prstClr val="black">
                <a:alpha val="40000"/>
              </a:prstClr>
            </a:outerShdw>
          </a:effectLst>
        </p:spPr>
        <p:txBody>
          <a:bodyPr vert="horz" lIns="91440" tIns="45720" rIns="91440" bIns="45720" rtlCol="0">
            <a:spAutoFit/>
          </a:bodyPr>
          <a:lstStyle>
            <a:lvl1pPr marL="67866" indent="-67866" algn="ctr" defTabSz="685800" rtl="0" eaLnBrk="1" latinLnBrk="0" hangingPunct="1">
              <a:lnSpc>
                <a:spcPct val="100000"/>
              </a:lnSpc>
              <a:spcBef>
                <a:spcPts val="750"/>
              </a:spcBef>
              <a:buClr>
                <a:schemeClr val="tx2"/>
              </a:buClr>
              <a:buFont typeface="Arial" panose="020B0604020202020204" pitchFamily="34" charset="0"/>
              <a:buChar char=" "/>
              <a:defRPr sz="1650" b="1" kern="1200">
                <a:solidFill>
                  <a:schemeClr val="tx1"/>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5</a:t>
            </a:r>
          </a:p>
        </p:txBody>
      </p:sp>
    </p:spTree>
    <p:extLst>
      <p:ext uri="{BB962C8B-B14F-4D97-AF65-F5344CB8AC3E}">
        <p14:creationId xmlns:p14="http://schemas.microsoft.com/office/powerpoint/2010/main" val="2465979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Votre boîte à outils</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9</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33" name="Image 32">
            <a:hlinkClick r:id="rId3"/>
            <a:extLst>
              <a:ext uri="{FF2B5EF4-FFF2-40B4-BE49-F238E27FC236}">
                <a16:creationId xmlns:a16="http://schemas.microsoft.com/office/drawing/2014/main" id="{EDF5FCCA-BB0A-41BA-9E44-85FD41B063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194470">
            <a:off x="7935742" y="340124"/>
            <a:ext cx="203209" cy="242516"/>
          </a:xfrm>
          <a:prstGeom prst="rect">
            <a:avLst/>
          </a:prstGeom>
        </p:spPr>
      </p:pic>
      <p:pic>
        <p:nvPicPr>
          <p:cNvPr id="37" name="Image 36">
            <a:extLst>
              <a:ext uri="{FF2B5EF4-FFF2-40B4-BE49-F238E27FC236}">
                <a16:creationId xmlns:a16="http://schemas.microsoft.com/office/drawing/2014/main" id="{C7E7D7BA-0683-4E4C-A543-E71FDE85E4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9067" y="98404"/>
            <a:ext cx="311622" cy="255265"/>
          </a:xfrm>
          <a:prstGeom prst="rect">
            <a:avLst/>
          </a:prstGeom>
          <a:effectLst>
            <a:outerShdw blurRad="63500" sx="102000" sy="102000" algn="ctr" rotWithShape="0">
              <a:prstClr val="black">
                <a:alpha val="40000"/>
              </a:prstClr>
            </a:outerShdw>
          </a:effectLst>
        </p:spPr>
      </p:pic>
      <p:pic>
        <p:nvPicPr>
          <p:cNvPr id="38" name="Image 37">
            <a:extLst>
              <a:ext uri="{FF2B5EF4-FFF2-40B4-BE49-F238E27FC236}">
                <a16:creationId xmlns:a16="http://schemas.microsoft.com/office/drawing/2014/main" id="{9F6FFFF4-CFFC-44E8-B34A-775EF96F19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
        <p:nvSpPr>
          <p:cNvPr id="40" name="Espace réservé du texte 2">
            <a:extLst>
              <a:ext uri="{FF2B5EF4-FFF2-40B4-BE49-F238E27FC236}">
                <a16:creationId xmlns:a16="http://schemas.microsoft.com/office/drawing/2014/main" id="{C75ED654-F573-4F84-BBE7-C65B6989AA94}"/>
              </a:ext>
            </a:extLst>
          </p:cNvPr>
          <p:cNvSpPr>
            <a:spLocks noGrp="1"/>
          </p:cNvSpPr>
          <p:nvPr>
            <p:ph type="body" sz="quarter" idx="13"/>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sk:type>
                    <ask:lineSketchCurved/>
                  </ask:type>
                </ask:lineSketchStyleProps>
              </a:ext>
            </a:extLst>
          </a:ln>
          <a:effectLst>
            <a:outerShdw blurRad="50800" dist="38100" algn="l" rotWithShape="0">
              <a:prstClr val="black">
                <a:alpha val="40000"/>
              </a:prstClr>
            </a:outerShdw>
          </a:effectLst>
        </p:spPr>
        <p:txBody>
          <a:bodyPr/>
          <a:lstStyle/>
          <a:p>
            <a:r>
              <a:rPr lang="fr-FR" dirty="0"/>
              <a:t>6.1</a:t>
            </a:r>
          </a:p>
        </p:txBody>
      </p:sp>
      <p:sp>
        <p:nvSpPr>
          <p:cNvPr id="41" name="ZoneTexte 40">
            <a:extLst>
              <a:ext uri="{FF2B5EF4-FFF2-40B4-BE49-F238E27FC236}">
                <a16:creationId xmlns:a16="http://schemas.microsoft.com/office/drawing/2014/main" id="{6602A2F3-B958-4837-A72A-E425A3EB08E5}"/>
              </a:ext>
            </a:extLst>
          </p:cNvPr>
          <p:cNvSpPr txBox="1"/>
          <p:nvPr/>
        </p:nvSpPr>
        <p:spPr>
          <a:xfrm>
            <a:off x="519812" y="831877"/>
            <a:ext cx="8426799"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POUR LA GARANTIE DES ACCIDENTS DE LA VIE :</a:t>
            </a:r>
          </a:p>
        </p:txBody>
      </p:sp>
      <p:sp>
        <p:nvSpPr>
          <p:cNvPr id="42" name="ZoneTexte 41">
            <a:extLst>
              <a:ext uri="{FF2B5EF4-FFF2-40B4-BE49-F238E27FC236}">
                <a16:creationId xmlns:a16="http://schemas.microsoft.com/office/drawing/2014/main" id="{620A5A3F-EABB-4FCE-B10D-AC59CF00818C}"/>
              </a:ext>
            </a:extLst>
          </p:cNvPr>
          <p:cNvSpPr txBox="1"/>
          <p:nvPr/>
        </p:nvSpPr>
        <p:spPr>
          <a:xfrm>
            <a:off x="519813" y="2524677"/>
            <a:ext cx="838863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POUR GARANTIES SANTÉ :</a:t>
            </a:r>
          </a:p>
        </p:txBody>
      </p:sp>
      <p:pic>
        <p:nvPicPr>
          <p:cNvPr id="43" name="Image 42">
            <a:extLst>
              <a:ext uri="{FF2B5EF4-FFF2-40B4-BE49-F238E27FC236}">
                <a16:creationId xmlns:a16="http://schemas.microsoft.com/office/drawing/2014/main" id="{2D8ACB79-1146-4318-A9B7-6FBE7F1057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718" y="2524677"/>
            <a:ext cx="311622" cy="255265"/>
          </a:xfrm>
          <a:prstGeom prst="rect">
            <a:avLst/>
          </a:prstGeom>
          <a:effectLst>
            <a:outerShdw blurRad="63500" sx="102000" sy="102000" algn="ctr" rotWithShape="0">
              <a:prstClr val="black">
                <a:alpha val="40000"/>
              </a:prstClr>
            </a:outerShdw>
          </a:effectLst>
        </p:spPr>
      </p:pic>
      <p:pic>
        <p:nvPicPr>
          <p:cNvPr id="44" name="Image 43">
            <a:extLst>
              <a:ext uri="{FF2B5EF4-FFF2-40B4-BE49-F238E27FC236}">
                <a16:creationId xmlns:a16="http://schemas.microsoft.com/office/drawing/2014/main" id="{CF478C77-6BB8-4D72-BA99-337F0088D1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352" y="781862"/>
            <a:ext cx="198354" cy="346249"/>
          </a:xfrm>
          <a:prstGeom prst="rect">
            <a:avLst/>
          </a:prstGeom>
          <a:effectLst>
            <a:outerShdw blurRad="63500" sx="102000" sy="102000" algn="ctr" rotWithShape="0">
              <a:prstClr val="black">
                <a:alpha val="40000"/>
              </a:prstClr>
            </a:outerShdw>
          </a:effectLst>
        </p:spPr>
      </p:pic>
      <p:grpSp>
        <p:nvGrpSpPr>
          <p:cNvPr id="50" name="Groupe 49">
            <a:extLst>
              <a:ext uri="{FF2B5EF4-FFF2-40B4-BE49-F238E27FC236}">
                <a16:creationId xmlns:a16="http://schemas.microsoft.com/office/drawing/2014/main" id="{EBB24B11-F0AE-4E32-A90A-EDDE623F4631}"/>
              </a:ext>
            </a:extLst>
          </p:cNvPr>
          <p:cNvGrpSpPr/>
          <p:nvPr/>
        </p:nvGrpSpPr>
        <p:grpSpPr>
          <a:xfrm>
            <a:off x="3628873" y="3016457"/>
            <a:ext cx="519424" cy="374688"/>
            <a:chOff x="5643355" y="1959972"/>
            <a:chExt cx="1176819" cy="894709"/>
          </a:xfrm>
        </p:grpSpPr>
        <p:pic>
          <p:nvPicPr>
            <p:cNvPr id="51" name="Image 50">
              <a:extLst>
                <a:ext uri="{FF2B5EF4-FFF2-40B4-BE49-F238E27FC236}">
                  <a16:creationId xmlns:a16="http://schemas.microsoft.com/office/drawing/2014/main" id="{8B1628AE-F420-4DD7-B3A2-545E63155EDB}"/>
                </a:ext>
              </a:extLst>
            </p:cNvPr>
            <p:cNvPicPr>
              <a:picLocks noChangeAspect="1"/>
            </p:cNvPicPr>
            <p:nvPr/>
          </p:nvPicPr>
          <p:blipFill>
            <a:blip r:embed="rId7"/>
            <a:stretch>
              <a:fillRect/>
            </a:stretch>
          </p:blipFill>
          <p:spPr>
            <a:xfrm rot="20023487">
              <a:off x="5643355" y="1959972"/>
              <a:ext cx="993780" cy="656986"/>
            </a:xfrm>
            <a:prstGeom prst="rect">
              <a:avLst/>
            </a:prstGeom>
            <a:ln>
              <a:solidFill>
                <a:srgbClr val="C00000"/>
              </a:solidFill>
            </a:ln>
            <a:effectLst>
              <a:outerShdw blurRad="50800" dist="38100" dir="2700000" algn="tl" rotWithShape="0">
                <a:prstClr val="black">
                  <a:alpha val="40000"/>
                </a:prstClr>
              </a:outerShdw>
            </a:effectLst>
          </p:spPr>
        </p:pic>
        <p:pic>
          <p:nvPicPr>
            <p:cNvPr id="52" name="Image 51">
              <a:extLst>
                <a:ext uri="{FF2B5EF4-FFF2-40B4-BE49-F238E27FC236}">
                  <a16:creationId xmlns:a16="http://schemas.microsoft.com/office/drawing/2014/main" id="{C3981E1C-6330-498E-B641-FE45E6730C42}"/>
                </a:ext>
              </a:extLst>
            </p:cNvPr>
            <p:cNvPicPr>
              <a:picLocks noChangeAspect="1"/>
            </p:cNvPicPr>
            <p:nvPr/>
          </p:nvPicPr>
          <p:blipFill>
            <a:blip r:embed="rId8"/>
            <a:stretch>
              <a:fillRect/>
            </a:stretch>
          </p:blipFill>
          <p:spPr>
            <a:xfrm rot="19803471">
              <a:off x="6000578" y="2629233"/>
              <a:ext cx="819596" cy="225448"/>
            </a:xfrm>
            <a:prstGeom prst="rect">
              <a:avLst/>
            </a:prstGeom>
            <a:ln>
              <a:solidFill>
                <a:srgbClr val="C00000"/>
              </a:solidFill>
            </a:ln>
            <a:effectLst>
              <a:outerShdw blurRad="50800" dist="38100" dir="2700000" algn="tl" rotWithShape="0">
                <a:prstClr val="black">
                  <a:alpha val="40000"/>
                </a:prstClr>
              </a:outerShdw>
            </a:effectLst>
          </p:spPr>
        </p:pic>
      </p:grpSp>
      <p:sp>
        <p:nvSpPr>
          <p:cNvPr id="53" name="ZoneTexte 52">
            <a:extLst>
              <a:ext uri="{FF2B5EF4-FFF2-40B4-BE49-F238E27FC236}">
                <a16:creationId xmlns:a16="http://schemas.microsoft.com/office/drawing/2014/main" id="{4E449824-02DF-4CF0-A46D-901753DD5194}"/>
              </a:ext>
            </a:extLst>
          </p:cNvPr>
          <p:cNvSpPr txBox="1"/>
          <p:nvPr/>
        </p:nvSpPr>
        <p:spPr>
          <a:xfrm>
            <a:off x="3483889" y="3583399"/>
            <a:ext cx="893585" cy="415498"/>
          </a:xfrm>
          <a:prstGeom prst="rect">
            <a:avLst/>
          </a:prstGeom>
          <a:noFill/>
        </p:spPr>
        <p:txBody>
          <a:bodyPr wrap="square" rtlCol="0">
            <a:spAutoFit/>
          </a:bodyPr>
          <a:lstStyle/>
          <a:p>
            <a:pPr algn="ctr"/>
            <a:r>
              <a:rPr lang="fr-FR" sz="700" i="1" dirty="0">
                <a:latin typeface="Univers" panose="020B0503020202020204" pitchFamily="34" charset="0"/>
              </a:rPr>
              <a:t>OAV Présentation </a:t>
            </a:r>
          </a:p>
          <a:p>
            <a:pPr algn="ctr"/>
            <a:r>
              <a:rPr lang="fr-FR" sz="700" i="1" dirty="0">
                <a:latin typeface="Univers" panose="020B0503020202020204" pitchFamily="34" charset="0"/>
              </a:rPr>
              <a:t>100% Santé</a:t>
            </a:r>
          </a:p>
        </p:txBody>
      </p:sp>
      <p:pic>
        <p:nvPicPr>
          <p:cNvPr id="54" name="Image 53">
            <a:extLst>
              <a:ext uri="{FF2B5EF4-FFF2-40B4-BE49-F238E27FC236}">
                <a16:creationId xmlns:a16="http://schemas.microsoft.com/office/drawing/2014/main" id="{5ADA1346-0E73-4859-93FB-448A5191D10B}"/>
              </a:ext>
            </a:extLst>
          </p:cNvPr>
          <p:cNvPicPr>
            <a:picLocks noChangeAspect="1"/>
          </p:cNvPicPr>
          <p:nvPr/>
        </p:nvPicPr>
        <p:blipFill>
          <a:blip r:embed="rId9"/>
          <a:stretch>
            <a:fillRect/>
          </a:stretch>
        </p:blipFill>
        <p:spPr>
          <a:xfrm>
            <a:off x="1479855" y="2929277"/>
            <a:ext cx="569635" cy="696844"/>
          </a:xfrm>
          <a:prstGeom prst="rect">
            <a:avLst/>
          </a:prstGeom>
          <a:ln>
            <a:solidFill>
              <a:srgbClr val="C00000"/>
            </a:solidFill>
          </a:ln>
          <a:effectLst>
            <a:outerShdw blurRad="50800" dist="38100" dir="2700000" algn="tl" rotWithShape="0">
              <a:prstClr val="black">
                <a:alpha val="40000"/>
              </a:prstClr>
            </a:outerShdw>
          </a:effectLst>
        </p:spPr>
      </p:pic>
      <p:sp>
        <p:nvSpPr>
          <p:cNvPr id="55" name="ZoneTexte 54">
            <a:extLst>
              <a:ext uri="{FF2B5EF4-FFF2-40B4-BE49-F238E27FC236}">
                <a16:creationId xmlns:a16="http://schemas.microsoft.com/office/drawing/2014/main" id="{22BA63ED-B69B-433F-BFEE-D73D90497EF1}"/>
              </a:ext>
            </a:extLst>
          </p:cNvPr>
          <p:cNvSpPr txBox="1"/>
          <p:nvPr/>
        </p:nvSpPr>
        <p:spPr>
          <a:xfrm>
            <a:off x="1413422" y="3714921"/>
            <a:ext cx="702499" cy="415498"/>
          </a:xfrm>
          <a:prstGeom prst="rect">
            <a:avLst/>
          </a:prstGeom>
          <a:noFill/>
        </p:spPr>
        <p:txBody>
          <a:bodyPr wrap="square" rtlCol="0">
            <a:spAutoFit/>
          </a:bodyPr>
          <a:lstStyle/>
          <a:p>
            <a:pPr algn="ctr"/>
            <a:r>
              <a:rPr lang="fr-FR" sz="700" i="1" dirty="0">
                <a:latin typeface="Univers" panose="020B0503020202020204" pitchFamily="34" charset="0"/>
              </a:rPr>
              <a:t>Les tableaux de garanties</a:t>
            </a:r>
          </a:p>
        </p:txBody>
      </p:sp>
      <p:pic>
        <p:nvPicPr>
          <p:cNvPr id="56" name="Image 55">
            <a:extLst>
              <a:ext uri="{FF2B5EF4-FFF2-40B4-BE49-F238E27FC236}">
                <a16:creationId xmlns:a16="http://schemas.microsoft.com/office/drawing/2014/main" id="{4DDD44CF-E1C5-4DA4-80C8-D8518470BD17}"/>
              </a:ext>
            </a:extLst>
          </p:cNvPr>
          <p:cNvPicPr>
            <a:picLocks noChangeAspect="1"/>
          </p:cNvPicPr>
          <p:nvPr/>
        </p:nvPicPr>
        <p:blipFill>
          <a:blip r:embed="rId10"/>
          <a:stretch>
            <a:fillRect/>
          </a:stretch>
        </p:blipFill>
        <p:spPr>
          <a:xfrm>
            <a:off x="2610409" y="2974327"/>
            <a:ext cx="499328" cy="709572"/>
          </a:xfrm>
          <a:prstGeom prst="rect">
            <a:avLst/>
          </a:prstGeom>
          <a:ln>
            <a:solidFill>
              <a:srgbClr val="C00000"/>
            </a:solidFill>
          </a:ln>
          <a:effectLst>
            <a:outerShdw blurRad="50800" dist="38100" dir="2700000" algn="tl" rotWithShape="0">
              <a:prstClr val="black">
                <a:alpha val="40000"/>
              </a:prstClr>
            </a:outerShdw>
          </a:effectLst>
        </p:spPr>
      </p:pic>
      <p:sp>
        <p:nvSpPr>
          <p:cNvPr id="57" name="ZoneTexte 56">
            <a:extLst>
              <a:ext uri="{FF2B5EF4-FFF2-40B4-BE49-F238E27FC236}">
                <a16:creationId xmlns:a16="http://schemas.microsoft.com/office/drawing/2014/main" id="{492A5D74-9510-4F2A-B8B7-202B72826CAB}"/>
              </a:ext>
            </a:extLst>
          </p:cNvPr>
          <p:cNvSpPr txBox="1"/>
          <p:nvPr/>
        </p:nvSpPr>
        <p:spPr>
          <a:xfrm>
            <a:off x="2458550" y="3791148"/>
            <a:ext cx="805163" cy="307777"/>
          </a:xfrm>
          <a:prstGeom prst="rect">
            <a:avLst/>
          </a:prstGeom>
          <a:noFill/>
        </p:spPr>
        <p:txBody>
          <a:bodyPr wrap="square" rtlCol="0">
            <a:spAutoFit/>
          </a:bodyPr>
          <a:lstStyle/>
          <a:p>
            <a:pPr algn="ctr"/>
            <a:r>
              <a:rPr lang="fr-FR" sz="700" i="1" dirty="0">
                <a:latin typeface="Univers" panose="020B0503020202020204" pitchFamily="34" charset="0"/>
              </a:rPr>
              <a:t>Les garanties d’assistance</a:t>
            </a:r>
          </a:p>
        </p:txBody>
      </p:sp>
      <p:sp>
        <p:nvSpPr>
          <p:cNvPr id="58" name="ZoneTexte 57">
            <a:extLst>
              <a:ext uri="{FF2B5EF4-FFF2-40B4-BE49-F238E27FC236}">
                <a16:creationId xmlns:a16="http://schemas.microsoft.com/office/drawing/2014/main" id="{9022E87F-1293-4D58-A428-A6467EDAF673}"/>
              </a:ext>
            </a:extLst>
          </p:cNvPr>
          <p:cNvSpPr txBox="1"/>
          <p:nvPr/>
        </p:nvSpPr>
        <p:spPr>
          <a:xfrm>
            <a:off x="4237964" y="3405403"/>
            <a:ext cx="1404156" cy="307777"/>
          </a:xfrm>
          <a:prstGeom prst="rect">
            <a:avLst/>
          </a:prstGeom>
          <a:noFill/>
        </p:spPr>
        <p:txBody>
          <a:bodyPr wrap="square" rtlCol="0">
            <a:spAutoFit/>
          </a:bodyPr>
          <a:lstStyle/>
          <a:p>
            <a:pPr algn="ctr"/>
            <a:r>
              <a:rPr lang="fr-FR" sz="700" i="1" dirty="0">
                <a:latin typeface="Univers" panose="020B0503020202020204" pitchFamily="34" charset="0"/>
              </a:rPr>
              <a:t>Les clés de la </a:t>
            </a:r>
          </a:p>
          <a:p>
            <a:pPr algn="ctr"/>
            <a:r>
              <a:rPr lang="fr-FR" sz="700" i="1" dirty="0">
                <a:latin typeface="Univers" panose="020B0503020202020204" pitchFamily="34" charset="0"/>
              </a:rPr>
              <a:t>complémentaire santé</a:t>
            </a:r>
          </a:p>
        </p:txBody>
      </p:sp>
      <p:sp>
        <p:nvSpPr>
          <p:cNvPr id="59" name="ZoneTexte 58">
            <a:extLst>
              <a:ext uri="{FF2B5EF4-FFF2-40B4-BE49-F238E27FC236}">
                <a16:creationId xmlns:a16="http://schemas.microsoft.com/office/drawing/2014/main" id="{B3CC7F60-4369-48DD-8114-9BB9460B12F6}"/>
              </a:ext>
            </a:extLst>
          </p:cNvPr>
          <p:cNvSpPr txBox="1"/>
          <p:nvPr/>
        </p:nvSpPr>
        <p:spPr>
          <a:xfrm>
            <a:off x="5410568" y="3571905"/>
            <a:ext cx="1213243" cy="307777"/>
          </a:xfrm>
          <a:prstGeom prst="rect">
            <a:avLst/>
          </a:prstGeom>
          <a:noFill/>
        </p:spPr>
        <p:txBody>
          <a:bodyPr wrap="square" rtlCol="0">
            <a:spAutoFit/>
          </a:bodyPr>
          <a:lstStyle/>
          <a:p>
            <a:pPr algn="ctr"/>
            <a:r>
              <a:rPr lang="fr-FR" sz="700" i="1" dirty="0">
                <a:latin typeface="Univers" panose="020B0503020202020204" pitchFamily="34" charset="0"/>
              </a:rPr>
              <a:t>Les mots de la </a:t>
            </a:r>
          </a:p>
          <a:p>
            <a:pPr algn="ctr"/>
            <a:r>
              <a:rPr lang="fr-FR" sz="700" i="1" dirty="0">
                <a:latin typeface="Univers" panose="020B0503020202020204" pitchFamily="34" charset="0"/>
              </a:rPr>
              <a:t>complémentaire santé</a:t>
            </a:r>
          </a:p>
        </p:txBody>
      </p:sp>
      <p:pic>
        <p:nvPicPr>
          <p:cNvPr id="60" name="Image 59">
            <a:extLst>
              <a:ext uri="{FF2B5EF4-FFF2-40B4-BE49-F238E27FC236}">
                <a16:creationId xmlns:a16="http://schemas.microsoft.com/office/drawing/2014/main" id="{F203BFE9-5FA8-4BB8-8B7B-8E4557DC00AB}"/>
              </a:ext>
            </a:extLst>
          </p:cNvPr>
          <p:cNvPicPr>
            <a:picLocks noChangeAspect="1"/>
          </p:cNvPicPr>
          <p:nvPr/>
        </p:nvPicPr>
        <p:blipFill>
          <a:blip r:embed="rId11"/>
          <a:stretch>
            <a:fillRect/>
          </a:stretch>
        </p:blipFill>
        <p:spPr>
          <a:xfrm>
            <a:off x="5720930" y="3025254"/>
            <a:ext cx="592520" cy="360098"/>
          </a:xfrm>
          <a:prstGeom prst="rect">
            <a:avLst/>
          </a:prstGeom>
          <a:ln>
            <a:solidFill>
              <a:srgbClr val="C00000"/>
            </a:solidFill>
          </a:ln>
          <a:effectLst>
            <a:outerShdw blurRad="50800" dist="38100" dir="2700000" algn="tl" rotWithShape="0">
              <a:prstClr val="black">
                <a:alpha val="40000"/>
              </a:prstClr>
            </a:outerShdw>
          </a:effectLst>
        </p:spPr>
      </p:pic>
      <p:pic>
        <p:nvPicPr>
          <p:cNvPr id="61" name="Image 60">
            <a:extLst>
              <a:ext uri="{FF2B5EF4-FFF2-40B4-BE49-F238E27FC236}">
                <a16:creationId xmlns:a16="http://schemas.microsoft.com/office/drawing/2014/main" id="{73F2114C-8CBE-43DC-BD04-2E69A5F12D6D}"/>
              </a:ext>
            </a:extLst>
          </p:cNvPr>
          <p:cNvPicPr>
            <a:picLocks noChangeAspect="1"/>
          </p:cNvPicPr>
          <p:nvPr/>
        </p:nvPicPr>
        <p:blipFill>
          <a:blip r:embed="rId12"/>
          <a:stretch>
            <a:fillRect/>
          </a:stretch>
        </p:blipFill>
        <p:spPr>
          <a:xfrm>
            <a:off x="4697984" y="2902998"/>
            <a:ext cx="442508" cy="445790"/>
          </a:xfrm>
          <a:prstGeom prst="rect">
            <a:avLst/>
          </a:prstGeom>
          <a:ln>
            <a:solidFill>
              <a:srgbClr val="C00000"/>
            </a:solidFill>
          </a:ln>
          <a:effectLst>
            <a:outerShdw blurRad="50800" dist="38100" dir="2700000" algn="tl" rotWithShape="0">
              <a:prstClr val="black">
                <a:alpha val="40000"/>
              </a:prstClr>
            </a:outerShdw>
          </a:effectLst>
        </p:spPr>
      </p:pic>
      <p:pic>
        <p:nvPicPr>
          <p:cNvPr id="62" name="Image 61">
            <a:hlinkClick r:id="rId13"/>
            <a:extLst>
              <a:ext uri="{FF2B5EF4-FFF2-40B4-BE49-F238E27FC236}">
                <a16:creationId xmlns:a16="http://schemas.microsoft.com/office/drawing/2014/main" id="{9C38E5F5-F039-46F1-B879-8404490C2734}"/>
              </a:ext>
            </a:extLst>
          </p:cNvPr>
          <p:cNvPicPr>
            <a:picLocks noChangeAspect="1"/>
          </p:cNvPicPr>
          <p:nvPr/>
        </p:nvPicPr>
        <p:blipFill>
          <a:blip r:embed="rId14"/>
          <a:stretch>
            <a:fillRect/>
          </a:stretch>
        </p:blipFill>
        <p:spPr>
          <a:xfrm>
            <a:off x="528040" y="3020102"/>
            <a:ext cx="442508" cy="601339"/>
          </a:xfrm>
          <a:prstGeom prst="rect">
            <a:avLst/>
          </a:prstGeom>
          <a:ln>
            <a:solidFill>
              <a:srgbClr val="C00000"/>
            </a:solidFill>
          </a:ln>
          <a:effectLst>
            <a:outerShdw blurRad="50800" dist="38100" dir="2700000" algn="tl" rotWithShape="0">
              <a:prstClr val="black">
                <a:alpha val="40000"/>
              </a:prstClr>
            </a:outerShdw>
          </a:effectLst>
        </p:spPr>
      </p:pic>
      <p:pic>
        <p:nvPicPr>
          <p:cNvPr id="63" name="Image 62">
            <a:extLst>
              <a:ext uri="{FF2B5EF4-FFF2-40B4-BE49-F238E27FC236}">
                <a16:creationId xmlns:a16="http://schemas.microsoft.com/office/drawing/2014/main" id="{684AD734-6D0C-4730-AC55-0C333109F24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70548" y="3696053"/>
            <a:ext cx="142301" cy="142301"/>
          </a:xfrm>
          <a:prstGeom prst="rect">
            <a:avLst/>
          </a:prstGeom>
        </p:spPr>
      </p:pic>
      <p:sp>
        <p:nvSpPr>
          <p:cNvPr id="64" name="ZoneTexte 63">
            <a:extLst>
              <a:ext uri="{FF2B5EF4-FFF2-40B4-BE49-F238E27FC236}">
                <a16:creationId xmlns:a16="http://schemas.microsoft.com/office/drawing/2014/main" id="{497358FE-DD1E-4081-8405-4CC0DDB87BF8}"/>
              </a:ext>
            </a:extLst>
          </p:cNvPr>
          <p:cNvSpPr txBox="1"/>
          <p:nvPr/>
        </p:nvSpPr>
        <p:spPr>
          <a:xfrm>
            <a:off x="460268" y="3699215"/>
            <a:ext cx="578052" cy="307777"/>
          </a:xfrm>
          <a:prstGeom prst="rect">
            <a:avLst/>
          </a:prstGeom>
          <a:noFill/>
        </p:spPr>
        <p:txBody>
          <a:bodyPr wrap="square" rtlCol="0">
            <a:spAutoFit/>
          </a:bodyPr>
          <a:lstStyle/>
          <a:p>
            <a:pPr algn="ctr"/>
            <a:r>
              <a:rPr lang="fr-FR" sz="700" i="1" dirty="0">
                <a:latin typeface="Univers" panose="020B0503020202020204" pitchFamily="34" charset="0"/>
              </a:rPr>
              <a:t>Le book digital</a:t>
            </a:r>
          </a:p>
        </p:txBody>
      </p:sp>
      <p:sp>
        <p:nvSpPr>
          <p:cNvPr id="83" name="ZoneTexte 82">
            <a:extLst>
              <a:ext uri="{FF2B5EF4-FFF2-40B4-BE49-F238E27FC236}">
                <a16:creationId xmlns:a16="http://schemas.microsoft.com/office/drawing/2014/main" id="{D79E1638-7C57-4AF5-843B-BA2B5D924DEE}"/>
              </a:ext>
            </a:extLst>
          </p:cNvPr>
          <p:cNvSpPr txBox="1"/>
          <p:nvPr/>
        </p:nvSpPr>
        <p:spPr>
          <a:xfrm>
            <a:off x="7817224" y="3378687"/>
            <a:ext cx="1078850" cy="307777"/>
          </a:xfrm>
          <a:prstGeom prst="rect">
            <a:avLst/>
          </a:prstGeom>
          <a:noFill/>
        </p:spPr>
        <p:txBody>
          <a:bodyPr wrap="square" rtlCol="0">
            <a:spAutoFit/>
          </a:bodyPr>
          <a:lstStyle/>
          <a:p>
            <a:pPr algn="ctr"/>
            <a:r>
              <a:rPr lang="fr-FR" sz="700" i="1" dirty="0">
                <a:latin typeface="Univers" panose="020B0503020202020204" pitchFamily="34" charset="0"/>
              </a:rPr>
              <a:t>Formation Mission Santé sur B’DIGIT</a:t>
            </a:r>
          </a:p>
        </p:txBody>
      </p:sp>
      <p:sp>
        <p:nvSpPr>
          <p:cNvPr id="84" name="Ellipse 83">
            <a:hlinkClick r:id="rId16"/>
            <a:extLst>
              <a:ext uri="{FF2B5EF4-FFF2-40B4-BE49-F238E27FC236}">
                <a16:creationId xmlns:a16="http://schemas.microsoft.com/office/drawing/2014/main" id="{B7ADFC34-2799-4D80-8021-86B82DAE2532}"/>
              </a:ext>
            </a:extLst>
          </p:cNvPr>
          <p:cNvSpPr/>
          <p:nvPr/>
        </p:nvSpPr>
        <p:spPr>
          <a:xfrm>
            <a:off x="6152272" y="4201359"/>
            <a:ext cx="503810" cy="481093"/>
          </a:xfrm>
          <a:prstGeom prst="ellipse">
            <a:avLst/>
          </a:prstGeom>
          <a:solidFill>
            <a:srgbClr val="FF0000">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85" name="Image 84">
            <a:hlinkClick r:id="rId16"/>
            <a:extLst>
              <a:ext uri="{FF2B5EF4-FFF2-40B4-BE49-F238E27FC236}">
                <a16:creationId xmlns:a16="http://schemas.microsoft.com/office/drawing/2014/main" id="{E990A0A2-CBCA-496F-8281-5B9CB88ED24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256164" y="4294436"/>
            <a:ext cx="286314" cy="273404"/>
          </a:xfrm>
          <a:prstGeom prst="rect">
            <a:avLst/>
          </a:prstGeom>
        </p:spPr>
      </p:pic>
      <p:sp>
        <p:nvSpPr>
          <p:cNvPr id="86" name="Ellipse 85">
            <a:hlinkClick r:id="rId18"/>
            <a:extLst>
              <a:ext uri="{FF2B5EF4-FFF2-40B4-BE49-F238E27FC236}">
                <a16:creationId xmlns:a16="http://schemas.microsoft.com/office/drawing/2014/main" id="{ADF66F61-D18B-420F-9211-B8E625D67ED5}"/>
              </a:ext>
            </a:extLst>
          </p:cNvPr>
          <p:cNvSpPr/>
          <p:nvPr/>
        </p:nvSpPr>
        <p:spPr>
          <a:xfrm>
            <a:off x="1567816" y="4205286"/>
            <a:ext cx="464861" cy="478213"/>
          </a:xfrm>
          <a:prstGeom prst="ellipse">
            <a:avLst/>
          </a:prstGeom>
          <a:solidFill>
            <a:srgbClr val="FF0000">
              <a:alpha val="30196"/>
            </a:srgbClr>
          </a:solidFill>
          <a:ln w="25400" cap="flat" cmpd="sng" algn="ctr">
            <a:noFill/>
            <a:prstDash val="solid"/>
          </a:ln>
          <a:effectLst>
            <a:outerShdw blurRad="50800" dist="38100" algn="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87" name="Image 86">
            <a:hlinkClick r:id="rId18"/>
            <a:extLst>
              <a:ext uri="{FF2B5EF4-FFF2-40B4-BE49-F238E27FC236}">
                <a16:creationId xmlns:a16="http://schemas.microsoft.com/office/drawing/2014/main" id="{6B7FBB94-1FE0-47E8-9459-939F7204C96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674600" y="4314327"/>
            <a:ext cx="260297" cy="267773"/>
          </a:xfrm>
          <a:prstGeom prst="rect">
            <a:avLst/>
          </a:prstGeom>
        </p:spPr>
      </p:pic>
      <p:pic>
        <p:nvPicPr>
          <p:cNvPr id="88" name="Image 87">
            <a:hlinkClick r:id="rId20"/>
            <a:extLst>
              <a:ext uri="{FF2B5EF4-FFF2-40B4-BE49-F238E27FC236}">
                <a16:creationId xmlns:a16="http://schemas.microsoft.com/office/drawing/2014/main" id="{775CC82D-AFA9-483C-8668-649320EF8DCF}"/>
              </a:ext>
            </a:extLst>
          </p:cNvPr>
          <p:cNvPicPr>
            <a:picLocks noChangeAspect="1"/>
          </p:cNvPicPr>
          <p:nvPr/>
        </p:nvPicPr>
        <p:blipFill>
          <a:blip r:embed="rId21"/>
          <a:stretch>
            <a:fillRect/>
          </a:stretch>
        </p:blipFill>
        <p:spPr>
          <a:xfrm>
            <a:off x="7823558" y="3020712"/>
            <a:ext cx="1072516" cy="340318"/>
          </a:xfrm>
          <a:prstGeom prst="rect">
            <a:avLst/>
          </a:prstGeom>
          <a:ln>
            <a:solidFill>
              <a:srgbClr val="C00000"/>
            </a:solidFill>
          </a:ln>
        </p:spPr>
      </p:pic>
      <p:pic>
        <p:nvPicPr>
          <p:cNvPr id="89" name="Image 88">
            <a:extLst>
              <a:ext uri="{FF2B5EF4-FFF2-40B4-BE49-F238E27FC236}">
                <a16:creationId xmlns:a16="http://schemas.microsoft.com/office/drawing/2014/main" id="{0D1C4942-3806-4595-A3A3-22F6C5DA1F8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615199" y="4487530"/>
            <a:ext cx="144775" cy="144775"/>
          </a:xfrm>
          <a:prstGeom prst="rect">
            <a:avLst/>
          </a:prstGeom>
        </p:spPr>
      </p:pic>
      <p:pic>
        <p:nvPicPr>
          <p:cNvPr id="90" name="Image 89">
            <a:extLst>
              <a:ext uri="{FF2B5EF4-FFF2-40B4-BE49-F238E27FC236}">
                <a16:creationId xmlns:a16="http://schemas.microsoft.com/office/drawing/2014/main" id="{A99146F0-9344-46EB-9583-33EC22B2FCD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942244" y="4525688"/>
            <a:ext cx="144775" cy="144775"/>
          </a:xfrm>
          <a:prstGeom prst="rect">
            <a:avLst/>
          </a:prstGeom>
        </p:spPr>
      </p:pic>
      <p:pic>
        <p:nvPicPr>
          <p:cNvPr id="91" name="Image 90">
            <a:extLst>
              <a:ext uri="{FF2B5EF4-FFF2-40B4-BE49-F238E27FC236}">
                <a16:creationId xmlns:a16="http://schemas.microsoft.com/office/drawing/2014/main" id="{8390FD57-7A0C-4A46-A516-6C64E8A5E21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84812" y="3429203"/>
            <a:ext cx="144775" cy="144775"/>
          </a:xfrm>
          <a:prstGeom prst="rect">
            <a:avLst/>
          </a:prstGeom>
        </p:spPr>
      </p:pic>
      <p:sp>
        <p:nvSpPr>
          <p:cNvPr id="92" name="ZoneTexte 91">
            <a:extLst>
              <a:ext uri="{FF2B5EF4-FFF2-40B4-BE49-F238E27FC236}">
                <a16:creationId xmlns:a16="http://schemas.microsoft.com/office/drawing/2014/main" id="{E1CAA5D6-A75C-4528-87B0-F9B2508BAD79}"/>
              </a:ext>
            </a:extLst>
          </p:cNvPr>
          <p:cNvSpPr txBox="1"/>
          <p:nvPr/>
        </p:nvSpPr>
        <p:spPr>
          <a:xfrm>
            <a:off x="2064673" y="4268162"/>
            <a:ext cx="1725840" cy="415498"/>
          </a:xfrm>
          <a:prstGeom prst="rect">
            <a:avLst/>
          </a:prstGeom>
          <a:noFill/>
        </p:spPr>
        <p:txBody>
          <a:bodyPr wrap="square" rtlCol="0">
            <a:spAutoFit/>
          </a:bodyPr>
          <a:lstStyle/>
          <a:p>
            <a:pPr algn="ctr"/>
            <a:r>
              <a:rPr lang="fr-FR" sz="700" i="1" dirty="0">
                <a:latin typeface="Univers" panose="020B0503020202020204" pitchFamily="34" charset="0"/>
              </a:rPr>
              <a:t>Simulateur (pour estimer les remboursements et les restes à charge selon les dépenses de santé)</a:t>
            </a:r>
          </a:p>
        </p:txBody>
      </p:sp>
      <p:sp>
        <p:nvSpPr>
          <p:cNvPr id="93" name="ZoneTexte 92">
            <a:extLst>
              <a:ext uri="{FF2B5EF4-FFF2-40B4-BE49-F238E27FC236}">
                <a16:creationId xmlns:a16="http://schemas.microsoft.com/office/drawing/2014/main" id="{BD07E86B-FDE1-4959-BDDE-864E6E224F7D}"/>
              </a:ext>
            </a:extLst>
          </p:cNvPr>
          <p:cNvSpPr txBox="1"/>
          <p:nvPr/>
        </p:nvSpPr>
        <p:spPr>
          <a:xfrm>
            <a:off x="6688078" y="4297329"/>
            <a:ext cx="1404156" cy="307777"/>
          </a:xfrm>
          <a:prstGeom prst="rect">
            <a:avLst/>
          </a:prstGeom>
          <a:noFill/>
        </p:spPr>
        <p:txBody>
          <a:bodyPr wrap="square" rtlCol="0">
            <a:spAutoFit/>
          </a:bodyPr>
          <a:lstStyle/>
          <a:p>
            <a:pPr algn="ctr"/>
            <a:r>
              <a:rPr lang="fr-FR" sz="700" i="1" dirty="0">
                <a:latin typeface="Univers" panose="020B0503020202020204" pitchFamily="34" charset="0"/>
              </a:rPr>
              <a:t>Comparateur (outil réseau via l’intranet et NOSA)</a:t>
            </a:r>
          </a:p>
        </p:txBody>
      </p:sp>
      <p:sp>
        <p:nvSpPr>
          <p:cNvPr id="95" name="Ellipse 94">
            <a:hlinkClick r:id="rId22"/>
            <a:extLst>
              <a:ext uri="{FF2B5EF4-FFF2-40B4-BE49-F238E27FC236}">
                <a16:creationId xmlns:a16="http://schemas.microsoft.com/office/drawing/2014/main" id="{3DE31611-3083-404A-A411-2CD2996334D0}"/>
              </a:ext>
            </a:extLst>
          </p:cNvPr>
          <p:cNvSpPr/>
          <p:nvPr/>
        </p:nvSpPr>
        <p:spPr>
          <a:xfrm>
            <a:off x="3980852" y="4227255"/>
            <a:ext cx="481607" cy="427801"/>
          </a:xfrm>
          <a:prstGeom prst="ellipse">
            <a:avLst/>
          </a:prstGeom>
          <a:solidFill>
            <a:srgbClr val="FF0000">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endParaRPr>
          </a:p>
        </p:txBody>
      </p:sp>
      <p:pic>
        <p:nvPicPr>
          <p:cNvPr id="96" name="Image 95">
            <a:hlinkClick r:id="rId22"/>
            <a:extLst>
              <a:ext uri="{FF2B5EF4-FFF2-40B4-BE49-F238E27FC236}">
                <a16:creationId xmlns:a16="http://schemas.microsoft.com/office/drawing/2014/main" id="{B7D85030-12BA-4A33-9A23-936C0C1D48D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095158" y="4322303"/>
            <a:ext cx="252995" cy="224729"/>
          </a:xfrm>
          <a:prstGeom prst="rect">
            <a:avLst/>
          </a:prstGeom>
        </p:spPr>
      </p:pic>
      <p:pic>
        <p:nvPicPr>
          <p:cNvPr id="97" name="Image 96">
            <a:extLst>
              <a:ext uri="{FF2B5EF4-FFF2-40B4-BE49-F238E27FC236}">
                <a16:creationId xmlns:a16="http://schemas.microsoft.com/office/drawing/2014/main" id="{0B1EC15D-35AE-4B20-9898-39CFAD8C24D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01768" y="4510281"/>
            <a:ext cx="144775" cy="144775"/>
          </a:xfrm>
          <a:prstGeom prst="rect">
            <a:avLst/>
          </a:prstGeom>
        </p:spPr>
      </p:pic>
      <p:sp>
        <p:nvSpPr>
          <p:cNvPr id="98" name="ZoneTexte 97">
            <a:extLst>
              <a:ext uri="{FF2B5EF4-FFF2-40B4-BE49-F238E27FC236}">
                <a16:creationId xmlns:a16="http://schemas.microsoft.com/office/drawing/2014/main" id="{6B57020F-8B36-4F92-8631-9004F11C5CB6}"/>
              </a:ext>
            </a:extLst>
          </p:cNvPr>
          <p:cNvSpPr txBox="1"/>
          <p:nvPr/>
        </p:nvSpPr>
        <p:spPr>
          <a:xfrm>
            <a:off x="4470898" y="4279781"/>
            <a:ext cx="1398173" cy="415498"/>
          </a:xfrm>
          <a:prstGeom prst="rect">
            <a:avLst/>
          </a:prstGeom>
          <a:noFill/>
        </p:spPr>
        <p:txBody>
          <a:bodyPr wrap="square" rtlCol="0">
            <a:spAutoFit/>
          </a:bodyPr>
          <a:lstStyle>
            <a:defPPr marR="0" lvl="0" algn="l" rtl="0">
              <a:lnSpc>
                <a:spcPct val="100000"/>
              </a:lnSpc>
              <a:spcBef>
                <a:spcPts val="0"/>
              </a:spcBef>
              <a:spcAft>
                <a:spcPts val="0"/>
              </a:spcAft>
            </a:defPPr>
            <a:lvl1pPr algn="ctr">
              <a:defRPr sz="700" i="1"/>
            </a:lvl1pPr>
          </a:lstStyle>
          <a:p>
            <a:r>
              <a:rPr lang="fr-FR" dirty="0">
                <a:latin typeface="Univers" panose="020B0503020202020204" pitchFamily="34" charset="0"/>
                <a:sym typeface="Wingdings" pitchFamily="2" charset="2"/>
              </a:rPr>
              <a:t>En PDF, les exemples de </a:t>
            </a:r>
          </a:p>
          <a:p>
            <a:r>
              <a:rPr lang="fr-FR" dirty="0">
                <a:latin typeface="Univers" panose="020B0503020202020204" pitchFamily="34" charset="0"/>
                <a:sym typeface="Wingdings" pitchFamily="2" charset="2"/>
              </a:rPr>
              <a:t>remboursement commun </a:t>
            </a:r>
          </a:p>
          <a:p>
            <a:r>
              <a:rPr lang="fr-FR" dirty="0">
                <a:latin typeface="Univers" panose="020B0503020202020204" pitchFamily="34" charset="0"/>
                <a:sym typeface="Wingdings" pitchFamily="2" charset="2"/>
              </a:rPr>
              <a:t>à toutes les mutuelles</a:t>
            </a:r>
          </a:p>
        </p:txBody>
      </p:sp>
      <p:sp>
        <p:nvSpPr>
          <p:cNvPr id="99" name="ZoneTexte 98">
            <a:extLst>
              <a:ext uri="{FF2B5EF4-FFF2-40B4-BE49-F238E27FC236}">
                <a16:creationId xmlns:a16="http://schemas.microsoft.com/office/drawing/2014/main" id="{42344B38-AC0F-4BD0-B7EB-78AE1FF411D6}"/>
              </a:ext>
            </a:extLst>
          </p:cNvPr>
          <p:cNvSpPr txBox="1"/>
          <p:nvPr/>
        </p:nvSpPr>
        <p:spPr>
          <a:xfrm>
            <a:off x="6644266" y="3567292"/>
            <a:ext cx="893585" cy="307777"/>
          </a:xfrm>
          <a:prstGeom prst="rect">
            <a:avLst/>
          </a:prstGeom>
          <a:noFill/>
        </p:spPr>
        <p:txBody>
          <a:bodyPr wrap="square" rtlCol="0">
            <a:spAutoFit/>
          </a:bodyPr>
          <a:lstStyle>
            <a:defPPr marR="0" lvl="0" algn="l" rtl="0">
              <a:lnSpc>
                <a:spcPct val="100000"/>
              </a:lnSpc>
              <a:spcBef>
                <a:spcPts val="0"/>
              </a:spcBef>
              <a:spcAft>
                <a:spcPts val="0"/>
              </a:spcAft>
            </a:defPPr>
            <a:lvl1pPr algn="ctr">
              <a:defRPr sz="700" i="1"/>
            </a:lvl1pPr>
          </a:lstStyle>
          <a:p>
            <a:r>
              <a:rPr lang="fr-FR" dirty="0">
                <a:latin typeface="Univers" panose="020B0503020202020204" pitchFamily="34" charset="0"/>
              </a:rPr>
              <a:t>Vidéo Assurance pour les jeunes !</a:t>
            </a:r>
          </a:p>
        </p:txBody>
      </p:sp>
      <p:pic>
        <p:nvPicPr>
          <p:cNvPr id="100" name="Image 99">
            <a:extLst>
              <a:ext uri="{FF2B5EF4-FFF2-40B4-BE49-F238E27FC236}">
                <a16:creationId xmlns:a16="http://schemas.microsoft.com/office/drawing/2014/main" id="{23A7FFFA-F58F-4E1B-871F-380B98BDA600}"/>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567405" y="3400059"/>
            <a:ext cx="144775" cy="144775"/>
          </a:xfrm>
          <a:prstGeom prst="rect">
            <a:avLst/>
          </a:prstGeom>
        </p:spPr>
      </p:pic>
      <p:pic>
        <p:nvPicPr>
          <p:cNvPr id="101" name="Image 100">
            <a:hlinkClick r:id="rId24"/>
            <a:extLst>
              <a:ext uri="{FF2B5EF4-FFF2-40B4-BE49-F238E27FC236}">
                <a16:creationId xmlns:a16="http://schemas.microsoft.com/office/drawing/2014/main" id="{807A61FE-F69E-40AF-B8D9-69D59AB5525F}"/>
              </a:ext>
            </a:extLst>
          </p:cNvPr>
          <p:cNvPicPr>
            <a:picLocks noChangeAspect="1"/>
          </p:cNvPicPr>
          <p:nvPr/>
        </p:nvPicPr>
        <p:blipFill>
          <a:blip r:embed="rId25"/>
          <a:stretch>
            <a:fillRect/>
          </a:stretch>
        </p:blipFill>
        <p:spPr>
          <a:xfrm>
            <a:off x="6667230" y="2980733"/>
            <a:ext cx="870621" cy="491023"/>
          </a:xfrm>
          <a:prstGeom prst="rect">
            <a:avLst/>
          </a:prstGeom>
          <a:ln>
            <a:solidFill>
              <a:srgbClr val="C00000"/>
            </a:solidFill>
          </a:ln>
          <a:effectLst>
            <a:outerShdw blurRad="50800" dist="38100" dir="2700000" algn="tl" rotWithShape="0">
              <a:prstClr val="black">
                <a:alpha val="40000"/>
              </a:prstClr>
            </a:outerShdw>
          </a:effectLst>
        </p:spPr>
      </p:pic>
      <p:pic>
        <p:nvPicPr>
          <p:cNvPr id="49" name="Image 48">
            <a:hlinkClick r:id="rId26"/>
            <a:extLst>
              <a:ext uri="{FF2B5EF4-FFF2-40B4-BE49-F238E27FC236}">
                <a16:creationId xmlns:a16="http://schemas.microsoft.com/office/drawing/2014/main" id="{1DC0F48C-8998-4E8E-8F74-58000079A767}"/>
              </a:ext>
            </a:extLst>
          </p:cNvPr>
          <p:cNvPicPr>
            <a:picLocks noChangeAspect="1"/>
          </p:cNvPicPr>
          <p:nvPr/>
        </p:nvPicPr>
        <p:blipFill>
          <a:blip r:embed="rId14"/>
          <a:stretch>
            <a:fillRect/>
          </a:stretch>
        </p:blipFill>
        <p:spPr>
          <a:xfrm>
            <a:off x="586312" y="1279324"/>
            <a:ext cx="511552" cy="695165"/>
          </a:xfrm>
          <a:prstGeom prst="rect">
            <a:avLst/>
          </a:prstGeom>
          <a:ln>
            <a:solidFill>
              <a:srgbClr val="C00000"/>
            </a:solidFill>
          </a:ln>
          <a:effectLst>
            <a:outerShdw blurRad="50800" dist="38100" dir="2700000" algn="tl" rotWithShape="0">
              <a:prstClr val="black">
                <a:alpha val="40000"/>
              </a:prstClr>
            </a:outerShdw>
          </a:effectLst>
        </p:spPr>
      </p:pic>
      <p:sp>
        <p:nvSpPr>
          <p:cNvPr id="65" name="ZoneTexte 64">
            <a:extLst>
              <a:ext uri="{FF2B5EF4-FFF2-40B4-BE49-F238E27FC236}">
                <a16:creationId xmlns:a16="http://schemas.microsoft.com/office/drawing/2014/main" id="{C2EF7CEA-43D5-4247-BCAE-B396536C1EFB}"/>
              </a:ext>
            </a:extLst>
          </p:cNvPr>
          <p:cNvSpPr txBox="1"/>
          <p:nvPr/>
        </p:nvSpPr>
        <p:spPr>
          <a:xfrm>
            <a:off x="398418" y="2031488"/>
            <a:ext cx="834739" cy="307777"/>
          </a:xfrm>
          <a:prstGeom prst="rect">
            <a:avLst/>
          </a:prstGeom>
          <a:noFill/>
        </p:spPr>
        <p:txBody>
          <a:bodyPr wrap="square" rtlCol="0">
            <a:spAutoFit/>
          </a:bodyPr>
          <a:lstStyle/>
          <a:p>
            <a:pPr algn="ctr"/>
            <a:r>
              <a:rPr lang="fr-FR" sz="700" i="1" dirty="0">
                <a:solidFill>
                  <a:schemeClr val="tx1"/>
                </a:solidFill>
                <a:latin typeface="Univers" panose="020B0503020202020204" pitchFamily="34" charset="0"/>
              </a:rPr>
              <a:t>Le Book de l’assureur PDF</a:t>
            </a:r>
          </a:p>
        </p:txBody>
      </p:sp>
      <p:pic>
        <p:nvPicPr>
          <p:cNvPr id="68" name="Image 67">
            <a:hlinkClick r:id="rId27"/>
            <a:extLst>
              <a:ext uri="{FF2B5EF4-FFF2-40B4-BE49-F238E27FC236}">
                <a16:creationId xmlns:a16="http://schemas.microsoft.com/office/drawing/2014/main" id="{6A2FDE52-5453-4ACD-861B-8C420340C74D}"/>
              </a:ext>
            </a:extLst>
          </p:cNvPr>
          <p:cNvPicPr>
            <a:picLocks noChangeAspect="1"/>
          </p:cNvPicPr>
          <p:nvPr/>
        </p:nvPicPr>
        <p:blipFill>
          <a:blip r:embed="rId28"/>
          <a:stretch>
            <a:fillRect/>
          </a:stretch>
        </p:blipFill>
        <p:spPr>
          <a:xfrm>
            <a:off x="1488192" y="1276445"/>
            <a:ext cx="1437803" cy="650938"/>
          </a:xfrm>
          <a:prstGeom prst="rect">
            <a:avLst/>
          </a:prstGeom>
          <a:ln>
            <a:solidFill>
              <a:srgbClr val="C00000"/>
            </a:solidFill>
          </a:ln>
          <a:effectLst>
            <a:outerShdw blurRad="50800" dist="38100" dir="2700000" algn="tl" rotWithShape="0">
              <a:prstClr val="black">
                <a:alpha val="40000"/>
              </a:prstClr>
            </a:outerShdw>
          </a:effectLst>
        </p:spPr>
      </p:pic>
      <p:sp>
        <p:nvSpPr>
          <p:cNvPr id="69" name="ZoneTexte 68">
            <a:extLst>
              <a:ext uri="{FF2B5EF4-FFF2-40B4-BE49-F238E27FC236}">
                <a16:creationId xmlns:a16="http://schemas.microsoft.com/office/drawing/2014/main" id="{CD3D9720-4CF4-4DA6-B2A1-B964A927343E}"/>
              </a:ext>
            </a:extLst>
          </p:cNvPr>
          <p:cNvSpPr txBox="1"/>
          <p:nvPr/>
        </p:nvSpPr>
        <p:spPr>
          <a:xfrm>
            <a:off x="1487912" y="1962171"/>
            <a:ext cx="1437803" cy="200055"/>
          </a:xfrm>
          <a:prstGeom prst="rect">
            <a:avLst/>
          </a:prstGeom>
          <a:noFill/>
        </p:spPr>
        <p:txBody>
          <a:bodyPr wrap="square" rtlCol="0">
            <a:spAutoFit/>
          </a:bodyPr>
          <a:lstStyle/>
          <a:p>
            <a:pPr algn="ctr"/>
            <a:r>
              <a:rPr lang="fr-FR" sz="700" i="1" dirty="0">
                <a:latin typeface="Univers" panose="020B0503020202020204" pitchFamily="34" charset="0"/>
              </a:rPr>
              <a:t>Le comparateur assurance</a:t>
            </a:r>
          </a:p>
        </p:txBody>
      </p:sp>
      <p:sp>
        <p:nvSpPr>
          <p:cNvPr id="70" name="ZoneTexte 69">
            <a:extLst>
              <a:ext uri="{FF2B5EF4-FFF2-40B4-BE49-F238E27FC236}">
                <a16:creationId xmlns:a16="http://schemas.microsoft.com/office/drawing/2014/main" id="{9CA19A17-4EA1-4C6D-9741-AEF0B1D4F093}"/>
              </a:ext>
            </a:extLst>
          </p:cNvPr>
          <p:cNvSpPr txBox="1"/>
          <p:nvPr/>
        </p:nvSpPr>
        <p:spPr>
          <a:xfrm>
            <a:off x="7850776" y="1979469"/>
            <a:ext cx="1095836" cy="415498"/>
          </a:xfrm>
          <a:prstGeom prst="rect">
            <a:avLst/>
          </a:prstGeom>
          <a:noFill/>
        </p:spPr>
        <p:txBody>
          <a:bodyPr wrap="square" rtlCol="0">
            <a:spAutoFit/>
          </a:bodyPr>
          <a:lstStyle/>
          <a:p>
            <a:pPr algn="ctr"/>
            <a:r>
              <a:rPr lang="fr-FR" sz="700" i="1" dirty="0">
                <a:latin typeface="Univers" panose="020B0503020202020204" pitchFamily="34" charset="0"/>
              </a:rPr>
              <a:t>E-learning « Tout savoir sur l’offre GAV »</a:t>
            </a:r>
          </a:p>
        </p:txBody>
      </p:sp>
      <p:pic>
        <p:nvPicPr>
          <p:cNvPr id="9" name="Image 8">
            <a:hlinkClick r:id="rId29"/>
            <a:extLst>
              <a:ext uri="{FF2B5EF4-FFF2-40B4-BE49-F238E27FC236}">
                <a16:creationId xmlns:a16="http://schemas.microsoft.com/office/drawing/2014/main" id="{9A4C2AB4-DA2F-4B21-B4CA-4503D6E21444}"/>
              </a:ext>
            </a:extLst>
          </p:cNvPr>
          <p:cNvPicPr>
            <a:picLocks noChangeAspect="1"/>
          </p:cNvPicPr>
          <p:nvPr/>
        </p:nvPicPr>
        <p:blipFill rotWithShape="1">
          <a:blip r:embed="rId30"/>
          <a:srcRect t="2930" b="1"/>
          <a:stretch/>
        </p:blipFill>
        <p:spPr>
          <a:xfrm>
            <a:off x="7850777" y="1310870"/>
            <a:ext cx="1095836" cy="619894"/>
          </a:xfrm>
          <a:prstGeom prst="rect">
            <a:avLst/>
          </a:prstGeom>
          <a:ln>
            <a:solidFill>
              <a:srgbClr val="C00000"/>
            </a:solidFill>
          </a:ln>
        </p:spPr>
      </p:pic>
      <p:pic>
        <p:nvPicPr>
          <p:cNvPr id="11" name="Image 10">
            <a:hlinkClick r:id="rId31"/>
            <a:extLst>
              <a:ext uri="{FF2B5EF4-FFF2-40B4-BE49-F238E27FC236}">
                <a16:creationId xmlns:a16="http://schemas.microsoft.com/office/drawing/2014/main" id="{E4BA4FCA-9061-498C-BB74-10AFC2B3B8CA}"/>
              </a:ext>
            </a:extLst>
          </p:cNvPr>
          <p:cNvPicPr>
            <a:picLocks noChangeAspect="1"/>
          </p:cNvPicPr>
          <p:nvPr/>
        </p:nvPicPr>
        <p:blipFill rotWithShape="1">
          <a:blip r:embed="rId32"/>
          <a:srcRect l="5238" b="3318"/>
          <a:stretch/>
        </p:blipFill>
        <p:spPr>
          <a:xfrm>
            <a:off x="6494889" y="1309235"/>
            <a:ext cx="1075812" cy="641217"/>
          </a:xfrm>
          <a:prstGeom prst="rect">
            <a:avLst/>
          </a:prstGeom>
          <a:ln>
            <a:solidFill>
              <a:srgbClr val="C00000"/>
            </a:solidFill>
          </a:ln>
        </p:spPr>
      </p:pic>
      <p:pic>
        <p:nvPicPr>
          <p:cNvPr id="71" name="Image 70">
            <a:hlinkClick r:id="rId33"/>
            <a:extLst>
              <a:ext uri="{FF2B5EF4-FFF2-40B4-BE49-F238E27FC236}">
                <a16:creationId xmlns:a16="http://schemas.microsoft.com/office/drawing/2014/main" id="{CA9673B2-D3DC-4789-BA06-98606F34B399}"/>
              </a:ext>
            </a:extLst>
          </p:cNvPr>
          <p:cNvPicPr>
            <a:picLocks noChangeAspect="1"/>
          </p:cNvPicPr>
          <p:nvPr/>
        </p:nvPicPr>
        <p:blipFill>
          <a:blip r:embed="rId34"/>
          <a:stretch>
            <a:fillRect/>
          </a:stretch>
        </p:blipFill>
        <p:spPr>
          <a:xfrm>
            <a:off x="3367810" y="1294252"/>
            <a:ext cx="1145976" cy="710216"/>
          </a:xfrm>
          <a:prstGeom prst="rect">
            <a:avLst/>
          </a:prstGeom>
          <a:ln>
            <a:solidFill>
              <a:srgbClr val="C00000"/>
            </a:solidFill>
          </a:ln>
        </p:spPr>
      </p:pic>
      <p:sp>
        <p:nvSpPr>
          <p:cNvPr id="72" name="ZoneTexte 71">
            <a:extLst>
              <a:ext uri="{FF2B5EF4-FFF2-40B4-BE49-F238E27FC236}">
                <a16:creationId xmlns:a16="http://schemas.microsoft.com/office/drawing/2014/main" id="{DE59666F-98AF-444F-AC76-5FF0765CD76E}"/>
              </a:ext>
            </a:extLst>
          </p:cNvPr>
          <p:cNvSpPr txBox="1"/>
          <p:nvPr/>
        </p:nvSpPr>
        <p:spPr>
          <a:xfrm>
            <a:off x="6430484" y="2007112"/>
            <a:ext cx="1202464" cy="415498"/>
          </a:xfrm>
          <a:prstGeom prst="rect">
            <a:avLst/>
          </a:prstGeom>
          <a:noFill/>
        </p:spPr>
        <p:txBody>
          <a:bodyPr wrap="square">
            <a:spAutoFit/>
          </a:bodyPr>
          <a:lstStyle/>
          <a:p>
            <a:pPr algn="ctr"/>
            <a:r>
              <a:rPr lang="fr-FR" sz="700" i="1" dirty="0">
                <a:latin typeface="Univers" panose="020B0503020202020204" pitchFamily="34" charset="0"/>
              </a:rPr>
              <a:t>Classe virtuelle « La GAV, levier de Protection Financière »</a:t>
            </a:r>
          </a:p>
        </p:txBody>
      </p:sp>
      <p:sp>
        <p:nvSpPr>
          <p:cNvPr id="73" name="ZoneTexte 72">
            <a:extLst>
              <a:ext uri="{FF2B5EF4-FFF2-40B4-BE49-F238E27FC236}">
                <a16:creationId xmlns:a16="http://schemas.microsoft.com/office/drawing/2014/main" id="{A8EEF033-5A26-49F1-9669-9F37A83DDEDB}"/>
              </a:ext>
            </a:extLst>
          </p:cNvPr>
          <p:cNvSpPr txBox="1"/>
          <p:nvPr/>
        </p:nvSpPr>
        <p:spPr>
          <a:xfrm>
            <a:off x="3367809" y="2062198"/>
            <a:ext cx="1145976" cy="200055"/>
          </a:xfrm>
          <a:prstGeom prst="rect">
            <a:avLst/>
          </a:prstGeom>
          <a:noFill/>
        </p:spPr>
        <p:txBody>
          <a:bodyPr wrap="square" rtlCol="0">
            <a:spAutoFit/>
          </a:bodyPr>
          <a:lstStyle/>
          <a:p>
            <a:pPr algn="ctr"/>
            <a:r>
              <a:rPr lang="fr-FR" sz="700" i="1" dirty="0">
                <a:latin typeface="Univers" panose="020B0503020202020204" pitchFamily="34" charset="0"/>
              </a:rPr>
              <a:t>Vidéo produit</a:t>
            </a:r>
          </a:p>
        </p:txBody>
      </p:sp>
      <p:pic>
        <p:nvPicPr>
          <p:cNvPr id="14" name="Image 13">
            <a:hlinkClick r:id="rId35"/>
            <a:extLst>
              <a:ext uri="{FF2B5EF4-FFF2-40B4-BE49-F238E27FC236}">
                <a16:creationId xmlns:a16="http://schemas.microsoft.com/office/drawing/2014/main" id="{730D8772-ADA6-4F95-B175-DE6229DD7574}"/>
              </a:ext>
            </a:extLst>
          </p:cNvPr>
          <p:cNvPicPr>
            <a:picLocks noChangeAspect="1"/>
          </p:cNvPicPr>
          <p:nvPr/>
        </p:nvPicPr>
        <p:blipFill>
          <a:blip r:embed="rId36"/>
          <a:stretch>
            <a:fillRect/>
          </a:stretch>
        </p:blipFill>
        <p:spPr>
          <a:xfrm>
            <a:off x="4956160" y="1298817"/>
            <a:ext cx="1262127" cy="689767"/>
          </a:xfrm>
          <a:prstGeom prst="rect">
            <a:avLst/>
          </a:prstGeom>
          <a:ln>
            <a:solidFill>
              <a:srgbClr val="C00000"/>
            </a:solidFill>
          </a:ln>
        </p:spPr>
      </p:pic>
      <p:sp>
        <p:nvSpPr>
          <p:cNvPr id="74" name="ZoneTexte 73">
            <a:extLst>
              <a:ext uri="{FF2B5EF4-FFF2-40B4-BE49-F238E27FC236}">
                <a16:creationId xmlns:a16="http://schemas.microsoft.com/office/drawing/2014/main" id="{0FA71232-191D-487B-A181-EAFEA4B309CB}"/>
              </a:ext>
            </a:extLst>
          </p:cNvPr>
          <p:cNvSpPr txBox="1"/>
          <p:nvPr/>
        </p:nvSpPr>
        <p:spPr>
          <a:xfrm>
            <a:off x="4942627" y="2025218"/>
            <a:ext cx="1275659" cy="200055"/>
          </a:xfrm>
          <a:prstGeom prst="rect">
            <a:avLst/>
          </a:prstGeom>
          <a:noFill/>
        </p:spPr>
        <p:txBody>
          <a:bodyPr wrap="square" rtlCol="0">
            <a:spAutoFit/>
          </a:bodyPr>
          <a:lstStyle/>
          <a:p>
            <a:pPr algn="ctr"/>
            <a:r>
              <a:rPr lang="fr-FR" sz="700" i="1" dirty="0">
                <a:latin typeface="Univers" panose="020B0503020202020204" pitchFamily="34" charset="0"/>
              </a:rPr>
              <a:t>Outil d’aide à la vente</a:t>
            </a:r>
          </a:p>
        </p:txBody>
      </p:sp>
      <p:pic>
        <p:nvPicPr>
          <p:cNvPr id="77" name="Image 76">
            <a:extLst>
              <a:ext uri="{FF2B5EF4-FFF2-40B4-BE49-F238E27FC236}">
                <a16:creationId xmlns:a16="http://schemas.microsoft.com/office/drawing/2014/main" id="{DBF8B4EB-11A1-4E0F-B805-19869287390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1609" y="2019924"/>
            <a:ext cx="142301" cy="142301"/>
          </a:xfrm>
          <a:prstGeom prst="rect">
            <a:avLst/>
          </a:prstGeom>
        </p:spPr>
      </p:pic>
      <p:pic>
        <p:nvPicPr>
          <p:cNvPr id="78" name="Image 77">
            <a:extLst>
              <a:ext uri="{FF2B5EF4-FFF2-40B4-BE49-F238E27FC236}">
                <a16:creationId xmlns:a16="http://schemas.microsoft.com/office/drawing/2014/main" id="{9AE87566-EC09-45BD-9757-9FCC4F8E79A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13473" y="2018389"/>
            <a:ext cx="142301" cy="142301"/>
          </a:xfrm>
          <a:prstGeom prst="rect">
            <a:avLst/>
          </a:prstGeom>
        </p:spPr>
      </p:pic>
      <p:pic>
        <p:nvPicPr>
          <p:cNvPr id="79" name="Image 78">
            <a:extLst>
              <a:ext uri="{FF2B5EF4-FFF2-40B4-BE49-F238E27FC236}">
                <a16:creationId xmlns:a16="http://schemas.microsoft.com/office/drawing/2014/main" id="{36EFB6E1-F501-420F-8197-618595E6121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87053" y="2069161"/>
            <a:ext cx="142301" cy="142301"/>
          </a:xfrm>
          <a:prstGeom prst="rect">
            <a:avLst/>
          </a:prstGeom>
        </p:spPr>
      </p:pic>
      <p:pic>
        <p:nvPicPr>
          <p:cNvPr id="80" name="Image 79">
            <a:extLst>
              <a:ext uri="{FF2B5EF4-FFF2-40B4-BE49-F238E27FC236}">
                <a16:creationId xmlns:a16="http://schemas.microsoft.com/office/drawing/2014/main" id="{8B96DAEA-C570-40A3-BEF4-F6334859762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46274" y="2079590"/>
            <a:ext cx="142301" cy="142301"/>
          </a:xfrm>
          <a:prstGeom prst="rect">
            <a:avLst/>
          </a:prstGeom>
        </p:spPr>
      </p:pic>
      <p:pic>
        <p:nvPicPr>
          <p:cNvPr id="81" name="Image 80">
            <a:extLst>
              <a:ext uri="{FF2B5EF4-FFF2-40B4-BE49-F238E27FC236}">
                <a16:creationId xmlns:a16="http://schemas.microsoft.com/office/drawing/2014/main" id="{0B8B97CE-CE03-4C5C-8E04-3087FF4A3C2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569879" y="2015340"/>
            <a:ext cx="142301" cy="142301"/>
          </a:xfrm>
          <a:prstGeom prst="rect">
            <a:avLst/>
          </a:prstGeom>
        </p:spPr>
      </p:pic>
      <p:pic>
        <p:nvPicPr>
          <p:cNvPr id="82" name="Image 81">
            <a:extLst>
              <a:ext uri="{FF2B5EF4-FFF2-40B4-BE49-F238E27FC236}">
                <a16:creationId xmlns:a16="http://schemas.microsoft.com/office/drawing/2014/main" id="{F3A6A328-DC2F-4932-9220-F86BDBE1A84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911510" y="2043075"/>
            <a:ext cx="142301" cy="142301"/>
          </a:xfrm>
          <a:prstGeom prst="rect">
            <a:avLst/>
          </a:prstGeom>
        </p:spPr>
      </p:pic>
      <p:sp>
        <p:nvSpPr>
          <p:cNvPr id="67" name="ZoneTexte 66">
            <a:hlinkClick r:id="rId37"/>
            <a:extLst>
              <a:ext uri="{FF2B5EF4-FFF2-40B4-BE49-F238E27FC236}">
                <a16:creationId xmlns:a16="http://schemas.microsoft.com/office/drawing/2014/main" id="{69FA1CEC-E7FA-409E-BFD1-D59A729951BD}"/>
              </a:ext>
            </a:extLst>
          </p:cNvPr>
          <p:cNvSpPr txBox="1"/>
          <p:nvPr/>
        </p:nvSpPr>
        <p:spPr>
          <a:xfrm>
            <a:off x="6042157" y="120748"/>
            <a:ext cx="1775067" cy="553998"/>
          </a:xfrm>
          <a:custGeom>
            <a:avLst/>
            <a:gdLst>
              <a:gd name="connsiteX0" fmla="*/ 0 w 1775067"/>
              <a:gd name="connsiteY0" fmla="*/ 0 h 553998"/>
              <a:gd name="connsiteX1" fmla="*/ 556188 w 1775067"/>
              <a:gd name="connsiteY1" fmla="*/ 0 h 553998"/>
              <a:gd name="connsiteX2" fmla="*/ 1147877 w 1775067"/>
              <a:gd name="connsiteY2" fmla="*/ 0 h 553998"/>
              <a:gd name="connsiteX3" fmla="*/ 1775067 w 1775067"/>
              <a:gd name="connsiteY3" fmla="*/ 0 h 553998"/>
              <a:gd name="connsiteX4" fmla="*/ 1775067 w 1775067"/>
              <a:gd name="connsiteY4" fmla="*/ 553998 h 553998"/>
              <a:gd name="connsiteX5" fmla="*/ 1183378 w 1775067"/>
              <a:gd name="connsiteY5" fmla="*/ 553998 h 553998"/>
              <a:gd name="connsiteX6" fmla="*/ 644941 w 1775067"/>
              <a:gd name="connsiteY6" fmla="*/ 553998 h 553998"/>
              <a:gd name="connsiteX7" fmla="*/ 0 w 1775067"/>
              <a:gd name="connsiteY7" fmla="*/ 553998 h 553998"/>
              <a:gd name="connsiteX8" fmla="*/ 0 w 1775067"/>
              <a:gd name="connsiteY8" fmla="*/ 0 h 5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5067" h="553998" fill="none" extrusionOk="0">
                <a:moveTo>
                  <a:pt x="0" y="0"/>
                </a:moveTo>
                <a:cubicBezTo>
                  <a:pt x="133685" y="-3667"/>
                  <a:pt x="417857" y="-723"/>
                  <a:pt x="556188" y="0"/>
                </a:cubicBezTo>
                <a:cubicBezTo>
                  <a:pt x="694519" y="723"/>
                  <a:pt x="971999" y="19795"/>
                  <a:pt x="1147877" y="0"/>
                </a:cubicBezTo>
                <a:cubicBezTo>
                  <a:pt x="1323755" y="-19795"/>
                  <a:pt x="1562249" y="2347"/>
                  <a:pt x="1775067" y="0"/>
                </a:cubicBezTo>
                <a:cubicBezTo>
                  <a:pt x="1800980" y="231651"/>
                  <a:pt x="1757903" y="411434"/>
                  <a:pt x="1775067" y="553998"/>
                </a:cubicBezTo>
                <a:cubicBezTo>
                  <a:pt x="1608592" y="564674"/>
                  <a:pt x="1427128" y="539552"/>
                  <a:pt x="1183378" y="553998"/>
                </a:cubicBezTo>
                <a:cubicBezTo>
                  <a:pt x="939628" y="568444"/>
                  <a:pt x="823129" y="577944"/>
                  <a:pt x="644941" y="553998"/>
                </a:cubicBezTo>
                <a:cubicBezTo>
                  <a:pt x="466753" y="530052"/>
                  <a:pt x="193804" y="532877"/>
                  <a:pt x="0" y="553998"/>
                </a:cubicBezTo>
                <a:cubicBezTo>
                  <a:pt x="-453" y="434623"/>
                  <a:pt x="14333" y="158321"/>
                  <a:pt x="0" y="0"/>
                </a:cubicBezTo>
                <a:close/>
              </a:path>
              <a:path w="1775067" h="553998" stroke="0" extrusionOk="0">
                <a:moveTo>
                  <a:pt x="0" y="0"/>
                </a:moveTo>
                <a:cubicBezTo>
                  <a:pt x="180364" y="-9781"/>
                  <a:pt x="303750" y="26510"/>
                  <a:pt x="538437" y="0"/>
                </a:cubicBezTo>
                <a:cubicBezTo>
                  <a:pt x="773124" y="-26510"/>
                  <a:pt x="872109" y="-16682"/>
                  <a:pt x="1076874" y="0"/>
                </a:cubicBezTo>
                <a:cubicBezTo>
                  <a:pt x="1281639" y="16682"/>
                  <a:pt x="1501791" y="925"/>
                  <a:pt x="1775067" y="0"/>
                </a:cubicBezTo>
                <a:cubicBezTo>
                  <a:pt x="1755119" y="240721"/>
                  <a:pt x="1793439" y="307021"/>
                  <a:pt x="1775067" y="553998"/>
                </a:cubicBezTo>
                <a:cubicBezTo>
                  <a:pt x="1619323" y="540621"/>
                  <a:pt x="1411750" y="577571"/>
                  <a:pt x="1147877" y="553998"/>
                </a:cubicBezTo>
                <a:cubicBezTo>
                  <a:pt x="884004" y="530426"/>
                  <a:pt x="711366" y="551195"/>
                  <a:pt x="538437" y="553998"/>
                </a:cubicBezTo>
                <a:cubicBezTo>
                  <a:pt x="365508" y="556801"/>
                  <a:pt x="152977" y="551656"/>
                  <a:pt x="0" y="553998"/>
                </a:cubicBezTo>
                <a:cubicBezTo>
                  <a:pt x="1097" y="367319"/>
                  <a:pt x="22996" y="239973"/>
                  <a:pt x="0" y="0"/>
                </a:cubicBezTo>
                <a:close/>
              </a:path>
            </a:pathLst>
          </a:custGeom>
          <a:solidFill>
            <a:schemeClr val="bg1">
              <a:lumMod val="95000"/>
            </a:schemeClr>
          </a:solidFill>
          <a:ln w="19050">
            <a:solidFill>
              <a:schemeClr val="bg1">
                <a:lumMod val="75000"/>
              </a:schemeClr>
            </a:solidFill>
            <a:extLst>
              <a:ext uri="{C807C97D-BFC1-408E-A445-0C87EB9F89A2}">
                <ask:lineSketchStyleProps xmlns:ask="http://schemas.microsoft.com/office/drawing/2018/sketchyshapes" sd="190762322">
                  <a:prstGeom prst="rect">
                    <a:avLst/>
                  </a:prstGeom>
                  <ask:type>
                    <ask:lineSketchFreehand/>
                  </ask:type>
                </ask:lineSketchStyleProps>
              </a:ext>
            </a:extLst>
          </a:ln>
          <a:effectLst>
            <a:outerShdw blurRad="63500" sx="102000" sy="102000" algn="ctr" rotWithShape="0">
              <a:prstClr val="black">
                <a:alpha val="40000"/>
              </a:prstClr>
            </a:outerShdw>
          </a:effectLst>
        </p:spPr>
        <p:txBody>
          <a:bodyPr wrap="square" rtlCol="0">
            <a:spAutoFit/>
          </a:bodyPr>
          <a:lstStyle/>
          <a:p>
            <a:pPr algn="ctr"/>
            <a:r>
              <a:rPr lang="fr-FR" sz="1000" dirty="0">
                <a:latin typeface="Univers" panose="020B0503020202020204" pitchFamily="34" charset="0"/>
              </a:rPr>
              <a:t>Retrouvez tous les </a:t>
            </a:r>
            <a:r>
              <a:rPr lang="fr-FR" sz="1000" b="1" dirty="0">
                <a:latin typeface="Univers" panose="020B0503020202020204" pitchFamily="34" charset="0"/>
              </a:rPr>
              <a:t>outils à votre disposition </a:t>
            </a:r>
            <a:r>
              <a:rPr lang="fr-FR" sz="1000" dirty="0">
                <a:latin typeface="Univers" panose="020B0503020202020204" pitchFamily="34" charset="0"/>
              </a:rPr>
              <a:t>dans l’</a:t>
            </a:r>
            <a:r>
              <a:rPr lang="fr-FR" sz="1000" b="1" dirty="0">
                <a:solidFill>
                  <a:srgbClr val="C00000"/>
                </a:solidFill>
                <a:latin typeface="Univers" panose="020B0503020202020204" pitchFamily="34" charset="0"/>
                <a:hlinkClick r:id="rId37">
                  <a:extLst>
                    <a:ext uri="{A12FA001-AC4F-418D-AE19-62706E023703}">
                      <ahyp:hlinkClr xmlns:ahyp="http://schemas.microsoft.com/office/drawing/2018/hyperlinkcolor" val="tx"/>
                    </a:ext>
                  </a:extLst>
                </a:hlinkClick>
              </a:rPr>
              <a:t>intranet BPCEA</a:t>
            </a:r>
            <a:r>
              <a:rPr lang="fr-FR" sz="1000" dirty="0">
                <a:solidFill>
                  <a:srgbClr val="C00000"/>
                </a:solidFill>
                <a:latin typeface="Univers" panose="020B0503020202020204" pitchFamily="34" charset="0"/>
                <a:hlinkClick r:id="rId37">
                  <a:extLst>
                    <a:ext uri="{A12FA001-AC4F-418D-AE19-62706E023703}">
                      <ahyp:hlinkClr xmlns:ahyp="http://schemas.microsoft.com/office/drawing/2018/hyperlinkcolor" val="tx"/>
                    </a:ext>
                  </a:extLst>
                </a:hlinkClick>
              </a:rPr>
              <a:t> </a:t>
            </a:r>
            <a:r>
              <a:rPr lang="fr-FR" sz="1000" i="1" dirty="0">
                <a:latin typeface="Univers" panose="020B0503020202020204" pitchFamily="34" charset="0"/>
              </a:rPr>
              <a:t>!</a:t>
            </a:r>
          </a:p>
        </p:txBody>
      </p:sp>
    </p:spTree>
    <p:extLst>
      <p:ext uri="{BB962C8B-B14F-4D97-AF65-F5344CB8AC3E}">
        <p14:creationId xmlns:p14="http://schemas.microsoft.com/office/powerpoint/2010/main" val="1834237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07EBAD0A-210D-48A6-A36E-195DCD4ABD8F}"/>
              </a:ext>
            </a:extLst>
          </p:cNvPr>
          <p:cNvPicPr>
            <a:picLocks noChangeAspect="1"/>
          </p:cNvPicPr>
          <p:nvPr/>
        </p:nvPicPr>
        <p:blipFill>
          <a:blip r:embed="rId3"/>
          <a:stretch>
            <a:fillRect/>
          </a:stretch>
        </p:blipFill>
        <p:spPr>
          <a:xfrm>
            <a:off x="707340" y="2974379"/>
            <a:ext cx="1966745" cy="1737291"/>
          </a:xfrm>
          <a:prstGeom prst="rect">
            <a:avLst/>
          </a:prstGeom>
        </p:spPr>
      </p:pic>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ZOOM sur le </a:t>
            </a:r>
            <a:r>
              <a:rPr lang="fr-FR" sz="2000" b="1" dirty="0">
                <a:solidFill>
                  <a:schemeClr val="bg1">
                    <a:lumMod val="50000"/>
                  </a:schemeClr>
                </a:solidFill>
                <a:latin typeface="Arial Narrow" panose="020B0606020202030204" pitchFamily="34" charset="0"/>
                <a:hlinkClick r:id="rId4">
                  <a:extLst>
                    <a:ext uri="{A12FA001-AC4F-418D-AE19-62706E023703}">
                      <ahyp:hlinkClr xmlns:ahyp="http://schemas.microsoft.com/office/drawing/2018/hyperlinkcolor" val="tx"/>
                    </a:ext>
                  </a:extLst>
                </a:hlinkClick>
              </a:rPr>
              <a:t>simulateur de remboursement santé</a:t>
            </a:r>
            <a:endParaRPr lang="fr-FR" sz="2000" b="1" dirty="0">
              <a:solidFill>
                <a:schemeClr val="bg1">
                  <a:lumMod val="50000"/>
                </a:schemeClr>
              </a:solidFill>
              <a:highlight>
                <a:srgbClr val="FFFF00"/>
              </a:highlight>
              <a:latin typeface="Arial Narrow" panose="020B0606020202030204" pitchFamily="34" charset="0"/>
            </a:endParaRP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10</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40" name="Espace réservé du texte 2">
            <a:extLst>
              <a:ext uri="{FF2B5EF4-FFF2-40B4-BE49-F238E27FC236}">
                <a16:creationId xmlns:a16="http://schemas.microsoft.com/office/drawing/2014/main" id="{C75ED654-F573-4F84-BBE7-C65B6989AA94}"/>
              </a:ext>
            </a:extLst>
          </p:cNvPr>
          <p:cNvSpPr>
            <a:spLocks noGrp="1"/>
          </p:cNvSpPr>
          <p:nvPr>
            <p:ph type="body" sz="quarter" idx="13"/>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sk:type>
                    <ask:lineSketchCurved/>
                  </ask:type>
                </ask:lineSketchStyleProps>
              </a:ext>
            </a:extLst>
          </a:ln>
          <a:effectLst>
            <a:outerShdw blurRad="50800" dist="38100" algn="l" rotWithShape="0">
              <a:prstClr val="black">
                <a:alpha val="40000"/>
              </a:prstClr>
            </a:outerShdw>
          </a:effectLst>
        </p:spPr>
        <p:txBody>
          <a:bodyPr/>
          <a:lstStyle/>
          <a:p>
            <a:r>
              <a:rPr lang="fr-FR" dirty="0"/>
              <a:t>6.2</a:t>
            </a:r>
          </a:p>
        </p:txBody>
      </p:sp>
      <p:pic>
        <p:nvPicPr>
          <p:cNvPr id="25" name="Image 24">
            <a:extLst>
              <a:ext uri="{FF2B5EF4-FFF2-40B4-BE49-F238E27FC236}">
                <a16:creationId xmlns:a16="http://schemas.microsoft.com/office/drawing/2014/main" id="{2929619F-7A1A-4A73-BB61-944222E2DD78}"/>
              </a:ext>
            </a:extLst>
          </p:cNvPr>
          <p:cNvPicPr>
            <a:picLocks noChangeAspect="1"/>
          </p:cNvPicPr>
          <p:nvPr/>
        </p:nvPicPr>
        <p:blipFill>
          <a:blip r:embed="rId5"/>
          <a:stretch>
            <a:fillRect/>
          </a:stretch>
        </p:blipFill>
        <p:spPr>
          <a:xfrm>
            <a:off x="1372898" y="544899"/>
            <a:ext cx="1694149" cy="1234719"/>
          </a:xfrm>
          <a:prstGeom prst="rect">
            <a:avLst/>
          </a:prstGeom>
        </p:spPr>
      </p:pic>
      <p:sp>
        <p:nvSpPr>
          <p:cNvPr id="26" name="Rectangle 25">
            <a:extLst>
              <a:ext uri="{FF2B5EF4-FFF2-40B4-BE49-F238E27FC236}">
                <a16:creationId xmlns:a16="http://schemas.microsoft.com/office/drawing/2014/main" id="{F3B653C1-BD5A-4110-A850-2ECE7F4559A0}"/>
              </a:ext>
            </a:extLst>
          </p:cNvPr>
          <p:cNvSpPr/>
          <p:nvPr/>
        </p:nvSpPr>
        <p:spPr>
          <a:xfrm>
            <a:off x="128724" y="1803392"/>
            <a:ext cx="3996344" cy="1015663"/>
          </a:xfrm>
          <a:prstGeom prst="rect">
            <a:avLst/>
          </a:prstGeom>
        </p:spPr>
        <p:txBody>
          <a:bodyPr wrap="square">
            <a:spAutoFit/>
          </a:bodyPr>
          <a:lstStyle/>
          <a:p>
            <a:pPr algn="just"/>
            <a:r>
              <a:rPr lang="fr-FR" sz="800" b="1" dirty="0">
                <a:solidFill>
                  <a:srgbClr val="000000"/>
                </a:solidFill>
                <a:latin typeface="Univers" panose="020B0503020202020204" pitchFamily="34" charset="0"/>
              </a:rPr>
              <a:t>L’utilisateur répond à une série de questions permettant de dresser son profil client pour l’orienter vers le taux de remboursement qui lui correspond (Côté Pro, Côté Je, Côté Nous, Côté Master). Exemples des questions posées : </a:t>
            </a:r>
          </a:p>
          <a:p>
            <a:endParaRPr lang="fr-FR" sz="600" dirty="0">
              <a:solidFill>
                <a:srgbClr val="000000"/>
              </a:solidFill>
              <a:latin typeface="Univers" panose="020B0503020202020204" pitchFamily="34" charset="0"/>
            </a:endParaRPr>
          </a:p>
          <a:p>
            <a:r>
              <a:rPr lang="fr-FR" sz="600" dirty="0">
                <a:solidFill>
                  <a:srgbClr val="000000"/>
                </a:solidFill>
                <a:latin typeface="Univers" panose="020B0503020202020204" pitchFamily="34" charset="0"/>
              </a:rPr>
              <a:t>-Dépendez-vous du régime Alsace-Moselle ? </a:t>
            </a:r>
          </a:p>
          <a:p>
            <a:r>
              <a:rPr lang="fr-FR" sz="600" dirty="0">
                <a:solidFill>
                  <a:srgbClr val="000000"/>
                </a:solidFill>
                <a:latin typeface="Univers" panose="020B0503020202020204" pitchFamily="34" charset="0"/>
              </a:rPr>
              <a:t>-Etes-vous un travailleur indépendant (artisan, commerçant, profession libérale, gérant d’entreprise) ?</a:t>
            </a:r>
          </a:p>
          <a:p>
            <a:r>
              <a:rPr lang="fr-FR" sz="600" dirty="0">
                <a:solidFill>
                  <a:srgbClr val="000000"/>
                </a:solidFill>
                <a:latin typeface="Univers" panose="020B0503020202020204" pitchFamily="34" charset="0"/>
              </a:rPr>
              <a:t>-Quelle est votre tranche d’âge ?</a:t>
            </a:r>
          </a:p>
          <a:p>
            <a:r>
              <a:rPr lang="fr-FR" sz="600" dirty="0">
                <a:solidFill>
                  <a:srgbClr val="000000"/>
                </a:solidFill>
                <a:latin typeface="Univers" panose="020B0503020202020204" pitchFamily="34" charset="0"/>
              </a:rPr>
              <a:t>-Souhaitez-vous ajouter des enfants à charge ?</a:t>
            </a:r>
          </a:p>
          <a:p>
            <a:r>
              <a:rPr lang="fr-FR" sz="600" dirty="0">
                <a:solidFill>
                  <a:srgbClr val="000000"/>
                </a:solidFill>
                <a:latin typeface="Univers" panose="020B0503020202020204" pitchFamily="34" charset="0"/>
              </a:rPr>
              <a:t>-Souhaitez-vous ajouter une personne de votre foyer ?</a:t>
            </a:r>
          </a:p>
        </p:txBody>
      </p:sp>
      <p:sp>
        <p:nvSpPr>
          <p:cNvPr id="27" name="ZoneTexte 26">
            <a:extLst>
              <a:ext uri="{FF2B5EF4-FFF2-40B4-BE49-F238E27FC236}">
                <a16:creationId xmlns:a16="http://schemas.microsoft.com/office/drawing/2014/main" id="{EB4D7099-6498-4E44-9A24-1E7D5587A532}"/>
              </a:ext>
            </a:extLst>
          </p:cNvPr>
          <p:cNvSpPr txBox="1"/>
          <p:nvPr/>
        </p:nvSpPr>
        <p:spPr>
          <a:xfrm>
            <a:off x="223838" y="956819"/>
            <a:ext cx="385042" cy="523220"/>
          </a:xfrm>
          <a:prstGeom prst="rect">
            <a:avLst/>
          </a:prstGeom>
          <a:solidFill>
            <a:schemeClr val="bg1">
              <a:lumMod val="85000"/>
            </a:schemeClr>
          </a:solidFill>
          <a:effectLst>
            <a:softEdge rad="12700"/>
          </a:effectLst>
        </p:spPr>
        <p:txBody>
          <a:bodyPr wrap="none" rtlCol="0">
            <a:spAutoFit/>
          </a:bodyPr>
          <a:lstStyle/>
          <a:p>
            <a:r>
              <a:rPr lang="fr-FR" sz="2800" i="1" dirty="0">
                <a:latin typeface="Univers" panose="020B0503020202020204" pitchFamily="34" charset="0"/>
              </a:rPr>
              <a:t>1</a:t>
            </a:r>
          </a:p>
        </p:txBody>
      </p:sp>
      <p:pic>
        <p:nvPicPr>
          <p:cNvPr id="28" name="Image 27">
            <a:extLst>
              <a:ext uri="{FF2B5EF4-FFF2-40B4-BE49-F238E27FC236}">
                <a16:creationId xmlns:a16="http://schemas.microsoft.com/office/drawing/2014/main" id="{EBB64BFB-D3FD-41AC-8CC8-70A15E567A37}"/>
              </a:ext>
            </a:extLst>
          </p:cNvPr>
          <p:cNvPicPr>
            <a:picLocks noChangeAspect="1"/>
          </p:cNvPicPr>
          <p:nvPr/>
        </p:nvPicPr>
        <p:blipFill>
          <a:blip r:embed="rId6"/>
          <a:stretch>
            <a:fillRect/>
          </a:stretch>
        </p:blipFill>
        <p:spPr>
          <a:xfrm>
            <a:off x="4990468" y="601035"/>
            <a:ext cx="1155361" cy="1409189"/>
          </a:xfrm>
          <a:prstGeom prst="rect">
            <a:avLst/>
          </a:prstGeom>
        </p:spPr>
      </p:pic>
      <p:pic>
        <p:nvPicPr>
          <p:cNvPr id="29" name="Image 28">
            <a:extLst>
              <a:ext uri="{FF2B5EF4-FFF2-40B4-BE49-F238E27FC236}">
                <a16:creationId xmlns:a16="http://schemas.microsoft.com/office/drawing/2014/main" id="{3EFBC88A-833B-4125-B3A3-8280A3A5E4B0}"/>
              </a:ext>
            </a:extLst>
          </p:cNvPr>
          <p:cNvPicPr>
            <a:picLocks noChangeAspect="1"/>
          </p:cNvPicPr>
          <p:nvPr/>
        </p:nvPicPr>
        <p:blipFill>
          <a:blip r:embed="rId7"/>
          <a:stretch>
            <a:fillRect/>
          </a:stretch>
        </p:blipFill>
        <p:spPr>
          <a:xfrm>
            <a:off x="6402908" y="530534"/>
            <a:ext cx="2193925" cy="1436579"/>
          </a:xfrm>
          <a:prstGeom prst="rect">
            <a:avLst/>
          </a:prstGeom>
        </p:spPr>
      </p:pic>
      <p:sp>
        <p:nvSpPr>
          <p:cNvPr id="30" name="Rectangle 29">
            <a:extLst>
              <a:ext uri="{FF2B5EF4-FFF2-40B4-BE49-F238E27FC236}">
                <a16:creationId xmlns:a16="http://schemas.microsoft.com/office/drawing/2014/main" id="{8C6D2CD7-A791-4388-A150-36A8D36C26B3}"/>
              </a:ext>
            </a:extLst>
          </p:cNvPr>
          <p:cNvSpPr/>
          <p:nvPr/>
        </p:nvSpPr>
        <p:spPr>
          <a:xfrm>
            <a:off x="4382147" y="2028762"/>
            <a:ext cx="4214684" cy="338554"/>
          </a:xfrm>
          <a:prstGeom prst="rect">
            <a:avLst/>
          </a:prstGeom>
        </p:spPr>
        <p:txBody>
          <a:bodyPr wrap="square">
            <a:spAutoFit/>
          </a:bodyPr>
          <a:lstStyle/>
          <a:p>
            <a:pPr algn="just"/>
            <a:r>
              <a:rPr lang="fr-FR" sz="800" dirty="0">
                <a:solidFill>
                  <a:srgbClr val="000000"/>
                </a:solidFill>
                <a:latin typeface="Univers" panose="020B0503020202020204" pitchFamily="34" charset="0"/>
              </a:rPr>
              <a:t>Il précise la catégorie </a:t>
            </a:r>
            <a:r>
              <a:rPr lang="fr-FR" sz="800" b="1" dirty="0">
                <a:solidFill>
                  <a:srgbClr val="000000"/>
                </a:solidFill>
                <a:latin typeface="Univers" panose="020B0503020202020204" pitchFamily="34" charset="0"/>
              </a:rPr>
              <a:t>de dépenses </a:t>
            </a:r>
            <a:r>
              <a:rPr lang="fr-FR" sz="800" i="1" dirty="0">
                <a:solidFill>
                  <a:srgbClr val="000000"/>
                </a:solidFill>
                <a:latin typeface="Univers" panose="020B0503020202020204" pitchFamily="34" charset="0"/>
              </a:rPr>
              <a:t>(Aides auditives, Soins courants, Dentaire, Optique, Médicaments et Hospitalisation) </a:t>
            </a:r>
            <a:r>
              <a:rPr lang="fr-FR" sz="800" dirty="0">
                <a:solidFill>
                  <a:srgbClr val="000000"/>
                </a:solidFill>
                <a:latin typeface="Univers" panose="020B0503020202020204" pitchFamily="34" charset="0"/>
              </a:rPr>
              <a:t>puis le type de la dépense</a:t>
            </a:r>
            <a:r>
              <a:rPr lang="fr-FR" sz="800" i="1" dirty="0">
                <a:solidFill>
                  <a:srgbClr val="000000"/>
                </a:solidFill>
                <a:latin typeface="Univers" panose="020B0503020202020204" pitchFamily="34" charset="0"/>
              </a:rPr>
              <a:t>.</a:t>
            </a:r>
            <a:endParaRPr lang="fr-FR" sz="800" dirty="0">
              <a:latin typeface="Univers" panose="020B0503020202020204" pitchFamily="34" charset="0"/>
            </a:endParaRPr>
          </a:p>
        </p:txBody>
      </p:sp>
      <p:cxnSp>
        <p:nvCxnSpPr>
          <p:cNvPr id="31" name="Connecteur droit 30">
            <a:extLst>
              <a:ext uri="{FF2B5EF4-FFF2-40B4-BE49-F238E27FC236}">
                <a16:creationId xmlns:a16="http://schemas.microsoft.com/office/drawing/2014/main" id="{0A3B7877-A7F1-433B-8CCF-97D42D2BC2C8}"/>
              </a:ext>
            </a:extLst>
          </p:cNvPr>
          <p:cNvCxnSpPr>
            <a:cxnSpLocks/>
          </p:cNvCxnSpPr>
          <p:nvPr/>
        </p:nvCxnSpPr>
        <p:spPr>
          <a:xfrm>
            <a:off x="4211960" y="601035"/>
            <a:ext cx="0" cy="4066759"/>
          </a:xfrm>
          <a:prstGeom prst="line">
            <a:avLst/>
          </a:prstGeom>
          <a:ln w="9525">
            <a:solidFill>
              <a:srgbClr val="C0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48262758-18BC-4AE7-A7EA-A14A22B1339D}"/>
              </a:ext>
            </a:extLst>
          </p:cNvPr>
          <p:cNvSpPr txBox="1"/>
          <p:nvPr/>
        </p:nvSpPr>
        <p:spPr>
          <a:xfrm>
            <a:off x="4458910" y="1109500"/>
            <a:ext cx="385042" cy="523220"/>
          </a:xfrm>
          <a:prstGeom prst="rect">
            <a:avLst/>
          </a:prstGeom>
          <a:solidFill>
            <a:schemeClr val="bg1">
              <a:lumMod val="85000"/>
            </a:schemeClr>
          </a:solidFill>
          <a:effectLst>
            <a:softEdge rad="12700"/>
          </a:effectLst>
        </p:spPr>
        <p:txBody>
          <a:bodyPr wrap="none" rtlCol="0">
            <a:spAutoFit/>
          </a:bodyPr>
          <a:lstStyle/>
          <a:p>
            <a:r>
              <a:rPr lang="fr-FR" sz="2800" i="1" dirty="0">
                <a:latin typeface="Univers" panose="020B0503020202020204" pitchFamily="34" charset="0"/>
              </a:rPr>
              <a:t>2</a:t>
            </a:r>
          </a:p>
        </p:txBody>
      </p:sp>
      <p:sp>
        <p:nvSpPr>
          <p:cNvPr id="35" name="Rectangle 34">
            <a:extLst>
              <a:ext uri="{FF2B5EF4-FFF2-40B4-BE49-F238E27FC236}">
                <a16:creationId xmlns:a16="http://schemas.microsoft.com/office/drawing/2014/main" id="{BC4386FB-1A52-4675-9183-0A999E4AE451}"/>
              </a:ext>
            </a:extLst>
          </p:cNvPr>
          <p:cNvSpPr/>
          <p:nvPr/>
        </p:nvSpPr>
        <p:spPr>
          <a:xfrm>
            <a:off x="2774874" y="3772925"/>
            <a:ext cx="1350194" cy="461665"/>
          </a:xfrm>
          <a:prstGeom prst="rect">
            <a:avLst/>
          </a:prstGeom>
        </p:spPr>
        <p:txBody>
          <a:bodyPr wrap="square">
            <a:spAutoFit/>
          </a:bodyPr>
          <a:lstStyle/>
          <a:p>
            <a:pPr algn="just"/>
            <a:r>
              <a:rPr lang="fr-FR" sz="800" dirty="0">
                <a:solidFill>
                  <a:srgbClr val="000000"/>
                </a:solidFill>
                <a:latin typeface="Univers" panose="020B0503020202020204" pitchFamily="34" charset="0"/>
              </a:rPr>
              <a:t>Il renseigne le </a:t>
            </a:r>
            <a:r>
              <a:rPr lang="fr-FR" sz="800" b="1" dirty="0">
                <a:solidFill>
                  <a:srgbClr val="000000"/>
                </a:solidFill>
                <a:latin typeface="Univers" panose="020B0503020202020204" pitchFamily="34" charset="0"/>
              </a:rPr>
              <a:t>montant estimé de la dépense de santé</a:t>
            </a:r>
            <a:r>
              <a:rPr lang="fr-FR" sz="800" dirty="0">
                <a:solidFill>
                  <a:srgbClr val="000000"/>
                </a:solidFill>
                <a:latin typeface="Univers" panose="020B0503020202020204" pitchFamily="34" charset="0"/>
              </a:rPr>
              <a:t>.</a:t>
            </a:r>
            <a:endParaRPr lang="fr-FR" sz="800" dirty="0">
              <a:latin typeface="Univers" panose="020B0503020202020204" pitchFamily="34" charset="0"/>
            </a:endParaRPr>
          </a:p>
        </p:txBody>
      </p:sp>
      <p:pic>
        <p:nvPicPr>
          <p:cNvPr id="36" name="Image 35">
            <a:extLst>
              <a:ext uri="{FF2B5EF4-FFF2-40B4-BE49-F238E27FC236}">
                <a16:creationId xmlns:a16="http://schemas.microsoft.com/office/drawing/2014/main" id="{E2FF6EF1-BCE3-4175-A6F8-AC8B35C826F5}"/>
              </a:ext>
            </a:extLst>
          </p:cNvPr>
          <p:cNvPicPr>
            <a:picLocks noChangeAspect="1"/>
          </p:cNvPicPr>
          <p:nvPr/>
        </p:nvPicPr>
        <p:blipFill rotWithShape="1">
          <a:blip r:embed="rId8"/>
          <a:srcRect t="1379"/>
          <a:stretch/>
        </p:blipFill>
        <p:spPr>
          <a:xfrm>
            <a:off x="4955710" y="2537310"/>
            <a:ext cx="3903581" cy="1780558"/>
          </a:xfrm>
          <a:prstGeom prst="rect">
            <a:avLst/>
          </a:prstGeom>
        </p:spPr>
      </p:pic>
      <p:sp>
        <p:nvSpPr>
          <p:cNvPr id="39" name="Rectangle 38">
            <a:extLst>
              <a:ext uri="{FF2B5EF4-FFF2-40B4-BE49-F238E27FC236}">
                <a16:creationId xmlns:a16="http://schemas.microsoft.com/office/drawing/2014/main" id="{DF785474-CED7-43C5-9DCD-FF8946FEC3E1}"/>
              </a:ext>
            </a:extLst>
          </p:cNvPr>
          <p:cNvSpPr/>
          <p:nvPr/>
        </p:nvSpPr>
        <p:spPr>
          <a:xfrm>
            <a:off x="4458910" y="4346911"/>
            <a:ext cx="4400380" cy="461665"/>
          </a:xfrm>
          <a:prstGeom prst="rect">
            <a:avLst/>
          </a:prstGeom>
        </p:spPr>
        <p:txBody>
          <a:bodyPr wrap="square">
            <a:spAutoFit/>
          </a:bodyPr>
          <a:lstStyle/>
          <a:p>
            <a:pPr algn="just"/>
            <a:r>
              <a:rPr lang="fr-FR" sz="800" b="1" dirty="0">
                <a:solidFill>
                  <a:srgbClr val="000000"/>
                </a:solidFill>
                <a:latin typeface="Univers" panose="020B0503020202020204" pitchFamily="34" charset="0"/>
              </a:rPr>
              <a:t>Il obtient ainsi, un résultat lui permettant d’évaluer son reste à charge </a:t>
            </a:r>
            <a:r>
              <a:rPr lang="fr-FR" sz="800" dirty="0">
                <a:solidFill>
                  <a:srgbClr val="000000"/>
                </a:solidFill>
                <a:latin typeface="Univers" panose="020B0503020202020204" pitchFamily="34" charset="0"/>
              </a:rPr>
              <a:t>après remboursement du régime obligatoire + de Garanties Santé selon son profil et pour les formules de 1 à 4.</a:t>
            </a:r>
            <a:endParaRPr lang="fr-FR" sz="800" dirty="0">
              <a:latin typeface="Univers" panose="020B0503020202020204" pitchFamily="34" charset="0"/>
            </a:endParaRPr>
          </a:p>
        </p:txBody>
      </p:sp>
      <p:cxnSp>
        <p:nvCxnSpPr>
          <p:cNvPr id="41" name="Connecteur droit 40">
            <a:extLst>
              <a:ext uri="{FF2B5EF4-FFF2-40B4-BE49-F238E27FC236}">
                <a16:creationId xmlns:a16="http://schemas.microsoft.com/office/drawing/2014/main" id="{B982283B-2307-4F74-9428-8B30DBFC6586}"/>
              </a:ext>
            </a:extLst>
          </p:cNvPr>
          <p:cNvCxnSpPr>
            <a:cxnSpLocks/>
          </p:cNvCxnSpPr>
          <p:nvPr/>
        </p:nvCxnSpPr>
        <p:spPr>
          <a:xfrm>
            <a:off x="4211960" y="2452639"/>
            <a:ext cx="4788024" cy="0"/>
          </a:xfrm>
          <a:prstGeom prst="line">
            <a:avLst/>
          </a:prstGeom>
          <a:ln w="9525">
            <a:solidFill>
              <a:srgbClr val="C0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A8FE7AE6-0826-4132-9447-E84D5114A105}"/>
              </a:ext>
            </a:extLst>
          </p:cNvPr>
          <p:cNvCxnSpPr>
            <a:cxnSpLocks/>
          </p:cNvCxnSpPr>
          <p:nvPr/>
        </p:nvCxnSpPr>
        <p:spPr>
          <a:xfrm>
            <a:off x="175992" y="2942165"/>
            <a:ext cx="4035968" cy="0"/>
          </a:xfrm>
          <a:prstGeom prst="line">
            <a:avLst/>
          </a:prstGeom>
          <a:ln w="9525">
            <a:solidFill>
              <a:srgbClr val="C0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08616EEA-1FEE-41AB-87EB-67B877B160BD}"/>
              </a:ext>
            </a:extLst>
          </p:cNvPr>
          <p:cNvSpPr txBox="1"/>
          <p:nvPr/>
        </p:nvSpPr>
        <p:spPr>
          <a:xfrm>
            <a:off x="128724" y="3470882"/>
            <a:ext cx="385042" cy="523220"/>
          </a:xfrm>
          <a:prstGeom prst="rect">
            <a:avLst/>
          </a:prstGeom>
          <a:solidFill>
            <a:schemeClr val="bg1">
              <a:lumMod val="85000"/>
            </a:schemeClr>
          </a:solidFill>
          <a:effectLst>
            <a:softEdge rad="12700"/>
          </a:effectLst>
        </p:spPr>
        <p:txBody>
          <a:bodyPr wrap="none" rtlCol="0">
            <a:spAutoFit/>
          </a:bodyPr>
          <a:lstStyle/>
          <a:p>
            <a:r>
              <a:rPr lang="fr-FR" sz="2800" i="1" dirty="0">
                <a:latin typeface="Univers" panose="020B0503020202020204" pitchFamily="34" charset="0"/>
              </a:rPr>
              <a:t>3</a:t>
            </a:r>
          </a:p>
        </p:txBody>
      </p:sp>
      <p:sp>
        <p:nvSpPr>
          <p:cNvPr id="44" name="ZoneTexte 43">
            <a:extLst>
              <a:ext uri="{FF2B5EF4-FFF2-40B4-BE49-F238E27FC236}">
                <a16:creationId xmlns:a16="http://schemas.microsoft.com/office/drawing/2014/main" id="{729D0480-ECC4-42B9-ABA2-5ABD9F585965}"/>
              </a:ext>
            </a:extLst>
          </p:cNvPr>
          <p:cNvSpPr txBox="1"/>
          <p:nvPr/>
        </p:nvSpPr>
        <p:spPr>
          <a:xfrm>
            <a:off x="4382147" y="2853698"/>
            <a:ext cx="385042" cy="523220"/>
          </a:xfrm>
          <a:prstGeom prst="rect">
            <a:avLst/>
          </a:prstGeom>
          <a:solidFill>
            <a:schemeClr val="bg1">
              <a:lumMod val="85000"/>
            </a:schemeClr>
          </a:solidFill>
          <a:effectLst>
            <a:softEdge rad="12700"/>
          </a:effectLst>
        </p:spPr>
        <p:txBody>
          <a:bodyPr wrap="none" rtlCol="0">
            <a:spAutoFit/>
          </a:bodyPr>
          <a:lstStyle/>
          <a:p>
            <a:r>
              <a:rPr lang="fr-FR" sz="2800" i="1" dirty="0">
                <a:latin typeface="Univers" panose="020B0503020202020204" pitchFamily="34" charset="0"/>
              </a:rPr>
              <a:t>4</a:t>
            </a:r>
          </a:p>
        </p:txBody>
      </p:sp>
      <p:pic>
        <p:nvPicPr>
          <p:cNvPr id="45" name="Image 44">
            <a:hlinkClick r:id="rId9"/>
            <a:extLst>
              <a:ext uri="{FF2B5EF4-FFF2-40B4-BE49-F238E27FC236}">
                <a16:creationId xmlns:a16="http://schemas.microsoft.com/office/drawing/2014/main" id="{72265C87-3BF2-4A27-86AA-A24C0C0823F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8194470">
            <a:off x="7072484" y="200301"/>
            <a:ext cx="203209" cy="242516"/>
          </a:xfrm>
          <a:prstGeom prst="rect">
            <a:avLst/>
          </a:prstGeom>
        </p:spPr>
      </p:pic>
      <p:pic>
        <p:nvPicPr>
          <p:cNvPr id="46" name="Image 45">
            <a:extLst>
              <a:ext uri="{FF2B5EF4-FFF2-40B4-BE49-F238E27FC236}">
                <a16:creationId xmlns:a16="http://schemas.microsoft.com/office/drawing/2014/main" id="{187244DC-D8F0-4CF8-8796-AFB9CF2B23A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95183" y="98404"/>
            <a:ext cx="311622" cy="25526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38659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descr="Ordinateur portable avec un remplissage uni">
            <a:extLst>
              <a:ext uri="{FF2B5EF4-FFF2-40B4-BE49-F238E27FC236}">
                <a16:creationId xmlns:a16="http://schemas.microsoft.com/office/drawing/2014/main" id="{861C3B37-DD1A-47AF-A3BB-183992EBAF12}"/>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18988" b="18691"/>
          <a:stretch/>
        </p:blipFill>
        <p:spPr>
          <a:xfrm>
            <a:off x="6483952" y="812747"/>
            <a:ext cx="1848876" cy="1152251"/>
          </a:xfrm>
          <a:prstGeom prst="rect">
            <a:avLst/>
          </a:prstGeom>
        </p:spPr>
      </p:pic>
      <p:sp>
        <p:nvSpPr>
          <p:cNvPr id="2" name="Titre 1">
            <a:extLst>
              <a:ext uri="{FF2B5EF4-FFF2-40B4-BE49-F238E27FC236}">
                <a16:creationId xmlns:a16="http://schemas.microsoft.com/office/drawing/2014/main" id="{9E7D197D-4FE3-4B75-A6C1-B28981A96BBD}"/>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RAPPEL : dispositif protection financière de la famille </a:t>
            </a:r>
            <a:r>
              <a:rPr lang="fr-FR" sz="2000" b="1" i="1" dirty="0">
                <a:solidFill>
                  <a:srgbClr val="C00000"/>
                </a:solidFill>
                <a:latin typeface="Arial Narrow" panose="020B0606020202030204" pitchFamily="34" charset="0"/>
              </a:rPr>
              <a:t>(2020) </a:t>
            </a: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11</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37" name="Image 36">
            <a:extLst>
              <a:ext uri="{FF2B5EF4-FFF2-40B4-BE49-F238E27FC236}">
                <a16:creationId xmlns:a16="http://schemas.microsoft.com/office/drawing/2014/main" id="{C7E7D7BA-0683-4E4C-A543-E71FDE85E4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19067" y="98404"/>
            <a:ext cx="311622" cy="255265"/>
          </a:xfrm>
          <a:prstGeom prst="rect">
            <a:avLst/>
          </a:prstGeom>
          <a:effectLst>
            <a:outerShdw blurRad="63500" sx="102000" sy="102000" algn="ctr" rotWithShape="0">
              <a:prstClr val="black">
                <a:alpha val="40000"/>
              </a:prstClr>
            </a:outerShdw>
          </a:effectLst>
        </p:spPr>
      </p:pic>
      <p:pic>
        <p:nvPicPr>
          <p:cNvPr id="38" name="Image 37">
            <a:extLst>
              <a:ext uri="{FF2B5EF4-FFF2-40B4-BE49-F238E27FC236}">
                <a16:creationId xmlns:a16="http://schemas.microsoft.com/office/drawing/2014/main" id="{9F6FFFF4-CFFC-44E8-B34A-775EF96F19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
        <p:nvSpPr>
          <p:cNvPr id="40" name="Espace réservé du texte 2">
            <a:extLst>
              <a:ext uri="{FF2B5EF4-FFF2-40B4-BE49-F238E27FC236}">
                <a16:creationId xmlns:a16="http://schemas.microsoft.com/office/drawing/2014/main" id="{C75ED654-F573-4F84-BBE7-C65B6989AA94}"/>
              </a:ext>
            </a:extLst>
          </p:cNvPr>
          <p:cNvSpPr>
            <a:spLocks noGrp="1"/>
          </p:cNvSpPr>
          <p:nvPr>
            <p:ph type="body" sz="quarter" idx="13"/>
          </p:nvPr>
        </p:nvSpPr>
        <p:spPr>
          <a:xfrm>
            <a:off x="223838" y="152724"/>
            <a:ext cx="591950" cy="346249"/>
          </a:xfrm>
          <a:custGeom>
            <a:avLst/>
            <a:gdLst>
              <a:gd name="connsiteX0" fmla="*/ 0 w 591950"/>
              <a:gd name="connsiteY0" fmla="*/ 0 h 346249"/>
              <a:gd name="connsiteX1" fmla="*/ 591950 w 591950"/>
              <a:gd name="connsiteY1" fmla="*/ 0 h 346249"/>
              <a:gd name="connsiteX2" fmla="*/ 591950 w 591950"/>
              <a:gd name="connsiteY2" fmla="*/ 346249 h 346249"/>
              <a:gd name="connsiteX3" fmla="*/ 0 w 591950"/>
              <a:gd name="connsiteY3" fmla="*/ 346249 h 346249"/>
              <a:gd name="connsiteX4" fmla="*/ 0 w 591950"/>
              <a:gd name="connsiteY4" fmla="*/ 0 h 346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50" h="346249" fill="none" extrusionOk="0">
                <a:moveTo>
                  <a:pt x="0" y="0"/>
                </a:moveTo>
                <a:cubicBezTo>
                  <a:pt x="284329" y="43041"/>
                  <a:pt x="383029" y="-29338"/>
                  <a:pt x="591950" y="0"/>
                </a:cubicBezTo>
                <a:cubicBezTo>
                  <a:pt x="589422" y="105730"/>
                  <a:pt x="594289" y="199592"/>
                  <a:pt x="591950" y="346249"/>
                </a:cubicBezTo>
                <a:cubicBezTo>
                  <a:pt x="335200" y="394357"/>
                  <a:pt x="163572" y="368263"/>
                  <a:pt x="0" y="346249"/>
                </a:cubicBezTo>
                <a:cubicBezTo>
                  <a:pt x="-28867" y="179763"/>
                  <a:pt x="-7295" y="157000"/>
                  <a:pt x="0" y="0"/>
                </a:cubicBezTo>
                <a:close/>
              </a:path>
              <a:path w="591950" h="346249" stroke="0" extrusionOk="0">
                <a:moveTo>
                  <a:pt x="0" y="0"/>
                </a:moveTo>
                <a:cubicBezTo>
                  <a:pt x="247332" y="-46566"/>
                  <a:pt x="306895" y="-39621"/>
                  <a:pt x="591950" y="0"/>
                </a:cubicBezTo>
                <a:cubicBezTo>
                  <a:pt x="606898" y="100121"/>
                  <a:pt x="596029" y="260118"/>
                  <a:pt x="591950" y="346249"/>
                </a:cubicBezTo>
                <a:cubicBezTo>
                  <a:pt x="501800" y="297021"/>
                  <a:pt x="149141" y="350311"/>
                  <a:pt x="0" y="346249"/>
                </a:cubicBezTo>
                <a:cubicBezTo>
                  <a:pt x="14654" y="286142"/>
                  <a:pt x="-3470" y="55509"/>
                  <a:pt x="0" y="0"/>
                </a:cubicBezTo>
                <a:close/>
              </a:path>
            </a:pathLst>
          </a:custGeom>
          <a:ln w="12700">
            <a:solidFill>
              <a:schemeClr val="bg1">
                <a:lumMod val="75000"/>
              </a:schemeClr>
            </a:solidFill>
            <a:extLst>
              <a:ext uri="{C807C97D-BFC1-408E-A445-0C87EB9F89A2}">
                <ask:lineSketchStyleProps xmlns:ask="http://schemas.microsoft.com/office/drawing/2018/sketchyshapes" sd="236988825">
                  <ask:type>
                    <ask:lineSketchCurved/>
                  </ask:type>
                </ask:lineSketchStyleProps>
              </a:ext>
            </a:extLst>
          </a:ln>
          <a:effectLst>
            <a:outerShdw blurRad="50800" dist="38100" algn="l" rotWithShape="0">
              <a:prstClr val="black">
                <a:alpha val="40000"/>
              </a:prstClr>
            </a:outerShdw>
          </a:effectLst>
        </p:spPr>
        <p:txBody>
          <a:bodyPr/>
          <a:lstStyle/>
          <a:p>
            <a:r>
              <a:rPr lang="fr-FR" dirty="0"/>
              <a:t>6.3</a:t>
            </a:r>
          </a:p>
        </p:txBody>
      </p:sp>
      <p:sp>
        <p:nvSpPr>
          <p:cNvPr id="9" name="ZoneTexte 8">
            <a:extLst>
              <a:ext uri="{FF2B5EF4-FFF2-40B4-BE49-F238E27FC236}">
                <a16:creationId xmlns:a16="http://schemas.microsoft.com/office/drawing/2014/main" id="{54C336C0-E01B-4A9C-AC54-764ED3036698}"/>
              </a:ext>
            </a:extLst>
          </p:cNvPr>
          <p:cNvSpPr txBox="1"/>
          <p:nvPr/>
        </p:nvSpPr>
        <p:spPr>
          <a:xfrm>
            <a:off x="284800" y="697811"/>
            <a:ext cx="495530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LE PRINCIPE :</a:t>
            </a:r>
          </a:p>
        </p:txBody>
      </p:sp>
      <p:sp>
        <p:nvSpPr>
          <p:cNvPr id="10" name="ZoneTexte 9">
            <a:extLst>
              <a:ext uri="{FF2B5EF4-FFF2-40B4-BE49-F238E27FC236}">
                <a16:creationId xmlns:a16="http://schemas.microsoft.com/office/drawing/2014/main" id="{58E428F9-7612-40C9-AF1B-5E2B05ABFDF8}"/>
              </a:ext>
            </a:extLst>
          </p:cNvPr>
          <p:cNvSpPr txBox="1"/>
          <p:nvPr/>
        </p:nvSpPr>
        <p:spPr>
          <a:xfrm>
            <a:off x="282347" y="981795"/>
            <a:ext cx="4955307" cy="1169551"/>
          </a:xfrm>
          <a:prstGeom prst="rect">
            <a:avLst/>
          </a:prstGeom>
          <a:noFill/>
        </p:spPr>
        <p:txBody>
          <a:bodyPr wrap="square">
            <a:spAutoFit/>
          </a:bodyPr>
          <a:lstStyle/>
          <a:p>
            <a:pPr marL="171450" marR="0" indent="-171450" algn="just" rtl="0">
              <a:spcBef>
                <a:spcPts val="0"/>
              </a:spcBef>
              <a:spcAft>
                <a:spcPts val="0"/>
              </a:spcAft>
              <a:buClr>
                <a:schemeClr val="tx2">
                  <a:lumMod val="40000"/>
                  <a:lumOff val="60000"/>
                </a:schemeClr>
              </a:buClr>
              <a:buFont typeface="Arial" panose="020B0604020202020204" pitchFamily="34" charset="0"/>
              <a:buChar char="•"/>
            </a:pPr>
            <a:r>
              <a:rPr lang="fr-FR" sz="1000" dirty="0">
                <a:latin typeface="Univers" panose="020B0503020202020204" pitchFamily="34" charset="0"/>
              </a:rPr>
              <a:t>Construire et animer une approche commerciale avec une </a:t>
            </a:r>
            <a:r>
              <a:rPr lang="fr-FR" sz="1000" b="1" dirty="0">
                <a:latin typeface="Univers" panose="020B0503020202020204" pitchFamily="34" charset="0"/>
              </a:rPr>
              <a:t>vision client globale adaptée à chaque </a:t>
            </a:r>
            <a:r>
              <a:rPr lang="fr-FR" sz="1000" b="1" dirty="0">
                <a:solidFill>
                  <a:srgbClr val="C00000"/>
                </a:solidFill>
                <a:latin typeface="Univers" panose="020B0503020202020204" pitchFamily="34" charset="0"/>
              </a:rPr>
              <a:t>moment de vie de la famille</a:t>
            </a:r>
            <a:r>
              <a:rPr lang="fr-FR" sz="1000" dirty="0">
                <a:latin typeface="Univers" panose="020B0503020202020204" pitchFamily="34" charset="0"/>
              </a:rPr>
              <a:t>.</a:t>
            </a:r>
          </a:p>
          <a:p>
            <a:pPr marL="171450" marR="0" indent="-171450" algn="just" rtl="0">
              <a:spcBef>
                <a:spcPts val="0"/>
              </a:spcBef>
              <a:spcAft>
                <a:spcPts val="0"/>
              </a:spcAft>
              <a:buClr>
                <a:schemeClr val="tx2">
                  <a:lumMod val="40000"/>
                  <a:lumOff val="60000"/>
                </a:schemeClr>
              </a:buClr>
              <a:buFont typeface="Arial" panose="020B0604020202020204" pitchFamily="34" charset="0"/>
              <a:buChar char="•"/>
            </a:pPr>
            <a:endParaRPr lang="fr-FR" sz="1000" dirty="0">
              <a:solidFill>
                <a:srgbClr val="000000"/>
              </a:solidFill>
              <a:effectLst/>
              <a:latin typeface="Univers" panose="020B0503020202020204" pitchFamily="34" charset="0"/>
            </a:endParaRPr>
          </a:p>
          <a:p>
            <a:pPr marL="171450" indent="-171450" algn="just">
              <a:buClr>
                <a:schemeClr val="tx2">
                  <a:lumMod val="40000"/>
                  <a:lumOff val="60000"/>
                </a:schemeClr>
              </a:buClr>
              <a:buFont typeface="Arial" panose="020B0604020202020204" pitchFamily="34" charset="0"/>
              <a:buChar char="•"/>
            </a:pPr>
            <a:r>
              <a:rPr lang="fr-FR" sz="1000" dirty="0">
                <a:latin typeface="Univers" panose="020B0503020202020204" pitchFamily="34" charset="0"/>
              </a:rPr>
              <a:t>Proposer un </a:t>
            </a:r>
            <a:r>
              <a:rPr lang="fr-FR" sz="1000" b="1" dirty="0">
                <a:latin typeface="Univers" panose="020B0503020202020204" pitchFamily="34" charset="0"/>
              </a:rPr>
              <a:t>panel d’outils complet afin de mobiliser l’ensemble du réseau </a:t>
            </a:r>
            <a:r>
              <a:rPr lang="fr-FR" sz="1000" dirty="0">
                <a:latin typeface="Univers" panose="020B0503020202020204" pitchFamily="34" charset="0"/>
              </a:rPr>
              <a:t>sur la démarche commerciale conjointe : Directeur de Groupe, Animateur régional, Animateur de Caisse, Directeur d’agence, Conseillers Particuliers. </a:t>
            </a:r>
          </a:p>
          <a:p>
            <a:pPr marL="171450" marR="0" indent="-171450" algn="just" rtl="0">
              <a:spcBef>
                <a:spcPts val="0"/>
              </a:spcBef>
              <a:spcAft>
                <a:spcPts val="0"/>
              </a:spcAft>
              <a:buClr>
                <a:schemeClr val="tx2">
                  <a:lumMod val="40000"/>
                  <a:lumOff val="60000"/>
                </a:schemeClr>
              </a:buClr>
              <a:buFont typeface="Arial" panose="020B0604020202020204" pitchFamily="34" charset="0"/>
              <a:buChar char="•"/>
            </a:pPr>
            <a:endParaRPr lang="fr-FR" sz="1000" dirty="0">
              <a:solidFill>
                <a:srgbClr val="000000"/>
              </a:solidFill>
              <a:effectLst/>
              <a:latin typeface="Univers" panose="020B0503020202020204" pitchFamily="34" charset="0"/>
            </a:endParaRPr>
          </a:p>
        </p:txBody>
      </p:sp>
      <p:sp>
        <p:nvSpPr>
          <p:cNvPr id="11" name="ZoneTexte 10">
            <a:extLst>
              <a:ext uri="{FF2B5EF4-FFF2-40B4-BE49-F238E27FC236}">
                <a16:creationId xmlns:a16="http://schemas.microsoft.com/office/drawing/2014/main" id="{91B2C46D-46A3-4906-9DEF-E513794D419F}"/>
              </a:ext>
            </a:extLst>
          </p:cNvPr>
          <p:cNvSpPr txBox="1"/>
          <p:nvPr/>
        </p:nvSpPr>
        <p:spPr>
          <a:xfrm>
            <a:off x="284800" y="2082713"/>
            <a:ext cx="495530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LES OBJECTIFS :</a:t>
            </a:r>
          </a:p>
        </p:txBody>
      </p:sp>
      <p:sp>
        <p:nvSpPr>
          <p:cNvPr id="12" name="ZoneTexte 11">
            <a:extLst>
              <a:ext uri="{FF2B5EF4-FFF2-40B4-BE49-F238E27FC236}">
                <a16:creationId xmlns:a16="http://schemas.microsoft.com/office/drawing/2014/main" id="{63142EA2-C9E8-48A8-B7E7-C1AF336B4DCD}"/>
              </a:ext>
            </a:extLst>
          </p:cNvPr>
          <p:cNvSpPr txBox="1"/>
          <p:nvPr/>
        </p:nvSpPr>
        <p:spPr>
          <a:xfrm>
            <a:off x="282347" y="2366697"/>
            <a:ext cx="4955307" cy="1015663"/>
          </a:xfrm>
          <a:prstGeom prst="rect">
            <a:avLst/>
          </a:prstGeom>
          <a:noFill/>
        </p:spPr>
        <p:txBody>
          <a:bodyPr wrap="square">
            <a:spAutoFit/>
          </a:bodyPr>
          <a:lstStyle/>
          <a:p>
            <a:pPr marL="171450" marR="0" indent="-171450" algn="just" rtl="0">
              <a:spcBef>
                <a:spcPts val="0"/>
              </a:spcBef>
              <a:spcAft>
                <a:spcPts val="0"/>
              </a:spcAft>
              <a:buClr>
                <a:schemeClr val="tx2">
                  <a:lumMod val="40000"/>
                  <a:lumOff val="60000"/>
                </a:schemeClr>
              </a:buClr>
              <a:buFont typeface="Arial" panose="020B0604020202020204" pitchFamily="34" charset="0"/>
              <a:buChar char="•"/>
            </a:pPr>
            <a:r>
              <a:rPr lang="fr-FR" sz="1000" dirty="0">
                <a:latin typeface="Univers" panose="020B0503020202020204" pitchFamily="34" charset="0"/>
              </a:rPr>
              <a:t>Mettre à disposition des Caisses d’Épargne un dispositif avec une </a:t>
            </a:r>
            <a:r>
              <a:rPr lang="fr-FR" sz="1000" b="1" dirty="0">
                <a:latin typeface="Univers" panose="020B0503020202020204" pitchFamily="34" charset="0"/>
              </a:rPr>
              <a:t>méthodologie commerciale globale</a:t>
            </a:r>
            <a:r>
              <a:rPr lang="fr-FR" sz="1000" dirty="0">
                <a:latin typeface="Univers" panose="020B0503020202020204" pitchFamily="34" charset="0"/>
              </a:rPr>
              <a:t>, mettant en avant les atouts et la </a:t>
            </a:r>
            <a:r>
              <a:rPr lang="fr-FR" sz="1000" b="1" dirty="0">
                <a:solidFill>
                  <a:srgbClr val="C00000"/>
                </a:solidFill>
                <a:latin typeface="Univers" panose="020B0503020202020204" pitchFamily="34" charset="0"/>
              </a:rPr>
              <a:t>complémentarité des offres de prévoyance et santé</a:t>
            </a:r>
            <a:r>
              <a:rPr lang="fr-FR" sz="1000" dirty="0">
                <a:latin typeface="Univers" panose="020B0503020202020204" pitchFamily="34" charset="0"/>
              </a:rPr>
              <a:t>, en fonction des situations familiales et besoins de vos clients.</a:t>
            </a:r>
          </a:p>
          <a:p>
            <a:pPr marL="171450" marR="0" indent="-171450" algn="just" rtl="0">
              <a:spcBef>
                <a:spcPts val="0"/>
              </a:spcBef>
              <a:spcAft>
                <a:spcPts val="0"/>
              </a:spcAft>
              <a:buClr>
                <a:schemeClr val="tx2">
                  <a:lumMod val="40000"/>
                  <a:lumOff val="60000"/>
                </a:schemeClr>
              </a:buClr>
              <a:buFont typeface="Arial" panose="020B0604020202020204" pitchFamily="34" charset="0"/>
              <a:buChar char="•"/>
            </a:pPr>
            <a:endParaRPr lang="fr-FR" sz="1000" dirty="0">
              <a:latin typeface="Univers" panose="020B0503020202020204" pitchFamily="34" charset="0"/>
            </a:endParaRPr>
          </a:p>
          <a:p>
            <a:pPr marL="171450" marR="0" indent="-171450" algn="just" rtl="0">
              <a:spcBef>
                <a:spcPts val="0"/>
              </a:spcBef>
              <a:spcAft>
                <a:spcPts val="0"/>
              </a:spcAft>
              <a:buClr>
                <a:schemeClr val="tx2">
                  <a:lumMod val="40000"/>
                  <a:lumOff val="60000"/>
                </a:schemeClr>
              </a:buClr>
              <a:buFont typeface="Arial" panose="020B0604020202020204" pitchFamily="34" charset="0"/>
              <a:buChar char="•"/>
            </a:pPr>
            <a:r>
              <a:rPr lang="fr-FR" sz="1000" dirty="0">
                <a:latin typeface="Univers" panose="020B0503020202020204" pitchFamily="34" charset="0"/>
              </a:rPr>
              <a:t>Contribuer à faire de la </a:t>
            </a:r>
            <a:r>
              <a:rPr lang="fr-FR" sz="1000" b="1" dirty="0">
                <a:latin typeface="Univers" panose="020B0503020202020204" pitchFamily="34" charset="0"/>
              </a:rPr>
              <a:t>Caisse d’Épargne la </a:t>
            </a:r>
            <a:r>
              <a:rPr lang="fr-FR" sz="1000" b="1" dirty="0">
                <a:solidFill>
                  <a:srgbClr val="C00000"/>
                </a:solidFill>
                <a:latin typeface="Univers" panose="020B0503020202020204" pitchFamily="34" charset="0"/>
              </a:rPr>
              <a:t>banque référence de la famille</a:t>
            </a:r>
            <a:r>
              <a:rPr lang="fr-FR" sz="1000" dirty="0">
                <a:latin typeface="Univers" panose="020B0503020202020204" pitchFamily="34" charset="0"/>
              </a:rPr>
              <a:t>.</a:t>
            </a:r>
          </a:p>
        </p:txBody>
      </p:sp>
      <p:sp>
        <p:nvSpPr>
          <p:cNvPr id="17" name="ZoneTexte 16">
            <a:extLst>
              <a:ext uri="{FF2B5EF4-FFF2-40B4-BE49-F238E27FC236}">
                <a16:creationId xmlns:a16="http://schemas.microsoft.com/office/drawing/2014/main" id="{1FA79715-76DB-483E-88BD-115FB42CA220}"/>
              </a:ext>
            </a:extLst>
          </p:cNvPr>
          <p:cNvSpPr txBox="1"/>
          <p:nvPr/>
        </p:nvSpPr>
        <p:spPr>
          <a:xfrm>
            <a:off x="282346" y="3491543"/>
            <a:ext cx="4955308" cy="246221"/>
          </a:xfrm>
          <a:prstGeom prst="rect">
            <a:avLst/>
          </a:prstGeom>
          <a:solidFill>
            <a:schemeClr val="tx2">
              <a:lumMod val="40000"/>
              <a:lumOff val="60000"/>
            </a:schemeClr>
          </a:solidFill>
          <a:effectLst>
            <a:softEdge rad="31750"/>
          </a:effectLst>
        </p:spPr>
        <p:txBody>
          <a:bodyPr wrap="square" rtlCol="0">
            <a:spAutoFit/>
          </a:bodyPr>
          <a:lstStyle/>
          <a:p>
            <a:r>
              <a:rPr lang="fr-FR" sz="1000" b="1" dirty="0">
                <a:solidFill>
                  <a:schemeClr val="bg1"/>
                </a:solidFill>
                <a:latin typeface="Univers" panose="020B0503020202020204" pitchFamily="34" charset="0"/>
                <a:ea typeface="Verdana" panose="020B0604030504040204" pitchFamily="34" charset="0"/>
              </a:rPr>
              <a:t>LES CIBLES RETENUES :</a:t>
            </a:r>
          </a:p>
        </p:txBody>
      </p:sp>
      <p:pic>
        <p:nvPicPr>
          <p:cNvPr id="7" name="Graphique 6" descr="Famille avec deux enfants avec un remplissage uni">
            <a:extLst>
              <a:ext uri="{FF2B5EF4-FFF2-40B4-BE49-F238E27FC236}">
                <a16:creationId xmlns:a16="http://schemas.microsoft.com/office/drawing/2014/main" id="{A6D6DB03-711B-4202-A310-2436D7FE5B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53524" y="3775140"/>
            <a:ext cx="825069" cy="825069"/>
          </a:xfrm>
          <a:prstGeom prst="rect">
            <a:avLst/>
          </a:prstGeom>
        </p:spPr>
      </p:pic>
      <p:pic>
        <p:nvPicPr>
          <p:cNvPr id="15" name="Graphique 14" descr="Deux hommes avec un remplissage uni">
            <a:extLst>
              <a:ext uri="{FF2B5EF4-FFF2-40B4-BE49-F238E27FC236}">
                <a16:creationId xmlns:a16="http://schemas.microsoft.com/office/drawing/2014/main" id="{29799B97-9AEA-4065-898B-F9F62930C74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04952" y="3853963"/>
            <a:ext cx="646555" cy="646555"/>
          </a:xfrm>
          <a:prstGeom prst="rect">
            <a:avLst/>
          </a:prstGeom>
        </p:spPr>
      </p:pic>
      <p:sp>
        <p:nvSpPr>
          <p:cNvPr id="30" name="ZoneTexte 29">
            <a:extLst>
              <a:ext uri="{FF2B5EF4-FFF2-40B4-BE49-F238E27FC236}">
                <a16:creationId xmlns:a16="http://schemas.microsoft.com/office/drawing/2014/main" id="{089D1F58-54F7-4073-9EC6-87AA88F3994E}"/>
              </a:ext>
            </a:extLst>
          </p:cNvPr>
          <p:cNvSpPr txBox="1"/>
          <p:nvPr/>
        </p:nvSpPr>
        <p:spPr>
          <a:xfrm>
            <a:off x="816300" y="3968876"/>
            <a:ext cx="871060" cy="461665"/>
          </a:xfrm>
          <a:prstGeom prst="rect">
            <a:avLst/>
          </a:prstGeom>
          <a:noFill/>
        </p:spPr>
        <p:txBody>
          <a:bodyPr wrap="square" rtlCol="0">
            <a:spAutoFit/>
          </a:bodyPr>
          <a:lstStyle/>
          <a:p>
            <a:pPr algn="ctr"/>
            <a:r>
              <a:rPr lang="fr-FR" sz="800" b="1" i="1" dirty="0">
                <a:latin typeface="Univers" panose="020B0503020202020204" pitchFamily="34" charset="0"/>
              </a:rPr>
              <a:t>JEUNES </a:t>
            </a:r>
          </a:p>
          <a:p>
            <a:pPr algn="ctr"/>
            <a:r>
              <a:rPr lang="fr-FR" sz="800" b="1" i="1" dirty="0">
                <a:latin typeface="Univers" panose="020B0503020202020204" pitchFamily="34" charset="0"/>
              </a:rPr>
              <a:t>COUPLES</a:t>
            </a:r>
          </a:p>
          <a:p>
            <a:pPr algn="ctr"/>
            <a:r>
              <a:rPr lang="fr-FR" sz="800" b="1" dirty="0">
                <a:solidFill>
                  <a:schemeClr val="tx2">
                    <a:lumMod val="40000"/>
                    <a:lumOff val="60000"/>
                  </a:schemeClr>
                </a:solidFill>
                <a:latin typeface="Univers" panose="020B0503020202020204" pitchFamily="34" charset="0"/>
              </a:rPr>
              <a:t>~</a:t>
            </a:r>
            <a:r>
              <a:rPr lang="fr-FR" sz="800" i="1" dirty="0">
                <a:latin typeface="Univers" panose="020B0503020202020204" pitchFamily="34" charset="0"/>
              </a:rPr>
              <a:t> 18-30 ans</a:t>
            </a:r>
          </a:p>
        </p:txBody>
      </p:sp>
      <p:sp>
        <p:nvSpPr>
          <p:cNvPr id="31" name="ZoneTexte 30">
            <a:extLst>
              <a:ext uri="{FF2B5EF4-FFF2-40B4-BE49-F238E27FC236}">
                <a16:creationId xmlns:a16="http://schemas.microsoft.com/office/drawing/2014/main" id="{728F550F-4F8D-484D-86FA-BC1C56150257}"/>
              </a:ext>
            </a:extLst>
          </p:cNvPr>
          <p:cNvSpPr txBox="1"/>
          <p:nvPr/>
        </p:nvSpPr>
        <p:spPr>
          <a:xfrm>
            <a:off x="2665999" y="3919935"/>
            <a:ext cx="871060" cy="584775"/>
          </a:xfrm>
          <a:prstGeom prst="rect">
            <a:avLst/>
          </a:prstGeom>
          <a:noFill/>
        </p:spPr>
        <p:txBody>
          <a:bodyPr wrap="square" rtlCol="0">
            <a:spAutoFit/>
          </a:bodyPr>
          <a:lstStyle/>
          <a:p>
            <a:pPr algn="ctr"/>
            <a:r>
              <a:rPr lang="fr-FR" sz="800" b="1" i="1" dirty="0">
                <a:latin typeface="Univers" panose="020B0503020202020204" pitchFamily="34" charset="0"/>
              </a:rPr>
              <a:t>FAMILLE AVEC ENFANTS</a:t>
            </a:r>
          </a:p>
          <a:p>
            <a:pPr algn="ctr"/>
            <a:r>
              <a:rPr lang="fr-FR" sz="800" b="1" dirty="0">
                <a:solidFill>
                  <a:schemeClr val="tx2">
                    <a:lumMod val="40000"/>
                    <a:lumOff val="60000"/>
                  </a:schemeClr>
                </a:solidFill>
                <a:latin typeface="Univers" panose="020B0503020202020204" pitchFamily="34" charset="0"/>
              </a:rPr>
              <a:t>~</a:t>
            </a:r>
            <a:r>
              <a:rPr lang="fr-FR" sz="800" i="1" dirty="0">
                <a:latin typeface="Univers" panose="020B0503020202020204" pitchFamily="34" charset="0"/>
              </a:rPr>
              <a:t> 30-55 ans</a:t>
            </a:r>
          </a:p>
        </p:txBody>
      </p:sp>
      <p:sp>
        <p:nvSpPr>
          <p:cNvPr id="32" name="ZoneTexte 31">
            <a:extLst>
              <a:ext uri="{FF2B5EF4-FFF2-40B4-BE49-F238E27FC236}">
                <a16:creationId xmlns:a16="http://schemas.microsoft.com/office/drawing/2014/main" id="{BB8F0A60-72D1-49F9-9516-318B8CAB6270}"/>
              </a:ext>
            </a:extLst>
          </p:cNvPr>
          <p:cNvSpPr txBox="1"/>
          <p:nvPr/>
        </p:nvSpPr>
        <p:spPr>
          <a:xfrm>
            <a:off x="4456435" y="3904818"/>
            <a:ext cx="871060" cy="584775"/>
          </a:xfrm>
          <a:prstGeom prst="rect">
            <a:avLst/>
          </a:prstGeom>
          <a:noFill/>
        </p:spPr>
        <p:txBody>
          <a:bodyPr wrap="square" rtlCol="0">
            <a:spAutoFit/>
          </a:bodyPr>
          <a:lstStyle/>
          <a:p>
            <a:pPr algn="ctr"/>
            <a:r>
              <a:rPr lang="fr-FR" sz="800" b="1" i="1" dirty="0">
                <a:latin typeface="Univers" panose="020B0503020202020204" pitchFamily="34" charset="0"/>
              </a:rPr>
              <a:t>FAMILLES </a:t>
            </a:r>
          </a:p>
          <a:p>
            <a:pPr algn="ctr"/>
            <a:r>
              <a:rPr lang="fr-FR" sz="800" b="1" i="1" dirty="0">
                <a:latin typeface="Univers" panose="020B0503020202020204" pitchFamily="34" charset="0"/>
              </a:rPr>
              <a:t>SENIORS </a:t>
            </a:r>
          </a:p>
          <a:p>
            <a:pPr algn="ctr"/>
            <a:r>
              <a:rPr lang="fr-FR" sz="800" b="1" dirty="0">
                <a:solidFill>
                  <a:schemeClr val="tx2">
                    <a:lumMod val="40000"/>
                    <a:lumOff val="60000"/>
                  </a:schemeClr>
                </a:solidFill>
                <a:latin typeface="Univers" panose="020B0503020202020204" pitchFamily="34" charset="0"/>
              </a:rPr>
              <a:t>~</a:t>
            </a:r>
            <a:r>
              <a:rPr lang="fr-FR" sz="800" i="1" dirty="0">
                <a:latin typeface="Univers" panose="020B0503020202020204" pitchFamily="34" charset="0"/>
              </a:rPr>
              <a:t> 55 ans et plus</a:t>
            </a:r>
          </a:p>
        </p:txBody>
      </p:sp>
      <p:pic>
        <p:nvPicPr>
          <p:cNvPr id="33" name="Graphique 13">
            <a:extLst>
              <a:ext uri="{FF2B5EF4-FFF2-40B4-BE49-F238E27FC236}">
                <a16:creationId xmlns:a16="http://schemas.microsoft.com/office/drawing/2014/main" id="{0002D717-607A-496E-BA65-448930D57796}"/>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b="19663"/>
          <a:stretch/>
        </p:blipFill>
        <p:spPr>
          <a:xfrm>
            <a:off x="3810740" y="3863039"/>
            <a:ext cx="646554" cy="649270"/>
          </a:xfrm>
          <a:prstGeom prst="rect">
            <a:avLst/>
          </a:prstGeom>
        </p:spPr>
      </p:pic>
      <p:sp>
        <p:nvSpPr>
          <p:cNvPr id="46" name="Rectangle 45">
            <a:extLst>
              <a:ext uri="{FF2B5EF4-FFF2-40B4-BE49-F238E27FC236}">
                <a16:creationId xmlns:a16="http://schemas.microsoft.com/office/drawing/2014/main" id="{C4BF8D85-5577-4A24-86A6-1DD18937B318}"/>
              </a:ext>
            </a:extLst>
          </p:cNvPr>
          <p:cNvSpPr/>
          <p:nvPr/>
        </p:nvSpPr>
        <p:spPr>
          <a:xfrm>
            <a:off x="5785017" y="697811"/>
            <a:ext cx="3117972" cy="3814498"/>
          </a:xfrm>
          <a:prstGeom prst="rect">
            <a:avLst/>
          </a:prstGeom>
          <a:noFill/>
          <a:ln w="19050">
            <a:solidFill>
              <a:schemeClr val="tx2">
                <a:lumMod val="40000"/>
                <a:lumOff val="6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9" name="Image 48">
            <a:hlinkClick r:id="rId14"/>
            <a:extLst>
              <a:ext uri="{FF2B5EF4-FFF2-40B4-BE49-F238E27FC236}">
                <a16:creationId xmlns:a16="http://schemas.microsoft.com/office/drawing/2014/main" id="{5E247EE8-1CFE-4039-BE3F-F414275E5091}"/>
              </a:ext>
            </a:extLst>
          </p:cNvPr>
          <p:cNvPicPr>
            <a:picLocks noChangeAspect="1"/>
          </p:cNvPicPr>
          <p:nvPr/>
        </p:nvPicPr>
        <p:blipFill>
          <a:blip r:embed="rId15"/>
          <a:stretch>
            <a:fillRect/>
          </a:stretch>
        </p:blipFill>
        <p:spPr>
          <a:xfrm>
            <a:off x="6806524" y="927854"/>
            <a:ext cx="1170475" cy="746916"/>
          </a:xfrm>
          <a:prstGeom prst="rect">
            <a:avLst/>
          </a:prstGeom>
        </p:spPr>
      </p:pic>
      <p:sp>
        <p:nvSpPr>
          <p:cNvPr id="50" name="ZoneTexte 49">
            <a:extLst>
              <a:ext uri="{FF2B5EF4-FFF2-40B4-BE49-F238E27FC236}">
                <a16:creationId xmlns:a16="http://schemas.microsoft.com/office/drawing/2014/main" id="{5BD467A4-7FB0-4034-B25B-A176B7AC6DAD}"/>
              </a:ext>
            </a:extLst>
          </p:cNvPr>
          <p:cNvSpPr txBox="1"/>
          <p:nvPr/>
        </p:nvSpPr>
        <p:spPr>
          <a:xfrm>
            <a:off x="6483952" y="1954844"/>
            <a:ext cx="1820308" cy="200055"/>
          </a:xfrm>
          <a:prstGeom prst="rect">
            <a:avLst/>
          </a:prstGeom>
          <a:noFill/>
        </p:spPr>
        <p:txBody>
          <a:bodyPr wrap="square">
            <a:spAutoFit/>
          </a:bodyPr>
          <a:lstStyle/>
          <a:p>
            <a:pPr algn="ctr"/>
            <a:r>
              <a:rPr lang="fr-FR" sz="700" i="1" dirty="0">
                <a:latin typeface="Univers" panose="020B0503020202020204" pitchFamily="34" charset="0"/>
              </a:rPr>
              <a:t>Vidéo de présentation</a:t>
            </a:r>
          </a:p>
        </p:txBody>
      </p:sp>
      <p:pic>
        <p:nvPicPr>
          <p:cNvPr id="51" name="Image 50">
            <a:extLst>
              <a:ext uri="{FF2B5EF4-FFF2-40B4-BE49-F238E27FC236}">
                <a16:creationId xmlns:a16="http://schemas.microsoft.com/office/drawing/2014/main" id="{770F4A13-5FFD-41C3-83DA-1F9B689862F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161959" y="1255400"/>
            <a:ext cx="142301" cy="142301"/>
          </a:xfrm>
          <a:prstGeom prst="rect">
            <a:avLst/>
          </a:prstGeom>
        </p:spPr>
      </p:pic>
      <p:sp>
        <p:nvSpPr>
          <p:cNvPr id="55" name="ZoneTexte 54">
            <a:hlinkClick r:id="rId17"/>
            <a:extLst>
              <a:ext uri="{FF2B5EF4-FFF2-40B4-BE49-F238E27FC236}">
                <a16:creationId xmlns:a16="http://schemas.microsoft.com/office/drawing/2014/main" id="{8854A803-DBE6-46D2-9220-9FDD79B5F463}"/>
              </a:ext>
            </a:extLst>
          </p:cNvPr>
          <p:cNvSpPr txBox="1"/>
          <p:nvPr/>
        </p:nvSpPr>
        <p:spPr>
          <a:xfrm>
            <a:off x="6312077" y="3823229"/>
            <a:ext cx="2053899" cy="553998"/>
          </a:xfrm>
          <a:custGeom>
            <a:avLst/>
            <a:gdLst>
              <a:gd name="connsiteX0" fmla="*/ 0 w 2053899"/>
              <a:gd name="connsiteY0" fmla="*/ 0 h 553998"/>
              <a:gd name="connsiteX1" fmla="*/ 643555 w 2053899"/>
              <a:gd name="connsiteY1" fmla="*/ 0 h 553998"/>
              <a:gd name="connsiteX2" fmla="*/ 1328188 w 2053899"/>
              <a:gd name="connsiteY2" fmla="*/ 0 h 553998"/>
              <a:gd name="connsiteX3" fmla="*/ 2053899 w 2053899"/>
              <a:gd name="connsiteY3" fmla="*/ 0 h 553998"/>
              <a:gd name="connsiteX4" fmla="*/ 2053899 w 2053899"/>
              <a:gd name="connsiteY4" fmla="*/ 553998 h 553998"/>
              <a:gd name="connsiteX5" fmla="*/ 1369266 w 2053899"/>
              <a:gd name="connsiteY5" fmla="*/ 553998 h 553998"/>
              <a:gd name="connsiteX6" fmla="*/ 746250 w 2053899"/>
              <a:gd name="connsiteY6" fmla="*/ 553998 h 553998"/>
              <a:gd name="connsiteX7" fmla="*/ 0 w 2053899"/>
              <a:gd name="connsiteY7" fmla="*/ 553998 h 553998"/>
              <a:gd name="connsiteX8" fmla="*/ 0 w 2053899"/>
              <a:gd name="connsiteY8" fmla="*/ 0 h 5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3899" h="553998" fill="none" extrusionOk="0">
                <a:moveTo>
                  <a:pt x="0" y="0"/>
                </a:moveTo>
                <a:cubicBezTo>
                  <a:pt x="227143" y="-22853"/>
                  <a:pt x="329916" y="10699"/>
                  <a:pt x="643555" y="0"/>
                </a:cubicBezTo>
                <a:cubicBezTo>
                  <a:pt x="957195" y="-10699"/>
                  <a:pt x="1079626" y="17359"/>
                  <a:pt x="1328188" y="0"/>
                </a:cubicBezTo>
                <a:cubicBezTo>
                  <a:pt x="1576750" y="-17359"/>
                  <a:pt x="1765913" y="-35617"/>
                  <a:pt x="2053899" y="0"/>
                </a:cubicBezTo>
                <a:cubicBezTo>
                  <a:pt x="2079812" y="231651"/>
                  <a:pt x="2036735" y="411434"/>
                  <a:pt x="2053899" y="553998"/>
                </a:cubicBezTo>
                <a:cubicBezTo>
                  <a:pt x="1839038" y="559057"/>
                  <a:pt x="1512963" y="567065"/>
                  <a:pt x="1369266" y="553998"/>
                </a:cubicBezTo>
                <a:cubicBezTo>
                  <a:pt x="1225569" y="540931"/>
                  <a:pt x="970409" y="569586"/>
                  <a:pt x="746250" y="553998"/>
                </a:cubicBezTo>
                <a:cubicBezTo>
                  <a:pt x="522091" y="538410"/>
                  <a:pt x="217519" y="590142"/>
                  <a:pt x="0" y="553998"/>
                </a:cubicBezTo>
                <a:cubicBezTo>
                  <a:pt x="-453" y="434623"/>
                  <a:pt x="14333" y="158321"/>
                  <a:pt x="0" y="0"/>
                </a:cubicBezTo>
                <a:close/>
              </a:path>
              <a:path w="2053899" h="553998" stroke="0" extrusionOk="0">
                <a:moveTo>
                  <a:pt x="0" y="0"/>
                </a:moveTo>
                <a:cubicBezTo>
                  <a:pt x="260204" y="25955"/>
                  <a:pt x="443765" y="30300"/>
                  <a:pt x="623016" y="0"/>
                </a:cubicBezTo>
                <a:cubicBezTo>
                  <a:pt x="802267" y="-30300"/>
                  <a:pt x="967307" y="234"/>
                  <a:pt x="1246032" y="0"/>
                </a:cubicBezTo>
                <a:cubicBezTo>
                  <a:pt x="1524757" y="-234"/>
                  <a:pt x="1793172" y="23154"/>
                  <a:pt x="2053899" y="0"/>
                </a:cubicBezTo>
                <a:cubicBezTo>
                  <a:pt x="2033951" y="240721"/>
                  <a:pt x="2072271" y="307021"/>
                  <a:pt x="2053899" y="553998"/>
                </a:cubicBezTo>
                <a:cubicBezTo>
                  <a:pt x="1735829" y="534594"/>
                  <a:pt x="1663934" y="553096"/>
                  <a:pt x="1328188" y="553998"/>
                </a:cubicBezTo>
                <a:cubicBezTo>
                  <a:pt x="992442" y="554900"/>
                  <a:pt x="971341" y="582465"/>
                  <a:pt x="623016" y="553998"/>
                </a:cubicBezTo>
                <a:cubicBezTo>
                  <a:pt x="274691" y="525531"/>
                  <a:pt x="242148" y="537313"/>
                  <a:pt x="0" y="553998"/>
                </a:cubicBezTo>
                <a:cubicBezTo>
                  <a:pt x="1097" y="367319"/>
                  <a:pt x="22996" y="239973"/>
                  <a:pt x="0" y="0"/>
                </a:cubicBezTo>
                <a:close/>
              </a:path>
            </a:pathLst>
          </a:custGeom>
          <a:solidFill>
            <a:schemeClr val="bg1">
              <a:lumMod val="95000"/>
            </a:schemeClr>
          </a:solidFill>
          <a:ln w="19050">
            <a:solidFill>
              <a:schemeClr val="bg1">
                <a:lumMod val="75000"/>
              </a:schemeClr>
            </a:solidFill>
            <a:extLst>
              <a:ext uri="{C807C97D-BFC1-408E-A445-0C87EB9F89A2}">
                <ask:lineSketchStyleProps xmlns:ask="http://schemas.microsoft.com/office/drawing/2018/sketchyshapes" sd="190762322">
                  <a:prstGeom prst="rect">
                    <a:avLst/>
                  </a:prstGeom>
                  <ask:type>
                    <ask:lineSketchFreehand/>
                  </ask:type>
                </ask:lineSketchStyleProps>
              </a:ext>
            </a:extLst>
          </a:ln>
          <a:effectLst>
            <a:outerShdw blurRad="63500" sx="102000" sy="102000" algn="ctr" rotWithShape="0">
              <a:prstClr val="black">
                <a:alpha val="40000"/>
              </a:prstClr>
            </a:outerShdw>
          </a:effectLst>
        </p:spPr>
        <p:txBody>
          <a:bodyPr wrap="square" rtlCol="0">
            <a:spAutoFit/>
          </a:bodyPr>
          <a:lstStyle/>
          <a:p>
            <a:pPr algn="ctr"/>
            <a:r>
              <a:rPr lang="fr-FR" sz="1000" dirty="0">
                <a:latin typeface="Univers" panose="020B0503020202020204" pitchFamily="34" charset="0"/>
              </a:rPr>
              <a:t>Retrouvez l’ensemble des outils à votre disposition sous </a:t>
            </a:r>
            <a:r>
              <a:rPr lang="fr-FR" sz="1000" b="1" dirty="0">
                <a:solidFill>
                  <a:srgbClr val="C00000"/>
                </a:solidFill>
                <a:latin typeface="Univers" panose="020B0503020202020204" pitchFamily="34" charset="0"/>
                <a:hlinkClick r:id="rId18">
                  <a:extLst>
                    <a:ext uri="{A12FA001-AC4F-418D-AE19-62706E023703}">
                      <ahyp:hlinkClr xmlns:ahyp="http://schemas.microsoft.com/office/drawing/2018/hyperlinkcolor" val="tx"/>
                    </a:ext>
                  </a:extLst>
                </a:hlinkClick>
              </a:rPr>
              <a:t>CARA</a:t>
            </a:r>
            <a:r>
              <a:rPr lang="fr-FR" sz="1000" b="1" dirty="0">
                <a:solidFill>
                  <a:srgbClr val="C00000"/>
                </a:solidFill>
                <a:latin typeface="Univers" panose="020B0503020202020204" pitchFamily="34" charset="0"/>
              </a:rPr>
              <a:t> </a:t>
            </a:r>
            <a:r>
              <a:rPr lang="fr-FR" sz="1000" i="1" dirty="0">
                <a:latin typeface="Univers" panose="020B0503020202020204" pitchFamily="34" charset="0"/>
              </a:rPr>
              <a:t>!</a:t>
            </a:r>
          </a:p>
        </p:txBody>
      </p:sp>
      <p:pic>
        <p:nvPicPr>
          <p:cNvPr id="56" name="Image 55">
            <a:hlinkClick r:id="rId17"/>
            <a:extLst>
              <a:ext uri="{FF2B5EF4-FFF2-40B4-BE49-F238E27FC236}">
                <a16:creationId xmlns:a16="http://schemas.microsoft.com/office/drawing/2014/main" id="{1B60C3D5-0A3E-44A7-A43C-B83C4CC41674}"/>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rot="18194470">
            <a:off x="8532878" y="4035669"/>
            <a:ext cx="203209" cy="242516"/>
          </a:xfrm>
          <a:prstGeom prst="rect">
            <a:avLst/>
          </a:prstGeom>
        </p:spPr>
      </p:pic>
      <p:sp>
        <p:nvSpPr>
          <p:cNvPr id="58" name="ZoneTexte 57">
            <a:extLst>
              <a:ext uri="{FF2B5EF4-FFF2-40B4-BE49-F238E27FC236}">
                <a16:creationId xmlns:a16="http://schemas.microsoft.com/office/drawing/2014/main" id="{0BDF2B4E-9B0A-4556-8CE5-36E2CC57BA0C}"/>
              </a:ext>
            </a:extLst>
          </p:cNvPr>
          <p:cNvSpPr txBox="1"/>
          <p:nvPr/>
        </p:nvSpPr>
        <p:spPr>
          <a:xfrm>
            <a:off x="5909897" y="3090017"/>
            <a:ext cx="1446158" cy="200055"/>
          </a:xfrm>
          <a:prstGeom prst="rect">
            <a:avLst/>
          </a:prstGeom>
          <a:noFill/>
        </p:spPr>
        <p:txBody>
          <a:bodyPr wrap="square">
            <a:spAutoFit/>
          </a:bodyPr>
          <a:lstStyle/>
          <a:p>
            <a:pPr algn="ctr"/>
            <a:r>
              <a:rPr lang="fr-FR" sz="700" i="1" dirty="0">
                <a:latin typeface="Univers" panose="020B0503020202020204" pitchFamily="34" charset="0"/>
              </a:rPr>
              <a:t>Synthèse du dispositif</a:t>
            </a:r>
          </a:p>
        </p:txBody>
      </p:sp>
      <p:graphicFrame>
        <p:nvGraphicFramePr>
          <p:cNvPr id="59" name="Objet 58">
            <a:extLst>
              <a:ext uri="{FF2B5EF4-FFF2-40B4-BE49-F238E27FC236}">
                <a16:creationId xmlns:a16="http://schemas.microsoft.com/office/drawing/2014/main" id="{A4B34AF7-974A-4CD2-85AF-7D9A87792ED1}"/>
              </a:ext>
            </a:extLst>
          </p:cNvPr>
          <p:cNvGraphicFramePr>
            <a:graphicFrameLocks noChangeAspect="1"/>
          </p:cNvGraphicFramePr>
          <p:nvPr>
            <p:extLst>
              <p:ext uri="{D42A27DB-BD31-4B8C-83A1-F6EECF244321}">
                <p14:modId xmlns:p14="http://schemas.microsoft.com/office/powerpoint/2010/main" val="2132350653"/>
              </p:ext>
            </p:extLst>
          </p:nvPr>
        </p:nvGraphicFramePr>
        <p:xfrm>
          <a:off x="5909896" y="2242867"/>
          <a:ext cx="1446158" cy="813463"/>
        </p:xfrm>
        <a:graphic>
          <a:graphicData uri="http://schemas.openxmlformats.org/presentationml/2006/ole">
            <mc:AlternateContent xmlns:mc="http://schemas.openxmlformats.org/markup-compatibility/2006">
              <mc:Choice xmlns:v="urn:schemas-microsoft-com:vml" Requires="v">
                <p:oleObj spid="_x0000_s1092" name="Acrobat Document" r:id="rId20" imgW="4571830" imgH="2571750" progId="AcroExch.Document.DC">
                  <p:embed/>
                </p:oleObj>
              </mc:Choice>
              <mc:Fallback>
                <p:oleObj name="Acrobat Document" r:id="rId20" imgW="4571830" imgH="2571750" progId="AcroExch.Document.DC">
                  <p:embed/>
                  <p:pic>
                    <p:nvPicPr>
                      <p:cNvPr id="71" name="Objet 70">
                        <a:extLst>
                          <a:ext uri="{FF2B5EF4-FFF2-40B4-BE49-F238E27FC236}">
                            <a16:creationId xmlns:a16="http://schemas.microsoft.com/office/drawing/2014/main" id="{6234DD92-99F5-4942-BA91-839E95FDA16F}"/>
                          </a:ext>
                        </a:extLst>
                      </p:cNvPr>
                      <p:cNvPicPr/>
                      <p:nvPr/>
                    </p:nvPicPr>
                    <p:blipFill>
                      <a:blip r:embed="rId21"/>
                      <a:stretch>
                        <a:fillRect/>
                      </a:stretch>
                    </p:blipFill>
                    <p:spPr>
                      <a:xfrm>
                        <a:off x="5909896" y="2242867"/>
                        <a:ext cx="1446158" cy="813463"/>
                      </a:xfrm>
                      <a:prstGeom prst="rect">
                        <a:avLst/>
                      </a:prstGeom>
                    </p:spPr>
                  </p:pic>
                </p:oleObj>
              </mc:Fallback>
            </mc:AlternateContent>
          </a:graphicData>
        </a:graphic>
      </p:graphicFrame>
      <p:pic>
        <p:nvPicPr>
          <p:cNvPr id="61" name="Image 60">
            <a:extLst>
              <a:ext uri="{FF2B5EF4-FFF2-40B4-BE49-F238E27FC236}">
                <a16:creationId xmlns:a16="http://schemas.microsoft.com/office/drawing/2014/main" id="{C0EBCC78-6398-45E9-A28F-89376CD1E79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42800" y="3311209"/>
            <a:ext cx="142301" cy="142301"/>
          </a:xfrm>
          <a:prstGeom prst="rect">
            <a:avLst/>
          </a:prstGeom>
        </p:spPr>
      </p:pic>
      <p:graphicFrame>
        <p:nvGraphicFramePr>
          <p:cNvPr id="62" name="Objet 61">
            <a:extLst>
              <a:ext uri="{FF2B5EF4-FFF2-40B4-BE49-F238E27FC236}">
                <a16:creationId xmlns:a16="http://schemas.microsoft.com/office/drawing/2014/main" id="{DD97406D-D69A-4A8D-BC52-B197DE95F2A3}"/>
              </a:ext>
            </a:extLst>
          </p:cNvPr>
          <p:cNvGraphicFramePr>
            <a:graphicFrameLocks noChangeAspect="1"/>
          </p:cNvGraphicFramePr>
          <p:nvPr>
            <p:extLst>
              <p:ext uri="{D42A27DB-BD31-4B8C-83A1-F6EECF244321}">
                <p14:modId xmlns:p14="http://schemas.microsoft.com/office/powerpoint/2010/main" val="2162908092"/>
              </p:ext>
            </p:extLst>
          </p:nvPr>
        </p:nvGraphicFramePr>
        <p:xfrm>
          <a:off x="7553792" y="2611074"/>
          <a:ext cx="1285398" cy="723037"/>
        </p:xfrm>
        <a:graphic>
          <a:graphicData uri="http://schemas.openxmlformats.org/presentationml/2006/ole">
            <mc:AlternateContent xmlns:mc="http://schemas.openxmlformats.org/markup-compatibility/2006">
              <mc:Choice xmlns:v="urn:schemas-microsoft-com:vml" Requires="v">
                <p:oleObj spid="_x0000_s1093" name="Acrobat Document" r:id="rId22" imgW="6095864" imgH="3429000" progId="AcroExch.Document.DC">
                  <p:embed/>
                </p:oleObj>
              </mc:Choice>
              <mc:Fallback>
                <p:oleObj name="Acrobat Document" r:id="rId22" imgW="6095864" imgH="3429000" progId="AcroExch.Document.DC">
                  <p:embed/>
                  <p:pic>
                    <p:nvPicPr>
                      <p:cNvPr id="49" name="Objet 48">
                        <a:extLst>
                          <a:ext uri="{FF2B5EF4-FFF2-40B4-BE49-F238E27FC236}">
                            <a16:creationId xmlns:a16="http://schemas.microsoft.com/office/drawing/2014/main" id="{8599D98E-39B9-4D38-9D20-707EB92E8CD8}"/>
                          </a:ext>
                        </a:extLst>
                      </p:cNvPr>
                      <p:cNvPicPr/>
                      <p:nvPr/>
                    </p:nvPicPr>
                    <p:blipFill>
                      <a:blip r:embed="rId23"/>
                      <a:stretch>
                        <a:fillRect/>
                      </a:stretch>
                    </p:blipFill>
                    <p:spPr>
                      <a:xfrm>
                        <a:off x="7553792" y="2611074"/>
                        <a:ext cx="1285398" cy="723037"/>
                      </a:xfrm>
                      <a:prstGeom prst="rect">
                        <a:avLst/>
                      </a:prstGeom>
                    </p:spPr>
                  </p:pic>
                </p:oleObj>
              </mc:Fallback>
            </mc:AlternateContent>
          </a:graphicData>
        </a:graphic>
      </p:graphicFrame>
      <p:sp>
        <p:nvSpPr>
          <p:cNvPr id="63" name="ZoneTexte 62">
            <a:extLst>
              <a:ext uri="{FF2B5EF4-FFF2-40B4-BE49-F238E27FC236}">
                <a16:creationId xmlns:a16="http://schemas.microsoft.com/office/drawing/2014/main" id="{03A5D038-C769-4FCE-9ED8-EB35744E2942}"/>
              </a:ext>
            </a:extLst>
          </p:cNvPr>
          <p:cNvSpPr txBox="1"/>
          <p:nvPr/>
        </p:nvSpPr>
        <p:spPr>
          <a:xfrm>
            <a:off x="7755838" y="3306408"/>
            <a:ext cx="1096844" cy="307777"/>
          </a:xfrm>
          <a:prstGeom prst="rect">
            <a:avLst/>
          </a:prstGeom>
          <a:noFill/>
        </p:spPr>
        <p:txBody>
          <a:bodyPr wrap="square">
            <a:spAutoFit/>
          </a:bodyPr>
          <a:lstStyle/>
          <a:p>
            <a:pPr algn="ctr"/>
            <a:r>
              <a:rPr lang="fr-FR" sz="700" i="1" dirty="0">
                <a:latin typeface="Univers" panose="020B0503020202020204" pitchFamily="34" charset="0"/>
              </a:rPr>
              <a:t>WebEx démarche commerciale</a:t>
            </a:r>
          </a:p>
        </p:txBody>
      </p:sp>
      <p:pic>
        <p:nvPicPr>
          <p:cNvPr id="68" name="Image 67">
            <a:extLst>
              <a:ext uri="{FF2B5EF4-FFF2-40B4-BE49-F238E27FC236}">
                <a16:creationId xmlns:a16="http://schemas.microsoft.com/office/drawing/2014/main" id="{971B2CF2-034B-462E-AAA7-324D8642075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6200000">
            <a:off x="8335068" y="2374646"/>
            <a:ext cx="142301" cy="142301"/>
          </a:xfrm>
          <a:prstGeom prst="rect">
            <a:avLst/>
          </a:prstGeom>
        </p:spPr>
      </p:pic>
    </p:spTree>
    <p:extLst>
      <p:ext uri="{BB962C8B-B14F-4D97-AF65-F5344CB8AC3E}">
        <p14:creationId xmlns:p14="http://schemas.microsoft.com/office/powerpoint/2010/main" val="1795658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8A9099-CA0D-4603-911B-BE197D2BD2F4}"/>
              </a:ext>
            </a:extLst>
          </p:cNvPr>
          <p:cNvSpPr/>
          <p:nvPr/>
        </p:nvSpPr>
        <p:spPr>
          <a:xfrm>
            <a:off x="427702" y="729187"/>
            <a:ext cx="8288594" cy="3719962"/>
          </a:xfrm>
          <a:prstGeom prst="rect">
            <a:avLst/>
          </a:prstGeom>
          <a:solidFill>
            <a:schemeClr val="bg1">
              <a:lumMod val="95000"/>
            </a:schemeClr>
          </a:solid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pied de page 4">
            <a:extLst>
              <a:ext uri="{FF2B5EF4-FFF2-40B4-BE49-F238E27FC236}">
                <a16:creationId xmlns:a16="http://schemas.microsoft.com/office/drawing/2014/main" id="{98F5E70C-E249-4640-9899-8BE9B6A86A1E}"/>
              </a:ext>
            </a:extLst>
          </p:cNvPr>
          <p:cNvSpPr>
            <a:spLocks noGrp="1"/>
          </p:cNvSpPr>
          <p:nvPr>
            <p:ph type="ftr" sz="quarter" idx="15"/>
          </p:nvPr>
        </p:nvSpPr>
        <p:spPr/>
        <p:txBody>
          <a:bodyPr/>
          <a:lstStyle/>
          <a:p>
            <a:r>
              <a:rPr lang="fr-FR"/>
              <a:t>OAV - Temps Fort GAV / Santé 2022</a:t>
            </a:r>
            <a:endParaRPr lang="fr-FR" dirty="0"/>
          </a:p>
        </p:txBody>
      </p:sp>
      <p:sp>
        <p:nvSpPr>
          <p:cNvPr id="6" name="Espace réservé du numéro de diapositive 5">
            <a:extLst>
              <a:ext uri="{FF2B5EF4-FFF2-40B4-BE49-F238E27FC236}">
                <a16:creationId xmlns:a16="http://schemas.microsoft.com/office/drawing/2014/main" id="{054900C1-3084-4009-9D09-06F271DFE7CE}"/>
              </a:ext>
            </a:extLst>
          </p:cNvPr>
          <p:cNvSpPr>
            <a:spLocks noGrp="1"/>
          </p:cNvSpPr>
          <p:nvPr>
            <p:ph type="sldNum" sz="quarter" idx="16"/>
          </p:nvPr>
        </p:nvSpPr>
        <p:spPr/>
        <p:txBody>
          <a:bodyPr/>
          <a:lstStyle/>
          <a:p>
            <a:fld id="{4F985FF9-ADA8-465B-B1B8-A5AF16A5E141}" type="slidenum">
              <a:rPr lang="fr-FR" smtClean="0"/>
              <a:pPr/>
              <a:t>12</a:t>
            </a:fld>
            <a:endParaRPr lang="fr-FR"/>
          </a:p>
        </p:txBody>
      </p:sp>
      <p:sp>
        <p:nvSpPr>
          <p:cNvPr id="19" name="Espace réservé du pied de page 1">
            <a:extLst>
              <a:ext uri="{FF2B5EF4-FFF2-40B4-BE49-F238E27FC236}">
                <a16:creationId xmlns:a16="http://schemas.microsoft.com/office/drawing/2014/main" id="{C0B2794E-6E77-4732-91AA-A040987CD641}"/>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9" name="Espace réservé du texte 3">
            <a:extLst>
              <a:ext uri="{FF2B5EF4-FFF2-40B4-BE49-F238E27FC236}">
                <a16:creationId xmlns:a16="http://schemas.microsoft.com/office/drawing/2014/main" id="{750E4E75-8454-4348-97B4-8DE085447B8E}"/>
              </a:ext>
            </a:extLst>
          </p:cNvPr>
          <p:cNvSpPr txBox="1">
            <a:spLocks/>
          </p:cNvSpPr>
          <p:nvPr/>
        </p:nvSpPr>
        <p:spPr>
          <a:xfrm>
            <a:off x="678425" y="1008028"/>
            <a:ext cx="7787149" cy="3127444"/>
          </a:xfrm>
          <a:prstGeom prst="rect">
            <a:avLst/>
          </a:prstGeom>
        </p:spPr>
        <p:txBody>
          <a:bodyPr vert="horz" lIns="91440" tIns="45720" rIns="91440" bIns="45720" rtlCol="0">
            <a:noAutofit/>
          </a:bodyPr>
          <a:lstStyle>
            <a:lvl1pPr marL="67866" indent="-67866" algn="l" defTabSz="685800" rtl="0" eaLnBrk="1" latinLnBrk="0" hangingPunct="1">
              <a:lnSpc>
                <a:spcPct val="100000"/>
              </a:lnSpc>
              <a:spcBef>
                <a:spcPts val="750"/>
              </a:spcBef>
              <a:buClr>
                <a:schemeClr val="tx2"/>
              </a:buClr>
              <a:buFont typeface="Arial" panose="020B0604020202020204" pitchFamily="34" charset="0"/>
              <a:buChar char=" "/>
              <a:defRPr sz="1200" b="1" kern="1200">
                <a:solidFill>
                  <a:schemeClr val="bg2"/>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rgbClr val="ADA5D0"/>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spcBef>
                <a:spcPts val="0"/>
              </a:spcBef>
              <a:buFont typeface="Arial" panose="020B0604020202020204" pitchFamily="34" charset="0"/>
              <a:buNone/>
            </a:pPr>
            <a:r>
              <a:rPr lang="fr-FR" sz="1100" dirty="0">
                <a:latin typeface="Univers" panose="020B0503020202020204" pitchFamily="34" charset="0"/>
              </a:rPr>
              <a:t>Garanties Santé </a:t>
            </a:r>
            <a:r>
              <a:rPr lang="fr-FR" sz="1100" b="0" dirty="0">
                <a:latin typeface="Univers" panose="020B0503020202020204" pitchFamily="34" charset="0"/>
              </a:rPr>
              <a:t>est un contrat de BPCE Assurances, entreprise régie par le Code des assurances, Société Anonyme au capital de 61 996 212 euros. Siège social, 88 avenue de France 75641 PARIS Cedex 13 - RCS Paris n° B 350 663 860. Distribués par la Caisse d’Epargne.</a:t>
            </a:r>
          </a:p>
          <a:p>
            <a:pPr marL="0" indent="0" algn="just">
              <a:spcBef>
                <a:spcPts val="0"/>
              </a:spcBef>
              <a:buFont typeface="Arial" panose="020B0604020202020204" pitchFamily="34" charset="0"/>
              <a:buNone/>
            </a:pPr>
            <a:endParaRPr lang="fr-FR" sz="1100" b="0" dirty="0">
              <a:latin typeface="Univers" panose="020B0503020202020204" pitchFamily="34" charset="0"/>
            </a:endParaRPr>
          </a:p>
          <a:p>
            <a:pPr marL="0" indent="0" algn="just">
              <a:spcBef>
                <a:spcPts val="0"/>
              </a:spcBef>
              <a:buNone/>
            </a:pPr>
            <a:r>
              <a:rPr lang="fr-FR" sz="1100" dirty="0">
                <a:latin typeface="Univers" panose="020B0503020202020204" pitchFamily="34" charset="0"/>
              </a:rPr>
              <a:t>Garantie des Accidents de la Vie </a:t>
            </a:r>
            <a:r>
              <a:rPr lang="fr-FR" sz="1100" b="0" dirty="0">
                <a:latin typeface="Univers" panose="020B0503020202020204" pitchFamily="34" charset="0"/>
              </a:rPr>
              <a:t>est un contrat de BPCE Assurances, entreprise régie par le Code des assurances, Société Anonyme au capital de 61 996 212 euros. Siège social, 88 avenue de France 75641 PARIS Cedex 13 RCS Paris n° B 350 663 860. Distribués par la Caisse d’Epargne.</a:t>
            </a:r>
            <a:r>
              <a:rPr lang="en-US" sz="1100" b="0" dirty="0">
                <a:latin typeface="Univers" panose="020B0503020202020204" pitchFamily="34" charset="0"/>
              </a:rPr>
              <a:t>​</a:t>
            </a:r>
          </a:p>
          <a:p>
            <a:pPr marL="0" indent="0" algn="just">
              <a:spcBef>
                <a:spcPts val="0"/>
              </a:spcBef>
              <a:buFont typeface="Arial" panose="020B0604020202020204" pitchFamily="34" charset="0"/>
              <a:buNone/>
            </a:pPr>
            <a:endParaRPr lang="fr-FR" sz="1100" b="0" dirty="0">
              <a:latin typeface="Univers" panose="020B0503020202020204" pitchFamily="34" charset="0"/>
            </a:endParaRPr>
          </a:p>
          <a:p>
            <a:pPr marL="0" indent="0" algn="just">
              <a:spcBef>
                <a:spcPts val="0"/>
              </a:spcBef>
              <a:buNone/>
            </a:pPr>
            <a:r>
              <a:rPr lang="fr-FR" sz="1100" dirty="0">
                <a:latin typeface="Univers" panose="020B0503020202020204" pitchFamily="34" charset="0"/>
              </a:rPr>
              <a:t>Assistance</a:t>
            </a:r>
            <a:r>
              <a:rPr lang="fr-FR" sz="1100" b="0" dirty="0">
                <a:latin typeface="Univers" panose="020B0503020202020204" pitchFamily="34" charset="0"/>
              </a:rPr>
              <a:t> : Les prestations d’assistance sont mises en œuvre par </a:t>
            </a:r>
            <a:r>
              <a:rPr lang="fr-FR" sz="1100" dirty="0">
                <a:latin typeface="Univers" panose="020B0503020202020204" pitchFamily="34" charset="0"/>
              </a:rPr>
              <a:t>IMA GIE</a:t>
            </a:r>
            <a:r>
              <a:rPr lang="fr-FR" sz="1100" b="0" dirty="0">
                <a:latin typeface="Univers" panose="020B0503020202020204" pitchFamily="34" charset="0"/>
              </a:rPr>
              <a:t>, Groupement d’intérêt économique au capital de 3 547 170 euros, entreprise régie par le Code des assurances. Siège social : 118, avenue de Paris 79033 Niort Cedex 9.</a:t>
            </a:r>
          </a:p>
          <a:p>
            <a:pPr marL="0" indent="0" algn="just">
              <a:spcBef>
                <a:spcPts val="0"/>
              </a:spcBef>
              <a:buFont typeface="Arial" panose="020B0604020202020204" pitchFamily="34" charset="0"/>
              <a:buNone/>
            </a:pPr>
            <a:endParaRPr lang="fr-FR" sz="1100" b="0" dirty="0">
              <a:latin typeface="Univers" panose="020B0503020202020204" pitchFamily="34" charset="0"/>
            </a:endParaRPr>
          </a:p>
          <a:p>
            <a:pPr marL="0" indent="0" algn="just">
              <a:spcBef>
                <a:spcPts val="0"/>
              </a:spcBef>
              <a:buFont typeface="Arial" panose="020B0604020202020204" pitchFamily="34" charset="0"/>
              <a:buNone/>
            </a:pPr>
            <a:r>
              <a:rPr lang="fr-FR" sz="1100" dirty="0">
                <a:latin typeface="Univers" panose="020B0503020202020204" pitchFamily="34" charset="0"/>
              </a:rPr>
              <a:t>BPCE</a:t>
            </a:r>
            <a:r>
              <a:rPr lang="fr-FR" sz="1100" b="0" dirty="0">
                <a:latin typeface="Univers" panose="020B0503020202020204" pitchFamily="34" charset="0"/>
              </a:rPr>
              <a:t> - Société anonyme à directoire et conseil de surveillance au capital de 180 478 270 euros. Siège social : 50, avenue Pierre Mendès France 75201 Paris Cedex 13 - RCS Paris n° 493 455 042. Intermédiaire d’assurance inscrit à l’ORIAS sous le numéro 08 045 100. </a:t>
            </a:r>
            <a:r>
              <a:rPr lang="fr-FR" sz="1100" b="0" u="sng" dirty="0">
                <a:latin typeface="Univers" panose="020B0503020202020204" pitchFamily="34" charset="0"/>
                <a:hlinkClick r:id="rId2"/>
              </a:rPr>
              <a:t>www.orias.fr</a:t>
            </a:r>
            <a:endParaRPr lang="fr-FR" sz="1100" b="0" u="sng" dirty="0">
              <a:latin typeface="Univers" panose="020B0503020202020204" pitchFamily="34" charset="0"/>
            </a:endParaRPr>
          </a:p>
          <a:p>
            <a:pPr marL="0" indent="0" algn="just">
              <a:spcBef>
                <a:spcPts val="0"/>
              </a:spcBef>
              <a:buFont typeface="Arial" panose="020B0604020202020204" pitchFamily="34" charset="0"/>
              <a:buNone/>
            </a:pPr>
            <a:endParaRPr lang="fr-FR" sz="1100" b="0" dirty="0">
              <a:latin typeface="Univers" panose="020B0503020202020204" pitchFamily="34" charset="0"/>
            </a:endParaRPr>
          </a:p>
          <a:p>
            <a:pPr marL="0" indent="0" algn="just">
              <a:spcBef>
                <a:spcPts val="0"/>
              </a:spcBef>
              <a:buFont typeface="Arial" panose="020B0604020202020204" pitchFamily="34" charset="0"/>
              <a:buNone/>
            </a:pPr>
            <a:r>
              <a:rPr lang="fr-FR" sz="1100" dirty="0">
                <a:latin typeface="Univers" panose="020B0503020202020204" pitchFamily="34" charset="0"/>
              </a:rPr>
              <a:t>Carte Blanche Partenaires</a:t>
            </a:r>
            <a:r>
              <a:rPr lang="fr-FR" sz="1100" b="0" dirty="0">
                <a:latin typeface="Univers" panose="020B0503020202020204" pitchFamily="34" charset="0"/>
              </a:rPr>
              <a:t>, SAS au capital de 100 000 euros. RCS Paris B.379.301.518. Siège social : 26, rue Laffitte 75009 Paris.</a:t>
            </a:r>
          </a:p>
        </p:txBody>
      </p:sp>
      <p:sp>
        <p:nvSpPr>
          <p:cNvPr id="13" name="Titre 1">
            <a:extLst>
              <a:ext uri="{FF2B5EF4-FFF2-40B4-BE49-F238E27FC236}">
                <a16:creationId xmlns:a16="http://schemas.microsoft.com/office/drawing/2014/main" id="{065B9571-7E21-4DBA-A581-27EB096C29DC}"/>
              </a:ext>
            </a:extLst>
          </p:cNvPr>
          <p:cNvSpPr>
            <a:spLocks noGrp="1"/>
          </p:cNvSpPr>
          <p:nvPr>
            <p:ph type="title"/>
          </p:nvPr>
        </p:nvSpPr>
        <p:spPr>
          <a:xfrm>
            <a:off x="815788" y="101285"/>
            <a:ext cx="8349361" cy="360098"/>
          </a:xfrm>
        </p:spPr>
        <p:txBody>
          <a:bodyPr/>
          <a:lstStyle/>
          <a:p>
            <a:r>
              <a:rPr lang="fr-FR" sz="2000" b="1" dirty="0">
                <a:solidFill>
                  <a:srgbClr val="C00000"/>
                </a:solidFill>
                <a:latin typeface="Arial Narrow" panose="020B0606020202030204" pitchFamily="34" charset="0"/>
              </a:rPr>
              <a:t>mentions légales</a:t>
            </a:r>
          </a:p>
        </p:txBody>
      </p:sp>
      <p:pic>
        <p:nvPicPr>
          <p:cNvPr id="17" name="Image 16">
            <a:extLst>
              <a:ext uri="{FF2B5EF4-FFF2-40B4-BE49-F238E27FC236}">
                <a16:creationId xmlns:a16="http://schemas.microsoft.com/office/drawing/2014/main" id="{173C74B7-4C20-45CE-91B3-5E5783B753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9067" y="98404"/>
            <a:ext cx="311622" cy="255265"/>
          </a:xfrm>
          <a:prstGeom prst="rect">
            <a:avLst/>
          </a:prstGeom>
          <a:effectLst>
            <a:outerShdw blurRad="63500" sx="102000" sy="102000" algn="ctr" rotWithShape="0">
              <a:prstClr val="black">
                <a:alpha val="40000"/>
              </a:prstClr>
            </a:outerShdw>
          </a:effectLst>
        </p:spPr>
      </p:pic>
      <p:pic>
        <p:nvPicPr>
          <p:cNvPr id="18" name="Image 17">
            <a:extLst>
              <a:ext uri="{FF2B5EF4-FFF2-40B4-BE49-F238E27FC236}">
                <a16:creationId xmlns:a16="http://schemas.microsoft.com/office/drawing/2014/main" id="{ECBDD7D4-3B16-4301-AEED-CB18A93641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8451" y="48599"/>
            <a:ext cx="198354" cy="34624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1362748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176&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7&quot;&gt;&lt;elem m_fUsage=&quot;5.06521351503165906394E+00&quot;&gt;&lt;m_msothmcolidx val=&quot;0&quot;/&gt;&lt;m_rgb r=&quot;A4&quot; g=&quot;00&quot; b=&quot;00&quot;/&gt;&lt;m_nBrightness endver=&quot;26206&quot; val=&quot;0&quot;/&gt;&lt;/elem&gt;&lt;elem m_fUsage=&quot;1.33233906167100002449E+00&quot;&gt;&lt;m_msothmcolidx val=&quot;0&quot;/&gt;&lt;m_rgb r=&quot;EA&quot; g=&quot;00&quot; b=&quot;00&quot;/&gt;&lt;m_nBrightness endver=&quot;26206&quot; val=&quot;0&quot;/&gt;&lt;/elem&gt;&lt;elem m_fUsage=&quot;1.12193100000000001160E+00&quot;&gt;&lt;m_msothmcolidx val=&quot;0&quot;/&gt;&lt;m_rgb r=&quot;F5&quot; g=&quot;7C&quot; b=&quot;7C&quot;/&gt;&lt;m_nBrightness endver=&quot;26206&quot; val=&quot;0&quot;/&gt;&lt;/elem&gt;&lt;elem m_fUsage=&quot;9.08764110000000013834E-01&quot;&gt;&lt;m_msothmcolidx val=&quot;0&quot;/&gt;&lt;m_rgb r=&quot;FF&quot; g=&quot;3C&quot; b=&quot;3C&quot;/&gt;&lt;m_nBrightness endver=&quot;26206&quot; val=&quot;0&quot;/&gt;&lt;/elem&gt;&lt;elem m_fUsage=&quot;3.27467786685218475995E-01&quot;&gt;&lt;m_msothmcolidx val=&quot;0&quot;/&gt;&lt;m_rgb r=&quot;D2&quot; g=&quot;00&quot; b=&quot;49&quot;/&gt;&lt;m_nBrightness endver=&quot;26206&quot; val=&quot;0&quot;/&gt;&lt;/elem&gt;&lt;elem m_fUsage=&quot;2.59513624428511557873E-01&quot;&gt;&lt;m_msothmcolidx val=&quot;0&quot;/&gt;&lt;m_rgb r=&quot;CD&quot; g=&quot;0C&quot; b=&quot;32&quot;/&gt;&lt;m_nBrightness endver=&quot;26206&quot; val=&quot;0&quot;/&gt;&lt;/elem&gt;&lt;elem m_fUsage=&quot;9.84770902183611934744E-02&quot;&gt;&lt;m_msothmcolidx val=&quot;0&quot;/&gt;&lt;m_rgb r=&quot;82&quot; g=&quot;5D&quot; b=&quot;69&quot;/&gt;&lt;m_nBrightness endver=&quot;26206&quot; val=&quot;0&quot;/&gt;&lt;/elem&gt;&lt;/m_vecMRU&gt;&lt;/m_mruColor&gt;&lt;m_eweekdayFirstOfWeek val=&quot;2&quot;/&gt;&lt;m_eweekdayFirstOfWorkweek val=&quot;2&quot;/&gt;&lt;m_eweekdayFirstOfWeekend val=&quot;7&quot;/&gt;&lt;/CPresentation&gt;&lt;/root&gt;"/>
  <p:tag name="THINKCELLUNDODONOTDELETE" val="0"/>
</p:tagLst>
</file>

<file path=ppt/theme/theme1.xml><?xml version="1.0" encoding="utf-8"?>
<a:theme xmlns:a="http://schemas.openxmlformats.org/drawingml/2006/main" name="Thème Office">
  <a:themeElements>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fontScheme name="BPC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2.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3.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BF63D9D7981540A7474C7EE27673E1" ma:contentTypeVersion="12" ma:contentTypeDescription="Create a new document." ma:contentTypeScope="" ma:versionID="bb5858eea13317581ba91dcce2feb9ba">
  <xsd:schema xmlns:xsd="http://www.w3.org/2001/XMLSchema" xmlns:xs="http://www.w3.org/2001/XMLSchema" xmlns:p="http://schemas.microsoft.com/office/2006/metadata/properties" xmlns:ns3="960e9e91-9e14-411e-a5c0-56acd5b4108f" xmlns:ns4="0cd53af7-96a7-43cd-a071-755b21c1c9fd" targetNamespace="http://schemas.microsoft.com/office/2006/metadata/properties" ma:root="true" ma:fieldsID="09c91e6b5b813ef47f5cd00230277348" ns3:_="" ns4:_="">
    <xsd:import namespace="960e9e91-9e14-411e-a5c0-56acd5b4108f"/>
    <xsd:import namespace="0cd53af7-96a7-43cd-a071-755b21c1c9f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0e9e91-9e14-411e-a5c0-56acd5b410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cd53af7-96a7-43cd-a071-755b21c1c9f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47E9871A-A151-4DD1-9799-8553BB9B2D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0e9e91-9e14-411e-a5c0-56acd5b4108f"/>
    <ds:schemaRef ds:uri="0cd53af7-96a7-43cd-a071-755b21c1c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B587D0-4B49-46DA-B389-0CB6B87C0155}">
  <ds:schemaRefs>
    <ds:schemaRef ds:uri="http://schemas.microsoft.com/sharepoint/v3/contenttype/forms"/>
  </ds:schemaRefs>
</ds:datastoreItem>
</file>

<file path=customXml/itemProps3.xml><?xml version="1.0" encoding="utf-8"?>
<ds:datastoreItem xmlns:ds="http://schemas.openxmlformats.org/officeDocument/2006/customXml" ds:itemID="{E28D2354-3E22-43F2-A88B-245E762856AE}">
  <ds:schemaRefs>
    <ds:schemaRef ds:uri="http://purl.org/dc/elements/1.1/"/>
    <ds:schemaRef ds:uri="http://schemas.microsoft.com/office/2006/metadata/properties"/>
    <ds:schemaRef ds:uri="http://purl.org/dc/terms/"/>
    <ds:schemaRef ds:uri="960e9e91-9e14-411e-a5c0-56acd5b4108f"/>
    <ds:schemaRef ds:uri="http://schemas.microsoft.com/office/2006/documentManagement/types"/>
    <ds:schemaRef ds:uri="0cd53af7-96a7-43cd-a071-755b21c1c9fd"/>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4.xml><?xml version="1.0" encoding="utf-8"?>
<ds:datastoreItem xmlns:ds="http://schemas.openxmlformats.org/officeDocument/2006/customXml" ds:itemID="{DF6D664E-376F-49E9-BF11-D189422E9EC6}">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7750</TotalTime>
  <Words>2720</Words>
  <Application>Microsoft Office PowerPoint</Application>
  <PresentationFormat>Affichage à l'écran (16:9)</PresentationFormat>
  <Paragraphs>233</Paragraphs>
  <Slides>12</Slides>
  <Notes>4</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12</vt:i4>
      </vt:variant>
    </vt:vector>
  </HeadingPairs>
  <TitlesOfParts>
    <vt:vector size="22" baseType="lpstr">
      <vt:lpstr>Arial</vt:lpstr>
      <vt:lpstr>Univers</vt:lpstr>
      <vt:lpstr>Verdana</vt:lpstr>
      <vt:lpstr>Calibri</vt:lpstr>
      <vt:lpstr>Gill Sans MT</vt:lpstr>
      <vt:lpstr>Arial Black</vt:lpstr>
      <vt:lpstr>Wingdings</vt:lpstr>
      <vt:lpstr>Arial Narrow</vt:lpstr>
      <vt:lpstr>Thème Office</vt:lpstr>
      <vt:lpstr>Acrobat Document</vt:lpstr>
      <vt:lpstr>Présentation PowerPoint</vt:lpstr>
      <vt:lpstr>Sommaire</vt:lpstr>
      <vt:lpstr>L’Action COMMERCIALE</vt:lpstr>
      <vt:lpstr>LES “PLUS” de l’OFFRE GAV*</vt:lpstr>
      <vt:lpstr>Les “PLUS” de l’offre Garanties Santé*</vt:lpstr>
      <vt:lpstr>la complémentarité GAV / Santé*</vt:lpstr>
      <vt:lpstr>Les opportunités de rebonds*</vt:lpstr>
      <vt:lpstr>Comment répondre aux objections* ?</vt:lpstr>
      <vt:lpstr>Votre boîte à outils</vt:lpstr>
      <vt:lpstr>ZOOM sur le simulateur de remboursement santé</vt:lpstr>
      <vt:lpstr>RAPPEL : dispositif protection financière de la famille (2020) </vt:lpstr>
      <vt:lpstr>mentions légales</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OAV CE Temps Fort Assurances Senior 2021</dc:title>
  <dc:creator>arnaud.kernivinen@natixis.com</dc:creator>
  <cp:lastModifiedBy>Arnaud KERNIVINEN</cp:lastModifiedBy>
  <cp:revision>282</cp:revision>
  <cp:lastPrinted>2017-11-27T10:18:19Z</cp:lastPrinted>
  <dcterms:created xsi:type="dcterms:W3CDTF">2019-11-06T09:06:07Z</dcterms:created>
  <dcterms:modified xsi:type="dcterms:W3CDTF">2022-01-13T18:25:40Z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0x01010020BF63D9D7981540A7474C7EE27673E1</vt:lpwstr>
  </property>
</Properties>
</file>