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8"/>
  </p:notesMasterIdLst>
  <p:sldIdLst>
    <p:sldId id="278" r:id="rId6"/>
    <p:sldId id="276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C1B24"/>
    <a:srgbClr val="E7302A"/>
    <a:srgbClr val="C31632"/>
    <a:srgbClr val="F5F5F5"/>
    <a:srgbClr val="D11921"/>
    <a:srgbClr val="FF0000"/>
    <a:srgbClr val="EEEEEE"/>
    <a:srgbClr val="000000"/>
    <a:srgbClr val="E33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6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0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95D9B8-CE9F-4E31-942A-379E611B4F6B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E17C1-8968-4242-AF78-32F1E3DEA4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8352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 userDrawn="1"/>
        </p:nvSpPr>
        <p:spPr>
          <a:xfrm>
            <a:off x="10985086" y="107869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5938" y="1484313"/>
            <a:ext cx="10267357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049" y="4825837"/>
            <a:ext cx="631089" cy="600785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567" y="3156459"/>
            <a:ext cx="679201" cy="679201"/>
          </a:xfrm>
          <a:prstGeom prst="rect">
            <a:avLst/>
          </a:prstGeom>
        </p:spPr>
      </p:pic>
      <p:sp>
        <p:nvSpPr>
          <p:cNvPr id="34" name="ZoneTexte 33"/>
          <p:cNvSpPr txBox="1"/>
          <p:nvPr userDrawn="1"/>
        </p:nvSpPr>
        <p:spPr>
          <a:xfrm>
            <a:off x="11005114" y="5332246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41" name="ZoneTexte 40"/>
          <p:cNvSpPr txBox="1"/>
          <p:nvPr userDrawn="1"/>
        </p:nvSpPr>
        <p:spPr>
          <a:xfrm>
            <a:off x="11005115" y="3746712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43" name="Rectangle 42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 userDrawn="1"/>
        </p:nvSpPr>
        <p:spPr>
          <a:xfrm>
            <a:off x="11159864" y="3923043"/>
            <a:ext cx="6787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Agences</a:t>
            </a:r>
          </a:p>
        </p:txBody>
      </p:sp>
      <p:sp>
        <p:nvSpPr>
          <p:cNvPr id="47" name="ZoneTexte 46"/>
          <p:cNvSpPr txBox="1"/>
          <p:nvPr userDrawn="1"/>
        </p:nvSpPr>
        <p:spPr>
          <a:xfrm>
            <a:off x="11159864" y="4119570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Clients</a:t>
            </a:r>
          </a:p>
        </p:txBody>
      </p:sp>
      <p:sp>
        <p:nvSpPr>
          <p:cNvPr id="49" name="ZoneTexte 48"/>
          <p:cNvSpPr txBox="1"/>
          <p:nvPr userDrawn="1"/>
        </p:nvSpPr>
        <p:spPr>
          <a:xfrm>
            <a:off x="11157566" y="5514693"/>
            <a:ext cx="684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&lt;</a:t>
            </a:r>
            <a:r>
              <a:rPr lang="fr-FR" sz="900" b="1" baseline="0" dirty="0"/>
              <a:t> 7 jours</a:t>
            </a:r>
            <a:endParaRPr lang="fr-FR" sz="900" b="1" dirty="0"/>
          </a:p>
        </p:txBody>
      </p:sp>
      <p:sp>
        <p:nvSpPr>
          <p:cNvPr id="50" name="ZoneTexte 49"/>
          <p:cNvSpPr txBox="1"/>
          <p:nvPr userDrawn="1"/>
        </p:nvSpPr>
        <p:spPr>
          <a:xfrm>
            <a:off x="11164572" y="4305352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Autres</a:t>
            </a:r>
          </a:p>
        </p:txBody>
      </p:sp>
      <p:sp>
        <p:nvSpPr>
          <p:cNvPr id="51" name="ZoneTexte 50"/>
          <p:cNvSpPr txBox="1"/>
          <p:nvPr userDrawn="1"/>
        </p:nvSpPr>
        <p:spPr>
          <a:xfrm>
            <a:off x="11157566" y="5696386"/>
            <a:ext cx="920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7 à 15 jours</a:t>
            </a:r>
          </a:p>
        </p:txBody>
      </p:sp>
      <p:sp>
        <p:nvSpPr>
          <p:cNvPr id="52" name="ZoneTexte 51"/>
          <p:cNvSpPr txBox="1"/>
          <p:nvPr userDrawn="1"/>
        </p:nvSpPr>
        <p:spPr>
          <a:xfrm>
            <a:off x="11157567" y="5878917"/>
            <a:ext cx="8986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&gt; 15 jours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11107856" y="400025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 userDrawn="1"/>
        </p:nvSpPr>
        <p:spPr>
          <a:xfrm>
            <a:off x="11106429" y="419710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 userDrawn="1"/>
        </p:nvSpPr>
        <p:spPr>
          <a:xfrm>
            <a:off x="11108555" y="4382337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 userDrawn="1"/>
        </p:nvSpPr>
        <p:spPr>
          <a:xfrm>
            <a:off x="11111349" y="5583942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 userDrawn="1"/>
        </p:nvSpPr>
        <p:spPr>
          <a:xfrm>
            <a:off x="11109922" y="577367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 userDrawn="1"/>
        </p:nvSpPr>
        <p:spPr>
          <a:xfrm>
            <a:off x="11109922" y="595126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531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  <p15:guide id="6" pos="6992" userDrawn="1">
          <p15:clr>
            <a:srgbClr val="FBAE40"/>
          </p15:clr>
        </p15:guide>
        <p15:guide id="7" pos="706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 userDrawn="1"/>
        </p:nvSpPr>
        <p:spPr>
          <a:xfrm>
            <a:off x="10985086" y="107869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5938" y="757756"/>
            <a:ext cx="10267357" cy="5225853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049" y="4825837"/>
            <a:ext cx="631089" cy="600785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567" y="3156459"/>
            <a:ext cx="679201" cy="679201"/>
          </a:xfrm>
          <a:prstGeom prst="rect">
            <a:avLst/>
          </a:prstGeom>
        </p:spPr>
      </p:pic>
      <p:sp>
        <p:nvSpPr>
          <p:cNvPr id="34" name="ZoneTexte 33"/>
          <p:cNvSpPr txBox="1"/>
          <p:nvPr userDrawn="1"/>
        </p:nvSpPr>
        <p:spPr>
          <a:xfrm>
            <a:off x="11005114" y="5332246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41" name="ZoneTexte 40"/>
          <p:cNvSpPr txBox="1"/>
          <p:nvPr userDrawn="1"/>
        </p:nvSpPr>
        <p:spPr>
          <a:xfrm>
            <a:off x="11005115" y="3746712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43" name="Rectangle 42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 userDrawn="1"/>
        </p:nvSpPr>
        <p:spPr>
          <a:xfrm>
            <a:off x="11159864" y="3923043"/>
            <a:ext cx="6787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Agences</a:t>
            </a:r>
          </a:p>
        </p:txBody>
      </p:sp>
      <p:sp>
        <p:nvSpPr>
          <p:cNvPr id="47" name="ZoneTexte 46"/>
          <p:cNvSpPr txBox="1"/>
          <p:nvPr userDrawn="1"/>
        </p:nvSpPr>
        <p:spPr>
          <a:xfrm>
            <a:off x="11159864" y="4119570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Clients</a:t>
            </a:r>
          </a:p>
        </p:txBody>
      </p:sp>
      <p:sp>
        <p:nvSpPr>
          <p:cNvPr id="49" name="ZoneTexte 48"/>
          <p:cNvSpPr txBox="1"/>
          <p:nvPr userDrawn="1"/>
        </p:nvSpPr>
        <p:spPr>
          <a:xfrm>
            <a:off x="11157566" y="5514693"/>
            <a:ext cx="684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&lt;</a:t>
            </a:r>
            <a:r>
              <a:rPr lang="fr-FR" sz="900" b="1" baseline="0" dirty="0"/>
              <a:t> 7 jours</a:t>
            </a:r>
            <a:endParaRPr lang="fr-FR" sz="900" b="1" dirty="0"/>
          </a:p>
        </p:txBody>
      </p:sp>
      <p:sp>
        <p:nvSpPr>
          <p:cNvPr id="50" name="ZoneTexte 49"/>
          <p:cNvSpPr txBox="1"/>
          <p:nvPr userDrawn="1"/>
        </p:nvSpPr>
        <p:spPr>
          <a:xfrm>
            <a:off x="11164572" y="4305352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Autres</a:t>
            </a:r>
          </a:p>
        </p:txBody>
      </p:sp>
      <p:sp>
        <p:nvSpPr>
          <p:cNvPr id="51" name="ZoneTexte 50"/>
          <p:cNvSpPr txBox="1"/>
          <p:nvPr userDrawn="1"/>
        </p:nvSpPr>
        <p:spPr>
          <a:xfrm>
            <a:off x="11157566" y="5696386"/>
            <a:ext cx="920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7 à 15 jours</a:t>
            </a:r>
          </a:p>
        </p:txBody>
      </p:sp>
      <p:sp>
        <p:nvSpPr>
          <p:cNvPr id="52" name="ZoneTexte 51"/>
          <p:cNvSpPr txBox="1"/>
          <p:nvPr userDrawn="1"/>
        </p:nvSpPr>
        <p:spPr>
          <a:xfrm>
            <a:off x="11157567" y="5878917"/>
            <a:ext cx="8986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&gt; 15 jours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11107856" y="400025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 userDrawn="1"/>
        </p:nvSpPr>
        <p:spPr>
          <a:xfrm>
            <a:off x="11106429" y="419710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 userDrawn="1"/>
        </p:nvSpPr>
        <p:spPr>
          <a:xfrm>
            <a:off x="11108555" y="4382337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 userDrawn="1"/>
        </p:nvSpPr>
        <p:spPr>
          <a:xfrm>
            <a:off x="11111349" y="5583942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 userDrawn="1"/>
        </p:nvSpPr>
        <p:spPr>
          <a:xfrm>
            <a:off x="11109922" y="577367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 userDrawn="1"/>
        </p:nvSpPr>
        <p:spPr>
          <a:xfrm>
            <a:off x="11109922" y="595126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359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  <p15:guide id="6" pos="6992">
          <p15:clr>
            <a:srgbClr val="FBAE40"/>
          </p15:clr>
        </p15:guide>
        <p15:guide id="7" pos="706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15938" y="1484313"/>
            <a:ext cx="11145766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15938" y="365126"/>
            <a:ext cx="11160125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6" name="Espace réservé du texte 13"/>
          <p:cNvSpPr txBox="1">
            <a:spLocks/>
          </p:cNvSpPr>
          <p:nvPr userDrawn="1"/>
        </p:nvSpPr>
        <p:spPr>
          <a:xfrm>
            <a:off x="5144252" y="6490943"/>
            <a:ext cx="5844045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06 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  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35" y="6476928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bookassurance-nonvie.com/produits/?item=6&amp;slug=sante" TargetMode="External"/><Relationship Id="rId13" Type="http://schemas.openxmlformats.org/officeDocument/2006/relationships/hyperlink" Target="http://p1pappcara01.bpcea.caisse-epargne.fr/data/mediatheque_e8b8c/fiche/442/fiche_bagage_commercial_pdo_tf_gav-sante_vf_dbc8b.pdf" TargetMode="External"/><Relationship Id="rId18" Type="http://schemas.openxmlformats.org/officeDocument/2006/relationships/image" Target="../media/image17.png"/><Relationship Id="rId3" Type="http://schemas.openxmlformats.org/officeDocument/2006/relationships/hyperlink" Target="http://p1pappcara01.bpcea.caisse-epargne.fr/data/mediatheque_e8b8c/fiche/412/2021_outil_daide_la_vente_gav_81d6f.pdf" TargetMode="External"/><Relationship Id="rId21" Type="http://schemas.openxmlformats.org/officeDocument/2006/relationships/image" Target="../media/image19.png"/><Relationship Id="rId7" Type="http://schemas.openxmlformats.org/officeDocument/2006/relationships/hyperlink" Target="https://bookassurance-nonvie.com/produits/?item=8&amp;slug=accident-vie" TargetMode="External"/><Relationship Id="rId12" Type="http://schemas.openxmlformats.org/officeDocument/2006/relationships/hyperlink" Target="http://commerciaux.celca.caisse-epargne.fr/download/335/garanties-des-accidents-de-la-vie/25372/oav-temps-fort-gav-sante-ce_vf.pptx" TargetMode="External"/><Relationship Id="rId17" Type="http://schemas.openxmlformats.org/officeDocument/2006/relationships/image" Target="../media/image16.png"/><Relationship Id="rId2" Type="http://schemas.openxmlformats.org/officeDocument/2006/relationships/hyperlink" Target="https://www.youtube.com/watch?v=HR8Gx2QwzTk" TargetMode="External"/><Relationship Id="rId16" Type="http://schemas.openxmlformats.org/officeDocument/2006/relationships/image" Target="../media/image15.png"/><Relationship Id="rId20" Type="http://schemas.microsoft.com/office/2007/relationships/hdphoto" Target="../media/hdphoto2.wdp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tranet-bpcea.d.bbg/article/detail/62" TargetMode="External"/><Relationship Id="rId11" Type="http://schemas.openxmlformats.org/officeDocument/2006/relationships/image" Target="../media/image12.jpeg"/><Relationship Id="rId5" Type="http://schemas.openxmlformats.org/officeDocument/2006/relationships/hyperlink" Target="https://simulateur.bpce-bp-prod-sante1.nfrance.net/#/CE?codeEntite=CENAT&amp;idEntite=99999" TargetMode="External"/><Relationship Id="rId15" Type="http://schemas.openxmlformats.org/officeDocument/2006/relationships/image" Target="../media/image14.png"/><Relationship Id="rId10" Type="http://schemas.openxmlformats.org/officeDocument/2006/relationships/image" Target="../media/image11.png"/><Relationship Id="rId19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317/assurances-iard/25308/les-plus-de-la-gav-2.pdf" TargetMode="External"/><Relationship Id="rId9" Type="http://schemas.openxmlformats.org/officeDocument/2006/relationships/hyperlink" Target="http://comparateur-assurances.bpcea.caisse-epargne.fr/" TargetMode="External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fr-FR" dirty="0"/>
              <a:t>GAV et Garantie Santé : 1 mois offert du 1</a:t>
            </a:r>
            <a:r>
              <a:rPr lang="fr-FR" baseline="30000" dirty="0"/>
              <a:t>er</a:t>
            </a:r>
            <a:r>
              <a:rPr lang="fr-FR" dirty="0"/>
              <a:t> février au 2 avril 2022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5351" y="1366324"/>
            <a:ext cx="8612659" cy="1106805"/>
          </a:xfrm>
        </p:spPr>
        <p:txBody>
          <a:bodyPr>
            <a:noAutofit/>
          </a:bodyPr>
          <a:lstStyle/>
          <a:p>
            <a:r>
              <a:rPr lang="fr-FR" dirty="0"/>
              <a:t>Notre ambition est de faire de la Caisse d'Epargne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la banque référence de la famille.</a:t>
            </a:r>
          </a:p>
          <a:p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fr-FR" dirty="0"/>
              <a:t>Afin d'ancrer ce positionnement, nous déployons une campagne globale axée sur la </a:t>
            </a:r>
            <a:r>
              <a:rPr lang="fr-FR" b="1" dirty="0"/>
              <a:t>Protection de la Famille</a:t>
            </a:r>
            <a:r>
              <a:rPr lang="fr-FR" dirty="0"/>
              <a:t>, sur les offres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Garantie des Accidents de la Vie (GAV) </a:t>
            </a:r>
            <a:r>
              <a:rPr lang="fr-FR" dirty="0"/>
              <a:t>et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Garanties Santé</a:t>
            </a:r>
            <a:r>
              <a:rPr lang="fr-FR" dirty="0"/>
              <a:t>.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/>
              <a:t>IARD &amp; PREVOYANCE : Action commerciale GAV et Garantie santé</a:t>
            </a:r>
          </a:p>
          <a:p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FR" dirty="0"/>
              <a:t>GAV &amp; SANTÉ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/>
              <a:t>IARD - PREV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91497" y="5224378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 descr="Homme tenant un cœur rouge">
            <a:extLst>
              <a:ext uri="{FF2B5EF4-FFF2-40B4-BE49-F238E27FC236}">
                <a16:creationId xmlns:a16="http://schemas.microsoft.com/office/drawing/2014/main" id="{C8B2B38B-B657-4209-9BA4-B745368620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010" y="1336984"/>
            <a:ext cx="2076964" cy="1384642"/>
          </a:xfrm>
          <a:prstGeom prst="rect">
            <a:avLst/>
          </a:prstGeom>
        </p:spPr>
      </p:pic>
      <p:sp>
        <p:nvSpPr>
          <p:cNvPr id="18" name="Espace réservé du texte 9">
            <a:extLst>
              <a:ext uri="{FF2B5EF4-FFF2-40B4-BE49-F238E27FC236}">
                <a16:creationId xmlns:a16="http://schemas.microsoft.com/office/drawing/2014/main" id="{44130561-52E7-404D-A079-AC4DAEE8FE01}"/>
              </a:ext>
            </a:extLst>
          </p:cNvPr>
          <p:cNvSpPr txBox="1">
            <a:spLocks/>
          </p:cNvSpPr>
          <p:nvPr/>
        </p:nvSpPr>
        <p:spPr>
          <a:xfrm>
            <a:off x="11062823" y="2489063"/>
            <a:ext cx="1051438" cy="22003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Santé / SF2</a:t>
            </a:r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B8269C-6EF7-46AC-B3CF-A84372FBB516}"/>
              </a:ext>
            </a:extLst>
          </p:cNvPr>
          <p:cNvSpPr/>
          <p:nvPr/>
        </p:nvSpPr>
        <p:spPr>
          <a:xfrm>
            <a:off x="11091497" y="3974920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296215-7D34-48A6-AC07-DCB1D9D40ACC}"/>
              </a:ext>
            </a:extLst>
          </p:cNvPr>
          <p:cNvSpPr/>
          <p:nvPr/>
        </p:nvSpPr>
        <p:spPr>
          <a:xfrm>
            <a:off x="11091497" y="5582726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70CD6978-02F0-49D2-AB3C-CD18A65DA24C}"/>
              </a:ext>
            </a:extLst>
          </p:cNvPr>
          <p:cNvSpPr txBox="1">
            <a:spLocks/>
          </p:cNvSpPr>
          <p:nvPr/>
        </p:nvSpPr>
        <p:spPr>
          <a:xfrm>
            <a:off x="135887" y="2852133"/>
            <a:ext cx="10739088" cy="3822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1 mois offert du 1</a:t>
            </a:r>
            <a:r>
              <a:rPr lang="fr-FR" b="1" baseline="30000" dirty="0">
                <a:solidFill>
                  <a:schemeClr val="accent4">
                    <a:lumMod val="75000"/>
                  </a:schemeClr>
                </a:solidFill>
              </a:rPr>
              <a:t>er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 février au 2 avril inclus</a:t>
            </a:r>
            <a:endParaRPr lang="fr-FR" sz="18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3161BA-FE8F-4EFE-A4DF-3FC122CCF899}"/>
              </a:ext>
            </a:extLst>
          </p:cNvPr>
          <p:cNvSpPr/>
          <p:nvPr/>
        </p:nvSpPr>
        <p:spPr>
          <a:xfrm>
            <a:off x="135886" y="3372042"/>
            <a:ext cx="5296778" cy="52544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/>
              <a:t>GARANTIE DES ACCIDENTS DE LA VIE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2734B3-E6C8-4024-9852-BDC65DB4371C}"/>
              </a:ext>
            </a:extLst>
          </p:cNvPr>
          <p:cNvSpPr/>
          <p:nvPr/>
        </p:nvSpPr>
        <p:spPr>
          <a:xfrm>
            <a:off x="5551342" y="3375660"/>
            <a:ext cx="5323633" cy="52182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/>
              <a:t>GARANTIE SANTÉ</a:t>
            </a:r>
          </a:p>
        </p:txBody>
      </p:sp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B1DB9730-CE58-4C31-9191-8E9DAEC2CC7C}"/>
              </a:ext>
            </a:extLst>
          </p:cNvPr>
          <p:cNvSpPr txBox="1">
            <a:spLocks/>
          </p:cNvSpPr>
          <p:nvPr/>
        </p:nvSpPr>
        <p:spPr>
          <a:xfrm>
            <a:off x="-337119" y="4087329"/>
            <a:ext cx="5862682" cy="1150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1 MOIS OFFERT* </a:t>
            </a:r>
            <a:r>
              <a:rPr lang="fr-FR" dirty="0"/>
              <a:t>pour toute nouvelle souscription d’un contrat GARANTIE DES ACCIDENTS DE LA VIE, quelle que soit la formule, sans contingent.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9387DB9F-73E5-4A9D-ABEB-24BE0A56DE12}"/>
              </a:ext>
            </a:extLst>
          </p:cNvPr>
          <p:cNvSpPr txBox="1">
            <a:spLocks/>
          </p:cNvSpPr>
          <p:nvPr/>
        </p:nvSpPr>
        <p:spPr>
          <a:xfrm>
            <a:off x="5200141" y="4087329"/>
            <a:ext cx="5649055" cy="17773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1 MOIS OFFERT* </a:t>
            </a:r>
            <a:r>
              <a:rPr lang="fr-FR" dirty="0"/>
              <a:t>pour toute nouvelle souscription d’un contrat GARANTIES SANTÉ**, quelle que soit la version ou la formule F1 à F4, sans contingent.</a:t>
            </a:r>
          </a:p>
        </p:txBody>
      </p:sp>
      <p:sp>
        <p:nvSpPr>
          <p:cNvPr id="28" name="Espace réservé du contenu 2">
            <a:extLst>
              <a:ext uri="{FF2B5EF4-FFF2-40B4-BE49-F238E27FC236}">
                <a16:creationId xmlns:a16="http://schemas.microsoft.com/office/drawing/2014/main" id="{27B5EF65-64F4-48B8-BB34-6690771D9FAA}"/>
              </a:ext>
            </a:extLst>
          </p:cNvPr>
          <p:cNvSpPr txBox="1">
            <a:spLocks/>
          </p:cNvSpPr>
          <p:nvPr/>
        </p:nvSpPr>
        <p:spPr>
          <a:xfrm>
            <a:off x="-640789" y="5491676"/>
            <a:ext cx="11625874" cy="1150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7000" lvl="2" indent="0">
              <a:buNone/>
            </a:pPr>
            <a:r>
              <a:rPr lang="fr-FR" dirty="0"/>
              <a:t>* Pour toute adhésion au contrat Garantie des Accidents de la Vie et/ou au contrat Garanties Santé, 1 mois de cotisation offert sur le montant annuel de la prime. Offre valable uniquement sur la 1ère année de cotisation.  </a:t>
            </a:r>
          </a:p>
          <a:p>
            <a:pPr marL="927000" lvl="2" indent="0">
              <a:buNone/>
            </a:pPr>
            <a:r>
              <a:rPr lang="fr-FR" dirty="0"/>
              <a:t>** Hors cotisations assistance. Le1er mois n’est pas prélevé et la cotisation assistance est lissée sur les 11 mois suivants.</a:t>
            </a:r>
          </a:p>
          <a:p>
            <a:pPr marL="927000" lvl="2" indent="0">
              <a:buNone/>
            </a:pPr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AB725B1-19F5-4C13-8764-DEC6F403EC4E}"/>
              </a:ext>
            </a:extLst>
          </p:cNvPr>
          <p:cNvSpPr/>
          <p:nvPr/>
        </p:nvSpPr>
        <p:spPr>
          <a:xfrm>
            <a:off x="135887" y="3808972"/>
            <a:ext cx="5296777" cy="1150809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857097B-3943-44F4-8CEB-0F7B1A297966}"/>
              </a:ext>
            </a:extLst>
          </p:cNvPr>
          <p:cNvSpPr/>
          <p:nvPr/>
        </p:nvSpPr>
        <p:spPr>
          <a:xfrm>
            <a:off x="5551341" y="3808971"/>
            <a:ext cx="5323633" cy="1150809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space réservé du contenu 2">
            <a:extLst>
              <a:ext uri="{FF2B5EF4-FFF2-40B4-BE49-F238E27FC236}">
                <a16:creationId xmlns:a16="http://schemas.microsoft.com/office/drawing/2014/main" id="{FF0081D5-0E91-48D2-8A53-70EA5A009E1B}"/>
              </a:ext>
            </a:extLst>
          </p:cNvPr>
          <p:cNvSpPr txBox="1">
            <a:spLocks/>
          </p:cNvSpPr>
          <p:nvPr/>
        </p:nvSpPr>
        <p:spPr>
          <a:xfrm>
            <a:off x="-370141" y="4972980"/>
            <a:ext cx="11245115" cy="17773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dirty="0"/>
              <a:t>Toutes les simulations tarifaires Santé effectuées sur la période du temps fort pourront être reprises avec la promotion jusqu’au </a:t>
            </a:r>
            <a:r>
              <a:rPr lang="fr-FR" b="1" dirty="0"/>
              <a:t>samedi 30 avril 2022 inclus !  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5652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Espace réservé du contenu 2">
            <a:extLst>
              <a:ext uri="{FF2B5EF4-FFF2-40B4-BE49-F238E27FC236}">
                <a16:creationId xmlns:a16="http://schemas.microsoft.com/office/drawing/2014/main" id="{E9C2A354-286C-4541-B492-2BE68DBC239F}"/>
              </a:ext>
            </a:extLst>
          </p:cNvPr>
          <p:cNvSpPr txBox="1">
            <a:spLocks/>
          </p:cNvSpPr>
          <p:nvPr/>
        </p:nvSpPr>
        <p:spPr>
          <a:xfrm>
            <a:off x="2645972" y="2537057"/>
            <a:ext cx="8113614" cy="2523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/>
              <a:t>Et toujours … :</a:t>
            </a:r>
          </a:p>
          <a:p>
            <a:pPr lvl="2"/>
            <a:r>
              <a:rPr lang="fr-FR" dirty="0"/>
              <a:t>GAV : </a:t>
            </a:r>
            <a:r>
              <a:rPr lang="fr-FR" dirty="0">
                <a:hlinkClick r:id="rId2"/>
              </a:rPr>
              <a:t>la vidéo produit </a:t>
            </a:r>
            <a:r>
              <a:rPr lang="fr-FR" dirty="0"/>
              <a:t>(1mn40) </a:t>
            </a:r>
          </a:p>
          <a:p>
            <a:pPr lvl="2"/>
            <a:r>
              <a:rPr lang="fr-FR" dirty="0"/>
              <a:t>GAV : </a:t>
            </a:r>
            <a:r>
              <a:rPr lang="fr-FR" dirty="0">
                <a:hlinkClick r:id="rId3"/>
              </a:rPr>
              <a:t>les points clés de l’offre</a:t>
            </a:r>
            <a:r>
              <a:rPr lang="fr-FR" dirty="0"/>
              <a:t>, les moments de vie et les objections</a:t>
            </a:r>
          </a:p>
          <a:p>
            <a:pPr lvl="2"/>
            <a:r>
              <a:rPr lang="fr-FR" dirty="0"/>
              <a:t>GAV : </a:t>
            </a:r>
            <a:r>
              <a:rPr lang="fr-FR" dirty="0">
                <a:hlinkClick r:id="rId4"/>
              </a:rPr>
              <a:t>la fiche PLUS </a:t>
            </a:r>
            <a:r>
              <a:rPr lang="fr-FR" dirty="0"/>
              <a:t>pour y trouver tous les points forts de la GAV</a:t>
            </a:r>
          </a:p>
          <a:p>
            <a:pPr lvl="2"/>
            <a:r>
              <a:rPr lang="fr-FR" dirty="0"/>
              <a:t>Santé : </a:t>
            </a:r>
            <a:r>
              <a:rPr lang="fr-FR" dirty="0">
                <a:hlinkClick r:id="rId5"/>
              </a:rPr>
              <a:t>le simulateur </a:t>
            </a:r>
            <a:r>
              <a:rPr lang="fr-FR" dirty="0"/>
              <a:t>pour estimer les remboursements et les restes à charge selon les dépenses de santé </a:t>
            </a:r>
          </a:p>
          <a:p>
            <a:pPr lvl="2"/>
            <a:r>
              <a:rPr lang="fr-FR" dirty="0"/>
              <a:t>Santé : en PDF, </a:t>
            </a:r>
            <a:r>
              <a:rPr lang="fr-FR" dirty="0">
                <a:hlinkClick r:id="rId6"/>
              </a:rPr>
              <a:t>les exemples de remboursement </a:t>
            </a:r>
            <a:r>
              <a:rPr lang="fr-FR" dirty="0"/>
              <a:t>commun à toutes les mutuelles.</a:t>
            </a:r>
          </a:p>
          <a:p>
            <a:pPr lvl="2"/>
            <a:r>
              <a:rPr lang="fr-FR" dirty="0"/>
              <a:t>GAV &amp; Santé : </a:t>
            </a:r>
            <a:r>
              <a:rPr lang="fr-FR" dirty="0">
                <a:hlinkClick r:id="rId7"/>
              </a:rPr>
              <a:t>le book de l’assureur </a:t>
            </a:r>
            <a:r>
              <a:rPr lang="fr-FR" dirty="0"/>
              <a:t>(en PDF) et </a:t>
            </a:r>
            <a:r>
              <a:rPr lang="fr-FR" dirty="0">
                <a:hlinkClick r:id="rId8"/>
              </a:rPr>
              <a:t>le book digital</a:t>
            </a:r>
            <a:endParaRPr lang="fr-FR" dirty="0"/>
          </a:p>
          <a:p>
            <a:pPr lvl="2"/>
            <a:r>
              <a:rPr lang="fr-FR" dirty="0"/>
              <a:t>GAV &amp; Santé : </a:t>
            </a:r>
            <a:r>
              <a:rPr lang="fr-FR" dirty="0">
                <a:hlinkClick r:id="rId9"/>
              </a:rPr>
              <a:t>le comparateur d’assurances  </a:t>
            </a:r>
            <a:endParaRPr lang="fr-FR" dirty="0"/>
          </a:p>
          <a:p>
            <a:pPr lvl="2"/>
            <a:endParaRPr lang="fr-FR" dirty="0"/>
          </a:p>
          <a:p>
            <a:pPr lvl="2"/>
            <a:endParaRPr lang="fr-FR" b="1" dirty="0"/>
          </a:p>
          <a:p>
            <a:pPr lvl="2"/>
            <a:endParaRPr lang="fr-FR" dirty="0"/>
          </a:p>
          <a:p>
            <a:pPr lvl="2"/>
            <a:endParaRPr lang="fr-FR" dirty="0"/>
          </a:p>
          <a:p>
            <a:pPr lvl="2"/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/>
              <a:t>IARD &amp; PREVOYANCE : Action commerciale GAV et Garantie santé</a:t>
            </a: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FR" dirty="0"/>
              <a:t>GAV &amp; SANTÉ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/>
              <a:t>IARD - PREV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0985085" y="414794"/>
            <a:ext cx="0" cy="600562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1091497" y="398728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1091497" y="5570374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75CC9DA7-479B-47BD-A8B9-63972C901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56" y="408671"/>
            <a:ext cx="10160293" cy="443374"/>
          </a:xfrm>
        </p:spPr>
        <p:txBody>
          <a:bodyPr>
            <a:noAutofit/>
          </a:bodyPr>
          <a:lstStyle/>
          <a:p>
            <a:r>
              <a:rPr lang="fr-FR" dirty="0"/>
              <a:t>Afin de générer de l’activité et vous accompagner, nous déployons un dispositif commercial dynamique :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358209-C408-4E9F-8024-D3931F1656E4}"/>
              </a:ext>
            </a:extLst>
          </p:cNvPr>
          <p:cNvSpPr/>
          <p:nvPr/>
        </p:nvSpPr>
        <p:spPr>
          <a:xfrm>
            <a:off x="123071" y="1186244"/>
            <a:ext cx="2802290" cy="3702333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73610D-23FB-46FF-99C4-75E70C8ABE4B}"/>
              </a:ext>
            </a:extLst>
          </p:cNvPr>
          <p:cNvSpPr/>
          <p:nvPr/>
        </p:nvSpPr>
        <p:spPr>
          <a:xfrm>
            <a:off x="123071" y="781671"/>
            <a:ext cx="2811038" cy="52544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/>
              <a:t>COMMUNICATION DIGITALE &amp; MARKETING DIRECT </a:t>
            </a:r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26EF447E-85CD-47CF-BE05-4B7908AEFD5F}"/>
              </a:ext>
            </a:extLst>
          </p:cNvPr>
          <p:cNvSpPr txBox="1">
            <a:spLocks/>
          </p:cNvSpPr>
          <p:nvPr/>
        </p:nvSpPr>
        <p:spPr>
          <a:xfrm>
            <a:off x="-326221" y="1344183"/>
            <a:ext cx="3145171" cy="1812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/>
              <a:t>COMMUNICATION DIGITALE</a:t>
            </a:r>
          </a:p>
          <a:p>
            <a:pPr lvl="2"/>
            <a:r>
              <a:rPr lang="fr-FR" dirty="0"/>
              <a:t>Un kit de bannières pour le site Caisse d’Epargne</a:t>
            </a:r>
          </a:p>
          <a:p>
            <a:pPr lvl="2"/>
            <a:endParaRPr lang="fr-FR" dirty="0"/>
          </a:p>
          <a:p>
            <a:pPr lvl="2"/>
            <a:endParaRPr lang="fr-FR" dirty="0"/>
          </a:p>
          <a:p>
            <a:pPr lvl="2"/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b="1" dirty="0"/>
              <a:t>MARKETING DIRECT</a:t>
            </a:r>
          </a:p>
          <a:p>
            <a:pPr lvl="2"/>
            <a:r>
              <a:rPr lang="fr-FR" dirty="0"/>
              <a:t>Un emailing commun </a:t>
            </a:r>
          </a:p>
          <a:p>
            <a:pPr marL="927000" lvl="2" indent="0">
              <a:buNone/>
            </a:pPr>
            <a:r>
              <a:rPr lang="fr-FR" dirty="0"/>
              <a:t>     GAV / Santé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5CD3812-BD05-41B5-8B7F-2CD97F11A2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841" y="2351989"/>
            <a:ext cx="2155485" cy="808307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 23" descr="Une image contenant texte, personne, athlétisme, javelot&#10;&#10;Description générée automatiquement">
            <a:extLst>
              <a:ext uri="{FF2B5EF4-FFF2-40B4-BE49-F238E27FC236}">
                <a16:creationId xmlns:a16="http://schemas.microsoft.com/office/drawing/2014/main" id="{E05218F3-4DA9-44FA-BD93-EAAA5601EADE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939" y="4051807"/>
            <a:ext cx="715334" cy="53011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9090184-F9E6-4AED-A85C-6209D0617160}"/>
              </a:ext>
            </a:extLst>
          </p:cNvPr>
          <p:cNvSpPr/>
          <p:nvPr/>
        </p:nvSpPr>
        <p:spPr>
          <a:xfrm>
            <a:off x="3031772" y="1215731"/>
            <a:ext cx="7759191" cy="3686028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CC0B516-DF75-438D-95C3-B592410AD603}"/>
              </a:ext>
            </a:extLst>
          </p:cNvPr>
          <p:cNvSpPr/>
          <p:nvPr/>
        </p:nvSpPr>
        <p:spPr>
          <a:xfrm>
            <a:off x="3031772" y="781671"/>
            <a:ext cx="4233999" cy="52544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/>
              <a:t>DES OUTILS D’AIDE A LA VENTE</a:t>
            </a:r>
          </a:p>
        </p:txBody>
      </p:sp>
      <p:sp>
        <p:nvSpPr>
          <p:cNvPr id="28" name="Espace réservé du contenu 2">
            <a:extLst>
              <a:ext uri="{FF2B5EF4-FFF2-40B4-BE49-F238E27FC236}">
                <a16:creationId xmlns:a16="http://schemas.microsoft.com/office/drawing/2014/main" id="{D8EF41E3-4697-4838-8584-B5382415EE3A}"/>
              </a:ext>
            </a:extLst>
          </p:cNvPr>
          <p:cNvSpPr txBox="1">
            <a:spLocks/>
          </p:cNvSpPr>
          <p:nvPr/>
        </p:nvSpPr>
        <p:spPr>
          <a:xfrm>
            <a:off x="2645972" y="1351573"/>
            <a:ext cx="8113615" cy="11493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/>
              <a:t>De nouveaux supports dédiés à cette action :</a:t>
            </a:r>
          </a:p>
          <a:p>
            <a:pPr lvl="2"/>
            <a:r>
              <a:rPr lang="fr-FR" dirty="0"/>
              <a:t>Un support GAV et Santé, pour tout savoir sur les offres et leur complémentarité, rebondir selon les situations des clients et répondre à leurs objections : </a:t>
            </a:r>
            <a:r>
              <a:rPr lang="fr-FR" b="1" dirty="0">
                <a:hlinkClick r:id="rId12"/>
              </a:rPr>
              <a:t>clic ici</a:t>
            </a:r>
            <a:endParaRPr lang="fr-FR" b="1" dirty="0"/>
          </a:p>
          <a:p>
            <a:pPr lvl="2"/>
            <a:r>
              <a:rPr lang="fr-FR" dirty="0"/>
              <a:t>Un bagage commercial commun GAV et Santé, pour guider les relances téléphoniques aux clients après ouverture de l’email, avec des phrases d’accroche et un argumentaire de vente : </a:t>
            </a:r>
            <a:r>
              <a:rPr lang="fr-FR" b="1" dirty="0">
                <a:hlinkClick r:id="rId13"/>
              </a:rPr>
              <a:t>clic ici</a:t>
            </a:r>
            <a:endParaRPr lang="fr-FR" b="1" dirty="0"/>
          </a:p>
          <a:p>
            <a:pPr lvl="2"/>
            <a:endParaRPr lang="fr-FR" dirty="0"/>
          </a:p>
          <a:p>
            <a:pPr lvl="2"/>
            <a:endParaRPr lang="fr-FR" dirty="0"/>
          </a:p>
          <a:p>
            <a:pPr lvl="2"/>
            <a:endParaRPr lang="fr-FR" dirty="0"/>
          </a:p>
        </p:txBody>
      </p:sp>
      <p:pic>
        <p:nvPicPr>
          <p:cNvPr id="30" name="Picture 2" descr="Amiem - CDD d&amp;#39;été et Saisonniers -">
            <a:extLst>
              <a:ext uri="{FF2B5EF4-FFF2-40B4-BE49-F238E27FC236}">
                <a16:creationId xmlns:a16="http://schemas.microsoft.com/office/drawing/2014/main" id="{28C4291A-C7ED-47D3-942E-5B4E16C78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3510" y="4408663"/>
            <a:ext cx="521626" cy="38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Modèle communique lancement nouveau produit">
            <a:extLst>
              <a:ext uri="{FF2B5EF4-FFF2-40B4-BE49-F238E27FC236}">
                <a16:creationId xmlns:a16="http://schemas.microsoft.com/office/drawing/2014/main" id="{7953FEE0-FD0B-4EAA-AB26-78D7653C7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098" y="1877740"/>
            <a:ext cx="550480" cy="55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Modèle communique lancement nouveau produit">
            <a:extLst>
              <a:ext uri="{FF2B5EF4-FFF2-40B4-BE49-F238E27FC236}">
                <a16:creationId xmlns:a16="http://schemas.microsoft.com/office/drawing/2014/main" id="{236312A8-7740-4EEC-9E63-BEA427D09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8268" y="5331963"/>
            <a:ext cx="830483" cy="83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1D3EC32-BC7D-4809-AD9F-207D0837F1B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1204722">
            <a:off x="9300249" y="598302"/>
            <a:ext cx="1495123" cy="101484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9068658-D7F2-44E0-B8EA-3C11FD34E39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860" y="3798846"/>
            <a:ext cx="317883" cy="2603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FA0C01E3-66C3-4236-B54A-EA9C8319342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550" y="3108680"/>
            <a:ext cx="202340" cy="35320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0" name="Espace réservé du contenu 2">
            <a:extLst>
              <a:ext uri="{FF2B5EF4-FFF2-40B4-BE49-F238E27FC236}">
                <a16:creationId xmlns:a16="http://schemas.microsoft.com/office/drawing/2014/main" id="{C429BD54-B473-4A66-B860-703AD8C8E06E}"/>
              </a:ext>
            </a:extLst>
          </p:cNvPr>
          <p:cNvSpPr txBox="1">
            <a:spLocks/>
          </p:cNvSpPr>
          <p:nvPr/>
        </p:nvSpPr>
        <p:spPr>
          <a:xfrm>
            <a:off x="1381460" y="5406837"/>
            <a:ext cx="3404577" cy="9698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GAV </a:t>
            </a:r>
            <a:r>
              <a:rPr lang="fr-FR" dirty="0"/>
              <a:t>: A partir du 23 janvier 2022,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les frais de gestion sont intégrés dans la cotisation</a:t>
            </a:r>
          </a:p>
          <a:p>
            <a:pPr lvl="2"/>
            <a:endParaRPr lang="fr-FR" dirty="0"/>
          </a:p>
          <a:p>
            <a:pPr lvl="2"/>
            <a:endParaRPr lang="fr-FR" dirty="0"/>
          </a:p>
        </p:txBody>
      </p:sp>
      <p:pic>
        <p:nvPicPr>
          <p:cNvPr id="1028" name="Picture 4" descr="Vecteur Stock étiquette bon à savoir | Adobe Stock">
            <a:extLst>
              <a:ext uri="{FF2B5EF4-FFF2-40B4-BE49-F238E27FC236}">
                <a16:creationId xmlns:a16="http://schemas.microsoft.com/office/drawing/2014/main" id="{838998E6-DB5F-45B4-8098-370640F37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3349">
            <a:off x="367457" y="5224653"/>
            <a:ext cx="1245055" cy="84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A74C0C-66FB-4CDA-9C9C-8C98D87695A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898787" y="5096803"/>
            <a:ext cx="4592704" cy="1263604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907A8050-FDEC-476C-A68D-972553464722}"/>
              </a:ext>
            </a:extLst>
          </p:cNvPr>
          <p:cNvSpPr/>
          <p:nvPr/>
        </p:nvSpPr>
        <p:spPr>
          <a:xfrm>
            <a:off x="123071" y="5024419"/>
            <a:ext cx="10665190" cy="135694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15758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5071</TotalTime>
  <Words>495</Words>
  <Application>Microsoft Office PowerPoint</Application>
  <PresentationFormat>Grand écran</PresentationFormat>
  <Paragraphs>47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Montserrat</vt:lpstr>
      <vt:lpstr>Montserrat Black</vt:lpstr>
      <vt:lpstr>Wingdings</vt:lpstr>
      <vt:lpstr>Thème Office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WEISS Michel [CEGEE]</cp:lastModifiedBy>
  <cp:revision>301</cp:revision>
  <dcterms:created xsi:type="dcterms:W3CDTF">2020-06-24T09:20:11Z</dcterms:created>
  <dcterms:modified xsi:type="dcterms:W3CDTF">2022-01-24T16:01:09Z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