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57" r:id="rId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5" d="100"/>
          <a:sy n="65" d="100"/>
        </p:scale>
        <p:origin x="85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2ACDDB59-71DD-49FE-A536-D9CC9C90DAB5}" type="datetimeFigureOut">
              <a:rPr lang="fr-FR" smtClean="0"/>
              <a:t>04/06/2020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17106F8-8F20-4C31-A59B-121C691C996D}" type="slidenum">
              <a:rPr lang="fr-FR" smtClean="0"/>
              <a:t>‹N°›</a:t>
            </a:fld>
            <a:endParaRPr lang="fr-FR"/>
          </a:p>
        </p:txBody>
      </p:sp>
    </p:spTree>
    <p:extLst>
      <p:ext uri="{BB962C8B-B14F-4D97-AF65-F5344CB8AC3E}">
        <p14:creationId xmlns:p14="http://schemas.microsoft.com/office/powerpoint/2010/main" val="3389347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ACDDB59-71DD-49FE-A536-D9CC9C90DAB5}" type="datetimeFigureOut">
              <a:rPr lang="fr-FR" smtClean="0"/>
              <a:t>04/06/2020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17106F8-8F20-4C31-A59B-121C691C996D}" type="slidenum">
              <a:rPr lang="fr-FR" smtClean="0"/>
              <a:t>‹N°›</a:t>
            </a:fld>
            <a:endParaRPr lang="fr-FR"/>
          </a:p>
        </p:txBody>
      </p:sp>
    </p:spTree>
    <p:extLst>
      <p:ext uri="{BB962C8B-B14F-4D97-AF65-F5344CB8AC3E}">
        <p14:creationId xmlns:p14="http://schemas.microsoft.com/office/powerpoint/2010/main" val="1962104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2ACDDB59-71DD-49FE-A536-D9CC9C90DAB5}" type="datetimeFigureOut">
              <a:rPr lang="fr-FR" smtClean="0"/>
              <a:t>04/06/2020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17106F8-8F20-4C31-A59B-121C691C996D}" type="slidenum">
              <a:rPr lang="fr-FR" smtClean="0"/>
              <a:t>‹N°›</a:t>
            </a:fld>
            <a:endParaRPr lang="fr-FR"/>
          </a:p>
        </p:txBody>
      </p:sp>
    </p:spTree>
    <p:extLst>
      <p:ext uri="{BB962C8B-B14F-4D97-AF65-F5344CB8AC3E}">
        <p14:creationId xmlns:p14="http://schemas.microsoft.com/office/powerpoint/2010/main" val="946729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2ACDDB59-71DD-49FE-A536-D9CC9C90DAB5}" type="datetimeFigureOut">
              <a:rPr lang="fr-FR" smtClean="0"/>
              <a:t>04/06/2020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17106F8-8F20-4C31-A59B-121C691C996D}" type="slidenum">
              <a:rPr lang="fr-FR" smtClean="0"/>
              <a:t>‹N°›</a:t>
            </a:fld>
            <a:endParaRPr lang="fr-FR"/>
          </a:p>
        </p:txBody>
      </p:sp>
    </p:spTree>
    <p:extLst>
      <p:ext uri="{BB962C8B-B14F-4D97-AF65-F5344CB8AC3E}">
        <p14:creationId xmlns:p14="http://schemas.microsoft.com/office/powerpoint/2010/main" val="2438345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2ACDDB59-71DD-49FE-A536-D9CC9C90DAB5}" type="datetimeFigureOut">
              <a:rPr lang="fr-FR" smtClean="0"/>
              <a:t>04/06/2020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17106F8-8F20-4C31-A59B-121C691C996D}" type="slidenum">
              <a:rPr lang="fr-FR" smtClean="0"/>
              <a:t>‹N°›</a:t>
            </a:fld>
            <a:endParaRPr lang="fr-FR"/>
          </a:p>
        </p:txBody>
      </p:sp>
    </p:spTree>
    <p:extLst>
      <p:ext uri="{BB962C8B-B14F-4D97-AF65-F5344CB8AC3E}">
        <p14:creationId xmlns:p14="http://schemas.microsoft.com/office/powerpoint/2010/main" val="2769924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2ACDDB59-71DD-49FE-A536-D9CC9C90DAB5}" type="datetimeFigureOut">
              <a:rPr lang="fr-FR" smtClean="0"/>
              <a:t>04/06/2020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17106F8-8F20-4C31-A59B-121C691C996D}" type="slidenum">
              <a:rPr lang="fr-FR" smtClean="0"/>
              <a:t>‹N°›</a:t>
            </a:fld>
            <a:endParaRPr lang="fr-FR"/>
          </a:p>
        </p:txBody>
      </p:sp>
    </p:spTree>
    <p:extLst>
      <p:ext uri="{BB962C8B-B14F-4D97-AF65-F5344CB8AC3E}">
        <p14:creationId xmlns:p14="http://schemas.microsoft.com/office/powerpoint/2010/main" val="1322381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ACDDB59-71DD-49FE-A536-D9CC9C90DAB5}" type="datetimeFigureOut">
              <a:rPr lang="fr-FR" smtClean="0"/>
              <a:t>04/06/2020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17106F8-8F20-4C31-A59B-121C691C996D}" type="slidenum">
              <a:rPr lang="fr-FR" smtClean="0"/>
              <a:t>‹N°›</a:t>
            </a:fld>
            <a:endParaRPr lang="fr-FR"/>
          </a:p>
        </p:txBody>
      </p:sp>
    </p:spTree>
    <p:extLst>
      <p:ext uri="{BB962C8B-B14F-4D97-AF65-F5344CB8AC3E}">
        <p14:creationId xmlns:p14="http://schemas.microsoft.com/office/powerpoint/2010/main" val="1965586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2ACDDB59-71DD-49FE-A536-D9CC9C90DAB5}" type="datetimeFigureOut">
              <a:rPr lang="fr-FR" smtClean="0"/>
              <a:t>04/06/2020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17106F8-8F20-4C31-A59B-121C691C996D}" type="slidenum">
              <a:rPr lang="fr-FR" smtClean="0"/>
              <a:t>‹N°›</a:t>
            </a:fld>
            <a:endParaRPr lang="fr-FR"/>
          </a:p>
        </p:txBody>
      </p:sp>
    </p:spTree>
    <p:extLst>
      <p:ext uri="{BB962C8B-B14F-4D97-AF65-F5344CB8AC3E}">
        <p14:creationId xmlns:p14="http://schemas.microsoft.com/office/powerpoint/2010/main" val="779601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2ACDDB59-71DD-49FE-A536-D9CC9C90DAB5}" type="datetimeFigureOut">
              <a:rPr lang="fr-FR" smtClean="0"/>
              <a:t>04/06/2020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17106F8-8F20-4C31-A59B-121C691C996D}" type="slidenum">
              <a:rPr lang="fr-FR" smtClean="0"/>
              <a:t>‹N°›</a:t>
            </a:fld>
            <a:endParaRPr lang="fr-FR"/>
          </a:p>
        </p:txBody>
      </p:sp>
    </p:spTree>
    <p:extLst>
      <p:ext uri="{BB962C8B-B14F-4D97-AF65-F5344CB8AC3E}">
        <p14:creationId xmlns:p14="http://schemas.microsoft.com/office/powerpoint/2010/main" val="3418615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ACDDB59-71DD-49FE-A536-D9CC9C90DAB5}" type="datetimeFigureOut">
              <a:rPr lang="fr-FR" smtClean="0"/>
              <a:t>04/06/2020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17106F8-8F20-4C31-A59B-121C691C996D}" type="slidenum">
              <a:rPr lang="fr-FR" smtClean="0"/>
              <a:t>‹N°›</a:t>
            </a:fld>
            <a:endParaRPr lang="fr-FR"/>
          </a:p>
        </p:txBody>
      </p:sp>
    </p:spTree>
    <p:extLst>
      <p:ext uri="{BB962C8B-B14F-4D97-AF65-F5344CB8AC3E}">
        <p14:creationId xmlns:p14="http://schemas.microsoft.com/office/powerpoint/2010/main" val="1635423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ACDDB59-71DD-49FE-A536-D9CC9C90DAB5}" type="datetimeFigureOut">
              <a:rPr lang="fr-FR" smtClean="0"/>
              <a:t>04/06/2020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17106F8-8F20-4C31-A59B-121C691C996D}" type="slidenum">
              <a:rPr lang="fr-FR" smtClean="0"/>
              <a:t>‹N°›</a:t>
            </a:fld>
            <a:endParaRPr lang="fr-FR"/>
          </a:p>
        </p:txBody>
      </p:sp>
    </p:spTree>
    <p:extLst>
      <p:ext uri="{BB962C8B-B14F-4D97-AF65-F5344CB8AC3E}">
        <p14:creationId xmlns:p14="http://schemas.microsoft.com/office/powerpoint/2010/main" val="7829964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2 textes">
    <p:spTree>
      <p:nvGrpSpPr>
        <p:cNvPr id="1" name=""/>
        <p:cNvGrpSpPr/>
        <p:nvPr/>
      </p:nvGrpSpPr>
      <p:grpSpPr>
        <a:xfrm>
          <a:off x="0" y="0"/>
          <a:ext cx="0" cy="0"/>
          <a:chOff x="0" y="0"/>
          <a:chExt cx="0" cy="0"/>
        </a:xfrm>
      </p:grpSpPr>
      <p:cxnSp>
        <p:nvCxnSpPr>
          <p:cNvPr id="5" name="Connecteur droit 4"/>
          <p:cNvCxnSpPr/>
          <p:nvPr userDrawn="1"/>
        </p:nvCxnSpPr>
        <p:spPr>
          <a:xfrm>
            <a:off x="1497013" y="1116013"/>
            <a:ext cx="4752975"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Espace réservé du texte 3"/>
          <p:cNvSpPr>
            <a:spLocks noGrp="1"/>
          </p:cNvSpPr>
          <p:nvPr>
            <p:ph type="body" sz="quarter" idx="16"/>
          </p:nvPr>
        </p:nvSpPr>
        <p:spPr>
          <a:xfrm>
            <a:off x="1368000" y="1620000"/>
            <a:ext cx="10296617"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368001" y="2060848"/>
            <a:ext cx="10296617" cy="4032448"/>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p:nvPr>
        </p:nvSpPr>
        <p:spPr>
          <a:xfrm>
            <a:off x="1368000" y="306001"/>
            <a:ext cx="5088565" cy="769441"/>
          </a:xfrm>
        </p:spPr>
        <p:txBody>
          <a:bodyPr/>
          <a:lstStyle>
            <a:lvl1pPr>
              <a:defRPr baseline="0"/>
            </a:lvl1pPr>
          </a:lstStyle>
          <a:p>
            <a:r>
              <a:rPr lang="fr-FR" smtClean="0"/>
              <a:t>Modifiez le style du titre</a:t>
            </a:r>
            <a:endParaRPr lang="fr-FR" dirty="0"/>
          </a:p>
        </p:txBody>
      </p:sp>
      <p:sp>
        <p:nvSpPr>
          <p:cNvPr id="6" name="Espace réservé du pied de page 1"/>
          <p:cNvSpPr>
            <a:spLocks noGrp="1"/>
          </p:cNvSpPr>
          <p:nvPr>
            <p:ph type="ftr" sz="quarter" idx="18"/>
          </p:nvPr>
        </p:nvSpPr>
        <p:spPr/>
        <p:txBody>
          <a:bodyPr/>
          <a:lstStyle>
            <a:lvl1pPr>
              <a:defRPr>
                <a:solidFill>
                  <a:prstClr val="black"/>
                </a:solidFill>
              </a:defRPr>
            </a:lvl1pPr>
          </a:lstStyle>
          <a:p>
            <a:pPr>
              <a:defRPr/>
            </a:pPr>
            <a:endParaRPr lang="fr-FR"/>
          </a:p>
        </p:txBody>
      </p:sp>
      <p:sp>
        <p:nvSpPr>
          <p:cNvPr id="7" name="Espace réservé du numéro de diapositive 6"/>
          <p:cNvSpPr>
            <a:spLocks noGrp="1"/>
          </p:cNvSpPr>
          <p:nvPr>
            <p:ph type="sldNum" sz="quarter" idx="19"/>
          </p:nvPr>
        </p:nvSpPr>
        <p:spPr/>
        <p:txBody>
          <a:bodyPr/>
          <a:lstStyle>
            <a:lvl1pPr>
              <a:defRPr>
                <a:solidFill>
                  <a:prstClr val="white"/>
                </a:solidFill>
              </a:defRPr>
            </a:lvl1pPr>
          </a:lstStyle>
          <a:p>
            <a:pPr>
              <a:defRPr/>
            </a:pPr>
            <a:fld id="{42D58F2E-7611-40A8-9363-85587845B9B5}" type="slidenum">
              <a:rPr lang="fr-FR"/>
              <a:pPr>
                <a:defRPr/>
              </a:pPr>
              <a:t>‹N°›</a:t>
            </a:fld>
            <a:endParaRPr lang="fr-FR" dirty="0"/>
          </a:p>
        </p:txBody>
      </p:sp>
    </p:spTree>
    <p:extLst>
      <p:ext uri="{BB962C8B-B14F-4D97-AF65-F5344CB8AC3E}">
        <p14:creationId xmlns:p14="http://schemas.microsoft.com/office/powerpoint/2010/main" val="346942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Page de garde visuel 5">
    <p:spTree>
      <p:nvGrpSpPr>
        <p:cNvPr id="1" name=""/>
        <p:cNvGrpSpPr/>
        <p:nvPr/>
      </p:nvGrpSpPr>
      <p:grpSpPr>
        <a:xfrm>
          <a:off x="0" y="0"/>
          <a:ext cx="0" cy="0"/>
          <a:chOff x="0" y="0"/>
          <a:chExt cx="0" cy="0"/>
        </a:xfrm>
      </p:grpSpPr>
      <p:sp>
        <p:nvSpPr>
          <p:cNvPr id="2" name="Chevron 1"/>
          <p:cNvSpPr/>
          <p:nvPr userDrawn="1"/>
        </p:nvSpPr>
        <p:spPr>
          <a:xfrm>
            <a:off x="9467850" y="-14288"/>
            <a:ext cx="5664200" cy="687228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3" name="Chevron 2"/>
          <p:cNvSpPr/>
          <p:nvPr userDrawn="1"/>
        </p:nvSpPr>
        <p:spPr>
          <a:xfrm>
            <a:off x="-107950" y="-6350"/>
            <a:ext cx="5340350" cy="68707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4" name="Rectangle 3"/>
          <p:cNvSpPr/>
          <p:nvPr userDrawn="1"/>
        </p:nvSpPr>
        <p:spPr>
          <a:xfrm>
            <a:off x="-1776413" y="-14288"/>
            <a:ext cx="4354513" cy="6872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Tree>
    <p:extLst>
      <p:ext uri="{BB962C8B-B14F-4D97-AF65-F5344CB8AC3E}">
        <p14:creationId xmlns:p14="http://schemas.microsoft.com/office/powerpoint/2010/main" val="1245564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CDDB59-71DD-49FE-A536-D9CC9C90DAB5}" type="datetimeFigureOut">
              <a:rPr lang="fr-FR" smtClean="0"/>
              <a:t>04/06/2020</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7106F8-8F20-4C31-A59B-121C691C996D}" type="slidenum">
              <a:rPr lang="fr-FR" smtClean="0"/>
              <a:t>‹N°›</a:t>
            </a:fld>
            <a:endParaRPr lang="fr-FR"/>
          </a:p>
        </p:txBody>
      </p:sp>
    </p:spTree>
    <p:extLst>
      <p:ext uri="{BB962C8B-B14F-4D97-AF65-F5344CB8AC3E}">
        <p14:creationId xmlns:p14="http://schemas.microsoft.com/office/powerpoint/2010/main" val="27523095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Image 1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71675" y="-44450"/>
            <a:ext cx="12093575" cy="690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p:nvPr/>
        </p:nvSpPr>
        <p:spPr>
          <a:xfrm>
            <a:off x="10748963" y="-34925"/>
            <a:ext cx="1550987" cy="6946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prstClr val="white"/>
              </a:solidFill>
            </a:endParaRPr>
          </a:p>
        </p:txBody>
      </p:sp>
      <p:sp>
        <p:nvSpPr>
          <p:cNvPr id="6148" name="Titre 8"/>
          <p:cNvSpPr>
            <a:spLocks noGrp="1"/>
          </p:cNvSpPr>
          <p:nvPr>
            <p:ph type="title" idx="4294967295"/>
          </p:nvPr>
        </p:nvSpPr>
        <p:spPr>
          <a:xfrm>
            <a:off x="1524000" y="2781300"/>
            <a:ext cx="3671888" cy="2184400"/>
          </a:xfrm>
        </p:spPr>
        <p:txBody>
          <a:bodyPr/>
          <a:lstStyle/>
          <a:p>
            <a:pPr eaLnBrk="1" hangingPunct="1"/>
            <a:r>
              <a:rPr lang="fr-FR" altLang="fr-FR" sz="3200" smtClean="0">
                <a:solidFill>
                  <a:srgbClr val="C00000"/>
                </a:solidFill>
              </a:rPr>
              <a:t>IARD</a:t>
            </a:r>
            <a:r>
              <a:rPr lang="fr-FR" altLang="fr-FR" sz="2800" smtClean="0">
                <a:solidFill>
                  <a:srgbClr val="C00000"/>
                </a:solidFill>
              </a:rPr>
              <a:t/>
            </a:r>
            <a:br>
              <a:rPr lang="fr-FR" altLang="fr-FR" sz="2800" smtClean="0">
                <a:solidFill>
                  <a:srgbClr val="C00000"/>
                </a:solidFill>
              </a:rPr>
            </a:br>
            <a:r>
              <a:rPr lang="fr-FR" altLang="fr-FR" sz="2000" smtClean="0"/>
              <a:t>Auto</a:t>
            </a:r>
            <a:br>
              <a:rPr lang="fr-FR" altLang="fr-FR" sz="2000" smtClean="0"/>
            </a:br>
            <a:r>
              <a:rPr lang="fr-FR" altLang="fr-FR" sz="2000" smtClean="0"/>
              <a:t>GAV</a:t>
            </a:r>
            <a:br>
              <a:rPr lang="fr-FR" altLang="fr-FR" sz="2000" smtClean="0"/>
            </a:br>
            <a:r>
              <a:rPr lang="fr-FR" altLang="fr-FR" sz="2000" smtClean="0"/>
              <a:t>Santé</a:t>
            </a:r>
            <a:br>
              <a:rPr lang="fr-FR" altLang="fr-FR" sz="2000" smtClean="0"/>
            </a:br>
            <a:r>
              <a:rPr lang="fr-FR" altLang="fr-FR" sz="2800" smtClean="0"/>
              <a:t/>
            </a:r>
            <a:br>
              <a:rPr lang="fr-FR" altLang="fr-FR" sz="2800" smtClean="0"/>
            </a:br>
            <a:endParaRPr lang="fr-FR" altLang="fr-FR" sz="1600" smtClean="0">
              <a:solidFill>
                <a:srgbClr val="C00000"/>
              </a:solidFill>
            </a:endParaRPr>
          </a:p>
        </p:txBody>
      </p:sp>
      <p:sp>
        <p:nvSpPr>
          <p:cNvPr id="6149" name="AutoShape 4" descr="Résultat de recherche d'images pour &quot;passer le ,relais&quot;"/>
          <p:cNvSpPr>
            <a:spLocks noChangeAspect="1" noChangeArrowheads="1"/>
          </p:cNvSpPr>
          <p:nvPr/>
        </p:nvSpPr>
        <p:spPr bwMode="auto">
          <a:xfrm>
            <a:off x="158750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800">
              <a:solidFill>
                <a:srgbClr val="000000"/>
              </a:solidFill>
            </a:endParaRPr>
          </a:p>
        </p:txBody>
      </p:sp>
      <p:sp>
        <p:nvSpPr>
          <p:cNvPr id="6150" name="AutoShape 6" descr="Résultat de recherche d'images pour &quot;passer le ,relais&quot;"/>
          <p:cNvSpPr>
            <a:spLocks noChangeAspect="1" noChangeArrowheads="1"/>
          </p:cNvSpPr>
          <p:nvPr/>
        </p:nvSpPr>
        <p:spPr bwMode="auto">
          <a:xfrm>
            <a:off x="1739900"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800">
              <a:solidFill>
                <a:srgbClr val="000000"/>
              </a:solidFill>
            </a:endParaRPr>
          </a:p>
        </p:txBody>
      </p:sp>
      <p:sp>
        <p:nvSpPr>
          <p:cNvPr id="13" name="Chevron 12"/>
          <p:cNvSpPr/>
          <p:nvPr/>
        </p:nvSpPr>
        <p:spPr>
          <a:xfrm>
            <a:off x="750888" y="-6350"/>
            <a:ext cx="4005262" cy="68707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prstClr val="black"/>
              </a:solidFill>
            </a:endParaRPr>
          </a:p>
        </p:txBody>
      </p:sp>
      <p:sp>
        <p:nvSpPr>
          <p:cNvPr id="12" name="Rectangle 11"/>
          <p:cNvSpPr/>
          <p:nvPr/>
        </p:nvSpPr>
        <p:spPr>
          <a:xfrm>
            <a:off x="-495300" y="-79375"/>
            <a:ext cx="3265488" cy="69072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prstClr val="white"/>
              </a:solidFill>
            </a:endParaRPr>
          </a:p>
        </p:txBody>
      </p:sp>
      <p:cxnSp>
        <p:nvCxnSpPr>
          <p:cNvPr id="15" name="Connecteur droit 14"/>
          <p:cNvCxnSpPr/>
          <p:nvPr/>
        </p:nvCxnSpPr>
        <p:spPr>
          <a:xfrm>
            <a:off x="498475" y="2089150"/>
            <a:ext cx="287972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481013" y="4960938"/>
            <a:ext cx="287972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Titre 8"/>
          <p:cNvSpPr txBox="1">
            <a:spLocks/>
          </p:cNvSpPr>
          <p:nvPr/>
        </p:nvSpPr>
        <p:spPr>
          <a:xfrm>
            <a:off x="333375" y="2281238"/>
            <a:ext cx="3422650" cy="2923877"/>
          </a:xfrm>
          <a:prstGeom prst="rect">
            <a:avLst/>
          </a:prstGeom>
        </p:spPr>
        <p:txBody>
          <a:bodyPr>
            <a:spAutoFit/>
          </a:bodyPr>
          <a:lstStyle>
            <a:lvl1pPr algn="ctr" defTabSz="914400" rtl="0" eaLnBrk="1" latinLnBrk="0" hangingPunct="1">
              <a:spcBef>
                <a:spcPct val="0"/>
              </a:spcBef>
              <a:buNone/>
              <a:defRPr sz="3500" b="1" kern="1200" cap="all" baseline="0">
                <a:solidFill>
                  <a:schemeClr val="tx1">
                    <a:lumMod val="50000"/>
                    <a:lumOff val="50000"/>
                  </a:schemeClr>
                </a:solidFill>
                <a:latin typeface="+mj-lt"/>
                <a:ea typeface="+mj-ea"/>
                <a:cs typeface="+mj-cs"/>
              </a:defRPr>
            </a:lvl1pPr>
          </a:lstStyle>
          <a:p>
            <a:pPr fontAlgn="auto">
              <a:spcAft>
                <a:spcPts val="0"/>
              </a:spcAft>
              <a:defRPr/>
            </a:pPr>
            <a:r>
              <a:rPr lang="fr-FR" sz="3200" dirty="0">
                <a:solidFill>
                  <a:srgbClr val="C00000"/>
                </a:solidFill>
              </a:rPr>
              <a:t>Que dire à nos clients ?</a:t>
            </a:r>
          </a:p>
          <a:p>
            <a:pPr fontAlgn="auto">
              <a:spcAft>
                <a:spcPts val="0"/>
              </a:spcAft>
              <a:defRPr/>
            </a:pPr>
            <a:r>
              <a:rPr lang="fr-FR" sz="3200" dirty="0">
                <a:solidFill>
                  <a:prstClr val="black">
                    <a:lumMod val="50000"/>
                    <a:lumOff val="50000"/>
                  </a:prstClr>
                </a:solidFill>
              </a:rPr>
              <a:t/>
            </a:r>
            <a:br>
              <a:rPr lang="fr-FR" sz="3200" dirty="0">
                <a:solidFill>
                  <a:prstClr val="black">
                    <a:lumMod val="50000"/>
                    <a:lumOff val="50000"/>
                  </a:prstClr>
                </a:solidFill>
              </a:rPr>
            </a:br>
            <a:endParaRPr lang="fr-FR" sz="3200" dirty="0" smtClean="0">
              <a:solidFill>
                <a:prstClr val="black">
                  <a:lumMod val="50000"/>
                  <a:lumOff val="50000"/>
                </a:prstClr>
              </a:solidFill>
            </a:endParaRPr>
          </a:p>
          <a:p>
            <a:pPr fontAlgn="auto">
              <a:spcAft>
                <a:spcPts val="0"/>
              </a:spcAft>
              <a:defRPr/>
            </a:pPr>
            <a:r>
              <a:rPr lang="fr-FR" sz="2000" dirty="0" smtClean="0">
                <a:solidFill>
                  <a:prstClr val="black">
                    <a:lumMod val="50000"/>
                    <a:lumOff val="50000"/>
                  </a:prstClr>
                </a:solidFill>
              </a:rPr>
              <a:t>GARANTIE </a:t>
            </a:r>
            <a:r>
              <a:rPr lang="fr-FR" sz="2000" dirty="0" err="1" smtClean="0">
                <a:solidFill>
                  <a:prstClr val="black">
                    <a:lumMod val="50000"/>
                    <a:lumOff val="50000"/>
                  </a:prstClr>
                </a:solidFill>
              </a:rPr>
              <a:t>SANTé</a:t>
            </a:r>
            <a:endParaRPr lang="fr-FR" sz="2000" dirty="0">
              <a:solidFill>
                <a:prstClr val="black">
                  <a:lumMod val="50000"/>
                  <a:lumOff val="50000"/>
                </a:prstClr>
              </a:solidFill>
            </a:endParaRPr>
          </a:p>
          <a:p>
            <a:pPr fontAlgn="auto">
              <a:spcAft>
                <a:spcPts val="0"/>
              </a:spcAft>
              <a:defRPr/>
            </a:pPr>
            <a:r>
              <a:rPr lang="fr-FR" sz="2000" dirty="0">
                <a:solidFill>
                  <a:prstClr val="black">
                    <a:lumMod val="50000"/>
                    <a:lumOff val="50000"/>
                  </a:prstClr>
                </a:solidFill>
              </a:rPr>
              <a:t/>
            </a:r>
            <a:br>
              <a:rPr lang="fr-FR" sz="2000" dirty="0">
                <a:solidFill>
                  <a:prstClr val="black">
                    <a:lumMod val="50000"/>
                    <a:lumOff val="50000"/>
                  </a:prstClr>
                </a:solidFill>
              </a:rPr>
            </a:br>
            <a:endParaRPr lang="fr-FR" sz="1600" dirty="0">
              <a:solidFill>
                <a:srgbClr val="C00000"/>
              </a:solidFill>
            </a:endParaRPr>
          </a:p>
        </p:txBody>
      </p:sp>
      <p:sp>
        <p:nvSpPr>
          <p:cNvPr id="6156" name="Espace réservé du texte 139"/>
          <p:cNvSpPr>
            <a:spLocks noGrp="1"/>
          </p:cNvSpPr>
          <p:nvPr/>
        </p:nvSpPr>
        <p:spPr bwMode="auto">
          <a:xfrm>
            <a:off x="4221163" y="5973763"/>
            <a:ext cx="446722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20000"/>
              </a:spcBef>
              <a:buClr>
                <a:srgbClr val="FCBE04"/>
              </a:buClr>
              <a:buFont typeface="Wingdings" panose="05000000000000000000" pitchFamily="2" charset="2"/>
              <a:buNone/>
            </a:pPr>
            <a:r>
              <a:rPr lang="fr-FR" altLang="fr-FR" sz="2400" b="1">
                <a:solidFill>
                  <a:schemeClr val="bg1"/>
                </a:solidFill>
              </a:rPr>
              <a:t>Heure du Jeudi du 11 juin 2020</a:t>
            </a:r>
          </a:p>
        </p:txBody>
      </p:sp>
      <p:sp>
        <p:nvSpPr>
          <p:cNvPr id="16" name="Rectangle 15"/>
          <p:cNvSpPr/>
          <p:nvPr/>
        </p:nvSpPr>
        <p:spPr>
          <a:xfrm>
            <a:off x="-2197100" y="-14288"/>
            <a:ext cx="2116137" cy="68786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prstClr val="white"/>
              </a:solidFill>
            </a:endParaRPr>
          </a:p>
        </p:txBody>
      </p:sp>
      <p:sp>
        <p:nvSpPr>
          <p:cNvPr id="7" name="Chevron 6"/>
          <p:cNvSpPr/>
          <p:nvPr/>
        </p:nvSpPr>
        <p:spPr>
          <a:xfrm>
            <a:off x="8507413" y="-41275"/>
            <a:ext cx="4538662" cy="69342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prstClr val="black"/>
              </a:solidFill>
            </a:endParaRPr>
          </a:p>
        </p:txBody>
      </p:sp>
      <p:pic>
        <p:nvPicPr>
          <p:cNvPr id="61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8963" y="312738"/>
            <a:ext cx="1016000" cy="984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6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5700" y="6146800"/>
            <a:ext cx="1870075" cy="58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Rectangle 22"/>
          <p:cNvSpPr/>
          <p:nvPr/>
        </p:nvSpPr>
        <p:spPr>
          <a:xfrm>
            <a:off x="12299950" y="-26988"/>
            <a:ext cx="2097088" cy="69357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prstClr val="white"/>
              </a:solidFill>
            </a:endParaRPr>
          </a:p>
        </p:txBody>
      </p:sp>
      <p:sp>
        <p:nvSpPr>
          <p:cNvPr id="6162" name="ZoneTexte 21"/>
          <p:cNvSpPr txBox="1">
            <a:spLocks noChangeArrowheads="1"/>
          </p:cNvSpPr>
          <p:nvPr/>
        </p:nvSpPr>
        <p:spPr bwMode="auto">
          <a:xfrm>
            <a:off x="5275263" y="3649663"/>
            <a:ext cx="4602162"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b="1">
                <a:solidFill>
                  <a:srgbClr val="FFFFFF"/>
                </a:solidFill>
                <a:cs typeface="Calibri" panose="020F0502020204030204" pitchFamily="34" charset="0"/>
              </a:rPr>
              <a:t>Être assuré c’est bien, </a:t>
            </a:r>
          </a:p>
          <a:p>
            <a:pPr eaLnBrk="1" hangingPunct="1">
              <a:lnSpc>
                <a:spcPct val="100000"/>
              </a:lnSpc>
              <a:spcBef>
                <a:spcPct val="0"/>
              </a:spcBef>
              <a:buFontTx/>
              <a:buNone/>
            </a:pPr>
            <a:r>
              <a:rPr lang="fr-FR" altLang="fr-FR" b="1">
                <a:solidFill>
                  <a:srgbClr val="FFFFFF"/>
                </a:solidFill>
                <a:cs typeface="Calibri" panose="020F0502020204030204" pitchFamily="34" charset="0"/>
              </a:rPr>
              <a:t>Être bien assuré, c’est mieux !</a:t>
            </a:r>
          </a:p>
        </p:txBody>
      </p:sp>
      <p:pic>
        <p:nvPicPr>
          <p:cNvPr id="6163" name="Image 23" descr="logoterritoiredavenir2.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3850" y="6194425"/>
            <a:ext cx="668338"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7648259"/>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re 5"/>
          <p:cNvSpPr>
            <a:spLocks noGrp="1"/>
          </p:cNvSpPr>
          <p:nvPr>
            <p:ph type="title"/>
          </p:nvPr>
        </p:nvSpPr>
        <p:spPr>
          <a:xfrm>
            <a:off x="556496" y="106555"/>
            <a:ext cx="7650162" cy="901700"/>
          </a:xfrm>
        </p:spPr>
        <p:txBody>
          <a:bodyPr>
            <a:normAutofit/>
          </a:bodyPr>
          <a:lstStyle/>
          <a:p>
            <a:r>
              <a:rPr lang="fr-FR" altLang="fr-FR" sz="2400" b="1" dirty="0">
                <a:solidFill>
                  <a:srgbClr val="C00000"/>
                </a:solidFill>
                <a:latin typeface="Calibri" panose="020F0502020204030204" pitchFamily="34" charset="0"/>
                <a:cs typeface="Calibri" panose="020F0502020204030204" pitchFamily="34" charset="0"/>
              </a:rPr>
              <a:t>Que dire à nos clients ?</a:t>
            </a:r>
            <a:br>
              <a:rPr lang="fr-FR" altLang="fr-FR" sz="2400" b="1" dirty="0">
                <a:solidFill>
                  <a:srgbClr val="C00000"/>
                </a:solidFill>
                <a:latin typeface="Calibri" panose="020F0502020204030204" pitchFamily="34" charset="0"/>
                <a:cs typeface="Calibri" panose="020F0502020204030204" pitchFamily="34" charset="0"/>
              </a:rPr>
            </a:br>
            <a:r>
              <a:rPr lang="fr-FR" altLang="fr-FR" sz="1600" b="1" dirty="0" smtClean="0">
                <a:latin typeface="Calibri" panose="020F0502020204030204" pitchFamily="34" charset="0"/>
                <a:cs typeface="Calibri" panose="020F0502020204030204" pitchFamily="34" charset="0"/>
              </a:rPr>
              <a:t>GARANTIE SANTÉ</a:t>
            </a:r>
            <a:endParaRPr lang="fr-FR" altLang="fr-FR" sz="1600" b="1" dirty="0">
              <a:latin typeface="Calibri" panose="020F0502020204030204" pitchFamily="34" charset="0"/>
              <a:cs typeface="Calibri" panose="020F0502020204030204" pitchFamily="34" charset="0"/>
            </a:endParaRPr>
          </a:p>
        </p:txBody>
      </p:sp>
      <p:sp>
        <p:nvSpPr>
          <p:cNvPr id="16" name="ZoneTexte 15"/>
          <p:cNvSpPr txBox="1"/>
          <p:nvPr/>
        </p:nvSpPr>
        <p:spPr>
          <a:xfrm>
            <a:off x="556496" y="1305439"/>
            <a:ext cx="9383918" cy="523220"/>
          </a:xfrm>
          <a:prstGeom prst="rect">
            <a:avLst/>
          </a:prstGeom>
          <a:noFill/>
          <a:ln>
            <a:noFill/>
          </a:ln>
        </p:spPr>
        <p:txBody>
          <a:bodyPr wrap="square">
            <a:spAutoFit/>
          </a:bodyPr>
          <a:lstStyle/>
          <a:p>
            <a:pPr marL="171450" indent="-171450">
              <a:buFont typeface="Wingdings" panose="05000000000000000000" pitchFamily="2" charset="2"/>
              <a:buChar char="q"/>
              <a:defRPr/>
            </a:pPr>
            <a:r>
              <a:rPr lang="fr-FR" sz="1400" dirty="0">
                <a:solidFill>
                  <a:srgbClr val="C00000"/>
                </a:solidFill>
              </a:rPr>
              <a:t> Votre client viendra rarement vous parler de </a:t>
            </a:r>
            <a:r>
              <a:rPr lang="fr-FR" sz="1400" dirty="0" smtClean="0">
                <a:solidFill>
                  <a:srgbClr val="C00000"/>
                </a:solidFill>
              </a:rPr>
              <a:t>prévoyance </a:t>
            </a:r>
            <a:r>
              <a:rPr lang="fr-FR" sz="1400" dirty="0">
                <a:solidFill>
                  <a:srgbClr val="C00000"/>
                </a:solidFill>
              </a:rPr>
              <a:t>ou vous demander lui-même une assurance décès. À vous de prendre l’initiative et d’aborder le sujet. </a:t>
            </a:r>
          </a:p>
        </p:txBody>
      </p:sp>
      <p:pic>
        <p:nvPicPr>
          <p:cNvPr id="3" name="Image 2"/>
          <p:cNvPicPr>
            <a:picLocks noChangeAspect="1"/>
          </p:cNvPicPr>
          <p:nvPr/>
        </p:nvPicPr>
        <p:blipFill>
          <a:blip r:embed="rId2" cstate="print">
            <a:grayscl/>
            <a:extLst>
              <a:ext uri="{28A0092B-C50C-407E-A947-70E740481C1C}">
                <a14:useLocalDpi xmlns:a14="http://schemas.microsoft.com/office/drawing/2010/main" val="0"/>
              </a:ext>
            </a:extLst>
          </a:blip>
          <a:stretch>
            <a:fillRect/>
          </a:stretch>
        </p:blipFill>
        <p:spPr>
          <a:xfrm>
            <a:off x="10099265" y="261771"/>
            <a:ext cx="1492967" cy="1492967"/>
          </a:xfrm>
          <a:prstGeom prst="rect">
            <a:avLst/>
          </a:prstGeom>
        </p:spPr>
      </p:pic>
      <p:sp>
        <p:nvSpPr>
          <p:cNvPr id="112" name="Rectangle 111"/>
          <p:cNvSpPr/>
          <p:nvPr/>
        </p:nvSpPr>
        <p:spPr>
          <a:xfrm>
            <a:off x="1564610" y="1938413"/>
            <a:ext cx="7920037" cy="1708150"/>
          </a:xfrm>
          <a:prstGeom prst="rect">
            <a:avLst/>
          </a:prstGeom>
          <a:solidFill>
            <a:schemeClr val="bg1">
              <a:lumMod val="85000"/>
            </a:schemeClr>
          </a:solidFill>
        </p:spPr>
        <p:txBody>
          <a:bodyPr>
            <a:spAutoFit/>
          </a:bodyPr>
          <a:lstStyle/>
          <a:p>
            <a:pPr marL="171450" indent="-171450">
              <a:buFont typeface="Wingdings" panose="05000000000000000000" pitchFamily="2" charset="2"/>
              <a:buChar char="§"/>
              <a:defRPr/>
            </a:pPr>
            <a:r>
              <a:rPr lang="fr-FR" sz="1050" dirty="0">
                <a:solidFill>
                  <a:prstClr val="black"/>
                </a:solidFill>
              </a:rPr>
              <a:t>Savez-vous qu’en plus de la banque, nous proposons des contrats d’assurance dont les garanties couvrent votre santé et les accidents dans le cadre de votre vie privée pour préserver votre quotidien ?</a:t>
            </a:r>
          </a:p>
          <a:p>
            <a:pPr marL="171450" indent="-171450">
              <a:buFont typeface="Wingdings" panose="05000000000000000000" pitchFamily="2" charset="2"/>
              <a:buChar char="§"/>
              <a:defRPr/>
            </a:pPr>
            <a:r>
              <a:rPr lang="fr-FR" sz="1050" dirty="0">
                <a:solidFill>
                  <a:prstClr val="black"/>
                </a:solidFill>
              </a:rPr>
              <a:t>Vous assurez vos voitures, votre habitation… et votre famille ?</a:t>
            </a:r>
          </a:p>
          <a:p>
            <a:pPr marL="171450" indent="-171450">
              <a:buFont typeface="Wingdings" panose="05000000000000000000" pitchFamily="2" charset="2"/>
              <a:buChar char="§"/>
              <a:defRPr/>
            </a:pPr>
            <a:r>
              <a:rPr lang="fr-FR" sz="1050" dirty="0">
                <a:solidFill>
                  <a:prstClr val="black"/>
                </a:solidFill>
              </a:rPr>
              <a:t>Comment pensez-vous rembourser votre prêt en cas de dépenses de santé importantes en cas d’accident par exemple ?</a:t>
            </a:r>
          </a:p>
          <a:p>
            <a:pPr marL="171450" indent="-171450">
              <a:buFont typeface="Wingdings" panose="05000000000000000000" pitchFamily="2" charset="2"/>
              <a:buChar char="§"/>
              <a:defRPr/>
            </a:pPr>
            <a:r>
              <a:rPr lang="fr-FR" sz="1050" dirty="0">
                <a:solidFill>
                  <a:prstClr val="black"/>
                </a:solidFill>
              </a:rPr>
              <a:t>(Retraité) Avec cette nouvelle étape de votre vie, vos garanties santé sont-elles toujours adaptées à vos futurs besoins et à votre budget ?</a:t>
            </a:r>
          </a:p>
          <a:p>
            <a:pPr marL="171450" indent="-171450">
              <a:buFont typeface="Wingdings" panose="05000000000000000000" pitchFamily="2" charset="2"/>
              <a:buChar char="§"/>
              <a:defRPr/>
            </a:pPr>
            <a:r>
              <a:rPr lang="fr-FR" sz="1050" dirty="0">
                <a:solidFill>
                  <a:prstClr val="black"/>
                </a:solidFill>
              </a:rPr>
              <a:t>Quelles sont les personnes à assurer? Et quel âge ont-elles?</a:t>
            </a:r>
          </a:p>
          <a:p>
            <a:pPr marL="171450" indent="-171450">
              <a:buFont typeface="Wingdings" panose="05000000000000000000" pitchFamily="2" charset="2"/>
              <a:buChar char="§"/>
              <a:defRPr/>
            </a:pPr>
            <a:r>
              <a:rPr lang="fr-FR" sz="1050" dirty="0">
                <a:solidFill>
                  <a:prstClr val="black"/>
                </a:solidFill>
              </a:rPr>
              <a:t>Portez-vous des lunettes ? Combien vous coûtent-elles?</a:t>
            </a:r>
          </a:p>
          <a:p>
            <a:pPr marL="171450" indent="-171450">
              <a:buFont typeface="Wingdings" panose="05000000000000000000" pitchFamily="2" charset="2"/>
              <a:buChar char="§"/>
              <a:defRPr/>
            </a:pPr>
            <a:r>
              <a:rPr lang="fr-FR" sz="1050" dirty="0">
                <a:solidFill>
                  <a:prstClr val="black"/>
                </a:solidFill>
              </a:rPr>
              <a:t>En cas d’hospitalisation, est-ce qu’une chambre particulière serait importante pour vous?</a:t>
            </a:r>
          </a:p>
          <a:p>
            <a:pPr marL="171450" indent="-171450">
              <a:buFont typeface="Wingdings" panose="05000000000000000000" pitchFamily="2" charset="2"/>
              <a:buChar char="§"/>
              <a:defRPr/>
            </a:pPr>
            <a:r>
              <a:rPr lang="fr-FR" sz="1050" dirty="0">
                <a:solidFill>
                  <a:prstClr val="black"/>
                </a:solidFill>
              </a:rPr>
              <a:t>Envisagez-vous prochainement des soins dentaires?</a:t>
            </a:r>
          </a:p>
          <a:p>
            <a:pPr marL="171450" indent="-171450">
              <a:buFont typeface="Wingdings" panose="05000000000000000000" pitchFamily="2" charset="2"/>
              <a:buChar char="§"/>
              <a:defRPr/>
            </a:pPr>
            <a:r>
              <a:rPr lang="fr-FR" sz="1050" dirty="0">
                <a:solidFill>
                  <a:prstClr val="black"/>
                </a:solidFill>
              </a:rPr>
              <a:t>Quand vous allez à la pharmacie, vous arrive-t-il de payer pour des médicaments faiblement remboursés par la sécurité sociale ?</a:t>
            </a:r>
          </a:p>
        </p:txBody>
      </p:sp>
      <p:sp>
        <p:nvSpPr>
          <p:cNvPr id="113" name="Rectangle 2"/>
          <p:cNvSpPr>
            <a:spLocks noChangeArrowheads="1"/>
          </p:cNvSpPr>
          <p:nvPr/>
        </p:nvSpPr>
        <p:spPr bwMode="auto">
          <a:xfrm>
            <a:off x="9924614" y="2359100"/>
            <a:ext cx="184226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1200" b="1" dirty="0">
                <a:solidFill>
                  <a:srgbClr val="595959"/>
                </a:solidFill>
              </a:rPr>
              <a:t>Rebondissez </a:t>
            </a:r>
            <a:r>
              <a:rPr lang="fr-FR" altLang="fr-FR" sz="1200" b="1" dirty="0" smtClean="0">
                <a:solidFill>
                  <a:srgbClr val="595959"/>
                </a:solidFill>
              </a:rPr>
              <a:t>! Tous </a:t>
            </a:r>
            <a:r>
              <a:rPr lang="fr-FR" altLang="fr-FR" sz="1200" b="1" dirty="0">
                <a:solidFill>
                  <a:srgbClr val="595959"/>
                </a:solidFill>
              </a:rPr>
              <a:t>les évènements sont des opportunités pour parler de la Santé</a:t>
            </a:r>
          </a:p>
        </p:txBody>
      </p:sp>
      <p:sp>
        <p:nvSpPr>
          <p:cNvPr id="114" name="Rectangle 113"/>
          <p:cNvSpPr/>
          <p:nvPr/>
        </p:nvSpPr>
        <p:spPr>
          <a:xfrm>
            <a:off x="1629619" y="4373434"/>
            <a:ext cx="7920037" cy="2439987"/>
          </a:xfrm>
          <a:prstGeom prst="rect">
            <a:avLst/>
          </a:prstGeom>
          <a:solidFill>
            <a:srgbClr val="FFCCCC"/>
          </a:solidFill>
        </p:spPr>
        <p:txBody>
          <a:bodyPr>
            <a:spAutoFit/>
          </a:bodyPr>
          <a:lstStyle/>
          <a:p>
            <a:pPr marL="171450" indent="-171450">
              <a:buFont typeface="Wingdings" panose="05000000000000000000" pitchFamily="2" charset="2"/>
              <a:buChar char="§"/>
              <a:defRPr/>
            </a:pPr>
            <a:r>
              <a:rPr lang="fr-FR" sz="1050" dirty="0">
                <a:solidFill>
                  <a:srgbClr val="C00000"/>
                </a:solidFill>
              </a:rPr>
              <a:t>Remboursez-vous les lentilles de contact non prises en charge par la Sécurité sociale ?</a:t>
            </a:r>
          </a:p>
          <a:p>
            <a:pPr marL="628650" lvl="1" indent="-171450">
              <a:buFont typeface="Wingdings" panose="05000000000000000000" pitchFamily="2" charset="2"/>
              <a:buChar char="Ø"/>
              <a:defRPr/>
            </a:pPr>
            <a:r>
              <a:rPr lang="fr-FR" sz="1000" i="1" dirty="0">
                <a:solidFill>
                  <a:prstClr val="black"/>
                </a:solidFill>
              </a:rPr>
              <a:t>Oui, les lentilles non prises en charge par la Sécurité sociale sont couvertes par Garanties Santé, je propose que l’on étudie ensemble vos besoins et que nous réalisions un devis.</a:t>
            </a:r>
          </a:p>
          <a:p>
            <a:pPr marL="171450" indent="-171450">
              <a:buFont typeface="Wingdings" panose="05000000000000000000" pitchFamily="2" charset="2"/>
              <a:buChar char="§"/>
              <a:defRPr/>
            </a:pPr>
            <a:r>
              <a:rPr lang="fr-FR" sz="1050" dirty="0">
                <a:solidFill>
                  <a:srgbClr val="C00000"/>
                </a:solidFill>
              </a:rPr>
              <a:t>Je ne suis jamais malade…« </a:t>
            </a:r>
          </a:p>
          <a:p>
            <a:pPr marL="628650" lvl="1" indent="-171450">
              <a:buFont typeface="Wingdings" panose="05000000000000000000" pitchFamily="2" charset="2"/>
              <a:buChar char="Ø"/>
              <a:defRPr/>
            </a:pPr>
            <a:r>
              <a:rPr lang="fr-FR" sz="1000" dirty="0">
                <a:solidFill>
                  <a:prstClr val="black"/>
                </a:solidFill>
              </a:rPr>
              <a:t>Vous n’êtes pas souvent malade, mais personne n’est à l’abri d’un imprévu… Notre produit Garanties Santé propose également des formules qui vous permettent d’être couvert pour l’essentiel comme les frais d’hospitalisation suite à un accident, par exemple, pour un budget raisonnable</a:t>
            </a:r>
          </a:p>
          <a:p>
            <a:pPr marL="171450" indent="-171450">
              <a:buFont typeface="Wingdings" panose="05000000000000000000" pitchFamily="2" charset="2"/>
              <a:buChar char="§"/>
              <a:defRPr/>
            </a:pPr>
            <a:r>
              <a:rPr lang="fr-FR" sz="1050" dirty="0">
                <a:solidFill>
                  <a:srgbClr val="C00000"/>
                </a:solidFill>
              </a:rPr>
              <a:t>C’est trop cher !</a:t>
            </a:r>
          </a:p>
          <a:p>
            <a:pPr marL="628650" lvl="1" indent="-171450">
              <a:buFont typeface="Wingdings" panose="05000000000000000000" pitchFamily="2" charset="2"/>
              <a:buChar char="Ø"/>
              <a:defRPr/>
            </a:pPr>
            <a:r>
              <a:rPr lang="fr-FR" sz="1000" i="1" dirty="0">
                <a:solidFill>
                  <a:prstClr val="black"/>
                </a:solidFill>
              </a:rPr>
              <a:t>C’est-à-dire ? Dîtes-moi, trop cher par rapport à quoi ?</a:t>
            </a:r>
          </a:p>
          <a:p>
            <a:pPr marL="628650" lvl="1" indent="-171450">
              <a:buFont typeface="Wingdings" panose="05000000000000000000" pitchFamily="2" charset="2"/>
              <a:buChar char="Ø"/>
              <a:defRPr/>
            </a:pPr>
            <a:r>
              <a:rPr lang="fr-FR" sz="1000" i="1" dirty="0">
                <a:solidFill>
                  <a:prstClr val="black"/>
                </a:solidFill>
              </a:rPr>
              <a:t>Combien êtes-vous prêt à mettre ?</a:t>
            </a:r>
          </a:p>
          <a:p>
            <a:pPr marL="628650" lvl="1" indent="-171450">
              <a:buFont typeface="Wingdings" panose="05000000000000000000" pitchFamily="2" charset="2"/>
              <a:buChar char="Ø"/>
              <a:defRPr/>
            </a:pPr>
            <a:r>
              <a:rPr lang="fr-FR" sz="1000" i="1" dirty="0">
                <a:solidFill>
                  <a:prstClr val="black"/>
                </a:solidFill>
              </a:rPr>
              <a:t>Pour protéger votre voiture ou votre habitation, vous payez combien ?</a:t>
            </a:r>
          </a:p>
          <a:p>
            <a:pPr marL="171450" indent="-171450">
              <a:buFont typeface="Wingdings" panose="05000000000000000000" pitchFamily="2" charset="2"/>
              <a:buChar char="§"/>
              <a:defRPr/>
            </a:pPr>
            <a:r>
              <a:rPr lang="fr-FR" sz="1050" dirty="0">
                <a:solidFill>
                  <a:srgbClr val="C00000"/>
                </a:solidFill>
              </a:rPr>
              <a:t>Je suis célibataire, je n’ai pas d’enfants</a:t>
            </a:r>
          </a:p>
          <a:p>
            <a:pPr marL="628650" lvl="1" indent="-171450">
              <a:buFont typeface="Wingdings" panose="05000000000000000000" pitchFamily="2" charset="2"/>
              <a:buChar char="Ø"/>
              <a:defRPr/>
            </a:pPr>
            <a:r>
              <a:rPr lang="fr-FR" sz="1000" i="1" dirty="0">
                <a:solidFill>
                  <a:prstClr val="black"/>
                </a:solidFill>
              </a:rPr>
              <a:t>Justement, comment allez-vous faire en cas d’invalidité, maladies graves ou perte d’autonomie ?</a:t>
            </a:r>
          </a:p>
          <a:p>
            <a:pPr marL="171450" indent="-171450">
              <a:buFont typeface="Wingdings" panose="05000000000000000000" pitchFamily="2" charset="2"/>
              <a:buChar char="§"/>
              <a:defRPr/>
            </a:pPr>
            <a:r>
              <a:rPr lang="fr-FR" sz="1050" dirty="0">
                <a:solidFill>
                  <a:srgbClr val="C00000"/>
                </a:solidFill>
              </a:rPr>
              <a:t>Je vais réfléchir</a:t>
            </a:r>
          </a:p>
          <a:p>
            <a:pPr marL="628650" lvl="1" indent="-171450">
              <a:buFont typeface="Wingdings" panose="05000000000000000000" pitchFamily="2" charset="2"/>
              <a:buChar char="Ø"/>
              <a:defRPr/>
            </a:pPr>
            <a:r>
              <a:rPr lang="fr-FR" sz="1000" i="1" dirty="0">
                <a:solidFill>
                  <a:prstClr val="black"/>
                </a:solidFill>
              </a:rPr>
              <a:t>Je comprends. A quoi souhaitez-vous réfléchir plus précisément ? Le coût, les garanties?</a:t>
            </a:r>
          </a:p>
        </p:txBody>
      </p:sp>
      <p:sp>
        <p:nvSpPr>
          <p:cNvPr id="115" name="ZoneTexte 114"/>
          <p:cNvSpPr txBox="1"/>
          <p:nvPr/>
        </p:nvSpPr>
        <p:spPr>
          <a:xfrm>
            <a:off x="693172" y="3804193"/>
            <a:ext cx="9792929" cy="523220"/>
          </a:xfrm>
          <a:prstGeom prst="rect">
            <a:avLst/>
          </a:prstGeom>
          <a:noFill/>
          <a:ln>
            <a:noFill/>
          </a:ln>
        </p:spPr>
        <p:txBody>
          <a:bodyPr wrap="square">
            <a:spAutoFit/>
          </a:bodyPr>
          <a:lstStyle/>
          <a:p>
            <a:pPr marL="171450" indent="-171450">
              <a:buFont typeface="Wingdings" panose="05000000000000000000" pitchFamily="2" charset="2"/>
              <a:buChar char="q"/>
              <a:defRPr/>
            </a:pPr>
            <a:r>
              <a:rPr lang="fr-FR" sz="1400" dirty="0">
                <a:solidFill>
                  <a:srgbClr val="C00000"/>
                </a:solidFill>
              </a:rPr>
              <a:t> Le client </a:t>
            </a:r>
            <a:r>
              <a:rPr lang="fr-FR" sz="1400" dirty="0" err="1">
                <a:solidFill>
                  <a:srgbClr val="C00000"/>
                </a:solidFill>
              </a:rPr>
              <a:t>contre-argumente</a:t>
            </a:r>
            <a:r>
              <a:rPr lang="fr-FR" sz="1400" dirty="0">
                <a:solidFill>
                  <a:srgbClr val="C00000"/>
                </a:solidFill>
              </a:rPr>
              <a:t> : profitez-en ! Chaque a priori constitue une opportunité pour rebondir. L’enjeu : construire avec lui une protection vraiment adaptée à ses besoins et exigences et à ceux de ses proches pour le convaincre et le fidéliser !</a:t>
            </a:r>
          </a:p>
        </p:txBody>
      </p:sp>
    </p:spTree>
    <p:extLst>
      <p:ext uri="{BB962C8B-B14F-4D97-AF65-F5344CB8AC3E}">
        <p14:creationId xmlns:p14="http://schemas.microsoft.com/office/powerpoint/2010/main" val="3962001173"/>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317</Words>
  <Application>Microsoft Office PowerPoint</Application>
  <PresentationFormat>Grand écran</PresentationFormat>
  <Paragraphs>33</Paragraphs>
  <Slides>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vt:i4>
      </vt:variant>
    </vt:vector>
  </HeadingPairs>
  <TitlesOfParts>
    <vt:vector size="8" baseType="lpstr">
      <vt:lpstr>Arial</vt:lpstr>
      <vt:lpstr>Britannic Bold</vt:lpstr>
      <vt:lpstr>Calibri</vt:lpstr>
      <vt:lpstr>Calibri Light</vt:lpstr>
      <vt:lpstr>Wingdings</vt:lpstr>
      <vt:lpstr>Thème Office</vt:lpstr>
      <vt:lpstr>IARD Auto GAV Santé  </vt:lpstr>
      <vt:lpstr>Que dire à nos clients ? GARANTIE SANTÉ</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IARD Auto GAV Santé</dc:title>
  <dc:creator>WEISS Michel [CEGEE]</dc:creator>
  <cp:lastModifiedBy>WEISS Michel [CEGEE]</cp:lastModifiedBy>
  <cp:revision>7</cp:revision>
  <dcterms:created xsi:type="dcterms:W3CDTF">2020-06-04T15:29:18Z</dcterms:created>
  <dcterms:modified xsi:type="dcterms:W3CDTF">2020-06-04T15:58:05Z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michel.weiss@cegee.caisse-epargne.fr</vt:lpwstr>
  </property>
  <property fmtid="{D5CDD505-2E9C-101B-9397-08002B2CF9AE}" pid="5" name="MSIP_Label_48a19f0c-bea1-442e-a475-ed109d9ec508_SetDate">
    <vt:lpwstr>2020-06-04T15:33:32.0212898Z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