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8" r:id="rId2"/>
  </p:sldMasterIdLst>
  <p:notesMasterIdLst>
    <p:notesMasterId r:id="rId43"/>
  </p:notesMasterIdLst>
  <p:handoutMasterIdLst>
    <p:handoutMasterId r:id="rId44"/>
  </p:handoutMasterIdLst>
  <p:sldIdLst>
    <p:sldId id="259" r:id="rId3"/>
    <p:sldId id="341" r:id="rId4"/>
    <p:sldId id="270" r:id="rId5"/>
    <p:sldId id="342" r:id="rId6"/>
    <p:sldId id="343" r:id="rId7"/>
    <p:sldId id="344" r:id="rId8"/>
    <p:sldId id="347" r:id="rId9"/>
    <p:sldId id="348" r:id="rId10"/>
    <p:sldId id="368" r:id="rId11"/>
    <p:sldId id="352" r:id="rId12"/>
    <p:sldId id="374" r:id="rId13"/>
    <p:sldId id="373" r:id="rId14"/>
    <p:sldId id="351" r:id="rId15"/>
    <p:sldId id="377" r:id="rId16"/>
    <p:sldId id="375" r:id="rId17"/>
    <p:sldId id="378" r:id="rId18"/>
    <p:sldId id="379" r:id="rId19"/>
    <p:sldId id="350" r:id="rId20"/>
    <p:sldId id="380" r:id="rId21"/>
    <p:sldId id="381" r:id="rId22"/>
    <p:sldId id="345" r:id="rId23"/>
    <p:sldId id="369" r:id="rId24"/>
    <p:sldId id="353" r:id="rId25"/>
    <p:sldId id="358" r:id="rId26"/>
    <p:sldId id="370" r:id="rId27"/>
    <p:sldId id="360" r:id="rId28"/>
    <p:sldId id="372" r:id="rId29"/>
    <p:sldId id="382" r:id="rId30"/>
    <p:sldId id="354" r:id="rId31"/>
    <p:sldId id="355" r:id="rId32"/>
    <p:sldId id="356" r:id="rId33"/>
    <p:sldId id="357" r:id="rId34"/>
    <p:sldId id="371" r:id="rId35"/>
    <p:sldId id="361" r:id="rId36"/>
    <p:sldId id="362" r:id="rId37"/>
    <p:sldId id="364" r:id="rId38"/>
    <p:sldId id="365" r:id="rId39"/>
    <p:sldId id="366" r:id="rId40"/>
    <p:sldId id="367" r:id="rId41"/>
    <p:sldId id="363" r:id="rId42"/>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1C64"/>
    <a:srgbClr val="A788AC"/>
    <a:srgbClr val="6F1D65"/>
    <a:srgbClr val="6E1B64"/>
    <a:srgbClr val="6C1761"/>
    <a:srgbClr val="FAAF3F"/>
    <a:srgbClr val="FBB140"/>
    <a:srgbClr val="4E6A95"/>
    <a:srgbClr val="B75D7E"/>
    <a:srgbClr val="5C25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5" autoAdjust="0"/>
    <p:restoredTop sz="94631" autoAdjust="0"/>
  </p:normalViewPr>
  <p:slideViewPr>
    <p:cSldViewPr snapToGrid="0" snapToObjects="1">
      <p:cViewPr varScale="1">
        <p:scale>
          <a:sx n="79" d="100"/>
          <a:sy n="79" d="100"/>
        </p:scale>
        <p:origin x="1565" y="67"/>
      </p:cViewPr>
      <p:guideLst>
        <p:guide orient="horz" pos="2160"/>
        <p:guide pos="2880"/>
      </p:guideLst>
    </p:cSldViewPr>
  </p:slideViewPr>
  <p:outlineViewPr>
    <p:cViewPr>
      <p:scale>
        <a:sx n="33" d="100"/>
        <a:sy n="33" d="100"/>
      </p:scale>
      <p:origin x="0" y="-29226"/>
    </p:cViewPr>
  </p:outlineViewPr>
  <p:notesTextViewPr>
    <p:cViewPr>
      <p:scale>
        <a:sx n="1" d="1"/>
        <a:sy n="1" d="1"/>
      </p:scale>
      <p:origin x="0" y="0"/>
    </p:cViewPr>
  </p:notesTextViewPr>
  <p:sorterViewPr>
    <p:cViewPr>
      <p:scale>
        <a:sx n="133" d="100"/>
        <a:sy n="133" d="100"/>
      </p:scale>
      <p:origin x="0" y="0"/>
    </p:cViewPr>
  </p:sorterViewPr>
  <p:notesViewPr>
    <p:cSldViewPr snapToGrid="0" snapToObjects="1">
      <p:cViewPr varScale="1">
        <p:scale>
          <a:sx n="53" d="100"/>
          <a:sy n="53" d="100"/>
        </p:scale>
        <p:origin x="-285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989C7D1C-C206-4842-9777-D984E4C7E42A}" type="datetimeFigureOut">
              <a:rPr lang="fr-FR" smtClean="0"/>
              <a:t>05/11/2021</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E0A3A188-DB67-7441-B24B-E97FCBF50E75}" type="slidenum">
              <a:rPr lang="fr-FR" smtClean="0"/>
              <a:t>‹N°›</a:t>
            </a:fld>
            <a:endParaRPr lang="fr-FR"/>
          </a:p>
        </p:txBody>
      </p:sp>
    </p:spTree>
    <p:extLst>
      <p:ext uri="{BB962C8B-B14F-4D97-AF65-F5344CB8AC3E}">
        <p14:creationId xmlns:p14="http://schemas.microsoft.com/office/powerpoint/2010/main" val="94671238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9665241-D127-440F-855F-01208AB78F04}" type="datetimeFigureOut">
              <a:rPr lang="fr-FR" smtClean="0"/>
              <a:t>05/11/2021</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8EECCC2-9926-4B95-A141-5AC8E3D59A5C}" type="slidenum">
              <a:rPr lang="fr-FR" smtClean="0"/>
              <a:t>‹N°›</a:t>
            </a:fld>
            <a:endParaRPr lang="fr-FR"/>
          </a:p>
        </p:txBody>
      </p:sp>
    </p:spTree>
    <p:extLst>
      <p:ext uri="{BB962C8B-B14F-4D97-AF65-F5344CB8AC3E}">
        <p14:creationId xmlns:p14="http://schemas.microsoft.com/office/powerpoint/2010/main" val="364037375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BPCE Assurances - Direction Offre et Marketing</a:t>
            </a:r>
          </a:p>
        </p:txBody>
      </p:sp>
      <p:sp>
        <p:nvSpPr>
          <p:cNvPr id="4" name="Espace réservé du numéro de diapositive 3"/>
          <p:cNvSpPr>
            <a:spLocks noGrp="1"/>
          </p:cNvSpPr>
          <p:nvPr>
            <p:ph type="sldNum" sz="quarter" idx="10"/>
          </p:nvPr>
        </p:nvSpPr>
        <p:spPr/>
        <p:txBody>
          <a:bodyPr/>
          <a:lstStyle/>
          <a:p>
            <a:fld id="{38EECCC2-9926-4B95-A141-5AC8E3D59A5C}" type="slidenum">
              <a:rPr lang="fr-FR" smtClean="0"/>
              <a:t>1</a:t>
            </a:fld>
            <a:endParaRPr lang="fr-FR"/>
          </a:p>
        </p:txBody>
      </p:sp>
      <p:sp>
        <p:nvSpPr>
          <p:cNvPr id="5" name="Espace réservé du pied de page 4"/>
          <p:cNvSpPr>
            <a:spLocks noGrp="1"/>
          </p:cNvSpPr>
          <p:nvPr>
            <p:ph type="ftr" sz="quarter" idx="11"/>
          </p:nvPr>
        </p:nvSpPr>
        <p:spPr/>
        <p:txBody>
          <a:bodyPr/>
          <a:lstStyle/>
          <a:p>
            <a:endParaRPr lang="fr-FR"/>
          </a:p>
        </p:txBody>
      </p:sp>
    </p:spTree>
    <p:extLst>
      <p:ext uri="{BB962C8B-B14F-4D97-AF65-F5344CB8AC3E}">
        <p14:creationId xmlns:p14="http://schemas.microsoft.com/office/powerpoint/2010/main" val="27827701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rot="8169872">
            <a:off x="-409943" y="-2474676"/>
            <a:ext cx="8509073" cy="6298988"/>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23" name="Image 2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rot="6768274">
            <a:off x="1507503" y="156922"/>
            <a:ext cx="9506621" cy="757440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24" name="Rectangle 23"/>
          <p:cNvSpPr/>
          <p:nvPr userDrawn="1"/>
        </p:nvSpPr>
        <p:spPr bwMode="auto">
          <a:xfrm>
            <a:off x="576263" y="783771"/>
            <a:ext cx="7711978" cy="5227751"/>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endParaRPr lang="fr-FR" sz="1200" b="1" dirty="0">
              <a:solidFill>
                <a:schemeClr val="bg1"/>
              </a:solidFill>
            </a:endParaRPr>
          </a:p>
        </p:txBody>
      </p:sp>
      <p:sp>
        <p:nvSpPr>
          <p:cNvPr id="2" name="Titre 1"/>
          <p:cNvSpPr>
            <a:spLocks noGrp="1"/>
          </p:cNvSpPr>
          <p:nvPr>
            <p:ph type="ctrTitle" hasCustomPrompt="1"/>
          </p:nvPr>
        </p:nvSpPr>
        <p:spPr>
          <a:xfrm>
            <a:off x="1080000" y="2498400"/>
            <a:ext cx="3772545" cy="861774"/>
          </a:xfrm>
        </p:spPr>
        <p:txBody>
          <a:bodyPr anchor="t" anchorCtr="0">
            <a:spAutoFit/>
          </a:bodyPr>
          <a:lstStyle>
            <a:lvl1pPr algn="l">
              <a:lnSpc>
                <a:spcPct val="100000"/>
              </a:lnSpc>
              <a:defRPr sz="2800" b="0"/>
            </a:lvl1pPr>
          </a:lstStyle>
          <a:p>
            <a:r>
              <a:rPr lang="fr-FR"/>
              <a:t>MODIFIEZ LE STYLE DU TITRE</a:t>
            </a:r>
          </a:p>
        </p:txBody>
      </p:sp>
      <p:sp>
        <p:nvSpPr>
          <p:cNvPr id="3" name="Sous-titre 2"/>
          <p:cNvSpPr>
            <a:spLocks noGrp="1"/>
          </p:cNvSpPr>
          <p:nvPr>
            <p:ph type="subTitle" idx="1"/>
          </p:nvPr>
        </p:nvSpPr>
        <p:spPr>
          <a:xfrm>
            <a:off x="1080000" y="4453200"/>
            <a:ext cx="3083858" cy="184666"/>
          </a:xfrm>
        </p:spPr>
        <p:txBody>
          <a:bodyPr>
            <a:spAutoFit/>
          </a:bodyPr>
          <a:lstStyle>
            <a:lvl1pPr marL="0" indent="0" algn="l">
              <a:spcBef>
                <a:spcPts val="0"/>
              </a:spcBef>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pic>
        <p:nvPicPr>
          <p:cNvPr id="25" name="Image 24"/>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052224" y="6302948"/>
            <a:ext cx="1207949" cy="173418"/>
          </a:xfrm>
          <a:prstGeom prst="rect">
            <a:avLst/>
          </a:prstGeom>
        </p:spPr>
      </p:pic>
      <p:sp>
        <p:nvSpPr>
          <p:cNvPr id="11" name="Espace réservé du texte 4"/>
          <p:cNvSpPr>
            <a:spLocks noGrp="1"/>
          </p:cNvSpPr>
          <p:nvPr>
            <p:ph type="body" sz="quarter" idx="10"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sp>
        <p:nvSpPr>
          <p:cNvPr id="10" name="Sous-titre 2"/>
          <p:cNvSpPr txBox="1">
            <a:spLocks/>
          </p:cNvSpPr>
          <p:nvPr userDrawn="1"/>
        </p:nvSpPr>
        <p:spPr>
          <a:xfrm>
            <a:off x="1080000" y="4656521"/>
            <a:ext cx="3083858" cy="184666"/>
          </a:xfrm>
          <a:prstGeom prst="rect">
            <a:avLst/>
          </a:prstGeom>
        </p:spPr>
        <p:txBody>
          <a:bodyPr vert="horz" lIns="0" tIns="0" rIns="0" bIns="0" rtlCol="0">
            <a:spAutoFit/>
          </a:bodyPr>
          <a:lstStyle>
            <a:lvl1pPr marL="0" indent="0" algn="l" defTabSz="685800" rtl="0" eaLnBrk="1" latinLnBrk="0" hangingPunct="1">
              <a:lnSpc>
                <a:spcPct val="100000"/>
              </a:lnSpc>
              <a:spcBef>
                <a:spcPts val="0"/>
              </a:spcBef>
              <a:buFont typeface="Arial" panose="020B0604020202020204" pitchFamily="34" charset="0"/>
              <a:buNone/>
              <a:defRPr sz="1200" kern="1200">
                <a:solidFill>
                  <a:schemeClr val="tx1">
                    <a:lumMod val="65000"/>
                    <a:lumOff val="35000"/>
                  </a:schemeClr>
                </a:solidFill>
                <a:latin typeface="+mn-lt"/>
                <a:ea typeface="+mn-ea"/>
                <a:cs typeface="+mn-cs"/>
              </a:defRPr>
            </a:lvl1pPr>
            <a:lvl2pPr marL="342900" indent="0" algn="ctr" defTabSz="685800" rtl="0" eaLnBrk="1" latinLnBrk="0" hangingPunct="1">
              <a:lnSpc>
                <a:spcPct val="100000"/>
              </a:lnSpc>
              <a:spcBef>
                <a:spcPts val="1200"/>
              </a:spcBef>
              <a:buFont typeface="Arial" panose="020B0604020202020204" pitchFamily="34" charset="0"/>
              <a:buNone/>
              <a:defRPr sz="1500" b="1" kern="1200">
                <a:solidFill>
                  <a:schemeClr val="accent1"/>
                </a:solidFill>
                <a:latin typeface="+mn-lt"/>
                <a:ea typeface="+mn-ea"/>
                <a:cs typeface="+mn-cs"/>
              </a:defRPr>
            </a:lvl2pPr>
            <a:lvl3pPr marL="685800" indent="0" algn="ctr" defTabSz="685800" rtl="0" eaLnBrk="1" latinLnBrk="0" hangingPunct="1">
              <a:lnSpc>
                <a:spcPct val="100000"/>
              </a:lnSpc>
              <a:spcBef>
                <a:spcPts val="1600"/>
              </a:spcBef>
              <a:buFont typeface="Arial" panose="020B0604020202020204" pitchFamily="34" charset="0"/>
              <a:buNone/>
              <a:defRPr sz="1350" b="1" kern="1200" cap="all" baseline="0">
                <a:solidFill>
                  <a:schemeClr val="tx1"/>
                </a:solidFill>
                <a:latin typeface="+mn-lt"/>
                <a:ea typeface="+mn-ea"/>
                <a:cs typeface="+mn-cs"/>
              </a:defRPr>
            </a:lvl3pPr>
            <a:lvl4pPr marL="1028700" indent="0" algn="ctr" defTabSz="685800" rtl="0" eaLnBrk="1" latinLnBrk="0" hangingPunct="1">
              <a:lnSpc>
                <a:spcPct val="100000"/>
              </a:lnSpc>
              <a:spcBef>
                <a:spcPts val="900"/>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100000"/>
              </a:lnSpc>
              <a:spcBef>
                <a:spcPts val="600"/>
              </a:spcBef>
              <a:buClr>
                <a:schemeClr val="accent1"/>
              </a:buClr>
              <a:buSzPct val="80000"/>
              <a:buFont typeface="Wingdings 3" panose="05040102010807070707" pitchFamily="18" charset="2"/>
              <a:buNone/>
              <a:defRPr sz="1200" kern="1200">
                <a:solidFill>
                  <a:schemeClr val="tx1"/>
                </a:solidFill>
                <a:latin typeface="+mn-lt"/>
                <a:ea typeface="+mn-ea"/>
                <a:cs typeface="+mn-cs"/>
              </a:defRPr>
            </a:lvl5pPr>
            <a:lvl6pPr marL="1714500" indent="0" algn="ctr" defTabSz="685800" rtl="0" eaLnBrk="1" latinLnBrk="0" hangingPunct="1">
              <a:lnSpc>
                <a:spcPct val="100000"/>
              </a:lnSpc>
              <a:spcBef>
                <a:spcPts val="600"/>
              </a:spcBef>
              <a:buClr>
                <a:schemeClr val="accent1"/>
              </a:buClr>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fld id="{E73C5F8A-F817-EC4F-913A-7E02F55EA156}" type="datetime4">
              <a:rPr lang="fr-FR" smtClean="0">
                <a:solidFill>
                  <a:schemeClr val="bg1">
                    <a:lumMod val="50000"/>
                  </a:schemeClr>
                </a:solidFill>
              </a:rPr>
              <a:t>5 novembre 2021</a:t>
            </a:fld>
            <a:endParaRPr lang="fr-FR" dirty="0">
              <a:solidFill>
                <a:schemeClr val="bg1">
                  <a:lumMod val="50000"/>
                </a:schemeClr>
              </a:solidFill>
            </a:endParaRPr>
          </a:p>
        </p:txBody>
      </p:sp>
      <p:pic>
        <p:nvPicPr>
          <p:cNvPr id="12" name="Imag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88300" y="949954"/>
            <a:ext cx="2139974" cy="778352"/>
          </a:xfrm>
          <a:prstGeom prst="rect">
            <a:avLst/>
          </a:prstGeom>
        </p:spPr>
      </p:pic>
    </p:spTree>
    <p:extLst>
      <p:ext uri="{BB962C8B-B14F-4D97-AF65-F5344CB8AC3E}">
        <p14:creationId xmlns:p14="http://schemas.microsoft.com/office/powerpoint/2010/main" val="525703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3672000" y="452438"/>
            <a:ext cx="5194188" cy="594201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sp>
        <p:nvSpPr>
          <p:cNvPr id="8" name="Espace réservé du texte 7"/>
          <p:cNvSpPr>
            <a:spLocks noGrp="1"/>
          </p:cNvSpPr>
          <p:nvPr>
            <p:ph type="body" sz="quarter" idx="13"/>
          </p:nvPr>
        </p:nvSpPr>
        <p:spPr>
          <a:xfrm>
            <a:off x="4647600" y="1267200"/>
            <a:ext cx="3886800" cy="4762518"/>
          </a:xfrm>
        </p:spPr>
        <p:txBody>
          <a:bodyPr>
            <a:noAutofit/>
          </a:bodyPr>
          <a:lstStyle>
            <a:lvl1pPr>
              <a:spcBef>
                <a:spcPts val="2800"/>
              </a:spcBef>
              <a:defRPr sz="1600" b="1" cap="all" baseline="0">
                <a:solidFill>
                  <a:schemeClr val="tx2"/>
                </a:solidFill>
              </a:defRPr>
            </a:lvl1pPr>
            <a:lvl2pPr>
              <a:lnSpc>
                <a:spcPct val="120000"/>
              </a:lnSpc>
              <a:defRPr sz="1400" b="0"/>
            </a:lvl2pPr>
          </a:lstStyle>
          <a:p>
            <a:pPr lvl="0"/>
            <a:r>
              <a:rPr lang="fr-FR"/>
              <a:t>Modifiez les styles du texte du masque</a:t>
            </a:r>
          </a:p>
        </p:txBody>
      </p:sp>
      <p:sp>
        <p:nvSpPr>
          <p:cNvPr id="2" name="Rectangle 1"/>
          <p:cNvSpPr/>
          <p:nvPr userDrawn="1"/>
        </p:nvSpPr>
        <p:spPr>
          <a:xfrm>
            <a:off x="851647" y="295835"/>
            <a:ext cx="1524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bject 13"/>
          <p:cNvSpPr/>
          <p:nvPr userDrawn="1"/>
        </p:nvSpPr>
        <p:spPr>
          <a:xfrm>
            <a:off x="0" y="858711"/>
            <a:ext cx="3725023" cy="2269451"/>
          </a:xfrm>
          <a:prstGeom prst="rect">
            <a:avLst/>
          </a:prstGeom>
          <a:blipFill>
            <a:blip r:embed="rId2" cstate="email">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4" name="Espace réservé du texte 3"/>
          <p:cNvSpPr>
            <a:spLocks noGrp="1"/>
          </p:cNvSpPr>
          <p:nvPr>
            <p:ph type="body" sz="quarter" idx="14" hasCustomPrompt="1"/>
          </p:nvPr>
        </p:nvSpPr>
        <p:spPr>
          <a:xfrm>
            <a:off x="457098" y="1740173"/>
            <a:ext cx="2052000" cy="430887"/>
          </a:xfrm>
        </p:spPr>
        <p:txBody>
          <a:bodyPr wrap="square">
            <a:spAutoFit/>
          </a:bodyPr>
          <a:lstStyle>
            <a:lvl1pPr>
              <a:defRPr sz="2800" b="1" cap="all" baseline="0">
                <a:solidFill>
                  <a:schemeClr val="bg1"/>
                </a:solidFill>
              </a:defRPr>
            </a:lvl1pPr>
            <a:lvl2pPr>
              <a:defRPr sz="2800"/>
            </a:lvl2pPr>
            <a:lvl3pPr>
              <a:defRPr sz="2800"/>
            </a:lvl3pPr>
            <a:lvl4pPr>
              <a:defRPr sz="2800"/>
            </a:lvl4pPr>
            <a:lvl5pPr>
              <a:defRPr sz="2800"/>
            </a:lvl5pPr>
          </a:lstStyle>
          <a:p>
            <a:pPr lvl="0"/>
            <a:r>
              <a:rPr lang="fr-FR"/>
              <a:t>texte</a:t>
            </a:r>
          </a:p>
        </p:txBody>
      </p:sp>
      <p:sp>
        <p:nvSpPr>
          <p:cNvPr id="12" name="Espace réservé du texte 3"/>
          <p:cNvSpPr>
            <a:spLocks noGrp="1"/>
          </p:cNvSpPr>
          <p:nvPr>
            <p:ph type="body" sz="quarter" idx="15" hasCustomPrompt="1"/>
          </p:nvPr>
        </p:nvSpPr>
        <p:spPr>
          <a:xfrm>
            <a:off x="4165200" y="1166400"/>
            <a:ext cx="511091" cy="707886"/>
          </a:xfrm>
        </p:spPr>
        <p:txBody>
          <a:bodyPr wrap="square">
            <a:spAutoFit/>
          </a:bodyPr>
          <a:lstStyle>
            <a:lvl1pPr>
              <a:defRPr sz="4600" b="0" cap="all" baseline="0">
                <a:solidFill>
                  <a:schemeClr val="tx1"/>
                </a:solidFill>
              </a:defRPr>
            </a:lvl1pPr>
            <a:lvl2pPr>
              <a:defRPr sz="2800"/>
            </a:lvl2pPr>
            <a:lvl3pPr>
              <a:defRPr sz="2800"/>
            </a:lvl3pPr>
            <a:lvl4pPr>
              <a:defRPr sz="2800"/>
            </a:lvl4pPr>
            <a:lvl5pPr>
              <a:defRPr sz="2800"/>
            </a:lvl5pPr>
          </a:lstStyle>
          <a:p>
            <a:pPr lvl="0"/>
            <a:r>
              <a:rPr lang="fr-FR"/>
              <a:t>#</a:t>
            </a:r>
          </a:p>
        </p:txBody>
      </p:sp>
      <p:sp>
        <p:nvSpPr>
          <p:cNvPr id="3" name="Espace réservé du pied de page 2"/>
          <p:cNvSpPr>
            <a:spLocks noGrp="1"/>
          </p:cNvSpPr>
          <p:nvPr>
            <p:ph type="ftr" sz="quarter" idx="16"/>
          </p:nvPr>
        </p:nvSpPr>
        <p:spPr/>
        <p:txBody>
          <a:bodyPr/>
          <a:lstStyle/>
          <a:p>
            <a:r>
              <a:rPr lang="fr-FR"/>
              <a:t>PRESENTATION 100% Santé - décembre 2020 - Document interne ne pas diffuser</a:t>
            </a:r>
            <a:endParaRPr lang="fr-FR" dirty="0"/>
          </a:p>
        </p:txBody>
      </p:sp>
      <p:sp>
        <p:nvSpPr>
          <p:cNvPr id="5" name="Espace réservé du numéro de diapositive 4"/>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9599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93593"/>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9" y="1300163"/>
            <a:ext cx="7780543" cy="4357687"/>
          </a:xfrm>
        </p:spPr>
        <p:txBody>
          <a:bodyPr/>
          <a:lstStyle>
            <a:lvl3pPr>
              <a:defRPr>
                <a:solidFill>
                  <a:srgbClr val="ADA5D0"/>
                </a:solidFill>
              </a:defRPr>
            </a:lvl3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u pied de page 2"/>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4" name="Espace réservé du numéro de diapositive 3"/>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834814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287339" y="452438"/>
            <a:ext cx="8570210" cy="594201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sp>
        <p:nvSpPr>
          <p:cNvPr id="3" name="Espace réservé du texte 2"/>
          <p:cNvSpPr>
            <a:spLocks noGrp="1"/>
          </p:cNvSpPr>
          <p:nvPr>
            <p:ph type="body" sz="quarter" idx="10"/>
          </p:nvPr>
        </p:nvSpPr>
        <p:spPr>
          <a:xfrm>
            <a:off x="3665304" y="1281446"/>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
        <p:nvSpPr>
          <p:cNvPr id="16" name="Espace réservé du texte 2"/>
          <p:cNvSpPr>
            <a:spLocks noGrp="1"/>
          </p:cNvSpPr>
          <p:nvPr>
            <p:ph type="body" sz="quarter" idx="11"/>
          </p:nvPr>
        </p:nvSpPr>
        <p:spPr>
          <a:xfrm>
            <a:off x="3665304" y="4589351"/>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
        <p:nvSpPr>
          <p:cNvPr id="4" name="ZoneTexte 3"/>
          <p:cNvSpPr txBox="1"/>
          <p:nvPr userDrawn="1"/>
        </p:nvSpPr>
        <p:spPr>
          <a:xfrm>
            <a:off x="1067300" y="1213646"/>
            <a:ext cx="2250141" cy="492443"/>
          </a:xfrm>
          <a:prstGeom prst="rect">
            <a:avLst/>
          </a:prstGeom>
          <a:noFill/>
        </p:spPr>
        <p:txBody>
          <a:bodyPr wrap="square" lIns="0" tIns="0" rIns="0" bIns="0" rtlCol="0">
            <a:spAutoFit/>
          </a:bodyPr>
          <a:lstStyle/>
          <a:p>
            <a:r>
              <a:rPr lang="fr-FR" sz="3200" b="1">
                <a:solidFill>
                  <a:schemeClr val="bg1"/>
                </a:solidFill>
              </a:rPr>
              <a:t>CONTACT</a:t>
            </a:r>
          </a:p>
        </p:txBody>
      </p:sp>
      <p:sp>
        <p:nvSpPr>
          <p:cNvPr id="2" name="Espace réservé du pied de page 1"/>
          <p:cNvSpPr>
            <a:spLocks noGrp="1"/>
          </p:cNvSpPr>
          <p:nvPr>
            <p:ph type="ftr" sz="quarter" idx="12"/>
          </p:nvPr>
        </p:nvSpPr>
        <p:spPr/>
        <p:txBody>
          <a:bodyPr/>
          <a:lstStyle/>
          <a:p>
            <a:r>
              <a:rPr lang="fr-FR"/>
              <a:t>PRESENTATION 100% Santé - décembre 2020 - Document interne ne pas diffuser</a:t>
            </a:r>
            <a:endParaRPr lang="fr-FR" dirty="0"/>
          </a:p>
        </p:txBody>
      </p:sp>
      <p:sp>
        <p:nvSpPr>
          <p:cNvPr id="5" name="Espace réservé du numéro de diapositive 4"/>
          <p:cNvSpPr>
            <a:spLocks noGrp="1"/>
          </p:cNvSpPr>
          <p:nvPr>
            <p:ph type="sldNum" sz="quarter" idx="13"/>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38724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970000" y="2167200"/>
            <a:ext cx="3772545" cy="861774"/>
          </a:xfrm>
        </p:spPr>
        <p:txBody>
          <a:bodyPr anchor="t" anchorCtr="0">
            <a:spAutoFit/>
          </a:bodyPr>
          <a:lstStyle>
            <a:lvl1pPr algn="l">
              <a:lnSpc>
                <a:spcPct val="100000"/>
              </a:lnSpc>
              <a:defRPr sz="2800" b="0"/>
            </a:lvl1pPr>
          </a:lstStyle>
          <a:p>
            <a:r>
              <a:rPr lang="fr-FR"/>
              <a:t>MODIFIEZ LE STYLE DU TITRE</a:t>
            </a:r>
          </a:p>
        </p:txBody>
      </p:sp>
      <p:sp>
        <p:nvSpPr>
          <p:cNvPr id="3" name="Sous-titre 2"/>
          <p:cNvSpPr>
            <a:spLocks noGrp="1"/>
          </p:cNvSpPr>
          <p:nvPr>
            <p:ph type="subTitle" idx="1"/>
          </p:nvPr>
        </p:nvSpPr>
        <p:spPr>
          <a:xfrm>
            <a:off x="3030071" y="4302000"/>
            <a:ext cx="3083858" cy="400110"/>
          </a:xfrm>
        </p:spPr>
        <p:txBody>
          <a:bodyPr>
            <a:spAutoFit/>
          </a:bodyPr>
          <a:lstStyle>
            <a:lvl1pPr marL="0" indent="0" algn="l">
              <a:spcBef>
                <a:spcPts val="0"/>
              </a:spcBef>
              <a:buNone/>
              <a:defRPr sz="1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70678" y="6302948"/>
            <a:ext cx="1207949" cy="173418"/>
          </a:xfrm>
          <a:prstGeom prst="rect">
            <a:avLst/>
          </a:prstGeom>
        </p:spPr>
      </p:pic>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294936">
            <a:off x="-453097" y="2112231"/>
            <a:ext cx="3835157" cy="2005922"/>
          </a:xfrm>
          <a:prstGeom prst="rect">
            <a:avLst/>
          </a:prstGeom>
        </p:spPr>
      </p:pic>
      <p:sp>
        <p:nvSpPr>
          <p:cNvPr id="13" name="Espace réservé du texte 4"/>
          <p:cNvSpPr>
            <a:spLocks noGrp="1"/>
          </p:cNvSpPr>
          <p:nvPr>
            <p:ph type="body" sz="quarter" idx="11" hasCustomPrompt="1"/>
          </p:nvPr>
        </p:nvSpPr>
        <p:spPr>
          <a:xfrm>
            <a:off x="7110413" y="6316753"/>
            <a:ext cx="1726825" cy="138499"/>
          </a:xfrm>
        </p:spPr>
        <p:txBody>
          <a:bodyPr wrap="square">
            <a:spAutoFit/>
          </a:bodyPr>
          <a:lstStyle>
            <a:lvl1pPr algn="r">
              <a:defRPr sz="900"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70853" y="302903"/>
            <a:ext cx="2674951" cy="102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940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3672000" y="452439"/>
            <a:ext cx="5194188" cy="5871590"/>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sp>
        <p:nvSpPr>
          <p:cNvPr id="8" name="Espace réservé du texte 7"/>
          <p:cNvSpPr>
            <a:spLocks noGrp="1"/>
          </p:cNvSpPr>
          <p:nvPr>
            <p:ph type="body" sz="quarter" idx="13"/>
          </p:nvPr>
        </p:nvSpPr>
        <p:spPr>
          <a:xfrm>
            <a:off x="4165200" y="1267200"/>
            <a:ext cx="4369200" cy="4762518"/>
          </a:xfrm>
        </p:spPr>
        <p:txBody>
          <a:bodyPr>
            <a:noAutofit/>
          </a:bodyPr>
          <a:lstStyle>
            <a:lvl1pPr marL="342900" indent="-342900">
              <a:spcBef>
                <a:spcPts val="2800"/>
              </a:spcBef>
              <a:buClr>
                <a:schemeClr val="tx1"/>
              </a:buClr>
              <a:buFont typeface="+mj-lt"/>
              <a:buAutoNum type="arabicPeriod"/>
              <a:defRPr sz="1600" b="1" cap="all" baseline="0">
                <a:solidFill>
                  <a:schemeClr val="tx2"/>
                </a:solidFill>
              </a:defRPr>
            </a:lvl1pPr>
            <a:lvl2pPr>
              <a:lnSpc>
                <a:spcPct val="120000"/>
              </a:lnSpc>
              <a:defRPr sz="1400" b="0"/>
            </a:lvl2pPr>
          </a:lstStyle>
          <a:p>
            <a:pPr lvl="0"/>
            <a:r>
              <a:rPr lang="fr-FR"/>
              <a:t>Modifiez les styles du texte du masque</a:t>
            </a:r>
          </a:p>
        </p:txBody>
      </p:sp>
      <p:sp>
        <p:nvSpPr>
          <p:cNvPr id="2" name="Rectangle 1"/>
          <p:cNvSpPr/>
          <p:nvPr userDrawn="1"/>
        </p:nvSpPr>
        <p:spPr>
          <a:xfrm>
            <a:off x="851647" y="295835"/>
            <a:ext cx="152400" cy="842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bject 13"/>
          <p:cNvSpPr/>
          <p:nvPr userDrawn="1"/>
        </p:nvSpPr>
        <p:spPr>
          <a:xfrm>
            <a:off x="0" y="858711"/>
            <a:ext cx="3725023" cy="226945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Espace réservé du texte 3"/>
          <p:cNvSpPr>
            <a:spLocks noGrp="1"/>
          </p:cNvSpPr>
          <p:nvPr>
            <p:ph type="body" sz="quarter" idx="14" hasCustomPrompt="1"/>
          </p:nvPr>
        </p:nvSpPr>
        <p:spPr>
          <a:xfrm>
            <a:off x="457098" y="1740173"/>
            <a:ext cx="2052000" cy="430887"/>
          </a:xfrm>
        </p:spPr>
        <p:txBody>
          <a:bodyPr wrap="square">
            <a:spAutoFit/>
          </a:bodyPr>
          <a:lstStyle>
            <a:lvl1pPr>
              <a:defRPr sz="2800" b="1" cap="all" baseline="0">
                <a:solidFill>
                  <a:schemeClr val="bg1"/>
                </a:solidFill>
              </a:defRPr>
            </a:lvl1pPr>
            <a:lvl2pPr>
              <a:defRPr sz="2800"/>
            </a:lvl2pPr>
            <a:lvl3pPr>
              <a:defRPr sz="2800"/>
            </a:lvl3pPr>
            <a:lvl4pPr>
              <a:defRPr sz="2800"/>
            </a:lvl4pPr>
            <a:lvl5pPr>
              <a:defRPr sz="2800"/>
            </a:lvl5pPr>
          </a:lstStyle>
          <a:p>
            <a:pPr lvl="0"/>
            <a:r>
              <a:rPr lang="fr-FR"/>
              <a:t>texte</a:t>
            </a:r>
          </a:p>
        </p:txBody>
      </p:sp>
      <p:sp>
        <p:nvSpPr>
          <p:cNvPr id="17" name="Espace réservé de la date 16"/>
          <p:cNvSpPr>
            <a:spLocks noGrp="1"/>
          </p:cNvSpPr>
          <p:nvPr>
            <p:ph type="dt" sz="half" idx="16"/>
          </p:nvPr>
        </p:nvSpPr>
        <p:spPr/>
        <p:txBody>
          <a:bodyPr/>
          <a:lstStyle/>
          <a:p>
            <a:endParaRPr lang="fr-FR" dirty="0"/>
          </a:p>
        </p:txBody>
      </p:sp>
      <p:sp>
        <p:nvSpPr>
          <p:cNvPr id="18" name="Espace réservé du pied de page 17"/>
          <p:cNvSpPr>
            <a:spLocks noGrp="1"/>
          </p:cNvSpPr>
          <p:nvPr>
            <p:ph type="ftr" sz="quarter" idx="17"/>
          </p:nvPr>
        </p:nvSpPr>
        <p:spPr/>
        <p:txBody>
          <a:bodyPr/>
          <a:lstStyle/>
          <a:p>
            <a:r>
              <a:rPr lang="fr-FR"/>
              <a:t>PRESENTATION 100% Santé - décembre 2020 - Document interne ne pas diffuser</a:t>
            </a:r>
            <a:endParaRPr lang="fr-FR" dirty="0"/>
          </a:p>
        </p:txBody>
      </p:sp>
      <p:sp>
        <p:nvSpPr>
          <p:cNvPr id="19" name="Espace réservé du numéro de diapositive 18"/>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15203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080000" y="6326918"/>
            <a:ext cx="8067675"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texte 8"/>
          <p:cNvSpPr>
            <a:spLocks noGrp="1"/>
          </p:cNvSpPr>
          <p:nvPr>
            <p:ph type="body" sz="quarter" idx="13" hasCustomPrompt="1"/>
          </p:nvPr>
        </p:nvSpPr>
        <p:spPr>
          <a:xfrm>
            <a:off x="223838" y="414338"/>
            <a:ext cx="591950" cy="338554"/>
          </a:xfrm>
        </p:spPr>
        <p:txBody>
          <a:bodyPr>
            <a:spAutoFit/>
          </a:bodyPr>
          <a:lstStyle>
            <a:lvl1pPr algn="ctr">
              <a:defRPr sz="2200"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079499" y="1300163"/>
            <a:ext cx="7780543" cy="435768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e la date 14"/>
          <p:cNvSpPr>
            <a:spLocks noGrp="1"/>
          </p:cNvSpPr>
          <p:nvPr>
            <p:ph type="dt" sz="half" idx="15"/>
          </p:nvPr>
        </p:nvSpPr>
        <p:spPr/>
        <p:txBody>
          <a:bodyPr/>
          <a:lstStyle/>
          <a:p>
            <a:endParaRPr lang="fr-FR" dirty="0"/>
          </a:p>
        </p:txBody>
      </p:sp>
      <p:sp>
        <p:nvSpPr>
          <p:cNvPr id="16" name="Espace réservé du pied de page 15"/>
          <p:cNvSpPr>
            <a:spLocks noGrp="1"/>
          </p:cNvSpPr>
          <p:nvPr>
            <p:ph type="ftr" sz="quarter" idx="16"/>
          </p:nvPr>
        </p:nvSpPr>
        <p:spPr/>
        <p:txBody>
          <a:bodyPr/>
          <a:lstStyle/>
          <a:p>
            <a:r>
              <a:rPr lang="fr-FR"/>
              <a:t>PRESENTATION 100% Santé - décembre 2020 - Document interne ne pas diffuser</a:t>
            </a:r>
            <a:endParaRPr lang="fr-FR" dirty="0"/>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676906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287339" y="452438"/>
            <a:ext cx="8570210" cy="594201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a:p>
        </p:txBody>
      </p:sp>
      <p:sp>
        <p:nvSpPr>
          <p:cNvPr id="3" name="Espace réservé du texte 2"/>
          <p:cNvSpPr>
            <a:spLocks noGrp="1"/>
          </p:cNvSpPr>
          <p:nvPr>
            <p:ph type="body" sz="quarter" idx="10"/>
          </p:nvPr>
        </p:nvSpPr>
        <p:spPr>
          <a:xfrm>
            <a:off x="3665304" y="1281446"/>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
        <p:nvSpPr>
          <p:cNvPr id="16" name="Espace réservé du texte 2"/>
          <p:cNvSpPr>
            <a:spLocks noGrp="1"/>
          </p:cNvSpPr>
          <p:nvPr>
            <p:ph type="body" sz="quarter" idx="11"/>
          </p:nvPr>
        </p:nvSpPr>
        <p:spPr>
          <a:xfrm>
            <a:off x="3665304" y="4589351"/>
            <a:ext cx="2726690" cy="553998"/>
          </a:xfrm>
        </p:spPr>
        <p:txBody>
          <a:bodyPr>
            <a:spAutoFit/>
          </a:bodyPr>
          <a:lstStyle>
            <a:lvl1pPr>
              <a:defRPr sz="1400" b="1" cap="all" baseline="0">
                <a:solidFill>
                  <a:schemeClr val="tx2"/>
                </a:solidFill>
              </a:defRPr>
            </a:lvl1pPr>
            <a:lvl2pPr>
              <a:defRPr sz="1200" b="0" cap="none">
                <a:solidFill>
                  <a:schemeClr val="tx1"/>
                </a:solidFill>
              </a:defRPr>
            </a:lvl2pPr>
            <a:lvl3pPr>
              <a:defRPr sz="1200" b="0" cap="none">
                <a:solidFill>
                  <a:schemeClr val="tx1"/>
                </a:solidFill>
              </a:defRPr>
            </a:lvl3pPr>
          </a:lstStyle>
          <a:p>
            <a:pPr lvl="0"/>
            <a:r>
              <a:rPr lang="fr-FR"/>
              <a:t>Modifiez les styles du texte du masque</a:t>
            </a:r>
          </a:p>
          <a:p>
            <a:pPr lvl="1"/>
            <a:r>
              <a:rPr lang="fr-FR"/>
              <a:t>Deuxième niveau</a:t>
            </a:r>
          </a:p>
        </p:txBody>
      </p:sp>
      <p:sp>
        <p:nvSpPr>
          <p:cNvPr id="4" name="ZoneTexte 3"/>
          <p:cNvSpPr txBox="1"/>
          <p:nvPr userDrawn="1"/>
        </p:nvSpPr>
        <p:spPr>
          <a:xfrm>
            <a:off x="1067300" y="1213646"/>
            <a:ext cx="2250141" cy="492443"/>
          </a:xfrm>
          <a:prstGeom prst="rect">
            <a:avLst/>
          </a:prstGeom>
          <a:noFill/>
        </p:spPr>
        <p:txBody>
          <a:bodyPr wrap="square" lIns="0" tIns="0" rIns="0" bIns="0" rtlCol="0">
            <a:spAutoFit/>
          </a:bodyPr>
          <a:lstStyle/>
          <a:p>
            <a:r>
              <a:rPr lang="fr-FR" sz="3200" b="1">
                <a:solidFill>
                  <a:schemeClr val="bg1"/>
                </a:solidFill>
              </a:rPr>
              <a:t>CONTACT</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19477" y="5903786"/>
            <a:ext cx="840000" cy="251999"/>
          </a:xfrm>
          <a:prstGeom prst="rect">
            <a:avLst/>
          </a:prstGeom>
        </p:spPr>
      </p:pic>
    </p:spTree>
    <p:extLst>
      <p:ext uri="{BB962C8B-B14F-4D97-AF65-F5344CB8AC3E}">
        <p14:creationId xmlns:p14="http://schemas.microsoft.com/office/powerpoint/2010/main" val="18834531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7.jpe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80000" y="414000"/>
            <a:ext cx="7780043" cy="6084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080000" y="1306800"/>
            <a:ext cx="7780043" cy="4351338"/>
          </a:xfrm>
          <a:prstGeom prst="rect">
            <a:avLst/>
          </a:prstGeom>
        </p:spPr>
        <p:txBody>
          <a:bodyPr vert="horz" lIns="0" tIns="0" rIns="0" bIns="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5"/>
            <a:r>
              <a:rPr lang="fr-FR" dirty="0"/>
              <a:t>Sixième niveau</a:t>
            </a:r>
          </a:p>
        </p:txBody>
      </p:sp>
      <p:sp>
        <p:nvSpPr>
          <p:cNvPr id="5" name="Espace réservé du pied de page 4"/>
          <p:cNvSpPr>
            <a:spLocks noGrp="1"/>
          </p:cNvSpPr>
          <p:nvPr>
            <p:ph type="ftr" sz="quarter" idx="3"/>
          </p:nvPr>
        </p:nvSpPr>
        <p:spPr>
          <a:xfrm>
            <a:off x="1342800" y="6524769"/>
            <a:ext cx="4320000" cy="123111"/>
          </a:xfrm>
          <a:prstGeom prst="rect">
            <a:avLst/>
          </a:prstGeom>
        </p:spPr>
        <p:txBody>
          <a:bodyPr vert="horz" wrap="square" lIns="0" tIns="0" rIns="0" bIns="0" rtlCol="0" anchor="t" anchorCtr="0">
            <a:spAutoFit/>
          </a:bodyPr>
          <a:lstStyle>
            <a:lvl1pPr algn="l">
              <a:defRPr sz="800" b="0" cap="all" baseline="0">
                <a:solidFill>
                  <a:srgbClr val="7F7F7F"/>
                </a:solidFill>
              </a:defRPr>
            </a:lvl1pPr>
          </a:lstStyle>
          <a:p>
            <a:r>
              <a:rPr lang="fr-FR"/>
              <a:t>PRESENTATION 100% Santé - décembre 2020 - Document interne ne pas diffuser</a:t>
            </a:r>
            <a:endParaRPr lang="fr-FR" dirty="0"/>
          </a:p>
        </p:txBody>
      </p:sp>
      <p:sp>
        <p:nvSpPr>
          <p:cNvPr id="6" name="Espace réservé du numéro de diapositive 5"/>
          <p:cNvSpPr>
            <a:spLocks noGrp="1"/>
          </p:cNvSpPr>
          <p:nvPr>
            <p:ph type="sldNum" sz="quarter" idx="4"/>
          </p:nvPr>
        </p:nvSpPr>
        <p:spPr>
          <a:xfrm>
            <a:off x="1080000" y="6524769"/>
            <a:ext cx="1908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pPr/>
              <a:t>‹N°›</a:t>
            </a:fld>
            <a:endParaRPr lang="fr-FR"/>
          </a:p>
        </p:txBody>
      </p:sp>
      <p:sp>
        <p:nvSpPr>
          <p:cNvPr id="11" name="object 13"/>
          <p:cNvSpPr/>
          <p:nvPr/>
        </p:nvSpPr>
        <p:spPr>
          <a:xfrm rot="16200000">
            <a:off x="817179" y="564279"/>
            <a:ext cx="525642" cy="26262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pic>
        <p:nvPicPr>
          <p:cNvPr id="9" name="Imag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7495" y="6379921"/>
            <a:ext cx="1241998" cy="451740"/>
          </a:xfrm>
          <a:prstGeom prst="rect">
            <a:avLst/>
          </a:prstGeom>
        </p:spPr>
      </p:pic>
      <p:sp>
        <p:nvSpPr>
          <p:cNvPr id="4" name="MSIPCMContentMarking" descr="{&quot;HashCode&quot;:1644228579,&quot;Placement&quot;:&quot;Footer&quot;}">
            <a:extLst>
              <a:ext uri="{FF2B5EF4-FFF2-40B4-BE49-F238E27FC236}">
                <a16:creationId xmlns:a16="http://schemas.microsoft.com/office/drawing/2014/main" id="{F9AE4ECA-C0C0-4EEF-A095-8787492944E2}"/>
              </a:ext>
            </a:extLst>
          </p:cNvPr>
          <p:cNvSpPr txBox="1"/>
          <p:nvPr userDrawn="1"/>
        </p:nvSpPr>
        <p:spPr>
          <a:xfrm>
            <a:off x="0" y="6749469"/>
            <a:ext cx="202774"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C1 - Public Natixis</a:t>
            </a:r>
          </a:p>
        </p:txBody>
      </p:sp>
    </p:spTree>
    <p:extLst>
      <p:ext uri="{BB962C8B-B14F-4D97-AF65-F5344CB8AC3E}">
        <p14:creationId xmlns:p14="http://schemas.microsoft.com/office/powerpoint/2010/main" val="1081928517"/>
      </p:ext>
    </p:extLst>
  </p:cSld>
  <p:clrMap bg1="lt1" tx1="dk1" bg2="lt2" tx2="dk2" accent1="accent1" accent2="accent2" accent3="accent3" accent4="accent4" accent5="accent5" accent6="accent6" hlink="hlink" folHlink="folHlink"/>
  <p:sldLayoutIdLst>
    <p:sldLayoutId id="2147483653" r:id="rId1"/>
    <p:sldLayoutId id="2147483657" r:id="rId2"/>
    <p:sldLayoutId id="2147483655" r:id="rId3"/>
    <p:sldLayoutId id="2147483675" r:id="rId4"/>
  </p:sldLayoutIdLst>
  <p:hf hdr="0" dt="0"/>
  <p:txStyles>
    <p:title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userDrawn="1">
          <p15:clr>
            <a:srgbClr val="F26B43"/>
          </p15:clr>
        </p15:guide>
        <p15:guide id="2" pos="678" userDrawn="1">
          <p15:clr>
            <a:srgbClr val="F26B43"/>
          </p15:clr>
        </p15:guide>
        <p15:guide id="3" pos="5585" userDrawn="1">
          <p15:clr>
            <a:srgbClr val="F26B43"/>
          </p15:clr>
        </p15:guide>
        <p15:guide id="5" orient="horz" pos="417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80000" y="414000"/>
            <a:ext cx="7780043" cy="608400"/>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080000" y="1306800"/>
            <a:ext cx="7780043" cy="4351338"/>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817179" y="564279"/>
            <a:ext cx="525642" cy="262621"/>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a:p>
        </p:txBody>
      </p:sp>
      <p:sp>
        <p:nvSpPr>
          <p:cNvPr id="9" name="Espace réservé du pied de page 4"/>
          <p:cNvSpPr>
            <a:spLocks noGrp="1"/>
          </p:cNvSpPr>
          <p:nvPr>
            <p:ph type="ftr" sz="quarter" idx="3"/>
          </p:nvPr>
        </p:nvSpPr>
        <p:spPr>
          <a:xfrm>
            <a:off x="2158532" y="6521787"/>
            <a:ext cx="5004000" cy="123111"/>
          </a:xfrm>
          <a:prstGeom prst="rect">
            <a:avLst/>
          </a:prstGeom>
        </p:spPr>
        <p:txBody>
          <a:bodyPr vert="horz" wrap="square" lIns="0" tIns="0" rIns="0" bIns="0" rtlCol="0" anchor="t" anchorCtr="0">
            <a:spAutoFit/>
          </a:bodyPr>
          <a:lstStyle>
            <a:lvl1pPr algn="l">
              <a:defRPr sz="800" b="0" cap="none" baseline="0">
                <a:solidFill>
                  <a:srgbClr val="7F7F7F"/>
                </a:solidFill>
              </a:defRPr>
            </a:lvl1pPr>
          </a:lstStyle>
          <a:p>
            <a:r>
              <a:rPr lang="fr-FR"/>
              <a:t>PRESENTATION 100% Santé - décembre 2020 - Document interne ne pas diffuser</a:t>
            </a:r>
            <a:endParaRPr lang="fr-FR" dirty="0"/>
          </a:p>
        </p:txBody>
      </p:sp>
      <p:sp>
        <p:nvSpPr>
          <p:cNvPr id="10" name="Espace réservé du numéro de diapositive 5"/>
          <p:cNvSpPr>
            <a:spLocks noGrp="1"/>
          </p:cNvSpPr>
          <p:nvPr>
            <p:ph type="sldNum" sz="quarter" idx="4"/>
          </p:nvPr>
        </p:nvSpPr>
        <p:spPr>
          <a:xfrm>
            <a:off x="1080000" y="6521787"/>
            <a:ext cx="190800" cy="123111"/>
          </a:xfrm>
          <a:prstGeom prst="rect">
            <a:avLst/>
          </a:prstGeom>
        </p:spPr>
        <p:txBody>
          <a:bodyPr vert="horz" lIns="0" tIns="0" rIns="0" bIns="0" rtlCol="0" anchor="t" anchorCtr="0">
            <a:spAutoFit/>
          </a:bodyPr>
          <a:lstStyle>
            <a:lvl1pPr algn="l">
              <a:defRPr sz="800" b="1" cap="all" baseline="0">
                <a:solidFill>
                  <a:schemeClr val="tx2"/>
                </a:solidFill>
              </a:defRPr>
            </a:lvl1pPr>
          </a:lstStyle>
          <a:p>
            <a:fld id="{4F985FF9-ADA8-465B-B1B8-A5AF16A5E141}" type="slidenum">
              <a:rPr lang="fr-FR" smtClean="0"/>
              <a:pPr/>
              <a:t>‹N°›</a:t>
            </a:fld>
            <a:endParaRPr lang="fr-FR"/>
          </a:p>
        </p:txBody>
      </p:sp>
      <p:sp>
        <p:nvSpPr>
          <p:cNvPr id="13" name="Espace réservé de la date 3"/>
          <p:cNvSpPr>
            <a:spLocks noGrp="1"/>
          </p:cNvSpPr>
          <p:nvPr>
            <p:ph type="dt" sz="half" idx="2"/>
          </p:nvPr>
        </p:nvSpPr>
        <p:spPr>
          <a:xfrm>
            <a:off x="1347715" y="6524769"/>
            <a:ext cx="767122" cy="123111"/>
          </a:xfrm>
          <a:prstGeom prst="rect">
            <a:avLst/>
          </a:prstGeom>
        </p:spPr>
        <p:txBody>
          <a:bodyPr vert="horz" wrap="square" lIns="0" tIns="0" rIns="0" bIns="0" rtlCol="0" anchor="t" anchorCtr="0">
            <a:spAutoFit/>
          </a:bodyPr>
          <a:lstStyle>
            <a:lvl1pPr>
              <a:defRPr lang="fr-FR" sz="800" b="0" cap="all" baseline="0" smtClean="0">
                <a:solidFill>
                  <a:srgbClr val="7F7F7F"/>
                </a:solidFill>
              </a:defRPr>
            </a:lvl1pPr>
          </a:lstStyle>
          <a:p>
            <a:endParaRPr lang="fr-FR" dirty="0"/>
          </a:p>
        </p:txBody>
      </p:sp>
      <p:pic>
        <p:nvPicPr>
          <p:cNvPr id="12" name="Picture 4" descr="D:\BLOC MARQUES\JPG\BB_Q_NATIXIS_ASSURANCES_10CM.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3771" y="6339605"/>
            <a:ext cx="1164111" cy="445934"/>
          </a:xfrm>
          <a:prstGeom prst="rect">
            <a:avLst/>
          </a:prstGeom>
          <a:noFill/>
          <a:extLst>
            <a:ext uri="{909E8E84-426E-40DD-AFC4-6F175D3DCCD1}">
              <a14:hiddenFill xmlns:a14="http://schemas.microsoft.com/office/drawing/2010/main">
                <a:solidFill>
                  <a:srgbClr val="FFFFFF"/>
                </a:solidFill>
              </a14:hiddenFill>
            </a:ext>
          </a:extLst>
        </p:spPr>
      </p:pic>
      <p:sp>
        <p:nvSpPr>
          <p:cNvPr id="4" name="MSIPCMContentMarking" descr="{&quot;HashCode&quot;:1644228579,&quot;Placement&quot;:&quot;Footer&quot;}">
            <a:extLst>
              <a:ext uri="{FF2B5EF4-FFF2-40B4-BE49-F238E27FC236}">
                <a16:creationId xmlns:a16="http://schemas.microsoft.com/office/drawing/2014/main" id="{33AC47F4-5B78-4CE0-B404-8972C23531D6}"/>
              </a:ext>
            </a:extLst>
          </p:cNvPr>
          <p:cNvSpPr txBox="1"/>
          <p:nvPr userDrawn="1"/>
        </p:nvSpPr>
        <p:spPr>
          <a:xfrm>
            <a:off x="0" y="6749469"/>
            <a:ext cx="202774"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C1 - Public Natixis</a:t>
            </a:r>
          </a:p>
        </p:txBody>
      </p:sp>
    </p:spTree>
    <p:extLst>
      <p:ext uri="{BB962C8B-B14F-4D97-AF65-F5344CB8AC3E}">
        <p14:creationId xmlns:p14="http://schemas.microsoft.com/office/powerpoint/2010/main" val="421948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Lst>
  <p:hf hdr="0" dt="0"/>
  <p:txStyles>
    <p:title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p:titleStyle>
    <p:body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 Id="rId5" Type="http://schemas.openxmlformats.org/officeDocument/2006/relationships/image" Target="../media/image51.jpe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59.png"/><Relationship Id="rId3" Type="http://schemas.openxmlformats.org/officeDocument/2006/relationships/image" Target="../media/image52.png"/><Relationship Id="rId7" Type="http://schemas.openxmlformats.org/officeDocument/2006/relationships/image" Target="../media/image54.png"/><Relationship Id="rId12" Type="http://schemas.openxmlformats.org/officeDocument/2006/relationships/image" Target="../media/image58.png"/><Relationship Id="rId2" Type="http://schemas.openxmlformats.org/officeDocument/2006/relationships/hyperlink" Target="http://comparateur.bpcea.caisse-epargne.fr/Comparateur?ctxt=CE&amp;prod=sante" TargetMode="External"/><Relationship Id="rId16" Type="http://schemas.openxmlformats.org/officeDocument/2006/relationships/image" Target="../media/image62.png"/><Relationship Id="rId1" Type="http://schemas.openxmlformats.org/officeDocument/2006/relationships/slideLayout" Target="../slideLayouts/slideLayout3.xml"/><Relationship Id="rId6" Type="http://schemas.openxmlformats.org/officeDocument/2006/relationships/hyperlink" Target="http://assurances.caisse-epargne.fr/article/detail/62" TargetMode="External"/><Relationship Id="rId11" Type="http://schemas.openxmlformats.org/officeDocument/2006/relationships/image" Target="../media/image57.png"/><Relationship Id="rId5" Type="http://schemas.openxmlformats.org/officeDocument/2006/relationships/image" Target="../media/image53.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hyperlink" Target="https://simulateur.bpce-bp-prod-sante1.nfrance.net/#/CE?codeEntite=CENAT&amp;idEntite=99999" TargetMode="External"/><Relationship Id="rId9" Type="http://schemas.openxmlformats.org/officeDocument/2006/relationships/image" Target="../media/image55.png"/><Relationship Id="rId14"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3.xml"/><Relationship Id="rId5" Type="http://schemas.openxmlformats.org/officeDocument/2006/relationships/image" Target="../media/image67.png"/><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2.png"/><Relationship Id="rId2" Type="http://schemas.openxmlformats.org/officeDocument/2006/relationships/image" Target="../media/image68.png"/><Relationship Id="rId1" Type="http://schemas.openxmlformats.org/officeDocument/2006/relationships/slideLayout" Target="../slideLayouts/slideLayout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3.png"/><Relationship Id="rId1" Type="http://schemas.openxmlformats.org/officeDocument/2006/relationships/slideLayout" Target="../slideLayouts/slideLayout3.xml"/><Relationship Id="rId5" Type="http://schemas.openxmlformats.org/officeDocument/2006/relationships/image" Target="../media/image75.png"/><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6.png"/><Relationship Id="rId1" Type="http://schemas.openxmlformats.org/officeDocument/2006/relationships/slideLayout" Target="../slideLayouts/slideLayout3.xml"/><Relationship Id="rId5" Type="http://schemas.openxmlformats.org/officeDocument/2006/relationships/image" Target="../media/image77.pn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80000" y="2173652"/>
            <a:ext cx="4015875" cy="1692771"/>
          </a:xfrm>
        </p:spPr>
        <p:txBody>
          <a:bodyPr/>
          <a:lstStyle/>
          <a:p>
            <a:r>
              <a:rPr lang="fr-FR" sz="2200" b="1" dirty="0"/>
              <a:t>Réforme 100% Santé </a:t>
            </a:r>
            <a:br>
              <a:rPr lang="fr-FR" sz="2200" b="1" dirty="0"/>
            </a:br>
            <a:r>
              <a:rPr lang="fr-FR" sz="2200" b="1" dirty="0"/>
              <a:t>Reste à charge Zéro</a:t>
            </a:r>
            <a:br>
              <a:rPr lang="fr-FR" sz="2200" b="1" dirty="0"/>
            </a:br>
            <a:r>
              <a:rPr lang="fr-FR" sz="2200" b="1" dirty="0"/>
              <a:t/>
            </a:r>
            <a:br>
              <a:rPr lang="fr-FR" sz="2200" b="1" dirty="0"/>
            </a:br>
            <a:r>
              <a:rPr lang="fr-FR" sz="2200" dirty="0"/>
              <a:t>Evolutions de Garanties Santé</a:t>
            </a:r>
            <a:br>
              <a:rPr lang="fr-FR" sz="2200" dirty="0"/>
            </a:br>
            <a:endParaRPr lang="fr-FR" sz="2200" dirty="0">
              <a:solidFill>
                <a:schemeClr val="tx1"/>
              </a:solidFill>
            </a:endParaRPr>
          </a:p>
        </p:txBody>
      </p:sp>
      <p:sp>
        <p:nvSpPr>
          <p:cNvPr id="6" name="Espace réservé du texte 5"/>
          <p:cNvSpPr>
            <a:spLocks noGrp="1"/>
          </p:cNvSpPr>
          <p:nvPr>
            <p:ph type="body" sz="quarter" idx="10"/>
          </p:nvPr>
        </p:nvSpPr>
        <p:spPr>
          <a:xfrm>
            <a:off x="6139543" y="6316753"/>
            <a:ext cx="2697695" cy="276999"/>
          </a:xfrm>
        </p:spPr>
        <p:txBody>
          <a:bodyPr/>
          <a:lstStyle/>
          <a:p>
            <a:r>
              <a:rPr lang="fr-FR" dirty="0"/>
              <a:t>DOCUMENT INTERNE – NE PAS DIFFUSER</a:t>
            </a:r>
          </a:p>
        </p:txBody>
      </p:sp>
      <p:pic>
        <p:nvPicPr>
          <p:cNvPr id="4" name="Image 3">
            <a:extLst>
              <a:ext uri="{FF2B5EF4-FFF2-40B4-BE49-F238E27FC236}">
                <a16:creationId xmlns:a16="http://schemas.microsoft.com/office/drawing/2014/main" id="{3DDDD2F6-2A34-48C6-9E7E-3E0E8DE0E710}"/>
              </a:ext>
            </a:extLst>
          </p:cNvPr>
          <p:cNvPicPr>
            <a:picLocks noChangeAspect="1"/>
          </p:cNvPicPr>
          <p:nvPr/>
        </p:nvPicPr>
        <p:blipFill>
          <a:blip r:embed="rId3">
            <a:clrChange>
              <a:clrFrom>
                <a:srgbClr val="F0F0F0"/>
              </a:clrFrom>
              <a:clrTo>
                <a:srgbClr val="F0F0F0">
                  <a:alpha val="0"/>
                </a:srgbClr>
              </a:clrTo>
            </a:clrChange>
          </a:blip>
          <a:stretch>
            <a:fillRect/>
          </a:stretch>
        </p:blipFill>
        <p:spPr>
          <a:xfrm>
            <a:off x="5326215" y="1478333"/>
            <a:ext cx="2162175" cy="1428750"/>
          </a:xfrm>
          <a:prstGeom prst="rect">
            <a:avLst/>
          </a:prstGeom>
        </p:spPr>
      </p:pic>
      <p:pic>
        <p:nvPicPr>
          <p:cNvPr id="7" name="Image 6">
            <a:extLst>
              <a:ext uri="{FF2B5EF4-FFF2-40B4-BE49-F238E27FC236}">
                <a16:creationId xmlns:a16="http://schemas.microsoft.com/office/drawing/2014/main" id="{6043EA28-2359-4F1E-8E8F-E85164DA1B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9654" y="3640426"/>
            <a:ext cx="1093524" cy="895760"/>
          </a:xfrm>
          <a:prstGeom prst="rect">
            <a:avLst/>
          </a:prstGeom>
        </p:spPr>
      </p:pic>
    </p:spTree>
    <p:extLst>
      <p:ext uri="{BB962C8B-B14F-4D97-AF65-F5344CB8AC3E}">
        <p14:creationId xmlns:p14="http://schemas.microsoft.com/office/powerpoint/2010/main" val="46816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2FE15C-88FC-4558-879C-CBA4E6F4B271}"/>
              </a:ext>
            </a:extLst>
          </p:cNvPr>
          <p:cNvSpPr>
            <a:spLocks noGrp="1"/>
          </p:cNvSpPr>
          <p:nvPr>
            <p:ph type="title"/>
          </p:nvPr>
        </p:nvSpPr>
        <p:spPr/>
        <p:txBody>
          <a:bodyPr/>
          <a:lstStyle/>
          <a:p>
            <a:r>
              <a:rPr lang="fr-FR" dirty="0"/>
              <a:t>Lexique</a:t>
            </a:r>
          </a:p>
        </p:txBody>
      </p:sp>
      <p:sp>
        <p:nvSpPr>
          <p:cNvPr id="3" name="Espace réservé du texte 2">
            <a:extLst>
              <a:ext uri="{FF2B5EF4-FFF2-40B4-BE49-F238E27FC236}">
                <a16:creationId xmlns:a16="http://schemas.microsoft.com/office/drawing/2014/main" id="{65C9F81E-1F06-48E7-B9FB-01FFF8A288E2}"/>
              </a:ext>
            </a:extLst>
          </p:cNvPr>
          <p:cNvSpPr>
            <a:spLocks noGrp="1"/>
          </p:cNvSpPr>
          <p:nvPr>
            <p:ph type="body" sz="quarter" idx="13"/>
          </p:nvPr>
        </p:nvSpPr>
        <p:spPr/>
        <p:txBody>
          <a:bodyPr/>
          <a:lstStyle/>
          <a:p>
            <a:endParaRPr lang="fr-FR" dirty="0"/>
          </a:p>
        </p:txBody>
      </p:sp>
      <p:sp>
        <p:nvSpPr>
          <p:cNvPr id="4" name="Espace réservé du texte 3">
            <a:extLst>
              <a:ext uri="{FF2B5EF4-FFF2-40B4-BE49-F238E27FC236}">
                <a16:creationId xmlns:a16="http://schemas.microsoft.com/office/drawing/2014/main" id="{1C673C0E-7E55-408D-966F-556C2C729C8F}"/>
              </a:ext>
            </a:extLst>
          </p:cNvPr>
          <p:cNvSpPr>
            <a:spLocks noGrp="1"/>
          </p:cNvSpPr>
          <p:nvPr>
            <p:ph type="body" sz="quarter" idx="14"/>
          </p:nvPr>
        </p:nvSpPr>
        <p:spPr>
          <a:xfrm>
            <a:off x="519813" y="986326"/>
            <a:ext cx="3673476" cy="4357687"/>
          </a:xfrm>
        </p:spPr>
        <p:txBody>
          <a:bodyPr/>
          <a:lstStyle/>
          <a:p>
            <a:pPr algn="just"/>
            <a:r>
              <a:rPr lang="fr-FR" sz="1200" dirty="0">
                <a:solidFill>
                  <a:srgbClr val="5C2577"/>
                </a:solidFill>
              </a:rPr>
              <a:t>AMC</a:t>
            </a:r>
            <a:r>
              <a:rPr lang="fr-FR" sz="1200" dirty="0">
                <a:solidFill>
                  <a:schemeClr val="tx1"/>
                </a:solidFill>
              </a:rPr>
              <a:t> : Assurance Maladie Complémentaire</a:t>
            </a:r>
          </a:p>
          <a:p>
            <a:pPr algn="just"/>
            <a:r>
              <a:rPr lang="fr-FR" sz="1200" dirty="0">
                <a:solidFill>
                  <a:srgbClr val="5C2577"/>
                </a:solidFill>
              </a:rPr>
              <a:t>AMO</a:t>
            </a:r>
            <a:r>
              <a:rPr lang="fr-FR" sz="1200" dirty="0">
                <a:solidFill>
                  <a:schemeClr val="tx1"/>
                </a:solidFill>
              </a:rPr>
              <a:t> : Assurance Maladie Obligatoire</a:t>
            </a:r>
          </a:p>
          <a:p>
            <a:pPr algn="just"/>
            <a:r>
              <a:rPr lang="fr-FR" sz="1200" dirty="0">
                <a:solidFill>
                  <a:srgbClr val="5C2577"/>
                </a:solidFill>
              </a:rPr>
              <a:t>BR</a:t>
            </a:r>
            <a:r>
              <a:rPr lang="fr-FR" sz="1200" dirty="0">
                <a:solidFill>
                  <a:schemeClr val="tx1"/>
                </a:solidFill>
              </a:rPr>
              <a:t> : Base de remboursement de la Sécurité sociale</a:t>
            </a:r>
          </a:p>
          <a:p>
            <a:pPr algn="just"/>
            <a:r>
              <a:rPr lang="fr-FR" sz="1200" dirty="0">
                <a:solidFill>
                  <a:srgbClr val="5C2577"/>
                </a:solidFill>
              </a:rPr>
              <a:t>LFSS</a:t>
            </a:r>
            <a:r>
              <a:rPr lang="fr-FR" sz="1200" dirty="0">
                <a:solidFill>
                  <a:schemeClr val="tx1"/>
                </a:solidFill>
              </a:rPr>
              <a:t> : Loi de Financement de la Sécurité Sociale. Elle vise à maîtriser les dépenses sociales et de santé.</a:t>
            </a:r>
          </a:p>
          <a:p>
            <a:pPr algn="just"/>
            <a:r>
              <a:rPr lang="fr-FR" sz="1200" dirty="0">
                <a:solidFill>
                  <a:srgbClr val="5C2577"/>
                </a:solidFill>
              </a:rPr>
              <a:t>PANIER « RESTE À CHARGE MAÎTRISÉ (OU MODÉRÉ) » </a:t>
            </a:r>
            <a:r>
              <a:rPr lang="fr-FR" sz="1200" dirty="0">
                <a:solidFill>
                  <a:schemeClr val="tx1"/>
                </a:solidFill>
              </a:rPr>
              <a:t>: En dentaire, il existe un panier dit « à tarifs maîtrisés » avec application d’honoraires limites de facturation, sans obligation de prise en charge intégrale par les complémentaires (devrait concerner 25 % des actes effectués aujourd’hui).</a:t>
            </a:r>
          </a:p>
          <a:p>
            <a:pPr algn="just"/>
            <a:r>
              <a:rPr lang="fr-FR" sz="1200" dirty="0">
                <a:solidFill>
                  <a:srgbClr val="5C2577"/>
                </a:solidFill>
              </a:rPr>
              <a:t>PANIER « RESTE À CHARGE ZÉRO » </a:t>
            </a:r>
            <a:r>
              <a:rPr lang="fr-FR" sz="1200" dirty="0">
                <a:solidFill>
                  <a:schemeClr val="tx1"/>
                </a:solidFill>
              </a:rPr>
              <a:t>: Permet d’offrir un panier de soins / d’équipement de « qualité » en optique, dentaire et audiologie à tous les français et pris en charge à 100% par la Sécurité sociale et les complémentaires santé dans le cadre des contrats responsables.</a:t>
            </a:r>
          </a:p>
          <a:p>
            <a:pPr algn="just"/>
            <a:r>
              <a:rPr lang="fr-FR" sz="1200" dirty="0">
                <a:solidFill>
                  <a:srgbClr val="5C2577"/>
                </a:solidFill>
              </a:rPr>
              <a:t>PANIER « TARIFS LIBRES »</a:t>
            </a:r>
            <a:r>
              <a:rPr lang="fr-FR" sz="1200" dirty="0">
                <a:solidFill>
                  <a:schemeClr val="tx1"/>
                </a:solidFill>
              </a:rPr>
              <a:t> : En dentaire, optique et audiologie, il existe un panier dit « tarifs libres » qui permet à l’assuré de choisir librement les techniques et les matériaux plus sophistiqués sans plafonnement de tarifs.</a:t>
            </a:r>
          </a:p>
        </p:txBody>
      </p:sp>
      <p:sp>
        <p:nvSpPr>
          <p:cNvPr id="5" name="Espace réservé du pied de page 4">
            <a:extLst>
              <a:ext uri="{FF2B5EF4-FFF2-40B4-BE49-F238E27FC236}">
                <a16:creationId xmlns:a16="http://schemas.microsoft.com/office/drawing/2014/main" id="{64BEFECC-FAA5-40FF-A7D0-59FDB6724238}"/>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407DD23A-D6FC-4F6C-9BBF-A22A5AE79584}"/>
              </a:ext>
            </a:extLst>
          </p:cNvPr>
          <p:cNvSpPr>
            <a:spLocks noGrp="1"/>
          </p:cNvSpPr>
          <p:nvPr>
            <p:ph type="sldNum" sz="quarter" idx="16"/>
          </p:nvPr>
        </p:nvSpPr>
        <p:spPr/>
        <p:txBody>
          <a:bodyPr/>
          <a:lstStyle/>
          <a:p>
            <a:fld id="{4F985FF9-ADA8-465B-B1B8-A5AF16A5E141}" type="slidenum">
              <a:rPr lang="fr-FR" smtClean="0"/>
              <a:pPr/>
              <a:t>2</a:t>
            </a:fld>
            <a:endParaRPr lang="fr-FR"/>
          </a:p>
        </p:txBody>
      </p:sp>
      <p:sp>
        <p:nvSpPr>
          <p:cNvPr id="7" name="Espace réservé du texte 3">
            <a:extLst>
              <a:ext uri="{FF2B5EF4-FFF2-40B4-BE49-F238E27FC236}">
                <a16:creationId xmlns:a16="http://schemas.microsoft.com/office/drawing/2014/main" id="{02B59F56-E2BF-4F4B-B89C-9A57BF9EF0AE}"/>
              </a:ext>
            </a:extLst>
          </p:cNvPr>
          <p:cNvSpPr txBox="1">
            <a:spLocks/>
          </p:cNvSpPr>
          <p:nvPr/>
        </p:nvSpPr>
        <p:spPr>
          <a:xfrm>
            <a:off x="5186567" y="986326"/>
            <a:ext cx="3673476" cy="4357687"/>
          </a:xfrm>
          <a:prstGeom prst="rect">
            <a:avLst/>
          </a:prstGeom>
        </p:spPr>
        <p:txBody>
          <a:bodyPr vert="horz" lIns="0" tIns="0" rIns="0" bIns="0" rtlCol="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fr-FR" sz="1200" dirty="0">
                <a:solidFill>
                  <a:srgbClr val="5C2577"/>
                </a:solidFill>
              </a:rPr>
              <a:t>PEC</a:t>
            </a:r>
            <a:r>
              <a:rPr lang="fr-FR" sz="1200" dirty="0">
                <a:solidFill>
                  <a:schemeClr val="tx1"/>
                </a:solidFill>
              </a:rPr>
              <a:t> : Prise en charge</a:t>
            </a:r>
          </a:p>
          <a:p>
            <a:pPr algn="just"/>
            <a:r>
              <a:rPr lang="fr-FR" sz="1200" dirty="0">
                <a:solidFill>
                  <a:srgbClr val="5C2577"/>
                </a:solidFill>
              </a:rPr>
              <a:t>PLFSS</a:t>
            </a:r>
            <a:r>
              <a:rPr lang="fr-FR" sz="1200" dirty="0">
                <a:solidFill>
                  <a:schemeClr val="tx1"/>
                </a:solidFill>
              </a:rPr>
              <a:t> : Projet de Loi de Financement de la Sécurité sociale</a:t>
            </a:r>
          </a:p>
          <a:p>
            <a:pPr algn="just"/>
            <a:r>
              <a:rPr lang="fr-FR" sz="1200" dirty="0">
                <a:solidFill>
                  <a:srgbClr val="5C2577"/>
                </a:solidFill>
              </a:rPr>
              <a:t>PLV</a:t>
            </a:r>
            <a:r>
              <a:rPr lang="fr-FR" sz="1200" dirty="0">
                <a:solidFill>
                  <a:schemeClr val="tx1"/>
                </a:solidFill>
              </a:rPr>
              <a:t> : Prix Limite de Vente au public fixé par convention entre l’administration et les syndicats professionnels</a:t>
            </a:r>
          </a:p>
          <a:p>
            <a:pPr algn="just"/>
            <a:r>
              <a:rPr lang="fr-FR" sz="1200" dirty="0">
                <a:solidFill>
                  <a:srgbClr val="5C2577"/>
                </a:solidFill>
              </a:rPr>
              <a:t>RAC 0 </a:t>
            </a:r>
            <a:r>
              <a:rPr lang="fr-FR" sz="1200" dirty="0">
                <a:solidFill>
                  <a:schemeClr val="tx1"/>
                </a:solidFill>
              </a:rPr>
              <a:t>: Reste à charge zéro</a:t>
            </a:r>
          </a:p>
          <a:p>
            <a:pPr algn="just"/>
            <a:r>
              <a:rPr lang="fr-FR" sz="1200" dirty="0">
                <a:solidFill>
                  <a:srgbClr val="5C2577"/>
                </a:solidFill>
              </a:rPr>
              <a:t>TM</a:t>
            </a:r>
            <a:r>
              <a:rPr lang="fr-FR" sz="1200" dirty="0">
                <a:solidFill>
                  <a:schemeClr val="tx1"/>
                </a:solidFill>
              </a:rPr>
              <a:t> : Ticket modérateur : partie restant à la charge de l’assuré après déduction du remboursement de l’AMO. L’AMC peut prendre en charge tout ou partie du TM selon le contrat souscrit.</a:t>
            </a:r>
          </a:p>
          <a:p>
            <a:pPr algn="just"/>
            <a:r>
              <a:rPr lang="fr-FR" sz="1200" dirty="0">
                <a:solidFill>
                  <a:schemeClr val="tx1"/>
                </a:solidFill>
              </a:rPr>
              <a:t>Médecin adhérent au </a:t>
            </a:r>
            <a:r>
              <a:rPr lang="fr-FR" sz="1200" dirty="0">
                <a:solidFill>
                  <a:srgbClr val="5C2577"/>
                </a:solidFill>
              </a:rPr>
              <a:t>CAS</a:t>
            </a:r>
            <a:r>
              <a:rPr lang="fr-FR" sz="1200" dirty="0">
                <a:solidFill>
                  <a:schemeClr val="tx1"/>
                </a:solidFill>
              </a:rPr>
              <a:t> (Contrat d’Accès aux Soins) et adhérent </a:t>
            </a:r>
            <a:r>
              <a:rPr lang="fr-FR" sz="1200" dirty="0">
                <a:solidFill>
                  <a:srgbClr val="5C2577"/>
                </a:solidFill>
              </a:rPr>
              <a:t>OPTAM/OPTAM-CO </a:t>
            </a:r>
            <a:r>
              <a:rPr lang="fr-FR" sz="1200" dirty="0">
                <a:solidFill>
                  <a:schemeClr val="tx1"/>
                </a:solidFill>
              </a:rPr>
              <a:t>(Option pratique tarifaire maîtrisée/Chirurgie-Obstétrique) : l’OPTAM qui a remplacé le CAS est un contrat signé entre l’Assurance maladie et des médecins conventionnés exerçant (ou ayant la possibilité d’exercer) en secteur 2. L'OPTAM a pour but d'améliorer l'accès aux soins des patients en limitant les dépassements d’honoraires et en leur permettant d'être mieux remboursés par leur caisse de Sécurité sociale et leur complémentaire santé.</a:t>
            </a:r>
          </a:p>
          <a:p>
            <a:pPr algn="just"/>
            <a:endParaRPr lang="fr-FR" sz="1200" dirty="0"/>
          </a:p>
          <a:p>
            <a:pPr algn="just"/>
            <a:endParaRPr lang="fr-FR" sz="1200" dirty="0">
              <a:solidFill>
                <a:schemeClr val="tx1"/>
              </a:solidFill>
            </a:endParaRPr>
          </a:p>
        </p:txBody>
      </p:sp>
    </p:spTree>
    <p:extLst>
      <p:ext uri="{BB962C8B-B14F-4D97-AF65-F5344CB8AC3E}">
        <p14:creationId xmlns:p14="http://schemas.microsoft.com/office/powerpoint/2010/main" val="2842996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ED6893-2AC7-4D09-86FB-A9FECDFBADDE}"/>
              </a:ext>
            </a:extLst>
          </p:cNvPr>
          <p:cNvSpPr/>
          <p:nvPr/>
        </p:nvSpPr>
        <p:spPr>
          <a:xfrm>
            <a:off x="4136510" y="1110608"/>
            <a:ext cx="3988315" cy="62310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r>
              <a:rPr lang="fr-FR" dirty="0"/>
              <a:t>Présentation de la réforme</a:t>
            </a:r>
          </a:p>
          <a:p>
            <a:r>
              <a:rPr lang="fr-FR" dirty="0"/>
              <a:t>Les paniers 100% Santé en détail</a:t>
            </a:r>
            <a:br>
              <a:rPr lang="fr-FR" dirty="0"/>
            </a:br>
            <a:endParaRPr lang="fr-FR" b="0" dirty="0">
              <a:solidFill>
                <a:schemeClr val="tx1"/>
              </a:solidFill>
            </a:endParaRPr>
          </a:p>
          <a:p>
            <a:r>
              <a:rPr lang="fr-FR" dirty="0"/>
              <a:t>Évolutions 2020/2021 de garanties Santé</a:t>
            </a:r>
          </a:p>
          <a:p>
            <a:r>
              <a:rPr lang="fr-FR" dirty="0"/>
              <a:t>Contacts</a:t>
            </a:r>
          </a:p>
          <a:p>
            <a:r>
              <a:rPr lang="fr-FR" dirty="0"/>
              <a:t>Questions-Réponses</a:t>
            </a:r>
            <a:br>
              <a:rPr lang="fr-FR" dirty="0"/>
            </a:br>
            <a:endParaRPr lang="fr-FR" dirty="0"/>
          </a:p>
        </p:txBody>
      </p:sp>
      <p:sp>
        <p:nvSpPr>
          <p:cNvPr id="5" name="Espace réservé du texte 4"/>
          <p:cNvSpPr>
            <a:spLocks noGrp="1"/>
          </p:cNvSpPr>
          <p:nvPr>
            <p:ph type="body" sz="quarter" idx="14"/>
          </p:nvPr>
        </p:nvSpPr>
        <p:spPr/>
        <p:txBody>
          <a:bodyPr/>
          <a:lstStyle/>
          <a:p>
            <a:r>
              <a:rPr lang="fr-FR"/>
              <a:t>Sommaire</a:t>
            </a:r>
          </a:p>
        </p:txBody>
      </p:sp>
      <p:sp>
        <p:nvSpPr>
          <p:cNvPr id="6" name="Espace réservé du texte 5"/>
          <p:cNvSpPr>
            <a:spLocks noGrp="1"/>
          </p:cNvSpPr>
          <p:nvPr>
            <p:ph type="body" sz="quarter" idx="15"/>
          </p:nvPr>
        </p:nvSpPr>
        <p:spPr>
          <a:xfrm>
            <a:off x="4136509" y="1025828"/>
            <a:ext cx="511091" cy="707886"/>
          </a:xfrm>
        </p:spPr>
        <p:txBody>
          <a:bodyPr/>
          <a:lstStyle/>
          <a:p>
            <a:r>
              <a:rPr lang="fr-FR" dirty="0"/>
              <a:t>1</a:t>
            </a:r>
          </a:p>
        </p:txBody>
      </p:sp>
      <p:sp>
        <p:nvSpPr>
          <p:cNvPr id="7" name="Espace réservé du texte 5"/>
          <p:cNvSpPr txBox="1">
            <a:spLocks/>
          </p:cNvSpPr>
          <p:nvPr/>
        </p:nvSpPr>
        <p:spPr>
          <a:xfrm>
            <a:off x="4136509" y="1758448"/>
            <a:ext cx="511091"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2</a:t>
            </a:r>
          </a:p>
        </p:txBody>
      </p:sp>
      <p:sp>
        <p:nvSpPr>
          <p:cNvPr id="8" name="Espace réservé du texte 5"/>
          <p:cNvSpPr txBox="1">
            <a:spLocks/>
          </p:cNvSpPr>
          <p:nvPr/>
        </p:nvSpPr>
        <p:spPr>
          <a:xfrm>
            <a:off x="4136510" y="2607442"/>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3</a:t>
            </a:r>
          </a:p>
        </p:txBody>
      </p:sp>
      <p:sp>
        <p:nvSpPr>
          <p:cNvPr id="12" name="Espace réservé du numéro de diapositive 11"/>
          <p:cNvSpPr>
            <a:spLocks noGrp="1"/>
          </p:cNvSpPr>
          <p:nvPr>
            <p:ph type="sldNum" sz="quarter" idx="17"/>
          </p:nvPr>
        </p:nvSpPr>
        <p:spPr/>
        <p:txBody>
          <a:bodyPr/>
          <a:lstStyle/>
          <a:p>
            <a:fld id="{4F985FF9-ADA8-465B-B1B8-A5AF16A5E141}" type="slidenum">
              <a:rPr lang="fr-FR" smtClean="0"/>
              <a:pPr/>
              <a:t>3</a:t>
            </a:fld>
            <a:endParaRPr lang="fr-FR"/>
          </a:p>
        </p:txBody>
      </p:sp>
      <p:sp>
        <p:nvSpPr>
          <p:cNvPr id="2" name="Espace réservé du pied de page 1">
            <a:extLst>
              <a:ext uri="{FF2B5EF4-FFF2-40B4-BE49-F238E27FC236}">
                <a16:creationId xmlns:a16="http://schemas.microsoft.com/office/drawing/2014/main" id="{BA7BB0DA-6FE5-4E98-92E3-8E56B530B199}"/>
              </a:ext>
            </a:extLst>
          </p:cNvPr>
          <p:cNvSpPr>
            <a:spLocks noGrp="1"/>
          </p:cNvSpPr>
          <p:nvPr>
            <p:ph type="ftr" sz="quarter" idx="16"/>
          </p:nvPr>
        </p:nvSpPr>
        <p:spPr/>
        <p:txBody>
          <a:bodyPr/>
          <a:lstStyle/>
          <a:p>
            <a:r>
              <a:rPr lang="fr-FR"/>
              <a:t>PRESENTATION 100% Santé - décembre 2020 - Document interne ne pas diffuser</a:t>
            </a:r>
            <a:endParaRPr lang="fr-FR" dirty="0"/>
          </a:p>
        </p:txBody>
      </p:sp>
      <p:sp>
        <p:nvSpPr>
          <p:cNvPr id="9" name="Espace réservé du texte 5">
            <a:extLst>
              <a:ext uri="{FF2B5EF4-FFF2-40B4-BE49-F238E27FC236}">
                <a16:creationId xmlns:a16="http://schemas.microsoft.com/office/drawing/2014/main" id="{CE80685B-527B-4D0B-88AD-CAF8BEDA3E43}"/>
              </a:ext>
            </a:extLst>
          </p:cNvPr>
          <p:cNvSpPr txBox="1">
            <a:spLocks/>
          </p:cNvSpPr>
          <p:nvPr/>
        </p:nvSpPr>
        <p:spPr>
          <a:xfrm>
            <a:off x="4136510" y="3294516"/>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4</a:t>
            </a:r>
          </a:p>
        </p:txBody>
      </p:sp>
      <p:sp>
        <p:nvSpPr>
          <p:cNvPr id="10" name="Espace réservé du texte 5">
            <a:extLst>
              <a:ext uri="{FF2B5EF4-FFF2-40B4-BE49-F238E27FC236}">
                <a16:creationId xmlns:a16="http://schemas.microsoft.com/office/drawing/2014/main" id="{E0B48902-2A80-4498-90B0-82F88C2AD244}"/>
              </a:ext>
            </a:extLst>
          </p:cNvPr>
          <p:cNvSpPr txBox="1">
            <a:spLocks/>
          </p:cNvSpPr>
          <p:nvPr/>
        </p:nvSpPr>
        <p:spPr>
          <a:xfrm>
            <a:off x="4136510" y="3963168"/>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5</a:t>
            </a:r>
          </a:p>
        </p:txBody>
      </p:sp>
    </p:spTree>
    <p:extLst>
      <p:ext uri="{BB962C8B-B14F-4D97-AF65-F5344CB8AC3E}">
        <p14:creationId xmlns:p14="http://schemas.microsoft.com/office/powerpoint/2010/main" val="2613628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CCEDD4-FDE7-4349-A977-69246E314FFE}"/>
              </a:ext>
            </a:extLst>
          </p:cNvPr>
          <p:cNvSpPr>
            <a:spLocks noGrp="1"/>
          </p:cNvSpPr>
          <p:nvPr>
            <p:ph type="title"/>
          </p:nvPr>
        </p:nvSpPr>
        <p:spPr/>
        <p:txBody>
          <a:bodyPr/>
          <a:lstStyle/>
          <a:p>
            <a:r>
              <a:rPr lang="fr-FR" dirty="0"/>
              <a:t>Qu’est-ce que le reste à charge ? </a:t>
            </a:r>
          </a:p>
        </p:txBody>
      </p:sp>
      <p:sp>
        <p:nvSpPr>
          <p:cNvPr id="3" name="Espace réservé du texte 2">
            <a:extLst>
              <a:ext uri="{FF2B5EF4-FFF2-40B4-BE49-F238E27FC236}">
                <a16:creationId xmlns:a16="http://schemas.microsoft.com/office/drawing/2014/main" id="{C447C248-A918-4AC0-803D-0B4CE5804BDF}"/>
              </a:ext>
            </a:extLst>
          </p:cNvPr>
          <p:cNvSpPr>
            <a:spLocks noGrp="1"/>
          </p:cNvSpPr>
          <p:nvPr>
            <p:ph type="body" sz="quarter" idx="13"/>
          </p:nvPr>
        </p:nvSpPr>
        <p:spPr/>
        <p:txBody>
          <a:bodyPr/>
          <a:lstStyle/>
          <a:p>
            <a:r>
              <a:rPr lang="fr-FR" dirty="0"/>
              <a:t>1</a:t>
            </a:r>
          </a:p>
        </p:txBody>
      </p:sp>
      <p:sp>
        <p:nvSpPr>
          <p:cNvPr id="4" name="Espace réservé du texte 3">
            <a:extLst>
              <a:ext uri="{FF2B5EF4-FFF2-40B4-BE49-F238E27FC236}">
                <a16:creationId xmlns:a16="http://schemas.microsoft.com/office/drawing/2014/main" id="{4891FCC8-84B7-4EE1-80AD-6BC338BD24A4}"/>
              </a:ext>
            </a:extLst>
          </p:cNvPr>
          <p:cNvSpPr>
            <a:spLocks noGrp="1"/>
          </p:cNvSpPr>
          <p:nvPr>
            <p:ph type="body" sz="quarter" idx="14"/>
          </p:nvPr>
        </p:nvSpPr>
        <p:spPr>
          <a:xfrm>
            <a:off x="1079499" y="1300163"/>
            <a:ext cx="4692651" cy="1919287"/>
          </a:xfrm>
        </p:spPr>
        <p:txBody>
          <a:bodyPr/>
          <a:lstStyle/>
          <a:p>
            <a:pPr algn="just"/>
            <a:r>
              <a:rPr lang="fr-FR" b="1" dirty="0">
                <a:solidFill>
                  <a:schemeClr val="tx1"/>
                </a:solidFill>
              </a:rPr>
              <a:t>Le reste à charge est le montant qui reste à payer par le patient après remboursements de l’Assurance Maladie Obligatoire (AMO) et de l’Assurance Maladie Complémentaire (AMC).</a:t>
            </a:r>
          </a:p>
          <a:p>
            <a:pPr algn="just"/>
            <a:endParaRPr lang="fr-FR" b="1" dirty="0">
              <a:solidFill>
                <a:schemeClr val="tx1"/>
              </a:solidFill>
            </a:endParaRPr>
          </a:p>
          <a:p>
            <a:pPr algn="just"/>
            <a:endParaRPr lang="fr-FR" dirty="0">
              <a:solidFill>
                <a:schemeClr val="tx1"/>
              </a:solidFill>
            </a:endParaRPr>
          </a:p>
        </p:txBody>
      </p:sp>
      <p:sp>
        <p:nvSpPr>
          <p:cNvPr id="5" name="Espace réservé du pied de page 4">
            <a:extLst>
              <a:ext uri="{FF2B5EF4-FFF2-40B4-BE49-F238E27FC236}">
                <a16:creationId xmlns:a16="http://schemas.microsoft.com/office/drawing/2014/main" id="{D2233C4A-3D34-4A19-B672-26DA474F7707}"/>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F2A7BC27-6407-459B-99B2-436BE70E622F}"/>
              </a:ext>
            </a:extLst>
          </p:cNvPr>
          <p:cNvSpPr>
            <a:spLocks noGrp="1"/>
          </p:cNvSpPr>
          <p:nvPr>
            <p:ph type="sldNum" sz="quarter" idx="16"/>
          </p:nvPr>
        </p:nvSpPr>
        <p:spPr/>
        <p:txBody>
          <a:bodyPr/>
          <a:lstStyle/>
          <a:p>
            <a:fld id="{4F985FF9-ADA8-465B-B1B8-A5AF16A5E141}" type="slidenum">
              <a:rPr lang="fr-FR" smtClean="0"/>
              <a:pPr/>
              <a:t>4</a:t>
            </a:fld>
            <a:endParaRPr lang="fr-FR"/>
          </a:p>
        </p:txBody>
      </p:sp>
      <p:pic>
        <p:nvPicPr>
          <p:cNvPr id="7" name="Image 6">
            <a:extLst>
              <a:ext uri="{FF2B5EF4-FFF2-40B4-BE49-F238E27FC236}">
                <a16:creationId xmlns:a16="http://schemas.microsoft.com/office/drawing/2014/main" id="{9A469E2E-F71F-4962-A758-F535C37A11CD}"/>
              </a:ext>
            </a:extLst>
          </p:cNvPr>
          <p:cNvPicPr>
            <a:picLocks noChangeAspect="1"/>
          </p:cNvPicPr>
          <p:nvPr/>
        </p:nvPicPr>
        <p:blipFill rotWithShape="1">
          <a:blip r:embed="rId2">
            <a:clrChange>
              <a:clrFrom>
                <a:srgbClr val="CDCFD1"/>
              </a:clrFrom>
              <a:clrTo>
                <a:srgbClr val="CDCFD1">
                  <a:alpha val="0"/>
                </a:srgbClr>
              </a:clrTo>
            </a:clrChange>
          </a:blip>
          <a:srcRect l="26871"/>
          <a:stretch/>
        </p:blipFill>
        <p:spPr>
          <a:xfrm>
            <a:off x="4238625" y="2633662"/>
            <a:ext cx="2960370" cy="2924175"/>
          </a:xfrm>
          <a:prstGeom prst="rect">
            <a:avLst/>
          </a:prstGeom>
        </p:spPr>
      </p:pic>
      <p:sp>
        <p:nvSpPr>
          <p:cNvPr id="8" name="ZoneTexte 7">
            <a:extLst>
              <a:ext uri="{FF2B5EF4-FFF2-40B4-BE49-F238E27FC236}">
                <a16:creationId xmlns:a16="http://schemas.microsoft.com/office/drawing/2014/main" id="{2E1F1158-2DFB-429F-9954-7905EFAB9937}"/>
              </a:ext>
            </a:extLst>
          </p:cNvPr>
          <p:cNvSpPr txBox="1"/>
          <p:nvPr/>
        </p:nvSpPr>
        <p:spPr>
          <a:xfrm>
            <a:off x="3193146" y="3695639"/>
            <a:ext cx="1045479" cy="800219"/>
          </a:xfrm>
          <a:prstGeom prst="rect">
            <a:avLst/>
          </a:prstGeom>
          <a:noFill/>
        </p:spPr>
        <p:txBody>
          <a:bodyPr wrap="none" rtlCol="0">
            <a:spAutoFit/>
          </a:bodyPr>
          <a:lstStyle/>
          <a:p>
            <a:r>
              <a:rPr lang="fr-FR" sz="1400" b="1" dirty="0">
                <a:solidFill>
                  <a:srgbClr val="7030A0"/>
                </a:solidFill>
              </a:rPr>
              <a:t>DÉPENSE</a:t>
            </a:r>
          </a:p>
          <a:p>
            <a:endParaRPr lang="fr-FR" sz="1400" b="1" dirty="0">
              <a:solidFill>
                <a:srgbClr val="7030A0"/>
              </a:solidFill>
            </a:endParaRPr>
          </a:p>
          <a:p>
            <a:r>
              <a:rPr lang="fr-FR" sz="900" b="1" dirty="0"/>
              <a:t>Frais engagés </a:t>
            </a:r>
          </a:p>
          <a:p>
            <a:r>
              <a:rPr lang="fr-FR" sz="900" b="1" dirty="0"/>
              <a:t>par le patient</a:t>
            </a:r>
          </a:p>
        </p:txBody>
      </p:sp>
      <p:cxnSp>
        <p:nvCxnSpPr>
          <p:cNvPr id="10" name="Connecteur droit 9">
            <a:extLst>
              <a:ext uri="{FF2B5EF4-FFF2-40B4-BE49-F238E27FC236}">
                <a16:creationId xmlns:a16="http://schemas.microsoft.com/office/drawing/2014/main" id="{422F3F8D-D4B6-456C-B06A-CFA72FDE73F8}"/>
              </a:ext>
            </a:extLst>
          </p:cNvPr>
          <p:cNvCxnSpPr>
            <a:cxnSpLocks/>
            <a:endCxn id="7" idx="1"/>
          </p:cNvCxnSpPr>
          <p:nvPr/>
        </p:nvCxnSpPr>
        <p:spPr>
          <a:xfrm>
            <a:off x="3193146" y="4095748"/>
            <a:ext cx="1045479" cy="2"/>
          </a:xfrm>
          <a:prstGeom prst="line">
            <a:avLst/>
          </a:prstGeom>
          <a:ln w="28575">
            <a:solidFill>
              <a:srgbClr val="A788AC"/>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12CC4003-F8A1-4B4F-83F5-AEC3A5A799FC}"/>
              </a:ext>
            </a:extLst>
          </p:cNvPr>
          <p:cNvSpPr txBox="1"/>
          <p:nvPr/>
        </p:nvSpPr>
        <p:spPr>
          <a:xfrm>
            <a:off x="5161935" y="3338469"/>
            <a:ext cx="740908" cy="600164"/>
          </a:xfrm>
          <a:prstGeom prst="rect">
            <a:avLst/>
          </a:prstGeom>
          <a:solidFill>
            <a:srgbClr val="611A64"/>
          </a:solidFill>
        </p:spPr>
        <p:txBody>
          <a:bodyPr wrap="none" rtlCol="0">
            <a:spAutoFit/>
          </a:bodyPr>
          <a:lstStyle/>
          <a:p>
            <a:pPr algn="ctr"/>
            <a:r>
              <a:rPr lang="fr-FR" sz="1100" dirty="0">
                <a:solidFill>
                  <a:schemeClr val="bg1"/>
                </a:solidFill>
              </a:rPr>
              <a:t>Prise en </a:t>
            </a:r>
          </a:p>
          <a:p>
            <a:pPr algn="ctr"/>
            <a:r>
              <a:rPr lang="fr-FR" sz="1100" dirty="0">
                <a:solidFill>
                  <a:schemeClr val="bg1"/>
                </a:solidFill>
              </a:rPr>
              <a:t>charge </a:t>
            </a:r>
          </a:p>
          <a:p>
            <a:pPr algn="ctr"/>
            <a:r>
              <a:rPr lang="fr-FR" sz="1100" dirty="0">
                <a:solidFill>
                  <a:schemeClr val="bg1"/>
                </a:solidFill>
              </a:rPr>
              <a:t>AMO</a:t>
            </a:r>
          </a:p>
        </p:txBody>
      </p:sp>
      <p:sp>
        <p:nvSpPr>
          <p:cNvPr id="12" name="ZoneTexte 11">
            <a:extLst>
              <a:ext uri="{FF2B5EF4-FFF2-40B4-BE49-F238E27FC236}">
                <a16:creationId xmlns:a16="http://schemas.microsoft.com/office/drawing/2014/main" id="{762F98B8-636D-4E09-BF60-861393CBE659}"/>
              </a:ext>
            </a:extLst>
          </p:cNvPr>
          <p:cNvSpPr txBox="1"/>
          <p:nvPr/>
        </p:nvSpPr>
        <p:spPr>
          <a:xfrm>
            <a:off x="6060015" y="3895694"/>
            <a:ext cx="708847" cy="430887"/>
          </a:xfrm>
          <a:prstGeom prst="rect">
            <a:avLst/>
          </a:prstGeom>
          <a:solidFill>
            <a:srgbClr val="EC6053"/>
          </a:solidFill>
        </p:spPr>
        <p:txBody>
          <a:bodyPr wrap="none" rtlCol="0">
            <a:spAutoFit/>
          </a:bodyPr>
          <a:lstStyle/>
          <a:p>
            <a:pPr algn="ctr"/>
            <a:r>
              <a:rPr lang="fr-FR" sz="1100" dirty="0">
                <a:solidFill>
                  <a:schemeClr val="bg1"/>
                </a:solidFill>
              </a:rPr>
              <a:t>Reste à </a:t>
            </a:r>
          </a:p>
          <a:p>
            <a:pPr algn="ctr"/>
            <a:r>
              <a:rPr lang="fr-FR" sz="1100" dirty="0">
                <a:solidFill>
                  <a:schemeClr val="bg1"/>
                </a:solidFill>
              </a:rPr>
              <a:t>charge</a:t>
            </a:r>
          </a:p>
        </p:txBody>
      </p:sp>
      <p:sp>
        <p:nvSpPr>
          <p:cNvPr id="13" name="ZoneTexte 12">
            <a:extLst>
              <a:ext uri="{FF2B5EF4-FFF2-40B4-BE49-F238E27FC236}">
                <a16:creationId xmlns:a16="http://schemas.microsoft.com/office/drawing/2014/main" id="{009988B5-BD79-42E3-AF4A-708F9A02B06D}"/>
              </a:ext>
            </a:extLst>
          </p:cNvPr>
          <p:cNvSpPr txBox="1"/>
          <p:nvPr/>
        </p:nvSpPr>
        <p:spPr>
          <a:xfrm>
            <a:off x="5102549" y="4410014"/>
            <a:ext cx="740908" cy="600164"/>
          </a:xfrm>
          <a:prstGeom prst="rect">
            <a:avLst/>
          </a:prstGeom>
          <a:solidFill>
            <a:srgbClr val="6CBDC1"/>
          </a:solidFill>
        </p:spPr>
        <p:txBody>
          <a:bodyPr wrap="none" rtlCol="0">
            <a:spAutoFit/>
          </a:bodyPr>
          <a:lstStyle/>
          <a:p>
            <a:pPr algn="ctr"/>
            <a:r>
              <a:rPr lang="fr-FR" sz="1100" dirty="0">
                <a:solidFill>
                  <a:schemeClr val="bg1"/>
                </a:solidFill>
              </a:rPr>
              <a:t>Prise en </a:t>
            </a:r>
          </a:p>
          <a:p>
            <a:pPr algn="ctr"/>
            <a:r>
              <a:rPr lang="fr-FR" sz="1100" dirty="0">
                <a:solidFill>
                  <a:schemeClr val="bg1"/>
                </a:solidFill>
              </a:rPr>
              <a:t>charge </a:t>
            </a:r>
          </a:p>
          <a:p>
            <a:pPr algn="ctr"/>
            <a:r>
              <a:rPr lang="fr-FR" sz="1100" dirty="0">
                <a:solidFill>
                  <a:schemeClr val="bg1"/>
                </a:solidFill>
              </a:rPr>
              <a:t>AMC</a:t>
            </a:r>
          </a:p>
        </p:txBody>
      </p:sp>
    </p:spTree>
    <p:extLst>
      <p:ext uri="{BB962C8B-B14F-4D97-AF65-F5344CB8AC3E}">
        <p14:creationId xmlns:p14="http://schemas.microsoft.com/office/powerpoint/2010/main" val="350838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BCCEFC0-6507-4E08-A692-D7C47E0E2034}"/>
              </a:ext>
            </a:extLst>
          </p:cNvPr>
          <p:cNvSpPr/>
          <p:nvPr/>
        </p:nvSpPr>
        <p:spPr>
          <a:xfrm>
            <a:off x="65638" y="4147056"/>
            <a:ext cx="3469093" cy="55399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84EE774B-6A07-4EF7-BB42-CC741F958BE8}"/>
              </a:ext>
            </a:extLst>
          </p:cNvPr>
          <p:cNvSpPr/>
          <p:nvPr/>
        </p:nvSpPr>
        <p:spPr>
          <a:xfrm>
            <a:off x="3580721" y="4147055"/>
            <a:ext cx="3259663" cy="55399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4624B814-995E-47FF-B5D9-90E13A1AFC69}"/>
              </a:ext>
            </a:extLst>
          </p:cNvPr>
          <p:cNvSpPr>
            <a:spLocks noGrp="1"/>
          </p:cNvSpPr>
          <p:nvPr>
            <p:ph type="title"/>
          </p:nvPr>
        </p:nvSpPr>
        <p:spPr/>
        <p:txBody>
          <a:bodyPr/>
          <a:lstStyle/>
          <a:p>
            <a:r>
              <a:rPr lang="fr-FR" dirty="0"/>
              <a:t>Objectif de la réforme</a:t>
            </a:r>
          </a:p>
        </p:txBody>
      </p:sp>
      <p:sp>
        <p:nvSpPr>
          <p:cNvPr id="3" name="Espace réservé du texte 2">
            <a:extLst>
              <a:ext uri="{FF2B5EF4-FFF2-40B4-BE49-F238E27FC236}">
                <a16:creationId xmlns:a16="http://schemas.microsoft.com/office/drawing/2014/main" id="{036D21A3-86F7-4374-8563-A0D0F7FC81E4}"/>
              </a:ext>
            </a:extLst>
          </p:cNvPr>
          <p:cNvSpPr>
            <a:spLocks noGrp="1"/>
          </p:cNvSpPr>
          <p:nvPr>
            <p:ph type="body" sz="quarter" idx="13"/>
          </p:nvPr>
        </p:nvSpPr>
        <p:spPr/>
        <p:txBody>
          <a:bodyPr/>
          <a:lstStyle/>
          <a:p>
            <a:r>
              <a:rPr lang="fr-FR" dirty="0"/>
              <a:t>1</a:t>
            </a:r>
          </a:p>
        </p:txBody>
      </p:sp>
      <p:sp>
        <p:nvSpPr>
          <p:cNvPr id="4" name="Espace réservé du texte 3">
            <a:extLst>
              <a:ext uri="{FF2B5EF4-FFF2-40B4-BE49-F238E27FC236}">
                <a16:creationId xmlns:a16="http://schemas.microsoft.com/office/drawing/2014/main" id="{67D4A278-C5D0-4A10-9649-49504ECF6328}"/>
              </a:ext>
            </a:extLst>
          </p:cNvPr>
          <p:cNvSpPr>
            <a:spLocks noGrp="1"/>
          </p:cNvSpPr>
          <p:nvPr>
            <p:ph type="body" sz="quarter" idx="14"/>
          </p:nvPr>
        </p:nvSpPr>
        <p:spPr>
          <a:xfrm>
            <a:off x="223839" y="1176831"/>
            <a:ext cx="4851082" cy="2864215"/>
          </a:xfrm>
        </p:spPr>
        <p:txBody>
          <a:bodyPr/>
          <a:lstStyle/>
          <a:p>
            <a:pPr algn="just"/>
            <a:r>
              <a:rPr lang="fr-FR" sz="1400" b="1" dirty="0">
                <a:solidFill>
                  <a:srgbClr val="5C2577"/>
                </a:solidFill>
              </a:rPr>
              <a:t>Supprimer le reste à charge des ménages sur certaines prothèses dentaires, aides auditives et équipement optiques </a:t>
            </a:r>
            <a:r>
              <a:rPr lang="fr-FR" sz="1400" dirty="0">
                <a:solidFill>
                  <a:srgbClr val="5C2577"/>
                </a:solidFill>
              </a:rPr>
              <a:t>en vue de diminuer le renoncement au soin sur ces postes pour des raisons financières.</a:t>
            </a:r>
          </a:p>
          <a:p>
            <a:pPr algn="just"/>
            <a:r>
              <a:rPr lang="fr-FR" sz="1400" dirty="0">
                <a:solidFill>
                  <a:schemeClr val="tx1"/>
                </a:solidFill>
              </a:rPr>
              <a:t>La France enregistre le taux de reste à charge des ménages en santé parmi le plus bas des pays de l’OCDE. Alors qu’il atteignait 9,2% en 2011, il a diminué depuis lors pour être à 8,3% de la CSBM (Consommation de Soins et de Biens Médicaux) en 2016, soit 16,2 Mds € (ou 248 € par habitant).</a:t>
            </a:r>
          </a:p>
          <a:p>
            <a:pPr algn="just"/>
            <a:r>
              <a:rPr lang="fr-FR" sz="1400" dirty="0">
                <a:solidFill>
                  <a:schemeClr val="tx1"/>
                </a:solidFill>
              </a:rPr>
              <a:t>Cela dit, sur certains postes de garanties, la situation n’est pas aussi satisfaisante :</a:t>
            </a:r>
          </a:p>
        </p:txBody>
      </p:sp>
      <p:sp>
        <p:nvSpPr>
          <p:cNvPr id="5" name="Espace réservé du pied de page 4">
            <a:extLst>
              <a:ext uri="{FF2B5EF4-FFF2-40B4-BE49-F238E27FC236}">
                <a16:creationId xmlns:a16="http://schemas.microsoft.com/office/drawing/2014/main" id="{0F9AD8F8-2D14-423B-BF74-F9F4C97730EA}"/>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3F4DA45F-24F0-4EB1-BFB9-BE0675ED9EF6}"/>
              </a:ext>
            </a:extLst>
          </p:cNvPr>
          <p:cNvSpPr>
            <a:spLocks noGrp="1"/>
          </p:cNvSpPr>
          <p:nvPr>
            <p:ph type="sldNum" sz="quarter" idx="16"/>
          </p:nvPr>
        </p:nvSpPr>
        <p:spPr/>
        <p:txBody>
          <a:bodyPr/>
          <a:lstStyle/>
          <a:p>
            <a:fld id="{4F985FF9-ADA8-465B-B1B8-A5AF16A5E141}" type="slidenum">
              <a:rPr lang="fr-FR" smtClean="0"/>
              <a:pPr/>
              <a:t>5</a:t>
            </a:fld>
            <a:endParaRPr lang="fr-FR"/>
          </a:p>
        </p:txBody>
      </p:sp>
      <p:pic>
        <p:nvPicPr>
          <p:cNvPr id="8" name="Image 7">
            <a:extLst>
              <a:ext uri="{FF2B5EF4-FFF2-40B4-BE49-F238E27FC236}">
                <a16:creationId xmlns:a16="http://schemas.microsoft.com/office/drawing/2014/main" id="{91D9C283-8A70-492A-B73B-59AE919CCD49}"/>
              </a:ext>
            </a:extLst>
          </p:cNvPr>
          <p:cNvPicPr>
            <a:picLocks noChangeAspect="1"/>
          </p:cNvPicPr>
          <p:nvPr/>
        </p:nvPicPr>
        <p:blipFill rotWithShape="1">
          <a:blip r:embed="rId2">
            <a:clrChange>
              <a:clrFrom>
                <a:srgbClr val="F0F0F0"/>
              </a:clrFrom>
              <a:clrTo>
                <a:srgbClr val="F0F0F0">
                  <a:alpha val="0"/>
                </a:srgbClr>
              </a:clrTo>
            </a:clrChange>
          </a:blip>
          <a:srcRect t="27288"/>
          <a:stretch/>
        </p:blipFill>
        <p:spPr>
          <a:xfrm>
            <a:off x="109610" y="4747919"/>
            <a:ext cx="3436686" cy="1038315"/>
          </a:xfrm>
          <a:prstGeom prst="rect">
            <a:avLst/>
          </a:prstGeom>
        </p:spPr>
      </p:pic>
      <p:pic>
        <p:nvPicPr>
          <p:cNvPr id="9" name="Image 8">
            <a:extLst>
              <a:ext uri="{FF2B5EF4-FFF2-40B4-BE49-F238E27FC236}">
                <a16:creationId xmlns:a16="http://schemas.microsoft.com/office/drawing/2014/main" id="{1343F8E2-8FE0-47D6-9EB4-16D822AB76B1}"/>
              </a:ext>
            </a:extLst>
          </p:cNvPr>
          <p:cNvPicPr>
            <a:picLocks noChangeAspect="1"/>
          </p:cNvPicPr>
          <p:nvPr/>
        </p:nvPicPr>
        <p:blipFill rotWithShape="1">
          <a:blip r:embed="rId3">
            <a:clrChange>
              <a:clrFrom>
                <a:srgbClr val="F0F0F0"/>
              </a:clrFrom>
              <a:clrTo>
                <a:srgbClr val="F0F0F0">
                  <a:alpha val="0"/>
                </a:srgbClr>
              </a:clrTo>
            </a:clrChange>
          </a:blip>
          <a:srcRect t="32514"/>
          <a:stretch/>
        </p:blipFill>
        <p:spPr>
          <a:xfrm>
            <a:off x="4312011" y="4747919"/>
            <a:ext cx="3381375" cy="1060631"/>
          </a:xfrm>
          <a:prstGeom prst="rect">
            <a:avLst/>
          </a:prstGeom>
        </p:spPr>
      </p:pic>
      <p:pic>
        <p:nvPicPr>
          <p:cNvPr id="10" name="Image 9">
            <a:extLst>
              <a:ext uri="{FF2B5EF4-FFF2-40B4-BE49-F238E27FC236}">
                <a16:creationId xmlns:a16="http://schemas.microsoft.com/office/drawing/2014/main" id="{FF958EE6-5FB5-4F0D-AD4E-5AE8BFA49931}"/>
              </a:ext>
            </a:extLst>
          </p:cNvPr>
          <p:cNvPicPr>
            <a:picLocks noChangeAspect="1"/>
          </p:cNvPicPr>
          <p:nvPr/>
        </p:nvPicPr>
        <p:blipFill>
          <a:blip r:embed="rId4">
            <a:clrChange>
              <a:clrFrom>
                <a:srgbClr val="F0F0F0"/>
              </a:clrFrom>
              <a:clrTo>
                <a:srgbClr val="F0F0F0">
                  <a:alpha val="0"/>
                </a:srgbClr>
              </a:clrTo>
            </a:clrChange>
          </a:blip>
          <a:stretch>
            <a:fillRect/>
          </a:stretch>
        </p:blipFill>
        <p:spPr>
          <a:xfrm>
            <a:off x="5286375" y="1301629"/>
            <a:ext cx="3857625" cy="2609850"/>
          </a:xfrm>
          <a:prstGeom prst="rect">
            <a:avLst/>
          </a:prstGeom>
        </p:spPr>
      </p:pic>
      <p:sp>
        <p:nvSpPr>
          <p:cNvPr id="11" name="Rectangle 10">
            <a:extLst>
              <a:ext uri="{FF2B5EF4-FFF2-40B4-BE49-F238E27FC236}">
                <a16:creationId xmlns:a16="http://schemas.microsoft.com/office/drawing/2014/main" id="{4B71050B-7648-4522-A85C-EC415956B7DD}"/>
              </a:ext>
            </a:extLst>
          </p:cNvPr>
          <p:cNvSpPr/>
          <p:nvPr/>
        </p:nvSpPr>
        <p:spPr>
          <a:xfrm>
            <a:off x="7061922" y="4164378"/>
            <a:ext cx="2027915" cy="2031325"/>
          </a:xfrm>
          <a:prstGeom prst="rect">
            <a:avLst/>
          </a:prstGeom>
          <a:solidFill>
            <a:schemeClr val="accent3">
              <a:lumMod val="75000"/>
            </a:schemeClr>
          </a:solidFill>
        </p:spPr>
        <p:txBody>
          <a:bodyPr wrap="square">
            <a:spAutoFit/>
          </a:bodyPr>
          <a:lstStyle/>
          <a:p>
            <a:pPr algn="ctr"/>
            <a:r>
              <a:rPr lang="fr-FR" sz="1400" b="1" dirty="0">
                <a:solidFill>
                  <a:schemeClr val="bg1"/>
                </a:solidFill>
              </a:rPr>
              <a:t>ENJEU :</a:t>
            </a:r>
          </a:p>
          <a:p>
            <a:pPr algn="just"/>
            <a:r>
              <a:rPr lang="fr-FR" sz="1400" dirty="0">
                <a:solidFill>
                  <a:schemeClr val="bg1"/>
                </a:solidFill>
              </a:rPr>
              <a:t>Permettre à tous les français d’accéder à</a:t>
            </a:r>
          </a:p>
          <a:p>
            <a:pPr algn="just"/>
            <a:r>
              <a:rPr lang="fr-FR" sz="1400" dirty="0">
                <a:solidFill>
                  <a:schemeClr val="bg1"/>
                </a:solidFill>
              </a:rPr>
              <a:t>une offre sur les trois postes de garanties</a:t>
            </a:r>
          </a:p>
          <a:p>
            <a:pPr algn="just"/>
            <a:r>
              <a:rPr lang="fr-FR" sz="1400" dirty="0">
                <a:solidFill>
                  <a:schemeClr val="bg1"/>
                </a:solidFill>
              </a:rPr>
              <a:t>sans reste à charge après l’intervention</a:t>
            </a:r>
          </a:p>
          <a:p>
            <a:pPr algn="just"/>
            <a:r>
              <a:rPr lang="fr-FR" sz="1400" dirty="0">
                <a:solidFill>
                  <a:schemeClr val="bg1"/>
                </a:solidFill>
              </a:rPr>
              <a:t>cumulée de l’AMO et de l’AMC.</a:t>
            </a:r>
          </a:p>
        </p:txBody>
      </p:sp>
      <p:cxnSp>
        <p:nvCxnSpPr>
          <p:cNvPr id="14" name="Connecteur droit avec flèche 13">
            <a:extLst>
              <a:ext uri="{FF2B5EF4-FFF2-40B4-BE49-F238E27FC236}">
                <a16:creationId xmlns:a16="http://schemas.microsoft.com/office/drawing/2014/main" id="{DBBD92BC-3F77-4518-B892-16DC3E68087A}"/>
              </a:ext>
            </a:extLst>
          </p:cNvPr>
          <p:cNvCxnSpPr/>
          <p:nvPr/>
        </p:nvCxnSpPr>
        <p:spPr>
          <a:xfrm>
            <a:off x="381000" y="5905590"/>
            <a:ext cx="6680922"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5" name="Rectangle 14">
            <a:extLst>
              <a:ext uri="{FF2B5EF4-FFF2-40B4-BE49-F238E27FC236}">
                <a16:creationId xmlns:a16="http://schemas.microsoft.com/office/drawing/2014/main" id="{65354448-65F6-4105-8982-D4ABFF182D0E}"/>
              </a:ext>
            </a:extLst>
          </p:cNvPr>
          <p:cNvSpPr/>
          <p:nvPr/>
        </p:nvSpPr>
        <p:spPr>
          <a:xfrm>
            <a:off x="65638" y="4121982"/>
            <a:ext cx="3469093" cy="400110"/>
          </a:xfrm>
          <a:prstGeom prst="rect">
            <a:avLst/>
          </a:prstGeom>
        </p:spPr>
        <p:txBody>
          <a:bodyPr wrap="square">
            <a:spAutoFit/>
          </a:bodyPr>
          <a:lstStyle/>
          <a:p>
            <a:pPr algn="just"/>
            <a:r>
              <a:rPr lang="fr-FR" sz="1000" dirty="0">
                <a:solidFill>
                  <a:srgbClr val="3D3C3B"/>
                </a:solidFill>
              </a:rPr>
              <a:t>Selon l’étude d’impacts du PLFSS pour 2019 le taux de reste à charge moyen des ménages s’élève à :</a:t>
            </a:r>
            <a:endParaRPr lang="fr-FR" sz="1000" dirty="0"/>
          </a:p>
        </p:txBody>
      </p:sp>
      <p:sp>
        <p:nvSpPr>
          <p:cNvPr id="16" name="Rectangle 15">
            <a:extLst>
              <a:ext uri="{FF2B5EF4-FFF2-40B4-BE49-F238E27FC236}">
                <a16:creationId xmlns:a16="http://schemas.microsoft.com/office/drawing/2014/main" id="{98074C08-7ABE-48AD-924D-94E8F772D9AD}"/>
              </a:ext>
            </a:extLst>
          </p:cNvPr>
          <p:cNvSpPr/>
          <p:nvPr/>
        </p:nvSpPr>
        <p:spPr>
          <a:xfrm>
            <a:off x="3614575" y="4121982"/>
            <a:ext cx="3148931" cy="553998"/>
          </a:xfrm>
          <a:prstGeom prst="rect">
            <a:avLst/>
          </a:prstGeom>
        </p:spPr>
        <p:txBody>
          <a:bodyPr wrap="square">
            <a:spAutoFit/>
          </a:bodyPr>
          <a:lstStyle/>
          <a:p>
            <a:pPr algn="just"/>
            <a:r>
              <a:rPr lang="fr-FR" sz="1000" dirty="0">
                <a:solidFill>
                  <a:srgbClr val="3D3C3B"/>
                </a:solidFill>
                <a:latin typeface="Arial" panose="020B0604020202020204" pitchFamily="34" charset="0"/>
                <a:cs typeface="Arial" panose="020B0604020202020204" pitchFamily="34" charset="0"/>
              </a:rPr>
              <a:t>Selon l’enquête santé-protection sociale 2014 EHS-ESPSIRDES, le renoncement aux soins pour raisons financières est estimé en moyenne à :</a:t>
            </a:r>
            <a:endParaRPr lang="fr-FR" sz="1000" dirty="0">
              <a:latin typeface="Arial" panose="020B0604020202020204" pitchFamily="34" charset="0"/>
              <a:cs typeface="Arial" panose="020B0604020202020204" pitchFamily="34" charset="0"/>
            </a:endParaRPr>
          </a:p>
        </p:txBody>
      </p:sp>
      <p:sp>
        <p:nvSpPr>
          <p:cNvPr id="19" name="Demi-cadre 18">
            <a:extLst>
              <a:ext uri="{FF2B5EF4-FFF2-40B4-BE49-F238E27FC236}">
                <a16:creationId xmlns:a16="http://schemas.microsoft.com/office/drawing/2014/main" id="{0F266CC2-2E22-409A-9509-BB24A55F0480}"/>
              </a:ext>
            </a:extLst>
          </p:cNvPr>
          <p:cNvSpPr/>
          <p:nvPr/>
        </p:nvSpPr>
        <p:spPr>
          <a:xfrm>
            <a:off x="7064736" y="4181490"/>
            <a:ext cx="145689" cy="134586"/>
          </a:xfrm>
          <a:prstGeom prst="half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0" name="Demi-cadre 19">
            <a:extLst>
              <a:ext uri="{FF2B5EF4-FFF2-40B4-BE49-F238E27FC236}">
                <a16:creationId xmlns:a16="http://schemas.microsoft.com/office/drawing/2014/main" id="{B04D120C-D067-4406-9D84-BA741C56CBC2}"/>
              </a:ext>
            </a:extLst>
          </p:cNvPr>
          <p:cNvSpPr/>
          <p:nvPr/>
        </p:nvSpPr>
        <p:spPr>
          <a:xfrm rot="5400000">
            <a:off x="8937606" y="4188114"/>
            <a:ext cx="145689" cy="134586"/>
          </a:xfrm>
          <a:prstGeom prst="half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1" name="Demi-cadre 20">
            <a:extLst>
              <a:ext uri="{FF2B5EF4-FFF2-40B4-BE49-F238E27FC236}">
                <a16:creationId xmlns:a16="http://schemas.microsoft.com/office/drawing/2014/main" id="{48D1C2D9-D887-4FA1-8998-F43396F1E66A}"/>
              </a:ext>
            </a:extLst>
          </p:cNvPr>
          <p:cNvSpPr/>
          <p:nvPr/>
        </p:nvSpPr>
        <p:spPr>
          <a:xfrm rot="16200000">
            <a:off x="7067711" y="6045222"/>
            <a:ext cx="145689" cy="134586"/>
          </a:xfrm>
          <a:prstGeom prst="half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2" name="Demi-cadre 21">
            <a:extLst>
              <a:ext uri="{FF2B5EF4-FFF2-40B4-BE49-F238E27FC236}">
                <a16:creationId xmlns:a16="http://schemas.microsoft.com/office/drawing/2014/main" id="{D380F4A2-1B5D-4875-B993-EFA3651EEFA0}"/>
              </a:ext>
            </a:extLst>
          </p:cNvPr>
          <p:cNvSpPr/>
          <p:nvPr/>
        </p:nvSpPr>
        <p:spPr>
          <a:xfrm rot="10800000">
            <a:off x="8927462" y="6046514"/>
            <a:ext cx="145689" cy="134586"/>
          </a:xfrm>
          <a:prstGeom prst="half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042896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EE9656A-DDAF-47C1-A2DE-D02AA058F080}"/>
              </a:ext>
            </a:extLst>
          </p:cNvPr>
          <p:cNvSpPr/>
          <p:nvPr/>
        </p:nvSpPr>
        <p:spPr>
          <a:xfrm>
            <a:off x="0" y="2205526"/>
            <a:ext cx="9144000" cy="4162648"/>
          </a:xfrm>
          <a:prstGeom prst="rect">
            <a:avLst/>
          </a:prstGeom>
          <a:solidFill>
            <a:srgbClr val="F5F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73B36FB2-18E6-405E-A12C-6C4C43FE7CD9}"/>
              </a:ext>
            </a:extLst>
          </p:cNvPr>
          <p:cNvSpPr>
            <a:spLocks noGrp="1"/>
          </p:cNvSpPr>
          <p:nvPr>
            <p:ph type="title"/>
          </p:nvPr>
        </p:nvSpPr>
        <p:spPr/>
        <p:txBody>
          <a:bodyPr/>
          <a:lstStyle/>
          <a:p>
            <a:r>
              <a:rPr lang="fr-FR" dirty="0"/>
              <a:t>Principes et calendrier de mise en œuvre</a:t>
            </a:r>
          </a:p>
        </p:txBody>
      </p:sp>
      <p:sp>
        <p:nvSpPr>
          <p:cNvPr id="3" name="Espace réservé du texte 2">
            <a:extLst>
              <a:ext uri="{FF2B5EF4-FFF2-40B4-BE49-F238E27FC236}">
                <a16:creationId xmlns:a16="http://schemas.microsoft.com/office/drawing/2014/main" id="{BF796BCC-D66C-4677-ABAB-FF1FBD2AEE83}"/>
              </a:ext>
            </a:extLst>
          </p:cNvPr>
          <p:cNvSpPr>
            <a:spLocks noGrp="1"/>
          </p:cNvSpPr>
          <p:nvPr>
            <p:ph type="body" sz="quarter" idx="13"/>
          </p:nvPr>
        </p:nvSpPr>
        <p:spPr/>
        <p:txBody>
          <a:bodyPr/>
          <a:lstStyle/>
          <a:p>
            <a:r>
              <a:rPr lang="fr-FR" dirty="0"/>
              <a:t>1</a:t>
            </a:r>
          </a:p>
        </p:txBody>
      </p:sp>
      <p:sp>
        <p:nvSpPr>
          <p:cNvPr id="5" name="Espace réservé du pied de page 4">
            <a:extLst>
              <a:ext uri="{FF2B5EF4-FFF2-40B4-BE49-F238E27FC236}">
                <a16:creationId xmlns:a16="http://schemas.microsoft.com/office/drawing/2014/main" id="{E35CA4E6-6755-4DB3-8F0F-BBFD8E5BEA95}"/>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B8E28A5F-85F8-4395-A01E-6C156D83DF9D}"/>
              </a:ext>
            </a:extLst>
          </p:cNvPr>
          <p:cNvSpPr>
            <a:spLocks noGrp="1"/>
          </p:cNvSpPr>
          <p:nvPr>
            <p:ph type="sldNum" sz="quarter" idx="16"/>
          </p:nvPr>
        </p:nvSpPr>
        <p:spPr/>
        <p:txBody>
          <a:bodyPr/>
          <a:lstStyle/>
          <a:p>
            <a:fld id="{4F985FF9-ADA8-465B-B1B8-A5AF16A5E141}" type="slidenum">
              <a:rPr lang="fr-FR" smtClean="0"/>
              <a:pPr/>
              <a:t>6</a:t>
            </a:fld>
            <a:endParaRPr lang="fr-FR"/>
          </a:p>
        </p:txBody>
      </p:sp>
      <p:pic>
        <p:nvPicPr>
          <p:cNvPr id="7" name="Image 6">
            <a:extLst>
              <a:ext uri="{FF2B5EF4-FFF2-40B4-BE49-F238E27FC236}">
                <a16:creationId xmlns:a16="http://schemas.microsoft.com/office/drawing/2014/main" id="{A86B9B54-99AB-4D39-A38B-2CF5B3955E8A}"/>
              </a:ext>
            </a:extLst>
          </p:cNvPr>
          <p:cNvPicPr>
            <a:picLocks noChangeAspect="1"/>
          </p:cNvPicPr>
          <p:nvPr/>
        </p:nvPicPr>
        <p:blipFill>
          <a:blip r:embed="rId2">
            <a:clrChange>
              <a:clrFrom>
                <a:srgbClr val="F0F0F0"/>
              </a:clrFrom>
              <a:clrTo>
                <a:srgbClr val="F0F0F0">
                  <a:alpha val="0"/>
                </a:srgbClr>
              </a:clrTo>
            </a:clrChange>
          </a:blip>
          <a:stretch>
            <a:fillRect/>
          </a:stretch>
        </p:blipFill>
        <p:spPr>
          <a:xfrm>
            <a:off x="198159" y="2179299"/>
            <a:ext cx="5266481" cy="4162648"/>
          </a:xfrm>
          <a:prstGeom prst="rect">
            <a:avLst/>
          </a:prstGeom>
        </p:spPr>
      </p:pic>
      <p:pic>
        <p:nvPicPr>
          <p:cNvPr id="8" name="Image 7">
            <a:extLst>
              <a:ext uri="{FF2B5EF4-FFF2-40B4-BE49-F238E27FC236}">
                <a16:creationId xmlns:a16="http://schemas.microsoft.com/office/drawing/2014/main" id="{D71D5DF1-758D-4228-8AE2-478FC6B8F026}"/>
              </a:ext>
            </a:extLst>
          </p:cNvPr>
          <p:cNvPicPr>
            <a:picLocks noChangeAspect="1"/>
          </p:cNvPicPr>
          <p:nvPr/>
        </p:nvPicPr>
        <p:blipFill>
          <a:blip r:embed="rId3">
            <a:clrChange>
              <a:clrFrom>
                <a:srgbClr val="F0F0F0"/>
              </a:clrFrom>
              <a:clrTo>
                <a:srgbClr val="F0F0F0">
                  <a:alpha val="0"/>
                </a:srgbClr>
              </a:clrTo>
            </a:clrChange>
          </a:blip>
          <a:stretch>
            <a:fillRect/>
          </a:stretch>
        </p:blipFill>
        <p:spPr>
          <a:xfrm>
            <a:off x="5662800" y="4372459"/>
            <a:ext cx="1340431" cy="2040255"/>
          </a:xfrm>
          <a:prstGeom prst="rect">
            <a:avLst/>
          </a:prstGeom>
        </p:spPr>
      </p:pic>
      <p:pic>
        <p:nvPicPr>
          <p:cNvPr id="9" name="Image 8">
            <a:extLst>
              <a:ext uri="{FF2B5EF4-FFF2-40B4-BE49-F238E27FC236}">
                <a16:creationId xmlns:a16="http://schemas.microsoft.com/office/drawing/2014/main" id="{6D8CDF09-B4C0-445A-8128-ECF8C95457EF}"/>
              </a:ext>
            </a:extLst>
          </p:cNvPr>
          <p:cNvPicPr>
            <a:picLocks noChangeAspect="1"/>
          </p:cNvPicPr>
          <p:nvPr/>
        </p:nvPicPr>
        <p:blipFill>
          <a:blip r:embed="rId4">
            <a:clrChange>
              <a:clrFrom>
                <a:srgbClr val="F0F0F0"/>
              </a:clrFrom>
              <a:clrTo>
                <a:srgbClr val="F0F0F0">
                  <a:alpha val="0"/>
                </a:srgbClr>
              </a:clrTo>
            </a:clrChange>
          </a:blip>
          <a:stretch>
            <a:fillRect/>
          </a:stretch>
        </p:blipFill>
        <p:spPr>
          <a:xfrm>
            <a:off x="5662800" y="2282536"/>
            <a:ext cx="1340430" cy="2040984"/>
          </a:xfrm>
          <a:prstGeom prst="rect">
            <a:avLst/>
          </a:prstGeom>
        </p:spPr>
      </p:pic>
      <p:pic>
        <p:nvPicPr>
          <p:cNvPr id="10" name="Image 9">
            <a:extLst>
              <a:ext uri="{FF2B5EF4-FFF2-40B4-BE49-F238E27FC236}">
                <a16:creationId xmlns:a16="http://schemas.microsoft.com/office/drawing/2014/main" id="{2012A8A4-239C-4CFD-AA03-3D664FC3601E}"/>
              </a:ext>
            </a:extLst>
          </p:cNvPr>
          <p:cNvPicPr>
            <a:picLocks noChangeAspect="1"/>
          </p:cNvPicPr>
          <p:nvPr/>
        </p:nvPicPr>
        <p:blipFill rotWithShape="1">
          <a:blip r:embed="rId5">
            <a:clrChange>
              <a:clrFrom>
                <a:srgbClr val="F0F0F0"/>
              </a:clrFrom>
              <a:clrTo>
                <a:srgbClr val="F0F0F0">
                  <a:alpha val="0"/>
                </a:srgbClr>
              </a:clrTo>
            </a:clrChange>
          </a:blip>
          <a:srcRect t="973"/>
          <a:stretch/>
        </p:blipFill>
        <p:spPr>
          <a:xfrm>
            <a:off x="7399549" y="2282536"/>
            <a:ext cx="1326166" cy="2020396"/>
          </a:xfrm>
          <a:prstGeom prst="rect">
            <a:avLst/>
          </a:prstGeom>
        </p:spPr>
      </p:pic>
      <p:sp>
        <p:nvSpPr>
          <p:cNvPr id="11" name="Rectangle 10">
            <a:extLst>
              <a:ext uri="{FF2B5EF4-FFF2-40B4-BE49-F238E27FC236}">
                <a16:creationId xmlns:a16="http://schemas.microsoft.com/office/drawing/2014/main" id="{0B83CDE6-BB6E-489E-A082-BC6084E4912F}"/>
              </a:ext>
            </a:extLst>
          </p:cNvPr>
          <p:cNvSpPr/>
          <p:nvPr/>
        </p:nvSpPr>
        <p:spPr>
          <a:xfrm>
            <a:off x="1080000" y="858127"/>
            <a:ext cx="7753350" cy="1292662"/>
          </a:xfrm>
          <a:prstGeom prst="rect">
            <a:avLst/>
          </a:prstGeom>
          <a:solidFill>
            <a:schemeClr val="accent5">
              <a:lumMod val="20000"/>
              <a:lumOff val="80000"/>
            </a:schemeClr>
          </a:solidFill>
        </p:spPr>
        <p:txBody>
          <a:bodyPr wrap="square">
            <a:spAutoFit/>
          </a:bodyPr>
          <a:lstStyle/>
          <a:p>
            <a:r>
              <a:rPr lang="fr-FR" sz="1200" b="1" dirty="0">
                <a:solidFill>
                  <a:srgbClr val="7B407B"/>
                </a:solidFill>
              </a:rPr>
              <a:t>LES TROIS PRINCIPES DIRECTEURS QUI FONDENT LA RÉFORME :</a:t>
            </a:r>
          </a:p>
          <a:p>
            <a:endParaRPr lang="fr-FR" sz="600" b="1" dirty="0">
              <a:solidFill>
                <a:srgbClr val="7B407B"/>
              </a:solidFill>
            </a:endParaRPr>
          </a:p>
          <a:p>
            <a:pPr marL="171450" indent="-171450" algn="just">
              <a:buFont typeface="Arial" panose="020B0604020202020204" pitchFamily="34" charset="0"/>
              <a:buChar char="•"/>
            </a:pPr>
            <a:r>
              <a:rPr lang="fr-FR" sz="1000" b="1" dirty="0">
                <a:solidFill>
                  <a:srgbClr val="3D3C3B"/>
                </a:solidFill>
              </a:rPr>
              <a:t>Une obligation pour les organismes assureurs complémentaires, </a:t>
            </a:r>
            <a:r>
              <a:rPr lang="fr-FR" sz="1000" dirty="0">
                <a:solidFill>
                  <a:srgbClr val="3D3C3B"/>
                </a:solidFill>
              </a:rPr>
              <a:t>dans le cadre des contrats responsables, de prendre en charge la totalité du reste à charge des prestations appartenant au « panier 100% Santé - RAC 0 »</a:t>
            </a:r>
          </a:p>
          <a:p>
            <a:pPr marL="171450" indent="-171450" algn="just">
              <a:buFont typeface="Arial" panose="020B0604020202020204" pitchFamily="34" charset="0"/>
              <a:buChar char="•"/>
            </a:pPr>
            <a:r>
              <a:rPr lang="fr-FR" sz="1000" b="1" dirty="0">
                <a:solidFill>
                  <a:srgbClr val="3D3C3B"/>
                </a:solidFill>
              </a:rPr>
              <a:t>Une obligation pour les professionnels de santé et les distributeurs </a:t>
            </a:r>
            <a:r>
              <a:rPr lang="fr-FR" sz="1000" dirty="0">
                <a:solidFill>
                  <a:srgbClr val="3D3C3B"/>
                </a:solidFill>
              </a:rPr>
              <a:t>de proposer à la vente des équipements répondant aux critères du « panier 100% Santé - RAC 0 »</a:t>
            </a:r>
          </a:p>
          <a:p>
            <a:pPr marL="171450" indent="-171450" algn="just">
              <a:buFont typeface="Arial" panose="020B0604020202020204" pitchFamily="34" charset="0"/>
              <a:buChar char="•"/>
            </a:pPr>
            <a:r>
              <a:rPr lang="fr-FR" sz="1000" b="1" dirty="0">
                <a:solidFill>
                  <a:srgbClr val="3D3C3B"/>
                </a:solidFill>
              </a:rPr>
              <a:t>Une modification des nomenclatures </a:t>
            </a:r>
            <a:r>
              <a:rPr lang="fr-FR" sz="1000" dirty="0">
                <a:solidFill>
                  <a:srgbClr val="3D3C3B"/>
                </a:solidFill>
              </a:rPr>
              <a:t>permettant une différence de bases de remboursement de la Sécurité sociale selon que les équipements relèvent, ou non, du « panier 100% Santé - RAC 0»</a:t>
            </a:r>
            <a:endParaRPr lang="fr-FR" sz="1000" dirty="0"/>
          </a:p>
        </p:txBody>
      </p:sp>
      <p:pic>
        <p:nvPicPr>
          <p:cNvPr id="4" name="Image 3">
            <a:extLst>
              <a:ext uri="{FF2B5EF4-FFF2-40B4-BE49-F238E27FC236}">
                <a16:creationId xmlns:a16="http://schemas.microsoft.com/office/drawing/2014/main" id="{5F8E2694-A1A5-4845-8ADD-B4246C8DD483}"/>
              </a:ext>
            </a:extLst>
          </p:cNvPr>
          <p:cNvPicPr>
            <a:picLocks noChangeAspect="1"/>
          </p:cNvPicPr>
          <p:nvPr/>
        </p:nvPicPr>
        <p:blipFill>
          <a:blip r:embed="rId6">
            <a:clrChange>
              <a:clrFrom>
                <a:srgbClr val="F8FAFB"/>
              </a:clrFrom>
              <a:clrTo>
                <a:srgbClr val="F8FAFB">
                  <a:alpha val="0"/>
                </a:srgbClr>
              </a:clrTo>
            </a:clrChange>
          </a:blip>
          <a:stretch>
            <a:fillRect/>
          </a:stretch>
        </p:blipFill>
        <p:spPr>
          <a:xfrm>
            <a:off x="223838" y="1186307"/>
            <a:ext cx="591949" cy="559577"/>
          </a:xfrm>
          <a:prstGeom prst="rect">
            <a:avLst/>
          </a:prstGeom>
        </p:spPr>
      </p:pic>
      <p:sp>
        <p:nvSpPr>
          <p:cNvPr id="12" name="Rectangle 11">
            <a:extLst>
              <a:ext uri="{FF2B5EF4-FFF2-40B4-BE49-F238E27FC236}">
                <a16:creationId xmlns:a16="http://schemas.microsoft.com/office/drawing/2014/main" id="{2896D085-B495-4E6A-A7D0-DDAF8FE53908}"/>
              </a:ext>
            </a:extLst>
          </p:cNvPr>
          <p:cNvSpPr/>
          <p:nvPr/>
        </p:nvSpPr>
        <p:spPr>
          <a:xfrm>
            <a:off x="7300469" y="4898142"/>
            <a:ext cx="1645372" cy="1169551"/>
          </a:xfrm>
          <a:prstGeom prst="rect">
            <a:avLst/>
          </a:prstGeom>
          <a:solidFill>
            <a:schemeClr val="bg1"/>
          </a:solidFill>
          <a:ln>
            <a:solidFill>
              <a:srgbClr val="B75D7E"/>
            </a:solidFill>
          </a:ln>
        </p:spPr>
        <p:txBody>
          <a:bodyPr wrap="square">
            <a:spAutoFit/>
          </a:bodyPr>
          <a:lstStyle/>
          <a:p>
            <a:pPr algn="just"/>
            <a:r>
              <a:rPr lang="fr-FR" sz="1000" b="1" dirty="0">
                <a:solidFill>
                  <a:srgbClr val="C00000"/>
                </a:solidFill>
              </a:rPr>
              <a:t>Les clients ne sont pas contraints d’opter pour des équipements ou prestations relevant du panier « reste à charge zéro » et peuvent panacher les paniers.</a:t>
            </a:r>
          </a:p>
        </p:txBody>
      </p:sp>
      <p:pic>
        <p:nvPicPr>
          <p:cNvPr id="13" name="Image 12">
            <a:extLst>
              <a:ext uri="{FF2B5EF4-FFF2-40B4-BE49-F238E27FC236}">
                <a16:creationId xmlns:a16="http://schemas.microsoft.com/office/drawing/2014/main" id="{89D6B319-4E2E-41C2-B26F-D78F4102F6D2}"/>
              </a:ext>
            </a:extLst>
          </p:cNvPr>
          <p:cNvPicPr>
            <a:picLocks noChangeAspect="1"/>
          </p:cNvPicPr>
          <p:nvPr/>
        </p:nvPicPr>
        <p:blipFill>
          <a:blip r:embed="rId7">
            <a:clrChange>
              <a:clrFrom>
                <a:srgbClr val="F8FAFB"/>
              </a:clrFrom>
              <a:clrTo>
                <a:srgbClr val="F8FAFB">
                  <a:alpha val="0"/>
                </a:srgbClr>
              </a:clrTo>
            </a:clrChange>
          </a:blip>
          <a:stretch>
            <a:fillRect/>
          </a:stretch>
        </p:blipFill>
        <p:spPr>
          <a:xfrm>
            <a:off x="7775959" y="4381984"/>
            <a:ext cx="595313" cy="592736"/>
          </a:xfrm>
          <a:prstGeom prst="rect">
            <a:avLst/>
          </a:prstGeom>
        </p:spPr>
      </p:pic>
    </p:spTree>
    <p:extLst>
      <p:ext uri="{BB962C8B-B14F-4D97-AF65-F5344CB8AC3E}">
        <p14:creationId xmlns:p14="http://schemas.microsoft.com/office/powerpoint/2010/main" val="2312563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938F093-F88B-485C-B61A-3C94523295CA}"/>
              </a:ext>
            </a:extLst>
          </p:cNvPr>
          <p:cNvSpPr/>
          <p:nvPr/>
        </p:nvSpPr>
        <p:spPr>
          <a:xfrm>
            <a:off x="4584210" y="987306"/>
            <a:ext cx="4540044" cy="138231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rgbClr val="002060"/>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73D400C8-CB6F-4593-A10E-D6A8B05A6A81}"/>
              </a:ext>
            </a:extLst>
          </p:cNvPr>
          <p:cNvSpPr/>
          <p:nvPr/>
        </p:nvSpPr>
        <p:spPr>
          <a:xfrm>
            <a:off x="-2" y="987577"/>
            <a:ext cx="4320000" cy="138231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rgbClr val="002060"/>
              </a:solidFill>
              <a:latin typeface="Arial" panose="020B0604020202020204" pitchFamily="34" charset="0"/>
              <a:cs typeface="Arial" panose="020B0604020202020204" pitchFamily="34" charset="0"/>
            </a:endParaRPr>
          </a:p>
        </p:txBody>
      </p:sp>
      <p:sp>
        <p:nvSpPr>
          <p:cNvPr id="2" name="Titre 1">
            <a:extLst>
              <a:ext uri="{FF2B5EF4-FFF2-40B4-BE49-F238E27FC236}">
                <a16:creationId xmlns:a16="http://schemas.microsoft.com/office/drawing/2014/main" id="{5A166F41-DF54-4C3E-A05D-790D9C9209F8}"/>
              </a:ext>
            </a:extLst>
          </p:cNvPr>
          <p:cNvSpPr>
            <a:spLocks noGrp="1"/>
          </p:cNvSpPr>
          <p:nvPr>
            <p:ph type="title"/>
          </p:nvPr>
        </p:nvSpPr>
        <p:spPr/>
        <p:txBody>
          <a:bodyPr/>
          <a:lstStyle/>
          <a:p>
            <a:r>
              <a:rPr lang="fr-FR" dirty="0"/>
              <a:t>Evolution du contrat « Responsable &amp; solidaire »</a:t>
            </a:r>
          </a:p>
        </p:txBody>
      </p:sp>
      <p:sp>
        <p:nvSpPr>
          <p:cNvPr id="3" name="Espace réservé du texte 2">
            <a:extLst>
              <a:ext uri="{FF2B5EF4-FFF2-40B4-BE49-F238E27FC236}">
                <a16:creationId xmlns:a16="http://schemas.microsoft.com/office/drawing/2014/main" id="{B86216D0-BF7B-4AC5-9205-66AA1C36F32A}"/>
              </a:ext>
            </a:extLst>
          </p:cNvPr>
          <p:cNvSpPr>
            <a:spLocks noGrp="1"/>
          </p:cNvSpPr>
          <p:nvPr>
            <p:ph type="body" sz="quarter" idx="13"/>
          </p:nvPr>
        </p:nvSpPr>
        <p:spPr/>
        <p:txBody>
          <a:bodyPr/>
          <a:lstStyle/>
          <a:p>
            <a:r>
              <a:rPr lang="fr-FR" dirty="0"/>
              <a:t>1</a:t>
            </a:r>
          </a:p>
        </p:txBody>
      </p:sp>
      <p:sp>
        <p:nvSpPr>
          <p:cNvPr id="4" name="Espace réservé du texte 3">
            <a:extLst>
              <a:ext uri="{FF2B5EF4-FFF2-40B4-BE49-F238E27FC236}">
                <a16:creationId xmlns:a16="http://schemas.microsoft.com/office/drawing/2014/main" id="{96671E04-0F19-456F-BAB1-DBEC4028FDB0}"/>
              </a:ext>
            </a:extLst>
          </p:cNvPr>
          <p:cNvSpPr>
            <a:spLocks noGrp="1"/>
          </p:cNvSpPr>
          <p:nvPr>
            <p:ph type="body" sz="quarter" idx="14"/>
          </p:nvPr>
        </p:nvSpPr>
        <p:spPr>
          <a:xfrm>
            <a:off x="86551" y="1030681"/>
            <a:ext cx="4146893" cy="1591678"/>
          </a:xfrm>
        </p:spPr>
        <p:txBody>
          <a:bodyPr/>
          <a:lstStyle/>
          <a:p>
            <a:pPr algn="just"/>
            <a:r>
              <a:rPr lang="fr-FR" sz="1050" dirty="0">
                <a:solidFill>
                  <a:schemeClr val="tx1"/>
                </a:solidFill>
              </a:rPr>
              <a:t>La loi qualifie une complémentaire santé de « </a:t>
            </a:r>
            <a:r>
              <a:rPr lang="fr-FR" sz="1050" b="1" dirty="0">
                <a:solidFill>
                  <a:schemeClr val="tx1"/>
                </a:solidFill>
              </a:rPr>
              <a:t>responsable</a:t>
            </a:r>
            <a:r>
              <a:rPr lang="fr-FR" sz="1050" dirty="0">
                <a:solidFill>
                  <a:schemeClr val="tx1"/>
                </a:solidFill>
              </a:rPr>
              <a:t> » lorsqu’elle encourage le respect du parcours de soins coordonnés (médecin traitant) afin de bénéficier d’une bonne prise en charge de ses dépenses de santé. </a:t>
            </a:r>
          </a:p>
          <a:p>
            <a:pPr algn="just"/>
            <a:r>
              <a:rPr lang="fr-FR" sz="1050" dirty="0">
                <a:solidFill>
                  <a:schemeClr val="tx1"/>
                </a:solidFill>
                <a:latin typeface="Arial" panose="020B0604020202020204" pitchFamily="34" charset="0"/>
                <a:cs typeface="Arial" panose="020B0604020202020204" pitchFamily="34" charset="0"/>
              </a:rPr>
              <a:t>Elle qualifie une complémentaire santé de</a:t>
            </a:r>
            <a:r>
              <a:rPr lang="fr-FR" sz="1050" b="1" dirty="0">
                <a:solidFill>
                  <a:schemeClr val="tx1"/>
                </a:solidFill>
                <a:latin typeface="Arial" panose="020B0604020202020204" pitchFamily="34" charset="0"/>
                <a:cs typeface="Arial" panose="020B0604020202020204" pitchFamily="34" charset="0"/>
              </a:rPr>
              <a:t> « solidaire »</a:t>
            </a:r>
            <a:r>
              <a:rPr lang="fr-FR" sz="1050" dirty="0">
                <a:solidFill>
                  <a:schemeClr val="tx1"/>
                </a:solidFill>
                <a:latin typeface="Arial" panose="020B0604020202020204" pitchFamily="34" charset="0"/>
                <a:cs typeface="Arial" panose="020B0604020202020204" pitchFamily="34" charset="0"/>
              </a:rPr>
              <a:t> lorsque l’organisme ne fixe pas les cotisations en fonction de l’état de santé des individus couverts et ne recueille aucune information médicale.</a:t>
            </a:r>
          </a:p>
          <a:p>
            <a:endParaRPr lang="fr-FR" sz="1050" dirty="0">
              <a:solidFill>
                <a:schemeClr val="tx1"/>
              </a:solidFill>
            </a:endParaRPr>
          </a:p>
        </p:txBody>
      </p:sp>
      <p:sp>
        <p:nvSpPr>
          <p:cNvPr id="5" name="Espace réservé du pied de page 4">
            <a:extLst>
              <a:ext uri="{FF2B5EF4-FFF2-40B4-BE49-F238E27FC236}">
                <a16:creationId xmlns:a16="http://schemas.microsoft.com/office/drawing/2014/main" id="{92AC3CD7-4067-44E0-AD9E-59E3DC085C70}"/>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A8F8F2E9-20AE-48ED-9311-8A54C2D40492}"/>
              </a:ext>
            </a:extLst>
          </p:cNvPr>
          <p:cNvSpPr>
            <a:spLocks noGrp="1"/>
          </p:cNvSpPr>
          <p:nvPr>
            <p:ph type="sldNum" sz="quarter" idx="16"/>
          </p:nvPr>
        </p:nvSpPr>
        <p:spPr/>
        <p:txBody>
          <a:bodyPr/>
          <a:lstStyle/>
          <a:p>
            <a:fld id="{4F985FF9-ADA8-465B-B1B8-A5AF16A5E141}" type="slidenum">
              <a:rPr lang="fr-FR" smtClean="0"/>
              <a:pPr/>
              <a:t>7</a:t>
            </a:fld>
            <a:endParaRPr lang="fr-FR"/>
          </a:p>
        </p:txBody>
      </p:sp>
      <p:sp>
        <p:nvSpPr>
          <p:cNvPr id="7" name="Rectangle 6">
            <a:extLst>
              <a:ext uri="{FF2B5EF4-FFF2-40B4-BE49-F238E27FC236}">
                <a16:creationId xmlns:a16="http://schemas.microsoft.com/office/drawing/2014/main" id="{09F62CEA-BBC5-42CE-BBE0-85C64C375BF9}"/>
              </a:ext>
            </a:extLst>
          </p:cNvPr>
          <p:cNvSpPr/>
          <p:nvPr/>
        </p:nvSpPr>
        <p:spPr bwMode="auto">
          <a:xfrm>
            <a:off x="-2" y="3246701"/>
            <a:ext cx="3022397" cy="2861870"/>
          </a:xfrm>
          <a:prstGeom prst="rect">
            <a:avLst/>
          </a:prstGeom>
          <a:solidFill>
            <a:srgbClr val="EAEAE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just"/>
            <a:r>
              <a:rPr lang="fr-FR" sz="1100" b="1" dirty="0"/>
              <a:t>Équipements de classe A « 100% Santé » : </a:t>
            </a:r>
            <a:r>
              <a:rPr lang="fr-FR" sz="1100" dirty="0"/>
              <a:t>obligation de prise en charge des équipements de classe A par les contrats responsables.</a:t>
            </a:r>
          </a:p>
          <a:p>
            <a:pPr algn="just"/>
            <a:endParaRPr lang="fr-FR" sz="1100" dirty="0"/>
          </a:p>
          <a:p>
            <a:pPr algn="just"/>
            <a:r>
              <a:rPr lang="fr-FR" sz="1100" b="1" dirty="0"/>
              <a:t>Equipements de classe B « libre » : </a:t>
            </a:r>
            <a:r>
              <a:rPr lang="fr-FR" sz="1100" dirty="0"/>
              <a:t>baisse des plafonds de prise en charge de 50 € avec une prise en charge de la monture au sein de l’équipement qui passe de 150 € à 100 €. Les plafonds s’entendent AMO + AMC.</a:t>
            </a:r>
          </a:p>
          <a:p>
            <a:pPr algn="just"/>
            <a:endParaRPr lang="fr-FR" sz="1100" dirty="0"/>
          </a:p>
          <a:p>
            <a:pPr algn="just"/>
            <a:r>
              <a:rPr lang="fr-FR" sz="1100" b="1" dirty="0"/>
              <a:t>Baisse de l’âge limite des enfants </a:t>
            </a:r>
            <a:r>
              <a:rPr lang="fr-FR" sz="1100" dirty="0"/>
              <a:t>: </a:t>
            </a:r>
            <a:r>
              <a:rPr lang="fr-FR" sz="1100" b="1" dirty="0"/>
              <a:t>- 16 ans </a:t>
            </a:r>
            <a:r>
              <a:rPr lang="fr-FR" sz="1100" dirty="0"/>
              <a:t>(contre -18 ans avant le 1er janvier 2020) pour bénéficier d’un renouvellement annuel de leur équipement optique.</a:t>
            </a:r>
            <a:endParaRPr lang="fr-FR" sz="1100" b="1" cap="all" dirty="0">
              <a:solidFill>
                <a:schemeClr val="accent1"/>
              </a:solidFill>
              <a:latin typeface="+mj-lt"/>
              <a:ea typeface="+mj-ea"/>
              <a:cs typeface="+mj-cs"/>
            </a:endParaRPr>
          </a:p>
        </p:txBody>
      </p:sp>
      <p:sp>
        <p:nvSpPr>
          <p:cNvPr id="8" name="Rectangle 7">
            <a:extLst>
              <a:ext uri="{FF2B5EF4-FFF2-40B4-BE49-F238E27FC236}">
                <a16:creationId xmlns:a16="http://schemas.microsoft.com/office/drawing/2014/main" id="{A6235433-4557-4D28-A050-2D71B056B4FD}"/>
              </a:ext>
            </a:extLst>
          </p:cNvPr>
          <p:cNvSpPr/>
          <p:nvPr/>
        </p:nvSpPr>
        <p:spPr bwMode="auto">
          <a:xfrm>
            <a:off x="0" y="2897179"/>
            <a:ext cx="3022395" cy="274648"/>
          </a:xfrm>
          <a:prstGeom prst="rect">
            <a:avLst/>
          </a:prstGeom>
          <a:solidFill>
            <a:srgbClr val="B75D7E"/>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algn="ctr"/>
            <a:r>
              <a:rPr lang="fr-FR" sz="1400" b="1" dirty="0">
                <a:solidFill>
                  <a:schemeClr val="bg1"/>
                </a:solidFill>
              </a:rPr>
              <a:t>Pour l’optique</a:t>
            </a:r>
            <a:endParaRPr lang="fr-FR" sz="1050" b="1" cap="all" dirty="0">
              <a:solidFill>
                <a:schemeClr val="bg1"/>
              </a:solidFill>
              <a:latin typeface="+mj-lt"/>
              <a:ea typeface="+mj-ea"/>
              <a:cs typeface="+mj-cs"/>
            </a:endParaRPr>
          </a:p>
        </p:txBody>
      </p:sp>
      <p:sp>
        <p:nvSpPr>
          <p:cNvPr id="9" name="Rectangle 8">
            <a:extLst>
              <a:ext uri="{FF2B5EF4-FFF2-40B4-BE49-F238E27FC236}">
                <a16:creationId xmlns:a16="http://schemas.microsoft.com/office/drawing/2014/main" id="{48A81DFE-0D47-466C-9A82-D9160FE65144}"/>
              </a:ext>
            </a:extLst>
          </p:cNvPr>
          <p:cNvSpPr/>
          <p:nvPr/>
        </p:nvSpPr>
        <p:spPr>
          <a:xfrm>
            <a:off x="4584210" y="949330"/>
            <a:ext cx="4587954" cy="1384995"/>
          </a:xfrm>
          <a:prstGeom prst="rect">
            <a:avLst/>
          </a:prstGeom>
        </p:spPr>
        <p:txBody>
          <a:bodyPr wrap="square">
            <a:spAutoFit/>
          </a:bodyPr>
          <a:lstStyle/>
          <a:p>
            <a:pPr fontAlgn="base"/>
            <a:endParaRPr lang="fr-FR" sz="1050" dirty="0"/>
          </a:p>
          <a:p>
            <a:pPr algn="just" fontAlgn="base"/>
            <a:r>
              <a:rPr lang="fr-FR" sz="1050" dirty="0"/>
              <a:t>En </a:t>
            </a:r>
            <a:r>
              <a:rPr lang="fr-FR" sz="1050" b="1" dirty="0"/>
              <a:t>2015</a:t>
            </a:r>
            <a:r>
              <a:rPr lang="fr-FR" sz="1050" dirty="0"/>
              <a:t>, les règles avaient déjà évolué en </a:t>
            </a:r>
            <a:r>
              <a:rPr lang="fr-FR" sz="1050" b="1" dirty="0"/>
              <a:t>encadrant des remboursements</a:t>
            </a:r>
            <a:r>
              <a:rPr lang="fr-FR" sz="1050" dirty="0"/>
              <a:t>, avec par exemple la prise en charge illimitée du forfait journalier hospitalier ou le plafonnement des montures à 150 €.</a:t>
            </a:r>
          </a:p>
          <a:p>
            <a:pPr algn="just" fontAlgn="base"/>
            <a:endParaRPr lang="fr-FR" sz="1050" dirty="0">
              <a:latin typeface="Arial" panose="020B0604020202020204" pitchFamily="34" charset="0"/>
              <a:cs typeface="Arial" panose="020B0604020202020204" pitchFamily="34" charset="0"/>
            </a:endParaRPr>
          </a:p>
          <a:p>
            <a:pPr algn="just" fontAlgn="base"/>
            <a:r>
              <a:rPr lang="fr-FR" sz="1050" dirty="0"/>
              <a:t>En contrepartie, les contrats bénéficient d’aides fiscales et sociales, c’est-à-dire une </a:t>
            </a:r>
            <a:r>
              <a:rPr lang="fr-FR" sz="1050" b="1" dirty="0"/>
              <a:t>TSA (taxe de solidarité additionnelle) rénovée à 13,27% au lieu de 20,27%</a:t>
            </a:r>
            <a:r>
              <a:rPr lang="fr-FR" sz="1050" dirty="0"/>
              <a:t>. </a:t>
            </a:r>
            <a:endParaRPr lang="fr-FR" sz="105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A8853398-9A67-4AB1-92EF-80FAFEE27A1B}"/>
              </a:ext>
            </a:extLst>
          </p:cNvPr>
          <p:cNvSpPr/>
          <p:nvPr/>
        </p:nvSpPr>
        <p:spPr bwMode="auto">
          <a:xfrm>
            <a:off x="3092246" y="2906702"/>
            <a:ext cx="2952000" cy="274649"/>
          </a:xfrm>
          <a:prstGeom prst="rect">
            <a:avLst/>
          </a:prstGeom>
          <a:solidFill>
            <a:srgbClr val="B75D7E"/>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algn="ctr"/>
            <a:r>
              <a:rPr lang="fr-FR" sz="1400" b="1" dirty="0">
                <a:solidFill>
                  <a:schemeClr val="bg1"/>
                </a:solidFill>
              </a:rPr>
              <a:t>Pour le dentaire</a:t>
            </a:r>
            <a:endParaRPr lang="fr-FR" sz="1050" b="1" cap="all" dirty="0">
              <a:solidFill>
                <a:schemeClr val="bg1"/>
              </a:solidFill>
              <a:latin typeface="+mj-lt"/>
              <a:ea typeface="+mj-ea"/>
              <a:cs typeface="+mj-cs"/>
            </a:endParaRPr>
          </a:p>
        </p:txBody>
      </p:sp>
      <p:sp>
        <p:nvSpPr>
          <p:cNvPr id="11" name="Rectangle 10">
            <a:extLst>
              <a:ext uri="{FF2B5EF4-FFF2-40B4-BE49-F238E27FC236}">
                <a16:creationId xmlns:a16="http://schemas.microsoft.com/office/drawing/2014/main" id="{3C694D9F-FB06-4EFC-A8F3-4800162E8A69}"/>
              </a:ext>
            </a:extLst>
          </p:cNvPr>
          <p:cNvSpPr/>
          <p:nvPr/>
        </p:nvSpPr>
        <p:spPr bwMode="auto">
          <a:xfrm>
            <a:off x="6110155" y="2908281"/>
            <a:ext cx="3033846" cy="274649"/>
          </a:xfrm>
          <a:prstGeom prst="rect">
            <a:avLst/>
          </a:prstGeom>
          <a:solidFill>
            <a:srgbClr val="B75D7E"/>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algn="ctr"/>
            <a:r>
              <a:rPr lang="fr-FR" sz="1400" b="1" dirty="0">
                <a:solidFill>
                  <a:schemeClr val="bg1"/>
                </a:solidFill>
              </a:rPr>
              <a:t>Pour l’audiologie</a:t>
            </a:r>
            <a:endParaRPr lang="fr-FR" sz="1050" b="1" cap="all" dirty="0">
              <a:solidFill>
                <a:schemeClr val="bg1"/>
              </a:solidFill>
              <a:latin typeface="+mj-lt"/>
              <a:ea typeface="+mj-ea"/>
              <a:cs typeface="+mj-cs"/>
            </a:endParaRPr>
          </a:p>
        </p:txBody>
      </p:sp>
      <p:sp>
        <p:nvSpPr>
          <p:cNvPr id="12" name="Rectangle 11">
            <a:extLst>
              <a:ext uri="{FF2B5EF4-FFF2-40B4-BE49-F238E27FC236}">
                <a16:creationId xmlns:a16="http://schemas.microsoft.com/office/drawing/2014/main" id="{C8026B55-7DF3-4051-91C7-3CBFBDA92CC1}"/>
              </a:ext>
            </a:extLst>
          </p:cNvPr>
          <p:cNvSpPr/>
          <p:nvPr/>
        </p:nvSpPr>
        <p:spPr bwMode="auto">
          <a:xfrm>
            <a:off x="3092246" y="3246701"/>
            <a:ext cx="2952000" cy="2861870"/>
          </a:xfrm>
          <a:prstGeom prst="rect">
            <a:avLst/>
          </a:prstGeom>
          <a:solidFill>
            <a:srgbClr val="EAEAE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just"/>
            <a:r>
              <a:rPr lang="fr-FR" sz="1100" b="1" dirty="0"/>
              <a:t>Obligation de prise en charge de certains soins dentaires prothétiques « 100% Santé »</a:t>
            </a:r>
            <a:r>
              <a:rPr lang="fr-FR" sz="1100" dirty="0"/>
              <a:t> définis par la convention dentaire du 21 juin 2018.</a:t>
            </a:r>
          </a:p>
          <a:p>
            <a:pPr algn="just"/>
            <a:endParaRPr lang="fr-FR" sz="1100" b="1" dirty="0"/>
          </a:p>
          <a:p>
            <a:pPr algn="just"/>
            <a:endParaRPr lang="fr-FR" sz="1100" b="1" dirty="0"/>
          </a:p>
          <a:p>
            <a:pPr algn="just"/>
            <a:r>
              <a:rPr lang="fr-FR" sz="1100" b="1" dirty="0"/>
              <a:t>LA CONVENTION « DENTAIRE »</a:t>
            </a:r>
          </a:p>
          <a:p>
            <a:pPr algn="just"/>
            <a:endParaRPr lang="fr-FR" sz="1100" b="1" dirty="0"/>
          </a:p>
          <a:p>
            <a:pPr marL="171450" indent="-171450" algn="just">
              <a:buFont typeface="Arial" panose="020B0604020202020204" pitchFamily="34" charset="0"/>
              <a:buChar char="•"/>
            </a:pPr>
            <a:r>
              <a:rPr lang="fr-FR" sz="1100" dirty="0"/>
              <a:t>Plafonnement des tarifs pratiqués par les professionnels de santé dans les paniers « reste à charge zéro » et « reste à charge maîtrisé ».</a:t>
            </a:r>
          </a:p>
          <a:p>
            <a:pPr marL="171450" indent="-171450" algn="just">
              <a:buFont typeface="Arial" panose="020B0604020202020204" pitchFamily="34" charset="0"/>
              <a:buChar char="•"/>
            </a:pPr>
            <a:r>
              <a:rPr lang="fr-FR" sz="1100" dirty="0"/>
              <a:t>Application des nouvelles BR (revalorisation des soins conservateurs et baisse de l’inlay </a:t>
            </a:r>
            <a:r>
              <a:rPr lang="fr-FR" sz="1100" dirty="0" err="1"/>
              <a:t>core</a:t>
            </a:r>
            <a:r>
              <a:rPr lang="fr-FR" sz="1100" dirty="0"/>
              <a:t>),</a:t>
            </a:r>
          </a:p>
          <a:p>
            <a:pPr marL="171450" indent="-171450" algn="just">
              <a:buFont typeface="Arial" panose="020B0604020202020204" pitchFamily="34" charset="0"/>
              <a:buChar char="•"/>
            </a:pPr>
            <a:r>
              <a:rPr lang="fr-FR" sz="1100" dirty="0"/>
              <a:t>Renforcement des actes de prévention.</a:t>
            </a:r>
            <a:endParaRPr lang="fr-FR" sz="1100" b="1" dirty="0"/>
          </a:p>
        </p:txBody>
      </p:sp>
      <p:sp>
        <p:nvSpPr>
          <p:cNvPr id="13" name="Rectangle 12">
            <a:extLst>
              <a:ext uri="{FF2B5EF4-FFF2-40B4-BE49-F238E27FC236}">
                <a16:creationId xmlns:a16="http://schemas.microsoft.com/office/drawing/2014/main" id="{EC5345DC-DA70-4B06-A2FC-F2808D7A166E}"/>
              </a:ext>
            </a:extLst>
          </p:cNvPr>
          <p:cNvSpPr/>
          <p:nvPr/>
        </p:nvSpPr>
        <p:spPr bwMode="auto">
          <a:xfrm>
            <a:off x="6110154" y="3259379"/>
            <a:ext cx="3033846" cy="2853677"/>
          </a:xfrm>
          <a:prstGeom prst="rect">
            <a:avLst/>
          </a:prstGeom>
          <a:solidFill>
            <a:srgbClr val="EAEAE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just"/>
            <a:r>
              <a:rPr lang="fr-FR" sz="1100" b="1" dirty="0"/>
              <a:t>Equipements de classe 1 « 100% Santé » : </a:t>
            </a:r>
            <a:r>
              <a:rPr lang="fr-FR" sz="1100" dirty="0"/>
              <a:t>obligation de prise en charge des aides auditives de classe 1 par les contrats responsables.</a:t>
            </a:r>
          </a:p>
          <a:p>
            <a:pPr algn="just"/>
            <a:endParaRPr lang="fr-FR" sz="1100" dirty="0"/>
          </a:p>
          <a:p>
            <a:pPr algn="just"/>
            <a:r>
              <a:rPr lang="fr-FR" sz="1100" b="1" dirty="0"/>
              <a:t>Equipement de classe 2 « libre » : </a:t>
            </a:r>
            <a:r>
              <a:rPr lang="fr-FR" sz="1100" dirty="0"/>
              <a:t>création d’un plafond de remboursement de 1700 € par aide auditive (AMO + AMC).</a:t>
            </a:r>
          </a:p>
          <a:p>
            <a:pPr algn="just"/>
            <a:endParaRPr lang="fr-FR" sz="1100" dirty="0"/>
          </a:p>
          <a:p>
            <a:pPr algn="just"/>
            <a:r>
              <a:rPr lang="fr-FR" sz="1100" dirty="0"/>
              <a:t>Renouvellement possible de l’aide auditive </a:t>
            </a:r>
            <a:r>
              <a:rPr lang="fr-FR" sz="1100" b="1" dirty="0"/>
              <a:t>tous les 4 ans </a:t>
            </a:r>
            <a:r>
              <a:rPr lang="fr-FR" sz="1100" dirty="0"/>
              <a:t>(pour chaque oreille).</a:t>
            </a:r>
            <a:endParaRPr lang="fr-FR" sz="1100" b="1" cap="all" dirty="0">
              <a:solidFill>
                <a:schemeClr val="accent1"/>
              </a:solidFill>
              <a:latin typeface="+mj-lt"/>
              <a:ea typeface="+mj-ea"/>
              <a:cs typeface="+mj-cs"/>
            </a:endParaRPr>
          </a:p>
        </p:txBody>
      </p:sp>
      <p:pic>
        <p:nvPicPr>
          <p:cNvPr id="14" name="Image 13">
            <a:extLst>
              <a:ext uri="{FF2B5EF4-FFF2-40B4-BE49-F238E27FC236}">
                <a16:creationId xmlns:a16="http://schemas.microsoft.com/office/drawing/2014/main" id="{D5F95A88-1F1E-4AFF-B916-8B0E1AE4BE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338" y="2810986"/>
            <a:ext cx="323712" cy="431616"/>
          </a:xfrm>
          <a:prstGeom prst="rect">
            <a:avLst/>
          </a:prstGeom>
        </p:spPr>
      </p:pic>
      <p:pic>
        <p:nvPicPr>
          <p:cNvPr id="15" name="Image 14">
            <a:extLst>
              <a:ext uri="{FF2B5EF4-FFF2-40B4-BE49-F238E27FC236}">
                <a16:creationId xmlns:a16="http://schemas.microsoft.com/office/drawing/2014/main" id="{31327C8E-DA3F-4D73-BF21-89496C5118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3986" y="2828675"/>
            <a:ext cx="323028" cy="430704"/>
          </a:xfrm>
          <a:prstGeom prst="rect">
            <a:avLst/>
          </a:prstGeom>
        </p:spPr>
      </p:pic>
      <p:pic>
        <p:nvPicPr>
          <p:cNvPr id="16" name="Image 15">
            <a:extLst>
              <a:ext uri="{FF2B5EF4-FFF2-40B4-BE49-F238E27FC236}">
                <a16:creationId xmlns:a16="http://schemas.microsoft.com/office/drawing/2014/main" id="{3A90F34D-8AFA-42F6-9899-517D07119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7510" y="2871675"/>
            <a:ext cx="246965" cy="329287"/>
          </a:xfrm>
          <a:prstGeom prst="rect">
            <a:avLst/>
          </a:prstGeom>
        </p:spPr>
      </p:pic>
      <p:sp>
        <p:nvSpPr>
          <p:cNvPr id="17" name="ZoneTexte 16">
            <a:extLst>
              <a:ext uri="{FF2B5EF4-FFF2-40B4-BE49-F238E27FC236}">
                <a16:creationId xmlns:a16="http://schemas.microsoft.com/office/drawing/2014/main" id="{ACB46F16-5FBE-4BC4-91C6-A808062F911A}"/>
              </a:ext>
            </a:extLst>
          </p:cNvPr>
          <p:cNvSpPr txBox="1"/>
          <p:nvPr/>
        </p:nvSpPr>
        <p:spPr>
          <a:xfrm>
            <a:off x="3651788" y="2527438"/>
            <a:ext cx="3022396" cy="369332"/>
          </a:xfrm>
          <a:prstGeom prst="rect">
            <a:avLst/>
          </a:prstGeom>
          <a:noFill/>
        </p:spPr>
        <p:txBody>
          <a:bodyPr wrap="square" rtlCol="0">
            <a:spAutoFit/>
          </a:bodyPr>
          <a:lstStyle/>
          <a:p>
            <a:r>
              <a:rPr lang="fr-FR" dirty="0">
                <a:solidFill>
                  <a:srgbClr val="B75D7E"/>
                </a:solidFill>
              </a:rPr>
              <a:t>Les nouvelles règles 2020</a:t>
            </a:r>
          </a:p>
        </p:txBody>
      </p:sp>
      <p:cxnSp>
        <p:nvCxnSpPr>
          <p:cNvPr id="18" name="Connecteur droit 17">
            <a:extLst>
              <a:ext uri="{FF2B5EF4-FFF2-40B4-BE49-F238E27FC236}">
                <a16:creationId xmlns:a16="http://schemas.microsoft.com/office/drawing/2014/main" id="{E2EA99DC-4471-43FC-BC3C-06CE15EF446C}"/>
              </a:ext>
            </a:extLst>
          </p:cNvPr>
          <p:cNvCxnSpPr/>
          <p:nvPr/>
        </p:nvCxnSpPr>
        <p:spPr>
          <a:xfrm>
            <a:off x="0" y="2529147"/>
            <a:ext cx="9144000" cy="0"/>
          </a:xfrm>
          <a:prstGeom prst="line">
            <a:avLst/>
          </a:prstGeom>
        </p:spPr>
        <p:style>
          <a:lnRef idx="1">
            <a:schemeClr val="accent3"/>
          </a:lnRef>
          <a:fillRef idx="0">
            <a:schemeClr val="accent3"/>
          </a:fillRef>
          <a:effectRef idx="0">
            <a:schemeClr val="accent3"/>
          </a:effectRef>
          <a:fontRef idx="minor">
            <a:schemeClr val="tx1"/>
          </a:fontRef>
        </p:style>
      </p:cxnSp>
      <p:sp>
        <p:nvSpPr>
          <p:cNvPr id="19" name="Rectangle 18">
            <a:extLst>
              <a:ext uri="{FF2B5EF4-FFF2-40B4-BE49-F238E27FC236}">
                <a16:creationId xmlns:a16="http://schemas.microsoft.com/office/drawing/2014/main" id="{3B4492F5-4FE7-4869-AE0A-184CB9B06BC6}"/>
              </a:ext>
            </a:extLst>
          </p:cNvPr>
          <p:cNvSpPr/>
          <p:nvPr/>
        </p:nvSpPr>
        <p:spPr>
          <a:xfrm>
            <a:off x="11449" y="6155854"/>
            <a:ext cx="2989488" cy="21863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rgbClr val="002060"/>
                </a:solidFill>
                <a:latin typeface="Arial" panose="020B0604020202020204" pitchFamily="34" charset="0"/>
                <a:cs typeface="Arial" panose="020B0604020202020204" pitchFamily="34" charset="0"/>
              </a:rPr>
              <a:t>1</a:t>
            </a:r>
            <a:r>
              <a:rPr lang="fr-FR" sz="1400" baseline="30000" dirty="0">
                <a:solidFill>
                  <a:srgbClr val="002060"/>
                </a:solidFill>
                <a:latin typeface="Arial" panose="020B0604020202020204" pitchFamily="34" charset="0"/>
                <a:cs typeface="Arial" panose="020B0604020202020204" pitchFamily="34" charset="0"/>
              </a:rPr>
              <a:t>er</a:t>
            </a:r>
            <a:r>
              <a:rPr lang="fr-FR" sz="1400" dirty="0">
                <a:solidFill>
                  <a:srgbClr val="002060"/>
                </a:solidFill>
                <a:latin typeface="Arial" panose="020B0604020202020204" pitchFamily="34" charset="0"/>
                <a:cs typeface="Arial" panose="020B0604020202020204" pitchFamily="34" charset="0"/>
              </a:rPr>
              <a:t>  janvier 2020</a:t>
            </a:r>
          </a:p>
        </p:txBody>
      </p:sp>
      <p:sp>
        <p:nvSpPr>
          <p:cNvPr id="20" name="Rectangle 19">
            <a:extLst>
              <a:ext uri="{FF2B5EF4-FFF2-40B4-BE49-F238E27FC236}">
                <a16:creationId xmlns:a16="http://schemas.microsoft.com/office/drawing/2014/main" id="{10C0FB4A-C78E-4584-9813-C745EE9A39FD}"/>
              </a:ext>
            </a:extLst>
          </p:cNvPr>
          <p:cNvSpPr/>
          <p:nvPr/>
        </p:nvSpPr>
        <p:spPr>
          <a:xfrm>
            <a:off x="3092246" y="6148591"/>
            <a:ext cx="2952000" cy="21863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dirty="0">
                <a:solidFill>
                  <a:srgbClr val="002060"/>
                </a:solidFill>
                <a:latin typeface="Arial" panose="020B0604020202020204" pitchFamily="34" charset="0"/>
                <a:cs typeface="Arial" panose="020B0604020202020204" pitchFamily="34" charset="0"/>
              </a:rPr>
              <a:t>1</a:t>
            </a:r>
            <a:r>
              <a:rPr lang="fr-FR" sz="1400" baseline="30000" dirty="0">
                <a:solidFill>
                  <a:srgbClr val="002060"/>
                </a:solidFill>
                <a:latin typeface="Arial" panose="020B0604020202020204" pitchFamily="34" charset="0"/>
                <a:cs typeface="Arial" panose="020B0604020202020204" pitchFamily="34" charset="0"/>
              </a:rPr>
              <a:t>er</a:t>
            </a:r>
            <a:r>
              <a:rPr lang="fr-FR" sz="1400" dirty="0">
                <a:solidFill>
                  <a:srgbClr val="002060"/>
                </a:solidFill>
                <a:latin typeface="Arial" panose="020B0604020202020204" pitchFamily="34" charset="0"/>
                <a:cs typeface="Arial" panose="020B0604020202020204" pitchFamily="34" charset="0"/>
              </a:rPr>
              <a:t>  janvier 2020  &amp; janvier 2021</a:t>
            </a:r>
          </a:p>
        </p:txBody>
      </p:sp>
      <p:sp>
        <p:nvSpPr>
          <p:cNvPr id="21" name="Rectangle 20">
            <a:extLst>
              <a:ext uri="{FF2B5EF4-FFF2-40B4-BE49-F238E27FC236}">
                <a16:creationId xmlns:a16="http://schemas.microsoft.com/office/drawing/2014/main" id="{6E4B50F2-EF82-4C92-9898-00F31E930CF6}"/>
              </a:ext>
            </a:extLst>
          </p:cNvPr>
          <p:cNvSpPr/>
          <p:nvPr/>
        </p:nvSpPr>
        <p:spPr>
          <a:xfrm>
            <a:off x="6110153" y="6155854"/>
            <a:ext cx="3022397" cy="21863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dirty="0">
                <a:solidFill>
                  <a:srgbClr val="002060"/>
                </a:solidFill>
                <a:latin typeface="Arial" panose="020B0604020202020204" pitchFamily="34" charset="0"/>
                <a:cs typeface="Arial" panose="020B0604020202020204" pitchFamily="34" charset="0"/>
              </a:rPr>
              <a:t>1</a:t>
            </a:r>
            <a:r>
              <a:rPr lang="fr-FR" sz="1400" baseline="30000" dirty="0">
                <a:solidFill>
                  <a:srgbClr val="002060"/>
                </a:solidFill>
                <a:latin typeface="Arial" panose="020B0604020202020204" pitchFamily="34" charset="0"/>
                <a:cs typeface="Arial" panose="020B0604020202020204" pitchFamily="34" charset="0"/>
              </a:rPr>
              <a:t>er</a:t>
            </a:r>
            <a:r>
              <a:rPr lang="fr-FR" sz="1400" dirty="0">
                <a:solidFill>
                  <a:srgbClr val="002060"/>
                </a:solidFill>
                <a:latin typeface="Arial" panose="020B0604020202020204" pitchFamily="34" charset="0"/>
                <a:cs typeface="Arial" panose="020B0604020202020204" pitchFamily="34" charset="0"/>
              </a:rPr>
              <a:t> janvier 2021</a:t>
            </a:r>
          </a:p>
        </p:txBody>
      </p:sp>
      <p:pic>
        <p:nvPicPr>
          <p:cNvPr id="22" name="Image 21">
            <a:extLst>
              <a:ext uri="{FF2B5EF4-FFF2-40B4-BE49-F238E27FC236}">
                <a16:creationId xmlns:a16="http://schemas.microsoft.com/office/drawing/2014/main" id="{F1E8F31B-70A9-483E-8C2D-C7271437ADAD}"/>
              </a:ext>
            </a:extLst>
          </p:cNvPr>
          <p:cNvPicPr>
            <a:picLocks noChangeAspect="1"/>
          </p:cNvPicPr>
          <p:nvPr/>
        </p:nvPicPr>
        <p:blipFill>
          <a:blip r:embed="rId5">
            <a:clrChange>
              <a:clrFrom>
                <a:srgbClr val="F8FAFB"/>
              </a:clrFrom>
              <a:clrTo>
                <a:srgbClr val="F8FAFB">
                  <a:alpha val="0"/>
                </a:srgbClr>
              </a:clrTo>
            </a:clrChange>
          </a:blip>
          <a:stretch>
            <a:fillRect/>
          </a:stretch>
        </p:blipFill>
        <p:spPr>
          <a:xfrm>
            <a:off x="122000" y="6058105"/>
            <a:ext cx="381050" cy="379400"/>
          </a:xfrm>
          <a:prstGeom prst="rect">
            <a:avLst/>
          </a:prstGeom>
        </p:spPr>
      </p:pic>
      <p:pic>
        <p:nvPicPr>
          <p:cNvPr id="25" name="Image 24">
            <a:extLst>
              <a:ext uri="{FF2B5EF4-FFF2-40B4-BE49-F238E27FC236}">
                <a16:creationId xmlns:a16="http://schemas.microsoft.com/office/drawing/2014/main" id="{E7051F03-9D34-4C6E-890E-1ACB97806B36}"/>
              </a:ext>
            </a:extLst>
          </p:cNvPr>
          <p:cNvPicPr>
            <a:picLocks noChangeAspect="1"/>
          </p:cNvPicPr>
          <p:nvPr/>
        </p:nvPicPr>
        <p:blipFill>
          <a:blip r:embed="rId6">
            <a:clrChange>
              <a:clrFrom>
                <a:srgbClr val="F8FAFB"/>
              </a:clrFrom>
              <a:clrTo>
                <a:srgbClr val="F8FAFB">
                  <a:alpha val="0"/>
                </a:srgbClr>
              </a:clrTo>
            </a:clrChange>
          </a:blip>
          <a:stretch>
            <a:fillRect/>
          </a:stretch>
        </p:blipFill>
        <p:spPr>
          <a:xfrm>
            <a:off x="8381921" y="570197"/>
            <a:ext cx="610227" cy="561315"/>
          </a:xfrm>
          <a:prstGeom prst="rect">
            <a:avLst/>
          </a:prstGeom>
        </p:spPr>
      </p:pic>
    </p:spTree>
    <p:extLst>
      <p:ext uri="{BB962C8B-B14F-4D97-AF65-F5344CB8AC3E}">
        <p14:creationId xmlns:p14="http://schemas.microsoft.com/office/powerpoint/2010/main" val="2791424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97D76A-AF28-4453-BC09-83F3C4C8D3AE}"/>
              </a:ext>
            </a:extLst>
          </p:cNvPr>
          <p:cNvSpPr>
            <a:spLocks noGrp="1"/>
          </p:cNvSpPr>
          <p:nvPr>
            <p:ph type="title"/>
          </p:nvPr>
        </p:nvSpPr>
        <p:spPr/>
        <p:txBody>
          <a:bodyPr/>
          <a:lstStyle/>
          <a:p>
            <a:r>
              <a:rPr lang="fr-FR" dirty="0"/>
              <a:t>Engagement pour la lisibilité des garanties du produit</a:t>
            </a:r>
          </a:p>
        </p:txBody>
      </p:sp>
      <p:sp>
        <p:nvSpPr>
          <p:cNvPr id="3" name="Espace réservé du texte 2">
            <a:extLst>
              <a:ext uri="{FF2B5EF4-FFF2-40B4-BE49-F238E27FC236}">
                <a16:creationId xmlns:a16="http://schemas.microsoft.com/office/drawing/2014/main" id="{144638EB-99B8-4E3D-91FC-4B6D933CDCDF}"/>
              </a:ext>
            </a:extLst>
          </p:cNvPr>
          <p:cNvSpPr>
            <a:spLocks noGrp="1"/>
          </p:cNvSpPr>
          <p:nvPr>
            <p:ph type="body" sz="quarter" idx="13"/>
          </p:nvPr>
        </p:nvSpPr>
        <p:spPr/>
        <p:txBody>
          <a:bodyPr/>
          <a:lstStyle/>
          <a:p>
            <a:r>
              <a:rPr lang="fr-FR" dirty="0"/>
              <a:t>1</a:t>
            </a:r>
          </a:p>
        </p:txBody>
      </p:sp>
      <p:sp>
        <p:nvSpPr>
          <p:cNvPr id="4" name="Espace réservé du texte 3">
            <a:extLst>
              <a:ext uri="{FF2B5EF4-FFF2-40B4-BE49-F238E27FC236}">
                <a16:creationId xmlns:a16="http://schemas.microsoft.com/office/drawing/2014/main" id="{85CE3057-8E13-4612-82D5-7610861130F4}"/>
              </a:ext>
            </a:extLst>
          </p:cNvPr>
          <p:cNvSpPr>
            <a:spLocks noGrp="1"/>
          </p:cNvSpPr>
          <p:nvPr>
            <p:ph type="body" sz="quarter" idx="14"/>
          </p:nvPr>
        </p:nvSpPr>
        <p:spPr>
          <a:xfrm>
            <a:off x="815786" y="1022401"/>
            <a:ext cx="7780543" cy="574650"/>
          </a:xfrm>
        </p:spPr>
        <p:txBody>
          <a:bodyPr/>
          <a:lstStyle/>
          <a:p>
            <a:pPr algn="just"/>
            <a:r>
              <a:rPr lang="fr-FR" dirty="0"/>
              <a:t>Conjointement à la réforme, les assureurs Santé se sont engagés à améliorer la présentation et la lisibilité des contrats dans un devoir de pédagogie.</a:t>
            </a:r>
          </a:p>
          <a:p>
            <a:endParaRPr lang="fr-FR" dirty="0"/>
          </a:p>
          <a:p>
            <a:endParaRPr lang="fr-FR" dirty="0"/>
          </a:p>
        </p:txBody>
      </p:sp>
      <p:sp>
        <p:nvSpPr>
          <p:cNvPr id="5" name="Espace réservé du pied de page 4">
            <a:extLst>
              <a:ext uri="{FF2B5EF4-FFF2-40B4-BE49-F238E27FC236}">
                <a16:creationId xmlns:a16="http://schemas.microsoft.com/office/drawing/2014/main" id="{4AF73E47-2D66-4C02-AF0F-C5392D1C6ADB}"/>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4449CAFF-5BCA-4B5D-8C0D-9D78086EE81E}"/>
              </a:ext>
            </a:extLst>
          </p:cNvPr>
          <p:cNvSpPr>
            <a:spLocks noGrp="1"/>
          </p:cNvSpPr>
          <p:nvPr>
            <p:ph type="sldNum" sz="quarter" idx="16"/>
          </p:nvPr>
        </p:nvSpPr>
        <p:spPr/>
        <p:txBody>
          <a:bodyPr/>
          <a:lstStyle/>
          <a:p>
            <a:fld id="{4F985FF9-ADA8-465B-B1B8-A5AF16A5E141}" type="slidenum">
              <a:rPr lang="fr-FR" smtClean="0"/>
              <a:pPr/>
              <a:t>8</a:t>
            </a:fld>
            <a:endParaRPr lang="fr-FR"/>
          </a:p>
        </p:txBody>
      </p:sp>
      <p:sp>
        <p:nvSpPr>
          <p:cNvPr id="8" name="Rectangle 7">
            <a:extLst>
              <a:ext uri="{FF2B5EF4-FFF2-40B4-BE49-F238E27FC236}">
                <a16:creationId xmlns:a16="http://schemas.microsoft.com/office/drawing/2014/main" id="{900C4939-4959-4FB9-B764-658B0D5F38AC}"/>
              </a:ext>
            </a:extLst>
          </p:cNvPr>
          <p:cNvSpPr/>
          <p:nvPr/>
        </p:nvSpPr>
        <p:spPr>
          <a:xfrm>
            <a:off x="1080000" y="1726823"/>
            <a:ext cx="2409825" cy="154305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000" b="1" dirty="0"/>
              <a:t>Harmonisation des libellés des principaux postes de garanties pour permettre davantage de lisibilité afin que chacun, notamment les assurés, puisse mieux se repérer et faciliter les comparaisons. </a:t>
            </a:r>
          </a:p>
        </p:txBody>
      </p:sp>
      <p:sp>
        <p:nvSpPr>
          <p:cNvPr id="9" name="Rectangle 8">
            <a:extLst>
              <a:ext uri="{FF2B5EF4-FFF2-40B4-BE49-F238E27FC236}">
                <a16:creationId xmlns:a16="http://schemas.microsoft.com/office/drawing/2014/main" id="{93422071-470D-4644-855D-43FC09F66549}"/>
              </a:ext>
            </a:extLst>
          </p:cNvPr>
          <p:cNvSpPr/>
          <p:nvPr/>
        </p:nvSpPr>
        <p:spPr>
          <a:xfrm>
            <a:off x="3631300" y="1729204"/>
            <a:ext cx="2409825" cy="154305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000" b="1" dirty="0"/>
              <a:t>Rédaction d’exemples de remboursement communs en euros sur les actes et prestations les plus courants ou sur lesquels il peut y avoir un reste à charge important. Ces exemples n’ont pas vocation à se substituer au tableau de garanties, ils permettront une meilleure compréhension. </a:t>
            </a:r>
          </a:p>
        </p:txBody>
      </p:sp>
      <p:sp>
        <p:nvSpPr>
          <p:cNvPr id="10" name="Rectangle 9">
            <a:extLst>
              <a:ext uri="{FF2B5EF4-FFF2-40B4-BE49-F238E27FC236}">
                <a16:creationId xmlns:a16="http://schemas.microsoft.com/office/drawing/2014/main" id="{AD828954-6FFF-4CD1-95B6-69B154AA7CB5}"/>
              </a:ext>
            </a:extLst>
          </p:cNvPr>
          <p:cNvSpPr/>
          <p:nvPr/>
        </p:nvSpPr>
        <p:spPr>
          <a:xfrm>
            <a:off x="6182600" y="1726823"/>
            <a:ext cx="2409825" cy="154305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000" b="1" dirty="0">
                <a:solidFill>
                  <a:srgbClr val="002060"/>
                </a:solidFill>
              </a:rPr>
              <a:t>Les organismes complémentaires s’engagent sur des outils et actions pédagogiques pour aider les assurés à bien comprendre le fonctionnement du système de remboursement et le rôle de leur complémentaire santé. </a:t>
            </a:r>
          </a:p>
        </p:txBody>
      </p:sp>
      <p:pic>
        <p:nvPicPr>
          <p:cNvPr id="12" name="Image 11">
            <a:extLst>
              <a:ext uri="{FF2B5EF4-FFF2-40B4-BE49-F238E27FC236}">
                <a16:creationId xmlns:a16="http://schemas.microsoft.com/office/drawing/2014/main" id="{86F418A0-2322-4310-8B34-F5690B05A78C}"/>
              </a:ext>
            </a:extLst>
          </p:cNvPr>
          <p:cNvPicPr>
            <a:picLocks noChangeAspect="1"/>
          </p:cNvPicPr>
          <p:nvPr/>
        </p:nvPicPr>
        <p:blipFill>
          <a:blip r:embed="rId2"/>
          <a:stretch>
            <a:fillRect/>
          </a:stretch>
        </p:blipFill>
        <p:spPr>
          <a:xfrm>
            <a:off x="1082398" y="3744984"/>
            <a:ext cx="2061081" cy="2465067"/>
          </a:xfrm>
          <a:prstGeom prst="rect">
            <a:avLst/>
          </a:prstGeom>
          <a:ln>
            <a:noFill/>
          </a:ln>
          <a:effectLst>
            <a:outerShdw blurRad="190500" algn="tl" rotWithShape="0">
              <a:srgbClr val="000000">
                <a:alpha val="70000"/>
              </a:srgbClr>
            </a:outerShdw>
          </a:effectLst>
        </p:spPr>
      </p:pic>
      <p:pic>
        <p:nvPicPr>
          <p:cNvPr id="13" name="Image 12">
            <a:extLst>
              <a:ext uri="{FF2B5EF4-FFF2-40B4-BE49-F238E27FC236}">
                <a16:creationId xmlns:a16="http://schemas.microsoft.com/office/drawing/2014/main" id="{07426DF3-785C-4907-8F54-071939FA9914}"/>
              </a:ext>
            </a:extLst>
          </p:cNvPr>
          <p:cNvPicPr>
            <a:picLocks noChangeAspect="1"/>
          </p:cNvPicPr>
          <p:nvPr/>
        </p:nvPicPr>
        <p:blipFill>
          <a:blip r:embed="rId3"/>
          <a:stretch>
            <a:fillRect/>
          </a:stretch>
        </p:blipFill>
        <p:spPr>
          <a:xfrm>
            <a:off x="5270928" y="4286683"/>
            <a:ext cx="1779872" cy="823213"/>
          </a:xfrm>
          <a:prstGeom prst="rect">
            <a:avLst/>
          </a:prstGeom>
          <a:ln>
            <a:noFill/>
          </a:ln>
          <a:effectLst>
            <a:outerShdw blurRad="190500" algn="tl" rotWithShape="0">
              <a:srgbClr val="000000">
                <a:alpha val="70000"/>
              </a:srgbClr>
            </a:outerShdw>
          </a:effectLst>
        </p:spPr>
      </p:pic>
      <p:sp>
        <p:nvSpPr>
          <p:cNvPr id="15" name="Rectangle 14">
            <a:extLst>
              <a:ext uri="{FF2B5EF4-FFF2-40B4-BE49-F238E27FC236}">
                <a16:creationId xmlns:a16="http://schemas.microsoft.com/office/drawing/2014/main" id="{66964744-5BD0-4078-9983-A2A8E0C89D93}"/>
              </a:ext>
            </a:extLst>
          </p:cNvPr>
          <p:cNvSpPr/>
          <p:nvPr/>
        </p:nvSpPr>
        <p:spPr bwMode="auto">
          <a:xfrm>
            <a:off x="171531" y="3429000"/>
            <a:ext cx="340137" cy="2945176"/>
          </a:xfrm>
          <a:prstGeom prst="rect">
            <a:avLst/>
          </a:prstGeom>
          <a:solidFill>
            <a:srgbClr val="EAEAEA"/>
          </a:solidFill>
          <a:ln w="9525" cap="flat" cmpd="sng" algn="ctr">
            <a:noFill/>
            <a:prstDash val="solid"/>
            <a:round/>
            <a:headEnd type="none" w="med" len="med"/>
            <a:tailEnd type="none" w="med" len="med"/>
          </a:ln>
          <a:effectLst/>
        </p:spPr>
        <p:txBody>
          <a:bodyPr vert="vert270" wrap="square" lIns="91440" tIns="45720" rIns="91440" bIns="45720" numCol="1" rtlCol="0" anchor="ctr" anchorCtr="0" compatLnSpc="1">
            <a:prstTxWarp prst="textNoShape">
              <a:avLst/>
            </a:prstTxWarp>
            <a:noAutofit/>
          </a:bodyPr>
          <a:lstStyle/>
          <a:p>
            <a:pPr algn="ctr"/>
            <a:r>
              <a:rPr lang="fr-FR" sz="1400" b="1" dirty="0">
                <a:solidFill>
                  <a:srgbClr val="5C2577"/>
                </a:solidFill>
              </a:rPr>
              <a:t>Réalisations</a:t>
            </a:r>
            <a:endParaRPr lang="fr-FR" sz="1050" b="1" dirty="0"/>
          </a:p>
        </p:txBody>
      </p:sp>
      <p:pic>
        <p:nvPicPr>
          <p:cNvPr id="16" name="Image 15">
            <a:extLst>
              <a:ext uri="{FF2B5EF4-FFF2-40B4-BE49-F238E27FC236}">
                <a16:creationId xmlns:a16="http://schemas.microsoft.com/office/drawing/2014/main" id="{D64CBC4B-362E-4A60-8596-9A5AE69E81AB}"/>
              </a:ext>
            </a:extLst>
          </p:cNvPr>
          <p:cNvPicPr>
            <a:picLocks noChangeAspect="1"/>
          </p:cNvPicPr>
          <p:nvPr/>
        </p:nvPicPr>
        <p:blipFill>
          <a:blip r:embed="rId4"/>
          <a:stretch>
            <a:fillRect/>
          </a:stretch>
        </p:blipFill>
        <p:spPr>
          <a:xfrm>
            <a:off x="7346944" y="3751603"/>
            <a:ext cx="1245481" cy="1727540"/>
          </a:xfrm>
          <a:prstGeom prst="rect">
            <a:avLst/>
          </a:prstGeom>
          <a:ln>
            <a:noFill/>
          </a:ln>
          <a:effectLst>
            <a:outerShdw blurRad="190500" algn="tl" rotWithShape="0">
              <a:srgbClr val="000000">
                <a:alpha val="70000"/>
              </a:srgbClr>
            </a:outerShdw>
          </a:effectLst>
        </p:spPr>
      </p:pic>
      <p:sp>
        <p:nvSpPr>
          <p:cNvPr id="17" name="ZoneTexte 16">
            <a:extLst>
              <a:ext uri="{FF2B5EF4-FFF2-40B4-BE49-F238E27FC236}">
                <a16:creationId xmlns:a16="http://schemas.microsoft.com/office/drawing/2014/main" id="{05882557-BCBD-4AD6-9EBC-8A8CDE2419AE}"/>
              </a:ext>
            </a:extLst>
          </p:cNvPr>
          <p:cNvSpPr txBox="1"/>
          <p:nvPr/>
        </p:nvSpPr>
        <p:spPr>
          <a:xfrm>
            <a:off x="1030520" y="3368929"/>
            <a:ext cx="2409825" cy="276999"/>
          </a:xfrm>
          <a:prstGeom prst="rect">
            <a:avLst/>
          </a:prstGeom>
          <a:noFill/>
        </p:spPr>
        <p:txBody>
          <a:bodyPr wrap="square" rtlCol="0">
            <a:spAutoFit/>
          </a:bodyPr>
          <a:lstStyle/>
          <a:p>
            <a:r>
              <a:rPr lang="fr-FR" sz="1200" dirty="0">
                <a:solidFill>
                  <a:srgbClr val="B75D7E"/>
                </a:solidFill>
              </a:rPr>
              <a:t>Nouveau tableau de garanties</a:t>
            </a:r>
          </a:p>
        </p:txBody>
      </p:sp>
      <p:sp>
        <p:nvSpPr>
          <p:cNvPr id="18" name="Rectangle 17">
            <a:extLst>
              <a:ext uri="{FF2B5EF4-FFF2-40B4-BE49-F238E27FC236}">
                <a16:creationId xmlns:a16="http://schemas.microsoft.com/office/drawing/2014/main" id="{5D3552C9-D5C1-4170-8A42-6A9E0D1DA8C9}"/>
              </a:ext>
            </a:extLst>
          </p:cNvPr>
          <p:cNvSpPr/>
          <p:nvPr/>
        </p:nvSpPr>
        <p:spPr bwMode="auto">
          <a:xfrm>
            <a:off x="159324" y="1022400"/>
            <a:ext cx="388347" cy="2249854"/>
          </a:xfrm>
          <a:prstGeom prst="rect">
            <a:avLst/>
          </a:prstGeom>
          <a:solidFill>
            <a:srgbClr val="EAEAEA"/>
          </a:solidFill>
          <a:ln w="9525" cap="flat" cmpd="sng" algn="ctr">
            <a:noFill/>
            <a:prstDash val="solid"/>
            <a:round/>
            <a:headEnd type="none" w="med" len="med"/>
            <a:tailEnd type="none" w="med" len="med"/>
          </a:ln>
          <a:effectLst/>
        </p:spPr>
        <p:txBody>
          <a:bodyPr vert="vert270" wrap="square" lIns="91440" tIns="45720" rIns="91440" bIns="45720" numCol="1" rtlCol="0" anchor="ctr" anchorCtr="0" compatLnSpc="1">
            <a:prstTxWarp prst="textNoShape">
              <a:avLst/>
            </a:prstTxWarp>
            <a:noAutofit/>
          </a:bodyPr>
          <a:lstStyle/>
          <a:p>
            <a:pPr algn="ctr"/>
            <a:r>
              <a:rPr lang="fr-FR" sz="1400" b="1" dirty="0">
                <a:solidFill>
                  <a:srgbClr val="5C2577"/>
                </a:solidFill>
              </a:rPr>
              <a:t>Engagements UNOCAM</a:t>
            </a:r>
            <a:endParaRPr lang="fr-FR" sz="1050" b="1" dirty="0"/>
          </a:p>
        </p:txBody>
      </p:sp>
      <p:pic>
        <p:nvPicPr>
          <p:cNvPr id="19" name="Picture 2">
            <a:extLst>
              <a:ext uri="{FF2B5EF4-FFF2-40B4-BE49-F238E27FC236}">
                <a16:creationId xmlns:a16="http://schemas.microsoft.com/office/drawing/2014/main" id="{AE31743B-F5DF-40C6-8AD5-140F1E0D9E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2731" y="3753824"/>
            <a:ext cx="1245481" cy="180084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ZoneTexte 19">
            <a:extLst>
              <a:ext uri="{FF2B5EF4-FFF2-40B4-BE49-F238E27FC236}">
                <a16:creationId xmlns:a16="http://schemas.microsoft.com/office/drawing/2014/main" id="{3C680EE2-FDA3-4124-8DFD-0A2E67C5202A}"/>
              </a:ext>
            </a:extLst>
          </p:cNvPr>
          <p:cNvSpPr txBox="1"/>
          <p:nvPr/>
        </p:nvSpPr>
        <p:spPr>
          <a:xfrm>
            <a:off x="3541492" y="3382829"/>
            <a:ext cx="2346724" cy="276999"/>
          </a:xfrm>
          <a:prstGeom prst="rect">
            <a:avLst/>
          </a:prstGeom>
          <a:noFill/>
        </p:spPr>
        <p:txBody>
          <a:bodyPr wrap="square" rtlCol="0">
            <a:spAutoFit/>
          </a:bodyPr>
          <a:lstStyle/>
          <a:p>
            <a:r>
              <a:rPr lang="fr-FR" sz="1200" dirty="0">
                <a:solidFill>
                  <a:srgbClr val="B75D7E"/>
                </a:solidFill>
              </a:rPr>
              <a:t>Exemples de remboursement</a:t>
            </a:r>
          </a:p>
        </p:txBody>
      </p:sp>
      <p:sp>
        <p:nvSpPr>
          <p:cNvPr id="21" name="ZoneTexte 20">
            <a:extLst>
              <a:ext uri="{FF2B5EF4-FFF2-40B4-BE49-F238E27FC236}">
                <a16:creationId xmlns:a16="http://schemas.microsoft.com/office/drawing/2014/main" id="{D9C434BE-80C1-4B07-BF58-C13C0DA73498}"/>
              </a:ext>
            </a:extLst>
          </p:cNvPr>
          <p:cNvSpPr txBox="1"/>
          <p:nvPr/>
        </p:nvSpPr>
        <p:spPr>
          <a:xfrm>
            <a:off x="6908568" y="3368929"/>
            <a:ext cx="1902496" cy="276999"/>
          </a:xfrm>
          <a:prstGeom prst="rect">
            <a:avLst/>
          </a:prstGeom>
          <a:noFill/>
        </p:spPr>
        <p:txBody>
          <a:bodyPr wrap="square" rtlCol="0">
            <a:spAutoFit/>
          </a:bodyPr>
          <a:lstStyle/>
          <a:p>
            <a:r>
              <a:rPr lang="fr-FR" sz="1200" dirty="0">
                <a:solidFill>
                  <a:srgbClr val="B75D7E"/>
                </a:solidFill>
              </a:rPr>
              <a:t>Lettre client 100% Santé</a:t>
            </a:r>
          </a:p>
        </p:txBody>
      </p:sp>
      <p:sp>
        <p:nvSpPr>
          <p:cNvPr id="22" name="ZoneTexte 21">
            <a:extLst>
              <a:ext uri="{FF2B5EF4-FFF2-40B4-BE49-F238E27FC236}">
                <a16:creationId xmlns:a16="http://schemas.microsoft.com/office/drawing/2014/main" id="{EE2DE11A-24DF-4006-94B6-8DE7E3479DF5}"/>
              </a:ext>
            </a:extLst>
          </p:cNvPr>
          <p:cNvSpPr txBox="1"/>
          <p:nvPr/>
        </p:nvSpPr>
        <p:spPr>
          <a:xfrm>
            <a:off x="5000990" y="3922410"/>
            <a:ext cx="2409825" cy="276999"/>
          </a:xfrm>
          <a:prstGeom prst="rect">
            <a:avLst/>
          </a:prstGeom>
          <a:noFill/>
        </p:spPr>
        <p:txBody>
          <a:bodyPr wrap="square" rtlCol="0">
            <a:spAutoFit/>
          </a:bodyPr>
          <a:lstStyle/>
          <a:p>
            <a:r>
              <a:rPr lang="fr-FR" sz="1200" dirty="0">
                <a:solidFill>
                  <a:srgbClr val="B75D7E"/>
                </a:solidFill>
              </a:rPr>
              <a:t>Simulateur de remboursement</a:t>
            </a:r>
          </a:p>
        </p:txBody>
      </p:sp>
      <p:sp>
        <p:nvSpPr>
          <p:cNvPr id="23" name="Flèche : bas 22">
            <a:extLst>
              <a:ext uri="{FF2B5EF4-FFF2-40B4-BE49-F238E27FC236}">
                <a16:creationId xmlns:a16="http://schemas.microsoft.com/office/drawing/2014/main" id="{58E489E7-4742-4714-B82F-DD92CDFC3C28}"/>
              </a:ext>
            </a:extLst>
          </p:cNvPr>
          <p:cNvSpPr/>
          <p:nvPr/>
        </p:nvSpPr>
        <p:spPr>
          <a:xfrm>
            <a:off x="2112938" y="3055831"/>
            <a:ext cx="201637" cy="373169"/>
          </a:xfrm>
          <a:prstGeom prst="downArrow">
            <a:avLst/>
          </a:prstGeom>
          <a:solidFill>
            <a:srgbClr val="5C26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 bas 23">
            <a:extLst>
              <a:ext uri="{FF2B5EF4-FFF2-40B4-BE49-F238E27FC236}">
                <a16:creationId xmlns:a16="http://schemas.microsoft.com/office/drawing/2014/main" id="{88F1BD2C-F89F-49F3-A531-D4B6E6D994D3}"/>
              </a:ext>
            </a:extLst>
          </p:cNvPr>
          <p:cNvSpPr/>
          <p:nvPr/>
        </p:nvSpPr>
        <p:spPr>
          <a:xfrm>
            <a:off x="3979891" y="3184557"/>
            <a:ext cx="201637" cy="244443"/>
          </a:xfrm>
          <a:prstGeom prst="downArrow">
            <a:avLst/>
          </a:prstGeom>
          <a:solidFill>
            <a:srgbClr val="5C26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bas 24">
            <a:extLst>
              <a:ext uri="{FF2B5EF4-FFF2-40B4-BE49-F238E27FC236}">
                <a16:creationId xmlns:a16="http://schemas.microsoft.com/office/drawing/2014/main" id="{E52EC1E0-AE80-459D-AB5E-832C113C3792}"/>
              </a:ext>
            </a:extLst>
          </p:cNvPr>
          <p:cNvSpPr/>
          <p:nvPr/>
        </p:nvSpPr>
        <p:spPr>
          <a:xfrm>
            <a:off x="8232320" y="3021646"/>
            <a:ext cx="201637" cy="373169"/>
          </a:xfrm>
          <a:prstGeom prst="downArrow">
            <a:avLst/>
          </a:prstGeom>
          <a:solidFill>
            <a:srgbClr val="5C26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bas 25">
            <a:extLst>
              <a:ext uri="{FF2B5EF4-FFF2-40B4-BE49-F238E27FC236}">
                <a16:creationId xmlns:a16="http://schemas.microsoft.com/office/drawing/2014/main" id="{A139712C-2F38-418B-A17B-CA629BC1364B}"/>
              </a:ext>
            </a:extLst>
          </p:cNvPr>
          <p:cNvSpPr/>
          <p:nvPr/>
        </p:nvSpPr>
        <p:spPr>
          <a:xfrm rot="1649422">
            <a:off x="6209195" y="3167937"/>
            <a:ext cx="192432" cy="705768"/>
          </a:xfrm>
          <a:prstGeom prst="downArrow">
            <a:avLst/>
          </a:prstGeom>
          <a:solidFill>
            <a:srgbClr val="5C26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 bas 26">
            <a:extLst>
              <a:ext uri="{FF2B5EF4-FFF2-40B4-BE49-F238E27FC236}">
                <a16:creationId xmlns:a16="http://schemas.microsoft.com/office/drawing/2014/main" id="{9FB7C4ED-0B28-493A-88C9-DF9059880C78}"/>
              </a:ext>
            </a:extLst>
          </p:cNvPr>
          <p:cNvSpPr/>
          <p:nvPr/>
        </p:nvSpPr>
        <p:spPr>
          <a:xfrm rot="19752456">
            <a:off x="5763478" y="3168593"/>
            <a:ext cx="201637" cy="712061"/>
          </a:xfrm>
          <a:prstGeom prst="downArrow">
            <a:avLst/>
          </a:prstGeom>
          <a:solidFill>
            <a:srgbClr val="5C26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00037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ED6893-2AC7-4D09-86FB-A9FECDFBADDE}"/>
              </a:ext>
            </a:extLst>
          </p:cNvPr>
          <p:cNvSpPr/>
          <p:nvPr/>
        </p:nvSpPr>
        <p:spPr>
          <a:xfrm>
            <a:off x="4060310" y="1789940"/>
            <a:ext cx="4474090" cy="62310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r>
              <a:rPr lang="fr-FR" dirty="0"/>
              <a:t>Présentation de la réforme</a:t>
            </a:r>
          </a:p>
          <a:p>
            <a:r>
              <a:rPr lang="fr-FR" dirty="0"/>
              <a:t>Les paniers 100% Santé en détail</a:t>
            </a:r>
            <a:br>
              <a:rPr lang="fr-FR" dirty="0"/>
            </a:br>
            <a:endParaRPr lang="fr-FR" b="0" dirty="0">
              <a:solidFill>
                <a:schemeClr val="tx1"/>
              </a:solidFill>
            </a:endParaRPr>
          </a:p>
          <a:p>
            <a:r>
              <a:rPr lang="fr-FR" dirty="0"/>
              <a:t>Évolutions 2020/2021 de garanties Santé</a:t>
            </a:r>
          </a:p>
          <a:p>
            <a:r>
              <a:rPr lang="fr-FR" dirty="0"/>
              <a:t>Contacts</a:t>
            </a:r>
          </a:p>
          <a:p>
            <a:r>
              <a:rPr lang="fr-FR" dirty="0"/>
              <a:t>Questions-Réponses</a:t>
            </a:r>
            <a:br>
              <a:rPr lang="fr-FR" dirty="0"/>
            </a:br>
            <a:endParaRPr lang="fr-FR" dirty="0"/>
          </a:p>
        </p:txBody>
      </p:sp>
      <p:sp>
        <p:nvSpPr>
          <p:cNvPr id="6" name="Espace réservé du texte 5"/>
          <p:cNvSpPr>
            <a:spLocks noGrp="1"/>
          </p:cNvSpPr>
          <p:nvPr>
            <p:ph type="body" sz="quarter" idx="15"/>
          </p:nvPr>
        </p:nvSpPr>
        <p:spPr>
          <a:xfrm>
            <a:off x="4136509" y="1025828"/>
            <a:ext cx="511091" cy="707886"/>
          </a:xfrm>
        </p:spPr>
        <p:txBody>
          <a:bodyPr/>
          <a:lstStyle/>
          <a:p>
            <a:r>
              <a:rPr lang="fr-FR" dirty="0"/>
              <a:t>1</a:t>
            </a:r>
          </a:p>
        </p:txBody>
      </p:sp>
      <p:sp>
        <p:nvSpPr>
          <p:cNvPr id="7" name="Espace réservé du texte 5"/>
          <p:cNvSpPr txBox="1">
            <a:spLocks/>
          </p:cNvSpPr>
          <p:nvPr/>
        </p:nvSpPr>
        <p:spPr>
          <a:xfrm>
            <a:off x="4136509" y="1758448"/>
            <a:ext cx="511091"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2</a:t>
            </a:r>
          </a:p>
        </p:txBody>
      </p:sp>
      <p:sp>
        <p:nvSpPr>
          <p:cNvPr id="8" name="Espace réservé du texte 5"/>
          <p:cNvSpPr txBox="1">
            <a:spLocks/>
          </p:cNvSpPr>
          <p:nvPr/>
        </p:nvSpPr>
        <p:spPr>
          <a:xfrm>
            <a:off x="4136510" y="2607442"/>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3</a:t>
            </a:r>
          </a:p>
        </p:txBody>
      </p:sp>
      <p:sp>
        <p:nvSpPr>
          <p:cNvPr id="12" name="Espace réservé du numéro de diapositive 11"/>
          <p:cNvSpPr>
            <a:spLocks noGrp="1"/>
          </p:cNvSpPr>
          <p:nvPr>
            <p:ph type="sldNum" sz="quarter" idx="17"/>
          </p:nvPr>
        </p:nvSpPr>
        <p:spPr/>
        <p:txBody>
          <a:bodyPr/>
          <a:lstStyle/>
          <a:p>
            <a:fld id="{4F985FF9-ADA8-465B-B1B8-A5AF16A5E141}" type="slidenum">
              <a:rPr lang="fr-FR" smtClean="0"/>
              <a:pPr/>
              <a:t>9</a:t>
            </a:fld>
            <a:endParaRPr lang="fr-FR"/>
          </a:p>
        </p:txBody>
      </p:sp>
      <p:sp>
        <p:nvSpPr>
          <p:cNvPr id="2" name="Espace réservé du pied de page 1">
            <a:extLst>
              <a:ext uri="{FF2B5EF4-FFF2-40B4-BE49-F238E27FC236}">
                <a16:creationId xmlns:a16="http://schemas.microsoft.com/office/drawing/2014/main" id="{BA7BB0DA-6FE5-4E98-92E3-8E56B530B199}"/>
              </a:ext>
            </a:extLst>
          </p:cNvPr>
          <p:cNvSpPr>
            <a:spLocks noGrp="1"/>
          </p:cNvSpPr>
          <p:nvPr>
            <p:ph type="ftr" sz="quarter" idx="16"/>
          </p:nvPr>
        </p:nvSpPr>
        <p:spPr/>
        <p:txBody>
          <a:bodyPr/>
          <a:lstStyle/>
          <a:p>
            <a:r>
              <a:rPr lang="fr-FR"/>
              <a:t>PRESENTATION 100% Santé - décembre 2020 - Document interne ne pas diffuser</a:t>
            </a:r>
            <a:endParaRPr lang="fr-FR" dirty="0"/>
          </a:p>
        </p:txBody>
      </p:sp>
      <p:sp>
        <p:nvSpPr>
          <p:cNvPr id="9" name="Espace réservé du texte 5">
            <a:extLst>
              <a:ext uri="{FF2B5EF4-FFF2-40B4-BE49-F238E27FC236}">
                <a16:creationId xmlns:a16="http://schemas.microsoft.com/office/drawing/2014/main" id="{CE80685B-527B-4D0B-88AD-CAF8BEDA3E43}"/>
              </a:ext>
            </a:extLst>
          </p:cNvPr>
          <p:cNvSpPr txBox="1">
            <a:spLocks/>
          </p:cNvSpPr>
          <p:nvPr/>
        </p:nvSpPr>
        <p:spPr>
          <a:xfrm>
            <a:off x="4136510" y="3294516"/>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4</a:t>
            </a:r>
          </a:p>
        </p:txBody>
      </p:sp>
      <p:sp>
        <p:nvSpPr>
          <p:cNvPr id="10" name="Espace réservé du texte 5">
            <a:extLst>
              <a:ext uri="{FF2B5EF4-FFF2-40B4-BE49-F238E27FC236}">
                <a16:creationId xmlns:a16="http://schemas.microsoft.com/office/drawing/2014/main" id="{E0B48902-2A80-4498-90B0-82F88C2AD244}"/>
              </a:ext>
            </a:extLst>
          </p:cNvPr>
          <p:cNvSpPr txBox="1">
            <a:spLocks/>
          </p:cNvSpPr>
          <p:nvPr/>
        </p:nvSpPr>
        <p:spPr>
          <a:xfrm>
            <a:off x="4136510" y="3963168"/>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5</a:t>
            </a:r>
          </a:p>
        </p:txBody>
      </p:sp>
      <p:pic>
        <p:nvPicPr>
          <p:cNvPr id="14" name="Image 13">
            <a:extLst>
              <a:ext uri="{FF2B5EF4-FFF2-40B4-BE49-F238E27FC236}">
                <a16:creationId xmlns:a16="http://schemas.microsoft.com/office/drawing/2014/main" id="{75D900CA-730F-4EA7-8339-705A4A3BEB10}"/>
              </a:ext>
            </a:extLst>
          </p:cNvPr>
          <p:cNvPicPr>
            <a:picLocks noChangeAspect="1"/>
          </p:cNvPicPr>
          <p:nvPr/>
        </p:nvPicPr>
        <p:blipFill>
          <a:blip r:embed="rId2"/>
          <a:stretch>
            <a:fillRect/>
          </a:stretch>
        </p:blipFill>
        <p:spPr>
          <a:xfrm>
            <a:off x="270675" y="3766179"/>
            <a:ext cx="981075" cy="904875"/>
          </a:xfrm>
          <a:prstGeom prst="rect">
            <a:avLst/>
          </a:prstGeom>
        </p:spPr>
      </p:pic>
      <p:pic>
        <p:nvPicPr>
          <p:cNvPr id="15" name="Image 14">
            <a:extLst>
              <a:ext uri="{FF2B5EF4-FFF2-40B4-BE49-F238E27FC236}">
                <a16:creationId xmlns:a16="http://schemas.microsoft.com/office/drawing/2014/main" id="{69A86D18-DD3A-4C1E-B179-7F10C3F3ACBD}"/>
              </a:ext>
            </a:extLst>
          </p:cNvPr>
          <p:cNvPicPr>
            <a:picLocks noChangeAspect="1"/>
          </p:cNvPicPr>
          <p:nvPr/>
        </p:nvPicPr>
        <p:blipFill>
          <a:blip r:embed="rId3"/>
          <a:stretch>
            <a:fillRect/>
          </a:stretch>
        </p:blipFill>
        <p:spPr>
          <a:xfrm>
            <a:off x="2232825" y="3763136"/>
            <a:ext cx="914400" cy="904875"/>
          </a:xfrm>
          <a:prstGeom prst="rect">
            <a:avLst/>
          </a:prstGeom>
        </p:spPr>
      </p:pic>
      <p:pic>
        <p:nvPicPr>
          <p:cNvPr id="16" name="Image 15">
            <a:extLst>
              <a:ext uri="{FF2B5EF4-FFF2-40B4-BE49-F238E27FC236}">
                <a16:creationId xmlns:a16="http://schemas.microsoft.com/office/drawing/2014/main" id="{368306C0-56E4-43B1-ABC5-DF234B61EC29}"/>
              </a:ext>
            </a:extLst>
          </p:cNvPr>
          <p:cNvPicPr>
            <a:picLocks noChangeAspect="1"/>
          </p:cNvPicPr>
          <p:nvPr/>
        </p:nvPicPr>
        <p:blipFill>
          <a:blip r:embed="rId4"/>
          <a:stretch>
            <a:fillRect/>
          </a:stretch>
        </p:blipFill>
        <p:spPr>
          <a:xfrm>
            <a:off x="1251750" y="3766179"/>
            <a:ext cx="942975" cy="904875"/>
          </a:xfrm>
          <a:prstGeom prst="rect">
            <a:avLst/>
          </a:prstGeom>
        </p:spPr>
      </p:pic>
    </p:spTree>
    <p:extLst>
      <p:ext uri="{BB962C8B-B14F-4D97-AF65-F5344CB8AC3E}">
        <p14:creationId xmlns:p14="http://schemas.microsoft.com/office/powerpoint/2010/main" val="389572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82B6D1-9C5C-4DE5-A368-683F9426B83E}"/>
              </a:ext>
            </a:extLst>
          </p:cNvPr>
          <p:cNvSpPr>
            <a:spLocks noGrp="1"/>
          </p:cNvSpPr>
          <p:nvPr>
            <p:ph type="title"/>
          </p:nvPr>
        </p:nvSpPr>
        <p:spPr/>
        <p:txBody>
          <a:bodyPr/>
          <a:lstStyle/>
          <a:p>
            <a:r>
              <a:rPr lang="fr-FR" dirty="0"/>
              <a:t>L’optique</a:t>
            </a:r>
          </a:p>
        </p:txBody>
      </p:sp>
      <p:sp>
        <p:nvSpPr>
          <p:cNvPr id="3" name="Espace réservé du texte 2">
            <a:extLst>
              <a:ext uri="{FF2B5EF4-FFF2-40B4-BE49-F238E27FC236}">
                <a16:creationId xmlns:a16="http://schemas.microsoft.com/office/drawing/2014/main" id="{FD0D0A5A-9F2A-4DCE-BF8A-F05B94C91A7F}"/>
              </a:ext>
            </a:extLst>
          </p:cNvPr>
          <p:cNvSpPr>
            <a:spLocks noGrp="1"/>
          </p:cNvSpPr>
          <p:nvPr>
            <p:ph type="body" sz="quarter" idx="13"/>
          </p:nvPr>
        </p:nvSpPr>
        <p:spPr/>
        <p:txBody>
          <a:bodyPr/>
          <a:lstStyle/>
          <a:p>
            <a:r>
              <a:rPr lang="fr-FR" dirty="0"/>
              <a:t>2</a:t>
            </a:r>
          </a:p>
        </p:txBody>
      </p:sp>
      <p:sp>
        <p:nvSpPr>
          <p:cNvPr id="4" name="Espace réservé du texte 3">
            <a:extLst>
              <a:ext uri="{FF2B5EF4-FFF2-40B4-BE49-F238E27FC236}">
                <a16:creationId xmlns:a16="http://schemas.microsoft.com/office/drawing/2014/main" id="{4CD68A82-9EBC-4843-AA7C-A8704A9B22C9}"/>
              </a:ext>
            </a:extLst>
          </p:cNvPr>
          <p:cNvSpPr>
            <a:spLocks noGrp="1"/>
          </p:cNvSpPr>
          <p:nvPr>
            <p:ph type="body" sz="quarter" idx="14"/>
          </p:nvPr>
        </p:nvSpPr>
        <p:spPr>
          <a:xfrm>
            <a:off x="1079499" y="1052774"/>
            <a:ext cx="7780543" cy="608401"/>
          </a:xfrm>
        </p:spPr>
        <p:txBody>
          <a:bodyPr/>
          <a:lstStyle/>
          <a:p>
            <a:pPr algn="just"/>
            <a:r>
              <a:rPr lang="fr-FR" dirty="0">
                <a:solidFill>
                  <a:schemeClr val="tx1"/>
                </a:solidFill>
              </a:rPr>
              <a:t>Création de 2 paniers de soins, en fonction de l’équipement, avec une mise en application complète au 1</a:t>
            </a:r>
            <a:r>
              <a:rPr lang="fr-FR" baseline="30000" dirty="0">
                <a:solidFill>
                  <a:schemeClr val="tx1"/>
                </a:solidFill>
              </a:rPr>
              <a:t>er</a:t>
            </a:r>
            <a:r>
              <a:rPr lang="fr-FR" dirty="0">
                <a:solidFill>
                  <a:schemeClr val="tx1"/>
                </a:solidFill>
              </a:rPr>
              <a:t> janvier 2020 :</a:t>
            </a:r>
          </a:p>
        </p:txBody>
      </p:sp>
      <p:sp>
        <p:nvSpPr>
          <p:cNvPr id="5" name="Espace réservé du pied de page 4">
            <a:extLst>
              <a:ext uri="{FF2B5EF4-FFF2-40B4-BE49-F238E27FC236}">
                <a16:creationId xmlns:a16="http://schemas.microsoft.com/office/drawing/2014/main" id="{731B941E-5B7F-4F3E-9399-270B8FDD3251}"/>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028F0649-DF7B-4CED-B281-75849113F813}"/>
              </a:ext>
            </a:extLst>
          </p:cNvPr>
          <p:cNvSpPr>
            <a:spLocks noGrp="1"/>
          </p:cNvSpPr>
          <p:nvPr>
            <p:ph type="sldNum" sz="quarter" idx="16"/>
          </p:nvPr>
        </p:nvSpPr>
        <p:spPr/>
        <p:txBody>
          <a:bodyPr/>
          <a:lstStyle/>
          <a:p>
            <a:fld id="{4F985FF9-ADA8-465B-B1B8-A5AF16A5E141}" type="slidenum">
              <a:rPr lang="fr-FR" smtClean="0"/>
              <a:pPr/>
              <a:t>10</a:t>
            </a:fld>
            <a:endParaRPr lang="fr-FR"/>
          </a:p>
        </p:txBody>
      </p:sp>
      <p:pic>
        <p:nvPicPr>
          <p:cNvPr id="7" name="Image 6">
            <a:extLst>
              <a:ext uri="{FF2B5EF4-FFF2-40B4-BE49-F238E27FC236}">
                <a16:creationId xmlns:a16="http://schemas.microsoft.com/office/drawing/2014/main" id="{FC976D5C-B47A-4E81-B223-BE2619D75B69}"/>
              </a:ext>
            </a:extLst>
          </p:cNvPr>
          <p:cNvPicPr>
            <a:picLocks noChangeAspect="1"/>
          </p:cNvPicPr>
          <p:nvPr/>
        </p:nvPicPr>
        <p:blipFill>
          <a:blip r:embed="rId2"/>
          <a:stretch>
            <a:fillRect/>
          </a:stretch>
        </p:blipFill>
        <p:spPr>
          <a:xfrm>
            <a:off x="8092575" y="117525"/>
            <a:ext cx="981075" cy="904875"/>
          </a:xfrm>
          <a:prstGeom prst="rect">
            <a:avLst/>
          </a:prstGeom>
        </p:spPr>
      </p:pic>
      <p:pic>
        <p:nvPicPr>
          <p:cNvPr id="8" name="Image 7">
            <a:extLst>
              <a:ext uri="{FF2B5EF4-FFF2-40B4-BE49-F238E27FC236}">
                <a16:creationId xmlns:a16="http://schemas.microsoft.com/office/drawing/2014/main" id="{0D198BE5-014E-4225-A5E4-0C5EE0F6A71C}"/>
              </a:ext>
            </a:extLst>
          </p:cNvPr>
          <p:cNvPicPr>
            <a:picLocks noChangeAspect="1"/>
          </p:cNvPicPr>
          <p:nvPr/>
        </p:nvPicPr>
        <p:blipFill>
          <a:blip r:embed="rId3"/>
          <a:stretch>
            <a:fillRect/>
          </a:stretch>
        </p:blipFill>
        <p:spPr>
          <a:xfrm>
            <a:off x="2016919" y="1631327"/>
            <a:ext cx="5317332" cy="3154227"/>
          </a:xfrm>
          <a:prstGeom prst="rect">
            <a:avLst/>
          </a:prstGeom>
        </p:spPr>
      </p:pic>
      <p:sp>
        <p:nvSpPr>
          <p:cNvPr id="9" name="Rectangle 8">
            <a:extLst>
              <a:ext uri="{FF2B5EF4-FFF2-40B4-BE49-F238E27FC236}">
                <a16:creationId xmlns:a16="http://schemas.microsoft.com/office/drawing/2014/main" id="{3F883494-76BB-400E-A1E0-293325626318}"/>
              </a:ext>
            </a:extLst>
          </p:cNvPr>
          <p:cNvSpPr/>
          <p:nvPr/>
        </p:nvSpPr>
        <p:spPr>
          <a:xfrm>
            <a:off x="2712120" y="4868592"/>
            <a:ext cx="2945017" cy="461665"/>
          </a:xfrm>
          <a:prstGeom prst="rect">
            <a:avLst/>
          </a:prstGeom>
          <a:ln>
            <a:solidFill>
              <a:schemeClr val="accent5"/>
            </a:solidFill>
          </a:ln>
        </p:spPr>
        <p:txBody>
          <a:bodyPr wrap="square">
            <a:spAutoFit/>
          </a:bodyPr>
          <a:lstStyle/>
          <a:p>
            <a:pPr algn="just"/>
            <a:r>
              <a:rPr lang="fr-FR" sz="800" b="1" dirty="0"/>
              <a:t>Le client peut “composer” l’équipement, c’est-à-dire choisir des verres dans le panier A et la monture dans le panier B, ou inversement.</a:t>
            </a:r>
          </a:p>
        </p:txBody>
      </p:sp>
      <p:sp>
        <p:nvSpPr>
          <p:cNvPr id="10" name="Rectangle : carré corné 9">
            <a:extLst>
              <a:ext uri="{FF2B5EF4-FFF2-40B4-BE49-F238E27FC236}">
                <a16:creationId xmlns:a16="http://schemas.microsoft.com/office/drawing/2014/main" id="{A3FF547B-9873-4F7A-A6F5-E4A9696B4B28}"/>
              </a:ext>
            </a:extLst>
          </p:cNvPr>
          <p:cNvSpPr/>
          <p:nvPr/>
        </p:nvSpPr>
        <p:spPr>
          <a:xfrm>
            <a:off x="5957887" y="4876732"/>
            <a:ext cx="2945017" cy="1432500"/>
          </a:xfrm>
          <a:prstGeom prst="foldedCorner">
            <a:avLst/>
          </a:prstGeom>
          <a:solidFill>
            <a:srgbClr val="FBB13F"/>
          </a:solidFill>
        </p:spPr>
        <p:txBody>
          <a:bodyPr wrap="square">
            <a:spAutoFit/>
          </a:bodyPr>
          <a:lstStyle/>
          <a:p>
            <a:pPr algn="just"/>
            <a:r>
              <a:rPr lang="fr-FR" sz="1200" dirty="0">
                <a:solidFill>
                  <a:schemeClr val="bg1"/>
                </a:solidFill>
              </a:rPr>
              <a:t>A partir du 1</a:t>
            </a:r>
            <a:r>
              <a:rPr lang="fr-FR" sz="1200" baseline="30000" dirty="0">
                <a:solidFill>
                  <a:schemeClr val="bg1"/>
                </a:solidFill>
              </a:rPr>
              <a:t>er</a:t>
            </a:r>
            <a:r>
              <a:rPr lang="fr-FR" sz="1200" dirty="0">
                <a:solidFill>
                  <a:schemeClr val="bg1"/>
                </a:solidFill>
              </a:rPr>
              <a:t> janvier 2020, l’opticien devra présenter un devis proposant une offre 100% Santé adaptée à la correction visuelle. </a:t>
            </a:r>
            <a:r>
              <a:rPr lang="fr-FR" sz="1200" b="1" dirty="0">
                <a:solidFill>
                  <a:schemeClr val="bg1"/>
                </a:solidFill>
              </a:rPr>
              <a:t>Libre à l’assuré ensuite de choisir l’équipement </a:t>
            </a:r>
          </a:p>
          <a:p>
            <a:pPr algn="just"/>
            <a:r>
              <a:rPr lang="fr-FR" sz="1200" b="1" dirty="0">
                <a:solidFill>
                  <a:schemeClr val="bg1"/>
                </a:solidFill>
              </a:rPr>
              <a:t>qu’il souhaite. </a:t>
            </a:r>
          </a:p>
        </p:txBody>
      </p:sp>
      <p:sp>
        <p:nvSpPr>
          <p:cNvPr id="12" name="Rectangle 11">
            <a:extLst>
              <a:ext uri="{FF2B5EF4-FFF2-40B4-BE49-F238E27FC236}">
                <a16:creationId xmlns:a16="http://schemas.microsoft.com/office/drawing/2014/main" id="{4CB21B1D-9B74-46A1-8D16-5363B1368D90}"/>
              </a:ext>
            </a:extLst>
          </p:cNvPr>
          <p:cNvSpPr/>
          <p:nvPr/>
        </p:nvSpPr>
        <p:spPr>
          <a:xfrm>
            <a:off x="1090800" y="5425542"/>
            <a:ext cx="4572000" cy="830997"/>
          </a:xfrm>
          <a:prstGeom prst="rect">
            <a:avLst/>
          </a:prstGeom>
          <a:ln>
            <a:solidFill>
              <a:srgbClr val="FF0000"/>
            </a:solidFill>
          </a:ln>
        </p:spPr>
        <p:txBody>
          <a:bodyPr>
            <a:spAutoFit/>
          </a:bodyPr>
          <a:lstStyle/>
          <a:p>
            <a:pPr algn="just"/>
            <a:r>
              <a:rPr lang="fr-FR" sz="1200" dirty="0"/>
              <a:t>La limitation de renouvellement d’un équipement à compter de la date d’achat : 1 fois tous les 2 ans pour les adultes et enfants de plus de 16 ans, ou tous les ans pour les enfants de moins de 16 ans ou en cas de dégradation de la vue (</a:t>
            </a:r>
            <a:r>
              <a:rPr lang="fr-FR" sz="1200" b="1" dirty="0"/>
              <a:t>18 ans auparavant</a:t>
            </a:r>
            <a:r>
              <a:rPr lang="fr-FR" sz="1200" dirty="0"/>
              <a:t>).</a:t>
            </a:r>
          </a:p>
        </p:txBody>
      </p:sp>
      <p:pic>
        <p:nvPicPr>
          <p:cNvPr id="13" name="Image 12">
            <a:extLst>
              <a:ext uri="{FF2B5EF4-FFF2-40B4-BE49-F238E27FC236}">
                <a16:creationId xmlns:a16="http://schemas.microsoft.com/office/drawing/2014/main" id="{B79C3C99-BABC-4475-B073-A75AE9F95B9A}"/>
              </a:ext>
            </a:extLst>
          </p:cNvPr>
          <p:cNvPicPr>
            <a:picLocks noChangeAspect="1"/>
          </p:cNvPicPr>
          <p:nvPr/>
        </p:nvPicPr>
        <p:blipFill>
          <a:blip r:embed="rId4"/>
          <a:stretch>
            <a:fillRect/>
          </a:stretch>
        </p:blipFill>
        <p:spPr>
          <a:xfrm>
            <a:off x="7965952" y="5743675"/>
            <a:ext cx="533400" cy="504825"/>
          </a:xfrm>
          <a:prstGeom prst="rect">
            <a:avLst/>
          </a:prstGeom>
        </p:spPr>
      </p:pic>
      <p:pic>
        <p:nvPicPr>
          <p:cNvPr id="14" name="Image 13">
            <a:extLst>
              <a:ext uri="{FF2B5EF4-FFF2-40B4-BE49-F238E27FC236}">
                <a16:creationId xmlns:a16="http://schemas.microsoft.com/office/drawing/2014/main" id="{374929E5-D18A-4AC0-B7C0-932543260918}"/>
              </a:ext>
            </a:extLst>
          </p:cNvPr>
          <p:cNvPicPr>
            <a:picLocks noChangeAspect="1"/>
          </p:cNvPicPr>
          <p:nvPr/>
        </p:nvPicPr>
        <p:blipFill>
          <a:blip r:embed="rId5">
            <a:clrChange>
              <a:clrFrom>
                <a:srgbClr val="F8FAFB"/>
              </a:clrFrom>
              <a:clrTo>
                <a:srgbClr val="F8FAFB">
                  <a:alpha val="0"/>
                </a:srgbClr>
              </a:clrTo>
            </a:clrChange>
          </a:blip>
          <a:stretch>
            <a:fillRect/>
          </a:stretch>
        </p:blipFill>
        <p:spPr>
          <a:xfrm>
            <a:off x="2219325" y="4816828"/>
            <a:ext cx="424542" cy="500062"/>
          </a:xfrm>
          <a:prstGeom prst="rect">
            <a:avLst/>
          </a:prstGeom>
        </p:spPr>
      </p:pic>
      <p:pic>
        <p:nvPicPr>
          <p:cNvPr id="15" name="Image 14">
            <a:extLst>
              <a:ext uri="{FF2B5EF4-FFF2-40B4-BE49-F238E27FC236}">
                <a16:creationId xmlns:a16="http://schemas.microsoft.com/office/drawing/2014/main" id="{CAA6ABBA-1A43-4D30-9BF2-4747158D3A85}"/>
              </a:ext>
            </a:extLst>
          </p:cNvPr>
          <p:cNvPicPr>
            <a:picLocks noChangeAspect="1"/>
          </p:cNvPicPr>
          <p:nvPr/>
        </p:nvPicPr>
        <p:blipFill>
          <a:blip r:embed="rId6"/>
          <a:stretch>
            <a:fillRect/>
          </a:stretch>
        </p:blipFill>
        <p:spPr>
          <a:xfrm>
            <a:off x="549308" y="5592982"/>
            <a:ext cx="530191" cy="481061"/>
          </a:xfrm>
          <a:prstGeom prst="rect">
            <a:avLst/>
          </a:prstGeom>
        </p:spPr>
      </p:pic>
    </p:spTree>
    <p:extLst>
      <p:ext uri="{BB962C8B-B14F-4D97-AF65-F5344CB8AC3E}">
        <p14:creationId xmlns:p14="http://schemas.microsoft.com/office/powerpoint/2010/main" val="1445344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AED103-3FCA-47D1-9BE5-99370B012726}"/>
              </a:ext>
            </a:extLst>
          </p:cNvPr>
          <p:cNvSpPr>
            <a:spLocks noGrp="1"/>
          </p:cNvSpPr>
          <p:nvPr>
            <p:ph type="title"/>
          </p:nvPr>
        </p:nvSpPr>
        <p:spPr/>
        <p:txBody>
          <a:bodyPr/>
          <a:lstStyle/>
          <a:p>
            <a:r>
              <a:rPr lang="fr-FR" dirty="0"/>
              <a:t>Exemples de remboursement Optique / 2021</a:t>
            </a:r>
          </a:p>
        </p:txBody>
      </p:sp>
      <p:sp>
        <p:nvSpPr>
          <p:cNvPr id="3" name="Espace réservé du texte 2">
            <a:extLst>
              <a:ext uri="{FF2B5EF4-FFF2-40B4-BE49-F238E27FC236}">
                <a16:creationId xmlns:a16="http://schemas.microsoft.com/office/drawing/2014/main" id="{45824B87-1FA2-46E4-A289-5C97F4C90A9F}"/>
              </a:ext>
            </a:extLst>
          </p:cNvPr>
          <p:cNvSpPr>
            <a:spLocks noGrp="1"/>
          </p:cNvSpPr>
          <p:nvPr>
            <p:ph type="body" sz="quarter" idx="13"/>
          </p:nvPr>
        </p:nvSpPr>
        <p:spPr/>
        <p:txBody>
          <a:bodyPr/>
          <a:lstStyle/>
          <a:p>
            <a:r>
              <a:rPr lang="fr-FR" dirty="0"/>
              <a:t>2</a:t>
            </a:r>
          </a:p>
        </p:txBody>
      </p:sp>
      <p:graphicFrame>
        <p:nvGraphicFramePr>
          <p:cNvPr id="8" name="Tableau 7">
            <a:extLst>
              <a:ext uri="{FF2B5EF4-FFF2-40B4-BE49-F238E27FC236}">
                <a16:creationId xmlns:a16="http://schemas.microsoft.com/office/drawing/2014/main" id="{C8E42316-6860-4AD5-A85E-08A43A92509B}"/>
              </a:ext>
            </a:extLst>
          </p:cNvPr>
          <p:cNvGraphicFramePr>
            <a:graphicFrameLocks noGrp="1"/>
          </p:cNvGraphicFramePr>
          <p:nvPr>
            <p:extLst>
              <p:ext uri="{D42A27DB-BD31-4B8C-83A1-F6EECF244321}">
                <p14:modId xmlns:p14="http://schemas.microsoft.com/office/powerpoint/2010/main" val="4075004264"/>
              </p:ext>
            </p:extLst>
          </p:nvPr>
        </p:nvGraphicFramePr>
        <p:xfrm>
          <a:off x="506664" y="1146206"/>
          <a:ext cx="8513512" cy="2438699"/>
        </p:xfrm>
        <a:graphic>
          <a:graphicData uri="http://schemas.openxmlformats.org/drawingml/2006/table">
            <a:tbl>
              <a:tblPr/>
              <a:tblGrid>
                <a:gridCol w="1685930">
                  <a:extLst>
                    <a:ext uri="{9D8B030D-6E8A-4147-A177-3AD203B41FA5}">
                      <a16:colId xmlns:a16="http://schemas.microsoft.com/office/drawing/2014/main" val="1996180910"/>
                    </a:ext>
                  </a:extLst>
                </a:gridCol>
                <a:gridCol w="1602658">
                  <a:extLst>
                    <a:ext uri="{9D8B030D-6E8A-4147-A177-3AD203B41FA5}">
                      <a16:colId xmlns:a16="http://schemas.microsoft.com/office/drawing/2014/main" val="1311869013"/>
                    </a:ext>
                  </a:extLst>
                </a:gridCol>
                <a:gridCol w="990424">
                  <a:extLst>
                    <a:ext uri="{9D8B030D-6E8A-4147-A177-3AD203B41FA5}">
                      <a16:colId xmlns:a16="http://schemas.microsoft.com/office/drawing/2014/main" val="53475814"/>
                    </a:ext>
                  </a:extLst>
                </a:gridCol>
                <a:gridCol w="740053">
                  <a:extLst>
                    <a:ext uri="{9D8B030D-6E8A-4147-A177-3AD203B41FA5}">
                      <a16:colId xmlns:a16="http://schemas.microsoft.com/office/drawing/2014/main" val="811328161"/>
                    </a:ext>
                  </a:extLst>
                </a:gridCol>
                <a:gridCol w="928669">
                  <a:extLst>
                    <a:ext uri="{9D8B030D-6E8A-4147-A177-3AD203B41FA5}">
                      <a16:colId xmlns:a16="http://schemas.microsoft.com/office/drawing/2014/main" val="1017808963"/>
                    </a:ext>
                  </a:extLst>
                </a:gridCol>
                <a:gridCol w="732983">
                  <a:extLst>
                    <a:ext uri="{9D8B030D-6E8A-4147-A177-3AD203B41FA5}">
                      <a16:colId xmlns:a16="http://schemas.microsoft.com/office/drawing/2014/main" val="2465183395"/>
                    </a:ext>
                  </a:extLst>
                </a:gridCol>
                <a:gridCol w="945383">
                  <a:extLst>
                    <a:ext uri="{9D8B030D-6E8A-4147-A177-3AD203B41FA5}">
                      <a16:colId xmlns:a16="http://schemas.microsoft.com/office/drawing/2014/main" val="1972860799"/>
                    </a:ext>
                  </a:extLst>
                </a:gridCol>
                <a:gridCol w="887412">
                  <a:extLst>
                    <a:ext uri="{9D8B030D-6E8A-4147-A177-3AD203B41FA5}">
                      <a16:colId xmlns:a16="http://schemas.microsoft.com/office/drawing/2014/main" val="2904236420"/>
                    </a:ext>
                  </a:extLst>
                </a:gridCol>
              </a:tblGrid>
              <a:tr h="542402">
                <a:tc>
                  <a:txBody>
                    <a:bodyPr/>
                    <a:lstStyle/>
                    <a:p>
                      <a:pPr algn="ctr" fontAlgn="ctr"/>
                      <a:r>
                        <a:rPr lang="fr-FR" sz="900" b="0" i="0" u="none" strike="noStrike" dirty="0">
                          <a:solidFill>
                            <a:srgbClr val="000000"/>
                          </a:solidFill>
                          <a:effectLst/>
                          <a:latin typeface="Gill Sans MT" panose="020B0502020104020203" pitchFamily="34" charset="0"/>
                        </a:rPr>
                        <a:t>Exemple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Prix moyen pratiqué ou tarif réglementé</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Remboursement de l’assurance maladie obligatoire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Formule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JE</a:t>
                      </a:r>
                    </a:p>
                    <a:p>
                      <a:pPr algn="ctr" fontAlgn="ctr"/>
                      <a:r>
                        <a:rPr lang="fr-FR" sz="900" b="1" i="0" u="none" strike="noStrike" dirty="0">
                          <a:solidFill>
                            <a:srgbClr val="C00000"/>
                          </a:solidFill>
                          <a:effectLst/>
                          <a:latin typeface="Gill Sans MT" panose="020B0502020104020203" pitchFamily="34" charset="0"/>
                        </a:rPr>
                        <a:t>Verres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JE</a:t>
                      </a:r>
                    </a:p>
                    <a:p>
                      <a:pPr algn="ctr" fontAlgn="ctr"/>
                      <a:r>
                        <a:rPr lang="fr-FR" sz="900" b="1" i="0" u="none" strike="noStrike" dirty="0">
                          <a:solidFill>
                            <a:srgbClr val="C00000"/>
                          </a:solidFill>
                          <a:effectLst/>
                          <a:latin typeface="Gill Sans MT" panose="020B0502020104020203" pitchFamily="34" charset="0"/>
                        </a:rPr>
                        <a:t>Monture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a:t>
                      </a:r>
                      <a:r>
                        <a:rPr lang="fr-FR" sz="900" b="0" i="0" u="none" strike="noStrike" dirty="0">
                          <a:solidFill>
                            <a:srgbClr val="000000"/>
                          </a:solidFill>
                          <a:effectLst/>
                          <a:latin typeface="Gill Sans MT" panose="020B0502020104020203" pitchFamily="34" charset="0"/>
                        </a:rPr>
                        <a:t> </a:t>
                      </a:r>
                      <a:r>
                        <a:rPr lang="fr-FR" sz="900" b="1" i="0" u="none" strike="noStrike" dirty="0">
                          <a:solidFill>
                            <a:srgbClr val="C00000"/>
                          </a:solidFill>
                          <a:effectLst/>
                          <a:latin typeface="Gill Sans MT" panose="020B0502020104020203" pitchFamily="34" charset="0"/>
                        </a:rPr>
                        <a:t>Garanties Santé</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Reste à charge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0505871"/>
                  </a:ext>
                </a:extLst>
              </a:tr>
              <a:tr h="139564">
                <a:tc>
                  <a:txBody>
                    <a:bodyPr/>
                    <a:lstStyle/>
                    <a:p>
                      <a:pPr algn="ctr" fontAlgn="ctr"/>
                      <a:r>
                        <a:rPr lang="fr-FR" sz="900" b="1" i="0" u="none" strike="noStrike" dirty="0">
                          <a:solidFill>
                            <a:srgbClr val="FFFFFF"/>
                          </a:solidFill>
                          <a:effectLst/>
                          <a:latin typeface="Gill Sans MT" panose="020B0502020104020203" pitchFamily="34" charset="0"/>
                        </a:rPr>
                        <a:t>Optique</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extLst>
                  <a:ext uri="{0D108BD9-81ED-4DB2-BD59-A6C34878D82A}">
                    <a16:rowId xmlns:a16="http://schemas.microsoft.com/office/drawing/2014/main" val="1169740700"/>
                  </a:ext>
                </a:extLst>
              </a:tr>
              <a:tr h="139564">
                <a:tc rowSpan="4">
                  <a:txBody>
                    <a:bodyPr/>
                    <a:lstStyle/>
                    <a:p>
                      <a:pPr algn="ctr" fontAlgn="ctr"/>
                      <a:r>
                        <a:rPr lang="fr-FR" sz="900" b="0" i="0" u="none" strike="noStrike" dirty="0">
                          <a:solidFill>
                            <a:srgbClr val="000000"/>
                          </a:solidFill>
                          <a:effectLst/>
                          <a:latin typeface="Gill Sans MT" panose="020B0502020104020203" pitchFamily="34" charset="0"/>
                        </a:rPr>
                        <a:t>Equipement optique de classe A (monture + verres) de verres </a:t>
                      </a:r>
                      <a:r>
                        <a:rPr lang="fr-FR" sz="900" b="0" i="0" u="none" strike="noStrike" dirty="0" err="1">
                          <a:solidFill>
                            <a:srgbClr val="000000"/>
                          </a:solidFill>
                          <a:effectLst/>
                          <a:latin typeface="Gill Sans MT" panose="020B0502020104020203" pitchFamily="34" charset="0"/>
                        </a:rPr>
                        <a:t>unifocaux</a:t>
                      </a:r>
                      <a:r>
                        <a:rPr lang="fr-FR" sz="900" b="0" i="0" u="none" strike="noStrike" dirty="0">
                          <a:solidFill>
                            <a:srgbClr val="000000"/>
                          </a:solidFill>
                          <a:effectLst/>
                          <a:latin typeface="Gill Sans MT" panose="020B0502020104020203" pitchFamily="34" charset="0"/>
                        </a:rPr>
                        <a:t> </a:t>
                      </a:r>
                      <a:r>
                        <a:rPr lang="fr-FR" sz="900" b="0" i="0" u="none" strike="noStrike" dirty="0">
                          <a:solidFill>
                            <a:srgbClr val="FBB140"/>
                          </a:solidFill>
                          <a:effectLst/>
                          <a:latin typeface="Gill Sans MT" panose="020B0502020104020203" pitchFamily="34" charset="0"/>
                        </a:rPr>
                        <a:t>(équipement 100% Santé)</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Prix limite de vente</a:t>
                      </a:r>
                      <a:br>
                        <a:rPr kumimoji="0" lang="fr-FR" sz="9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br>
                      <a:r>
                        <a:rPr kumimoji="0" lang="fr-FR" sz="9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125€</a:t>
                      </a:r>
                      <a:br>
                        <a:rPr kumimoji="0" lang="fr-FR" sz="9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br>
                      <a:r>
                        <a:rPr kumimoji="0" lang="fr-FR" sz="800" b="0" i="0" u="none" strike="noStrike" kern="1200" cap="none" spc="0" normalizeH="0" baseline="0" noProof="0" dirty="0">
                          <a:ln>
                            <a:noFill/>
                          </a:ln>
                          <a:solidFill>
                            <a:srgbClr val="00B050"/>
                          </a:solidFill>
                          <a:effectLst/>
                          <a:uLnTx/>
                          <a:uFillTx/>
                          <a:latin typeface="Gill Sans MT" panose="020B0502020104020203" pitchFamily="34" charset="0"/>
                          <a:ea typeface="+mn-ea"/>
                          <a:cs typeface="+mn-cs"/>
                        </a:rPr>
                        <a:t>(30 € / monture + 47,5 € / verre)</a:t>
                      </a:r>
                      <a:endParaRPr kumimoji="0" lang="fr-FR" sz="9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22,50 €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E83F42"/>
                          </a:solidFill>
                          <a:effectLst/>
                          <a:latin typeface="Gill Sans MT" panose="020B0502020104020203" pitchFamily="34" charset="0"/>
                        </a:rPr>
                        <a:t>F1</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rowSpan="4" gridSpan="2">
                  <a:txBody>
                    <a:bodyPr/>
                    <a:lstStyle/>
                    <a:p>
                      <a:pPr algn="ctr" fontAlgn="ct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hMerge="1">
                  <a:txBody>
                    <a:bodyPr/>
                    <a:lstStyle/>
                    <a:p>
                      <a:pPr algn="ctr" fontAlgn="ctr"/>
                      <a:endParaRPr lang="fr-FR" sz="900" b="1" i="0" u="none" strike="noStrike">
                        <a:solidFill>
                          <a:srgbClr val="E83F4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102,50 €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847983298"/>
                  </a:ext>
                </a:extLst>
              </a:tr>
              <a:tr h="1395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dirty="0">
                          <a:solidFill>
                            <a:srgbClr val="65646A"/>
                          </a:solidFill>
                          <a:effectLst/>
                          <a:latin typeface="Gill Sans MT" panose="020B0502020104020203" pitchFamily="34" charset="0"/>
                        </a:rPr>
                        <a:t>F2</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102,50 €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52619341"/>
                  </a:ext>
                </a:extLst>
              </a:tr>
              <a:tr h="1395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dirty="0">
                          <a:solidFill>
                            <a:srgbClr val="9A123F"/>
                          </a:solidFill>
                          <a:effectLst/>
                          <a:latin typeface="Gill Sans MT" panose="020B0502020104020203" pitchFamily="34" charset="0"/>
                        </a:rPr>
                        <a:t>F3</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pPr algn="ctr" fontAlgn="ctr"/>
                      <a:endParaRPr lang="fr-FR" sz="900" b="1" i="0" u="none" strike="noStrike" dirty="0">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pPr algn="ctr" fontAlgn="ctr"/>
                      <a:endParaRPr lang="fr-FR" sz="900" b="1" i="0" u="none" strike="noStrike">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102,50 €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39308428"/>
                  </a:ext>
                </a:extLst>
              </a:tr>
              <a:tr h="1395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dirty="0">
                          <a:solidFill>
                            <a:srgbClr val="A27762"/>
                          </a:solidFill>
                          <a:effectLst/>
                          <a:latin typeface="Gill Sans MT" panose="020B0502020104020203" pitchFamily="34" charset="0"/>
                        </a:rPr>
                        <a:t>F4</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102,50 €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3490414"/>
                  </a:ext>
                </a:extLst>
              </a:tr>
              <a:tr h="139564">
                <a:tc rowSpan="4">
                  <a:txBody>
                    <a:bodyPr/>
                    <a:lstStyle/>
                    <a:p>
                      <a:pPr algn="ctr" fontAlgn="ctr"/>
                      <a:r>
                        <a:rPr lang="fr-FR" sz="900" b="0" i="0" u="none" strike="noStrike" dirty="0">
                          <a:solidFill>
                            <a:srgbClr val="000000"/>
                          </a:solidFill>
                          <a:effectLst/>
                          <a:latin typeface="Gill Sans MT" panose="020B0502020104020203" pitchFamily="34" charset="0"/>
                        </a:rPr>
                        <a:t>Equipement optique de classe B : monture + 2 verres </a:t>
                      </a:r>
                      <a:r>
                        <a:rPr lang="fr-FR" sz="900" b="0" i="0" u="none" strike="noStrike" dirty="0" err="1">
                          <a:solidFill>
                            <a:srgbClr val="000000"/>
                          </a:solidFill>
                          <a:effectLst/>
                          <a:latin typeface="Gill Sans MT" panose="020B0502020104020203" pitchFamily="34" charset="0"/>
                        </a:rPr>
                        <a:t>unifocaux</a:t>
                      </a:r>
                      <a:endParaRPr lang="fr-FR" sz="900" b="0"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moyen national de l’acte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345 €</a:t>
                      </a:r>
                    </a:p>
                    <a:p>
                      <a:pPr algn="ctr" fontAlgn="ctr"/>
                      <a:r>
                        <a:rPr lang="fr-FR" sz="800" b="0" i="0" u="none" strike="noStrike" dirty="0">
                          <a:solidFill>
                            <a:srgbClr val="00B050"/>
                          </a:solidFill>
                          <a:effectLst/>
                          <a:latin typeface="Gill Sans MT" panose="020B0502020104020203" pitchFamily="34" charset="0"/>
                        </a:rPr>
                        <a:t>(100 € / monture + 122,50 € / verre) </a:t>
                      </a:r>
                      <a:endParaRPr lang="fr-FR" sz="800" b="0"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0,09 €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E83F42"/>
                          </a:solidFill>
                          <a:effectLst/>
                          <a:latin typeface="Gill Sans MT" panose="020B0502020104020203" pitchFamily="34" charset="0"/>
                        </a:rPr>
                        <a:t>F1</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0,06 €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344,85 €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28408917"/>
                  </a:ext>
                </a:extLst>
              </a:tr>
              <a:tr h="139564">
                <a:tc vMerge="1">
                  <a:txBody>
                    <a:bodyPr/>
                    <a:lstStyle/>
                    <a:p>
                      <a:endParaRPr lang="fr-FR"/>
                    </a:p>
                  </a:txBody>
                  <a:tcPr>
                    <a:lnT w="12700" cap="flat" cmpd="sng" algn="ctr">
                      <a:solidFill>
                        <a:srgbClr val="000000"/>
                      </a:solidFill>
                      <a:prstDash val="solid"/>
                      <a:round/>
                      <a:headEnd type="none" w="med" len="med"/>
                      <a:tailEnd type="none" w="med" len="med"/>
                    </a:lnT>
                  </a:tcPr>
                </a:tc>
                <a:tc vMerge="1">
                  <a:txBody>
                    <a:bodyPr/>
                    <a:lstStyle/>
                    <a:p>
                      <a:endParaRPr lang="fr-FR"/>
                    </a:p>
                  </a:txBody>
                  <a:tcPr>
                    <a:lnT w="12700" cap="flat" cmpd="sng" algn="ctr">
                      <a:solidFill>
                        <a:srgbClr val="000000"/>
                      </a:solidFill>
                      <a:prstDash val="solid"/>
                      <a:round/>
                      <a:headEnd type="none" w="med" len="med"/>
                      <a:tailEnd type="none" w="med" len="med"/>
                    </a:lnT>
                  </a:tcPr>
                </a:tc>
                <a:tc vMerge="1">
                  <a:txBody>
                    <a:bodyPr/>
                    <a:lstStyle/>
                    <a:p>
                      <a:endParaRPr lang="fr-FR"/>
                    </a:p>
                  </a:txBody>
                  <a:tcPr>
                    <a:lnT w="12700" cap="flat" cmpd="sng" algn="ctr">
                      <a:solidFill>
                        <a:srgbClr val="000000"/>
                      </a:solidFill>
                      <a:prstDash val="solid"/>
                      <a:round/>
                      <a:headEnd type="none" w="med" len="med"/>
                      <a:tailEnd type="none" w="med" len="med"/>
                    </a:lnT>
                  </a:tcPr>
                </a:tc>
                <a:tc>
                  <a:txBody>
                    <a:bodyPr/>
                    <a:lstStyle/>
                    <a:p>
                      <a:pPr algn="ctr" fontAlgn="ctr"/>
                      <a:r>
                        <a:rPr lang="fr-FR" sz="900" b="1" i="0" u="none" strike="noStrike" dirty="0">
                          <a:solidFill>
                            <a:srgbClr val="65646A"/>
                          </a:solidFill>
                          <a:effectLst/>
                          <a:latin typeface="Gill Sans MT" panose="020B0502020104020203" pitchFamily="34" charset="0"/>
                        </a:rPr>
                        <a:t>F2</a:t>
                      </a:r>
                    </a:p>
                  </a:txBody>
                  <a:tcPr marL="8709" marR="8709" marT="8709" marB="0" anchor="ctr">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25 €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50,06 €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294,85 €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76369017"/>
                  </a:ext>
                </a:extLst>
              </a:tr>
              <a:tr h="139564">
                <a:tc vMerge="1">
                  <a:txBody>
                    <a:bodyPr/>
                    <a:lstStyle/>
                    <a:p>
                      <a:endParaRPr lang="fr-FR"/>
                    </a:p>
                  </a:txBody>
                  <a:tcPr>
                    <a:lnT w="12700" cap="flat" cmpd="sng" algn="ctr">
                      <a:solidFill>
                        <a:srgbClr val="000000"/>
                      </a:solidFill>
                      <a:prstDash val="solid"/>
                      <a:round/>
                      <a:headEnd type="none" w="med" len="med"/>
                      <a:tailEnd type="none" w="med" len="med"/>
                    </a:lnT>
                  </a:tcPr>
                </a:tc>
                <a:tc vMerge="1">
                  <a:txBody>
                    <a:bodyPr/>
                    <a:lstStyle/>
                    <a:p>
                      <a:endParaRPr lang="fr-FR"/>
                    </a:p>
                  </a:txBody>
                  <a:tcPr>
                    <a:lnT w="12700" cap="flat" cmpd="sng" algn="ctr">
                      <a:solidFill>
                        <a:srgbClr val="000000"/>
                      </a:solidFill>
                      <a:prstDash val="solid"/>
                      <a:round/>
                      <a:headEnd type="none" w="med" len="med"/>
                      <a:tailEnd type="none" w="med" len="med"/>
                    </a:lnT>
                  </a:tcPr>
                </a:tc>
                <a:tc vMerge="1">
                  <a:txBody>
                    <a:bodyPr/>
                    <a:lstStyle/>
                    <a:p>
                      <a:endParaRPr lang="fr-FR"/>
                    </a:p>
                  </a:txBody>
                  <a:tcPr>
                    <a:lnT w="12700" cap="flat" cmpd="sng" algn="ctr">
                      <a:solidFill>
                        <a:srgbClr val="000000"/>
                      </a:solidFill>
                      <a:prstDash val="solid"/>
                      <a:round/>
                      <a:headEnd type="none" w="med" len="med"/>
                      <a:tailEnd type="none" w="med" len="med"/>
                    </a:lnT>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8709" marR="8709" marT="8709" marB="0" anchor="ctr">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40 €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150,06 €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194,85 €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80770711"/>
                  </a:ext>
                </a:extLst>
              </a:tr>
              <a:tr h="1395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50 €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90 €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190,06 €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154,85 €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7056093"/>
                  </a:ext>
                </a:extLst>
              </a:tr>
              <a:tr h="139564">
                <a:tc rowSpan="4">
                  <a:txBody>
                    <a:bodyPr/>
                    <a:lstStyle/>
                    <a:p>
                      <a:pPr algn="ctr" fontAlgn="ctr"/>
                      <a:r>
                        <a:rPr lang="fr-FR" sz="900" b="0" i="0" u="none" strike="noStrike" dirty="0">
                          <a:solidFill>
                            <a:srgbClr val="000000"/>
                          </a:solidFill>
                          <a:effectLst/>
                          <a:latin typeface="Gill Sans MT" panose="020B0502020104020203" pitchFamily="34" charset="0"/>
                        </a:rPr>
                        <a:t>Equipement optique de classe B : monture + 2 verres </a:t>
                      </a:r>
                      <a:r>
                        <a:rPr lang="fr-FR" sz="900" b="0" i="0" u="none" strike="noStrike" dirty="0" err="1">
                          <a:solidFill>
                            <a:srgbClr val="000000"/>
                          </a:solidFill>
                          <a:effectLst/>
                          <a:latin typeface="Gill Sans MT" panose="020B0502020104020203" pitchFamily="34" charset="0"/>
                        </a:rPr>
                        <a:t>unifocaux</a:t>
                      </a:r>
                      <a:r>
                        <a:rPr lang="fr-FR" sz="900" b="0" i="0" u="none" strike="noStrike" dirty="0">
                          <a:solidFill>
                            <a:srgbClr val="000000"/>
                          </a:solidFill>
                          <a:effectLst/>
                          <a:latin typeface="Gill Sans MT" panose="020B0502020104020203" pitchFamily="34" charset="0"/>
                        </a:rPr>
                        <a:t> - Bonus Fidélité</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moyen national de l’acte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345 €</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dirty="0">
                          <a:solidFill>
                            <a:srgbClr val="00B050"/>
                          </a:solidFill>
                          <a:effectLst/>
                          <a:latin typeface="Gill Sans MT" panose="020B0502020104020203" pitchFamily="34" charset="0"/>
                        </a:rPr>
                        <a:t>(100 € / monture + 122,50 € / verre)</a:t>
                      </a:r>
                      <a:endParaRPr lang="fr-FR" sz="800" b="0"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0,09 €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0,06 €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344,85 €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53236115"/>
                  </a:ext>
                </a:extLst>
              </a:tr>
              <a:tr h="1395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50 €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100,06 €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244,85 €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10617438"/>
                  </a:ext>
                </a:extLst>
              </a:tr>
              <a:tr h="1395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70 €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210,06 €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134,85 €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5601254"/>
                  </a:ext>
                </a:extLst>
              </a:tr>
              <a:tr h="139564">
                <a:tc vMerge="1">
                  <a:txBody>
                    <a:bodyPr/>
                    <a:lstStyle/>
                    <a:p>
                      <a:endParaRPr lang="fr-FR"/>
                    </a:p>
                  </a:txBody>
                  <a:tcPr/>
                </a:tc>
                <a:tc vMerge="1">
                  <a:txBody>
                    <a:bodyPr/>
                    <a:lstStyle/>
                    <a:p>
                      <a:endParaRPr lang="fr-FR" dirty="0"/>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80 €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90 €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250,06 €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94,85 €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817423"/>
                  </a:ext>
                </a:extLst>
              </a:tr>
            </a:tbl>
          </a:graphicData>
        </a:graphic>
      </p:graphicFrame>
      <p:pic>
        <p:nvPicPr>
          <p:cNvPr id="11" name="Image 10">
            <a:extLst>
              <a:ext uri="{FF2B5EF4-FFF2-40B4-BE49-F238E27FC236}">
                <a16:creationId xmlns:a16="http://schemas.microsoft.com/office/drawing/2014/main" id="{BB0E2072-8F3A-43E9-A631-9531BFD1281A}"/>
              </a:ext>
            </a:extLst>
          </p:cNvPr>
          <p:cNvPicPr>
            <a:picLocks noChangeAspect="1"/>
          </p:cNvPicPr>
          <p:nvPr/>
        </p:nvPicPr>
        <p:blipFill>
          <a:blip r:embed="rId2"/>
          <a:stretch>
            <a:fillRect/>
          </a:stretch>
        </p:blipFill>
        <p:spPr>
          <a:xfrm>
            <a:off x="38794" y="1995431"/>
            <a:ext cx="375150" cy="346012"/>
          </a:xfrm>
          <a:prstGeom prst="rect">
            <a:avLst/>
          </a:prstGeom>
        </p:spPr>
      </p:pic>
      <p:graphicFrame>
        <p:nvGraphicFramePr>
          <p:cNvPr id="13" name="Tableau 12">
            <a:extLst>
              <a:ext uri="{FF2B5EF4-FFF2-40B4-BE49-F238E27FC236}">
                <a16:creationId xmlns:a16="http://schemas.microsoft.com/office/drawing/2014/main" id="{9A614637-CAFD-443B-9A32-900120F461A7}"/>
              </a:ext>
            </a:extLst>
          </p:cNvPr>
          <p:cNvGraphicFramePr>
            <a:graphicFrameLocks noGrp="1"/>
          </p:cNvGraphicFramePr>
          <p:nvPr>
            <p:extLst>
              <p:ext uri="{D42A27DB-BD31-4B8C-83A1-F6EECF244321}">
                <p14:modId xmlns:p14="http://schemas.microsoft.com/office/powerpoint/2010/main" val="964784985"/>
              </p:ext>
            </p:extLst>
          </p:nvPr>
        </p:nvGraphicFramePr>
        <p:xfrm>
          <a:off x="506664" y="3710521"/>
          <a:ext cx="8503987" cy="2498301"/>
        </p:xfrm>
        <a:graphic>
          <a:graphicData uri="http://schemas.openxmlformats.org/drawingml/2006/table">
            <a:tbl>
              <a:tblPr/>
              <a:tblGrid>
                <a:gridCol w="1685930">
                  <a:extLst>
                    <a:ext uri="{9D8B030D-6E8A-4147-A177-3AD203B41FA5}">
                      <a16:colId xmlns:a16="http://schemas.microsoft.com/office/drawing/2014/main" val="890857608"/>
                    </a:ext>
                  </a:extLst>
                </a:gridCol>
                <a:gridCol w="1602658">
                  <a:extLst>
                    <a:ext uri="{9D8B030D-6E8A-4147-A177-3AD203B41FA5}">
                      <a16:colId xmlns:a16="http://schemas.microsoft.com/office/drawing/2014/main" val="3614865366"/>
                    </a:ext>
                  </a:extLst>
                </a:gridCol>
                <a:gridCol w="1004826">
                  <a:extLst>
                    <a:ext uri="{9D8B030D-6E8A-4147-A177-3AD203B41FA5}">
                      <a16:colId xmlns:a16="http://schemas.microsoft.com/office/drawing/2014/main" val="1321881527"/>
                    </a:ext>
                  </a:extLst>
                </a:gridCol>
                <a:gridCol w="735483">
                  <a:extLst>
                    <a:ext uri="{9D8B030D-6E8A-4147-A177-3AD203B41FA5}">
                      <a16:colId xmlns:a16="http://schemas.microsoft.com/office/drawing/2014/main" val="2150864723"/>
                    </a:ext>
                  </a:extLst>
                </a:gridCol>
                <a:gridCol w="916370">
                  <a:extLst>
                    <a:ext uri="{9D8B030D-6E8A-4147-A177-3AD203B41FA5}">
                      <a16:colId xmlns:a16="http://schemas.microsoft.com/office/drawing/2014/main" val="4219300857"/>
                    </a:ext>
                  </a:extLst>
                </a:gridCol>
                <a:gridCol w="755114">
                  <a:extLst>
                    <a:ext uri="{9D8B030D-6E8A-4147-A177-3AD203B41FA5}">
                      <a16:colId xmlns:a16="http://schemas.microsoft.com/office/drawing/2014/main" val="494354081"/>
                    </a:ext>
                  </a:extLst>
                </a:gridCol>
                <a:gridCol w="919576">
                  <a:extLst>
                    <a:ext uri="{9D8B030D-6E8A-4147-A177-3AD203B41FA5}">
                      <a16:colId xmlns:a16="http://schemas.microsoft.com/office/drawing/2014/main" val="2230253920"/>
                    </a:ext>
                  </a:extLst>
                </a:gridCol>
                <a:gridCol w="884030">
                  <a:extLst>
                    <a:ext uri="{9D8B030D-6E8A-4147-A177-3AD203B41FA5}">
                      <a16:colId xmlns:a16="http://schemas.microsoft.com/office/drawing/2014/main" val="2661443899"/>
                    </a:ext>
                  </a:extLst>
                </a:gridCol>
              </a:tblGrid>
              <a:tr h="588793">
                <a:tc>
                  <a:txBody>
                    <a:bodyPr/>
                    <a:lstStyle/>
                    <a:p>
                      <a:pPr algn="ctr" fontAlgn="ctr"/>
                      <a:r>
                        <a:rPr lang="fr-FR" sz="900" b="0" i="0" u="none" strike="noStrike" dirty="0">
                          <a:solidFill>
                            <a:srgbClr val="000000"/>
                          </a:solidFill>
                          <a:effectLst/>
                          <a:latin typeface="Gill Sans MT" panose="020B0502020104020203" pitchFamily="34" charset="0"/>
                        </a:rPr>
                        <a:t>Exemple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Prix moyen pratiqué ou tarif réglementé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Remboursement de l’assurance maladie obligatoire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Formule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NOUS</a:t>
                      </a:r>
                    </a:p>
                    <a:p>
                      <a:pPr algn="ctr" fontAlgn="ctr"/>
                      <a:r>
                        <a:rPr lang="fr-FR" sz="900" b="1" i="0" u="none" strike="noStrike" dirty="0">
                          <a:solidFill>
                            <a:srgbClr val="C00000"/>
                          </a:solidFill>
                          <a:effectLst/>
                          <a:latin typeface="Gill Sans MT" panose="020B0502020104020203" pitchFamily="34" charset="0"/>
                        </a:rPr>
                        <a:t>Verres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NOUS</a:t>
                      </a:r>
                    </a:p>
                    <a:p>
                      <a:pPr algn="ctr" fontAlgn="ctr"/>
                      <a:r>
                        <a:rPr lang="fr-FR" sz="900" b="1" i="0" u="none" strike="noStrike" dirty="0">
                          <a:solidFill>
                            <a:srgbClr val="C00000"/>
                          </a:solidFill>
                          <a:effectLst/>
                          <a:latin typeface="Gill Sans MT" panose="020B0502020104020203" pitchFamily="34" charset="0"/>
                        </a:rPr>
                        <a:t>Monture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 </a:t>
                      </a:r>
                      <a:r>
                        <a:rPr lang="fr-FR" sz="900" b="1" i="0" u="none" strike="noStrike" dirty="0">
                          <a:solidFill>
                            <a:srgbClr val="C00000"/>
                          </a:solidFill>
                          <a:effectLst/>
                          <a:latin typeface="Gill Sans MT" panose="020B0502020104020203" pitchFamily="34" charset="0"/>
                        </a:rPr>
                        <a:t>Garanties Santé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Reste à charge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2362043"/>
                  </a:ext>
                </a:extLst>
              </a:tr>
              <a:tr h="142346">
                <a:tc>
                  <a:txBody>
                    <a:bodyPr/>
                    <a:lstStyle/>
                    <a:p>
                      <a:pPr algn="ctr" fontAlgn="ctr"/>
                      <a:r>
                        <a:rPr lang="fr-FR" sz="900" b="1" i="0" u="none" strike="noStrike" dirty="0">
                          <a:solidFill>
                            <a:srgbClr val="FFFFFF"/>
                          </a:solidFill>
                          <a:effectLst/>
                          <a:latin typeface="Gill Sans MT" panose="020B0502020104020203" pitchFamily="34" charset="0"/>
                        </a:rPr>
                        <a:t>Optique</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123F"/>
                    </a:solidFill>
                  </a:tcPr>
                </a:tc>
                <a:extLst>
                  <a:ext uri="{0D108BD9-81ED-4DB2-BD59-A6C34878D82A}">
                    <a16:rowId xmlns:a16="http://schemas.microsoft.com/office/drawing/2014/main" val="590920414"/>
                  </a:ext>
                </a:extLst>
              </a:tr>
              <a:tr h="138998">
                <a:tc rowSpan="4">
                  <a:txBody>
                    <a:bodyPr/>
                    <a:lstStyle/>
                    <a:p>
                      <a:pPr algn="ctr" fontAlgn="ctr"/>
                      <a:r>
                        <a:rPr lang="fr-FR" sz="900" b="0" i="0" u="none" strike="noStrike" dirty="0">
                          <a:solidFill>
                            <a:srgbClr val="000000"/>
                          </a:solidFill>
                          <a:effectLst/>
                          <a:latin typeface="Gill Sans MT" panose="020B0502020104020203" pitchFamily="34" charset="0"/>
                        </a:rPr>
                        <a:t>Equipement optique de classe A (monture + verres) de verres </a:t>
                      </a:r>
                      <a:r>
                        <a:rPr lang="fr-FR" sz="900" b="0" i="0" u="none" strike="noStrike" dirty="0" err="1">
                          <a:solidFill>
                            <a:srgbClr val="000000"/>
                          </a:solidFill>
                          <a:effectLst/>
                          <a:latin typeface="Gill Sans MT" panose="020B0502020104020203" pitchFamily="34" charset="0"/>
                        </a:rPr>
                        <a:t>unifocaux</a:t>
                      </a:r>
                      <a:r>
                        <a:rPr lang="fr-FR" sz="900" b="0" i="0" u="none" strike="noStrike" dirty="0">
                          <a:solidFill>
                            <a:srgbClr val="000000"/>
                          </a:solidFill>
                          <a:effectLst/>
                          <a:latin typeface="Gill Sans MT" panose="020B0502020104020203" pitchFamily="34" charset="0"/>
                        </a:rPr>
                        <a:t> </a:t>
                      </a:r>
                      <a:r>
                        <a:rPr lang="fr-FR" sz="900" b="0" i="0" u="none" strike="noStrike" dirty="0">
                          <a:solidFill>
                            <a:srgbClr val="FAAF3F"/>
                          </a:solidFill>
                          <a:effectLst/>
                          <a:latin typeface="Gill Sans MT" panose="020B0502020104020203" pitchFamily="34" charset="0"/>
                        </a:rPr>
                        <a:t>(équipement 100% Santé)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limite de vente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125€</a:t>
                      </a:r>
                      <a:br>
                        <a:rPr lang="fr-FR" sz="900" b="0" i="0" u="none" strike="noStrike" dirty="0">
                          <a:solidFill>
                            <a:srgbClr val="000000"/>
                          </a:solidFill>
                          <a:effectLst/>
                          <a:latin typeface="Gill Sans MT" panose="020B0502020104020203" pitchFamily="34" charset="0"/>
                        </a:rPr>
                      </a:br>
                      <a:r>
                        <a:rPr kumimoji="0" lang="fr-FR" sz="800" b="0" i="0" u="none" strike="noStrike" kern="1200" cap="none" spc="0" normalizeH="0" baseline="0" noProof="0" dirty="0">
                          <a:ln>
                            <a:noFill/>
                          </a:ln>
                          <a:solidFill>
                            <a:srgbClr val="00B050"/>
                          </a:solidFill>
                          <a:effectLst/>
                          <a:uLnTx/>
                          <a:uFillTx/>
                          <a:latin typeface="Gill Sans MT" panose="020B0502020104020203" pitchFamily="34" charset="0"/>
                          <a:ea typeface="+mn-ea"/>
                          <a:cs typeface="+mn-cs"/>
                        </a:rPr>
                        <a:t>(30 € / monture + 47,5 € / verre)</a:t>
                      </a:r>
                      <a:endParaRPr lang="fr-FR" sz="900" b="0"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22,50 €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rowSpan="4" gridSpan="2">
                  <a:txBody>
                    <a:bodyPr/>
                    <a:lstStyle/>
                    <a:p>
                      <a:pPr algn="ctr" fontAlgn="ct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hMerge="1">
                  <a:txBody>
                    <a:bodyPr/>
                    <a:lstStyle/>
                    <a:p>
                      <a:pPr algn="ctr" fontAlgn="ctr"/>
                      <a:endParaRPr lang="fr-FR" sz="900" b="1" i="0" u="none" strike="noStrike">
                        <a:solidFill>
                          <a:srgbClr val="E83F4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102,50 €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763115939"/>
                  </a:ext>
                </a:extLst>
              </a:tr>
              <a:tr h="14234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102,50 €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97751773"/>
                  </a:ext>
                </a:extLst>
              </a:tr>
              <a:tr h="14234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pPr algn="ctr" fontAlgn="ctr"/>
                      <a:endParaRPr lang="fr-FR" sz="900" b="1" i="0" u="none" strike="noStrike" dirty="0">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pPr algn="ctr" fontAlgn="ctr"/>
                      <a:endParaRPr lang="fr-FR" sz="900" b="1" i="0" u="none" strike="noStrike">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102,50 €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53320181"/>
                  </a:ext>
                </a:extLst>
              </a:tr>
              <a:tr h="1488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102,50 €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3142976"/>
                  </a:ext>
                </a:extLst>
              </a:tr>
              <a:tr h="138998">
                <a:tc rowSpan="4">
                  <a:txBody>
                    <a:bodyPr/>
                    <a:lstStyle/>
                    <a:p>
                      <a:pPr algn="ctr" fontAlgn="ctr"/>
                      <a:r>
                        <a:rPr lang="fr-FR" sz="900" b="0" i="0" u="none" strike="noStrike">
                          <a:solidFill>
                            <a:srgbClr val="000000"/>
                          </a:solidFill>
                          <a:effectLst/>
                          <a:latin typeface="Gill Sans MT" panose="020B0502020104020203" pitchFamily="34" charset="0"/>
                        </a:rPr>
                        <a:t>Equipement optique de classe B : monture + 2 verres unifocaux</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moyen national de l’acte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345 €</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dirty="0">
                          <a:solidFill>
                            <a:srgbClr val="00B050"/>
                          </a:solidFill>
                          <a:effectLst/>
                          <a:latin typeface="Gill Sans MT" panose="020B0502020104020203" pitchFamily="34" charset="0"/>
                        </a:rPr>
                        <a:t>(100 € / monture + 122,50 € / verre)</a:t>
                      </a:r>
                      <a:endParaRPr lang="fr-FR" sz="800" b="0"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0,09 €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344,85 €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14894752"/>
                  </a:ext>
                </a:extLst>
              </a:tr>
              <a:tr h="14234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50 €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100,06 €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244,85 €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54293789"/>
                  </a:ext>
                </a:extLst>
              </a:tr>
              <a:tr h="14234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60 €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80 €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200,06 €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144,85 €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57895193"/>
                  </a:ext>
                </a:extLst>
              </a:tr>
              <a:tr h="1488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70 €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240,01 €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104,90 €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8572881"/>
                  </a:ext>
                </a:extLst>
              </a:tr>
              <a:tr h="142346">
                <a:tc rowSpan="4">
                  <a:txBody>
                    <a:bodyPr/>
                    <a:lstStyle/>
                    <a:p>
                      <a:pPr algn="ctr" fontAlgn="ctr"/>
                      <a:r>
                        <a:rPr lang="fr-FR" sz="900" b="0" i="0" u="none" strike="noStrike">
                          <a:solidFill>
                            <a:srgbClr val="000000"/>
                          </a:solidFill>
                          <a:effectLst/>
                          <a:latin typeface="Gill Sans MT" panose="020B0502020104020203" pitchFamily="34" charset="0"/>
                        </a:rPr>
                        <a:t>Equipement optique de classe B : monture + 2 verres unifocaux - Bonus Fidélité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moyen national de l’acte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345 €</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dirty="0">
                          <a:solidFill>
                            <a:srgbClr val="00B050"/>
                          </a:solidFill>
                          <a:effectLst/>
                          <a:latin typeface="Gill Sans MT" panose="020B0502020104020203" pitchFamily="34" charset="0"/>
                        </a:rPr>
                        <a:t>(100 € / monture + 122,50 € / verre)</a:t>
                      </a:r>
                      <a:endParaRPr lang="fr-FR" sz="800" b="0"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0,09 €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344,85 €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17918232"/>
                  </a:ext>
                </a:extLst>
              </a:tr>
              <a:tr h="14234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75 €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150,06 €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194,85 €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99060394"/>
                  </a:ext>
                </a:extLst>
              </a:tr>
              <a:tr h="14234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80 €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80 €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240,06 €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104,85 €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05117573"/>
                  </a:ext>
                </a:extLst>
              </a:tr>
              <a:tr h="1488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90 €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280,01 €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64,90 €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2101071"/>
                  </a:ext>
                </a:extLst>
              </a:tr>
            </a:tbl>
          </a:graphicData>
        </a:graphic>
      </p:graphicFrame>
      <p:pic>
        <p:nvPicPr>
          <p:cNvPr id="14" name="Image 13">
            <a:extLst>
              <a:ext uri="{FF2B5EF4-FFF2-40B4-BE49-F238E27FC236}">
                <a16:creationId xmlns:a16="http://schemas.microsoft.com/office/drawing/2014/main" id="{B87D6B57-D5C2-40C6-8794-6427A162243C}"/>
              </a:ext>
            </a:extLst>
          </p:cNvPr>
          <p:cNvPicPr>
            <a:picLocks noChangeAspect="1"/>
          </p:cNvPicPr>
          <p:nvPr/>
        </p:nvPicPr>
        <p:blipFill>
          <a:blip r:embed="rId2"/>
          <a:stretch>
            <a:fillRect/>
          </a:stretch>
        </p:blipFill>
        <p:spPr>
          <a:xfrm>
            <a:off x="72522" y="4613659"/>
            <a:ext cx="375150" cy="346012"/>
          </a:xfrm>
          <a:prstGeom prst="rect">
            <a:avLst/>
          </a:prstGeom>
        </p:spPr>
      </p:pic>
      <p:sp>
        <p:nvSpPr>
          <p:cNvPr id="15" name="Rectangle 14">
            <a:extLst>
              <a:ext uri="{FF2B5EF4-FFF2-40B4-BE49-F238E27FC236}">
                <a16:creationId xmlns:a16="http://schemas.microsoft.com/office/drawing/2014/main" id="{FBED57DD-8401-404F-9C38-C1B09BA781FF}"/>
              </a:ext>
            </a:extLst>
          </p:cNvPr>
          <p:cNvSpPr/>
          <p:nvPr/>
        </p:nvSpPr>
        <p:spPr>
          <a:xfrm>
            <a:off x="7155069" y="842596"/>
            <a:ext cx="1855581" cy="223738"/>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Résultat</a:t>
            </a:r>
          </a:p>
        </p:txBody>
      </p:sp>
      <p:sp>
        <p:nvSpPr>
          <p:cNvPr id="16" name="Rectangle 15">
            <a:extLst>
              <a:ext uri="{FF2B5EF4-FFF2-40B4-BE49-F238E27FC236}">
                <a16:creationId xmlns:a16="http://schemas.microsoft.com/office/drawing/2014/main" id="{5F718C4D-80BB-4131-8FF1-32D440C44D49}"/>
              </a:ext>
            </a:extLst>
          </p:cNvPr>
          <p:cNvSpPr/>
          <p:nvPr/>
        </p:nvSpPr>
        <p:spPr>
          <a:xfrm>
            <a:off x="4819650" y="842597"/>
            <a:ext cx="2338233" cy="223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Les garanties</a:t>
            </a:r>
          </a:p>
        </p:txBody>
      </p:sp>
      <p:sp>
        <p:nvSpPr>
          <p:cNvPr id="10" name="Espace réservé du pied de page 4">
            <a:extLst>
              <a:ext uri="{FF2B5EF4-FFF2-40B4-BE49-F238E27FC236}">
                <a16:creationId xmlns:a16="http://schemas.microsoft.com/office/drawing/2014/main" id="{4222AA15-9D9D-47CD-B6FB-B55E7EAA7121}"/>
              </a:ext>
            </a:extLst>
          </p:cNvPr>
          <p:cNvSpPr>
            <a:spLocks noGrp="1"/>
          </p:cNvSpPr>
          <p:nvPr>
            <p:ph type="ftr" sz="quarter" idx="15"/>
          </p:nvPr>
        </p:nvSpPr>
        <p:spPr>
          <a:xfrm>
            <a:off x="1342800" y="6524769"/>
            <a:ext cx="4320000" cy="123111"/>
          </a:xfrm>
        </p:spPr>
        <p:txBody>
          <a:bodyPr/>
          <a:lstStyle/>
          <a:p>
            <a:r>
              <a:rPr lang="fr-FR"/>
              <a:t>PRESENTATION 100% Santé - décembre 2020 - Document interne ne pas diffuser</a:t>
            </a:r>
            <a:endParaRPr lang="fr-FR" dirty="0"/>
          </a:p>
        </p:txBody>
      </p:sp>
      <p:sp>
        <p:nvSpPr>
          <p:cNvPr id="12" name="Espace réservé du numéro de diapositive 5">
            <a:extLst>
              <a:ext uri="{FF2B5EF4-FFF2-40B4-BE49-F238E27FC236}">
                <a16:creationId xmlns:a16="http://schemas.microsoft.com/office/drawing/2014/main" id="{B39C88BD-7312-449C-BC20-26D0F998FFA0}"/>
              </a:ext>
            </a:extLst>
          </p:cNvPr>
          <p:cNvSpPr>
            <a:spLocks noGrp="1"/>
          </p:cNvSpPr>
          <p:nvPr>
            <p:ph type="sldNum" sz="quarter" idx="16"/>
          </p:nvPr>
        </p:nvSpPr>
        <p:spPr>
          <a:xfrm>
            <a:off x="1080000" y="6524769"/>
            <a:ext cx="190800" cy="123111"/>
          </a:xfrm>
        </p:spPr>
        <p:txBody>
          <a:bodyPr/>
          <a:lstStyle/>
          <a:p>
            <a:fld id="{4F985FF9-ADA8-465B-B1B8-A5AF16A5E141}" type="slidenum">
              <a:rPr lang="fr-FR" smtClean="0"/>
              <a:pPr/>
              <a:t>11</a:t>
            </a:fld>
            <a:endParaRPr lang="fr-FR" dirty="0"/>
          </a:p>
        </p:txBody>
      </p:sp>
    </p:spTree>
    <p:extLst>
      <p:ext uri="{BB962C8B-B14F-4D97-AF65-F5344CB8AC3E}">
        <p14:creationId xmlns:p14="http://schemas.microsoft.com/office/powerpoint/2010/main" val="302499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8312B2-F37F-4679-B469-F7BCD5009F5A}"/>
              </a:ext>
            </a:extLst>
          </p:cNvPr>
          <p:cNvSpPr>
            <a:spLocks noGrp="1"/>
          </p:cNvSpPr>
          <p:nvPr>
            <p:ph type="title"/>
          </p:nvPr>
        </p:nvSpPr>
        <p:spPr/>
        <p:txBody>
          <a:bodyPr/>
          <a:lstStyle/>
          <a:p>
            <a:r>
              <a:rPr lang="fr-FR" dirty="0"/>
              <a:t>Exemples de remboursement Optique / 2021</a:t>
            </a:r>
          </a:p>
        </p:txBody>
      </p:sp>
      <p:sp>
        <p:nvSpPr>
          <p:cNvPr id="3" name="Espace réservé du texte 2">
            <a:extLst>
              <a:ext uri="{FF2B5EF4-FFF2-40B4-BE49-F238E27FC236}">
                <a16:creationId xmlns:a16="http://schemas.microsoft.com/office/drawing/2014/main" id="{1058EF98-E425-436F-8539-F9C0A2471DB7}"/>
              </a:ext>
            </a:extLst>
          </p:cNvPr>
          <p:cNvSpPr>
            <a:spLocks noGrp="1"/>
          </p:cNvSpPr>
          <p:nvPr>
            <p:ph type="body" sz="quarter" idx="13"/>
          </p:nvPr>
        </p:nvSpPr>
        <p:spPr/>
        <p:txBody>
          <a:bodyPr/>
          <a:lstStyle/>
          <a:p>
            <a:r>
              <a:rPr lang="fr-FR" dirty="0"/>
              <a:t>2</a:t>
            </a:r>
          </a:p>
        </p:txBody>
      </p:sp>
      <p:sp>
        <p:nvSpPr>
          <p:cNvPr id="5" name="Espace réservé du pied de page 4">
            <a:extLst>
              <a:ext uri="{FF2B5EF4-FFF2-40B4-BE49-F238E27FC236}">
                <a16:creationId xmlns:a16="http://schemas.microsoft.com/office/drawing/2014/main" id="{723675F4-401F-47A0-A523-12B34A00BBBE}"/>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966D4D0D-42FD-43A5-85D2-EA07B3E390E2}"/>
              </a:ext>
            </a:extLst>
          </p:cNvPr>
          <p:cNvSpPr>
            <a:spLocks noGrp="1"/>
          </p:cNvSpPr>
          <p:nvPr>
            <p:ph type="sldNum" sz="quarter" idx="16"/>
          </p:nvPr>
        </p:nvSpPr>
        <p:spPr/>
        <p:txBody>
          <a:bodyPr/>
          <a:lstStyle/>
          <a:p>
            <a:fld id="{4F985FF9-ADA8-465B-B1B8-A5AF16A5E141}" type="slidenum">
              <a:rPr lang="fr-FR" smtClean="0"/>
              <a:pPr/>
              <a:t>12</a:t>
            </a:fld>
            <a:endParaRPr lang="fr-FR" dirty="0"/>
          </a:p>
        </p:txBody>
      </p:sp>
      <p:graphicFrame>
        <p:nvGraphicFramePr>
          <p:cNvPr id="8" name="Tableau 7">
            <a:extLst>
              <a:ext uri="{FF2B5EF4-FFF2-40B4-BE49-F238E27FC236}">
                <a16:creationId xmlns:a16="http://schemas.microsoft.com/office/drawing/2014/main" id="{3C86838F-E6FB-4F2D-AE23-E01E19EE1419}"/>
              </a:ext>
            </a:extLst>
          </p:cNvPr>
          <p:cNvGraphicFramePr>
            <a:graphicFrameLocks noGrp="1"/>
          </p:cNvGraphicFramePr>
          <p:nvPr>
            <p:extLst>
              <p:ext uri="{D42A27DB-BD31-4B8C-83A1-F6EECF244321}">
                <p14:modId xmlns:p14="http://schemas.microsoft.com/office/powerpoint/2010/main" val="2014681229"/>
              </p:ext>
            </p:extLst>
          </p:nvPr>
        </p:nvGraphicFramePr>
        <p:xfrm>
          <a:off x="409387" y="1142913"/>
          <a:ext cx="8508046" cy="2462405"/>
        </p:xfrm>
        <a:graphic>
          <a:graphicData uri="http://schemas.openxmlformats.org/drawingml/2006/table">
            <a:tbl>
              <a:tblPr/>
              <a:tblGrid>
                <a:gridCol w="1712448">
                  <a:extLst>
                    <a:ext uri="{9D8B030D-6E8A-4147-A177-3AD203B41FA5}">
                      <a16:colId xmlns:a16="http://schemas.microsoft.com/office/drawing/2014/main" val="1947735149"/>
                    </a:ext>
                  </a:extLst>
                </a:gridCol>
                <a:gridCol w="1634088">
                  <a:extLst>
                    <a:ext uri="{9D8B030D-6E8A-4147-A177-3AD203B41FA5}">
                      <a16:colId xmlns:a16="http://schemas.microsoft.com/office/drawing/2014/main" val="97765000"/>
                    </a:ext>
                  </a:extLst>
                </a:gridCol>
                <a:gridCol w="1162187">
                  <a:extLst>
                    <a:ext uri="{9D8B030D-6E8A-4147-A177-3AD203B41FA5}">
                      <a16:colId xmlns:a16="http://schemas.microsoft.com/office/drawing/2014/main" val="301232401"/>
                    </a:ext>
                  </a:extLst>
                </a:gridCol>
                <a:gridCol w="823709">
                  <a:extLst>
                    <a:ext uri="{9D8B030D-6E8A-4147-A177-3AD203B41FA5}">
                      <a16:colId xmlns:a16="http://schemas.microsoft.com/office/drawing/2014/main" val="3402738614"/>
                    </a:ext>
                  </a:extLst>
                </a:gridCol>
                <a:gridCol w="823709">
                  <a:extLst>
                    <a:ext uri="{9D8B030D-6E8A-4147-A177-3AD203B41FA5}">
                      <a16:colId xmlns:a16="http://schemas.microsoft.com/office/drawing/2014/main" val="1057054069"/>
                    </a:ext>
                  </a:extLst>
                </a:gridCol>
                <a:gridCol w="823709">
                  <a:extLst>
                    <a:ext uri="{9D8B030D-6E8A-4147-A177-3AD203B41FA5}">
                      <a16:colId xmlns:a16="http://schemas.microsoft.com/office/drawing/2014/main" val="2916798449"/>
                    </a:ext>
                  </a:extLst>
                </a:gridCol>
                <a:gridCol w="823709">
                  <a:extLst>
                    <a:ext uri="{9D8B030D-6E8A-4147-A177-3AD203B41FA5}">
                      <a16:colId xmlns:a16="http://schemas.microsoft.com/office/drawing/2014/main" val="1555886771"/>
                    </a:ext>
                  </a:extLst>
                </a:gridCol>
                <a:gridCol w="704487">
                  <a:extLst>
                    <a:ext uri="{9D8B030D-6E8A-4147-A177-3AD203B41FA5}">
                      <a16:colId xmlns:a16="http://schemas.microsoft.com/office/drawing/2014/main" val="2944236755"/>
                    </a:ext>
                  </a:extLst>
                </a:gridCol>
              </a:tblGrid>
              <a:tr h="556176">
                <a:tc>
                  <a:txBody>
                    <a:bodyPr/>
                    <a:lstStyle/>
                    <a:p>
                      <a:pPr algn="ctr" fontAlgn="ctr"/>
                      <a:r>
                        <a:rPr lang="fr-FR" sz="900" b="0" i="0" u="none" strike="noStrike" dirty="0">
                          <a:solidFill>
                            <a:srgbClr val="000000"/>
                          </a:solidFill>
                          <a:effectLst/>
                          <a:latin typeface="Gill Sans MT" panose="020B0502020104020203" pitchFamily="34" charset="0"/>
                        </a:rPr>
                        <a:t>Exemple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Prix moyen pratiqué ou tarif réglementé</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Remboursement de l’assurance maladie obligatoire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Formule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MASTER</a:t>
                      </a:r>
                    </a:p>
                    <a:p>
                      <a:pPr algn="ctr" fontAlgn="ctr"/>
                      <a:r>
                        <a:rPr lang="fr-FR" sz="900" b="1" i="0" u="none" strike="noStrike" dirty="0">
                          <a:solidFill>
                            <a:srgbClr val="C00000"/>
                          </a:solidFill>
                          <a:effectLst/>
                          <a:latin typeface="Gill Sans MT" panose="020B0502020104020203" pitchFamily="34" charset="0"/>
                        </a:rPr>
                        <a:t>Verres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MASTER</a:t>
                      </a:r>
                    </a:p>
                    <a:p>
                      <a:pPr algn="ctr" fontAlgn="ctr"/>
                      <a:r>
                        <a:rPr lang="fr-FR" sz="900" b="1" i="0" u="none" strike="noStrike" dirty="0">
                          <a:solidFill>
                            <a:srgbClr val="C00000"/>
                          </a:solidFill>
                          <a:effectLst/>
                          <a:latin typeface="Gill Sans MT" panose="020B0502020104020203" pitchFamily="34" charset="0"/>
                        </a:rPr>
                        <a:t>Monture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a:t>
                      </a:r>
                      <a:r>
                        <a:rPr lang="fr-FR" sz="900" b="0" i="0" u="none" strike="noStrike" dirty="0">
                          <a:solidFill>
                            <a:srgbClr val="000000"/>
                          </a:solidFill>
                          <a:effectLst/>
                          <a:latin typeface="Gill Sans MT" panose="020B0502020104020203" pitchFamily="34" charset="0"/>
                        </a:rPr>
                        <a:t> </a:t>
                      </a:r>
                      <a:r>
                        <a:rPr lang="fr-FR" sz="900" b="1" i="0" u="none" strike="noStrike" dirty="0">
                          <a:solidFill>
                            <a:srgbClr val="C00000"/>
                          </a:solidFill>
                          <a:effectLst/>
                          <a:latin typeface="Gill Sans MT" panose="020B0502020104020203" pitchFamily="34" charset="0"/>
                        </a:rPr>
                        <a:t>Garanties Santé</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Reste à charge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6988279"/>
                  </a:ext>
                </a:extLst>
              </a:tr>
              <a:tr h="134460">
                <a:tc>
                  <a:txBody>
                    <a:bodyPr/>
                    <a:lstStyle/>
                    <a:p>
                      <a:pPr algn="ctr" fontAlgn="ctr"/>
                      <a:r>
                        <a:rPr lang="fr-FR" sz="900" b="1" i="0" u="none" strike="noStrike" dirty="0">
                          <a:solidFill>
                            <a:srgbClr val="FFFFFF"/>
                          </a:solidFill>
                          <a:effectLst/>
                          <a:latin typeface="Gill Sans MT" panose="020B0502020104020203" pitchFamily="34" charset="0"/>
                        </a:rPr>
                        <a:t>Optique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A123F"/>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A123F"/>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A123F"/>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A123F"/>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A123F"/>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A123F"/>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A123F"/>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A123F"/>
                    </a:solidFill>
                  </a:tcPr>
                </a:tc>
                <a:extLst>
                  <a:ext uri="{0D108BD9-81ED-4DB2-BD59-A6C34878D82A}">
                    <a16:rowId xmlns:a16="http://schemas.microsoft.com/office/drawing/2014/main" val="2328443511"/>
                  </a:ext>
                </a:extLst>
              </a:tr>
              <a:tr h="128348">
                <a:tc rowSpan="4">
                  <a:txBody>
                    <a:bodyPr/>
                    <a:lstStyle/>
                    <a:p>
                      <a:pPr algn="ctr" fontAlgn="ctr"/>
                      <a:r>
                        <a:rPr lang="fr-FR" sz="900" b="0" i="0" u="none" strike="noStrike" dirty="0">
                          <a:solidFill>
                            <a:srgbClr val="000000"/>
                          </a:solidFill>
                          <a:effectLst/>
                          <a:latin typeface="Gill Sans MT" panose="020B0502020104020203" pitchFamily="34" charset="0"/>
                        </a:rPr>
                        <a:t>Equipement optique de classe A (monture + verres) de verres </a:t>
                      </a:r>
                      <a:r>
                        <a:rPr lang="fr-FR" sz="900" b="0" i="0" u="none" strike="noStrike" dirty="0" err="1">
                          <a:solidFill>
                            <a:srgbClr val="000000"/>
                          </a:solidFill>
                          <a:effectLst/>
                          <a:latin typeface="Gill Sans MT" panose="020B0502020104020203" pitchFamily="34" charset="0"/>
                        </a:rPr>
                        <a:t>unifocaux</a:t>
                      </a:r>
                      <a:r>
                        <a:rPr lang="fr-FR" sz="900" b="0" i="0" u="none" strike="noStrike" dirty="0">
                          <a:solidFill>
                            <a:srgbClr val="000000"/>
                          </a:solidFill>
                          <a:effectLst/>
                          <a:latin typeface="Gill Sans MT" panose="020B0502020104020203" pitchFamily="34" charset="0"/>
                        </a:rPr>
                        <a:t> </a:t>
                      </a:r>
                      <a:r>
                        <a:rPr lang="fr-FR" sz="900" b="0" i="0" u="none" strike="noStrike" dirty="0">
                          <a:solidFill>
                            <a:srgbClr val="FFC000"/>
                          </a:solidFill>
                          <a:effectLst/>
                          <a:latin typeface="Gill Sans MT" panose="020B0502020104020203" pitchFamily="34" charset="0"/>
                        </a:rPr>
                        <a:t>(équipement 100% Santé)</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limite de vente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125€</a:t>
                      </a:r>
                      <a:br>
                        <a:rPr lang="fr-FR" sz="900" b="0" i="0" u="none" strike="noStrike" dirty="0">
                          <a:solidFill>
                            <a:srgbClr val="000000"/>
                          </a:solidFill>
                          <a:effectLst/>
                          <a:latin typeface="Gill Sans MT" panose="020B0502020104020203" pitchFamily="34" charset="0"/>
                        </a:rPr>
                      </a:br>
                      <a:r>
                        <a:rPr kumimoji="0" lang="fr-FR" sz="800" b="0" i="0" u="none" strike="noStrike" kern="1200" cap="none" spc="0" normalizeH="0" baseline="0" noProof="0" dirty="0">
                          <a:ln>
                            <a:noFill/>
                          </a:ln>
                          <a:solidFill>
                            <a:srgbClr val="00B050"/>
                          </a:solidFill>
                          <a:effectLst/>
                          <a:uLnTx/>
                          <a:uFillTx/>
                          <a:latin typeface="Gill Sans MT" panose="020B0502020104020203" pitchFamily="34" charset="0"/>
                          <a:ea typeface="+mn-ea"/>
                          <a:cs typeface="+mn-cs"/>
                        </a:rPr>
                        <a:t>(30 € / monture + 47,5 € / verre)</a:t>
                      </a:r>
                      <a:endParaRPr lang="fr-FR" sz="900" b="0" i="0" u="none" strike="noStrike" dirty="0">
                        <a:solidFill>
                          <a:srgbClr val="000000"/>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22,50 €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E83F42"/>
                          </a:solidFill>
                          <a:effectLst/>
                          <a:latin typeface="Gill Sans MT" panose="020B0502020104020203" pitchFamily="34" charset="0"/>
                        </a:rPr>
                        <a:t>F1</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4" gridSpan="2">
                  <a:txBody>
                    <a:bodyPr/>
                    <a:lstStyle/>
                    <a:p>
                      <a:pPr algn="ctr" fontAlgn="ct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hMerge="1">
                  <a:txBody>
                    <a:bodyPr/>
                    <a:lstStyle/>
                    <a:p>
                      <a:pPr algn="ctr" fontAlgn="ctr"/>
                      <a:endParaRPr lang="fr-FR" sz="900" b="1" i="0" u="none" strike="noStrike">
                        <a:solidFill>
                          <a:srgbClr val="E83F4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102,50 €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51102370"/>
                  </a:ext>
                </a:extLst>
              </a:tr>
              <a:tr h="13446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102,50 €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70702721"/>
                  </a:ext>
                </a:extLst>
              </a:tr>
              <a:tr h="13446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pPr algn="ctr" fontAlgn="ctr"/>
                      <a:endParaRPr lang="fr-FR" sz="900" b="1" i="0" u="none" strike="noStrike" dirty="0">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pPr algn="ctr" fontAlgn="ctr"/>
                      <a:endParaRPr lang="fr-FR" sz="900" b="1" i="0" u="none" strike="noStrike">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102,50 €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76629770"/>
                  </a:ext>
                </a:extLst>
              </a:tr>
              <a:tr h="14057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102,50 €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659735"/>
                  </a:ext>
                </a:extLst>
              </a:tr>
              <a:tr h="128348">
                <a:tc rowSpan="4">
                  <a:txBody>
                    <a:bodyPr/>
                    <a:lstStyle/>
                    <a:p>
                      <a:pPr algn="ctr" fontAlgn="ctr"/>
                      <a:r>
                        <a:rPr lang="fr-FR" sz="900" b="0" i="0" u="none" strike="noStrike">
                          <a:solidFill>
                            <a:srgbClr val="000000"/>
                          </a:solidFill>
                          <a:effectLst/>
                          <a:latin typeface="Gill Sans MT" panose="020B0502020104020203" pitchFamily="34" charset="0"/>
                        </a:rPr>
                        <a:t>Equipement optique de classe B : monture + 2 verres unifocaux</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moyen national de l’acte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345 €</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dirty="0">
                          <a:solidFill>
                            <a:srgbClr val="00B050"/>
                          </a:solidFill>
                          <a:effectLst/>
                          <a:latin typeface="Gill Sans MT" panose="020B0502020104020203" pitchFamily="34" charset="0"/>
                        </a:rPr>
                        <a:t>(100 € / monture + 122,50 € / verre)</a:t>
                      </a:r>
                      <a:endParaRPr lang="fr-FR" sz="800" b="0" i="0" u="none" strike="noStrike" dirty="0">
                        <a:solidFill>
                          <a:srgbClr val="000000"/>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0,09 €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25 €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50,06 €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294,85 €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00571016"/>
                  </a:ext>
                </a:extLst>
              </a:tr>
              <a:tr h="13446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50 €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170,06 €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174,85 €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7074144"/>
                  </a:ext>
                </a:extLst>
              </a:tr>
              <a:tr h="13446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80 €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90 €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250,06 €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94,85 €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15642687"/>
                  </a:ext>
                </a:extLst>
              </a:tr>
              <a:tr h="14057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110 €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320,01 €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24,90 €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4307735"/>
                  </a:ext>
                </a:extLst>
              </a:tr>
              <a:tr h="134460">
                <a:tc rowSpan="4">
                  <a:txBody>
                    <a:bodyPr/>
                    <a:lstStyle/>
                    <a:p>
                      <a:pPr algn="ctr" fontAlgn="ctr"/>
                      <a:r>
                        <a:rPr lang="fr-FR" sz="900" b="0" i="0" u="none" strike="noStrike">
                          <a:solidFill>
                            <a:srgbClr val="000000"/>
                          </a:solidFill>
                          <a:effectLst/>
                          <a:latin typeface="Gill Sans MT" panose="020B0502020104020203" pitchFamily="34" charset="0"/>
                        </a:rPr>
                        <a:t>Equipement optique de classe B : monture + 2 verres unifocaux - Bonus Fidélité</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moyen national de l’acte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345 €</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dirty="0">
                          <a:solidFill>
                            <a:srgbClr val="00B050"/>
                          </a:solidFill>
                          <a:effectLst/>
                          <a:latin typeface="Gill Sans MT" panose="020B0502020104020203" pitchFamily="34" charset="0"/>
                        </a:rPr>
                        <a:t>(100 € / monture + 122,50 € / verre)</a:t>
                      </a:r>
                      <a:endParaRPr lang="fr-FR" sz="800" b="0" i="0" u="none" strike="noStrike" dirty="0">
                        <a:solidFill>
                          <a:srgbClr val="000000"/>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0,09 €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50 €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100,06 €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244,85 €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23267466"/>
                  </a:ext>
                </a:extLst>
              </a:tr>
              <a:tr h="13446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90 €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250,06 €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94,85 €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62852485"/>
                  </a:ext>
                </a:extLst>
              </a:tr>
              <a:tr h="13446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110 €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90 €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310,06 €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34,85 €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222022742"/>
                  </a:ext>
                </a:extLst>
              </a:tr>
              <a:tr h="7754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130 €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344,91 €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1529484"/>
                  </a:ext>
                </a:extLst>
              </a:tr>
            </a:tbl>
          </a:graphicData>
        </a:graphic>
      </p:graphicFrame>
      <p:graphicFrame>
        <p:nvGraphicFramePr>
          <p:cNvPr id="10" name="Tableau 9">
            <a:extLst>
              <a:ext uri="{FF2B5EF4-FFF2-40B4-BE49-F238E27FC236}">
                <a16:creationId xmlns:a16="http://schemas.microsoft.com/office/drawing/2014/main" id="{A2266A09-E83B-4597-B3DD-E80EB6B2A469}"/>
              </a:ext>
            </a:extLst>
          </p:cNvPr>
          <p:cNvGraphicFramePr>
            <a:graphicFrameLocks noGrp="1"/>
          </p:cNvGraphicFramePr>
          <p:nvPr>
            <p:extLst>
              <p:ext uri="{D42A27DB-BD31-4B8C-83A1-F6EECF244321}">
                <p14:modId xmlns:p14="http://schemas.microsoft.com/office/powerpoint/2010/main" val="349516109"/>
              </p:ext>
            </p:extLst>
          </p:nvPr>
        </p:nvGraphicFramePr>
        <p:xfrm>
          <a:off x="409387" y="3892227"/>
          <a:ext cx="8508048" cy="2363034"/>
        </p:xfrm>
        <a:graphic>
          <a:graphicData uri="http://schemas.openxmlformats.org/drawingml/2006/table">
            <a:tbl>
              <a:tblPr/>
              <a:tblGrid>
                <a:gridCol w="1732774">
                  <a:extLst>
                    <a:ext uri="{9D8B030D-6E8A-4147-A177-3AD203B41FA5}">
                      <a16:colId xmlns:a16="http://schemas.microsoft.com/office/drawing/2014/main" val="2042206990"/>
                    </a:ext>
                  </a:extLst>
                </a:gridCol>
                <a:gridCol w="1623594">
                  <a:extLst>
                    <a:ext uri="{9D8B030D-6E8A-4147-A177-3AD203B41FA5}">
                      <a16:colId xmlns:a16="http://schemas.microsoft.com/office/drawing/2014/main" val="913739050"/>
                    </a:ext>
                  </a:extLst>
                </a:gridCol>
                <a:gridCol w="1173799">
                  <a:extLst>
                    <a:ext uri="{9D8B030D-6E8A-4147-A177-3AD203B41FA5}">
                      <a16:colId xmlns:a16="http://schemas.microsoft.com/office/drawing/2014/main" val="1269406969"/>
                    </a:ext>
                  </a:extLst>
                </a:gridCol>
                <a:gridCol w="811244">
                  <a:extLst>
                    <a:ext uri="{9D8B030D-6E8A-4147-A177-3AD203B41FA5}">
                      <a16:colId xmlns:a16="http://schemas.microsoft.com/office/drawing/2014/main" val="3383494151"/>
                    </a:ext>
                  </a:extLst>
                </a:gridCol>
                <a:gridCol w="820568">
                  <a:extLst>
                    <a:ext uri="{9D8B030D-6E8A-4147-A177-3AD203B41FA5}">
                      <a16:colId xmlns:a16="http://schemas.microsoft.com/office/drawing/2014/main" val="1659504728"/>
                    </a:ext>
                  </a:extLst>
                </a:gridCol>
                <a:gridCol w="820568">
                  <a:extLst>
                    <a:ext uri="{9D8B030D-6E8A-4147-A177-3AD203B41FA5}">
                      <a16:colId xmlns:a16="http://schemas.microsoft.com/office/drawing/2014/main" val="3227919741"/>
                    </a:ext>
                  </a:extLst>
                </a:gridCol>
                <a:gridCol w="820568">
                  <a:extLst>
                    <a:ext uri="{9D8B030D-6E8A-4147-A177-3AD203B41FA5}">
                      <a16:colId xmlns:a16="http://schemas.microsoft.com/office/drawing/2014/main" val="1478379718"/>
                    </a:ext>
                  </a:extLst>
                </a:gridCol>
                <a:gridCol w="704933">
                  <a:extLst>
                    <a:ext uri="{9D8B030D-6E8A-4147-A177-3AD203B41FA5}">
                      <a16:colId xmlns:a16="http://schemas.microsoft.com/office/drawing/2014/main" val="221388017"/>
                    </a:ext>
                  </a:extLst>
                </a:gridCol>
              </a:tblGrid>
              <a:tr h="461056">
                <a:tc>
                  <a:txBody>
                    <a:bodyPr/>
                    <a:lstStyle/>
                    <a:p>
                      <a:pPr algn="ctr" fontAlgn="ctr"/>
                      <a:r>
                        <a:rPr lang="fr-FR" sz="900" b="0" i="0" u="none" strike="noStrike" dirty="0">
                          <a:solidFill>
                            <a:srgbClr val="000000"/>
                          </a:solidFill>
                          <a:effectLst/>
                          <a:latin typeface="Gill Sans MT" panose="020B0502020104020203" pitchFamily="34" charset="0"/>
                        </a:rPr>
                        <a:t>Exemple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0" i="0" u="none" strike="noStrike" dirty="0">
                          <a:solidFill>
                            <a:srgbClr val="000000"/>
                          </a:solidFill>
                          <a:effectLst/>
                          <a:latin typeface="Gill Sans MT" panose="020B0502020104020203" pitchFamily="34" charset="0"/>
                        </a:rPr>
                        <a:t>Prix moyen pratiqué ou tarif réglementé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0" i="0" u="none" strike="noStrike">
                          <a:solidFill>
                            <a:srgbClr val="000000"/>
                          </a:solidFill>
                          <a:effectLst/>
                          <a:latin typeface="Gill Sans MT" panose="020B0502020104020203" pitchFamily="34" charset="0"/>
                        </a:rPr>
                        <a:t>Remboursement de l’assurance maladie obligatoire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0" i="0" u="none" strike="noStrike">
                          <a:solidFill>
                            <a:srgbClr val="000000"/>
                          </a:solidFill>
                          <a:effectLst/>
                          <a:latin typeface="Gill Sans MT" panose="020B0502020104020203" pitchFamily="34" charset="0"/>
                        </a:rPr>
                        <a:t>Formule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C00000"/>
                          </a:solidFill>
                          <a:effectLst/>
                          <a:latin typeface="Gill Sans MT" panose="020B0502020104020203" pitchFamily="34" charset="0"/>
                        </a:rPr>
                        <a:t>Côté PRO</a:t>
                      </a:r>
                    </a:p>
                    <a:p>
                      <a:pPr algn="ctr" fontAlgn="ctr"/>
                      <a:r>
                        <a:rPr lang="fr-FR" sz="900" b="1" i="0" u="none" strike="noStrike" dirty="0">
                          <a:solidFill>
                            <a:srgbClr val="C00000"/>
                          </a:solidFill>
                          <a:effectLst/>
                          <a:latin typeface="Gill Sans MT" panose="020B0502020104020203" pitchFamily="34" charset="0"/>
                        </a:rPr>
                        <a:t>Verres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C00000"/>
                          </a:solidFill>
                          <a:effectLst/>
                          <a:latin typeface="Gill Sans MT" panose="020B0502020104020203" pitchFamily="34" charset="0"/>
                        </a:rPr>
                        <a:t>Côté PRO</a:t>
                      </a:r>
                    </a:p>
                    <a:p>
                      <a:pPr algn="ctr" fontAlgn="ctr"/>
                      <a:r>
                        <a:rPr lang="fr-FR" sz="900" b="1" i="0" u="none" strike="noStrike" dirty="0">
                          <a:solidFill>
                            <a:srgbClr val="C00000"/>
                          </a:solidFill>
                          <a:effectLst/>
                          <a:latin typeface="Gill Sans MT" panose="020B0502020104020203" pitchFamily="34" charset="0"/>
                        </a:rPr>
                        <a:t>Monture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a:t>
                      </a:r>
                      <a:r>
                        <a:rPr lang="fr-FR" sz="900" b="0" i="0" u="none" strike="noStrike" dirty="0">
                          <a:solidFill>
                            <a:srgbClr val="000000"/>
                          </a:solidFill>
                          <a:effectLst/>
                          <a:latin typeface="Gill Sans MT" panose="020B0502020104020203" pitchFamily="34" charset="0"/>
                        </a:rPr>
                        <a:t> </a:t>
                      </a:r>
                      <a:r>
                        <a:rPr lang="fr-FR" sz="900" b="1" i="0" u="none" strike="noStrike" dirty="0">
                          <a:solidFill>
                            <a:srgbClr val="C00000"/>
                          </a:solidFill>
                          <a:effectLst/>
                          <a:latin typeface="Gill Sans MT" panose="020B0502020104020203" pitchFamily="34" charset="0"/>
                        </a:rPr>
                        <a:t>Garanties Santé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0" i="0" u="none" strike="noStrike" dirty="0">
                          <a:solidFill>
                            <a:srgbClr val="000000"/>
                          </a:solidFill>
                          <a:effectLst/>
                          <a:latin typeface="Gill Sans MT" panose="020B0502020104020203" pitchFamily="34" charset="0"/>
                        </a:rPr>
                        <a:t>Reste à charge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7202260"/>
                  </a:ext>
                </a:extLst>
              </a:tr>
              <a:tr h="111464">
                <a:tc>
                  <a:txBody>
                    <a:bodyPr/>
                    <a:lstStyle/>
                    <a:p>
                      <a:pPr algn="ctr" fontAlgn="ctr"/>
                      <a:r>
                        <a:rPr lang="fr-FR" sz="900" b="1" i="0" u="none" strike="noStrike">
                          <a:solidFill>
                            <a:srgbClr val="FFFFFF"/>
                          </a:solidFill>
                          <a:effectLst/>
                          <a:latin typeface="Gill Sans MT" panose="020B0502020104020203" pitchFamily="34" charset="0"/>
                        </a:rPr>
                        <a:t>Optique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9A123F"/>
                    </a:solidFill>
                  </a:tcPr>
                </a:tc>
                <a:tc>
                  <a:txBody>
                    <a:bodyPr/>
                    <a:lstStyle/>
                    <a:p>
                      <a:pPr algn="just" fontAlgn="ctr"/>
                      <a:r>
                        <a:rPr lang="fr-FR" sz="900" b="0" i="0" u="none" strike="noStrike">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9A123F"/>
                    </a:solidFill>
                  </a:tcPr>
                </a:tc>
                <a:tc>
                  <a:txBody>
                    <a:bodyPr/>
                    <a:lstStyle/>
                    <a:p>
                      <a:pPr algn="just" fontAlgn="ctr"/>
                      <a:r>
                        <a:rPr lang="fr-FR" sz="900" b="0" i="0" u="none" strike="noStrike">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9A123F"/>
                    </a:solidFill>
                  </a:tcPr>
                </a:tc>
                <a:tc>
                  <a:txBody>
                    <a:bodyPr/>
                    <a:lstStyle/>
                    <a:p>
                      <a:pPr algn="just" fontAlgn="ctr"/>
                      <a:r>
                        <a:rPr lang="fr-FR" sz="900" b="0" i="0" u="none" strike="noStrike">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9A123F"/>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9A123F"/>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9A123F"/>
                    </a:solidFill>
                  </a:tcPr>
                </a:tc>
                <a:tc>
                  <a:txBody>
                    <a:bodyPr/>
                    <a:lstStyle/>
                    <a:p>
                      <a:pPr algn="ctr" fontAlgn="ctr"/>
                      <a:r>
                        <a:rPr lang="fr-FR" sz="900" b="1" i="0" u="none" strike="noStrike">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9A123F"/>
                    </a:solidFill>
                  </a:tcPr>
                </a:tc>
                <a:tc>
                  <a:txBody>
                    <a:bodyPr/>
                    <a:lstStyle/>
                    <a:p>
                      <a:pPr algn="ctr" fontAlgn="ctr"/>
                      <a:r>
                        <a:rPr lang="fr-FR" sz="900" b="1" i="0" u="none" strike="noStrike">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A123F"/>
                    </a:solidFill>
                  </a:tcPr>
                </a:tc>
                <a:extLst>
                  <a:ext uri="{0D108BD9-81ED-4DB2-BD59-A6C34878D82A}">
                    <a16:rowId xmlns:a16="http://schemas.microsoft.com/office/drawing/2014/main" val="11656648"/>
                  </a:ext>
                </a:extLst>
              </a:tr>
              <a:tr h="106397">
                <a:tc rowSpan="4">
                  <a:txBody>
                    <a:bodyPr/>
                    <a:lstStyle/>
                    <a:p>
                      <a:pPr algn="ctr" fontAlgn="ctr"/>
                      <a:r>
                        <a:rPr lang="fr-FR" sz="900" b="0" i="0" u="none" strike="noStrike" dirty="0">
                          <a:solidFill>
                            <a:srgbClr val="000000"/>
                          </a:solidFill>
                          <a:effectLst/>
                          <a:latin typeface="Gill Sans MT" panose="020B0502020104020203" pitchFamily="34" charset="0"/>
                        </a:rPr>
                        <a:t>Equipement optique de classe A (monture + verres) de verres </a:t>
                      </a:r>
                      <a:r>
                        <a:rPr lang="fr-FR" sz="900" b="0" i="0" u="none" strike="noStrike" dirty="0" err="1">
                          <a:solidFill>
                            <a:srgbClr val="000000"/>
                          </a:solidFill>
                          <a:effectLst/>
                          <a:latin typeface="Gill Sans MT" panose="020B0502020104020203" pitchFamily="34" charset="0"/>
                        </a:rPr>
                        <a:t>unifocaux</a:t>
                      </a:r>
                      <a:r>
                        <a:rPr lang="fr-FR" sz="900" b="0" i="0" u="none" strike="noStrike" dirty="0">
                          <a:solidFill>
                            <a:srgbClr val="000000"/>
                          </a:solidFill>
                          <a:effectLst/>
                          <a:latin typeface="Gill Sans MT" panose="020B0502020104020203" pitchFamily="34" charset="0"/>
                        </a:rPr>
                        <a:t> </a:t>
                      </a:r>
                      <a:r>
                        <a:rPr lang="fr-FR" sz="900" b="0" i="0" u="none" strike="noStrike" dirty="0">
                          <a:solidFill>
                            <a:srgbClr val="FFC000"/>
                          </a:solidFill>
                          <a:effectLst/>
                          <a:latin typeface="Gill Sans MT" panose="020B0502020104020203" pitchFamily="34" charset="0"/>
                        </a:rPr>
                        <a:t>(équipement 100% Santé)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0" i="0" u="none" strike="noStrike" dirty="0">
                          <a:solidFill>
                            <a:srgbClr val="000000"/>
                          </a:solidFill>
                          <a:effectLst/>
                          <a:latin typeface="Gill Sans MT" panose="020B0502020104020203" pitchFamily="34" charset="0"/>
                        </a:rPr>
                        <a:t>Prix limite de vente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125€</a:t>
                      </a:r>
                      <a:br>
                        <a:rPr lang="fr-FR" sz="900" b="0" i="0" u="none" strike="noStrike" dirty="0">
                          <a:solidFill>
                            <a:srgbClr val="000000"/>
                          </a:solidFill>
                          <a:effectLst/>
                          <a:latin typeface="Gill Sans MT" panose="020B0502020104020203" pitchFamily="34" charset="0"/>
                        </a:rPr>
                      </a:br>
                      <a:r>
                        <a:rPr lang="fr-FR" sz="800" b="0" i="0" u="none" strike="noStrike" dirty="0">
                          <a:solidFill>
                            <a:srgbClr val="00B050"/>
                          </a:solidFill>
                          <a:effectLst/>
                          <a:latin typeface="Gill Sans MT" panose="020B0502020104020203" pitchFamily="34" charset="0"/>
                        </a:rPr>
                        <a:t>(30 € / monture + 45,5 € / verre)</a:t>
                      </a:r>
                      <a:endParaRPr lang="fr-FR" sz="800" b="0"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22,50 €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4" gridSpan="2">
                  <a:txBody>
                    <a:bodyPr/>
                    <a:lstStyle/>
                    <a:p>
                      <a:pPr algn="ctr" fontAlgn="ct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hMerge="1">
                  <a:txBody>
                    <a:bodyPr/>
                    <a:lstStyle/>
                    <a:p>
                      <a:pPr algn="ctr" fontAlgn="ctr"/>
                      <a:endParaRPr lang="fr-FR" sz="900" b="1" i="0" u="none" strike="noStrike">
                        <a:solidFill>
                          <a:srgbClr val="E83F4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102,50 €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98358359"/>
                  </a:ext>
                </a:extLst>
              </a:tr>
              <a:tr h="1114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102,50 €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20909739"/>
                  </a:ext>
                </a:extLst>
              </a:tr>
              <a:tr h="1114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pPr algn="ctr" fontAlgn="ctr"/>
                      <a:endParaRPr lang="fr-FR" sz="900" b="1" i="0" u="none" strike="noStrike" dirty="0">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pPr algn="ctr" fontAlgn="ctr"/>
                      <a:endParaRPr lang="fr-FR" sz="900" b="1" i="0" u="none" strike="noStrike">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102,50 €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8950879"/>
                  </a:ext>
                </a:extLst>
              </a:tr>
              <a:tr h="1165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102,50 €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5939601"/>
                  </a:ext>
                </a:extLst>
              </a:tr>
              <a:tr h="106397">
                <a:tc rowSpan="4">
                  <a:txBody>
                    <a:bodyPr/>
                    <a:lstStyle/>
                    <a:p>
                      <a:pPr algn="ctr" fontAlgn="ctr"/>
                      <a:r>
                        <a:rPr lang="fr-FR" sz="900" b="0" i="0" u="none" strike="noStrike">
                          <a:solidFill>
                            <a:srgbClr val="000000"/>
                          </a:solidFill>
                          <a:effectLst/>
                          <a:latin typeface="Gill Sans MT" panose="020B0502020104020203" pitchFamily="34" charset="0"/>
                        </a:rPr>
                        <a:t>Equipement optique de classe B : monture + 2 verres unifocaux</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moyen national de l’acte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345 €</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dirty="0">
                          <a:solidFill>
                            <a:srgbClr val="00B050"/>
                          </a:solidFill>
                          <a:effectLst/>
                          <a:latin typeface="Gill Sans MT" panose="020B0502020104020203" pitchFamily="34" charset="0"/>
                        </a:rPr>
                        <a:t>(100 € / monture + 122,5 € / verre)</a:t>
                      </a:r>
                      <a:endParaRPr lang="fr-FR" sz="800" b="0"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0,09 €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35 €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30 €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100,06 €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244,85 €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04484456"/>
                  </a:ext>
                </a:extLst>
              </a:tr>
              <a:tr h="1114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50 €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80 €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180,06 €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164,85 €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20547035"/>
                  </a:ext>
                </a:extLst>
              </a:tr>
              <a:tr h="1114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60 €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220,01 €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124,90 €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76385240"/>
                  </a:ext>
                </a:extLst>
              </a:tr>
              <a:tr h="1165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80 €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260,01 €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84,90 €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1287126"/>
                  </a:ext>
                </a:extLst>
              </a:tr>
              <a:tr h="111464">
                <a:tc rowSpan="4">
                  <a:txBody>
                    <a:bodyPr/>
                    <a:lstStyle/>
                    <a:p>
                      <a:pPr algn="ctr" fontAlgn="ctr"/>
                      <a:r>
                        <a:rPr lang="fr-FR" sz="900" b="0" i="0" u="none" strike="noStrike">
                          <a:solidFill>
                            <a:srgbClr val="000000"/>
                          </a:solidFill>
                          <a:effectLst/>
                          <a:latin typeface="Gill Sans MT" panose="020B0502020104020203" pitchFamily="34" charset="0"/>
                        </a:rPr>
                        <a:t>Equipement optique de classe B : monture + 2 verres unifocaux - Bonus Fidélité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moyen national de l’acte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345 €</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800" b="0" i="0" u="none" strike="noStrike" dirty="0">
                          <a:solidFill>
                            <a:srgbClr val="00B050"/>
                          </a:solidFill>
                          <a:effectLst/>
                          <a:latin typeface="Gill Sans MT" panose="020B0502020104020203" pitchFamily="34" charset="0"/>
                        </a:rPr>
                        <a:t>(100 € / monture + 122,5 € / verre)</a:t>
                      </a:r>
                      <a:endParaRPr lang="fr-FR" sz="800" b="0"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0,09 €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E83F42"/>
                          </a:solidFill>
                          <a:effectLst/>
                          <a:latin typeface="Gill Sans MT" panose="020B0502020104020203" pitchFamily="34" charset="0"/>
                        </a:rPr>
                        <a:t>35 €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30 €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100,06 €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244,85 €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45822174"/>
                  </a:ext>
                </a:extLst>
              </a:tr>
              <a:tr h="1114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100 €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80 €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280,06 €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64,85 €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11032020"/>
                  </a:ext>
                </a:extLst>
              </a:tr>
              <a:tr h="111464">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110 €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320,01 €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24,90 €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55591733"/>
                  </a:ext>
                </a:extLst>
              </a:tr>
              <a:tr h="1165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130 € / verre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344,91 €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8108460"/>
                  </a:ext>
                </a:extLst>
              </a:tr>
            </a:tbl>
          </a:graphicData>
        </a:graphic>
      </p:graphicFrame>
      <p:pic>
        <p:nvPicPr>
          <p:cNvPr id="13" name="Image 12">
            <a:extLst>
              <a:ext uri="{FF2B5EF4-FFF2-40B4-BE49-F238E27FC236}">
                <a16:creationId xmlns:a16="http://schemas.microsoft.com/office/drawing/2014/main" id="{AA28544B-8840-4692-9C51-B8C788759BBF}"/>
              </a:ext>
            </a:extLst>
          </p:cNvPr>
          <p:cNvPicPr>
            <a:picLocks noChangeAspect="1"/>
          </p:cNvPicPr>
          <p:nvPr/>
        </p:nvPicPr>
        <p:blipFill>
          <a:blip r:embed="rId2"/>
          <a:stretch>
            <a:fillRect/>
          </a:stretch>
        </p:blipFill>
        <p:spPr>
          <a:xfrm>
            <a:off x="0" y="1975377"/>
            <a:ext cx="409387" cy="346012"/>
          </a:xfrm>
          <a:prstGeom prst="rect">
            <a:avLst/>
          </a:prstGeom>
        </p:spPr>
      </p:pic>
      <p:pic>
        <p:nvPicPr>
          <p:cNvPr id="14" name="Image 13">
            <a:extLst>
              <a:ext uri="{FF2B5EF4-FFF2-40B4-BE49-F238E27FC236}">
                <a16:creationId xmlns:a16="http://schemas.microsoft.com/office/drawing/2014/main" id="{03457F5C-D202-4B7B-8FD5-21A7E6A68F32}"/>
              </a:ext>
            </a:extLst>
          </p:cNvPr>
          <p:cNvPicPr>
            <a:picLocks noChangeAspect="1"/>
          </p:cNvPicPr>
          <p:nvPr/>
        </p:nvPicPr>
        <p:blipFill>
          <a:blip r:embed="rId2"/>
          <a:stretch>
            <a:fillRect/>
          </a:stretch>
        </p:blipFill>
        <p:spPr>
          <a:xfrm>
            <a:off x="5852" y="4559570"/>
            <a:ext cx="378830" cy="346012"/>
          </a:xfrm>
          <a:prstGeom prst="rect">
            <a:avLst/>
          </a:prstGeom>
        </p:spPr>
      </p:pic>
      <p:sp>
        <p:nvSpPr>
          <p:cNvPr id="11" name="Rectangle 10">
            <a:extLst>
              <a:ext uri="{FF2B5EF4-FFF2-40B4-BE49-F238E27FC236}">
                <a16:creationId xmlns:a16="http://schemas.microsoft.com/office/drawing/2014/main" id="{04579281-FBA3-426C-A79B-142AF2923187}"/>
              </a:ext>
            </a:extLst>
          </p:cNvPr>
          <p:cNvSpPr/>
          <p:nvPr/>
        </p:nvSpPr>
        <p:spPr>
          <a:xfrm>
            <a:off x="7393435" y="876337"/>
            <a:ext cx="1524000" cy="21390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Résultat</a:t>
            </a:r>
          </a:p>
        </p:txBody>
      </p:sp>
      <p:sp>
        <p:nvSpPr>
          <p:cNvPr id="12" name="Rectangle 11">
            <a:extLst>
              <a:ext uri="{FF2B5EF4-FFF2-40B4-BE49-F238E27FC236}">
                <a16:creationId xmlns:a16="http://schemas.microsoft.com/office/drawing/2014/main" id="{3EDDF6D6-7413-42A0-81A8-AF9E7D702433}"/>
              </a:ext>
            </a:extLst>
          </p:cNvPr>
          <p:cNvSpPr/>
          <p:nvPr/>
        </p:nvSpPr>
        <p:spPr>
          <a:xfrm>
            <a:off x="5021709" y="876339"/>
            <a:ext cx="2371726" cy="2139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Les garanties</a:t>
            </a:r>
          </a:p>
        </p:txBody>
      </p:sp>
    </p:spTree>
    <p:extLst>
      <p:ext uri="{BB962C8B-B14F-4D97-AF65-F5344CB8AC3E}">
        <p14:creationId xmlns:p14="http://schemas.microsoft.com/office/powerpoint/2010/main" val="430263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CD5717-F7C8-4935-892F-068E44539073}"/>
              </a:ext>
            </a:extLst>
          </p:cNvPr>
          <p:cNvSpPr>
            <a:spLocks noGrp="1"/>
          </p:cNvSpPr>
          <p:nvPr>
            <p:ph type="title"/>
          </p:nvPr>
        </p:nvSpPr>
        <p:spPr/>
        <p:txBody>
          <a:bodyPr/>
          <a:lstStyle/>
          <a:p>
            <a:r>
              <a:rPr lang="fr-FR" dirty="0"/>
              <a:t>Les soins dentaires</a:t>
            </a:r>
          </a:p>
        </p:txBody>
      </p:sp>
      <p:sp>
        <p:nvSpPr>
          <p:cNvPr id="3" name="Espace réservé du texte 2">
            <a:extLst>
              <a:ext uri="{FF2B5EF4-FFF2-40B4-BE49-F238E27FC236}">
                <a16:creationId xmlns:a16="http://schemas.microsoft.com/office/drawing/2014/main" id="{3094FBCA-4336-42B1-9F8B-FD78CE0256AF}"/>
              </a:ext>
            </a:extLst>
          </p:cNvPr>
          <p:cNvSpPr>
            <a:spLocks noGrp="1"/>
          </p:cNvSpPr>
          <p:nvPr>
            <p:ph type="body" sz="quarter" idx="13"/>
          </p:nvPr>
        </p:nvSpPr>
        <p:spPr/>
        <p:txBody>
          <a:bodyPr/>
          <a:lstStyle/>
          <a:p>
            <a:r>
              <a:rPr lang="fr-FR" dirty="0"/>
              <a:t>2</a:t>
            </a:r>
          </a:p>
        </p:txBody>
      </p:sp>
      <p:sp>
        <p:nvSpPr>
          <p:cNvPr id="4" name="Espace réservé du texte 3">
            <a:extLst>
              <a:ext uri="{FF2B5EF4-FFF2-40B4-BE49-F238E27FC236}">
                <a16:creationId xmlns:a16="http://schemas.microsoft.com/office/drawing/2014/main" id="{3E1EF894-685E-4D33-BC33-20EAC0E0DCDA}"/>
              </a:ext>
            </a:extLst>
          </p:cNvPr>
          <p:cNvSpPr>
            <a:spLocks noGrp="1"/>
          </p:cNvSpPr>
          <p:nvPr>
            <p:ph type="body" sz="quarter" idx="14"/>
          </p:nvPr>
        </p:nvSpPr>
        <p:spPr>
          <a:xfrm>
            <a:off x="1079499" y="1052514"/>
            <a:ext cx="7780543" cy="766762"/>
          </a:xfrm>
        </p:spPr>
        <p:txBody>
          <a:bodyPr/>
          <a:lstStyle/>
          <a:p>
            <a:pPr algn="just"/>
            <a:r>
              <a:rPr lang="fr-FR" dirty="0">
                <a:solidFill>
                  <a:schemeClr val="tx1"/>
                </a:solidFill>
              </a:rPr>
              <a:t>Création de 3 paniers de soins, en fonction de la nature de l’acte dentaire, de la localisation de la dent et du matériau. Evolutions des tarifs jusqu'en 2023.</a:t>
            </a:r>
          </a:p>
        </p:txBody>
      </p:sp>
      <p:sp>
        <p:nvSpPr>
          <p:cNvPr id="5" name="Espace réservé du pied de page 4">
            <a:extLst>
              <a:ext uri="{FF2B5EF4-FFF2-40B4-BE49-F238E27FC236}">
                <a16:creationId xmlns:a16="http://schemas.microsoft.com/office/drawing/2014/main" id="{C80CF5A2-5899-43E1-94C8-E4F8BE28AA43}"/>
              </a:ext>
            </a:extLst>
          </p:cNvPr>
          <p:cNvSpPr>
            <a:spLocks noGrp="1"/>
          </p:cNvSpPr>
          <p:nvPr>
            <p:ph type="ftr" sz="quarter" idx="15"/>
          </p:nvPr>
        </p:nvSpPr>
        <p:spPr>
          <a:xfrm>
            <a:off x="1342800" y="6524769"/>
            <a:ext cx="4320000" cy="123111"/>
          </a:xfrm>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C9A3AC64-5043-4892-8E11-7B72EA4B77EA}"/>
              </a:ext>
            </a:extLst>
          </p:cNvPr>
          <p:cNvSpPr>
            <a:spLocks noGrp="1"/>
          </p:cNvSpPr>
          <p:nvPr>
            <p:ph type="sldNum" sz="quarter" idx="16"/>
          </p:nvPr>
        </p:nvSpPr>
        <p:spPr>
          <a:xfrm>
            <a:off x="1080000" y="6524769"/>
            <a:ext cx="190800" cy="123111"/>
          </a:xfrm>
        </p:spPr>
        <p:txBody>
          <a:bodyPr/>
          <a:lstStyle/>
          <a:p>
            <a:fld id="{4F985FF9-ADA8-465B-B1B8-A5AF16A5E141}" type="slidenum">
              <a:rPr lang="fr-FR" smtClean="0"/>
              <a:pPr/>
              <a:t>13</a:t>
            </a:fld>
            <a:endParaRPr lang="fr-FR"/>
          </a:p>
        </p:txBody>
      </p:sp>
      <p:pic>
        <p:nvPicPr>
          <p:cNvPr id="7" name="Image 6">
            <a:extLst>
              <a:ext uri="{FF2B5EF4-FFF2-40B4-BE49-F238E27FC236}">
                <a16:creationId xmlns:a16="http://schemas.microsoft.com/office/drawing/2014/main" id="{EF1E84E0-CE64-401F-957F-F1F63CF0A1BD}"/>
              </a:ext>
            </a:extLst>
          </p:cNvPr>
          <p:cNvPicPr>
            <a:picLocks noChangeAspect="1"/>
          </p:cNvPicPr>
          <p:nvPr/>
        </p:nvPicPr>
        <p:blipFill>
          <a:blip r:embed="rId2"/>
          <a:stretch>
            <a:fillRect/>
          </a:stretch>
        </p:blipFill>
        <p:spPr>
          <a:xfrm>
            <a:off x="1149351" y="1667848"/>
            <a:ext cx="6915150" cy="2724150"/>
          </a:xfrm>
          <a:prstGeom prst="rect">
            <a:avLst/>
          </a:prstGeom>
        </p:spPr>
      </p:pic>
      <p:pic>
        <p:nvPicPr>
          <p:cNvPr id="8" name="Image 7">
            <a:extLst>
              <a:ext uri="{FF2B5EF4-FFF2-40B4-BE49-F238E27FC236}">
                <a16:creationId xmlns:a16="http://schemas.microsoft.com/office/drawing/2014/main" id="{AB256D73-A973-400B-A6C6-0990326CD0FA}"/>
              </a:ext>
            </a:extLst>
          </p:cNvPr>
          <p:cNvPicPr>
            <a:picLocks noChangeAspect="1"/>
          </p:cNvPicPr>
          <p:nvPr/>
        </p:nvPicPr>
        <p:blipFill>
          <a:blip r:embed="rId3"/>
          <a:stretch>
            <a:fillRect/>
          </a:stretch>
        </p:blipFill>
        <p:spPr>
          <a:xfrm>
            <a:off x="283958" y="4522930"/>
            <a:ext cx="2280537" cy="1661359"/>
          </a:xfrm>
          <a:prstGeom prst="rect">
            <a:avLst/>
          </a:prstGeom>
        </p:spPr>
      </p:pic>
      <p:pic>
        <p:nvPicPr>
          <p:cNvPr id="9" name="Image 8">
            <a:extLst>
              <a:ext uri="{FF2B5EF4-FFF2-40B4-BE49-F238E27FC236}">
                <a16:creationId xmlns:a16="http://schemas.microsoft.com/office/drawing/2014/main" id="{B09F03FB-10BD-4BC3-845E-35B8C70D4EDF}"/>
              </a:ext>
            </a:extLst>
          </p:cNvPr>
          <p:cNvPicPr>
            <a:picLocks noChangeAspect="1"/>
          </p:cNvPicPr>
          <p:nvPr/>
        </p:nvPicPr>
        <p:blipFill>
          <a:blip r:embed="rId4"/>
          <a:stretch>
            <a:fillRect/>
          </a:stretch>
        </p:blipFill>
        <p:spPr>
          <a:xfrm>
            <a:off x="2552700" y="4596371"/>
            <a:ext cx="3362325" cy="1514475"/>
          </a:xfrm>
          <a:prstGeom prst="rect">
            <a:avLst/>
          </a:prstGeom>
        </p:spPr>
      </p:pic>
      <p:sp>
        <p:nvSpPr>
          <p:cNvPr id="12" name="Rectangle : carré corné 11">
            <a:extLst>
              <a:ext uri="{FF2B5EF4-FFF2-40B4-BE49-F238E27FC236}">
                <a16:creationId xmlns:a16="http://schemas.microsoft.com/office/drawing/2014/main" id="{7BE6DDC3-9F78-4EA2-BDC0-45FA395DEBAE}"/>
              </a:ext>
            </a:extLst>
          </p:cNvPr>
          <p:cNvSpPr/>
          <p:nvPr/>
        </p:nvSpPr>
        <p:spPr>
          <a:xfrm>
            <a:off x="5915025" y="4682786"/>
            <a:ext cx="2945017" cy="1432500"/>
          </a:xfrm>
          <a:prstGeom prst="foldedCorner">
            <a:avLst/>
          </a:prstGeom>
          <a:solidFill>
            <a:srgbClr val="0B77B1"/>
          </a:solidFill>
        </p:spPr>
        <p:txBody>
          <a:bodyPr wrap="square">
            <a:spAutoFit/>
          </a:bodyPr>
          <a:lstStyle/>
          <a:p>
            <a:pPr algn="just"/>
            <a:r>
              <a:rPr lang="fr-FR" sz="1200" dirty="0">
                <a:solidFill>
                  <a:schemeClr val="bg1"/>
                </a:solidFill>
              </a:rPr>
              <a:t>Le chirurgien-dentiste devra proposer au minimum une thérapeutique adaptée appartenant au panier 100% Santé. </a:t>
            </a:r>
            <a:r>
              <a:rPr lang="fr-FR" sz="1200" b="1" dirty="0">
                <a:solidFill>
                  <a:schemeClr val="bg1"/>
                </a:solidFill>
              </a:rPr>
              <a:t>Libre à l’ assuré ensuite de</a:t>
            </a:r>
          </a:p>
          <a:p>
            <a:pPr algn="just"/>
            <a:r>
              <a:rPr lang="fr-FR" sz="1200" b="1" dirty="0">
                <a:solidFill>
                  <a:schemeClr val="bg1"/>
                </a:solidFill>
              </a:rPr>
              <a:t>choisir le traitement </a:t>
            </a:r>
          </a:p>
          <a:p>
            <a:pPr algn="just"/>
            <a:r>
              <a:rPr lang="fr-FR" sz="1200" b="1" dirty="0">
                <a:solidFill>
                  <a:schemeClr val="bg1"/>
                </a:solidFill>
              </a:rPr>
              <a:t>qu’il souhaite.</a:t>
            </a:r>
          </a:p>
        </p:txBody>
      </p:sp>
      <p:pic>
        <p:nvPicPr>
          <p:cNvPr id="14" name="Image 13">
            <a:extLst>
              <a:ext uri="{FF2B5EF4-FFF2-40B4-BE49-F238E27FC236}">
                <a16:creationId xmlns:a16="http://schemas.microsoft.com/office/drawing/2014/main" id="{582E4F98-6FB0-4CDA-9904-3D709232C99D}"/>
              </a:ext>
            </a:extLst>
          </p:cNvPr>
          <p:cNvPicPr>
            <a:picLocks noChangeAspect="1"/>
          </p:cNvPicPr>
          <p:nvPr/>
        </p:nvPicPr>
        <p:blipFill>
          <a:blip r:embed="rId5"/>
          <a:stretch>
            <a:fillRect/>
          </a:stretch>
        </p:blipFill>
        <p:spPr>
          <a:xfrm>
            <a:off x="7912304" y="5442006"/>
            <a:ext cx="542925" cy="590550"/>
          </a:xfrm>
          <a:prstGeom prst="rect">
            <a:avLst/>
          </a:prstGeom>
        </p:spPr>
      </p:pic>
      <p:pic>
        <p:nvPicPr>
          <p:cNvPr id="15" name="Image 14">
            <a:extLst>
              <a:ext uri="{FF2B5EF4-FFF2-40B4-BE49-F238E27FC236}">
                <a16:creationId xmlns:a16="http://schemas.microsoft.com/office/drawing/2014/main" id="{FCFB1E26-23AB-4CD5-B890-1EF7EAF8212F}"/>
              </a:ext>
            </a:extLst>
          </p:cNvPr>
          <p:cNvPicPr>
            <a:picLocks noChangeAspect="1"/>
          </p:cNvPicPr>
          <p:nvPr/>
        </p:nvPicPr>
        <p:blipFill>
          <a:blip r:embed="rId6"/>
          <a:stretch>
            <a:fillRect/>
          </a:stretch>
        </p:blipFill>
        <p:spPr>
          <a:xfrm>
            <a:off x="8109600" y="108010"/>
            <a:ext cx="914400" cy="904875"/>
          </a:xfrm>
          <a:prstGeom prst="rect">
            <a:avLst/>
          </a:prstGeom>
        </p:spPr>
      </p:pic>
    </p:spTree>
    <p:extLst>
      <p:ext uri="{BB962C8B-B14F-4D97-AF65-F5344CB8AC3E}">
        <p14:creationId xmlns:p14="http://schemas.microsoft.com/office/powerpoint/2010/main" val="1718885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8900FD-CD71-4EA5-8F72-9D874BB25DD0}"/>
              </a:ext>
            </a:extLst>
          </p:cNvPr>
          <p:cNvSpPr>
            <a:spLocks noGrp="1"/>
          </p:cNvSpPr>
          <p:nvPr>
            <p:ph type="title"/>
          </p:nvPr>
        </p:nvSpPr>
        <p:spPr/>
        <p:txBody>
          <a:bodyPr/>
          <a:lstStyle/>
          <a:p>
            <a:r>
              <a:rPr lang="fr-FR" dirty="0"/>
              <a:t>Exemples de remboursement Dentaire / 2021</a:t>
            </a:r>
          </a:p>
        </p:txBody>
      </p:sp>
      <p:sp>
        <p:nvSpPr>
          <p:cNvPr id="3" name="Espace réservé du texte 2">
            <a:extLst>
              <a:ext uri="{FF2B5EF4-FFF2-40B4-BE49-F238E27FC236}">
                <a16:creationId xmlns:a16="http://schemas.microsoft.com/office/drawing/2014/main" id="{6808B1BC-1D9E-41CB-810C-09853FCDA1A8}"/>
              </a:ext>
            </a:extLst>
          </p:cNvPr>
          <p:cNvSpPr>
            <a:spLocks noGrp="1"/>
          </p:cNvSpPr>
          <p:nvPr>
            <p:ph type="body" sz="quarter" idx="13"/>
          </p:nvPr>
        </p:nvSpPr>
        <p:spPr/>
        <p:txBody>
          <a:bodyPr/>
          <a:lstStyle/>
          <a:p>
            <a:r>
              <a:rPr lang="fr-FR" dirty="0"/>
              <a:t>2</a:t>
            </a:r>
          </a:p>
        </p:txBody>
      </p:sp>
      <p:sp>
        <p:nvSpPr>
          <p:cNvPr id="5" name="Espace réservé du pied de page 4">
            <a:extLst>
              <a:ext uri="{FF2B5EF4-FFF2-40B4-BE49-F238E27FC236}">
                <a16:creationId xmlns:a16="http://schemas.microsoft.com/office/drawing/2014/main" id="{1A7FBDF0-7A25-4069-8D87-B80DF28D0079}"/>
              </a:ext>
            </a:extLst>
          </p:cNvPr>
          <p:cNvSpPr>
            <a:spLocks noGrp="1"/>
          </p:cNvSpPr>
          <p:nvPr>
            <p:ph type="ftr" sz="quarter" idx="15"/>
          </p:nvPr>
        </p:nvSpPr>
        <p:spPr>
          <a:xfrm>
            <a:off x="1342800" y="6524769"/>
            <a:ext cx="4320000" cy="123111"/>
          </a:xfrm>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4A8E43F9-A850-4445-A558-4E9F4C8C1520}"/>
              </a:ext>
            </a:extLst>
          </p:cNvPr>
          <p:cNvSpPr>
            <a:spLocks noGrp="1"/>
          </p:cNvSpPr>
          <p:nvPr>
            <p:ph type="sldNum" sz="quarter" idx="16"/>
          </p:nvPr>
        </p:nvSpPr>
        <p:spPr>
          <a:xfrm>
            <a:off x="1080000" y="6524769"/>
            <a:ext cx="190800" cy="123111"/>
          </a:xfrm>
        </p:spPr>
        <p:txBody>
          <a:bodyPr/>
          <a:lstStyle/>
          <a:p>
            <a:fld id="{4F985FF9-ADA8-465B-B1B8-A5AF16A5E141}" type="slidenum">
              <a:rPr lang="fr-FR" smtClean="0"/>
              <a:pPr/>
              <a:t>14</a:t>
            </a:fld>
            <a:endParaRPr lang="fr-FR"/>
          </a:p>
        </p:txBody>
      </p:sp>
      <p:graphicFrame>
        <p:nvGraphicFramePr>
          <p:cNvPr id="7" name="Tableau 6">
            <a:extLst>
              <a:ext uri="{FF2B5EF4-FFF2-40B4-BE49-F238E27FC236}">
                <a16:creationId xmlns:a16="http://schemas.microsoft.com/office/drawing/2014/main" id="{4C560217-BE62-405D-ACF0-242337C311D7}"/>
              </a:ext>
            </a:extLst>
          </p:cNvPr>
          <p:cNvGraphicFramePr>
            <a:graphicFrameLocks noGrp="1"/>
          </p:cNvGraphicFramePr>
          <p:nvPr>
            <p:extLst>
              <p:ext uri="{D42A27DB-BD31-4B8C-83A1-F6EECF244321}">
                <p14:modId xmlns:p14="http://schemas.microsoft.com/office/powerpoint/2010/main" val="1228120793"/>
              </p:ext>
            </p:extLst>
          </p:nvPr>
        </p:nvGraphicFramePr>
        <p:xfrm>
          <a:off x="690667" y="1524003"/>
          <a:ext cx="8169375" cy="4381369"/>
        </p:xfrm>
        <a:graphic>
          <a:graphicData uri="http://schemas.openxmlformats.org/drawingml/2006/table">
            <a:tbl>
              <a:tblPr/>
              <a:tblGrid>
                <a:gridCol w="1661212">
                  <a:extLst>
                    <a:ext uri="{9D8B030D-6E8A-4147-A177-3AD203B41FA5}">
                      <a16:colId xmlns:a16="http://schemas.microsoft.com/office/drawing/2014/main" val="2155895574"/>
                    </a:ext>
                  </a:extLst>
                </a:gridCol>
                <a:gridCol w="1671725">
                  <a:extLst>
                    <a:ext uri="{9D8B030D-6E8A-4147-A177-3AD203B41FA5}">
                      <a16:colId xmlns:a16="http://schemas.microsoft.com/office/drawing/2014/main" val="79499854"/>
                    </a:ext>
                  </a:extLst>
                </a:gridCol>
                <a:gridCol w="1377333">
                  <a:extLst>
                    <a:ext uri="{9D8B030D-6E8A-4147-A177-3AD203B41FA5}">
                      <a16:colId xmlns:a16="http://schemas.microsoft.com/office/drawing/2014/main" val="4027887755"/>
                    </a:ext>
                  </a:extLst>
                </a:gridCol>
                <a:gridCol w="733163">
                  <a:extLst>
                    <a:ext uri="{9D8B030D-6E8A-4147-A177-3AD203B41FA5}">
                      <a16:colId xmlns:a16="http://schemas.microsoft.com/office/drawing/2014/main" val="2789390964"/>
                    </a:ext>
                  </a:extLst>
                </a:gridCol>
                <a:gridCol w="980618">
                  <a:extLst>
                    <a:ext uri="{9D8B030D-6E8A-4147-A177-3AD203B41FA5}">
                      <a16:colId xmlns:a16="http://schemas.microsoft.com/office/drawing/2014/main" val="2814420828"/>
                    </a:ext>
                  </a:extLst>
                </a:gridCol>
                <a:gridCol w="872662">
                  <a:extLst>
                    <a:ext uri="{9D8B030D-6E8A-4147-A177-3AD203B41FA5}">
                      <a16:colId xmlns:a16="http://schemas.microsoft.com/office/drawing/2014/main" val="3152844253"/>
                    </a:ext>
                  </a:extLst>
                </a:gridCol>
                <a:gridCol w="872662">
                  <a:extLst>
                    <a:ext uri="{9D8B030D-6E8A-4147-A177-3AD203B41FA5}">
                      <a16:colId xmlns:a16="http://schemas.microsoft.com/office/drawing/2014/main" val="1418763133"/>
                    </a:ext>
                  </a:extLst>
                </a:gridCol>
              </a:tblGrid>
              <a:tr h="571497">
                <a:tc>
                  <a:txBody>
                    <a:bodyPr/>
                    <a:lstStyle/>
                    <a:p>
                      <a:pPr algn="ctr" fontAlgn="ctr"/>
                      <a:r>
                        <a:rPr lang="fr-FR" sz="800" b="0" i="0" u="none" strike="noStrike" dirty="0">
                          <a:solidFill>
                            <a:srgbClr val="000000"/>
                          </a:solidFill>
                          <a:effectLst/>
                          <a:latin typeface="Gill Sans MT" panose="020B0502020104020203" pitchFamily="34" charset="0"/>
                        </a:rPr>
                        <a:t>Exemple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800" b="0" i="0" u="none" strike="noStrike">
                          <a:solidFill>
                            <a:srgbClr val="000000"/>
                          </a:solidFill>
                          <a:effectLst/>
                          <a:latin typeface="Gill Sans MT" panose="020B0502020104020203" pitchFamily="34" charset="0"/>
                        </a:rPr>
                        <a:t>Prix moyen pratiqué ou tarif réglementé</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800" b="0" i="0" u="none" strike="noStrike" dirty="0">
                          <a:solidFill>
                            <a:srgbClr val="000000"/>
                          </a:solidFill>
                          <a:effectLst/>
                          <a:latin typeface="Gill Sans MT" panose="020B0502020104020203" pitchFamily="34" charset="0"/>
                        </a:rPr>
                        <a:t>Remboursement de l’assurance maladie obligatoire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800" b="0" i="0" u="none" strike="noStrike" dirty="0">
                          <a:solidFill>
                            <a:srgbClr val="000000"/>
                          </a:solidFill>
                          <a:effectLst/>
                          <a:latin typeface="Gill Sans MT" panose="020B0502020104020203" pitchFamily="34" charset="0"/>
                        </a:rPr>
                        <a:t>Formule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C00000"/>
                          </a:solidFill>
                          <a:effectLst/>
                          <a:latin typeface="Gill Sans MT" panose="020B0502020104020203" pitchFamily="34" charset="0"/>
                        </a:rPr>
                        <a:t>Côté JE</a:t>
                      </a:r>
                    </a:p>
                    <a:p>
                      <a:pPr algn="ctr" fontAlgn="ctr"/>
                      <a:r>
                        <a:rPr lang="fr-FR" sz="800" b="1" i="0" u="none" strike="noStrike" dirty="0">
                          <a:solidFill>
                            <a:srgbClr val="C00000"/>
                          </a:solidFill>
                          <a:effectLst/>
                          <a:latin typeface="Gill Sans MT" panose="020B0502020104020203" pitchFamily="34" charset="0"/>
                        </a:rPr>
                        <a:t>(dont </a:t>
                      </a:r>
                      <a:r>
                        <a:rPr lang="fr-FR" sz="800" b="1" i="0" u="none" strike="noStrike" dirty="0" err="1">
                          <a:solidFill>
                            <a:srgbClr val="C00000"/>
                          </a:solidFill>
                          <a:effectLst/>
                          <a:latin typeface="Gill Sans MT" panose="020B0502020104020203" pitchFamily="34" charset="0"/>
                        </a:rPr>
                        <a:t>remb</a:t>
                      </a:r>
                      <a:r>
                        <a:rPr lang="fr-FR" sz="800" b="1" i="0" u="none" strike="noStrike" dirty="0">
                          <a:solidFill>
                            <a:srgbClr val="C00000"/>
                          </a:solidFill>
                          <a:effectLst/>
                          <a:latin typeface="Gill Sans MT" panose="020B0502020104020203" pitchFamily="34" charset="0"/>
                        </a:rPr>
                        <a:t>. Sécu.)</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800" b="0" i="0" u="none" strike="noStrike" dirty="0">
                          <a:solidFill>
                            <a:srgbClr val="C00000"/>
                          </a:solidFill>
                          <a:effectLst/>
                          <a:latin typeface="Gill Sans MT" panose="020B0502020104020203" pitchFamily="34" charset="0"/>
                        </a:rPr>
                        <a:t>Remboursement</a:t>
                      </a:r>
                      <a:r>
                        <a:rPr lang="fr-FR" sz="800" b="0" i="0" u="none" strike="noStrike" dirty="0">
                          <a:solidFill>
                            <a:srgbClr val="000000"/>
                          </a:solidFill>
                          <a:effectLst/>
                          <a:latin typeface="Gill Sans MT" panose="020B0502020104020203" pitchFamily="34" charset="0"/>
                        </a:rPr>
                        <a:t> </a:t>
                      </a:r>
                      <a:r>
                        <a:rPr lang="fr-FR" sz="800" b="1" i="0" u="none" strike="noStrike" dirty="0">
                          <a:solidFill>
                            <a:srgbClr val="C00000"/>
                          </a:solidFill>
                          <a:effectLst/>
                          <a:latin typeface="Gill Sans MT" panose="020B0502020104020203" pitchFamily="34" charset="0"/>
                        </a:rPr>
                        <a:t>Garanties Santé </a:t>
                      </a:r>
                      <a:br>
                        <a:rPr lang="fr-FR" sz="800" b="1" i="0" u="none" strike="noStrike" dirty="0">
                          <a:solidFill>
                            <a:srgbClr val="C00000"/>
                          </a:solidFill>
                          <a:effectLst/>
                          <a:latin typeface="Gill Sans MT" panose="020B0502020104020203" pitchFamily="34" charset="0"/>
                        </a:rPr>
                      </a:br>
                      <a:endParaRPr lang="fr-FR" sz="800" b="1" i="0" u="none" strike="noStrike" dirty="0">
                        <a:solidFill>
                          <a:srgbClr val="C00000"/>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800" b="0" i="0" u="none" strike="noStrike" dirty="0">
                          <a:solidFill>
                            <a:srgbClr val="000000"/>
                          </a:solidFill>
                          <a:effectLst/>
                          <a:latin typeface="Gill Sans MT" panose="020B0502020104020203" pitchFamily="34" charset="0"/>
                        </a:rPr>
                        <a:t>Reste à charge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35998781"/>
                  </a:ext>
                </a:extLst>
              </a:tr>
              <a:tr h="212680">
                <a:tc>
                  <a:txBody>
                    <a:bodyPr/>
                    <a:lstStyle/>
                    <a:p>
                      <a:pPr algn="ctr" fontAlgn="ctr"/>
                      <a:r>
                        <a:rPr lang="fr-FR" sz="800" b="1" i="0" u="none" strike="noStrike" dirty="0">
                          <a:solidFill>
                            <a:srgbClr val="FFFFFF"/>
                          </a:solidFill>
                          <a:effectLst/>
                          <a:latin typeface="Gill Sans MT" panose="020B0502020104020203" pitchFamily="34" charset="0"/>
                        </a:rPr>
                        <a:t>Dentaire</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800" b="0"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800" b="0"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800" b="0"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endParaRPr lang="fr-FR" sz="8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r>
                        <a:rPr lang="fr-FR" sz="800" b="1"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r>
                        <a:rPr lang="fr-FR" sz="800" b="1"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extLst>
                  <a:ext uri="{0D108BD9-81ED-4DB2-BD59-A6C34878D82A}">
                    <a16:rowId xmlns:a16="http://schemas.microsoft.com/office/drawing/2014/main" val="3351667076"/>
                  </a:ext>
                </a:extLst>
              </a:tr>
              <a:tr h="203013">
                <a:tc rowSpan="4">
                  <a:txBody>
                    <a:bodyPr/>
                    <a:lstStyle/>
                    <a:p>
                      <a:pPr algn="ctr" fontAlgn="ctr"/>
                      <a:r>
                        <a:rPr lang="fr-FR" sz="800" b="0" i="0" u="none" strike="noStrike" dirty="0">
                          <a:solidFill>
                            <a:srgbClr val="000000"/>
                          </a:solidFill>
                          <a:effectLst/>
                          <a:latin typeface="Gill Sans MT" panose="020B0502020104020203" pitchFamily="34" charset="0"/>
                        </a:rPr>
                        <a:t>Détartrage</a:t>
                      </a:r>
                    </a:p>
                    <a:p>
                      <a:pPr algn="ctr" fontAlgn="ctr"/>
                      <a:r>
                        <a:rPr lang="fr-FR" sz="800" b="0" i="0" u="none" strike="noStrike" dirty="0">
                          <a:solidFill>
                            <a:srgbClr val="000000"/>
                          </a:solidFill>
                          <a:effectLst/>
                          <a:latin typeface="Gill Sans MT" panose="020B0502020104020203" pitchFamily="34" charset="0"/>
                        </a:rPr>
                        <a:t>(Soins dentaires)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fontAlgn="ctr"/>
                      <a:r>
                        <a:rPr lang="fr-FR" sz="800" b="0" i="0" u="none" strike="noStrike" dirty="0">
                          <a:solidFill>
                            <a:srgbClr val="000000"/>
                          </a:solidFill>
                          <a:effectLst/>
                          <a:latin typeface="Gill Sans MT" panose="020B0502020104020203" pitchFamily="34" charset="0"/>
                        </a:rPr>
                        <a:t>Tarif conventionnel</a:t>
                      </a:r>
                      <a:br>
                        <a:rPr lang="fr-FR" sz="800" b="0" i="0" u="none" strike="noStrike" dirty="0">
                          <a:solidFill>
                            <a:srgbClr val="000000"/>
                          </a:solidFill>
                          <a:effectLst/>
                          <a:latin typeface="Gill Sans MT" panose="020B0502020104020203" pitchFamily="34" charset="0"/>
                        </a:rPr>
                      </a:br>
                      <a:r>
                        <a:rPr lang="fr-FR" sz="800" b="0" i="0" u="none" strike="noStrike" dirty="0">
                          <a:solidFill>
                            <a:srgbClr val="000000"/>
                          </a:solidFill>
                          <a:effectLst/>
                          <a:latin typeface="Gill Sans MT" panose="020B0502020104020203" pitchFamily="34" charset="0"/>
                        </a:rPr>
                        <a:t>28,92 €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fontAlgn="ctr"/>
                      <a:r>
                        <a:rPr lang="fr-FR" sz="800" b="1" i="0" u="none" strike="noStrike" dirty="0">
                          <a:solidFill>
                            <a:srgbClr val="C00000"/>
                          </a:solidFill>
                          <a:effectLst/>
                          <a:latin typeface="Gill Sans MT" panose="020B0502020104020203" pitchFamily="34" charset="0"/>
                        </a:rPr>
                        <a:t>20,24 €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a:solidFill>
                            <a:srgbClr val="E83F42"/>
                          </a:solidFill>
                          <a:effectLst/>
                          <a:latin typeface="Gill Sans MT" panose="020B0502020104020203" pitchFamily="34" charset="0"/>
                        </a:rPr>
                        <a:t>F1</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8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800" b="1" i="0" u="none" strike="noStrike" dirty="0">
                          <a:solidFill>
                            <a:srgbClr val="E83F42"/>
                          </a:solidFill>
                          <a:effectLst/>
                          <a:latin typeface="Gill Sans MT" panose="020B0502020104020203" pitchFamily="34" charset="0"/>
                        </a:rPr>
                        <a:t>8,68 €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800" b="1" i="0" u="none" strike="noStrike" dirty="0">
                          <a:solidFill>
                            <a:srgbClr val="E83F42"/>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4002962071"/>
                  </a:ext>
                </a:extLst>
              </a:tr>
              <a:tr h="21268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dirty="0">
                          <a:solidFill>
                            <a:srgbClr val="65646A"/>
                          </a:solidFill>
                          <a:effectLst/>
                          <a:latin typeface="Gill Sans MT" panose="020B0502020104020203" pitchFamily="34" charset="0"/>
                        </a:rPr>
                        <a:t>F2</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65646A"/>
                          </a:solidFill>
                          <a:effectLst/>
                          <a:latin typeface="Gill Sans MT" panose="020B0502020104020203" pitchFamily="34" charset="0"/>
                        </a:rPr>
                        <a:t>8,68 €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65646A"/>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171167007"/>
                  </a:ext>
                </a:extLst>
              </a:tr>
              <a:tr h="21268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dirty="0">
                          <a:solidFill>
                            <a:srgbClr val="9A123F"/>
                          </a:solidFill>
                          <a:effectLst/>
                          <a:latin typeface="Gill Sans MT" panose="020B0502020104020203" pitchFamily="34" charset="0"/>
                        </a:rPr>
                        <a:t>F3</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8,68 €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507810707"/>
                  </a:ext>
                </a:extLst>
              </a:tr>
              <a:tr h="222348">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a:solidFill>
                            <a:srgbClr val="A27762"/>
                          </a:solidFill>
                          <a:effectLst/>
                          <a:latin typeface="Gill Sans MT" panose="020B0502020104020203" pitchFamily="34" charset="0"/>
                        </a:rPr>
                        <a:t>F4</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a:solidFill>
                            <a:srgbClr val="A27762"/>
                          </a:solidFill>
                          <a:effectLst/>
                          <a:latin typeface="Gill Sans MT" panose="020B0502020104020203" pitchFamily="34" charset="0"/>
                        </a:rPr>
                        <a:t>8,68 €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74435720"/>
                  </a:ext>
                </a:extLst>
              </a:tr>
              <a:tr h="203013">
                <a:tc rowSpan="4">
                  <a:txBody>
                    <a:bodyPr/>
                    <a:lstStyle/>
                    <a:p>
                      <a:pPr algn="ctr" fontAlgn="ctr"/>
                      <a:r>
                        <a:rPr lang="fr-FR" sz="1100" b="0" i="0" u="none" strike="noStrike" dirty="0">
                          <a:solidFill>
                            <a:srgbClr val="000000"/>
                          </a:solidFill>
                          <a:effectLst/>
                          <a:latin typeface="Gill Sans MT" panose="020B0502020104020203" pitchFamily="34" charset="0"/>
                        </a:rPr>
                        <a:t>Couronne céramo-métallique sur incisives, canines et premières </a:t>
                      </a:r>
                      <a:r>
                        <a:rPr lang="fr-FR" sz="1100" b="0" i="0" u="none" strike="noStrike" dirty="0" err="1">
                          <a:solidFill>
                            <a:srgbClr val="000000"/>
                          </a:solidFill>
                          <a:effectLst/>
                          <a:latin typeface="Gill Sans MT" panose="020B0502020104020203" pitchFamily="34" charset="0"/>
                        </a:rPr>
                        <a:t>pré-molaires</a:t>
                      </a:r>
                      <a:r>
                        <a:rPr lang="fr-FR" sz="1100" b="0" i="0" u="none" strike="noStrike" dirty="0">
                          <a:solidFill>
                            <a:srgbClr val="000000"/>
                          </a:solidFill>
                          <a:effectLst/>
                          <a:latin typeface="Gill Sans MT" panose="020B0502020104020203" pitchFamily="34" charset="0"/>
                        </a:rPr>
                        <a:t> </a:t>
                      </a:r>
                    </a:p>
                    <a:p>
                      <a:pPr algn="ctr" fontAlgn="ctr"/>
                      <a:endParaRPr lang="fr-FR" sz="800" b="0" i="0" u="none" strike="noStrike" dirty="0">
                        <a:solidFill>
                          <a:srgbClr val="0070C0"/>
                        </a:solidFill>
                        <a:effectLst/>
                        <a:latin typeface="Gill Sans MT" panose="020B0502020104020203" pitchFamily="34" charset="0"/>
                      </a:endParaRPr>
                    </a:p>
                    <a:p>
                      <a:pPr algn="ctr" fontAlgn="ctr"/>
                      <a:r>
                        <a:rPr lang="fr-FR" sz="800" b="0" i="0" u="none" strike="noStrike" dirty="0">
                          <a:solidFill>
                            <a:srgbClr val="0070C0"/>
                          </a:solidFill>
                          <a:effectLst/>
                          <a:latin typeface="Gill Sans MT" panose="020B0502020104020203" pitchFamily="34" charset="0"/>
                        </a:rPr>
                        <a:t>(prothèse 100% Santé)</a:t>
                      </a:r>
                    </a:p>
                    <a:p>
                      <a:pPr algn="ctr" fontAlgn="ctr"/>
                      <a:endParaRPr lang="fr-FR" sz="800" b="0" i="0" u="none" strike="noStrike" dirty="0">
                        <a:solidFill>
                          <a:srgbClr val="0070C0"/>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fontAlgn="ctr"/>
                      <a:r>
                        <a:rPr lang="fr-FR" sz="800" b="0" i="0" u="none" strike="noStrike" dirty="0">
                          <a:solidFill>
                            <a:srgbClr val="000000"/>
                          </a:solidFill>
                          <a:effectLst/>
                          <a:latin typeface="Gill Sans MT" panose="020B0502020104020203" pitchFamily="34" charset="0"/>
                        </a:rPr>
                        <a:t>Honoraire limite de facturation</a:t>
                      </a:r>
                      <a:br>
                        <a:rPr lang="fr-FR" sz="800" b="0" i="0" u="none" strike="noStrike" dirty="0">
                          <a:solidFill>
                            <a:srgbClr val="000000"/>
                          </a:solidFill>
                          <a:effectLst/>
                          <a:latin typeface="Gill Sans MT" panose="020B0502020104020203" pitchFamily="34" charset="0"/>
                        </a:rPr>
                      </a:br>
                      <a:r>
                        <a:rPr lang="fr-FR" sz="800" b="0" i="0" u="none" strike="noStrike" dirty="0">
                          <a:solidFill>
                            <a:srgbClr val="000000"/>
                          </a:solidFill>
                          <a:effectLst/>
                          <a:latin typeface="Gill Sans MT" panose="020B0502020104020203" pitchFamily="34" charset="0"/>
                        </a:rPr>
                        <a:t>500 €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fontAlgn="ctr"/>
                      <a:r>
                        <a:rPr lang="fr-FR" sz="800" b="1" i="0" u="none" strike="noStrike" dirty="0">
                          <a:solidFill>
                            <a:srgbClr val="C00000"/>
                          </a:solidFill>
                          <a:effectLst/>
                          <a:latin typeface="Gill Sans MT" panose="020B0502020104020203" pitchFamily="34" charset="0"/>
                        </a:rPr>
                        <a:t>84,00 €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E83F42"/>
                          </a:solidFill>
                          <a:effectLst/>
                          <a:latin typeface="Gill Sans MT" panose="020B0502020104020203" pitchFamily="34" charset="0"/>
                        </a:rPr>
                        <a:t>F1</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8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a:solidFill>
                            <a:srgbClr val="E83F42"/>
                          </a:solidFill>
                          <a:effectLst/>
                          <a:latin typeface="Gill Sans MT" panose="020B0502020104020203" pitchFamily="34" charset="0"/>
                        </a:rPr>
                        <a:t>416,00 €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fr-FR" sz="800" b="1" i="0" u="none" strike="noStrike">
                          <a:solidFill>
                            <a:srgbClr val="E83F42"/>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412087491"/>
                  </a:ext>
                </a:extLst>
              </a:tr>
              <a:tr h="21268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a:solidFill>
                            <a:srgbClr val="65646A"/>
                          </a:solidFill>
                          <a:effectLst/>
                          <a:latin typeface="Gill Sans MT" panose="020B0502020104020203" pitchFamily="34" charset="0"/>
                        </a:rPr>
                        <a:t>F2</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vMerge="1">
                  <a:txBody>
                    <a:bodyPr/>
                    <a:lstStyle/>
                    <a:p>
                      <a:pPr algn="ctr" fontAlgn="ctr"/>
                      <a:endParaRPr lang="fr-FR" sz="8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a:solidFill>
                            <a:srgbClr val="65646A"/>
                          </a:solidFill>
                          <a:effectLst/>
                          <a:latin typeface="Gill Sans MT" panose="020B0502020104020203" pitchFamily="34" charset="0"/>
                        </a:rPr>
                        <a:t>416,00 €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a:solidFill>
                            <a:srgbClr val="65646A"/>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4201759724"/>
                  </a:ext>
                </a:extLst>
              </a:tr>
              <a:tr h="21268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a:solidFill>
                            <a:srgbClr val="9A123F"/>
                          </a:solidFill>
                          <a:effectLst/>
                          <a:latin typeface="Gill Sans MT" panose="020B0502020104020203" pitchFamily="34" charset="0"/>
                        </a:rPr>
                        <a:t>F3</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vMerge="1">
                  <a:txBody>
                    <a:bodyPr/>
                    <a:lstStyle/>
                    <a:p>
                      <a:pPr algn="ctr" fontAlgn="ctr"/>
                      <a:endParaRPr lang="fr-FR" sz="800" b="1" i="0" u="none" strike="noStrike">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a:solidFill>
                            <a:srgbClr val="9A123F"/>
                          </a:solidFill>
                          <a:effectLst/>
                          <a:latin typeface="Gill Sans MT" panose="020B0502020104020203" pitchFamily="34" charset="0"/>
                        </a:rPr>
                        <a:t>416,00 €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558085192"/>
                  </a:ext>
                </a:extLst>
              </a:tr>
              <a:tr h="222348">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a:solidFill>
                            <a:srgbClr val="A27762"/>
                          </a:solidFill>
                          <a:effectLst/>
                          <a:latin typeface="Gill Sans MT" panose="020B0502020104020203" pitchFamily="34" charset="0"/>
                        </a:rPr>
                        <a:t>F4</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vMerge="1">
                  <a:txBody>
                    <a:bodyPr/>
                    <a:lstStyle/>
                    <a:p>
                      <a:pPr algn="ctr" fontAlgn="ctr"/>
                      <a:endParaRPr lang="fr-FR" sz="8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416,00 €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0538275"/>
                  </a:ext>
                </a:extLst>
              </a:tr>
              <a:tr h="203013">
                <a:tc rowSpan="4">
                  <a:txBody>
                    <a:bodyPr/>
                    <a:lstStyle/>
                    <a:p>
                      <a:pPr algn="ctr" fontAlgn="ctr"/>
                      <a:r>
                        <a:rPr lang="fr-FR" sz="1100" b="0" i="0" u="none" strike="noStrike" dirty="0">
                          <a:solidFill>
                            <a:srgbClr val="000000"/>
                          </a:solidFill>
                          <a:effectLst/>
                          <a:latin typeface="Gill Sans MT" panose="020B0502020104020203" pitchFamily="34" charset="0"/>
                        </a:rPr>
                        <a:t>Couronne céramo-métallique sur deuxièmes </a:t>
                      </a:r>
                      <a:r>
                        <a:rPr lang="fr-FR" sz="1100" b="0" i="0" u="none" strike="noStrike" dirty="0" err="1">
                          <a:solidFill>
                            <a:srgbClr val="000000"/>
                          </a:solidFill>
                          <a:effectLst/>
                          <a:latin typeface="Gill Sans MT" panose="020B0502020104020203" pitchFamily="34" charset="0"/>
                        </a:rPr>
                        <a:t>pré-molaires</a:t>
                      </a:r>
                      <a:endParaRPr lang="fr-FR" sz="1100" b="0" i="0" u="none" strike="noStrike" dirty="0">
                        <a:solidFill>
                          <a:srgbClr val="000000"/>
                        </a:solidFill>
                        <a:effectLst/>
                        <a:latin typeface="Gill Sans MT" panose="020B0502020104020203" pitchFamily="34" charset="0"/>
                      </a:endParaRPr>
                    </a:p>
                    <a:p>
                      <a:pPr algn="ctr" fontAlgn="ctr"/>
                      <a:endParaRPr lang="fr-FR" sz="800" b="0" i="0" u="none" strike="noStrike" dirty="0">
                        <a:solidFill>
                          <a:srgbClr val="000000"/>
                        </a:solidFill>
                        <a:effectLst/>
                        <a:latin typeface="Gill Sans MT" panose="020B0502020104020203" pitchFamily="34" charset="0"/>
                      </a:endParaRPr>
                    </a:p>
                    <a:p>
                      <a:pPr algn="ctr" fontAlgn="ctr"/>
                      <a:r>
                        <a:rPr lang="fr-FR" sz="800" b="0" i="0" u="none" strike="noStrike" dirty="0">
                          <a:solidFill>
                            <a:srgbClr val="0070C0"/>
                          </a:solidFill>
                          <a:effectLst/>
                          <a:latin typeface="Gill Sans MT" panose="020B0502020104020203" pitchFamily="34" charset="0"/>
                        </a:rPr>
                        <a:t>(prothèse panier maîtrisé)</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fontAlgn="ctr"/>
                      <a:r>
                        <a:rPr lang="fr-FR" sz="800" b="0" i="0" u="none" strike="noStrike">
                          <a:solidFill>
                            <a:srgbClr val="000000"/>
                          </a:solidFill>
                          <a:effectLst/>
                          <a:latin typeface="Gill Sans MT" panose="020B0502020104020203" pitchFamily="34" charset="0"/>
                        </a:rPr>
                        <a:t>Prix moyen national de l’acte</a:t>
                      </a:r>
                      <a:br>
                        <a:rPr lang="fr-FR" sz="800" b="0" i="0" u="none" strike="noStrike">
                          <a:solidFill>
                            <a:srgbClr val="000000"/>
                          </a:solidFill>
                          <a:effectLst/>
                          <a:latin typeface="Gill Sans MT" panose="020B0502020104020203" pitchFamily="34" charset="0"/>
                        </a:rPr>
                      </a:br>
                      <a:r>
                        <a:rPr lang="fr-FR" sz="800" b="0" i="0" u="none" strike="noStrike">
                          <a:solidFill>
                            <a:srgbClr val="000000"/>
                          </a:solidFill>
                          <a:effectLst/>
                          <a:latin typeface="Gill Sans MT" panose="020B0502020104020203" pitchFamily="34" charset="0"/>
                        </a:rPr>
                        <a:t>538,70 €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fontAlgn="ctr"/>
                      <a:r>
                        <a:rPr lang="fr-FR" sz="800" b="1" i="0" u="none" strike="noStrike" dirty="0">
                          <a:solidFill>
                            <a:srgbClr val="C00000"/>
                          </a:solidFill>
                          <a:effectLst/>
                          <a:latin typeface="Gill Sans MT" panose="020B0502020104020203" pitchFamily="34" charset="0"/>
                        </a:rPr>
                        <a:t>84,00 €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a:solidFill>
                            <a:srgbClr val="E83F42"/>
                          </a:solidFill>
                          <a:effectLst/>
                          <a:latin typeface="Gill Sans MT" panose="020B0502020104020203" pitchFamily="34" charset="0"/>
                        </a:rPr>
                        <a:t>F1</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fr-FR" sz="8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fr-FR" sz="800" b="1" i="0" u="none" strike="noStrike" dirty="0">
                          <a:solidFill>
                            <a:srgbClr val="E83F42"/>
                          </a:solidFill>
                          <a:effectLst/>
                          <a:latin typeface="Gill Sans MT" panose="020B0502020104020203" pitchFamily="34" charset="0"/>
                        </a:rPr>
                        <a:t>36,00 €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fr-FR" sz="800" b="1" i="0" u="none" strike="noStrike">
                          <a:solidFill>
                            <a:srgbClr val="E83F42"/>
                          </a:solidFill>
                          <a:effectLst/>
                          <a:latin typeface="Gill Sans MT" panose="020B0502020104020203" pitchFamily="34" charset="0"/>
                        </a:rPr>
                        <a:t>418,70 €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490364377"/>
                  </a:ext>
                </a:extLst>
              </a:tr>
              <a:tr h="21268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a:solidFill>
                            <a:srgbClr val="65646A"/>
                          </a:solidFill>
                          <a:effectLst/>
                          <a:latin typeface="Gill Sans MT" panose="020B0502020104020203" pitchFamily="34" charset="0"/>
                        </a:rPr>
                        <a:t>F2</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65646A"/>
                          </a:solidFill>
                          <a:effectLst/>
                          <a:latin typeface="Gill Sans MT" panose="020B0502020104020203" pitchFamily="34" charset="0"/>
                        </a:rPr>
                        <a:t>150 € / acte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65646A"/>
                          </a:solidFill>
                          <a:effectLst/>
                          <a:latin typeface="Gill Sans MT" panose="020B0502020104020203" pitchFamily="34" charset="0"/>
                        </a:rPr>
                        <a:t>66,00 €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a:solidFill>
                            <a:srgbClr val="65646A"/>
                          </a:solidFill>
                          <a:effectLst/>
                          <a:latin typeface="Gill Sans MT" panose="020B0502020104020203" pitchFamily="34" charset="0"/>
                        </a:rPr>
                        <a:t>388,70 €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766538402"/>
                  </a:ext>
                </a:extLst>
              </a:tr>
              <a:tr h="21268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a:solidFill>
                            <a:srgbClr val="9A123F"/>
                          </a:solidFill>
                          <a:effectLst/>
                          <a:latin typeface="Gill Sans MT" panose="020B0502020104020203" pitchFamily="34" charset="0"/>
                        </a:rPr>
                        <a:t>F3</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250 € / acte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166,00 €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288,70 €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115366077"/>
                  </a:ext>
                </a:extLst>
              </a:tr>
              <a:tr h="222348">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a:solidFill>
                            <a:srgbClr val="A27762"/>
                          </a:solidFill>
                          <a:effectLst/>
                          <a:latin typeface="Gill Sans MT" panose="020B0502020104020203" pitchFamily="34" charset="0"/>
                        </a:rPr>
                        <a:t>F4</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350 € / acte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266,00 €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188,70 €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12524580"/>
                  </a:ext>
                </a:extLst>
              </a:tr>
              <a:tr h="203013">
                <a:tc rowSpan="4">
                  <a:txBody>
                    <a:bodyPr/>
                    <a:lstStyle/>
                    <a:p>
                      <a:pPr algn="ctr" fontAlgn="ctr"/>
                      <a:r>
                        <a:rPr lang="fr-FR" sz="1100" b="0" i="0" u="none" strike="noStrike" dirty="0">
                          <a:solidFill>
                            <a:srgbClr val="000000"/>
                          </a:solidFill>
                          <a:effectLst/>
                          <a:latin typeface="Gill Sans MT" panose="020B0502020104020203" pitchFamily="34" charset="0"/>
                        </a:rPr>
                        <a:t>Couronne céramo-métallique sur molaire</a:t>
                      </a:r>
                    </a:p>
                    <a:p>
                      <a:pPr algn="ctr" fontAlgn="ctr"/>
                      <a:endParaRPr lang="fr-FR" sz="800" b="0" i="0" u="none" strike="noStrike" dirty="0">
                        <a:solidFill>
                          <a:srgbClr val="000000"/>
                        </a:solidFill>
                        <a:effectLst/>
                        <a:latin typeface="Gill Sans MT" panose="020B0502020104020203" pitchFamily="34" charset="0"/>
                      </a:endParaRPr>
                    </a:p>
                    <a:p>
                      <a:pPr algn="ctr" fontAlgn="ctr"/>
                      <a:r>
                        <a:rPr lang="fr-FR" sz="800" b="0" i="0" u="none" strike="noStrike" dirty="0">
                          <a:solidFill>
                            <a:srgbClr val="0070C0"/>
                          </a:solidFill>
                          <a:effectLst/>
                          <a:latin typeface="Gill Sans MT" panose="020B0502020104020203" pitchFamily="34" charset="0"/>
                        </a:rPr>
                        <a:t>(prothèse panier tarif libre)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fontAlgn="ctr"/>
                      <a:r>
                        <a:rPr lang="fr-FR" sz="800" b="0" i="0" u="none" strike="noStrike">
                          <a:solidFill>
                            <a:srgbClr val="000000"/>
                          </a:solidFill>
                          <a:effectLst/>
                          <a:latin typeface="Gill Sans MT" panose="020B0502020104020203" pitchFamily="34" charset="0"/>
                        </a:rPr>
                        <a:t>Prix moyen national de l’acte</a:t>
                      </a:r>
                      <a:br>
                        <a:rPr lang="fr-FR" sz="800" b="0" i="0" u="none" strike="noStrike">
                          <a:solidFill>
                            <a:srgbClr val="000000"/>
                          </a:solidFill>
                          <a:effectLst/>
                          <a:latin typeface="Gill Sans MT" panose="020B0502020104020203" pitchFamily="34" charset="0"/>
                        </a:rPr>
                      </a:br>
                      <a:r>
                        <a:rPr lang="fr-FR" sz="800" b="0" i="0" u="none" strike="noStrike">
                          <a:solidFill>
                            <a:srgbClr val="000000"/>
                          </a:solidFill>
                          <a:effectLst/>
                          <a:latin typeface="Gill Sans MT" panose="020B0502020104020203" pitchFamily="34" charset="0"/>
                        </a:rPr>
                        <a:t>538,70 €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fontAlgn="ctr"/>
                      <a:r>
                        <a:rPr lang="fr-FR" sz="800" b="1" i="0" u="none" strike="noStrike">
                          <a:solidFill>
                            <a:srgbClr val="C00000"/>
                          </a:solidFill>
                          <a:effectLst/>
                          <a:latin typeface="Gill Sans MT" panose="020B0502020104020203" pitchFamily="34" charset="0"/>
                        </a:rPr>
                        <a:t>75,25 €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a:solidFill>
                            <a:srgbClr val="E83F42"/>
                          </a:solidFill>
                          <a:effectLst/>
                          <a:latin typeface="Gill Sans MT" panose="020B0502020104020203" pitchFamily="34" charset="0"/>
                        </a:rPr>
                        <a:t>F1</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fr-FR" sz="8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fr-FR" sz="800" b="1" i="0" u="none" strike="noStrike" dirty="0">
                          <a:solidFill>
                            <a:srgbClr val="E83F42"/>
                          </a:solidFill>
                          <a:effectLst/>
                          <a:latin typeface="Gill Sans MT" panose="020B0502020104020203" pitchFamily="34" charset="0"/>
                        </a:rPr>
                        <a:t>32,25 €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fr-FR" sz="800" b="1" i="0" u="none" strike="noStrike" dirty="0">
                          <a:solidFill>
                            <a:srgbClr val="E83F42"/>
                          </a:solidFill>
                          <a:effectLst/>
                          <a:latin typeface="Gill Sans MT" panose="020B0502020104020203" pitchFamily="34" charset="0"/>
                        </a:rPr>
                        <a:t>431,20 €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77783131"/>
                  </a:ext>
                </a:extLst>
              </a:tr>
              <a:tr h="21268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a:solidFill>
                            <a:srgbClr val="65646A"/>
                          </a:solidFill>
                          <a:effectLst/>
                          <a:latin typeface="Gill Sans MT" panose="020B0502020104020203" pitchFamily="34" charset="0"/>
                        </a:rPr>
                        <a:t>F2</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65646A"/>
                          </a:solidFill>
                          <a:effectLst/>
                          <a:latin typeface="Gill Sans MT" panose="020B0502020104020203" pitchFamily="34" charset="0"/>
                        </a:rPr>
                        <a:t>150 € / acte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65646A"/>
                          </a:solidFill>
                          <a:effectLst/>
                          <a:latin typeface="Gill Sans MT" panose="020B0502020104020203" pitchFamily="34" charset="0"/>
                        </a:rPr>
                        <a:t>74,75 €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65646A"/>
                          </a:solidFill>
                          <a:effectLst/>
                          <a:latin typeface="Gill Sans MT" panose="020B0502020104020203" pitchFamily="34" charset="0"/>
                        </a:rPr>
                        <a:t>388,70 €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415222999"/>
                  </a:ext>
                </a:extLst>
              </a:tr>
              <a:tr h="21268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a:solidFill>
                            <a:srgbClr val="9A123F"/>
                          </a:solidFill>
                          <a:effectLst/>
                          <a:latin typeface="Gill Sans MT" panose="020B0502020104020203" pitchFamily="34" charset="0"/>
                        </a:rPr>
                        <a:t>F3</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250 € / acte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174,75 €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ctr" fontAlgn="ctr"/>
                      <a:r>
                        <a:rPr lang="fr-FR" sz="800" b="1" i="0" u="none" strike="noStrike" dirty="0">
                          <a:solidFill>
                            <a:srgbClr val="9A123F"/>
                          </a:solidFill>
                          <a:effectLst/>
                          <a:latin typeface="Gill Sans MT" panose="020B0502020104020203" pitchFamily="34" charset="0"/>
                        </a:rPr>
                        <a:t>288,70 €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101536821"/>
                  </a:ext>
                </a:extLst>
              </a:tr>
              <a:tr h="222348">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800" b="1" i="0" u="none" strike="noStrike" dirty="0">
                          <a:solidFill>
                            <a:srgbClr val="A27762"/>
                          </a:solidFill>
                          <a:effectLst/>
                          <a:latin typeface="Gill Sans MT" panose="020B0502020104020203" pitchFamily="34" charset="0"/>
                        </a:rPr>
                        <a:t>F4</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350 € / acte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274,75 €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fr-FR" sz="800" b="1" i="0" u="none" strike="noStrike" dirty="0">
                          <a:solidFill>
                            <a:srgbClr val="A27762"/>
                          </a:solidFill>
                          <a:effectLst/>
                          <a:latin typeface="Gill Sans MT" panose="020B0502020104020203" pitchFamily="34" charset="0"/>
                        </a:rPr>
                        <a:t>188,70 €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32425359"/>
                  </a:ext>
                </a:extLst>
              </a:tr>
            </a:tbl>
          </a:graphicData>
        </a:graphic>
      </p:graphicFrame>
      <p:pic>
        <p:nvPicPr>
          <p:cNvPr id="8" name="Image 7">
            <a:extLst>
              <a:ext uri="{FF2B5EF4-FFF2-40B4-BE49-F238E27FC236}">
                <a16:creationId xmlns:a16="http://schemas.microsoft.com/office/drawing/2014/main" id="{0C83584D-04E6-4480-8109-4432D48DFBFB}"/>
              </a:ext>
            </a:extLst>
          </p:cNvPr>
          <p:cNvPicPr>
            <a:picLocks noChangeAspect="1"/>
          </p:cNvPicPr>
          <p:nvPr/>
        </p:nvPicPr>
        <p:blipFill>
          <a:blip r:embed="rId2"/>
          <a:stretch>
            <a:fillRect/>
          </a:stretch>
        </p:blipFill>
        <p:spPr>
          <a:xfrm>
            <a:off x="62614" y="3298031"/>
            <a:ext cx="457199" cy="452437"/>
          </a:xfrm>
          <a:prstGeom prst="rect">
            <a:avLst/>
          </a:prstGeom>
        </p:spPr>
      </p:pic>
      <p:sp>
        <p:nvSpPr>
          <p:cNvPr id="9" name="Rectangle 8">
            <a:extLst>
              <a:ext uri="{FF2B5EF4-FFF2-40B4-BE49-F238E27FC236}">
                <a16:creationId xmlns:a16="http://schemas.microsoft.com/office/drawing/2014/main" id="{3FE049BD-6FBB-4202-A457-7C1FBD85B818}"/>
              </a:ext>
            </a:extLst>
          </p:cNvPr>
          <p:cNvSpPr/>
          <p:nvPr/>
        </p:nvSpPr>
        <p:spPr>
          <a:xfrm>
            <a:off x="7105649" y="1229541"/>
            <a:ext cx="1754393" cy="21390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Résultat</a:t>
            </a:r>
          </a:p>
        </p:txBody>
      </p:sp>
      <p:sp>
        <p:nvSpPr>
          <p:cNvPr id="10" name="Rectangle 9">
            <a:extLst>
              <a:ext uri="{FF2B5EF4-FFF2-40B4-BE49-F238E27FC236}">
                <a16:creationId xmlns:a16="http://schemas.microsoft.com/office/drawing/2014/main" id="{058E5814-BA4B-4F52-BDAB-CA1D23F337E9}"/>
              </a:ext>
            </a:extLst>
          </p:cNvPr>
          <p:cNvSpPr/>
          <p:nvPr/>
        </p:nvSpPr>
        <p:spPr>
          <a:xfrm>
            <a:off x="5383659" y="1229541"/>
            <a:ext cx="1721991" cy="2139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Les garanties</a:t>
            </a:r>
          </a:p>
        </p:txBody>
      </p:sp>
    </p:spTree>
    <p:extLst>
      <p:ext uri="{BB962C8B-B14F-4D97-AF65-F5344CB8AC3E}">
        <p14:creationId xmlns:p14="http://schemas.microsoft.com/office/powerpoint/2010/main" val="153669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750E93-135E-4290-A282-728A37B8160E}"/>
              </a:ext>
            </a:extLst>
          </p:cNvPr>
          <p:cNvSpPr>
            <a:spLocks noGrp="1"/>
          </p:cNvSpPr>
          <p:nvPr>
            <p:ph type="title"/>
          </p:nvPr>
        </p:nvSpPr>
        <p:spPr/>
        <p:txBody>
          <a:bodyPr/>
          <a:lstStyle/>
          <a:p>
            <a:r>
              <a:rPr lang="fr-FR" dirty="0"/>
              <a:t>Exemples de remboursement Dentaire / 2021</a:t>
            </a:r>
          </a:p>
        </p:txBody>
      </p:sp>
      <p:sp>
        <p:nvSpPr>
          <p:cNvPr id="3" name="Espace réservé du texte 2">
            <a:extLst>
              <a:ext uri="{FF2B5EF4-FFF2-40B4-BE49-F238E27FC236}">
                <a16:creationId xmlns:a16="http://schemas.microsoft.com/office/drawing/2014/main" id="{383015CA-FBC5-45B3-92BF-7111113425E4}"/>
              </a:ext>
            </a:extLst>
          </p:cNvPr>
          <p:cNvSpPr>
            <a:spLocks noGrp="1"/>
          </p:cNvSpPr>
          <p:nvPr>
            <p:ph type="body" sz="quarter" idx="13"/>
          </p:nvPr>
        </p:nvSpPr>
        <p:spPr/>
        <p:txBody>
          <a:bodyPr/>
          <a:lstStyle/>
          <a:p>
            <a:r>
              <a:rPr lang="fr-FR" dirty="0"/>
              <a:t>2</a:t>
            </a:r>
          </a:p>
        </p:txBody>
      </p:sp>
      <p:sp>
        <p:nvSpPr>
          <p:cNvPr id="5" name="Espace réservé du pied de page 4">
            <a:extLst>
              <a:ext uri="{FF2B5EF4-FFF2-40B4-BE49-F238E27FC236}">
                <a16:creationId xmlns:a16="http://schemas.microsoft.com/office/drawing/2014/main" id="{98E9F5FC-350D-462B-824A-A19FA7F03C36}"/>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8FADA418-82F0-4C23-A219-AEA228C29047}"/>
              </a:ext>
            </a:extLst>
          </p:cNvPr>
          <p:cNvSpPr>
            <a:spLocks noGrp="1"/>
          </p:cNvSpPr>
          <p:nvPr>
            <p:ph type="sldNum" sz="quarter" idx="16"/>
          </p:nvPr>
        </p:nvSpPr>
        <p:spPr/>
        <p:txBody>
          <a:bodyPr/>
          <a:lstStyle/>
          <a:p>
            <a:fld id="{4F985FF9-ADA8-465B-B1B8-A5AF16A5E141}" type="slidenum">
              <a:rPr lang="fr-FR" smtClean="0"/>
              <a:pPr/>
              <a:t>15</a:t>
            </a:fld>
            <a:endParaRPr lang="fr-FR"/>
          </a:p>
        </p:txBody>
      </p:sp>
      <p:graphicFrame>
        <p:nvGraphicFramePr>
          <p:cNvPr id="7" name="Tableau 6">
            <a:extLst>
              <a:ext uri="{FF2B5EF4-FFF2-40B4-BE49-F238E27FC236}">
                <a16:creationId xmlns:a16="http://schemas.microsoft.com/office/drawing/2014/main" id="{71541A3E-2093-47B9-9E7E-9AF1F02012AD}"/>
              </a:ext>
            </a:extLst>
          </p:cNvPr>
          <p:cNvGraphicFramePr>
            <a:graphicFrameLocks noGrp="1"/>
          </p:cNvGraphicFramePr>
          <p:nvPr>
            <p:extLst>
              <p:ext uri="{D42A27DB-BD31-4B8C-83A1-F6EECF244321}">
                <p14:modId xmlns:p14="http://schemas.microsoft.com/office/powerpoint/2010/main" val="1219030477"/>
              </p:ext>
            </p:extLst>
          </p:nvPr>
        </p:nvGraphicFramePr>
        <p:xfrm>
          <a:off x="615303" y="1514961"/>
          <a:ext cx="8244740" cy="4166026"/>
        </p:xfrm>
        <a:graphic>
          <a:graphicData uri="http://schemas.openxmlformats.org/drawingml/2006/table">
            <a:tbl>
              <a:tblPr/>
              <a:tblGrid>
                <a:gridCol w="1748548">
                  <a:extLst>
                    <a:ext uri="{9D8B030D-6E8A-4147-A177-3AD203B41FA5}">
                      <a16:colId xmlns:a16="http://schemas.microsoft.com/office/drawing/2014/main" val="3451110786"/>
                    </a:ext>
                  </a:extLst>
                </a:gridCol>
                <a:gridCol w="1405480">
                  <a:extLst>
                    <a:ext uri="{9D8B030D-6E8A-4147-A177-3AD203B41FA5}">
                      <a16:colId xmlns:a16="http://schemas.microsoft.com/office/drawing/2014/main" val="784703460"/>
                    </a:ext>
                  </a:extLst>
                </a:gridCol>
                <a:gridCol w="1449746">
                  <a:extLst>
                    <a:ext uri="{9D8B030D-6E8A-4147-A177-3AD203B41FA5}">
                      <a16:colId xmlns:a16="http://schemas.microsoft.com/office/drawing/2014/main" val="1610633719"/>
                    </a:ext>
                  </a:extLst>
                </a:gridCol>
                <a:gridCol w="709775">
                  <a:extLst>
                    <a:ext uri="{9D8B030D-6E8A-4147-A177-3AD203B41FA5}">
                      <a16:colId xmlns:a16="http://schemas.microsoft.com/office/drawing/2014/main" val="2336713985"/>
                    </a:ext>
                  </a:extLst>
                </a:gridCol>
                <a:gridCol w="1094107">
                  <a:extLst>
                    <a:ext uri="{9D8B030D-6E8A-4147-A177-3AD203B41FA5}">
                      <a16:colId xmlns:a16="http://schemas.microsoft.com/office/drawing/2014/main" val="2261083634"/>
                    </a:ext>
                  </a:extLst>
                </a:gridCol>
                <a:gridCol w="918542">
                  <a:extLst>
                    <a:ext uri="{9D8B030D-6E8A-4147-A177-3AD203B41FA5}">
                      <a16:colId xmlns:a16="http://schemas.microsoft.com/office/drawing/2014/main" val="3970836203"/>
                    </a:ext>
                  </a:extLst>
                </a:gridCol>
                <a:gridCol w="918542">
                  <a:extLst>
                    <a:ext uri="{9D8B030D-6E8A-4147-A177-3AD203B41FA5}">
                      <a16:colId xmlns:a16="http://schemas.microsoft.com/office/drawing/2014/main" val="3007494319"/>
                    </a:ext>
                  </a:extLst>
                </a:gridCol>
              </a:tblGrid>
              <a:tr h="595497">
                <a:tc>
                  <a:txBody>
                    <a:bodyPr/>
                    <a:lstStyle/>
                    <a:p>
                      <a:pPr algn="ctr" fontAlgn="ctr"/>
                      <a:r>
                        <a:rPr lang="fr-FR" sz="900" b="0" i="0" u="none" strike="noStrike" dirty="0">
                          <a:solidFill>
                            <a:srgbClr val="000000"/>
                          </a:solidFill>
                          <a:effectLst/>
                          <a:latin typeface="Gill Sans MT" panose="020B0502020104020203" pitchFamily="34" charset="0"/>
                        </a:rPr>
                        <a:t>Exemple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Prix moyen pratiqué ou tarif réglementé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Remboursement de l’assurance maladie obligatoire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Formule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NOUS</a:t>
                      </a:r>
                    </a:p>
                    <a:p>
                      <a:pPr algn="ctr" fontAlgn="ctr"/>
                      <a:r>
                        <a:rPr lang="fr-FR" sz="900" b="1" i="0" u="none" strike="noStrike" dirty="0">
                          <a:solidFill>
                            <a:srgbClr val="C00000"/>
                          </a:solidFill>
                          <a:effectLst/>
                          <a:latin typeface="Gill Sans MT" panose="020B0502020104020203" pitchFamily="34" charset="0"/>
                        </a:rPr>
                        <a:t>(dont </a:t>
                      </a:r>
                      <a:r>
                        <a:rPr lang="fr-FR" sz="900" b="1" i="0" u="none" strike="noStrike" dirty="0" err="1">
                          <a:solidFill>
                            <a:srgbClr val="C00000"/>
                          </a:solidFill>
                          <a:effectLst/>
                          <a:latin typeface="Gill Sans MT" panose="020B0502020104020203" pitchFamily="34" charset="0"/>
                        </a:rPr>
                        <a:t>remb</a:t>
                      </a:r>
                      <a:r>
                        <a:rPr lang="fr-FR" sz="900" b="1" i="0" u="none" strike="noStrike" dirty="0">
                          <a:solidFill>
                            <a:srgbClr val="C00000"/>
                          </a:solidFill>
                          <a:effectLst/>
                          <a:latin typeface="Gill Sans MT" panose="020B0502020104020203" pitchFamily="34" charset="0"/>
                        </a:rPr>
                        <a:t>. Sécu.)</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 </a:t>
                      </a:r>
                      <a:r>
                        <a:rPr lang="fr-FR" sz="900" b="1" i="0" u="none" strike="noStrike" dirty="0">
                          <a:solidFill>
                            <a:srgbClr val="C00000"/>
                          </a:solidFill>
                          <a:effectLst/>
                          <a:latin typeface="Gill Sans MT" panose="020B0502020104020203" pitchFamily="34" charset="0"/>
                        </a:rPr>
                        <a:t>Garanties Santé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Reste à charge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0817228"/>
                  </a:ext>
                </a:extLst>
              </a:tr>
              <a:tr h="207131">
                <a:tc>
                  <a:txBody>
                    <a:bodyPr/>
                    <a:lstStyle/>
                    <a:p>
                      <a:pPr algn="ctr" fontAlgn="ctr"/>
                      <a:r>
                        <a:rPr lang="fr-FR" sz="900" b="1" i="0" u="none" strike="noStrike" dirty="0">
                          <a:solidFill>
                            <a:srgbClr val="FFFFFF"/>
                          </a:solidFill>
                          <a:effectLst/>
                          <a:latin typeface="Gill Sans MT" panose="020B0502020104020203" pitchFamily="34" charset="0"/>
                        </a:rPr>
                        <a:t>Dentaire</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extLst>
                  <a:ext uri="{0D108BD9-81ED-4DB2-BD59-A6C34878D82A}">
                    <a16:rowId xmlns:a16="http://schemas.microsoft.com/office/drawing/2014/main" val="1808750119"/>
                  </a:ext>
                </a:extLst>
              </a:tr>
              <a:tr h="207131">
                <a:tc rowSpan="4">
                  <a:txBody>
                    <a:bodyPr/>
                    <a:lstStyle/>
                    <a:p>
                      <a:pPr algn="ctr" fontAlgn="ctr"/>
                      <a:r>
                        <a:rPr lang="fr-FR" sz="900" b="0" i="0" u="none" strike="noStrike" dirty="0">
                          <a:solidFill>
                            <a:srgbClr val="000000"/>
                          </a:solidFill>
                          <a:effectLst/>
                          <a:latin typeface="Gill Sans MT" panose="020B0502020104020203" pitchFamily="34" charset="0"/>
                        </a:rPr>
                        <a:t>Détartrage</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900" b="0" i="0" u="none" strike="noStrike" dirty="0">
                          <a:solidFill>
                            <a:srgbClr val="000000"/>
                          </a:solidFill>
                          <a:effectLst/>
                          <a:latin typeface="Gill Sans MT" panose="020B0502020104020203" pitchFamily="34" charset="0"/>
                        </a:rPr>
                        <a:t>(Soins dentaires)</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Tarif conventionnel</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28,92 €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20,24 €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8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8,68 €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309508455"/>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8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8,68 €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62270433"/>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800" b="1" i="0" u="none" strike="noStrike" dirty="0">
                          <a:solidFill>
                            <a:srgbClr val="9A123F"/>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8,68 €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57051867"/>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800" b="1" i="0" u="none" strike="noStrike" dirty="0">
                          <a:solidFill>
                            <a:srgbClr val="A2776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8,68 €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9720615"/>
                  </a:ext>
                </a:extLst>
              </a:tr>
              <a:tr h="207131">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Couronne céramo-métallique sur incisives, canines et premières </a:t>
                      </a:r>
                      <a:r>
                        <a:rPr kumimoji="0" lang="fr-FR" sz="1100" b="0" i="0" u="none" strike="noStrike" kern="1200" cap="none" spc="0" normalizeH="0" baseline="0" noProof="0" dirty="0" err="1">
                          <a:ln>
                            <a:noFill/>
                          </a:ln>
                          <a:solidFill>
                            <a:srgbClr val="000000"/>
                          </a:solidFill>
                          <a:effectLst/>
                          <a:uLnTx/>
                          <a:uFillTx/>
                          <a:latin typeface="Gill Sans MT" panose="020B0502020104020203" pitchFamily="34" charset="0"/>
                          <a:ea typeface="+mn-ea"/>
                          <a:cs typeface="+mn-cs"/>
                        </a:rPr>
                        <a:t>pré-molaires</a:t>
                      </a: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 </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(prothèse 100% Santé)</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Honoraire limite de facturation</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500 €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84,00 €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416,00 €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32871446"/>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416,00 €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05576816"/>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9A123F"/>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416,00 €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14163371"/>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416,00 €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8695805"/>
                  </a:ext>
                </a:extLst>
              </a:tr>
              <a:tr h="207131">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Couronne céramo-métallique sur deuxièmes </a:t>
                      </a:r>
                      <a:r>
                        <a:rPr kumimoji="0" lang="fr-FR" sz="1100" b="0" i="0" u="none" strike="noStrike" kern="1200" cap="none" spc="0" normalizeH="0" baseline="0" noProof="0" dirty="0" err="1">
                          <a:ln>
                            <a:noFill/>
                          </a:ln>
                          <a:solidFill>
                            <a:srgbClr val="000000"/>
                          </a:solidFill>
                          <a:effectLst/>
                          <a:uLnTx/>
                          <a:uFillTx/>
                          <a:latin typeface="Gill Sans MT" panose="020B0502020104020203" pitchFamily="34" charset="0"/>
                          <a:ea typeface="+mn-ea"/>
                          <a:cs typeface="+mn-cs"/>
                        </a:rPr>
                        <a:t>pré-molaires</a:t>
                      </a:r>
                      <a:endPar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(prothèse panier maîtrisé)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Prix moyen national de l’acte</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538,70 €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84,00 €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150 €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66,00 €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388,70 €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7661117"/>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270 €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186,00 €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268,70 €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95710953"/>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370 €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286,00 €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168,70 €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3648551"/>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500 €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416,00 €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38,70 €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936603"/>
                  </a:ext>
                </a:extLst>
              </a:tr>
              <a:tr h="207131">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Couronne céramo-métallique sur molaire</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(prothèse panier tarif libre)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Prix moyen national de l’acte</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538,70 €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75,25 €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150 €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74,75 €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388,70 €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3898870"/>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270 €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194,75 €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268,70 €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49711880"/>
                  </a:ext>
                </a:extLst>
              </a:tr>
              <a:tr h="20713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370 €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294,75 €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168,70 €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0703518"/>
                  </a:ext>
                </a:extLst>
              </a:tr>
              <a:tr h="207131">
                <a:tc vMerge="1">
                  <a:txBody>
                    <a:bodyPr/>
                    <a:lstStyle/>
                    <a:p>
                      <a:endParaRPr lang="fr-FR" dirty="0"/>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500 €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424,75 €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38,70 €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0292910"/>
                  </a:ext>
                </a:extLst>
              </a:tr>
            </a:tbl>
          </a:graphicData>
        </a:graphic>
      </p:graphicFrame>
      <p:pic>
        <p:nvPicPr>
          <p:cNvPr id="8" name="Image 7">
            <a:extLst>
              <a:ext uri="{FF2B5EF4-FFF2-40B4-BE49-F238E27FC236}">
                <a16:creationId xmlns:a16="http://schemas.microsoft.com/office/drawing/2014/main" id="{3D86CF65-619F-45E4-8FDA-ED789F24F756}"/>
              </a:ext>
            </a:extLst>
          </p:cNvPr>
          <p:cNvPicPr>
            <a:picLocks noChangeAspect="1"/>
          </p:cNvPicPr>
          <p:nvPr/>
        </p:nvPicPr>
        <p:blipFill>
          <a:blip r:embed="rId2"/>
          <a:stretch>
            <a:fillRect/>
          </a:stretch>
        </p:blipFill>
        <p:spPr>
          <a:xfrm>
            <a:off x="62614" y="3298031"/>
            <a:ext cx="457199" cy="452437"/>
          </a:xfrm>
          <a:prstGeom prst="rect">
            <a:avLst/>
          </a:prstGeom>
        </p:spPr>
      </p:pic>
      <p:sp>
        <p:nvSpPr>
          <p:cNvPr id="9" name="Rectangle 8">
            <a:extLst>
              <a:ext uri="{FF2B5EF4-FFF2-40B4-BE49-F238E27FC236}">
                <a16:creationId xmlns:a16="http://schemas.microsoft.com/office/drawing/2014/main" id="{2C88A7BC-6E58-4E6E-AF32-3F9557D3C3A4}"/>
              </a:ext>
            </a:extLst>
          </p:cNvPr>
          <p:cNvSpPr/>
          <p:nvPr/>
        </p:nvSpPr>
        <p:spPr>
          <a:xfrm>
            <a:off x="6976127" y="1229541"/>
            <a:ext cx="1883915" cy="21390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Résultat</a:t>
            </a:r>
          </a:p>
        </p:txBody>
      </p:sp>
      <p:sp>
        <p:nvSpPr>
          <p:cNvPr id="10" name="Rectangle 9">
            <a:extLst>
              <a:ext uri="{FF2B5EF4-FFF2-40B4-BE49-F238E27FC236}">
                <a16:creationId xmlns:a16="http://schemas.microsoft.com/office/drawing/2014/main" id="{08BB9CD8-BE05-4D65-AC78-E0174B9060EC}"/>
              </a:ext>
            </a:extLst>
          </p:cNvPr>
          <p:cNvSpPr/>
          <p:nvPr/>
        </p:nvSpPr>
        <p:spPr>
          <a:xfrm>
            <a:off x="5221734" y="1229540"/>
            <a:ext cx="1754393" cy="2139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Les garanties</a:t>
            </a:r>
          </a:p>
        </p:txBody>
      </p:sp>
    </p:spTree>
    <p:extLst>
      <p:ext uri="{BB962C8B-B14F-4D97-AF65-F5344CB8AC3E}">
        <p14:creationId xmlns:p14="http://schemas.microsoft.com/office/powerpoint/2010/main" val="1509169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89ED56-11D3-48F7-BBD7-3DC75CCFC73D}"/>
              </a:ext>
            </a:extLst>
          </p:cNvPr>
          <p:cNvSpPr>
            <a:spLocks noGrp="1"/>
          </p:cNvSpPr>
          <p:nvPr>
            <p:ph type="title"/>
          </p:nvPr>
        </p:nvSpPr>
        <p:spPr/>
        <p:txBody>
          <a:bodyPr/>
          <a:lstStyle/>
          <a:p>
            <a:r>
              <a:rPr lang="fr-FR" dirty="0"/>
              <a:t>Exemples de remboursement Dentaire / 2021</a:t>
            </a:r>
          </a:p>
        </p:txBody>
      </p:sp>
      <p:sp>
        <p:nvSpPr>
          <p:cNvPr id="3" name="Espace réservé du texte 2">
            <a:extLst>
              <a:ext uri="{FF2B5EF4-FFF2-40B4-BE49-F238E27FC236}">
                <a16:creationId xmlns:a16="http://schemas.microsoft.com/office/drawing/2014/main" id="{F6596115-04F5-43EA-B1B9-81F2AC71B65F}"/>
              </a:ext>
            </a:extLst>
          </p:cNvPr>
          <p:cNvSpPr>
            <a:spLocks noGrp="1"/>
          </p:cNvSpPr>
          <p:nvPr>
            <p:ph type="body" sz="quarter" idx="13"/>
          </p:nvPr>
        </p:nvSpPr>
        <p:spPr/>
        <p:txBody>
          <a:bodyPr/>
          <a:lstStyle/>
          <a:p>
            <a:r>
              <a:rPr lang="fr-FR" dirty="0"/>
              <a:t>2</a:t>
            </a:r>
          </a:p>
        </p:txBody>
      </p:sp>
      <p:sp>
        <p:nvSpPr>
          <p:cNvPr id="5" name="Espace réservé du pied de page 4">
            <a:extLst>
              <a:ext uri="{FF2B5EF4-FFF2-40B4-BE49-F238E27FC236}">
                <a16:creationId xmlns:a16="http://schemas.microsoft.com/office/drawing/2014/main" id="{7C17ADD0-EF44-48E6-A8AB-ACBDDBB51935}"/>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6C8965BA-92C9-47BC-B254-5B75E984EA6D}"/>
              </a:ext>
            </a:extLst>
          </p:cNvPr>
          <p:cNvSpPr>
            <a:spLocks noGrp="1"/>
          </p:cNvSpPr>
          <p:nvPr>
            <p:ph type="sldNum" sz="quarter" idx="16"/>
          </p:nvPr>
        </p:nvSpPr>
        <p:spPr/>
        <p:txBody>
          <a:bodyPr/>
          <a:lstStyle/>
          <a:p>
            <a:fld id="{4F985FF9-ADA8-465B-B1B8-A5AF16A5E141}" type="slidenum">
              <a:rPr lang="fr-FR" smtClean="0"/>
              <a:pPr/>
              <a:t>16</a:t>
            </a:fld>
            <a:endParaRPr lang="fr-FR"/>
          </a:p>
        </p:txBody>
      </p:sp>
      <p:graphicFrame>
        <p:nvGraphicFramePr>
          <p:cNvPr id="8" name="Tableau 7">
            <a:extLst>
              <a:ext uri="{FF2B5EF4-FFF2-40B4-BE49-F238E27FC236}">
                <a16:creationId xmlns:a16="http://schemas.microsoft.com/office/drawing/2014/main" id="{3FFE4B77-B516-47BA-B679-16186FE49D90}"/>
              </a:ext>
            </a:extLst>
          </p:cNvPr>
          <p:cNvGraphicFramePr>
            <a:graphicFrameLocks noGrp="1"/>
          </p:cNvGraphicFramePr>
          <p:nvPr>
            <p:extLst>
              <p:ext uri="{D42A27DB-BD31-4B8C-83A1-F6EECF244321}">
                <p14:modId xmlns:p14="http://schemas.microsoft.com/office/powerpoint/2010/main" val="3434557964"/>
              </p:ext>
            </p:extLst>
          </p:nvPr>
        </p:nvGraphicFramePr>
        <p:xfrm>
          <a:off x="681829" y="1335087"/>
          <a:ext cx="8052594" cy="4420986"/>
        </p:xfrm>
        <a:graphic>
          <a:graphicData uri="http://schemas.openxmlformats.org/drawingml/2006/table">
            <a:tbl>
              <a:tblPr/>
              <a:tblGrid>
                <a:gridCol w="1794514">
                  <a:extLst>
                    <a:ext uri="{9D8B030D-6E8A-4147-A177-3AD203B41FA5}">
                      <a16:colId xmlns:a16="http://schemas.microsoft.com/office/drawing/2014/main" val="982415568"/>
                    </a:ext>
                  </a:extLst>
                </a:gridCol>
                <a:gridCol w="1442426">
                  <a:extLst>
                    <a:ext uri="{9D8B030D-6E8A-4147-A177-3AD203B41FA5}">
                      <a16:colId xmlns:a16="http://schemas.microsoft.com/office/drawing/2014/main" val="1096782538"/>
                    </a:ext>
                  </a:extLst>
                </a:gridCol>
                <a:gridCol w="1262831">
                  <a:extLst>
                    <a:ext uri="{9D8B030D-6E8A-4147-A177-3AD203B41FA5}">
                      <a16:colId xmlns:a16="http://schemas.microsoft.com/office/drawing/2014/main" val="2373402993"/>
                    </a:ext>
                  </a:extLst>
                </a:gridCol>
                <a:gridCol w="723900">
                  <a:extLst>
                    <a:ext uri="{9D8B030D-6E8A-4147-A177-3AD203B41FA5}">
                      <a16:colId xmlns:a16="http://schemas.microsoft.com/office/drawing/2014/main" val="2447123494"/>
                    </a:ext>
                  </a:extLst>
                </a:gridCol>
                <a:gridCol w="1123950">
                  <a:extLst>
                    <a:ext uri="{9D8B030D-6E8A-4147-A177-3AD203B41FA5}">
                      <a16:colId xmlns:a16="http://schemas.microsoft.com/office/drawing/2014/main" val="525085500"/>
                    </a:ext>
                  </a:extLst>
                </a:gridCol>
                <a:gridCol w="966724">
                  <a:extLst>
                    <a:ext uri="{9D8B030D-6E8A-4147-A177-3AD203B41FA5}">
                      <a16:colId xmlns:a16="http://schemas.microsoft.com/office/drawing/2014/main" val="1603838241"/>
                    </a:ext>
                  </a:extLst>
                </a:gridCol>
                <a:gridCol w="738249">
                  <a:extLst>
                    <a:ext uri="{9D8B030D-6E8A-4147-A177-3AD203B41FA5}">
                      <a16:colId xmlns:a16="http://schemas.microsoft.com/office/drawing/2014/main" val="954811167"/>
                    </a:ext>
                  </a:extLst>
                </a:gridCol>
              </a:tblGrid>
              <a:tr h="862026">
                <a:tc>
                  <a:txBody>
                    <a:bodyPr/>
                    <a:lstStyle/>
                    <a:p>
                      <a:pPr algn="ctr" fontAlgn="ctr"/>
                      <a:r>
                        <a:rPr lang="fr-FR" sz="900" b="0" i="0" u="none" strike="noStrike">
                          <a:solidFill>
                            <a:srgbClr val="000000"/>
                          </a:solidFill>
                          <a:effectLst/>
                          <a:latin typeface="Gill Sans MT" panose="020B0502020104020203" pitchFamily="34" charset="0"/>
                        </a:rPr>
                        <a:t>Exemple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Prix moyen pratiqué ou tarif réglementé</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Remboursement de l’assurance maladie obligatoire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Formule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MASTER</a:t>
                      </a:r>
                    </a:p>
                    <a:p>
                      <a:pPr algn="ctr" fontAlgn="ctr"/>
                      <a:r>
                        <a:rPr lang="fr-FR" sz="900" b="1" i="0" u="none" strike="noStrike" dirty="0">
                          <a:solidFill>
                            <a:srgbClr val="C00000"/>
                          </a:solidFill>
                          <a:effectLst/>
                          <a:latin typeface="Gill Sans MT" panose="020B0502020104020203" pitchFamily="34" charset="0"/>
                        </a:rPr>
                        <a:t>(dont </a:t>
                      </a:r>
                      <a:r>
                        <a:rPr lang="fr-FR" sz="900" b="1" i="0" u="none" strike="noStrike" dirty="0" err="1">
                          <a:solidFill>
                            <a:srgbClr val="C00000"/>
                          </a:solidFill>
                          <a:effectLst/>
                          <a:latin typeface="Gill Sans MT" panose="020B0502020104020203" pitchFamily="34" charset="0"/>
                        </a:rPr>
                        <a:t>remb</a:t>
                      </a:r>
                      <a:r>
                        <a:rPr lang="fr-FR" sz="900" b="1" i="0" u="none" strike="noStrike" dirty="0">
                          <a:solidFill>
                            <a:srgbClr val="C00000"/>
                          </a:solidFill>
                          <a:effectLst/>
                          <a:latin typeface="Gill Sans MT" panose="020B0502020104020203" pitchFamily="34" charset="0"/>
                        </a:rPr>
                        <a:t>. Sécu.)</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 </a:t>
                      </a:r>
                      <a:r>
                        <a:rPr lang="fr-FR" sz="900" b="1" i="0" u="none" strike="noStrike" dirty="0">
                          <a:solidFill>
                            <a:srgbClr val="C00000"/>
                          </a:solidFill>
                          <a:effectLst/>
                          <a:latin typeface="Gill Sans MT" panose="020B0502020104020203" pitchFamily="34" charset="0"/>
                        </a:rPr>
                        <a:t>Garanties Santé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Reste à charge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9220926"/>
                  </a:ext>
                </a:extLst>
              </a:tr>
              <a:tr h="208402">
                <a:tc>
                  <a:txBody>
                    <a:bodyPr/>
                    <a:lstStyle/>
                    <a:p>
                      <a:pPr algn="ctr" fontAlgn="ctr"/>
                      <a:r>
                        <a:rPr lang="fr-FR" sz="900" b="1" i="0" u="none" strike="noStrike" dirty="0">
                          <a:solidFill>
                            <a:srgbClr val="FFFFFF"/>
                          </a:solidFill>
                          <a:effectLst/>
                          <a:latin typeface="Gill Sans MT" panose="020B0502020104020203" pitchFamily="34" charset="0"/>
                        </a:rPr>
                        <a:t>Dentaire</a:t>
                      </a:r>
                    </a:p>
                  </a:txBody>
                  <a:tcPr marL="9473" marR="9473" marT="9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900" b="0" i="0" u="none" strike="noStrike">
                          <a:solidFill>
                            <a:srgbClr val="000000"/>
                          </a:solidFill>
                          <a:effectLst/>
                          <a:latin typeface="Gill Sans MT" panose="020B0502020104020203" pitchFamily="34" charset="0"/>
                        </a:rPr>
                        <a:t> </a:t>
                      </a:r>
                    </a:p>
                  </a:txBody>
                  <a:tcPr marL="9473" marR="9473" marT="9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9473" marR="9473" marT="9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extLst>
                  <a:ext uri="{0D108BD9-81ED-4DB2-BD59-A6C34878D82A}">
                    <a16:rowId xmlns:a16="http://schemas.microsoft.com/office/drawing/2014/main" val="2170747241"/>
                  </a:ext>
                </a:extLst>
              </a:tr>
              <a:tr h="198929">
                <a:tc rowSpan="4">
                  <a:txBody>
                    <a:bodyPr/>
                    <a:lstStyle/>
                    <a:p>
                      <a:pPr algn="ctr" fontAlgn="ctr"/>
                      <a:r>
                        <a:rPr lang="fr-FR" sz="900" b="0" i="0" u="none" strike="noStrike" dirty="0">
                          <a:solidFill>
                            <a:srgbClr val="000000"/>
                          </a:solidFill>
                          <a:effectLst/>
                          <a:latin typeface="Gill Sans MT" panose="020B0502020104020203" pitchFamily="34" charset="0"/>
                        </a:rPr>
                        <a:t>Détartrage</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900" b="0" i="0" u="none" strike="noStrike" dirty="0">
                          <a:solidFill>
                            <a:srgbClr val="000000"/>
                          </a:solidFill>
                          <a:effectLst/>
                          <a:latin typeface="Gill Sans MT" panose="020B0502020104020203" pitchFamily="34" charset="0"/>
                        </a:rPr>
                        <a:t>(Soins dentaires)</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Tarif conventionnel</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28,92 €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20,24 €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8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8,68 €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994244952"/>
                  </a:ext>
                </a:extLst>
              </a:tr>
              <a:tr h="20840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8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8,68 €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72964748"/>
                  </a:ext>
                </a:extLst>
              </a:tr>
              <a:tr h="20840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800" b="1" i="0" u="none" strike="noStrike" dirty="0">
                          <a:solidFill>
                            <a:srgbClr val="9A123F"/>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8,68 €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28701785"/>
                  </a:ext>
                </a:extLst>
              </a:tr>
              <a:tr h="217875">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800" b="1" i="0" u="none" strike="noStrike" dirty="0">
                          <a:solidFill>
                            <a:srgbClr val="A2776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8,68 €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9917260"/>
                  </a:ext>
                </a:extLst>
              </a:tr>
              <a:tr h="198929">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Couronne céramo-métallique sur incisives, canines et premières </a:t>
                      </a:r>
                      <a:r>
                        <a:rPr kumimoji="0" lang="fr-FR" sz="1100" b="0" i="0" u="none" strike="noStrike" kern="1200" cap="none" spc="0" normalizeH="0" baseline="0" noProof="0" dirty="0" err="1">
                          <a:ln>
                            <a:noFill/>
                          </a:ln>
                          <a:solidFill>
                            <a:srgbClr val="000000"/>
                          </a:solidFill>
                          <a:effectLst/>
                          <a:uLnTx/>
                          <a:uFillTx/>
                          <a:latin typeface="Gill Sans MT" panose="020B0502020104020203" pitchFamily="34" charset="0"/>
                          <a:ea typeface="+mn-ea"/>
                          <a:cs typeface="+mn-cs"/>
                        </a:rPr>
                        <a:t>pré-molaires</a:t>
                      </a: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 </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(prothèse 100% Santé)</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Honoraire limite de facturation</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500 €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84,00 €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416,00 €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3066830"/>
                  </a:ext>
                </a:extLst>
              </a:tr>
              <a:tr h="198929">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416,00 €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12243802"/>
                  </a:ext>
                </a:extLst>
              </a:tr>
              <a:tr h="198929">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a:solidFill>
                          <a:srgbClr val="9A123F"/>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416,00 €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48012818"/>
                  </a:ext>
                </a:extLst>
              </a:tr>
              <a:tr h="20840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416,00 €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5386813"/>
                  </a:ext>
                </a:extLst>
              </a:tr>
              <a:tr h="198929">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Couronne céramo-métallique sur deuxièmes </a:t>
                      </a:r>
                      <a:r>
                        <a:rPr kumimoji="0" lang="fr-FR" sz="1100" b="0" i="0" u="none" strike="noStrike" kern="1200" cap="none" spc="0" normalizeH="0" baseline="0" noProof="0" dirty="0" err="1">
                          <a:ln>
                            <a:noFill/>
                          </a:ln>
                          <a:solidFill>
                            <a:srgbClr val="000000"/>
                          </a:solidFill>
                          <a:effectLst/>
                          <a:uLnTx/>
                          <a:uFillTx/>
                          <a:latin typeface="Gill Sans MT" panose="020B0502020104020203" pitchFamily="34" charset="0"/>
                          <a:ea typeface="+mn-ea"/>
                          <a:cs typeface="+mn-cs"/>
                        </a:rPr>
                        <a:t>pré-molaires</a:t>
                      </a:r>
                      <a:endPar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(prothèse panier maîtrisé)</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Prix moyen national de l’acte</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538,70 €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84,00 €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150 € / acte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66,00 €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388,70 €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18172442"/>
                  </a:ext>
                </a:extLst>
              </a:tr>
              <a:tr h="198929">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270 € / acte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186,00 €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268,70 €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89843553"/>
                  </a:ext>
                </a:extLst>
              </a:tr>
              <a:tr h="198929">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400 € / acte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316,00 €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138,70 €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22414952"/>
                  </a:ext>
                </a:extLst>
              </a:tr>
              <a:tr h="20840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550 € / acte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454,70 €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093556"/>
                  </a:ext>
                </a:extLst>
              </a:tr>
              <a:tr h="198929">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Couronne céramo-métallique sur molaire</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(prothèse panier tarif libre)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Prix moyen national de l’acte</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538,70 €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75,25 €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150 € / acte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74,75 €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388,70 €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51309114"/>
                  </a:ext>
                </a:extLst>
              </a:tr>
              <a:tr h="20840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270 € / acte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194,75 €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268,70 €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60786447"/>
                  </a:ext>
                </a:extLst>
              </a:tr>
              <a:tr h="20840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400 € / acte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324,75 €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138,70 €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60615666"/>
                  </a:ext>
                </a:extLst>
              </a:tr>
              <a:tr h="217875">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550 € / acte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463,45 €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6600799"/>
                  </a:ext>
                </a:extLst>
              </a:tr>
            </a:tbl>
          </a:graphicData>
        </a:graphic>
      </p:graphicFrame>
      <p:pic>
        <p:nvPicPr>
          <p:cNvPr id="9" name="Image 8">
            <a:extLst>
              <a:ext uri="{FF2B5EF4-FFF2-40B4-BE49-F238E27FC236}">
                <a16:creationId xmlns:a16="http://schemas.microsoft.com/office/drawing/2014/main" id="{24E4E2CD-CA9B-4FFE-81F5-5B57F35ADED1}"/>
              </a:ext>
            </a:extLst>
          </p:cNvPr>
          <p:cNvPicPr>
            <a:picLocks noChangeAspect="1"/>
          </p:cNvPicPr>
          <p:nvPr/>
        </p:nvPicPr>
        <p:blipFill>
          <a:blip r:embed="rId2"/>
          <a:stretch>
            <a:fillRect/>
          </a:stretch>
        </p:blipFill>
        <p:spPr>
          <a:xfrm>
            <a:off x="62614" y="3381375"/>
            <a:ext cx="457199" cy="452437"/>
          </a:xfrm>
          <a:prstGeom prst="rect">
            <a:avLst/>
          </a:prstGeom>
        </p:spPr>
      </p:pic>
      <p:sp>
        <p:nvSpPr>
          <p:cNvPr id="10" name="Rectangle 9">
            <a:extLst>
              <a:ext uri="{FF2B5EF4-FFF2-40B4-BE49-F238E27FC236}">
                <a16:creationId xmlns:a16="http://schemas.microsoft.com/office/drawing/2014/main" id="{1301451A-10A0-4959-8BDB-74D70FF56FA1}"/>
              </a:ext>
            </a:extLst>
          </p:cNvPr>
          <p:cNvSpPr/>
          <p:nvPr/>
        </p:nvSpPr>
        <p:spPr>
          <a:xfrm>
            <a:off x="7038975" y="1068408"/>
            <a:ext cx="1695448" cy="21390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Résultat</a:t>
            </a:r>
          </a:p>
        </p:txBody>
      </p:sp>
      <p:sp>
        <p:nvSpPr>
          <p:cNvPr id="11" name="Rectangle 10">
            <a:extLst>
              <a:ext uri="{FF2B5EF4-FFF2-40B4-BE49-F238E27FC236}">
                <a16:creationId xmlns:a16="http://schemas.microsoft.com/office/drawing/2014/main" id="{AD479FB6-0744-416B-B181-EFB46DC5CAE1}"/>
              </a:ext>
            </a:extLst>
          </p:cNvPr>
          <p:cNvSpPr/>
          <p:nvPr/>
        </p:nvSpPr>
        <p:spPr>
          <a:xfrm>
            <a:off x="5162551" y="1068408"/>
            <a:ext cx="1876424" cy="2139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Les garanties</a:t>
            </a:r>
          </a:p>
        </p:txBody>
      </p:sp>
    </p:spTree>
    <p:extLst>
      <p:ext uri="{BB962C8B-B14F-4D97-AF65-F5344CB8AC3E}">
        <p14:creationId xmlns:p14="http://schemas.microsoft.com/office/powerpoint/2010/main" val="566732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777E56-4F94-4D79-866F-EE179F9E89C9}"/>
              </a:ext>
            </a:extLst>
          </p:cNvPr>
          <p:cNvSpPr>
            <a:spLocks noGrp="1"/>
          </p:cNvSpPr>
          <p:nvPr>
            <p:ph type="title"/>
          </p:nvPr>
        </p:nvSpPr>
        <p:spPr/>
        <p:txBody>
          <a:bodyPr/>
          <a:lstStyle/>
          <a:p>
            <a:r>
              <a:rPr lang="fr-FR" dirty="0"/>
              <a:t>Exemples de remboursement Dentaire / 2021</a:t>
            </a:r>
          </a:p>
        </p:txBody>
      </p:sp>
      <p:sp>
        <p:nvSpPr>
          <p:cNvPr id="3" name="Espace réservé du texte 2">
            <a:extLst>
              <a:ext uri="{FF2B5EF4-FFF2-40B4-BE49-F238E27FC236}">
                <a16:creationId xmlns:a16="http://schemas.microsoft.com/office/drawing/2014/main" id="{29B8B9B4-FC51-44F6-A18B-14CB8594517B}"/>
              </a:ext>
            </a:extLst>
          </p:cNvPr>
          <p:cNvSpPr>
            <a:spLocks noGrp="1"/>
          </p:cNvSpPr>
          <p:nvPr>
            <p:ph type="body" sz="quarter" idx="13"/>
          </p:nvPr>
        </p:nvSpPr>
        <p:spPr/>
        <p:txBody>
          <a:bodyPr/>
          <a:lstStyle/>
          <a:p>
            <a:r>
              <a:rPr lang="fr-FR" dirty="0"/>
              <a:t>2</a:t>
            </a:r>
          </a:p>
        </p:txBody>
      </p:sp>
      <p:sp>
        <p:nvSpPr>
          <p:cNvPr id="5" name="Espace réservé du pied de page 4">
            <a:extLst>
              <a:ext uri="{FF2B5EF4-FFF2-40B4-BE49-F238E27FC236}">
                <a16:creationId xmlns:a16="http://schemas.microsoft.com/office/drawing/2014/main" id="{ED61F4B1-AFD5-46CE-ACC4-757E6761338A}"/>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F71BFEBB-15FE-48A0-805E-F58FDAC5F6DC}"/>
              </a:ext>
            </a:extLst>
          </p:cNvPr>
          <p:cNvSpPr>
            <a:spLocks noGrp="1"/>
          </p:cNvSpPr>
          <p:nvPr>
            <p:ph type="sldNum" sz="quarter" idx="16"/>
          </p:nvPr>
        </p:nvSpPr>
        <p:spPr/>
        <p:txBody>
          <a:bodyPr/>
          <a:lstStyle/>
          <a:p>
            <a:fld id="{4F985FF9-ADA8-465B-B1B8-A5AF16A5E141}" type="slidenum">
              <a:rPr lang="fr-FR" smtClean="0"/>
              <a:pPr/>
              <a:t>17</a:t>
            </a:fld>
            <a:endParaRPr lang="fr-FR"/>
          </a:p>
        </p:txBody>
      </p:sp>
      <p:graphicFrame>
        <p:nvGraphicFramePr>
          <p:cNvPr id="8" name="Tableau 7">
            <a:extLst>
              <a:ext uri="{FF2B5EF4-FFF2-40B4-BE49-F238E27FC236}">
                <a16:creationId xmlns:a16="http://schemas.microsoft.com/office/drawing/2014/main" id="{DCAC691C-3C0B-4D85-8867-F50E405A0EFD}"/>
              </a:ext>
            </a:extLst>
          </p:cNvPr>
          <p:cNvGraphicFramePr>
            <a:graphicFrameLocks noGrp="1"/>
          </p:cNvGraphicFramePr>
          <p:nvPr>
            <p:extLst>
              <p:ext uri="{D42A27DB-BD31-4B8C-83A1-F6EECF244321}">
                <p14:modId xmlns:p14="http://schemas.microsoft.com/office/powerpoint/2010/main" val="3835659947"/>
              </p:ext>
            </p:extLst>
          </p:nvPr>
        </p:nvGraphicFramePr>
        <p:xfrm>
          <a:off x="695325" y="1361283"/>
          <a:ext cx="8164718" cy="4325932"/>
        </p:xfrm>
        <a:graphic>
          <a:graphicData uri="http://schemas.openxmlformats.org/drawingml/2006/table">
            <a:tbl>
              <a:tblPr/>
              <a:tblGrid>
                <a:gridCol w="1731578">
                  <a:extLst>
                    <a:ext uri="{9D8B030D-6E8A-4147-A177-3AD203B41FA5}">
                      <a16:colId xmlns:a16="http://schemas.microsoft.com/office/drawing/2014/main" val="1800604734"/>
                    </a:ext>
                  </a:extLst>
                </a:gridCol>
                <a:gridCol w="1391837">
                  <a:extLst>
                    <a:ext uri="{9D8B030D-6E8A-4147-A177-3AD203B41FA5}">
                      <a16:colId xmlns:a16="http://schemas.microsoft.com/office/drawing/2014/main" val="2603178912"/>
                    </a:ext>
                  </a:extLst>
                </a:gridCol>
                <a:gridCol w="1435677">
                  <a:extLst>
                    <a:ext uri="{9D8B030D-6E8A-4147-A177-3AD203B41FA5}">
                      <a16:colId xmlns:a16="http://schemas.microsoft.com/office/drawing/2014/main" val="3051304863"/>
                    </a:ext>
                  </a:extLst>
                </a:gridCol>
                <a:gridCol w="727283">
                  <a:extLst>
                    <a:ext uri="{9D8B030D-6E8A-4147-A177-3AD203B41FA5}">
                      <a16:colId xmlns:a16="http://schemas.microsoft.com/office/drawing/2014/main" val="826523885"/>
                    </a:ext>
                  </a:extLst>
                </a:gridCol>
                <a:gridCol w="1059091">
                  <a:extLst>
                    <a:ext uri="{9D8B030D-6E8A-4147-A177-3AD203B41FA5}">
                      <a16:colId xmlns:a16="http://schemas.microsoft.com/office/drawing/2014/main" val="1649562816"/>
                    </a:ext>
                  </a:extLst>
                </a:gridCol>
                <a:gridCol w="909626">
                  <a:extLst>
                    <a:ext uri="{9D8B030D-6E8A-4147-A177-3AD203B41FA5}">
                      <a16:colId xmlns:a16="http://schemas.microsoft.com/office/drawing/2014/main" val="2220351706"/>
                    </a:ext>
                  </a:extLst>
                </a:gridCol>
                <a:gridCol w="909626">
                  <a:extLst>
                    <a:ext uri="{9D8B030D-6E8A-4147-A177-3AD203B41FA5}">
                      <a16:colId xmlns:a16="http://schemas.microsoft.com/office/drawing/2014/main" val="3863657710"/>
                    </a:ext>
                  </a:extLst>
                </a:gridCol>
              </a:tblGrid>
              <a:tr h="832301">
                <a:tc>
                  <a:txBody>
                    <a:bodyPr/>
                    <a:lstStyle/>
                    <a:p>
                      <a:pPr algn="ctr" fontAlgn="ctr"/>
                      <a:r>
                        <a:rPr lang="fr-FR" sz="900" b="0" i="0" u="none" strike="noStrike">
                          <a:solidFill>
                            <a:srgbClr val="000000"/>
                          </a:solidFill>
                          <a:effectLst/>
                          <a:latin typeface="Gill Sans MT" panose="020B0502020104020203" pitchFamily="34" charset="0"/>
                        </a:rPr>
                        <a:t>Exemple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Prix moyen pratiqué ou tarif réglementé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Remboursement de l’assurance maladie obligatoire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Formule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PRO</a:t>
                      </a:r>
                    </a:p>
                    <a:p>
                      <a:pPr algn="ctr" fontAlgn="ctr"/>
                      <a:r>
                        <a:rPr lang="fr-FR" sz="900" b="1" i="0" u="none" strike="noStrike" dirty="0">
                          <a:solidFill>
                            <a:srgbClr val="C00000"/>
                          </a:solidFill>
                          <a:effectLst/>
                          <a:latin typeface="Gill Sans MT" panose="020B0502020104020203" pitchFamily="34" charset="0"/>
                        </a:rPr>
                        <a:t>(dont </a:t>
                      </a:r>
                      <a:r>
                        <a:rPr lang="fr-FR" sz="900" b="1" i="0" u="none" strike="noStrike" dirty="0" err="1">
                          <a:solidFill>
                            <a:srgbClr val="C00000"/>
                          </a:solidFill>
                          <a:effectLst/>
                          <a:latin typeface="Gill Sans MT" panose="020B0502020104020203" pitchFamily="34" charset="0"/>
                        </a:rPr>
                        <a:t>remb</a:t>
                      </a:r>
                      <a:r>
                        <a:rPr lang="fr-FR" sz="900" b="1" i="0" u="none" strike="noStrike" dirty="0">
                          <a:solidFill>
                            <a:srgbClr val="C00000"/>
                          </a:solidFill>
                          <a:effectLst/>
                          <a:latin typeface="Gill Sans MT" panose="020B0502020104020203" pitchFamily="34" charset="0"/>
                        </a:rPr>
                        <a:t>. Sécu.)</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a:t>
                      </a:r>
                      <a:r>
                        <a:rPr lang="fr-FR" sz="900" b="0" i="0" u="none" strike="noStrike" dirty="0">
                          <a:solidFill>
                            <a:srgbClr val="000000"/>
                          </a:solidFill>
                          <a:effectLst/>
                          <a:latin typeface="Gill Sans MT" panose="020B0502020104020203" pitchFamily="34" charset="0"/>
                        </a:rPr>
                        <a:t> </a:t>
                      </a:r>
                      <a:r>
                        <a:rPr lang="fr-FR" sz="900" b="1" i="0" u="none" strike="noStrike" dirty="0">
                          <a:solidFill>
                            <a:srgbClr val="C00000"/>
                          </a:solidFill>
                          <a:effectLst/>
                          <a:latin typeface="Gill Sans MT" panose="020B0502020104020203" pitchFamily="34" charset="0"/>
                        </a:rPr>
                        <a:t>Garanties Santé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Reste à charge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2739830"/>
                  </a:ext>
                </a:extLst>
              </a:tr>
              <a:tr h="201216">
                <a:tc>
                  <a:txBody>
                    <a:bodyPr/>
                    <a:lstStyle/>
                    <a:p>
                      <a:pPr algn="ctr" fontAlgn="ctr"/>
                      <a:r>
                        <a:rPr lang="fr-FR" sz="900" b="1" i="0" u="none" strike="noStrike" dirty="0">
                          <a:solidFill>
                            <a:srgbClr val="FFFFFF"/>
                          </a:solidFill>
                          <a:effectLst/>
                          <a:latin typeface="Gill Sans MT" panose="020B0502020104020203" pitchFamily="34" charset="0"/>
                        </a:rPr>
                        <a:t>Dentaire</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858D"/>
                    </a:solidFill>
                  </a:tcPr>
                </a:tc>
                <a:extLst>
                  <a:ext uri="{0D108BD9-81ED-4DB2-BD59-A6C34878D82A}">
                    <a16:rowId xmlns:a16="http://schemas.microsoft.com/office/drawing/2014/main" val="565513054"/>
                  </a:ext>
                </a:extLst>
              </a:tr>
              <a:tr h="192069">
                <a:tc rowSpan="4">
                  <a:txBody>
                    <a:bodyPr/>
                    <a:lstStyle/>
                    <a:p>
                      <a:pPr algn="ctr" fontAlgn="ctr"/>
                      <a:r>
                        <a:rPr lang="fr-FR" sz="900" b="0" i="0" u="none" strike="noStrike" dirty="0">
                          <a:solidFill>
                            <a:srgbClr val="000000"/>
                          </a:solidFill>
                          <a:effectLst/>
                          <a:latin typeface="Gill Sans MT" panose="020B0502020104020203" pitchFamily="34" charset="0"/>
                        </a:rPr>
                        <a:t>Détartrage</a:t>
                      </a:r>
                    </a:p>
                    <a:p>
                      <a:pPr marL="0" marR="0" lvl="0" indent="0" algn="ctr" defTabSz="685800" rtl="0" eaLnBrk="1" fontAlgn="ctr" latinLnBrk="0" hangingPunct="1">
                        <a:lnSpc>
                          <a:spcPct val="100000"/>
                        </a:lnSpc>
                        <a:spcBef>
                          <a:spcPts val="0"/>
                        </a:spcBef>
                        <a:spcAft>
                          <a:spcPts val="0"/>
                        </a:spcAft>
                        <a:buClrTx/>
                        <a:buSzTx/>
                        <a:buFontTx/>
                        <a:buNone/>
                        <a:tabLst/>
                        <a:defRPr/>
                      </a:pPr>
                      <a:r>
                        <a:rPr lang="fr-FR" sz="900" b="0" i="0" u="none" strike="noStrike" dirty="0">
                          <a:solidFill>
                            <a:srgbClr val="000000"/>
                          </a:solidFill>
                          <a:effectLst/>
                          <a:latin typeface="Gill Sans MT" panose="020B0502020104020203" pitchFamily="34" charset="0"/>
                        </a:rPr>
                        <a:t>(Soins dentaires)</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Tarif conventionnel</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28,92 €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20,24 €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8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8,68 €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257225054"/>
                  </a:ext>
                </a:extLst>
              </a:tr>
              <a:tr h="2012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8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8,68 €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12666891"/>
                  </a:ext>
                </a:extLst>
              </a:tr>
              <a:tr h="2012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800" b="1" i="0" u="none" strike="noStrike" dirty="0">
                          <a:solidFill>
                            <a:srgbClr val="9A123F"/>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8,68 €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83595962"/>
                  </a:ext>
                </a:extLst>
              </a:tr>
              <a:tr h="21036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800" b="1" i="0" u="none" strike="noStrike" dirty="0">
                          <a:solidFill>
                            <a:srgbClr val="A2776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8,68 €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3641431"/>
                  </a:ext>
                </a:extLst>
              </a:tr>
              <a:tr h="192069">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Couronne céramo-métallique sur incisives, canines et premières </a:t>
                      </a:r>
                      <a:r>
                        <a:rPr kumimoji="0" lang="fr-FR" sz="1100" b="0" i="0" u="none" strike="noStrike" kern="1200" cap="none" spc="0" normalizeH="0" baseline="0" noProof="0" dirty="0" err="1">
                          <a:ln>
                            <a:noFill/>
                          </a:ln>
                          <a:solidFill>
                            <a:srgbClr val="000000"/>
                          </a:solidFill>
                          <a:effectLst/>
                          <a:uLnTx/>
                          <a:uFillTx/>
                          <a:latin typeface="Gill Sans MT" panose="020B0502020104020203" pitchFamily="34" charset="0"/>
                          <a:ea typeface="+mn-ea"/>
                          <a:cs typeface="+mn-cs"/>
                        </a:rPr>
                        <a:t>pré-molaires</a:t>
                      </a: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 </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(prothèse 100% Santé)</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Honoraire limite de facturation</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500 €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84,00 €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416,00 €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80206884"/>
                  </a:ext>
                </a:extLst>
              </a:tr>
              <a:tr h="2012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416,00 €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11303431"/>
                  </a:ext>
                </a:extLst>
              </a:tr>
              <a:tr h="2012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a:solidFill>
                          <a:srgbClr val="9A123F"/>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416,00 €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92589283"/>
                  </a:ext>
                </a:extLst>
              </a:tr>
              <a:tr h="21036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416,00 €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5457766"/>
                  </a:ext>
                </a:extLst>
              </a:tr>
              <a:tr h="192069">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Couronne céramo-métallique sur deuxièmes </a:t>
                      </a:r>
                      <a:r>
                        <a:rPr kumimoji="0" lang="fr-FR" sz="1100" b="0" i="0" u="none" strike="noStrike" kern="1200" cap="none" spc="0" normalizeH="0" baseline="0" noProof="0" dirty="0" err="1">
                          <a:ln>
                            <a:noFill/>
                          </a:ln>
                          <a:solidFill>
                            <a:srgbClr val="000000"/>
                          </a:solidFill>
                          <a:effectLst/>
                          <a:uLnTx/>
                          <a:uFillTx/>
                          <a:latin typeface="Gill Sans MT" panose="020B0502020104020203" pitchFamily="34" charset="0"/>
                          <a:ea typeface="+mn-ea"/>
                          <a:cs typeface="+mn-cs"/>
                        </a:rPr>
                        <a:t>pré-molaires</a:t>
                      </a:r>
                      <a:endPar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(prothèse panier maîtrisé)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Prix moyen national de l’acte</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538,70 €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84,00 €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125 % BR</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66,00 €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388,70 €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7195065"/>
                  </a:ext>
                </a:extLst>
              </a:tr>
              <a:tr h="2012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250 €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166,00 €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288,70 €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74407797"/>
                  </a:ext>
                </a:extLst>
              </a:tr>
              <a:tr h="2012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400 €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316,00 €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138,70 €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68043802"/>
                  </a:ext>
                </a:extLst>
              </a:tr>
              <a:tr h="21036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600 €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454,70 €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9474965"/>
                  </a:ext>
                </a:extLst>
              </a:tr>
              <a:tr h="192069">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rPr>
                        <a:t>Couronne céramo-métallique sur molaire</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Gill Sans MT" panose="020B0502020104020203" pitchFamily="34" charset="0"/>
                        <a:ea typeface="+mn-ea"/>
                        <a:cs typeface="+mn-cs"/>
                      </a:endParaRPr>
                    </a:p>
                    <a:p>
                      <a:pPr marL="0" marR="0" lvl="0" indent="0" algn="ctr" defTabSz="685800" rtl="0" eaLnBrk="1" fontAlgn="ctr"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(prothèse panier tarif libre)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Prix moyen national de l’acte</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538,70 €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a:solidFill>
                            <a:srgbClr val="C00000"/>
                          </a:solidFill>
                          <a:effectLst/>
                          <a:latin typeface="Gill Sans MT" panose="020B0502020104020203" pitchFamily="34" charset="0"/>
                        </a:rPr>
                        <a:t>75,25 €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125 % BR</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74,75 €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388,70 €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37087856"/>
                  </a:ext>
                </a:extLst>
              </a:tr>
              <a:tr h="2012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250 €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174,75 €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288,70 €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29358512"/>
                  </a:ext>
                </a:extLst>
              </a:tr>
              <a:tr h="201216">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400 €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324,75 €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138,70 €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99790477"/>
                  </a:ext>
                </a:extLst>
              </a:tr>
              <a:tr h="210362">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600 € / acte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463,45 €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7489625"/>
                  </a:ext>
                </a:extLst>
              </a:tr>
            </a:tbl>
          </a:graphicData>
        </a:graphic>
      </p:graphicFrame>
      <p:pic>
        <p:nvPicPr>
          <p:cNvPr id="9" name="Image 8">
            <a:extLst>
              <a:ext uri="{FF2B5EF4-FFF2-40B4-BE49-F238E27FC236}">
                <a16:creationId xmlns:a16="http://schemas.microsoft.com/office/drawing/2014/main" id="{8C43F768-603D-48DC-9714-5A81DB136A2A}"/>
              </a:ext>
            </a:extLst>
          </p:cNvPr>
          <p:cNvPicPr>
            <a:picLocks noChangeAspect="1"/>
          </p:cNvPicPr>
          <p:nvPr/>
        </p:nvPicPr>
        <p:blipFill>
          <a:blip r:embed="rId2"/>
          <a:stretch>
            <a:fillRect/>
          </a:stretch>
        </p:blipFill>
        <p:spPr>
          <a:xfrm>
            <a:off x="106177" y="3298031"/>
            <a:ext cx="457199" cy="452437"/>
          </a:xfrm>
          <a:prstGeom prst="rect">
            <a:avLst/>
          </a:prstGeom>
        </p:spPr>
      </p:pic>
      <p:sp>
        <p:nvSpPr>
          <p:cNvPr id="10" name="Rectangle 9">
            <a:extLst>
              <a:ext uri="{FF2B5EF4-FFF2-40B4-BE49-F238E27FC236}">
                <a16:creationId xmlns:a16="http://schemas.microsoft.com/office/drawing/2014/main" id="{B983E59B-A56B-40FC-AA92-39123351EB35}"/>
              </a:ext>
            </a:extLst>
          </p:cNvPr>
          <p:cNvSpPr/>
          <p:nvPr/>
        </p:nvSpPr>
        <p:spPr>
          <a:xfrm>
            <a:off x="6976127" y="1063834"/>
            <a:ext cx="1883915" cy="21390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Résultat</a:t>
            </a:r>
          </a:p>
        </p:txBody>
      </p:sp>
      <p:sp>
        <p:nvSpPr>
          <p:cNvPr id="11" name="Rectangle 10">
            <a:extLst>
              <a:ext uri="{FF2B5EF4-FFF2-40B4-BE49-F238E27FC236}">
                <a16:creationId xmlns:a16="http://schemas.microsoft.com/office/drawing/2014/main" id="{A193B3FF-602E-49B9-8145-817BE70D9CE3}"/>
              </a:ext>
            </a:extLst>
          </p:cNvPr>
          <p:cNvSpPr/>
          <p:nvPr/>
        </p:nvSpPr>
        <p:spPr>
          <a:xfrm>
            <a:off x="5221742" y="1063832"/>
            <a:ext cx="1754385" cy="2139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Les garanties</a:t>
            </a:r>
          </a:p>
        </p:txBody>
      </p:sp>
    </p:spTree>
    <p:extLst>
      <p:ext uri="{BB962C8B-B14F-4D97-AF65-F5344CB8AC3E}">
        <p14:creationId xmlns:p14="http://schemas.microsoft.com/office/powerpoint/2010/main" val="2774482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88ACA0-DBE8-44B8-86AB-F470415EC1BB}"/>
              </a:ext>
            </a:extLst>
          </p:cNvPr>
          <p:cNvSpPr>
            <a:spLocks noGrp="1"/>
          </p:cNvSpPr>
          <p:nvPr>
            <p:ph type="title"/>
          </p:nvPr>
        </p:nvSpPr>
        <p:spPr/>
        <p:txBody>
          <a:bodyPr/>
          <a:lstStyle/>
          <a:p>
            <a:r>
              <a:rPr lang="fr-FR" dirty="0"/>
              <a:t>Les aides auditives</a:t>
            </a:r>
          </a:p>
        </p:txBody>
      </p:sp>
      <p:sp>
        <p:nvSpPr>
          <p:cNvPr id="3" name="Espace réservé du texte 2">
            <a:extLst>
              <a:ext uri="{FF2B5EF4-FFF2-40B4-BE49-F238E27FC236}">
                <a16:creationId xmlns:a16="http://schemas.microsoft.com/office/drawing/2014/main" id="{5C35D26A-8A55-48F6-B3E5-055568DF8EC0}"/>
              </a:ext>
            </a:extLst>
          </p:cNvPr>
          <p:cNvSpPr>
            <a:spLocks noGrp="1"/>
          </p:cNvSpPr>
          <p:nvPr>
            <p:ph type="body" sz="quarter" idx="13"/>
          </p:nvPr>
        </p:nvSpPr>
        <p:spPr/>
        <p:txBody>
          <a:bodyPr/>
          <a:lstStyle/>
          <a:p>
            <a:r>
              <a:rPr lang="fr-FR" dirty="0"/>
              <a:t>2</a:t>
            </a:r>
          </a:p>
        </p:txBody>
      </p:sp>
      <p:pic>
        <p:nvPicPr>
          <p:cNvPr id="7" name="Image 6">
            <a:extLst>
              <a:ext uri="{FF2B5EF4-FFF2-40B4-BE49-F238E27FC236}">
                <a16:creationId xmlns:a16="http://schemas.microsoft.com/office/drawing/2014/main" id="{EF0C5386-6ED7-487E-8C40-28AC07FCCB23}"/>
              </a:ext>
            </a:extLst>
          </p:cNvPr>
          <p:cNvPicPr>
            <a:picLocks noChangeAspect="1"/>
          </p:cNvPicPr>
          <p:nvPr/>
        </p:nvPicPr>
        <p:blipFill>
          <a:blip r:embed="rId2"/>
          <a:stretch>
            <a:fillRect/>
          </a:stretch>
        </p:blipFill>
        <p:spPr>
          <a:xfrm>
            <a:off x="1780950" y="1638775"/>
            <a:ext cx="5753325" cy="3086378"/>
          </a:xfrm>
          <a:prstGeom prst="rect">
            <a:avLst/>
          </a:prstGeom>
        </p:spPr>
      </p:pic>
      <p:sp>
        <p:nvSpPr>
          <p:cNvPr id="4" name="Espace réservé du texte 3">
            <a:extLst>
              <a:ext uri="{FF2B5EF4-FFF2-40B4-BE49-F238E27FC236}">
                <a16:creationId xmlns:a16="http://schemas.microsoft.com/office/drawing/2014/main" id="{1A790512-1D36-4BDC-85A8-7AFDB36203CA}"/>
              </a:ext>
            </a:extLst>
          </p:cNvPr>
          <p:cNvSpPr>
            <a:spLocks noGrp="1"/>
          </p:cNvSpPr>
          <p:nvPr>
            <p:ph type="body" sz="quarter" idx="14"/>
          </p:nvPr>
        </p:nvSpPr>
        <p:spPr>
          <a:xfrm>
            <a:off x="1079499" y="1059585"/>
            <a:ext cx="7780543" cy="385762"/>
          </a:xfrm>
        </p:spPr>
        <p:txBody>
          <a:bodyPr/>
          <a:lstStyle/>
          <a:p>
            <a:r>
              <a:rPr lang="fr-FR" dirty="0">
                <a:solidFill>
                  <a:schemeClr val="tx1"/>
                </a:solidFill>
              </a:rPr>
              <a:t>Création de 2 paniers de soins, en fonction de l’équipement, avec une mise en application complète au 1</a:t>
            </a:r>
            <a:r>
              <a:rPr lang="fr-FR" baseline="30000" dirty="0">
                <a:solidFill>
                  <a:schemeClr val="tx1"/>
                </a:solidFill>
              </a:rPr>
              <a:t>er</a:t>
            </a:r>
            <a:r>
              <a:rPr lang="fr-FR" dirty="0">
                <a:solidFill>
                  <a:schemeClr val="tx1"/>
                </a:solidFill>
              </a:rPr>
              <a:t> janvier 2021 :</a:t>
            </a:r>
          </a:p>
        </p:txBody>
      </p:sp>
      <p:sp>
        <p:nvSpPr>
          <p:cNvPr id="5" name="Espace réservé du pied de page 4">
            <a:extLst>
              <a:ext uri="{FF2B5EF4-FFF2-40B4-BE49-F238E27FC236}">
                <a16:creationId xmlns:a16="http://schemas.microsoft.com/office/drawing/2014/main" id="{C00E6EBE-2040-40D1-973A-33CA645E9913}"/>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98B97C86-1202-4534-AFAF-2E6BFA47C7BF}"/>
              </a:ext>
            </a:extLst>
          </p:cNvPr>
          <p:cNvSpPr>
            <a:spLocks noGrp="1"/>
          </p:cNvSpPr>
          <p:nvPr>
            <p:ph type="sldNum" sz="quarter" idx="16"/>
          </p:nvPr>
        </p:nvSpPr>
        <p:spPr/>
        <p:txBody>
          <a:bodyPr/>
          <a:lstStyle/>
          <a:p>
            <a:fld id="{4F985FF9-ADA8-465B-B1B8-A5AF16A5E141}" type="slidenum">
              <a:rPr lang="fr-FR" smtClean="0"/>
              <a:pPr/>
              <a:t>18</a:t>
            </a:fld>
            <a:endParaRPr lang="fr-FR"/>
          </a:p>
        </p:txBody>
      </p:sp>
      <p:sp>
        <p:nvSpPr>
          <p:cNvPr id="8" name="Rectangle 7">
            <a:extLst>
              <a:ext uri="{FF2B5EF4-FFF2-40B4-BE49-F238E27FC236}">
                <a16:creationId xmlns:a16="http://schemas.microsoft.com/office/drawing/2014/main" id="{2C86268C-31ED-4A72-BC8A-771234A1648F}"/>
              </a:ext>
            </a:extLst>
          </p:cNvPr>
          <p:cNvSpPr/>
          <p:nvPr/>
        </p:nvSpPr>
        <p:spPr>
          <a:xfrm>
            <a:off x="1613700" y="4736548"/>
            <a:ext cx="6901650" cy="338554"/>
          </a:xfrm>
          <a:prstGeom prst="rect">
            <a:avLst/>
          </a:prstGeom>
        </p:spPr>
        <p:txBody>
          <a:bodyPr wrap="square">
            <a:spAutoFit/>
          </a:bodyPr>
          <a:lstStyle/>
          <a:p>
            <a:pPr algn="just"/>
            <a:r>
              <a:rPr lang="fr-FR" sz="800" dirty="0"/>
              <a:t>*Les options possibles : système anti-acouphène, connectivité sans fil, réducteur du bruit du vent, synchronisation binaurale, directivité microphonique adaptative, bande passante élargie ≥ 6 000 Hz, fonction apprentissage de sonie, dispositif anti-réverbération</a:t>
            </a:r>
          </a:p>
        </p:txBody>
      </p:sp>
      <p:sp>
        <p:nvSpPr>
          <p:cNvPr id="9" name="Rectangle : carré corné 8">
            <a:extLst>
              <a:ext uri="{FF2B5EF4-FFF2-40B4-BE49-F238E27FC236}">
                <a16:creationId xmlns:a16="http://schemas.microsoft.com/office/drawing/2014/main" id="{58AAD5B0-5805-4932-AEEC-9D3145F973A6}"/>
              </a:ext>
            </a:extLst>
          </p:cNvPr>
          <p:cNvSpPr/>
          <p:nvPr/>
        </p:nvSpPr>
        <p:spPr>
          <a:xfrm>
            <a:off x="5305200" y="5103841"/>
            <a:ext cx="3383655" cy="1212116"/>
          </a:xfrm>
          <a:prstGeom prst="foldedCorner">
            <a:avLst/>
          </a:prstGeom>
          <a:solidFill>
            <a:srgbClr val="711E66"/>
          </a:solidFill>
        </p:spPr>
        <p:txBody>
          <a:bodyPr wrap="square">
            <a:spAutoFit/>
          </a:bodyPr>
          <a:lstStyle/>
          <a:p>
            <a:pPr algn="just"/>
            <a:r>
              <a:rPr lang="fr-FR" sz="1200" dirty="0">
                <a:solidFill>
                  <a:schemeClr val="bg1"/>
                </a:solidFill>
              </a:rPr>
              <a:t>L’audioprothésiste doit présenter un devis proposant au moins un équipement de l’offre 100% Santé adaptée à la perte auditive. </a:t>
            </a:r>
            <a:r>
              <a:rPr lang="fr-FR" sz="1200" b="1" dirty="0">
                <a:solidFill>
                  <a:schemeClr val="bg1"/>
                </a:solidFill>
              </a:rPr>
              <a:t>Libre à l’assuré ensuite de choisir </a:t>
            </a:r>
          </a:p>
          <a:p>
            <a:pPr algn="just"/>
            <a:r>
              <a:rPr lang="fr-FR" sz="1200" b="1" dirty="0">
                <a:solidFill>
                  <a:schemeClr val="bg1"/>
                </a:solidFill>
              </a:rPr>
              <a:t>l’équipement qu’il souhaite. </a:t>
            </a:r>
          </a:p>
        </p:txBody>
      </p:sp>
      <p:sp>
        <p:nvSpPr>
          <p:cNvPr id="10" name="Rectangle 9">
            <a:extLst>
              <a:ext uri="{FF2B5EF4-FFF2-40B4-BE49-F238E27FC236}">
                <a16:creationId xmlns:a16="http://schemas.microsoft.com/office/drawing/2014/main" id="{362FDF39-108D-45CA-9003-96F70ABE8FA1}"/>
              </a:ext>
            </a:extLst>
          </p:cNvPr>
          <p:cNvSpPr/>
          <p:nvPr/>
        </p:nvSpPr>
        <p:spPr>
          <a:xfrm>
            <a:off x="1188345" y="5103841"/>
            <a:ext cx="3383655" cy="1200329"/>
          </a:xfrm>
          <a:prstGeom prst="rect">
            <a:avLst/>
          </a:prstGeom>
          <a:ln>
            <a:solidFill>
              <a:schemeClr val="accent6">
                <a:lumMod val="75000"/>
              </a:schemeClr>
            </a:solidFill>
          </a:ln>
        </p:spPr>
        <p:txBody>
          <a:bodyPr wrap="square">
            <a:spAutoFit/>
          </a:bodyPr>
          <a:lstStyle/>
          <a:p>
            <a:pPr lvl="1" algn="just"/>
            <a:r>
              <a:rPr lang="fr-FR" sz="1200" b="1" dirty="0"/>
              <a:t>Limitation d’un équipement par oreille tous les 4 ans </a:t>
            </a:r>
            <a:r>
              <a:rPr lang="fr-FR" sz="1200" dirty="0"/>
              <a:t>à compter de la date d’achat de l’équipement pour être remboursé. Le suivi et le contrôle de l’appareillage durant ce laps de temps sera sans frais.</a:t>
            </a:r>
          </a:p>
        </p:txBody>
      </p:sp>
      <p:pic>
        <p:nvPicPr>
          <p:cNvPr id="11" name="Image 10">
            <a:extLst>
              <a:ext uri="{FF2B5EF4-FFF2-40B4-BE49-F238E27FC236}">
                <a16:creationId xmlns:a16="http://schemas.microsoft.com/office/drawing/2014/main" id="{01E4B6B6-6889-47B1-9C18-F4CDBDFFC289}"/>
              </a:ext>
            </a:extLst>
          </p:cNvPr>
          <p:cNvPicPr>
            <a:picLocks noChangeAspect="1"/>
          </p:cNvPicPr>
          <p:nvPr/>
        </p:nvPicPr>
        <p:blipFill>
          <a:blip r:embed="rId3"/>
          <a:stretch>
            <a:fillRect/>
          </a:stretch>
        </p:blipFill>
        <p:spPr>
          <a:xfrm>
            <a:off x="956783" y="5026382"/>
            <a:ext cx="600075" cy="561975"/>
          </a:xfrm>
          <a:prstGeom prst="rect">
            <a:avLst/>
          </a:prstGeom>
        </p:spPr>
      </p:pic>
      <p:pic>
        <p:nvPicPr>
          <p:cNvPr id="12" name="Image 11">
            <a:extLst>
              <a:ext uri="{FF2B5EF4-FFF2-40B4-BE49-F238E27FC236}">
                <a16:creationId xmlns:a16="http://schemas.microsoft.com/office/drawing/2014/main" id="{49886425-9364-45F7-ABF4-81100EF9883F}"/>
              </a:ext>
            </a:extLst>
          </p:cNvPr>
          <p:cNvPicPr>
            <a:picLocks noChangeAspect="1"/>
          </p:cNvPicPr>
          <p:nvPr/>
        </p:nvPicPr>
        <p:blipFill>
          <a:blip r:embed="rId4"/>
          <a:stretch>
            <a:fillRect/>
          </a:stretch>
        </p:blipFill>
        <p:spPr>
          <a:xfrm>
            <a:off x="7816350" y="5704005"/>
            <a:ext cx="533400" cy="533400"/>
          </a:xfrm>
          <a:prstGeom prst="rect">
            <a:avLst/>
          </a:prstGeom>
        </p:spPr>
      </p:pic>
      <p:pic>
        <p:nvPicPr>
          <p:cNvPr id="13" name="Image 12">
            <a:extLst>
              <a:ext uri="{FF2B5EF4-FFF2-40B4-BE49-F238E27FC236}">
                <a16:creationId xmlns:a16="http://schemas.microsoft.com/office/drawing/2014/main" id="{7564614E-F543-4612-BEC9-F9CDCC5BFBFB}"/>
              </a:ext>
            </a:extLst>
          </p:cNvPr>
          <p:cNvPicPr>
            <a:picLocks noChangeAspect="1"/>
          </p:cNvPicPr>
          <p:nvPr/>
        </p:nvPicPr>
        <p:blipFill>
          <a:blip r:embed="rId5"/>
          <a:stretch>
            <a:fillRect/>
          </a:stretch>
        </p:blipFill>
        <p:spPr>
          <a:xfrm>
            <a:off x="8083050" y="115942"/>
            <a:ext cx="942975" cy="904875"/>
          </a:xfrm>
          <a:prstGeom prst="rect">
            <a:avLst/>
          </a:prstGeom>
        </p:spPr>
      </p:pic>
    </p:spTree>
    <p:extLst>
      <p:ext uri="{BB962C8B-B14F-4D97-AF65-F5344CB8AC3E}">
        <p14:creationId xmlns:p14="http://schemas.microsoft.com/office/powerpoint/2010/main" val="3317396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655022-C3B9-45B6-B564-62AE8E059D55}"/>
              </a:ext>
            </a:extLst>
          </p:cNvPr>
          <p:cNvSpPr>
            <a:spLocks noGrp="1"/>
          </p:cNvSpPr>
          <p:nvPr>
            <p:ph type="title"/>
          </p:nvPr>
        </p:nvSpPr>
        <p:spPr/>
        <p:txBody>
          <a:bodyPr/>
          <a:lstStyle/>
          <a:p>
            <a:r>
              <a:rPr lang="fr-FR" dirty="0"/>
              <a:t>Exemples de remboursement Audio / 2021</a:t>
            </a:r>
          </a:p>
        </p:txBody>
      </p:sp>
      <p:sp>
        <p:nvSpPr>
          <p:cNvPr id="3" name="Espace réservé du texte 2">
            <a:extLst>
              <a:ext uri="{FF2B5EF4-FFF2-40B4-BE49-F238E27FC236}">
                <a16:creationId xmlns:a16="http://schemas.microsoft.com/office/drawing/2014/main" id="{C05AC91F-5FCA-4836-9B3C-53C9614F7354}"/>
              </a:ext>
            </a:extLst>
          </p:cNvPr>
          <p:cNvSpPr>
            <a:spLocks noGrp="1"/>
          </p:cNvSpPr>
          <p:nvPr>
            <p:ph type="body" sz="quarter" idx="13"/>
          </p:nvPr>
        </p:nvSpPr>
        <p:spPr/>
        <p:txBody>
          <a:bodyPr/>
          <a:lstStyle/>
          <a:p>
            <a:r>
              <a:rPr lang="fr-FR" dirty="0"/>
              <a:t>2</a:t>
            </a:r>
          </a:p>
        </p:txBody>
      </p:sp>
      <p:sp>
        <p:nvSpPr>
          <p:cNvPr id="5" name="Espace réservé du pied de page 4">
            <a:extLst>
              <a:ext uri="{FF2B5EF4-FFF2-40B4-BE49-F238E27FC236}">
                <a16:creationId xmlns:a16="http://schemas.microsoft.com/office/drawing/2014/main" id="{60CC3C18-8CB1-4973-A9DB-22E81AC28B4A}"/>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672BFA4D-A4AF-4D3A-9384-2D89F087663E}"/>
              </a:ext>
            </a:extLst>
          </p:cNvPr>
          <p:cNvSpPr>
            <a:spLocks noGrp="1"/>
          </p:cNvSpPr>
          <p:nvPr>
            <p:ph type="sldNum" sz="quarter" idx="16"/>
          </p:nvPr>
        </p:nvSpPr>
        <p:spPr/>
        <p:txBody>
          <a:bodyPr/>
          <a:lstStyle/>
          <a:p>
            <a:fld id="{4F985FF9-ADA8-465B-B1B8-A5AF16A5E141}" type="slidenum">
              <a:rPr lang="fr-FR" smtClean="0"/>
              <a:pPr/>
              <a:t>19</a:t>
            </a:fld>
            <a:endParaRPr lang="fr-FR"/>
          </a:p>
        </p:txBody>
      </p:sp>
      <p:graphicFrame>
        <p:nvGraphicFramePr>
          <p:cNvPr id="8" name="Tableau 7">
            <a:extLst>
              <a:ext uri="{FF2B5EF4-FFF2-40B4-BE49-F238E27FC236}">
                <a16:creationId xmlns:a16="http://schemas.microsoft.com/office/drawing/2014/main" id="{1CE72D7B-2825-40C4-9927-599BA8D5745E}"/>
              </a:ext>
            </a:extLst>
          </p:cNvPr>
          <p:cNvGraphicFramePr>
            <a:graphicFrameLocks noGrp="1"/>
          </p:cNvGraphicFramePr>
          <p:nvPr>
            <p:extLst>
              <p:ext uri="{D42A27DB-BD31-4B8C-83A1-F6EECF244321}">
                <p14:modId xmlns:p14="http://schemas.microsoft.com/office/powerpoint/2010/main" val="3631658959"/>
              </p:ext>
            </p:extLst>
          </p:nvPr>
        </p:nvGraphicFramePr>
        <p:xfrm>
          <a:off x="643045" y="1191627"/>
          <a:ext cx="7780043" cy="2395416"/>
        </p:xfrm>
        <a:graphic>
          <a:graphicData uri="http://schemas.openxmlformats.org/drawingml/2006/table">
            <a:tbl>
              <a:tblPr/>
              <a:tblGrid>
                <a:gridCol w="1647946">
                  <a:extLst>
                    <a:ext uri="{9D8B030D-6E8A-4147-A177-3AD203B41FA5}">
                      <a16:colId xmlns:a16="http://schemas.microsoft.com/office/drawing/2014/main" val="1000449358"/>
                    </a:ext>
                  </a:extLst>
                </a:gridCol>
                <a:gridCol w="1315913">
                  <a:extLst>
                    <a:ext uri="{9D8B030D-6E8A-4147-A177-3AD203B41FA5}">
                      <a16:colId xmlns:a16="http://schemas.microsoft.com/office/drawing/2014/main" val="296303349"/>
                    </a:ext>
                  </a:extLst>
                </a:gridCol>
                <a:gridCol w="1359199">
                  <a:extLst>
                    <a:ext uri="{9D8B030D-6E8A-4147-A177-3AD203B41FA5}">
                      <a16:colId xmlns:a16="http://schemas.microsoft.com/office/drawing/2014/main" val="2258927877"/>
                    </a:ext>
                  </a:extLst>
                </a:gridCol>
                <a:gridCol w="589123">
                  <a:extLst>
                    <a:ext uri="{9D8B030D-6E8A-4147-A177-3AD203B41FA5}">
                      <a16:colId xmlns:a16="http://schemas.microsoft.com/office/drawing/2014/main" val="2684663862"/>
                    </a:ext>
                  </a:extLst>
                </a:gridCol>
                <a:gridCol w="1071716">
                  <a:extLst>
                    <a:ext uri="{9D8B030D-6E8A-4147-A177-3AD203B41FA5}">
                      <a16:colId xmlns:a16="http://schemas.microsoft.com/office/drawing/2014/main" val="3002461497"/>
                    </a:ext>
                  </a:extLst>
                </a:gridCol>
                <a:gridCol w="910384">
                  <a:extLst>
                    <a:ext uri="{9D8B030D-6E8A-4147-A177-3AD203B41FA5}">
                      <a16:colId xmlns:a16="http://schemas.microsoft.com/office/drawing/2014/main" val="1955861626"/>
                    </a:ext>
                  </a:extLst>
                </a:gridCol>
                <a:gridCol w="885762">
                  <a:extLst>
                    <a:ext uri="{9D8B030D-6E8A-4147-A177-3AD203B41FA5}">
                      <a16:colId xmlns:a16="http://schemas.microsoft.com/office/drawing/2014/main" val="819866300"/>
                    </a:ext>
                  </a:extLst>
                </a:gridCol>
              </a:tblGrid>
              <a:tr h="754266">
                <a:tc>
                  <a:txBody>
                    <a:bodyPr/>
                    <a:lstStyle/>
                    <a:p>
                      <a:pPr algn="ctr" fontAlgn="ctr"/>
                      <a:r>
                        <a:rPr lang="fr-FR" sz="900" b="0" i="0" u="none" strike="noStrike" dirty="0">
                          <a:solidFill>
                            <a:srgbClr val="000000"/>
                          </a:solidFill>
                          <a:effectLst/>
                          <a:latin typeface="Gill Sans MT" panose="020B0502020104020203" pitchFamily="34" charset="0"/>
                        </a:rPr>
                        <a:t>Exemple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Prix moyen pratiqué ou tarif réglementé</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Remboursement de l’assurance maladie obligatoire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Formule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JE</a:t>
                      </a:r>
                    </a:p>
                    <a:p>
                      <a:pPr algn="ctr" fontAlgn="ctr"/>
                      <a:r>
                        <a:rPr lang="fr-FR" sz="900" b="1" i="0" u="none" strike="noStrike" dirty="0">
                          <a:solidFill>
                            <a:srgbClr val="C00000"/>
                          </a:solidFill>
                          <a:effectLst/>
                          <a:latin typeface="Gill Sans MT" panose="020B0502020104020203" pitchFamily="34" charset="0"/>
                        </a:rPr>
                        <a:t>(dont </a:t>
                      </a:r>
                      <a:r>
                        <a:rPr lang="fr-FR" sz="900" b="1" i="0" u="none" strike="noStrike" dirty="0" err="1">
                          <a:solidFill>
                            <a:srgbClr val="C00000"/>
                          </a:solidFill>
                          <a:effectLst/>
                          <a:latin typeface="Gill Sans MT" panose="020B0502020104020203" pitchFamily="34" charset="0"/>
                        </a:rPr>
                        <a:t>remb</a:t>
                      </a:r>
                      <a:r>
                        <a:rPr lang="fr-FR" sz="900" b="1" i="0" u="none" strike="noStrike" dirty="0">
                          <a:solidFill>
                            <a:srgbClr val="C00000"/>
                          </a:solidFill>
                          <a:effectLst/>
                          <a:latin typeface="Gill Sans MT" panose="020B0502020104020203" pitchFamily="34" charset="0"/>
                        </a:rPr>
                        <a:t>. Sécu.)</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a:t>
                      </a:r>
                      <a:r>
                        <a:rPr lang="fr-FR" sz="900" b="0" i="0" u="none" strike="noStrike" dirty="0">
                          <a:solidFill>
                            <a:srgbClr val="000000"/>
                          </a:solidFill>
                          <a:effectLst/>
                          <a:latin typeface="Gill Sans MT" panose="020B0502020104020203" pitchFamily="34" charset="0"/>
                        </a:rPr>
                        <a:t> </a:t>
                      </a:r>
                      <a:r>
                        <a:rPr lang="fr-FR" sz="900" b="1" i="0" u="none" strike="noStrike" dirty="0">
                          <a:solidFill>
                            <a:srgbClr val="C00000"/>
                          </a:solidFill>
                          <a:effectLst/>
                          <a:latin typeface="Gill Sans MT" panose="020B0502020104020203" pitchFamily="34" charset="0"/>
                        </a:rPr>
                        <a:t>Garanties Santé</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Reste à charge</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294058"/>
                  </a:ext>
                </a:extLst>
              </a:tr>
              <a:tr h="182350">
                <a:tc>
                  <a:txBody>
                    <a:bodyPr/>
                    <a:lstStyle/>
                    <a:p>
                      <a:pPr algn="ctr" fontAlgn="ctr"/>
                      <a:r>
                        <a:rPr lang="fr-FR" sz="900" b="1" i="0" u="none" strike="noStrike" dirty="0">
                          <a:solidFill>
                            <a:srgbClr val="FFFFFF"/>
                          </a:solidFill>
                          <a:effectLst/>
                          <a:latin typeface="Gill Sans MT" panose="020B0502020104020203" pitchFamily="34" charset="0"/>
                        </a:rPr>
                        <a:t>Aides auditives</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8709" marR="8709" marT="87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extLst>
                  <a:ext uri="{0D108BD9-81ED-4DB2-BD59-A6C34878D82A}">
                    <a16:rowId xmlns:a16="http://schemas.microsoft.com/office/drawing/2014/main" val="3407460095"/>
                  </a:ext>
                </a:extLst>
              </a:tr>
              <a:tr h="174061">
                <a:tc rowSpan="4">
                  <a:txBody>
                    <a:bodyPr/>
                    <a:lstStyle/>
                    <a:p>
                      <a:pPr algn="ctr" fontAlgn="ctr"/>
                      <a:r>
                        <a:rPr lang="fr-FR" sz="900" b="0" i="0" u="none" strike="noStrike" dirty="0">
                          <a:solidFill>
                            <a:srgbClr val="000000"/>
                          </a:solidFill>
                          <a:effectLst/>
                          <a:latin typeface="Gill Sans MT" panose="020B0502020104020203" pitchFamily="34" charset="0"/>
                        </a:rPr>
                        <a:t>Aide auditive de classe I par oreille  </a:t>
                      </a:r>
                      <a:r>
                        <a:rPr lang="fr-FR" sz="900" b="0" i="0" u="none" strike="noStrike" dirty="0">
                          <a:solidFill>
                            <a:srgbClr val="6F1D65"/>
                          </a:solidFill>
                          <a:effectLst/>
                          <a:latin typeface="Gill Sans MT" panose="020B0502020104020203" pitchFamily="34" charset="0"/>
                        </a:rPr>
                        <a:t>(équipement 100% Santé)</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limite de vente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950 €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240,00 €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E83F42"/>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598657446"/>
                  </a:ext>
                </a:extLst>
              </a:tr>
              <a:tr h="18235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32567335"/>
                  </a:ext>
                </a:extLst>
              </a:tr>
              <a:tr h="18235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dirty="0">
                          <a:solidFill>
                            <a:srgbClr val="9A123F"/>
                          </a:solidFill>
                          <a:effectLst/>
                          <a:latin typeface="Gill Sans MT" panose="020B0502020104020203" pitchFamily="34" charset="0"/>
                        </a:rPr>
                        <a:t>F3</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9A123F"/>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97309011"/>
                  </a:ext>
                </a:extLst>
              </a:tr>
              <a:tr h="190639">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dirty="0">
                          <a:solidFill>
                            <a:srgbClr val="A27762"/>
                          </a:solidFill>
                          <a:effectLst/>
                          <a:latin typeface="Gill Sans MT" panose="020B0502020104020203" pitchFamily="34" charset="0"/>
                        </a:rPr>
                        <a:t>F4</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9296505"/>
                  </a:ext>
                </a:extLst>
              </a:tr>
              <a:tr h="174061">
                <a:tc rowSpan="4">
                  <a:txBody>
                    <a:bodyPr/>
                    <a:lstStyle/>
                    <a:p>
                      <a:pPr algn="ctr" fontAlgn="ctr"/>
                      <a:r>
                        <a:rPr lang="fr-FR" sz="900" b="0" i="0" u="none" strike="noStrike" dirty="0">
                          <a:solidFill>
                            <a:srgbClr val="000000"/>
                          </a:solidFill>
                          <a:effectLst/>
                          <a:latin typeface="Gill Sans MT" panose="020B0502020104020203" pitchFamily="34" charset="0"/>
                        </a:rPr>
                        <a:t>Aide auditive de classe II par oreille, pour un assuré de 20 ans et plus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Prix moyen national de l’acte</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1 476 €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240,00 €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1 076,00 €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5985977"/>
                  </a:ext>
                </a:extLst>
              </a:tr>
              <a:tr h="18235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1 076,00 €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75394088"/>
                  </a:ext>
                </a:extLst>
              </a:tr>
              <a:tr h="18235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100% BR + 200 €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360,00 €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876,00 €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14989276"/>
                  </a:ext>
                </a:extLst>
              </a:tr>
              <a:tr h="190639">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BR + 350 €</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510,00 €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726,00 €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9694993"/>
                  </a:ext>
                </a:extLst>
              </a:tr>
            </a:tbl>
          </a:graphicData>
        </a:graphic>
      </p:graphicFrame>
      <p:graphicFrame>
        <p:nvGraphicFramePr>
          <p:cNvPr id="11" name="Tableau 10">
            <a:extLst>
              <a:ext uri="{FF2B5EF4-FFF2-40B4-BE49-F238E27FC236}">
                <a16:creationId xmlns:a16="http://schemas.microsoft.com/office/drawing/2014/main" id="{94938B21-58CC-4D4E-B1FB-B3CC7976B979}"/>
              </a:ext>
            </a:extLst>
          </p:cNvPr>
          <p:cNvGraphicFramePr>
            <a:graphicFrameLocks noGrp="1"/>
          </p:cNvGraphicFramePr>
          <p:nvPr>
            <p:extLst>
              <p:ext uri="{D42A27DB-BD31-4B8C-83A1-F6EECF244321}">
                <p14:modId xmlns:p14="http://schemas.microsoft.com/office/powerpoint/2010/main" val="164875231"/>
              </p:ext>
            </p:extLst>
          </p:nvPr>
        </p:nvGraphicFramePr>
        <p:xfrm>
          <a:off x="643047" y="3788460"/>
          <a:ext cx="7780041" cy="2395413"/>
        </p:xfrm>
        <a:graphic>
          <a:graphicData uri="http://schemas.openxmlformats.org/drawingml/2006/table">
            <a:tbl>
              <a:tblPr/>
              <a:tblGrid>
                <a:gridCol w="1649995">
                  <a:extLst>
                    <a:ext uri="{9D8B030D-6E8A-4147-A177-3AD203B41FA5}">
                      <a16:colId xmlns:a16="http://schemas.microsoft.com/office/drawing/2014/main" val="2240882987"/>
                    </a:ext>
                  </a:extLst>
                </a:gridCol>
                <a:gridCol w="1326261">
                  <a:extLst>
                    <a:ext uri="{9D8B030D-6E8A-4147-A177-3AD203B41FA5}">
                      <a16:colId xmlns:a16="http://schemas.microsoft.com/office/drawing/2014/main" val="3013183149"/>
                    </a:ext>
                  </a:extLst>
                </a:gridCol>
                <a:gridCol w="1368034">
                  <a:extLst>
                    <a:ext uri="{9D8B030D-6E8A-4147-A177-3AD203B41FA5}">
                      <a16:colId xmlns:a16="http://schemas.microsoft.com/office/drawing/2014/main" val="3604338606"/>
                    </a:ext>
                  </a:extLst>
                </a:gridCol>
                <a:gridCol w="577721">
                  <a:extLst>
                    <a:ext uri="{9D8B030D-6E8A-4147-A177-3AD203B41FA5}">
                      <a16:colId xmlns:a16="http://schemas.microsoft.com/office/drawing/2014/main" val="771245337"/>
                    </a:ext>
                  </a:extLst>
                </a:gridCol>
                <a:gridCol w="1052052">
                  <a:extLst>
                    <a:ext uri="{9D8B030D-6E8A-4147-A177-3AD203B41FA5}">
                      <a16:colId xmlns:a16="http://schemas.microsoft.com/office/drawing/2014/main" val="776332758"/>
                    </a:ext>
                  </a:extLst>
                </a:gridCol>
                <a:gridCol w="939208">
                  <a:extLst>
                    <a:ext uri="{9D8B030D-6E8A-4147-A177-3AD203B41FA5}">
                      <a16:colId xmlns:a16="http://schemas.microsoft.com/office/drawing/2014/main" val="3913795750"/>
                    </a:ext>
                  </a:extLst>
                </a:gridCol>
                <a:gridCol w="866770">
                  <a:extLst>
                    <a:ext uri="{9D8B030D-6E8A-4147-A177-3AD203B41FA5}">
                      <a16:colId xmlns:a16="http://schemas.microsoft.com/office/drawing/2014/main" val="3792335433"/>
                    </a:ext>
                  </a:extLst>
                </a:gridCol>
              </a:tblGrid>
              <a:tr h="754265">
                <a:tc>
                  <a:txBody>
                    <a:bodyPr/>
                    <a:lstStyle/>
                    <a:p>
                      <a:pPr algn="ctr" fontAlgn="ctr"/>
                      <a:r>
                        <a:rPr lang="fr-FR" sz="900" b="0" i="0" u="none" strike="noStrike" dirty="0">
                          <a:solidFill>
                            <a:srgbClr val="000000"/>
                          </a:solidFill>
                          <a:effectLst/>
                          <a:latin typeface="Gill Sans MT" panose="020B0502020104020203" pitchFamily="34" charset="0"/>
                        </a:rPr>
                        <a:t>Exemple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Prix moyen pratiqué ou tarif réglementé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000000"/>
                          </a:solidFill>
                          <a:effectLst/>
                          <a:latin typeface="Gill Sans MT" panose="020B0502020104020203" pitchFamily="34" charset="0"/>
                        </a:rPr>
                        <a:t>Remboursement de l’assurance maladie obligatoire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Formule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Nous</a:t>
                      </a:r>
                    </a:p>
                    <a:p>
                      <a:pPr algn="ctr" fontAlgn="ctr"/>
                      <a:r>
                        <a:rPr lang="fr-FR" sz="900" b="1" i="0" u="none" strike="noStrike" dirty="0">
                          <a:solidFill>
                            <a:srgbClr val="C00000"/>
                          </a:solidFill>
                          <a:effectLst/>
                          <a:latin typeface="Gill Sans MT" panose="020B0502020104020203" pitchFamily="34" charset="0"/>
                        </a:rPr>
                        <a:t>(dont </a:t>
                      </a:r>
                      <a:r>
                        <a:rPr lang="fr-FR" sz="900" b="1" i="0" u="none" strike="noStrike" dirty="0" err="1">
                          <a:solidFill>
                            <a:srgbClr val="C00000"/>
                          </a:solidFill>
                          <a:effectLst/>
                          <a:latin typeface="Gill Sans MT" panose="020B0502020104020203" pitchFamily="34" charset="0"/>
                        </a:rPr>
                        <a:t>remb</a:t>
                      </a:r>
                      <a:r>
                        <a:rPr lang="fr-FR" sz="900" b="1" i="0" u="none" strike="noStrike" dirty="0">
                          <a:solidFill>
                            <a:srgbClr val="C00000"/>
                          </a:solidFill>
                          <a:effectLst/>
                          <a:latin typeface="Gill Sans MT" panose="020B0502020104020203" pitchFamily="34" charset="0"/>
                        </a:rPr>
                        <a:t>. Sécu.)</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Garanties Santé </a:t>
                      </a:r>
                      <a:br>
                        <a:rPr lang="fr-FR" sz="900" b="1" i="0" u="none" strike="noStrike" dirty="0">
                          <a:solidFill>
                            <a:srgbClr val="C00000"/>
                          </a:solidFill>
                          <a:effectLst/>
                          <a:latin typeface="Gill Sans MT" panose="020B0502020104020203" pitchFamily="34" charset="0"/>
                        </a:rPr>
                      </a:br>
                      <a:r>
                        <a:rPr lang="fr-FR" sz="900" b="1" i="0" u="none" strike="noStrike" dirty="0">
                          <a:solidFill>
                            <a:srgbClr val="C00000"/>
                          </a:solidFill>
                          <a:effectLst/>
                          <a:latin typeface="Gill Sans MT" panose="020B0502020104020203" pitchFamily="34" charset="0"/>
                        </a:rPr>
                        <a:t>Côté NOUS</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Reste à charge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2066729"/>
                  </a:ext>
                </a:extLst>
              </a:tr>
              <a:tr h="182350">
                <a:tc>
                  <a:txBody>
                    <a:bodyPr/>
                    <a:lstStyle/>
                    <a:p>
                      <a:pPr algn="ctr" fontAlgn="ctr"/>
                      <a:r>
                        <a:rPr lang="fr-FR" sz="900" b="1" i="0" u="none" strike="noStrike" dirty="0">
                          <a:solidFill>
                            <a:srgbClr val="FFFFFF"/>
                          </a:solidFill>
                          <a:effectLst/>
                          <a:latin typeface="Gill Sans MT" panose="020B0502020104020203" pitchFamily="34" charset="0"/>
                        </a:rPr>
                        <a:t>Aides auditives</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516B"/>
                    </a:solidFill>
                  </a:tcPr>
                </a:tc>
                <a:extLst>
                  <a:ext uri="{0D108BD9-81ED-4DB2-BD59-A6C34878D82A}">
                    <a16:rowId xmlns:a16="http://schemas.microsoft.com/office/drawing/2014/main" val="2184613128"/>
                  </a:ext>
                </a:extLst>
              </a:tr>
              <a:tr h="174061">
                <a:tc rowSpan="4">
                  <a:txBody>
                    <a:bodyPr/>
                    <a:lstStyle/>
                    <a:p>
                      <a:pPr algn="ctr" fontAlgn="ctr"/>
                      <a:r>
                        <a:rPr lang="fr-FR" sz="900" b="0" i="0" u="none" strike="noStrike" dirty="0">
                          <a:solidFill>
                            <a:srgbClr val="000000"/>
                          </a:solidFill>
                          <a:effectLst/>
                          <a:latin typeface="Gill Sans MT" panose="020B0502020104020203" pitchFamily="34" charset="0"/>
                        </a:rPr>
                        <a:t>Aide auditive de classe I par oreille  </a:t>
                      </a:r>
                      <a:r>
                        <a:rPr lang="fr-FR" sz="900" b="0" i="0" u="none" strike="noStrike" dirty="0">
                          <a:solidFill>
                            <a:srgbClr val="6C1761"/>
                          </a:solidFill>
                          <a:effectLst/>
                          <a:latin typeface="Gill Sans MT" panose="020B0502020104020203" pitchFamily="34" charset="0"/>
                        </a:rPr>
                        <a:t>(équipement 100% Santé)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limite de vente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950 €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240,00 €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E83F42"/>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4033924395"/>
                  </a:ext>
                </a:extLst>
              </a:tr>
              <a:tr h="18235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3675981"/>
                  </a:ext>
                </a:extLst>
              </a:tr>
              <a:tr h="18235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9A123F"/>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06938477"/>
                  </a:ext>
                </a:extLst>
              </a:tr>
              <a:tr h="190638">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6056061"/>
                  </a:ext>
                </a:extLst>
              </a:tr>
              <a:tr h="174061">
                <a:tc rowSpan="4">
                  <a:txBody>
                    <a:bodyPr/>
                    <a:lstStyle/>
                    <a:p>
                      <a:pPr algn="ctr" fontAlgn="ctr"/>
                      <a:r>
                        <a:rPr lang="fr-FR" sz="900" b="0" i="0" u="none" strike="noStrike" dirty="0">
                          <a:solidFill>
                            <a:srgbClr val="000000"/>
                          </a:solidFill>
                          <a:effectLst/>
                          <a:latin typeface="Gill Sans MT" panose="020B0502020104020203" pitchFamily="34" charset="0"/>
                        </a:rPr>
                        <a:t>Aide auditive de classe II par oreille, pour un assuré de 20 ans et plus</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Prix moyen national de l’acte</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1 476 €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240,00 €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1 076,00 €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05478697"/>
                  </a:ext>
                </a:extLst>
              </a:tr>
              <a:tr h="18235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100% BR</a:t>
                      </a:r>
                    </a:p>
                  </a:txBody>
                  <a:tcPr marL="8709" marR="8709" marT="87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160,00 €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1 076,00 €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937318"/>
                  </a:ext>
                </a:extLst>
              </a:tr>
              <a:tr h="18235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100% BR + 300 €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460,00 €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776,00 €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64547068"/>
                  </a:ext>
                </a:extLst>
              </a:tr>
              <a:tr h="190638">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BR + 500 €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660,00 €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576,00 €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0985483"/>
                  </a:ext>
                </a:extLst>
              </a:tr>
            </a:tbl>
          </a:graphicData>
        </a:graphic>
      </p:graphicFrame>
      <p:pic>
        <p:nvPicPr>
          <p:cNvPr id="12" name="Image 11">
            <a:extLst>
              <a:ext uri="{FF2B5EF4-FFF2-40B4-BE49-F238E27FC236}">
                <a16:creationId xmlns:a16="http://schemas.microsoft.com/office/drawing/2014/main" id="{DFD763B8-ECA3-423B-836C-85F6D611420A}"/>
              </a:ext>
            </a:extLst>
          </p:cNvPr>
          <p:cNvPicPr>
            <a:picLocks noChangeAspect="1"/>
          </p:cNvPicPr>
          <p:nvPr/>
        </p:nvPicPr>
        <p:blipFill>
          <a:blip r:embed="rId2"/>
          <a:stretch>
            <a:fillRect/>
          </a:stretch>
        </p:blipFill>
        <p:spPr>
          <a:xfrm>
            <a:off x="99576" y="2286355"/>
            <a:ext cx="460875" cy="442254"/>
          </a:xfrm>
          <a:prstGeom prst="rect">
            <a:avLst/>
          </a:prstGeom>
        </p:spPr>
      </p:pic>
      <p:pic>
        <p:nvPicPr>
          <p:cNvPr id="13" name="Image 12">
            <a:extLst>
              <a:ext uri="{FF2B5EF4-FFF2-40B4-BE49-F238E27FC236}">
                <a16:creationId xmlns:a16="http://schemas.microsoft.com/office/drawing/2014/main" id="{90786FB3-BFCD-4788-A8AF-59A0C103CB87}"/>
              </a:ext>
            </a:extLst>
          </p:cNvPr>
          <p:cNvPicPr>
            <a:picLocks noChangeAspect="1"/>
          </p:cNvPicPr>
          <p:nvPr/>
        </p:nvPicPr>
        <p:blipFill>
          <a:blip r:embed="rId2"/>
          <a:stretch>
            <a:fillRect/>
          </a:stretch>
        </p:blipFill>
        <p:spPr>
          <a:xfrm>
            <a:off x="99576" y="4986167"/>
            <a:ext cx="460875" cy="442254"/>
          </a:xfrm>
          <a:prstGeom prst="rect">
            <a:avLst/>
          </a:prstGeom>
        </p:spPr>
      </p:pic>
      <p:sp>
        <p:nvSpPr>
          <p:cNvPr id="14" name="Rectangle 13">
            <a:extLst>
              <a:ext uri="{FF2B5EF4-FFF2-40B4-BE49-F238E27FC236}">
                <a16:creationId xmlns:a16="http://schemas.microsoft.com/office/drawing/2014/main" id="{E0FED529-70D3-4BCD-BF57-C5CA36AA9A59}"/>
              </a:ext>
            </a:extLst>
          </p:cNvPr>
          <p:cNvSpPr/>
          <p:nvPr/>
        </p:nvSpPr>
        <p:spPr>
          <a:xfrm>
            <a:off x="6617112" y="929390"/>
            <a:ext cx="1830344" cy="21390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Résultat</a:t>
            </a:r>
          </a:p>
        </p:txBody>
      </p:sp>
      <p:sp>
        <p:nvSpPr>
          <p:cNvPr id="17" name="Rectangle 16">
            <a:extLst>
              <a:ext uri="{FF2B5EF4-FFF2-40B4-BE49-F238E27FC236}">
                <a16:creationId xmlns:a16="http://schemas.microsoft.com/office/drawing/2014/main" id="{69E27EC7-4341-47F7-A452-D6C18FB508A2}"/>
              </a:ext>
            </a:extLst>
          </p:cNvPr>
          <p:cNvSpPr/>
          <p:nvPr/>
        </p:nvSpPr>
        <p:spPr>
          <a:xfrm>
            <a:off x="4955043" y="929388"/>
            <a:ext cx="1662068" cy="2139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Les garanties</a:t>
            </a:r>
          </a:p>
        </p:txBody>
      </p:sp>
    </p:spTree>
    <p:extLst>
      <p:ext uri="{BB962C8B-B14F-4D97-AF65-F5344CB8AC3E}">
        <p14:creationId xmlns:p14="http://schemas.microsoft.com/office/powerpoint/2010/main" val="4035495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56E87E-B89D-4A8A-B671-15C32649C677}"/>
              </a:ext>
            </a:extLst>
          </p:cNvPr>
          <p:cNvSpPr>
            <a:spLocks noGrp="1"/>
          </p:cNvSpPr>
          <p:nvPr>
            <p:ph type="title"/>
          </p:nvPr>
        </p:nvSpPr>
        <p:spPr/>
        <p:txBody>
          <a:bodyPr/>
          <a:lstStyle/>
          <a:p>
            <a:r>
              <a:rPr lang="fr-FR" dirty="0"/>
              <a:t>Exemples de remboursement Audio / 2021</a:t>
            </a:r>
          </a:p>
        </p:txBody>
      </p:sp>
      <p:sp>
        <p:nvSpPr>
          <p:cNvPr id="3" name="Espace réservé du texte 2">
            <a:extLst>
              <a:ext uri="{FF2B5EF4-FFF2-40B4-BE49-F238E27FC236}">
                <a16:creationId xmlns:a16="http://schemas.microsoft.com/office/drawing/2014/main" id="{B940DD88-3CC4-4F89-A575-E939170B7D85}"/>
              </a:ext>
            </a:extLst>
          </p:cNvPr>
          <p:cNvSpPr>
            <a:spLocks noGrp="1"/>
          </p:cNvSpPr>
          <p:nvPr>
            <p:ph type="body" sz="quarter" idx="13"/>
          </p:nvPr>
        </p:nvSpPr>
        <p:spPr/>
        <p:txBody>
          <a:bodyPr/>
          <a:lstStyle/>
          <a:p>
            <a:r>
              <a:rPr lang="fr-FR" dirty="0"/>
              <a:t>2</a:t>
            </a:r>
          </a:p>
        </p:txBody>
      </p:sp>
      <p:sp>
        <p:nvSpPr>
          <p:cNvPr id="5" name="Espace réservé du pied de page 4">
            <a:extLst>
              <a:ext uri="{FF2B5EF4-FFF2-40B4-BE49-F238E27FC236}">
                <a16:creationId xmlns:a16="http://schemas.microsoft.com/office/drawing/2014/main" id="{3A3AD29F-4DA7-4143-9ABC-99AEDCA0DF98}"/>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FA1250B6-9AED-468E-811F-F92C5AC72174}"/>
              </a:ext>
            </a:extLst>
          </p:cNvPr>
          <p:cNvSpPr>
            <a:spLocks noGrp="1"/>
          </p:cNvSpPr>
          <p:nvPr>
            <p:ph type="sldNum" sz="quarter" idx="16"/>
          </p:nvPr>
        </p:nvSpPr>
        <p:spPr/>
        <p:txBody>
          <a:bodyPr/>
          <a:lstStyle/>
          <a:p>
            <a:fld id="{4F985FF9-ADA8-465B-B1B8-A5AF16A5E141}" type="slidenum">
              <a:rPr lang="fr-FR" smtClean="0"/>
              <a:pPr/>
              <a:t>20</a:t>
            </a:fld>
            <a:endParaRPr lang="fr-FR"/>
          </a:p>
        </p:txBody>
      </p:sp>
      <p:graphicFrame>
        <p:nvGraphicFramePr>
          <p:cNvPr id="8" name="Tableau 7">
            <a:extLst>
              <a:ext uri="{FF2B5EF4-FFF2-40B4-BE49-F238E27FC236}">
                <a16:creationId xmlns:a16="http://schemas.microsoft.com/office/drawing/2014/main" id="{4D9D98E9-CD6E-43EE-8862-A74EB3ED43D5}"/>
              </a:ext>
            </a:extLst>
          </p:cNvPr>
          <p:cNvGraphicFramePr>
            <a:graphicFrameLocks noGrp="1"/>
          </p:cNvGraphicFramePr>
          <p:nvPr>
            <p:extLst>
              <p:ext uri="{D42A27DB-BD31-4B8C-83A1-F6EECF244321}">
                <p14:modId xmlns:p14="http://schemas.microsoft.com/office/powerpoint/2010/main" val="940411323"/>
              </p:ext>
            </p:extLst>
          </p:nvPr>
        </p:nvGraphicFramePr>
        <p:xfrm>
          <a:off x="682126" y="1382324"/>
          <a:ext cx="7780043" cy="2408625"/>
        </p:xfrm>
        <a:graphic>
          <a:graphicData uri="http://schemas.openxmlformats.org/drawingml/2006/table">
            <a:tbl>
              <a:tblPr/>
              <a:tblGrid>
                <a:gridCol w="1733776">
                  <a:extLst>
                    <a:ext uri="{9D8B030D-6E8A-4147-A177-3AD203B41FA5}">
                      <a16:colId xmlns:a16="http://schemas.microsoft.com/office/drawing/2014/main" val="2647761973"/>
                    </a:ext>
                  </a:extLst>
                </a:gridCol>
                <a:gridCol w="1393605">
                  <a:extLst>
                    <a:ext uri="{9D8B030D-6E8A-4147-A177-3AD203B41FA5}">
                      <a16:colId xmlns:a16="http://schemas.microsoft.com/office/drawing/2014/main" val="3839667915"/>
                    </a:ext>
                  </a:extLst>
                </a:gridCol>
                <a:gridCol w="1191118">
                  <a:extLst>
                    <a:ext uri="{9D8B030D-6E8A-4147-A177-3AD203B41FA5}">
                      <a16:colId xmlns:a16="http://schemas.microsoft.com/office/drawing/2014/main" val="2824479900"/>
                    </a:ext>
                  </a:extLst>
                </a:gridCol>
                <a:gridCol w="733425">
                  <a:extLst>
                    <a:ext uri="{9D8B030D-6E8A-4147-A177-3AD203B41FA5}">
                      <a16:colId xmlns:a16="http://schemas.microsoft.com/office/drawing/2014/main" val="3443001277"/>
                    </a:ext>
                  </a:extLst>
                </a:gridCol>
                <a:gridCol w="1128866">
                  <a:extLst>
                    <a:ext uri="{9D8B030D-6E8A-4147-A177-3AD203B41FA5}">
                      <a16:colId xmlns:a16="http://schemas.microsoft.com/office/drawing/2014/main" val="3766218040"/>
                    </a:ext>
                  </a:extLst>
                </a:gridCol>
                <a:gridCol w="885990">
                  <a:extLst>
                    <a:ext uri="{9D8B030D-6E8A-4147-A177-3AD203B41FA5}">
                      <a16:colId xmlns:a16="http://schemas.microsoft.com/office/drawing/2014/main" val="855123291"/>
                    </a:ext>
                  </a:extLst>
                </a:gridCol>
                <a:gridCol w="713263">
                  <a:extLst>
                    <a:ext uri="{9D8B030D-6E8A-4147-A177-3AD203B41FA5}">
                      <a16:colId xmlns:a16="http://schemas.microsoft.com/office/drawing/2014/main" val="709784055"/>
                    </a:ext>
                  </a:extLst>
                </a:gridCol>
              </a:tblGrid>
              <a:tr h="758426">
                <a:tc>
                  <a:txBody>
                    <a:bodyPr/>
                    <a:lstStyle/>
                    <a:p>
                      <a:pPr algn="ctr" fontAlgn="ctr"/>
                      <a:r>
                        <a:rPr lang="fr-FR" sz="900" b="0" i="0" u="none" strike="noStrike">
                          <a:solidFill>
                            <a:srgbClr val="000000"/>
                          </a:solidFill>
                          <a:effectLst/>
                          <a:latin typeface="Gill Sans MT" panose="020B0502020104020203" pitchFamily="34" charset="0"/>
                        </a:rPr>
                        <a:t>Exemple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Prix moyen pratiqué ou tarif réglementé</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Remboursement de l’assurance maladie obligatoire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Formule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Master</a:t>
                      </a:r>
                    </a:p>
                    <a:p>
                      <a:pPr algn="ctr" fontAlgn="ctr"/>
                      <a:r>
                        <a:rPr lang="fr-FR" sz="900" b="1" i="0" u="none" strike="noStrike" dirty="0">
                          <a:solidFill>
                            <a:srgbClr val="C00000"/>
                          </a:solidFill>
                          <a:effectLst/>
                          <a:latin typeface="Gill Sans MT" panose="020B0502020104020203" pitchFamily="34" charset="0"/>
                        </a:rPr>
                        <a:t>(dont </a:t>
                      </a:r>
                      <a:r>
                        <a:rPr lang="fr-FR" sz="900" b="1" i="0" u="none" strike="noStrike" dirty="0" err="1">
                          <a:solidFill>
                            <a:srgbClr val="C00000"/>
                          </a:solidFill>
                          <a:effectLst/>
                          <a:latin typeface="Gill Sans MT" panose="020B0502020104020203" pitchFamily="34" charset="0"/>
                        </a:rPr>
                        <a:t>remb</a:t>
                      </a:r>
                      <a:r>
                        <a:rPr lang="fr-FR" sz="900" b="1" i="0" u="none" strike="noStrike" dirty="0">
                          <a:solidFill>
                            <a:srgbClr val="C00000"/>
                          </a:solidFill>
                          <a:effectLst/>
                          <a:latin typeface="Gill Sans MT" panose="020B0502020104020203" pitchFamily="34" charset="0"/>
                        </a:rPr>
                        <a:t>. Sécu.)</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a:t>
                      </a:r>
                      <a:r>
                        <a:rPr lang="fr-FR" sz="900" b="0" i="0" u="none" strike="noStrike" dirty="0">
                          <a:solidFill>
                            <a:srgbClr val="000000"/>
                          </a:solidFill>
                          <a:effectLst/>
                          <a:latin typeface="Gill Sans MT" panose="020B0502020104020203" pitchFamily="34" charset="0"/>
                        </a:rPr>
                        <a:t> </a:t>
                      </a:r>
                      <a:r>
                        <a:rPr lang="fr-FR" sz="900" b="1" i="0" u="none" strike="noStrike" dirty="0">
                          <a:solidFill>
                            <a:srgbClr val="C00000"/>
                          </a:solidFill>
                          <a:effectLst/>
                          <a:latin typeface="Gill Sans MT" panose="020B0502020104020203" pitchFamily="34" charset="0"/>
                        </a:rPr>
                        <a:t>Garanties Santé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Reste à charge</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7122758"/>
                  </a:ext>
                </a:extLst>
              </a:tr>
              <a:tr h="183355">
                <a:tc>
                  <a:txBody>
                    <a:bodyPr/>
                    <a:lstStyle/>
                    <a:p>
                      <a:pPr algn="ctr" fontAlgn="ctr"/>
                      <a:r>
                        <a:rPr lang="fr-FR" sz="900" b="1" i="0" u="none" strike="noStrike" dirty="0">
                          <a:solidFill>
                            <a:srgbClr val="FFFFFF"/>
                          </a:solidFill>
                          <a:effectLst/>
                          <a:latin typeface="Gill Sans MT" panose="020B0502020104020203" pitchFamily="34" charset="0"/>
                        </a:rPr>
                        <a:t>Aides auditives</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extLst>
                  <a:ext uri="{0D108BD9-81ED-4DB2-BD59-A6C34878D82A}">
                    <a16:rowId xmlns:a16="http://schemas.microsoft.com/office/drawing/2014/main" val="836669544"/>
                  </a:ext>
                </a:extLst>
              </a:tr>
              <a:tr h="175021">
                <a:tc rowSpan="4">
                  <a:txBody>
                    <a:bodyPr/>
                    <a:lstStyle/>
                    <a:p>
                      <a:pPr algn="ctr" fontAlgn="ctr"/>
                      <a:r>
                        <a:rPr lang="fr-FR" sz="900" b="0" i="0" u="none" strike="noStrike" dirty="0">
                          <a:solidFill>
                            <a:srgbClr val="000000"/>
                          </a:solidFill>
                          <a:effectLst/>
                          <a:latin typeface="Gill Sans MT" panose="020B0502020104020203" pitchFamily="34" charset="0"/>
                        </a:rPr>
                        <a:t>Aide auditive de classe I par oreille  </a:t>
                      </a:r>
                      <a:r>
                        <a:rPr lang="fr-FR" sz="900" b="0" i="0" u="none" strike="noStrike" dirty="0">
                          <a:solidFill>
                            <a:srgbClr val="6F1D65"/>
                          </a:solidFill>
                          <a:effectLst/>
                          <a:latin typeface="Gill Sans MT" panose="020B0502020104020203" pitchFamily="34" charset="0"/>
                        </a:rPr>
                        <a:t>(équipement 100% Santé)</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limite de vente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950 €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240,00 €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E83F42"/>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54861515"/>
                  </a:ext>
                </a:extLst>
              </a:tr>
              <a:tr h="183355">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85736033"/>
                  </a:ext>
                </a:extLst>
              </a:tr>
              <a:tr h="183355">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9A123F"/>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97004970"/>
                  </a:ext>
                </a:extLst>
              </a:tr>
              <a:tr h="19169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2309229"/>
                  </a:ext>
                </a:extLst>
              </a:tr>
              <a:tr h="175021">
                <a:tc rowSpan="4">
                  <a:txBody>
                    <a:bodyPr/>
                    <a:lstStyle/>
                    <a:p>
                      <a:pPr algn="ctr" fontAlgn="ctr"/>
                      <a:r>
                        <a:rPr lang="fr-FR" sz="900" b="0" i="0" u="none" strike="noStrike" dirty="0">
                          <a:solidFill>
                            <a:srgbClr val="000000"/>
                          </a:solidFill>
                          <a:effectLst/>
                          <a:latin typeface="Gill Sans MT" panose="020B0502020104020203" pitchFamily="34" charset="0"/>
                        </a:rPr>
                        <a:t>Aide auditive de classe II par oreille, pour un assuré de 20 ans et plus</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a:solidFill>
                            <a:srgbClr val="000000"/>
                          </a:solidFill>
                          <a:effectLst/>
                          <a:latin typeface="Gill Sans MT" panose="020B0502020104020203" pitchFamily="34" charset="0"/>
                        </a:rPr>
                        <a:t>Prix moyen national de l’acte</a:t>
                      </a:r>
                      <a:br>
                        <a:rPr lang="fr-FR" sz="900" b="0" i="0" u="none" strike="noStrike">
                          <a:solidFill>
                            <a:srgbClr val="000000"/>
                          </a:solidFill>
                          <a:effectLst/>
                          <a:latin typeface="Gill Sans MT" panose="020B0502020104020203" pitchFamily="34" charset="0"/>
                        </a:rPr>
                      </a:br>
                      <a:r>
                        <a:rPr lang="fr-FR" sz="900" b="0" i="0" u="none" strike="noStrike">
                          <a:solidFill>
                            <a:srgbClr val="000000"/>
                          </a:solidFill>
                          <a:effectLst/>
                          <a:latin typeface="Gill Sans MT" panose="020B0502020104020203" pitchFamily="34" charset="0"/>
                        </a:rPr>
                        <a:t>1 476 €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240,00 €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1 076,00 €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41092305"/>
                  </a:ext>
                </a:extLst>
              </a:tr>
              <a:tr h="183355">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100% BR + 250 €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410,00 €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826,00 €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22988732"/>
                  </a:ext>
                </a:extLst>
              </a:tr>
              <a:tr h="183355">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100% BR + 400 €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560,00 €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676,00 €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17504551"/>
                  </a:ext>
                </a:extLst>
              </a:tr>
              <a:tr h="191691">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BR + 600 €</a:t>
                      </a:r>
                    </a:p>
                  </a:txBody>
                  <a:tcPr marL="9473" marR="9473" marT="9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760,00 €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476,00 €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2208979"/>
                  </a:ext>
                </a:extLst>
              </a:tr>
            </a:tbl>
          </a:graphicData>
        </a:graphic>
      </p:graphicFrame>
      <p:graphicFrame>
        <p:nvGraphicFramePr>
          <p:cNvPr id="10" name="Tableau 9">
            <a:extLst>
              <a:ext uri="{FF2B5EF4-FFF2-40B4-BE49-F238E27FC236}">
                <a16:creationId xmlns:a16="http://schemas.microsoft.com/office/drawing/2014/main" id="{C33B2C40-BF94-43BC-A5C5-5A43B52AE9AE}"/>
              </a:ext>
            </a:extLst>
          </p:cNvPr>
          <p:cNvGraphicFramePr>
            <a:graphicFrameLocks noGrp="1"/>
          </p:cNvGraphicFramePr>
          <p:nvPr>
            <p:extLst>
              <p:ext uri="{D42A27DB-BD31-4B8C-83A1-F6EECF244321}">
                <p14:modId xmlns:p14="http://schemas.microsoft.com/office/powerpoint/2010/main" val="3457602439"/>
              </p:ext>
            </p:extLst>
          </p:nvPr>
        </p:nvGraphicFramePr>
        <p:xfrm>
          <a:off x="682126" y="3938171"/>
          <a:ext cx="7780338" cy="2258498"/>
        </p:xfrm>
        <a:graphic>
          <a:graphicData uri="http://schemas.openxmlformats.org/drawingml/2006/table">
            <a:tbl>
              <a:tblPr/>
              <a:tblGrid>
                <a:gridCol w="1741024">
                  <a:extLst>
                    <a:ext uri="{9D8B030D-6E8A-4147-A177-3AD203B41FA5}">
                      <a16:colId xmlns:a16="http://schemas.microsoft.com/office/drawing/2014/main" val="2818489068"/>
                    </a:ext>
                  </a:extLst>
                </a:gridCol>
                <a:gridCol w="1381727">
                  <a:extLst>
                    <a:ext uri="{9D8B030D-6E8A-4147-A177-3AD203B41FA5}">
                      <a16:colId xmlns:a16="http://schemas.microsoft.com/office/drawing/2014/main" val="1987534367"/>
                    </a:ext>
                  </a:extLst>
                </a:gridCol>
                <a:gridCol w="1214798">
                  <a:extLst>
                    <a:ext uri="{9D8B030D-6E8A-4147-A177-3AD203B41FA5}">
                      <a16:colId xmlns:a16="http://schemas.microsoft.com/office/drawing/2014/main" val="1641223251"/>
                    </a:ext>
                  </a:extLst>
                </a:gridCol>
                <a:gridCol w="714375">
                  <a:extLst>
                    <a:ext uri="{9D8B030D-6E8A-4147-A177-3AD203B41FA5}">
                      <a16:colId xmlns:a16="http://schemas.microsoft.com/office/drawing/2014/main" val="1813933896"/>
                    </a:ext>
                  </a:extLst>
                </a:gridCol>
                <a:gridCol w="1119034">
                  <a:extLst>
                    <a:ext uri="{9D8B030D-6E8A-4147-A177-3AD203B41FA5}">
                      <a16:colId xmlns:a16="http://schemas.microsoft.com/office/drawing/2014/main" val="1003493867"/>
                    </a:ext>
                  </a:extLst>
                </a:gridCol>
                <a:gridCol w="910483">
                  <a:extLst>
                    <a:ext uri="{9D8B030D-6E8A-4147-A177-3AD203B41FA5}">
                      <a16:colId xmlns:a16="http://schemas.microsoft.com/office/drawing/2014/main" val="209432100"/>
                    </a:ext>
                  </a:extLst>
                </a:gridCol>
                <a:gridCol w="698897">
                  <a:extLst>
                    <a:ext uri="{9D8B030D-6E8A-4147-A177-3AD203B41FA5}">
                      <a16:colId xmlns:a16="http://schemas.microsoft.com/office/drawing/2014/main" val="1192430335"/>
                    </a:ext>
                  </a:extLst>
                </a:gridCol>
              </a:tblGrid>
              <a:tr h="713552">
                <a:tc>
                  <a:txBody>
                    <a:bodyPr/>
                    <a:lstStyle/>
                    <a:p>
                      <a:pPr algn="ctr" fontAlgn="ctr"/>
                      <a:r>
                        <a:rPr lang="fr-FR" sz="900" b="0" i="0" u="none" strike="noStrike">
                          <a:solidFill>
                            <a:srgbClr val="000000"/>
                          </a:solidFill>
                          <a:effectLst/>
                          <a:latin typeface="Gill Sans MT" panose="020B0502020104020203" pitchFamily="34" charset="0"/>
                        </a:rPr>
                        <a:t>Exemple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Prix moyen pratiqué ou tarif réglementé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Remboursement de l’assurance maladie obligatoire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Formule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1" i="0" u="none" strike="noStrike" dirty="0">
                          <a:solidFill>
                            <a:srgbClr val="C00000"/>
                          </a:solidFill>
                          <a:effectLst/>
                          <a:latin typeface="Gill Sans MT" panose="020B0502020104020203" pitchFamily="34" charset="0"/>
                        </a:rPr>
                        <a:t>Côté Pro</a:t>
                      </a:r>
                    </a:p>
                    <a:p>
                      <a:pPr algn="ctr" fontAlgn="ctr"/>
                      <a:r>
                        <a:rPr lang="fr-FR" sz="900" b="1" i="0" u="none" strike="noStrike" dirty="0">
                          <a:solidFill>
                            <a:srgbClr val="C00000"/>
                          </a:solidFill>
                          <a:effectLst/>
                          <a:latin typeface="Gill Sans MT" panose="020B0502020104020203" pitchFamily="34" charset="0"/>
                        </a:rPr>
                        <a:t>(dont </a:t>
                      </a:r>
                      <a:r>
                        <a:rPr lang="fr-FR" sz="900" b="1" i="0" u="none" strike="noStrike" dirty="0" err="1">
                          <a:solidFill>
                            <a:srgbClr val="C00000"/>
                          </a:solidFill>
                          <a:effectLst/>
                          <a:latin typeface="Gill Sans MT" panose="020B0502020104020203" pitchFamily="34" charset="0"/>
                        </a:rPr>
                        <a:t>remb</a:t>
                      </a:r>
                      <a:r>
                        <a:rPr lang="fr-FR" sz="900" b="1" i="0" u="none" strike="noStrike" dirty="0">
                          <a:solidFill>
                            <a:srgbClr val="C00000"/>
                          </a:solidFill>
                          <a:effectLst/>
                          <a:latin typeface="Gill Sans MT" panose="020B0502020104020203" pitchFamily="34" charset="0"/>
                        </a:rPr>
                        <a:t>. Sécu.)</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dirty="0">
                          <a:solidFill>
                            <a:srgbClr val="C00000"/>
                          </a:solidFill>
                          <a:effectLst/>
                          <a:latin typeface="Gill Sans MT" panose="020B0502020104020203" pitchFamily="34" charset="0"/>
                        </a:rPr>
                        <a:t>Remboursement</a:t>
                      </a:r>
                      <a:r>
                        <a:rPr lang="fr-FR" sz="900" b="0" i="0" u="none" strike="noStrike" dirty="0">
                          <a:solidFill>
                            <a:srgbClr val="000000"/>
                          </a:solidFill>
                          <a:effectLst/>
                          <a:latin typeface="Gill Sans MT" panose="020B0502020104020203" pitchFamily="34" charset="0"/>
                        </a:rPr>
                        <a:t> </a:t>
                      </a:r>
                      <a:r>
                        <a:rPr lang="fr-FR" sz="900" b="1" i="0" u="none" strike="noStrike" dirty="0">
                          <a:solidFill>
                            <a:srgbClr val="C00000"/>
                          </a:solidFill>
                          <a:effectLst/>
                          <a:latin typeface="Gill Sans MT" panose="020B0502020104020203" pitchFamily="34" charset="0"/>
                        </a:rPr>
                        <a:t>Garanties Santé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900" b="0" i="0" u="none" strike="noStrike">
                          <a:solidFill>
                            <a:srgbClr val="000000"/>
                          </a:solidFill>
                          <a:effectLst/>
                          <a:latin typeface="Gill Sans MT" panose="020B0502020104020203" pitchFamily="34" charset="0"/>
                        </a:rPr>
                        <a:t>Reste à charge</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91557510"/>
                  </a:ext>
                </a:extLst>
              </a:tr>
              <a:tr h="170000">
                <a:tc>
                  <a:txBody>
                    <a:bodyPr/>
                    <a:lstStyle/>
                    <a:p>
                      <a:pPr algn="ctr" fontAlgn="ctr"/>
                      <a:r>
                        <a:rPr lang="fr-FR" sz="900" b="1" i="0" u="none" strike="noStrike" dirty="0">
                          <a:solidFill>
                            <a:srgbClr val="FFFFFF"/>
                          </a:solidFill>
                          <a:effectLst/>
                          <a:latin typeface="Gill Sans MT" panose="020B0502020104020203" pitchFamily="34" charset="0"/>
                        </a:rPr>
                        <a:t>Aides auditives</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just" fontAlgn="ctr"/>
                      <a:r>
                        <a:rPr lang="fr-FR" sz="900" b="0"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just" fontAlgn="ctr"/>
                      <a:r>
                        <a:rPr lang="fr-FR" sz="900" b="0" i="0" u="none" strike="noStrike">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ctr" fontAlgn="ctr"/>
                      <a:endParaRPr lang="fr-FR" sz="900" b="1" i="0" u="none" strike="noStrike" dirty="0">
                        <a:solidFill>
                          <a:srgbClr val="000000"/>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tc>
                  <a:txBody>
                    <a:bodyPr/>
                    <a:lstStyle/>
                    <a:p>
                      <a:pPr algn="ctr" fontAlgn="ctr"/>
                      <a:r>
                        <a:rPr lang="fr-FR" sz="900" b="1" i="0" u="none" strike="noStrike" dirty="0">
                          <a:solidFill>
                            <a:srgbClr val="000000"/>
                          </a:solidFill>
                          <a:effectLst/>
                          <a:latin typeface="Gill Sans MT" panose="020B0502020104020203" pitchFamily="34" charset="0"/>
                        </a:rPr>
                        <a:t>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516B"/>
                    </a:solidFill>
                  </a:tcPr>
                </a:tc>
                <a:extLst>
                  <a:ext uri="{0D108BD9-81ED-4DB2-BD59-A6C34878D82A}">
                    <a16:rowId xmlns:a16="http://schemas.microsoft.com/office/drawing/2014/main" val="3976438411"/>
                  </a:ext>
                </a:extLst>
              </a:tr>
              <a:tr h="162272">
                <a:tc rowSpan="4">
                  <a:txBody>
                    <a:bodyPr/>
                    <a:lstStyle/>
                    <a:p>
                      <a:pPr algn="ctr" fontAlgn="ctr"/>
                      <a:r>
                        <a:rPr lang="fr-FR" sz="900" b="0" i="0" u="none" strike="noStrike" dirty="0">
                          <a:solidFill>
                            <a:srgbClr val="000000"/>
                          </a:solidFill>
                          <a:effectLst/>
                          <a:latin typeface="Gill Sans MT" panose="020B0502020104020203" pitchFamily="34" charset="0"/>
                        </a:rPr>
                        <a:t>Aide auditive de classe I par oreille  </a:t>
                      </a:r>
                      <a:r>
                        <a:rPr lang="fr-FR" sz="900" b="0" i="0" u="none" strike="noStrike" dirty="0">
                          <a:solidFill>
                            <a:srgbClr val="6E1C64"/>
                          </a:solidFill>
                          <a:effectLst/>
                          <a:latin typeface="Gill Sans MT" panose="020B0502020104020203" pitchFamily="34" charset="0"/>
                        </a:rPr>
                        <a:t>(équipement 100% Santé)</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limite de vente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950 €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240,00 €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fr-FR" sz="900" b="1" i="0" u="none" strike="noStrike" dirty="0">
                          <a:solidFill>
                            <a:srgbClr val="E83F42"/>
                          </a:solidFill>
                          <a:effectLst/>
                          <a:latin typeface="Gill Sans MT" panose="020B0502020104020203" pitchFamily="34" charset="0"/>
                        </a:rPr>
                        <a:t>Remboursement intégral dans la limite des prix limites de vente maximum fixés</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E83F42"/>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5421183"/>
                  </a:ext>
                </a:extLst>
              </a:tr>
              <a:tr h="17000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65646A"/>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57143552"/>
                  </a:ext>
                </a:extLst>
              </a:tr>
              <a:tr h="17000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fr-FR" sz="900" b="1" i="0" u="none" strike="noStrike" dirty="0">
                        <a:solidFill>
                          <a:srgbClr val="9A123F"/>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93617706"/>
                  </a:ext>
                </a:extLst>
              </a:tr>
              <a:tr h="177728">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pPr algn="ctr" fontAlgn="ctr"/>
                      <a:endParaRPr lang="fr-FR" sz="900" b="1" i="0" u="none" strike="noStrike" dirty="0">
                        <a:solidFill>
                          <a:srgbClr val="A27762"/>
                        </a:solidFill>
                        <a:effectLst/>
                        <a:latin typeface="Gill Sans MT" panose="020B0502020104020203" pitchFamily="34" charset="0"/>
                      </a:endParaRP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710,00 €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5146019"/>
                  </a:ext>
                </a:extLst>
              </a:tr>
              <a:tr h="162272">
                <a:tc rowSpan="4">
                  <a:txBody>
                    <a:bodyPr/>
                    <a:lstStyle/>
                    <a:p>
                      <a:pPr algn="ctr" fontAlgn="ctr"/>
                      <a:r>
                        <a:rPr lang="fr-FR" sz="900" b="0" i="0" u="none" strike="noStrike" dirty="0">
                          <a:solidFill>
                            <a:srgbClr val="000000"/>
                          </a:solidFill>
                          <a:effectLst/>
                          <a:latin typeface="Gill Sans MT" panose="020B0502020104020203" pitchFamily="34" charset="0"/>
                        </a:rPr>
                        <a:t>Aide auditive de classe II par oreille, pour un assuré de 20 ans et plus</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0" i="0" u="none" strike="noStrike" dirty="0">
                          <a:solidFill>
                            <a:srgbClr val="000000"/>
                          </a:solidFill>
                          <a:effectLst/>
                          <a:latin typeface="Gill Sans MT" panose="020B0502020104020203" pitchFamily="34" charset="0"/>
                        </a:rPr>
                        <a:t>Prix moyen national de l’acte</a:t>
                      </a:r>
                      <a:br>
                        <a:rPr lang="fr-FR" sz="900" b="0" i="0" u="none" strike="noStrike" dirty="0">
                          <a:solidFill>
                            <a:srgbClr val="000000"/>
                          </a:solidFill>
                          <a:effectLst/>
                          <a:latin typeface="Gill Sans MT" panose="020B0502020104020203" pitchFamily="34" charset="0"/>
                        </a:rPr>
                      </a:br>
                      <a:r>
                        <a:rPr lang="fr-FR" sz="900" b="0" i="0" u="none" strike="noStrike" dirty="0">
                          <a:solidFill>
                            <a:srgbClr val="000000"/>
                          </a:solidFill>
                          <a:effectLst/>
                          <a:latin typeface="Gill Sans MT" panose="020B0502020104020203" pitchFamily="34" charset="0"/>
                        </a:rPr>
                        <a:t>1 476 €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fr-FR" sz="900" b="1" i="0" u="none" strike="noStrike" dirty="0">
                          <a:solidFill>
                            <a:srgbClr val="C00000"/>
                          </a:solidFill>
                          <a:effectLst/>
                          <a:latin typeface="Gill Sans MT" panose="020B0502020104020203" pitchFamily="34" charset="0"/>
                        </a:rPr>
                        <a:t>240,00 €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E83F42"/>
                          </a:solidFill>
                          <a:effectLst/>
                          <a:latin typeface="Gill Sans MT" panose="020B0502020104020203" pitchFamily="34" charset="0"/>
                        </a:rPr>
                        <a:t>F1</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100% BR</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a:solidFill>
                            <a:srgbClr val="E83F42"/>
                          </a:solidFill>
                          <a:effectLst/>
                          <a:latin typeface="Gill Sans MT" panose="020B0502020104020203" pitchFamily="34" charset="0"/>
                        </a:rPr>
                        <a:t>160,00 €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fr-FR" sz="900" b="1" i="0" u="none" strike="noStrike" dirty="0">
                          <a:solidFill>
                            <a:srgbClr val="E83F42"/>
                          </a:solidFill>
                          <a:effectLst/>
                          <a:latin typeface="Gill Sans MT" panose="020B0502020104020203" pitchFamily="34" charset="0"/>
                        </a:rPr>
                        <a:t>1 076,00 €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89638734"/>
                  </a:ext>
                </a:extLst>
              </a:tr>
              <a:tr h="17000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65646A"/>
                          </a:solidFill>
                          <a:effectLst/>
                          <a:latin typeface="Gill Sans MT" panose="020B0502020104020203" pitchFamily="34" charset="0"/>
                        </a:rPr>
                        <a:t>F2</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150% BR</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65646A"/>
                          </a:solidFill>
                          <a:effectLst/>
                          <a:latin typeface="Gill Sans MT" panose="020B0502020104020203" pitchFamily="34" charset="0"/>
                        </a:rPr>
                        <a:t>360,00 €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65646A"/>
                          </a:solidFill>
                          <a:effectLst/>
                          <a:latin typeface="Gill Sans MT" panose="020B0502020104020203" pitchFamily="34" charset="0"/>
                        </a:rPr>
                        <a:t>876,00 </a:t>
                      </a:r>
                      <a:r>
                        <a:rPr lang="fr-FR" sz="900" b="1" i="0" u="none" strike="noStrike" dirty="0">
                          <a:solidFill>
                            <a:srgbClr val="65646A"/>
                          </a:solidFill>
                          <a:effectLst/>
                          <a:latin typeface="Gill Sans MT" panose="020B0502020104020203" pitchFamily="34" charset="0"/>
                        </a:rPr>
                        <a: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95200549"/>
                  </a:ext>
                </a:extLst>
              </a:tr>
              <a:tr h="170000">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9A123F"/>
                          </a:solidFill>
                          <a:effectLst/>
                          <a:latin typeface="Gill Sans MT" panose="020B0502020104020203" pitchFamily="34" charset="0"/>
                        </a:rPr>
                        <a:t>F3</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100% BR + 300 €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a:solidFill>
                            <a:srgbClr val="9A123F"/>
                          </a:solidFill>
                          <a:effectLst/>
                          <a:latin typeface="Gill Sans MT" panose="020B0502020104020203" pitchFamily="34" charset="0"/>
                        </a:rPr>
                        <a:t>460,00 €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9A123F"/>
                          </a:solidFill>
                          <a:effectLst/>
                          <a:latin typeface="Gill Sans MT" panose="020B0502020104020203" pitchFamily="34" charset="0"/>
                        </a:rPr>
                        <a:t>776,00 €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7597162"/>
                  </a:ext>
                </a:extLst>
              </a:tr>
              <a:tr h="177728">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fontAlgn="ctr"/>
                      <a:r>
                        <a:rPr lang="fr-FR" sz="900" b="1" i="0" u="none" strike="noStrike">
                          <a:solidFill>
                            <a:srgbClr val="A27762"/>
                          </a:solidFill>
                          <a:effectLst/>
                          <a:latin typeface="Gill Sans MT" panose="020B0502020104020203" pitchFamily="34" charset="0"/>
                        </a:rPr>
                        <a:t>F4</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100% BR + 500 €</a:t>
                      </a:r>
                    </a:p>
                  </a:txBody>
                  <a:tcPr marL="9146" marR="9146" marT="91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a:solidFill>
                            <a:srgbClr val="A27762"/>
                          </a:solidFill>
                          <a:effectLst/>
                          <a:latin typeface="Gill Sans MT" panose="020B0502020104020203" pitchFamily="34" charset="0"/>
                        </a:rPr>
                        <a:t>660,00 €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900" b="1" i="0" u="none" strike="noStrike" dirty="0">
                          <a:solidFill>
                            <a:srgbClr val="A27762"/>
                          </a:solidFill>
                          <a:effectLst/>
                          <a:latin typeface="Gill Sans MT" panose="020B0502020104020203" pitchFamily="34" charset="0"/>
                        </a:rPr>
                        <a:t>576,00 €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7619555"/>
                  </a:ext>
                </a:extLst>
              </a:tr>
            </a:tbl>
          </a:graphicData>
        </a:graphic>
      </p:graphicFrame>
      <p:pic>
        <p:nvPicPr>
          <p:cNvPr id="11" name="Image 10">
            <a:extLst>
              <a:ext uri="{FF2B5EF4-FFF2-40B4-BE49-F238E27FC236}">
                <a16:creationId xmlns:a16="http://schemas.microsoft.com/office/drawing/2014/main" id="{5286D9EE-48AC-490F-A769-3DB34E7B09B6}"/>
              </a:ext>
            </a:extLst>
          </p:cNvPr>
          <p:cNvPicPr>
            <a:picLocks noChangeAspect="1"/>
          </p:cNvPicPr>
          <p:nvPr/>
        </p:nvPicPr>
        <p:blipFill>
          <a:blip r:embed="rId2"/>
          <a:stretch>
            <a:fillRect/>
          </a:stretch>
        </p:blipFill>
        <p:spPr>
          <a:xfrm>
            <a:off x="187120" y="2397563"/>
            <a:ext cx="460875" cy="442254"/>
          </a:xfrm>
          <a:prstGeom prst="rect">
            <a:avLst/>
          </a:prstGeom>
        </p:spPr>
      </p:pic>
      <p:pic>
        <p:nvPicPr>
          <p:cNvPr id="12" name="Image 11">
            <a:extLst>
              <a:ext uri="{FF2B5EF4-FFF2-40B4-BE49-F238E27FC236}">
                <a16:creationId xmlns:a16="http://schemas.microsoft.com/office/drawing/2014/main" id="{8DC55594-460C-44CD-9506-BEF468C9AB4B}"/>
              </a:ext>
            </a:extLst>
          </p:cNvPr>
          <p:cNvPicPr>
            <a:picLocks noChangeAspect="1"/>
          </p:cNvPicPr>
          <p:nvPr/>
        </p:nvPicPr>
        <p:blipFill>
          <a:blip r:embed="rId2"/>
          <a:stretch>
            <a:fillRect/>
          </a:stretch>
        </p:blipFill>
        <p:spPr>
          <a:xfrm>
            <a:off x="183354" y="4939371"/>
            <a:ext cx="460875" cy="442254"/>
          </a:xfrm>
          <a:prstGeom prst="rect">
            <a:avLst/>
          </a:prstGeom>
        </p:spPr>
      </p:pic>
      <p:sp>
        <p:nvSpPr>
          <p:cNvPr id="15" name="Rectangle 14">
            <a:extLst>
              <a:ext uri="{FF2B5EF4-FFF2-40B4-BE49-F238E27FC236}">
                <a16:creationId xmlns:a16="http://schemas.microsoft.com/office/drawing/2014/main" id="{7C077087-49D4-4953-8853-A0D84174CE50}"/>
              </a:ext>
            </a:extLst>
          </p:cNvPr>
          <p:cNvSpPr/>
          <p:nvPr/>
        </p:nvSpPr>
        <p:spPr>
          <a:xfrm>
            <a:off x="6833419" y="1062670"/>
            <a:ext cx="1629045" cy="213902"/>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Résultat</a:t>
            </a:r>
          </a:p>
        </p:txBody>
      </p:sp>
      <p:sp>
        <p:nvSpPr>
          <p:cNvPr id="16" name="Rectangle 15">
            <a:extLst>
              <a:ext uri="{FF2B5EF4-FFF2-40B4-BE49-F238E27FC236}">
                <a16:creationId xmlns:a16="http://schemas.microsoft.com/office/drawing/2014/main" id="{547A21B3-25E5-49D0-8D22-5C133EF3D0B4}"/>
              </a:ext>
            </a:extLst>
          </p:cNvPr>
          <p:cNvSpPr/>
          <p:nvPr/>
        </p:nvSpPr>
        <p:spPr>
          <a:xfrm>
            <a:off x="5003888" y="1062668"/>
            <a:ext cx="1829531" cy="213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Les garanties</a:t>
            </a:r>
          </a:p>
        </p:txBody>
      </p:sp>
    </p:spTree>
    <p:extLst>
      <p:ext uri="{BB962C8B-B14F-4D97-AF65-F5344CB8AC3E}">
        <p14:creationId xmlns:p14="http://schemas.microsoft.com/office/powerpoint/2010/main" val="1331706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F6002E-CB0D-4DDF-8E8C-45D4C7D9BE0E}"/>
              </a:ext>
            </a:extLst>
          </p:cNvPr>
          <p:cNvSpPr>
            <a:spLocks noGrp="1"/>
          </p:cNvSpPr>
          <p:nvPr>
            <p:ph type="title"/>
          </p:nvPr>
        </p:nvSpPr>
        <p:spPr/>
        <p:txBody>
          <a:bodyPr/>
          <a:lstStyle/>
          <a:p>
            <a:r>
              <a:rPr lang="fr-FR" dirty="0"/>
              <a:t>Mesures complémentaires</a:t>
            </a:r>
          </a:p>
        </p:txBody>
      </p:sp>
      <p:sp>
        <p:nvSpPr>
          <p:cNvPr id="3" name="Espace réservé du texte 2">
            <a:extLst>
              <a:ext uri="{FF2B5EF4-FFF2-40B4-BE49-F238E27FC236}">
                <a16:creationId xmlns:a16="http://schemas.microsoft.com/office/drawing/2014/main" id="{442A6682-BD5F-43E1-A051-8181CE4217B7}"/>
              </a:ext>
            </a:extLst>
          </p:cNvPr>
          <p:cNvSpPr>
            <a:spLocks noGrp="1"/>
          </p:cNvSpPr>
          <p:nvPr>
            <p:ph type="body" sz="quarter" idx="13"/>
          </p:nvPr>
        </p:nvSpPr>
        <p:spPr/>
        <p:txBody>
          <a:bodyPr/>
          <a:lstStyle/>
          <a:p>
            <a:r>
              <a:rPr lang="fr-FR" dirty="0"/>
              <a:t>2</a:t>
            </a:r>
          </a:p>
        </p:txBody>
      </p:sp>
      <p:sp>
        <p:nvSpPr>
          <p:cNvPr id="4" name="Espace réservé du texte 3">
            <a:extLst>
              <a:ext uri="{FF2B5EF4-FFF2-40B4-BE49-F238E27FC236}">
                <a16:creationId xmlns:a16="http://schemas.microsoft.com/office/drawing/2014/main" id="{06BD5507-594F-485C-B841-B9F7A2E66717}"/>
              </a:ext>
            </a:extLst>
          </p:cNvPr>
          <p:cNvSpPr>
            <a:spLocks noGrp="1"/>
          </p:cNvSpPr>
          <p:nvPr>
            <p:ph type="body" sz="quarter" idx="14"/>
          </p:nvPr>
        </p:nvSpPr>
        <p:spPr/>
        <p:txBody>
          <a:bodyPr/>
          <a:lstStyle/>
          <a:p>
            <a:pPr algn="just"/>
            <a:r>
              <a:rPr lang="fr-FR" b="1" dirty="0">
                <a:solidFill>
                  <a:schemeClr val="tx1"/>
                </a:solidFill>
              </a:rPr>
              <a:t>La mise en œuvre d’une stratégie de prévention </a:t>
            </a:r>
            <a:r>
              <a:rPr lang="fr-FR" dirty="0">
                <a:solidFill>
                  <a:schemeClr val="tx1"/>
                </a:solidFill>
              </a:rPr>
              <a:t>des problèmes dentaires et des troubles auditifs et visuels dès le plus jeune âge avec :</a:t>
            </a:r>
          </a:p>
          <a:p>
            <a:pPr algn="just"/>
            <a:r>
              <a:rPr lang="fr-FR" dirty="0">
                <a:solidFill>
                  <a:schemeClr val="tx1"/>
                </a:solidFill>
              </a:rPr>
              <a:t>&gt; la création de trois nouvelles consultations du médecin traitant ou scolaire destinées aux jeunes de 8-9 ans, 11-13 ans et 15-16 ans, prises en charge à 100%,</a:t>
            </a:r>
          </a:p>
          <a:p>
            <a:pPr algn="just"/>
            <a:r>
              <a:rPr lang="fr-FR" dirty="0">
                <a:solidFill>
                  <a:schemeClr val="tx1"/>
                </a:solidFill>
              </a:rPr>
              <a:t>&gt; un renforcement de la prévention bucco-dentaire prévu pour diminuer le recours aux soins prothétiques grâce à la mise en place d’un examen </a:t>
            </a:r>
            <a:r>
              <a:rPr lang="fr-FR" dirty="0" err="1">
                <a:solidFill>
                  <a:schemeClr val="tx1"/>
                </a:solidFill>
              </a:rPr>
              <a:t>MT’dents</a:t>
            </a:r>
            <a:r>
              <a:rPr lang="fr-FR" dirty="0">
                <a:solidFill>
                  <a:schemeClr val="tx1"/>
                </a:solidFill>
              </a:rPr>
              <a:t> obligatoire pour les enfants de 3 ans.</a:t>
            </a:r>
          </a:p>
        </p:txBody>
      </p:sp>
      <p:sp>
        <p:nvSpPr>
          <p:cNvPr id="5" name="Espace réservé du pied de page 4">
            <a:extLst>
              <a:ext uri="{FF2B5EF4-FFF2-40B4-BE49-F238E27FC236}">
                <a16:creationId xmlns:a16="http://schemas.microsoft.com/office/drawing/2014/main" id="{14A26356-8DD4-40F9-A21E-8E1E87235621}"/>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52DB1B7A-1715-4EB1-B66F-EE4D011CBB8E}"/>
              </a:ext>
            </a:extLst>
          </p:cNvPr>
          <p:cNvSpPr>
            <a:spLocks noGrp="1"/>
          </p:cNvSpPr>
          <p:nvPr>
            <p:ph type="sldNum" sz="quarter" idx="16"/>
          </p:nvPr>
        </p:nvSpPr>
        <p:spPr/>
        <p:txBody>
          <a:bodyPr/>
          <a:lstStyle/>
          <a:p>
            <a:fld id="{4F985FF9-ADA8-465B-B1B8-A5AF16A5E141}" type="slidenum">
              <a:rPr lang="fr-FR" smtClean="0"/>
              <a:pPr/>
              <a:t>21</a:t>
            </a:fld>
            <a:endParaRPr lang="fr-FR"/>
          </a:p>
        </p:txBody>
      </p:sp>
      <p:pic>
        <p:nvPicPr>
          <p:cNvPr id="1026" name="Picture 2" descr="Que veut">
            <a:extLst>
              <a:ext uri="{FF2B5EF4-FFF2-40B4-BE49-F238E27FC236}">
                <a16:creationId xmlns:a16="http://schemas.microsoft.com/office/drawing/2014/main" id="{3BA8CA0C-A8E3-44B0-AF78-A15961361C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6550" y="3640837"/>
            <a:ext cx="3834000" cy="1917000"/>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244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ED6893-2AC7-4D09-86FB-A9FECDFBADDE}"/>
              </a:ext>
            </a:extLst>
          </p:cNvPr>
          <p:cNvSpPr/>
          <p:nvPr/>
        </p:nvSpPr>
        <p:spPr>
          <a:xfrm>
            <a:off x="3984110" y="2655366"/>
            <a:ext cx="4474090" cy="62310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r>
              <a:rPr lang="fr-FR" dirty="0"/>
              <a:t>Présentation de la réforme</a:t>
            </a:r>
          </a:p>
          <a:p>
            <a:r>
              <a:rPr lang="fr-FR" dirty="0"/>
              <a:t>Les paniers 100% Santé en détail</a:t>
            </a:r>
            <a:br>
              <a:rPr lang="fr-FR" dirty="0"/>
            </a:br>
            <a:endParaRPr lang="fr-FR" b="0" dirty="0">
              <a:solidFill>
                <a:schemeClr val="tx1"/>
              </a:solidFill>
            </a:endParaRPr>
          </a:p>
          <a:p>
            <a:r>
              <a:rPr lang="fr-FR" dirty="0"/>
              <a:t>Évolutions 2020/2021 de garanties Santé</a:t>
            </a:r>
          </a:p>
          <a:p>
            <a:r>
              <a:rPr lang="fr-FR" dirty="0"/>
              <a:t>Contacts</a:t>
            </a:r>
          </a:p>
          <a:p>
            <a:r>
              <a:rPr lang="fr-FR" dirty="0"/>
              <a:t>Questions-Réponses</a:t>
            </a:r>
            <a:br>
              <a:rPr lang="fr-FR" dirty="0"/>
            </a:br>
            <a:endParaRPr lang="fr-FR" dirty="0"/>
          </a:p>
        </p:txBody>
      </p:sp>
      <p:sp>
        <p:nvSpPr>
          <p:cNvPr id="6" name="Espace réservé du texte 5"/>
          <p:cNvSpPr>
            <a:spLocks noGrp="1"/>
          </p:cNvSpPr>
          <p:nvPr>
            <p:ph type="body" sz="quarter" idx="15"/>
          </p:nvPr>
        </p:nvSpPr>
        <p:spPr>
          <a:xfrm>
            <a:off x="4136509" y="1025828"/>
            <a:ext cx="511091" cy="707886"/>
          </a:xfrm>
        </p:spPr>
        <p:txBody>
          <a:bodyPr/>
          <a:lstStyle/>
          <a:p>
            <a:r>
              <a:rPr lang="fr-FR" dirty="0"/>
              <a:t>1</a:t>
            </a:r>
          </a:p>
        </p:txBody>
      </p:sp>
      <p:sp>
        <p:nvSpPr>
          <p:cNvPr id="7" name="Espace réservé du texte 5"/>
          <p:cNvSpPr txBox="1">
            <a:spLocks/>
          </p:cNvSpPr>
          <p:nvPr/>
        </p:nvSpPr>
        <p:spPr>
          <a:xfrm>
            <a:off x="4136509" y="1758448"/>
            <a:ext cx="511091"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2</a:t>
            </a:r>
          </a:p>
        </p:txBody>
      </p:sp>
      <p:sp>
        <p:nvSpPr>
          <p:cNvPr id="8" name="Espace réservé du texte 5"/>
          <p:cNvSpPr txBox="1">
            <a:spLocks/>
          </p:cNvSpPr>
          <p:nvPr/>
        </p:nvSpPr>
        <p:spPr>
          <a:xfrm>
            <a:off x="4136510" y="2607442"/>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3</a:t>
            </a:r>
          </a:p>
        </p:txBody>
      </p:sp>
      <p:sp>
        <p:nvSpPr>
          <p:cNvPr id="12" name="Espace réservé du numéro de diapositive 11"/>
          <p:cNvSpPr>
            <a:spLocks noGrp="1"/>
          </p:cNvSpPr>
          <p:nvPr>
            <p:ph type="sldNum" sz="quarter" idx="17"/>
          </p:nvPr>
        </p:nvSpPr>
        <p:spPr/>
        <p:txBody>
          <a:bodyPr/>
          <a:lstStyle/>
          <a:p>
            <a:fld id="{4F985FF9-ADA8-465B-B1B8-A5AF16A5E141}" type="slidenum">
              <a:rPr lang="fr-FR" smtClean="0"/>
              <a:pPr/>
              <a:t>22</a:t>
            </a:fld>
            <a:endParaRPr lang="fr-FR"/>
          </a:p>
        </p:txBody>
      </p:sp>
      <p:sp>
        <p:nvSpPr>
          <p:cNvPr id="2" name="Espace réservé du pied de page 1">
            <a:extLst>
              <a:ext uri="{FF2B5EF4-FFF2-40B4-BE49-F238E27FC236}">
                <a16:creationId xmlns:a16="http://schemas.microsoft.com/office/drawing/2014/main" id="{BA7BB0DA-6FE5-4E98-92E3-8E56B530B199}"/>
              </a:ext>
            </a:extLst>
          </p:cNvPr>
          <p:cNvSpPr>
            <a:spLocks noGrp="1"/>
          </p:cNvSpPr>
          <p:nvPr>
            <p:ph type="ftr" sz="quarter" idx="16"/>
          </p:nvPr>
        </p:nvSpPr>
        <p:spPr/>
        <p:txBody>
          <a:bodyPr/>
          <a:lstStyle/>
          <a:p>
            <a:r>
              <a:rPr lang="fr-FR"/>
              <a:t>PRESENTATION 100% Santé - décembre 2020 - Document interne ne pas diffuser</a:t>
            </a:r>
            <a:endParaRPr lang="fr-FR" dirty="0"/>
          </a:p>
        </p:txBody>
      </p:sp>
      <p:sp>
        <p:nvSpPr>
          <p:cNvPr id="9" name="Espace réservé du texte 5">
            <a:extLst>
              <a:ext uri="{FF2B5EF4-FFF2-40B4-BE49-F238E27FC236}">
                <a16:creationId xmlns:a16="http://schemas.microsoft.com/office/drawing/2014/main" id="{CE80685B-527B-4D0B-88AD-CAF8BEDA3E43}"/>
              </a:ext>
            </a:extLst>
          </p:cNvPr>
          <p:cNvSpPr txBox="1">
            <a:spLocks/>
          </p:cNvSpPr>
          <p:nvPr/>
        </p:nvSpPr>
        <p:spPr>
          <a:xfrm>
            <a:off x="4136510" y="3294516"/>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4</a:t>
            </a:r>
          </a:p>
        </p:txBody>
      </p:sp>
      <p:sp>
        <p:nvSpPr>
          <p:cNvPr id="10" name="Espace réservé du texte 5">
            <a:extLst>
              <a:ext uri="{FF2B5EF4-FFF2-40B4-BE49-F238E27FC236}">
                <a16:creationId xmlns:a16="http://schemas.microsoft.com/office/drawing/2014/main" id="{E0B48902-2A80-4498-90B0-82F88C2AD244}"/>
              </a:ext>
            </a:extLst>
          </p:cNvPr>
          <p:cNvSpPr txBox="1">
            <a:spLocks/>
          </p:cNvSpPr>
          <p:nvPr/>
        </p:nvSpPr>
        <p:spPr>
          <a:xfrm>
            <a:off x="4136510" y="3963168"/>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5</a:t>
            </a:r>
          </a:p>
        </p:txBody>
      </p:sp>
      <p:pic>
        <p:nvPicPr>
          <p:cNvPr id="14" name="Image 13">
            <a:extLst>
              <a:ext uri="{FF2B5EF4-FFF2-40B4-BE49-F238E27FC236}">
                <a16:creationId xmlns:a16="http://schemas.microsoft.com/office/drawing/2014/main" id="{7759BDB8-A5BB-459A-82E4-FF05FC0B17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6130" y="3421351"/>
            <a:ext cx="1093524" cy="895760"/>
          </a:xfrm>
          <a:prstGeom prst="rect">
            <a:avLst/>
          </a:prstGeom>
        </p:spPr>
      </p:pic>
    </p:spTree>
    <p:extLst>
      <p:ext uri="{BB962C8B-B14F-4D97-AF65-F5344CB8AC3E}">
        <p14:creationId xmlns:p14="http://schemas.microsoft.com/office/powerpoint/2010/main" val="1627430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791FC62-51FC-439E-862D-601CE4257075}"/>
              </a:ext>
            </a:extLst>
          </p:cNvPr>
          <p:cNvSpPr>
            <a:spLocks noGrp="1"/>
          </p:cNvSpPr>
          <p:nvPr>
            <p:ph type="body" sz="quarter" idx="13"/>
          </p:nvPr>
        </p:nvSpPr>
        <p:spPr>
          <a:xfrm>
            <a:off x="223838" y="414338"/>
            <a:ext cx="591950" cy="338554"/>
          </a:xfrm>
        </p:spPr>
        <p:txBody>
          <a:bodyPr/>
          <a:lstStyle/>
          <a:p>
            <a:r>
              <a:rPr lang="fr-FR" dirty="0"/>
              <a:t>3</a:t>
            </a:r>
          </a:p>
        </p:txBody>
      </p:sp>
      <p:sp>
        <p:nvSpPr>
          <p:cNvPr id="5" name="Espace réservé du pied de page 4">
            <a:extLst>
              <a:ext uri="{FF2B5EF4-FFF2-40B4-BE49-F238E27FC236}">
                <a16:creationId xmlns:a16="http://schemas.microsoft.com/office/drawing/2014/main" id="{92A8032D-2B11-4F1C-BD15-CF09E3D694F1}"/>
              </a:ext>
            </a:extLst>
          </p:cNvPr>
          <p:cNvSpPr>
            <a:spLocks noGrp="1"/>
          </p:cNvSpPr>
          <p:nvPr>
            <p:ph type="ftr" sz="quarter" idx="15"/>
          </p:nvPr>
        </p:nvSpPr>
        <p:spPr>
          <a:xfrm>
            <a:off x="1342800" y="6524769"/>
            <a:ext cx="4320000" cy="123111"/>
          </a:xfrm>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70205F06-B5AE-4B9B-83EC-614290D28E80}"/>
              </a:ext>
            </a:extLst>
          </p:cNvPr>
          <p:cNvSpPr>
            <a:spLocks noGrp="1"/>
          </p:cNvSpPr>
          <p:nvPr>
            <p:ph type="sldNum" sz="quarter" idx="16"/>
          </p:nvPr>
        </p:nvSpPr>
        <p:spPr>
          <a:xfrm>
            <a:off x="1080000" y="6524769"/>
            <a:ext cx="190800" cy="123111"/>
          </a:xfrm>
        </p:spPr>
        <p:txBody>
          <a:bodyPr/>
          <a:lstStyle/>
          <a:p>
            <a:fld id="{4F985FF9-ADA8-465B-B1B8-A5AF16A5E141}" type="slidenum">
              <a:rPr lang="fr-FR" smtClean="0"/>
              <a:pPr/>
              <a:t>23</a:t>
            </a:fld>
            <a:endParaRPr lang="fr-FR"/>
          </a:p>
        </p:txBody>
      </p:sp>
      <p:sp>
        <p:nvSpPr>
          <p:cNvPr id="8" name="Titre 1">
            <a:extLst>
              <a:ext uri="{FF2B5EF4-FFF2-40B4-BE49-F238E27FC236}">
                <a16:creationId xmlns:a16="http://schemas.microsoft.com/office/drawing/2014/main" id="{26D0EFBE-39EB-4C23-B284-B206AB17C833}"/>
              </a:ext>
            </a:extLst>
          </p:cNvPr>
          <p:cNvSpPr txBox="1">
            <a:spLocks/>
          </p:cNvSpPr>
          <p:nvPr/>
        </p:nvSpPr>
        <p:spPr>
          <a:xfrm>
            <a:off x="1265009" y="433364"/>
            <a:ext cx="5707291" cy="36570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a:lstStyle>
          <a:p>
            <a:r>
              <a:rPr lang="fr-FR" dirty="0"/>
              <a:t>Evolution 2020 et 2021 de Garanties Santé</a:t>
            </a:r>
            <a:br>
              <a:rPr lang="fr-FR" dirty="0"/>
            </a:br>
            <a:endParaRPr lang="fr-FR" dirty="0">
              <a:solidFill>
                <a:schemeClr val="tx1"/>
              </a:solidFill>
            </a:endParaRPr>
          </a:p>
        </p:txBody>
      </p:sp>
      <p:sp>
        <p:nvSpPr>
          <p:cNvPr id="7" name="Titre 1">
            <a:extLst>
              <a:ext uri="{FF2B5EF4-FFF2-40B4-BE49-F238E27FC236}">
                <a16:creationId xmlns:a16="http://schemas.microsoft.com/office/drawing/2014/main" id="{D7AA584A-37ED-4BB5-A9BD-7BDF86BE902B}"/>
              </a:ext>
            </a:extLst>
          </p:cNvPr>
          <p:cNvSpPr txBox="1">
            <a:spLocks/>
          </p:cNvSpPr>
          <p:nvPr/>
        </p:nvSpPr>
        <p:spPr>
          <a:xfrm>
            <a:off x="1964698" y="1753382"/>
            <a:ext cx="4200884" cy="358855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200" b="1" kern="1200">
                <a:solidFill>
                  <a:schemeClr val="tx2"/>
                </a:solidFill>
                <a:latin typeface="+mj-lt"/>
                <a:ea typeface="+mj-ea"/>
                <a:cs typeface="+mj-cs"/>
              </a:defRPr>
            </a:lvl1pPr>
          </a:lstStyle>
          <a:p>
            <a:pPr algn="just"/>
            <a:r>
              <a:rPr lang="fr-FR" sz="1400" dirty="0"/>
              <a:t>La liasse contractuelle évolue aux 1</a:t>
            </a:r>
            <a:r>
              <a:rPr lang="fr-FR" sz="1400" baseline="30000" dirty="0"/>
              <a:t>er</a:t>
            </a:r>
            <a:r>
              <a:rPr lang="fr-FR" sz="1400" dirty="0"/>
              <a:t> janvier 2020 et 2021 en intégrant :</a:t>
            </a:r>
          </a:p>
          <a:p>
            <a:pPr algn="just"/>
            <a:endParaRPr lang="fr-FR" sz="1400" dirty="0"/>
          </a:p>
          <a:p>
            <a:pPr algn="just"/>
            <a:endParaRPr lang="fr-FR" sz="1400" dirty="0"/>
          </a:p>
          <a:p>
            <a:pPr marL="285750" indent="-285750" algn="just">
              <a:buFont typeface="Wingdings" panose="05000000000000000000" pitchFamily="2" charset="2"/>
              <a:buChar char="v"/>
            </a:pPr>
            <a:r>
              <a:rPr lang="fr-FR" sz="1400" b="0" dirty="0"/>
              <a:t>La nouvelle présentation du tableau des garanties ainsi que les terminologies du glossaire de l’UNOCAM ;</a:t>
            </a:r>
          </a:p>
          <a:p>
            <a:pPr marL="285750" indent="-285750" algn="just">
              <a:buFont typeface="Wingdings" panose="05000000000000000000" pitchFamily="2" charset="2"/>
              <a:buChar char="v"/>
            </a:pPr>
            <a:endParaRPr lang="fr-FR" sz="1400" b="0" dirty="0"/>
          </a:p>
          <a:p>
            <a:pPr marL="285750" indent="-285750" algn="just">
              <a:buFont typeface="Wingdings" panose="05000000000000000000" pitchFamily="2" charset="2"/>
              <a:buChar char="v"/>
            </a:pPr>
            <a:endParaRPr lang="fr-FR" sz="1400" b="0" dirty="0"/>
          </a:p>
          <a:p>
            <a:pPr marL="285750" indent="-285750" algn="just">
              <a:buFont typeface="Wingdings" panose="05000000000000000000" pitchFamily="2" charset="2"/>
              <a:buChar char="v"/>
            </a:pPr>
            <a:r>
              <a:rPr lang="fr-FR" sz="1400" b="0" dirty="0"/>
              <a:t>Les garanties dédiées aux soins et équipements 100% Santé ;</a:t>
            </a:r>
          </a:p>
          <a:p>
            <a:pPr marL="285750" indent="-285750" algn="just">
              <a:buFont typeface="Wingdings" panose="05000000000000000000" pitchFamily="2" charset="2"/>
              <a:buChar char="v"/>
            </a:pPr>
            <a:endParaRPr lang="fr-FR" sz="1400" b="0" dirty="0"/>
          </a:p>
          <a:p>
            <a:pPr marL="285750" indent="-285750" algn="just">
              <a:buFont typeface="Wingdings" panose="05000000000000000000" pitchFamily="2" charset="2"/>
              <a:buChar char="v"/>
            </a:pPr>
            <a:endParaRPr lang="fr-FR" sz="1400" b="0" dirty="0"/>
          </a:p>
          <a:p>
            <a:pPr marL="285750" indent="-285750" algn="just">
              <a:buFont typeface="Wingdings" panose="05000000000000000000" pitchFamily="2" charset="2"/>
              <a:buChar char="v"/>
            </a:pPr>
            <a:r>
              <a:rPr lang="fr-FR" sz="1400" b="0" dirty="0"/>
              <a:t>Les nouvelles règles du contrat responsable (comme le plafonnement du remboursement des montures de lunette à 100 €).</a:t>
            </a:r>
          </a:p>
          <a:p>
            <a:pPr marL="285750" indent="-285750" algn="just">
              <a:buFont typeface="Wingdings" panose="05000000000000000000" pitchFamily="2" charset="2"/>
              <a:buChar char="v"/>
            </a:pPr>
            <a:endParaRPr lang="fr-FR" sz="1400" b="0" dirty="0"/>
          </a:p>
          <a:p>
            <a:pPr marL="285750" indent="-285750" algn="just">
              <a:buFontTx/>
              <a:buChar char="-"/>
            </a:pPr>
            <a:endParaRPr lang="fr-FR" sz="1400" b="0" dirty="0"/>
          </a:p>
          <a:p>
            <a:pPr algn="just"/>
            <a:r>
              <a:rPr lang="fr-FR" sz="1400" b="0" dirty="0">
                <a:sym typeface="Wingdings" panose="05000000000000000000" pitchFamily="2" charset="2"/>
              </a:rPr>
              <a:t>Il n’y pas de modifications supplémentaires dans l’expression des remboursements des autres garanties.</a:t>
            </a:r>
            <a:endParaRPr lang="fr-FR" sz="1400" b="0" dirty="0"/>
          </a:p>
          <a:p>
            <a:pPr marL="285750" indent="-285750" algn="just">
              <a:buFontTx/>
              <a:buChar char="-"/>
            </a:pPr>
            <a:endParaRPr lang="fr-FR" sz="1400" dirty="0"/>
          </a:p>
          <a:p>
            <a:pPr algn="just"/>
            <a:r>
              <a:rPr lang="fr-FR" dirty="0"/>
              <a:t/>
            </a:r>
            <a:br>
              <a:rPr lang="fr-FR" dirty="0"/>
            </a:br>
            <a:endParaRPr lang="fr-FR" dirty="0">
              <a:solidFill>
                <a:schemeClr val="tx1"/>
              </a:solidFill>
            </a:endParaRPr>
          </a:p>
        </p:txBody>
      </p:sp>
      <p:pic>
        <p:nvPicPr>
          <p:cNvPr id="9" name="Image 8">
            <a:extLst>
              <a:ext uri="{FF2B5EF4-FFF2-40B4-BE49-F238E27FC236}">
                <a16:creationId xmlns:a16="http://schemas.microsoft.com/office/drawing/2014/main" id="{773D8A19-5108-43A1-A814-41C06ABF8121}"/>
              </a:ext>
            </a:extLst>
          </p:cNvPr>
          <p:cNvPicPr>
            <a:picLocks noChangeAspect="1"/>
          </p:cNvPicPr>
          <p:nvPr/>
        </p:nvPicPr>
        <p:blipFill>
          <a:blip r:embed="rId2"/>
          <a:stretch>
            <a:fillRect/>
          </a:stretch>
        </p:blipFill>
        <p:spPr>
          <a:xfrm rot="16200000">
            <a:off x="5914442" y="2486735"/>
            <a:ext cx="3786190" cy="1884529"/>
          </a:xfrm>
          <a:prstGeom prst="rect">
            <a:avLst/>
          </a:prstGeom>
        </p:spPr>
      </p:pic>
      <p:pic>
        <p:nvPicPr>
          <p:cNvPr id="2050" name="Picture 2" descr="https://solidarites-sante.gouv.fr/IMG/png/100-sante-logo.png?1528886578">
            <a:extLst>
              <a:ext uri="{FF2B5EF4-FFF2-40B4-BE49-F238E27FC236}">
                <a16:creationId xmlns:a16="http://schemas.microsoft.com/office/drawing/2014/main" id="{46462A03-8E3A-4779-8B76-4B53D32CB1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27" y="3455304"/>
            <a:ext cx="737937" cy="574470"/>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DAA9848C-FF2A-4B4D-A1C6-7702AD199B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4216" t="28447" r="37672" b="32998"/>
          <a:stretch/>
        </p:blipFill>
        <p:spPr>
          <a:xfrm>
            <a:off x="614524" y="2504852"/>
            <a:ext cx="840745" cy="576510"/>
          </a:xfrm>
          <a:prstGeom prst="rect">
            <a:avLst/>
          </a:prstGeom>
        </p:spPr>
      </p:pic>
      <p:pic>
        <p:nvPicPr>
          <p:cNvPr id="8194" name="Picture 2" descr="Image associée">
            <a:extLst>
              <a:ext uri="{FF2B5EF4-FFF2-40B4-BE49-F238E27FC236}">
                <a16:creationId xmlns:a16="http://schemas.microsoft.com/office/drawing/2014/main" id="{A68FF80A-486F-4AA6-8359-35D4A469E8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524" y="4335752"/>
            <a:ext cx="864542" cy="576511"/>
          </a:xfrm>
          <a:prstGeom prst="rect">
            <a:avLst/>
          </a:prstGeom>
          <a:noFill/>
          <a:extLst>
            <a:ext uri="{909E8E84-426E-40DD-AFC4-6F175D3DCCD1}">
              <a14:hiddenFill xmlns:a14="http://schemas.microsoft.com/office/drawing/2010/main">
                <a:solidFill>
                  <a:srgbClr val="FFFFFF"/>
                </a:solidFill>
              </a14:hiddenFill>
            </a:ext>
          </a:extLst>
        </p:spPr>
      </p:pic>
      <p:sp>
        <p:nvSpPr>
          <p:cNvPr id="2" name="Flèche : droite 1">
            <a:extLst>
              <a:ext uri="{FF2B5EF4-FFF2-40B4-BE49-F238E27FC236}">
                <a16:creationId xmlns:a16="http://schemas.microsoft.com/office/drawing/2014/main" id="{6A9913EB-30F1-4E51-B123-151A687308B1}"/>
              </a:ext>
            </a:extLst>
          </p:cNvPr>
          <p:cNvSpPr/>
          <p:nvPr/>
        </p:nvSpPr>
        <p:spPr>
          <a:xfrm>
            <a:off x="545903" y="5220929"/>
            <a:ext cx="1350174" cy="576511"/>
          </a:xfrm>
          <a:prstGeom prst="rightArrow">
            <a:avLst/>
          </a:prstGeom>
          <a:solidFill>
            <a:srgbClr val="6E1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lèche : droite 3">
            <a:extLst>
              <a:ext uri="{FF2B5EF4-FFF2-40B4-BE49-F238E27FC236}">
                <a16:creationId xmlns:a16="http://schemas.microsoft.com/office/drawing/2014/main" id="{65CDADC3-CACC-451F-A0F0-E866A7F8D35A}"/>
              </a:ext>
            </a:extLst>
          </p:cNvPr>
          <p:cNvSpPr/>
          <p:nvPr/>
        </p:nvSpPr>
        <p:spPr>
          <a:xfrm>
            <a:off x="597306" y="5332106"/>
            <a:ext cx="1231698" cy="370604"/>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65682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1402E164-119A-447A-8BBC-079F51FA86D8}"/>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F968CB42-BB22-4C78-86E9-BF503D5D7832}"/>
              </a:ext>
            </a:extLst>
          </p:cNvPr>
          <p:cNvSpPr>
            <a:spLocks noGrp="1"/>
          </p:cNvSpPr>
          <p:nvPr>
            <p:ph type="sldNum" sz="quarter" idx="16"/>
          </p:nvPr>
        </p:nvSpPr>
        <p:spPr/>
        <p:txBody>
          <a:bodyPr/>
          <a:lstStyle/>
          <a:p>
            <a:fld id="{4F985FF9-ADA8-465B-B1B8-A5AF16A5E141}" type="slidenum">
              <a:rPr lang="fr-FR" smtClean="0"/>
              <a:pPr/>
              <a:t>24</a:t>
            </a:fld>
            <a:endParaRPr lang="fr-FR"/>
          </a:p>
        </p:txBody>
      </p:sp>
      <p:sp>
        <p:nvSpPr>
          <p:cNvPr id="39" name="Titre 1">
            <a:extLst>
              <a:ext uri="{FF2B5EF4-FFF2-40B4-BE49-F238E27FC236}">
                <a16:creationId xmlns:a16="http://schemas.microsoft.com/office/drawing/2014/main" id="{F0320890-1B00-4AC7-AE5C-54DBE48F95A4}"/>
              </a:ext>
            </a:extLst>
          </p:cNvPr>
          <p:cNvSpPr>
            <a:spLocks noGrp="1"/>
          </p:cNvSpPr>
          <p:nvPr>
            <p:ph type="title"/>
          </p:nvPr>
        </p:nvSpPr>
        <p:spPr>
          <a:xfrm>
            <a:off x="1080000" y="414000"/>
            <a:ext cx="7780043" cy="608400"/>
          </a:xfrm>
        </p:spPr>
        <p:txBody>
          <a:bodyPr/>
          <a:lstStyle/>
          <a:p>
            <a:r>
              <a:rPr lang="fr-FR" dirty="0"/>
              <a:t>Outils complémentaires</a:t>
            </a:r>
          </a:p>
        </p:txBody>
      </p:sp>
      <p:sp>
        <p:nvSpPr>
          <p:cNvPr id="40" name="Espace réservé du texte 2">
            <a:extLst>
              <a:ext uri="{FF2B5EF4-FFF2-40B4-BE49-F238E27FC236}">
                <a16:creationId xmlns:a16="http://schemas.microsoft.com/office/drawing/2014/main" id="{0AFCCB4D-0EE3-400A-B9C2-275D36CA1159}"/>
              </a:ext>
            </a:extLst>
          </p:cNvPr>
          <p:cNvSpPr>
            <a:spLocks noGrp="1"/>
          </p:cNvSpPr>
          <p:nvPr>
            <p:ph type="body" sz="quarter" idx="13"/>
          </p:nvPr>
        </p:nvSpPr>
        <p:spPr>
          <a:xfrm>
            <a:off x="223838" y="414338"/>
            <a:ext cx="591950" cy="338554"/>
          </a:xfrm>
        </p:spPr>
        <p:txBody>
          <a:bodyPr/>
          <a:lstStyle/>
          <a:p>
            <a:r>
              <a:rPr lang="fr-FR" dirty="0"/>
              <a:t>3</a:t>
            </a:r>
          </a:p>
        </p:txBody>
      </p:sp>
      <p:sp>
        <p:nvSpPr>
          <p:cNvPr id="50" name="Rectangle 49">
            <a:extLst>
              <a:ext uri="{FF2B5EF4-FFF2-40B4-BE49-F238E27FC236}">
                <a16:creationId xmlns:a16="http://schemas.microsoft.com/office/drawing/2014/main" id="{51BAA249-7E82-4EFC-9E80-0C75B3B8B31D}"/>
              </a:ext>
            </a:extLst>
          </p:cNvPr>
          <p:cNvSpPr/>
          <p:nvPr/>
        </p:nvSpPr>
        <p:spPr bwMode="auto">
          <a:xfrm>
            <a:off x="6284373" y="4854687"/>
            <a:ext cx="2484062" cy="1116365"/>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a:ln>
                  <a:noFill/>
                </a:ln>
                <a:solidFill>
                  <a:srgbClr val="7B1697"/>
                </a:solidFill>
                <a:effectLst/>
                <a:uLnTx/>
                <a:uFillTx/>
                <a:latin typeface="Verdana"/>
              </a:rPr>
              <a:t>Comparateur</a:t>
            </a: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600" b="0" i="0" u="none" strike="noStrike" kern="0" cap="none" spc="0" normalizeH="0" baseline="0" noProof="0" dirty="0">
              <a:ln>
                <a:noFill/>
              </a:ln>
              <a:solidFill>
                <a:srgbClr val="C00000"/>
              </a:solidFill>
              <a:effectLst/>
              <a:uLnTx/>
              <a:uFillTx/>
              <a:latin typeface="Verdana"/>
            </a:endParaRPr>
          </a:p>
          <a:p>
            <a:pPr marL="171450" marR="0" lvl="0" indent="-171450" defTabSz="914400" eaLnBrk="1" fontAlgn="base" latinLnBrk="0" hangingPunct="1">
              <a:lnSpc>
                <a:spcPct val="100000"/>
              </a:lnSpc>
              <a:spcBef>
                <a:spcPct val="0"/>
              </a:spcBef>
              <a:spcAft>
                <a:spcPct val="0"/>
              </a:spcAft>
              <a:buClrTx/>
              <a:buSzTx/>
              <a:buFont typeface="Arial" panose="020B0604020202020204" pitchFamily="34" charset="0"/>
              <a:buChar char="•"/>
              <a:tabLst>
                <a:tab pos="0" algn="l"/>
              </a:tabLst>
              <a:defRPr/>
            </a:pPr>
            <a:r>
              <a:rPr kumimoji="0" lang="fr-FR" sz="1200" b="0" i="0" u="none" strike="noStrike" kern="0" cap="none" spc="0" normalizeH="0" baseline="0" noProof="0" dirty="0">
                <a:ln>
                  <a:noFill/>
                </a:ln>
                <a:solidFill>
                  <a:srgbClr val="000000">
                    <a:lumMod val="65000"/>
                    <a:lumOff val="35000"/>
                  </a:srgbClr>
                </a:solidFill>
                <a:effectLst/>
                <a:uLnTx/>
                <a:uFillTx/>
                <a:latin typeface="Arial Narrow"/>
              </a:rPr>
              <a:t>Outil réseau via l’intranet et l’interface de souscription NOSA</a:t>
            </a:r>
          </a:p>
          <a:p>
            <a:pPr marL="171450" marR="0" lvl="0" indent="-171450" defTabSz="914400" eaLnBrk="1" fontAlgn="base" latinLnBrk="0" hangingPunct="1">
              <a:lnSpc>
                <a:spcPct val="100000"/>
              </a:lnSpc>
              <a:spcBef>
                <a:spcPct val="0"/>
              </a:spcBef>
              <a:spcAft>
                <a:spcPct val="0"/>
              </a:spcAft>
              <a:buClrTx/>
              <a:buSzTx/>
              <a:buFont typeface="Arial" panose="020B0604020202020204" pitchFamily="34" charset="0"/>
              <a:buChar char="•"/>
              <a:tabLst>
                <a:tab pos="0" algn="l"/>
              </a:tabLst>
              <a:defRPr/>
            </a:pPr>
            <a:r>
              <a:rPr kumimoji="0" lang="fr-FR" sz="1200" b="0" i="0" u="none" strike="noStrike" kern="0" cap="none" spc="0" normalizeH="0" baseline="0" noProof="0" dirty="0">
                <a:ln>
                  <a:noFill/>
                </a:ln>
                <a:solidFill>
                  <a:srgbClr val="000000">
                    <a:lumMod val="65000"/>
                    <a:lumOff val="35000"/>
                  </a:srgbClr>
                </a:solidFill>
                <a:effectLst/>
                <a:uLnTx/>
                <a:uFillTx/>
                <a:latin typeface="Arial Narrow"/>
              </a:rPr>
              <a:t>Pour comparer les garanties et les formules des concurrents</a:t>
            </a: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1100" b="0" i="0" u="none" strike="noStrike" kern="0" cap="none" spc="0" normalizeH="0" baseline="0" noProof="0" dirty="0">
              <a:ln>
                <a:noFill/>
              </a:ln>
              <a:solidFill>
                <a:srgbClr val="C00000"/>
              </a:solidFill>
              <a:effectLst/>
              <a:uLnTx/>
              <a:uFillTx/>
              <a:latin typeface="Verdana"/>
            </a:endParaRPr>
          </a:p>
        </p:txBody>
      </p:sp>
      <p:sp>
        <p:nvSpPr>
          <p:cNvPr id="54" name="Rectangle 53">
            <a:extLst>
              <a:ext uri="{FF2B5EF4-FFF2-40B4-BE49-F238E27FC236}">
                <a16:creationId xmlns:a16="http://schemas.microsoft.com/office/drawing/2014/main" id="{FD5039A3-861A-4A54-8993-711B8F98CE25}"/>
              </a:ext>
            </a:extLst>
          </p:cNvPr>
          <p:cNvSpPr/>
          <p:nvPr/>
        </p:nvSpPr>
        <p:spPr bwMode="auto">
          <a:xfrm>
            <a:off x="6110615" y="1107850"/>
            <a:ext cx="2569264" cy="1131069"/>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tab pos="0" algn="l"/>
              </a:tabLst>
              <a:defRPr/>
            </a:pPr>
            <a:r>
              <a:rPr kumimoji="0" lang="fr-FR" sz="1400" b="1" i="0" u="none" strike="noStrike" kern="0" cap="none" spc="0" normalizeH="0" baseline="0" noProof="0" dirty="0">
                <a:ln>
                  <a:noFill/>
                </a:ln>
                <a:solidFill>
                  <a:srgbClr val="7B1697"/>
                </a:solidFill>
                <a:effectLst/>
                <a:uLnTx/>
                <a:uFillTx/>
                <a:latin typeface="Verdana"/>
                <a:sym typeface="Wingdings" pitchFamily="2" charset="2"/>
              </a:rPr>
              <a:t>Simulateur</a:t>
            </a:r>
          </a:p>
          <a:p>
            <a:pPr marL="0" marR="0" lvl="0" indent="0" defTabSz="914400" eaLnBrk="1" fontAlgn="base" latinLnBrk="0" hangingPunct="1">
              <a:lnSpc>
                <a:spcPct val="100000"/>
              </a:lnSpc>
              <a:spcBef>
                <a:spcPct val="0"/>
              </a:spcBef>
              <a:spcAft>
                <a:spcPct val="0"/>
              </a:spcAft>
              <a:buClrTx/>
              <a:buSzTx/>
              <a:buFontTx/>
              <a:buNone/>
              <a:tabLst>
                <a:tab pos="0" algn="l"/>
              </a:tabLst>
              <a:defRPr/>
            </a:pPr>
            <a:endParaRPr kumimoji="0" lang="fr-FR" sz="600" b="1" i="0" u="none" strike="noStrike" kern="0" cap="none" spc="0" normalizeH="0" baseline="0" noProof="0" dirty="0">
              <a:ln>
                <a:noFill/>
              </a:ln>
              <a:solidFill>
                <a:srgbClr val="C00000"/>
              </a:solidFill>
              <a:effectLst/>
              <a:uLnTx/>
              <a:uFillTx/>
              <a:latin typeface="Verdana"/>
              <a:sym typeface="Wingdings" pitchFamily="2" charset="2"/>
            </a:endParaRPr>
          </a:p>
          <a:p>
            <a:pPr marL="171450" marR="0" lvl="0" indent="-171450" defTabSz="914400" eaLnBrk="1" fontAlgn="base" latinLnBrk="0" hangingPunct="1">
              <a:lnSpc>
                <a:spcPct val="100000"/>
              </a:lnSpc>
              <a:spcBef>
                <a:spcPct val="0"/>
              </a:spcBef>
              <a:spcAft>
                <a:spcPct val="0"/>
              </a:spcAft>
              <a:buClrTx/>
              <a:buSzTx/>
              <a:buFont typeface="Arial" panose="020B0604020202020204" pitchFamily="34" charset="0"/>
              <a:buChar char="•"/>
              <a:tabLst>
                <a:tab pos="0" algn="l"/>
              </a:tabLst>
              <a:defRPr/>
            </a:pPr>
            <a:endParaRPr kumimoji="0" lang="fr-FR" sz="1200" b="0" i="0" u="none" strike="noStrike" kern="0" cap="none" spc="0" normalizeH="0" baseline="0" noProof="0" dirty="0">
              <a:ln>
                <a:noFill/>
              </a:ln>
              <a:solidFill>
                <a:srgbClr val="000000">
                  <a:lumMod val="65000"/>
                  <a:lumOff val="35000"/>
                </a:srgbClr>
              </a:solidFill>
              <a:effectLst/>
              <a:uLnTx/>
              <a:uFillTx/>
              <a:latin typeface="Arial Narrow"/>
              <a:sym typeface="Wingdings 2" pitchFamily="18" charset="2"/>
            </a:endParaRPr>
          </a:p>
          <a:p>
            <a:pPr marL="171450" marR="0" lvl="0" indent="-171450" defTabSz="914400" eaLnBrk="1" fontAlgn="base" latinLnBrk="0" hangingPunct="1">
              <a:lnSpc>
                <a:spcPct val="100000"/>
              </a:lnSpc>
              <a:spcBef>
                <a:spcPct val="0"/>
              </a:spcBef>
              <a:spcAft>
                <a:spcPct val="0"/>
              </a:spcAft>
              <a:buClrTx/>
              <a:buSzTx/>
              <a:buFont typeface="Arial" panose="020B0604020202020204" pitchFamily="34" charset="0"/>
              <a:buChar char="•"/>
              <a:tabLst>
                <a:tab pos="0" algn="l"/>
              </a:tabLst>
              <a:defRPr/>
            </a:pPr>
            <a:r>
              <a:rPr kumimoji="0" lang="fr-FR" sz="1200" b="0" i="0" u="none" strike="noStrike" kern="0" cap="none" spc="0" normalizeH="0" baseline="0" noProof="0" dirty="0">
                <a:ln>
                  <a:noFill/>
                </a:ln>
                <a:solidFill>
                  <a:srgbClr val="000000">
                    <a:lumMod val="65000"/>
                    <a:lumOff val="35000"/>
                  </a:srgbClr>
                </a:solidFill>
                <a:effectLst/>
                <a:uLnTx/>
                <a:uFillTx/>
                <a:latin typeface="Arial Narrow"/>
                <a:sym typeface="Wingdings 2" pitchFamily="18" charset="2"/>
              </a:rPr>
              <a:t>Pour estimer les remboursements et les restes à charge selon les dépenses de santé</a:t>
            </a:r>
          </a:p>
        </p:txBody>
      </p:sp>
      <p:sp>
        <p:nvSpPr>
          <p:cNvPr id="55" name="Rectangle 54">
            <a:extLst>
              <a:ext uri="{FF2B5EF4-FFF2-40B4-BE49-F238E27FC236}">
                <a16:creationId xmlns:a16="http://schemas.microsoft.com/office/drawing/2014/main" id="{2A2DE775-28FB-4E03-B8E2-7DDE8AE486FA}"/>
              </a:ext>
            </a:extLst>
          </p:cNvPr>
          <p:cNvSpPr/>
          <p:nvPr/>
        </p:nvSpPr>
        <p:spPr bwMode="auto">
          <a:xfrm>
            <a:off x="3240584" y="1107850"/>
            <a:ext cx="2576055" cy="1134344"/>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a:ln>
                  <a:noFill/>
                </a:ln>
                <a:solidFill>
                  <a:srgbClr val="7B1697"/>
                </a:solidFill>
                <a:effectLst/>
                <a:uLnTx/>
                <a:uFillTx/>
                <a:latin typeface="Verdana"/>
                <a:sym typeface="Wingdings" pitchFamily="2" charset="2"/>
              </a:rPr>
              <a:t>Exemples de remboursement</a:t>
            </a: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600" b="1" i="0" u="none" strike="noStrike" kern="0" cap="none" spc="0" normalizeH="0" baseline="0" noProof="0" dirty="0">
              <a:ln>
                <a:noFill/>
              </a:ln>
              <a:solidFill>
                <a:srgbClr val="C00000"/>
              </a:solidFill>
              <a:effectLst/>
              <a:uLnTx/>
              <a:uFillTx/>
              <a:latin typeface="Verdana"/>
              <a:sym typeface="Wingdings" pitchFamily="2" charset="2"/>
            </a:endParaRPr>
          </a:p>
          <a:p>
            <a:pPr marL="171450" marR="0" lvl="0" indent="-171450" defTabSz="914400" eaLnBrk="1" fontAlgn="base" latinLnBrk="0" hangingPunct="1">
              <a:lnSpc>
                <a:spcPct val="100000"/>
              </a:lnSpc>
              <a:spcBef>
                <a:spcPct val="0"/>
              </a:spcBef>
              <a:spcAft>
                <a:spcPct val="0"/>
              </a:spcAft>
              <a:buClrTx/>
              <a:buSzTx/>
              <a:buFont typeface="Arial" panose="020B0604020202020204" pitchFamily="34" charset="0"/>
              <a:buChar char="•"/>
              <a:tabLst>
                <a:tab pos="0" algn="l"/>
              </a:tabLst>
              <a:defRPr/>
            </a:pPr>
            <a:r>
              <a:rPr kumimoji="0" lang="fr-FR" sz="1200" b="0" i="0" u="none" strike="noStrike" kern="0" cap="none" spc="0" normalizeH="0" baseline="0" noProof="0" dirty="0">
                <a:ln>
                  <a:noFill/>
                </a:ln>
                <a:solidFill>
                  <a:srgbClr val="000000">
                    <a:lumMod val="65000"/>
                    <a:lumOff val="35000"/>
                  </a:srgbClr>
                </a:solidFill>
                <a:effectLst/>
                <a:uLnTx/>
                <a:uFillTx/>
                <a:latin typeface="Arial Narrow"/>
                <a:sym typeface="Wingdings" pitchFamily="2" charset="2"/>
              </a:rPr>
              <a:t>En PDF,</a:t>
            </a:r>
            <a:r>
              <a:rPr kumimoji="0" lang="fr-FR" sz="1200" b="0" i="0" u="none" strike="noStrike" kern="0" cap="none" spc="0" normalizeH="0" noProof="0" dirty="0">
                <a:ln>
                  <a:noFill/>
                </a:ln>
                <a:solidFill>
                  <a:srgbClr val="000000">
                    <a:lumMod val="65000"/>
                    <a:lumOff val="35000"/>
                  </a:srgbClr>
                </a:solidFill>
                <a:effectLst/>
                <a:uLnTx/>
                <a:uFillTx/>
                <a:latin typeface="Arial Narrow"/>
                <a:sym typeface="Wingdings" pitchFamily="2" charset="2"/>
              </a:rPr>
              <a:t> l</a:t>
            </a:r>
            <a:r>
              <a:rPr kumimoji="0" lang="fr-FR" sz="1200" b="0" i="0" u="none" strike="noStrike" kern="0" cap="none" spc="0" normalizeH="0" baseline="0" noProof="0" dirty="0">
                <a:ln>
                  <a:noFill/>
                </a:ln>
                <a:solidFill>
                  <a:srgbClr val="000000">
                    <a:lumMod val="65000"/>
                    <a:lumOff val="35000"/>
                  </a:srgbClr>
                </a:solidFill>
                <a:effectLst/>
                <a:uLnTx/>
                <a:uFillTx/>
                <a:latin typeface="Arial Narrow"/>
                <a:sym typeface="Wingdings" pitchFamily="2" charset="2"/>
              </a:rPr>
              <a:t>es 15 exemples de l’UNOCAM* commun à toutes les mutuelles</a:t>
            </a:r>
          </a:p>
          <a:p>
            <a:pPr marL="171450" marR="0" lvl="0" indent="-171450" defTabSz="914400" eaLnBrk="1" fontAlgn="base" latinLnBrk="0" hangingPunct="1">
              <a:lnSpc>
                <a:spcPct val="100000"/>
              </a:lnSpc>
              <a:spcBef>
                <a:spcPct val="0"/>
              </a:spcBef>
              <a:spcAft>
                <a:spcPct val="0"/>
              </a:spcAft>
              <a:buClrTx/>
              <a:buSzTx/>
              <a:buFont typeface="Wingdings"/>
              <a:buChar char="Ø"/>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Verdana"/>
              <a:sym typeface="Wingdings 2" pitchFamily="18" charset="2"/>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1200" b="0" i="0" u="none" strike="noStrike" kern="0" cap="none" spc="0" normalizeH="0" baseline="0" noProof="0" dirty="0">
              <a:ln>
                <a:noFill/>
              </a:ln>
              <a:solidFill>
                <a:srgbClr val="000000">
                  <a:lumMod val="65000"/>
                  <a:lumOff val="35000"/>
                </a:srgbClr>
              </a:solidFill>
              <a:effectLst/>
              <a:uLnTx/>
              <a:uFillTx/>
              <a:latin typeface="Verdana"/>
              <a:sym typeface="Wingdings" pitchFamily="2" charset="2"/>
            </a:endParaRPr>
          </a:p>
        </p:txBody>
      </p:sp>
      <p:sp>
        <p:nvSpPr>
          <p:cNvPr id="56" name="Ellipse 55">
            <a:hlinkClick r:id="rId2"/>
            <a:extLst>
              <a:ext uri="{FF2B5EF4-FFF2-40B4-BE49-F238E27FC236}">
                <a16:creationId xmlns:a16="http://schemas.microsoft.com/office/drawing/2014/main" id="{41434E13-72D3-486C-BC36-9A3DA960F82A}"/>
              </a:ext>
            </a:extLst>
          </p:cNvPr>
          <p:cNvSpPr/>
          <p:nvPr/>
        </p:nvSpPr>
        <p:spPr>
          <a:xfrm>
            <a:off x="8295557" y="4543412"/>
            <a:ext cx="650257" cy="641457"/>
          </a:xfrm>
          <a:prstGeom prst="ellipse">
            <a:avLst/>
          </a:prstGeom>
          <a:solidFill>
            <a:srgbClr val="7B1697">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marL="0" marR="0" lvl="0" indent="0" algn="ctr" defTabSz="1028517" rtl="0" eaLnBrk="1" fontAlgn="auto" latinLnBrk="0" hangingPunct="1">
              <a:lnSpc>
                <a:spcPct val="100000"/>
              </a:lnSpc>
              <a:spcBef>
                <a:spcPts val="0"/>
              </a:spcBef>
              <a:spcAft>
                <a:spcPts val="0"/>
              </a:spcAft>
              <a:buClrTx/>
              <a:buSzTx/>
              <a:buFontTx/>
              <a:buNone/>
              <a:tabLst/>
              <a:defRPr/>
            </a:pPr>
            <a:endParaRPr kumimoji="0" lang="fr-FR" sz="2025" b="0" i="0" u="none" strike="noStrike" kern="1200" cap="none" spc="0" normalizeH="0" baseline="0" noProof="0">
              <a:ln>
                <a:noFill/>
              </a:ln>
              <a:solidFill>
                <a:prstClr val="white"/>
              </a:solidFill>
              <a:effectLst/>
              <a:uLnTx/>
              <a:uFillTx/>
              <a:latin typeface="Arial Narrow"/>
              <a:ea typeface="+mn-ea"/>
              <a:cs typeface="+mn-cs"/>
            </a:endParaRPr>
          </a:p>
        </p:txBody>
      </p:sp>
      <p:pic>
        <p:nvPicPr>
          <p:cNvPr id="57" name="Image 56">
            <a:hlinkClick r:id="rId2"/>
            <a:extLst>
              <a:ext uri="{FF2B5EF4-FFF2-40B4-BE49-F238E27FC236}">
                <a16:creationId xmlns:a16="http://schemas.microsoft.com/office/drawing/2014/main" id="{6D6CA19D-DD44-4F07-BB52-55D2416188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2343" y="4681871"/>
            <a:ext cx="381752" cy="364538"/>
          </a:xfrm>
          <a:prstGeom prst="rect">
            <a:avLst/>
          </a:prstGeom>
        </p:spPr>
      </p:pic>
      <p:sp>
        <p:nvSpPr>
          <p:cNvPr id="58" name="Ellipse 57">
            <a:hlinkClick r:id="rId4"/>
            <a:extLst>
              <a:ext uri="{FF2B5EF4-FFF2-40B4-BE49-F238E27FC236}">
                <a16:creationId xmlns:a16="http://schemas.microsoft.com/office/drawing/2014/main" id="{B894D56A-85F1-47E7-9932-0D083736B7D1}"/>
              </a:ext>
            </a:extLst>
          </p:cNvPr>
          <p:cNvSpPr/>
          <p:nvPr/>
        </p:nvSpPr>
        <p:spPr>
          <a:xfrm>
            <a:off x="8150168" y="886948"/>
            <a:ext cx="619815" cy="637617"/>
          </a:xfrm>
          <a:prstGeom prst="ellipse">
            <a:avLst/>
          </a:prstGeom>
          <a:solidFill>
            <a:srgbClr val="7B1697">
              <a:alpha val="30196"/>
            </a:srgbClr>
          </a:solidFill>
          <a:ln w="25400" cap="flat" cmpd="sng" algn="ctr">
            <a:noFill/>
            <a:prstDash val="solid"/>
          </a:ln>
          <a:effectLst>
            <a:outerShdw blurRad="50800" dist="38100" algn="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marL="0" marR="0" lvl="0" indent="0" algn="ctr" defTabSz="1028517" rtl="0" eaLnBrk="1" fontAlgn="auto" latinLnBrk="0" hangingPunct="1">
              <a:lnSpc>
                <a:spcPct val="100000"/>
              </a:lnSpc>
              <a:spcBef>
                <a:spcPts val="0"/>
              </a:spcBef>
              <a:spcAft>
                <a:spcPts val="0"/>
              </a:spcAft>
              <a:buClrTx/>
              <a:buSzTx/>
              <a:buFontTx/>
              <a:buNone/>
              <a:tabLst/>
              <a:defRPr/>
            </a:pPr>
            <a:endParaRPr kumimoji="0" lang="fr-FR" sz="2025" b="0" i="0" u="none" strike="noStrike" kern="1200" cap="none" spc="0" normalizeH="0" baseline="0" noProof="0">
              <a:ln>
                <a:noFill/>
              </a:ln>
              <a:solidFill>
                <a:prstClr val="white"/>
              </a:solidFill>
              <a:effectLst/>
              <a:uLnTx/>
              <a:uFillTx/>
              <a:latin typeface="Arial Narrow"/>
              <a:ea typeface="+mn-ea"/>
              <a:cs typeface="+mn-cs"/>
            </a:endParaRPr>
          </a:p>
        </p:txBody>
      </p:sp>
      <p:pic>
        <p:nvPicPr>
          <p:cNvPr id="59" name="Image 58">
            <a:hlinkClick r:id="rId4"/>
            <a:extLst>
              <a:ext uri="{FF2B5EF4-FFF2-40B4-BE49-F238E27FC236}">
                <a16:creationId xmlns:a16="http://schemas.microsoft.com/office/drawing/2014/main" id="{1F875CB5-CD78-48A4-AC68-9FD3B2E5C7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83273" y="1035605"/>
            <a:ext cx="347062" cy="357031"/>
          </a:xfrm>
          <a:prstGeom prst="rect">
            <a:avLst/>
          </a:prstGeom>
        </p:spPr>
      </p:pic>
      <p:sp>
        <p:nvSpPr>
          <p:cNvPr id="60" name="Ellipse 59">
            <a:hlinkClick r:id="rId6"/>
            <a:extLst>
              <a:ext uri="{FF2B5EF4-FFF2-40B4-BE49-F238E27FC236}">
                <a16:creationId xmlns:a16="http://schemas.microsoft.com/office/drawing/2014/main" id="{930CF4F7-957F-4904-9FC9-9C888798AAA9}"/>
              </a:ext>
            </a:extLst>
          </p:cNvPr>
          <p:cNvSpPr/>
          <p:nvPr/>
        </p:nvSpPr>
        <p:spPr>
          <a:xfrm>
            <a:off x="5317531" y="877565"/>
            <a:ext cx="642142" cy="570401"/>
          </a:xfrm>
          <a:prstGeom prst="ellipse">
            <a:avLst/>
          </a:prstGeom>
          <a:solidFill>
            <a:srgbClr val="7B1697">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marL="0" marR="0" lvl="0" indent="0" algn="ctr" defTabSz="1028517" rtl="0" eaLnBrk="1" fontAlgn="auto" latinLnBrk="0" hangingPunct="1">
              <a:lnSpc>
                <a:spcPct val="100000"/>
              </a:lnSpc>
              <a:spcBef>
                <a:spcPts val="0"/>
              </a:spcBef>
              <a:spcAft>
                <a:spcPts val="0"/>
              </a:spcAft>
              <a:buClrTx/>
              <a:buSzTx/>
              <a:buFontTx/>
              <a:buNone/>
              <a:tabLst/>
              <a:defRPr/>
            </a:pPr>
            <a:endParaRPr kumimoji="0" lang="fr-FR" sz="2025" b="0" i="0" u="none" strike="noStrike" kern="1200" cap="none" spc="0" normalizeH="0" baseline="0" noProof="0">
              <a:ln>
                <a:noFill/>
              </a:ln>
              <a:solidFill>
                <a:prstClr val="white"/>
              </a:solidFill>
              <a:effectLst/>
              <a:uLnTx/>
              <a:uFillTx/>
              <a:latin typeface="Arial Narrow"/>
              <a:ea typeface="+mn-ea"/>
              <a:cs typeface="+mn-cs"/>
            </a:endParaRPr>
          </a:p>
        </p:txBody>
      </p:sp>
      <p:pic>
        <p:nvPicPr>
          <p:cNvPr id="61" name="Image 60">
            <a:hlinkClick r:id="rId6"/>
            <a:extLst>
              <a:ext uri="{FF2B5EF4-FFF2-40B4-BE49-F238E27FC236}">
                <a16:creationId xmlns:a16="http://schemas.microsoft.com/office/drawing/2014/main" id="{A47261D5-CEB6-4FC6-95D4-2F48F5E22CE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9939" y="1004296"/>
            <a:ext cx="337326" cy="299639"/>
          </a:xfrm>
          <a:prstGeom prst="rect">
            <a:avLst/>
          </a:prstGeom>
        </p:spPr>
      </p:pic>
      <p:pic>
        <p:nvPicPr>
          <p:cNvPr id="73" name="Image 72">
            <a:extLst>
              <a:ext uri="{FF2B5EF4-FFF2-40B4-BE49-F238E27FC236}">
                <a16:creationId xmlns:a16="http://schemas.microsoft.com/office/drawing/2014/main" id="{D7F6ED28-2C35-428F-8284-65565A4DAC7A}"/>
              </a:ext>
            </a:extLst>
          </p:cNvPr>
          <p:cNvPicPr>
            <a:picLocks noChangeAspect="1"/>
          </p:cNvPicPr>
          <p:nvPr/>
        </p:nvPicPr>
        <p:blipFill>
          <a:blip r:embed="rId8"/>
          <a:stretch>
            <a:fillRect/>
          </a:stretch>
        </p:blipFill>
        <p:spPr>
          <a:xfrm>
            <a:off x="865415" y="2445946"/>
            <a:ext cx="1506663" cy="1801979"/>
          </a:xfrm>
          <a:prstGeom prst="rect">
            <a:avLst/>
          </a:prstGeom>
          <a:ln>
            <a:noFill/>
          </a:ln>
          <a:effectLst>
            <a:outerShdw blurRad="190500" algn="tl" rotWithShape="0">
              <a:srgbClr val="000000">
                <a:alpha val="70000"/>
              </a:srgbClr>
            </a:outerShdw>
          </a:effectLst>
        </p:spPr>
      </p:pic>
      <p:sp>
        <p:nvSpPr>
          <p:cNvPr id="76" name="Rectangle 75">
            <a:extLst>
              <a:ext uri="{FF2B5EF4-FFF2-40B4-BE49-F238E27FC236}">
                <a16:creationId xmlns:a16="http://schemas.microsoft.com/office/drawing/2014/main" id="{43A5DA41-2616-4CCF-9534-5C0F531E0EA5}"/>
              </a:ext>
            </a:extLst>
          </p:cNvPr>
          <p:cNvSpPr/>
          <p:nvPr/>
        </p:nvSpPr>
        <p:spPr bwMode="auto">
          <a:xfrm>
            <a:off x="346406" y="1107850"/>
            <a:ext cx="2576055" cy="1134344"/>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a:ln>
                  <a:noFill/>
                </a:ln>
                <a:solidFill>
                  <a:srgbClr val="7B1697"/>
                </a:solidFill>
                <a:effectLst/>
                <a:uLnTx/>
                <a:uFillTx/>
                <a:latin typeface="Verdana"/>
                <a:sym typeface="Wingdings" pitchFamily="2" charset="2"/>
              </a:rPr>
              <a:t>Les garanties</a:t>
            </a: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600" b="1" i="0" u="none" strike="noStrike" kern="0" cap="none" spc="0" normalizeH="0" baseline="0" noProof="0" dirty="0">
              <a:ln>
                <a:noFill/>
              </a:ln>
              <a:solidFill>
                <a:srgbClr val="C00000"/>
              </a:solidFill>
              <a:effectLst/>
              <a:uLnTx/>
              <a:uFillTx/>
              <a:latin typeface="Verdana"/>
              <a:sym typeface="Wingdings" pitchFamily="2" charset="2"/>
            </a:endParaRPr>
          </a:p>
          <a:p>
            <a:pPr marL="171450" marR="0" lvl="0" indent="-171450" defTabSz="914400" eaLnBrk="1" fontAlgn="base" latinLnBrk="0" hangingPunct="1">
              <a:lnSpc>
                <a:spcPct val="100000"/>
              </a:lnSpc>
              <a:spcBef>
                <a:spcPct val="0"/>
              </a:spcBef>
              <a:spcAft>
                <a:spcPct val="0"/>
              </a:spcAft>
              <a:buClrTx/>
              <a:buSzTx/>
              <a:buFont typeface="Arial" panose="020B0604020202020204" pitchFamily="34" charset="0"/>
              <a:buChar char="•"/>
              <a:tabLst>
                <a:tab pos="0" algn="l"/>
              </a:tabLst>
              <a:defRPr/>
            </a:pPr>
            <a:r>
              <a:rPr kumimoji="0" lang="fr-FR" sz="1200" b="0" i="0" u="none" strike="noStrike" kern="0" cap="none" spc="0" normalizeH="0" baseline="0" noProof="0" dirty="0">
                <a:ln>
                  <a:noFill/>
                </a:ln>
                <a:solidFill>
                  <a:srgbClr val="000000">
                    <a:lumMod val="65000"/>
                    <a:lumOff val="35000"/>
                  </a:srgbClr>
                </a:solidFill>
                <a:effectLst/>
                <a:uLnTx/>
                <a:uFillTx/>
                <a:latin typeface="Arial Narrow"/>
                <a:sym typeface="Wingdings" pitchFamily="2" charset="2"/>
              </a:rPr>
              <a:t>4 tableaux pour les Côté JE, NOUS, MASTER &amp; PRO</a:t>
            </a:r>
          </a:p>
          <a:p>
            <a:pPr marL="171450" marR="0" lvl="0" indent="-171450" defTabSz="914400" eaLnBrk="1" fontAlgn="base" latinLnBrk="0" hangingPunct="1">
              <a:lnSpc>
                <a:spcPct val="100000"/>
              </a:lnSpc>
              <a:spcBef>
                <a:spcPct val="0"/>
              </a:spcBef>
              <a:spcAft>
                <a:spcPct val="0"/>
              </a:spcAft>
              <a:buClrTx/>
              <a:buSzTx/>
              <a:buFont typeface="Wingdings"/>
              <a:buChar char="Ø"/>
              <a:tabLst/>
              <a:defRPr/>
            </a:pPr>
            <a:endParaRPr kumimoji="0" lang="fr-FR" sz="1000" b="0" i="1" u="none" strike="noStrike" kern="0" cap="none" spc="0" normalizeH="0" baseline="0" noProof="0" dirty="0">
              <a:ln>
                <a:noFill/>
              </a:ln>
              <a:solidFill>
                <a:srgbClr val="000000">
                  <a:lumMod val="65000"/>
                  <a:lumOff val="35000"/>
                </a:srgbClr>
              </a:solidFill>
              <a:effectLst/>
              <a:uLnTx/>
              <a:uFillTx/>
              <a:latin typeface="Verdana"/>
              <a:sym typeface="Wingdings 2" pitchFamily="18" charset="2"/>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1200" b="0" i="0" u="none" strike="noStrike" kern="0" cap="none" spc="0" normalizeH="0" baseline="0" noProof="0" dirty="0">
              <a:ln>
                <a:noFill/>
              </a:ln>
              <a:solidFill>
                <a:srgbClr val="000000">
                  <a:lumMod val="65000"/>
                  <a:lumOff val="35000"/>
                </a:srgbClr>
              </a:solidFill>
              <a:effectLst/>
              <a:uLnTx/>
              <a:uFillTx/>
              <a:latin typeface="Verdana"/>
              <a:sym typeface="Wingdings" pitchFamily="2" charset="2"/>
            </a:endParaRPr>
          </a:p>
        </p:txBody>
      </p:sp>
      <p:sp>
        <p:nvSpPr>
          <p:cNvPr id="77" name="Ellipse 76">
            <a:hlinkClick r:id="rId6"/>
            <a:extLst>
              <a:ext uri="{FF2B5EF4-FFF2-40B4-BE49-F238E27FC236}">
                <a16:creationId xmlns:a16="http://schemas.microsoft.com/office/drawing/2014/main" id="{80936EB1-BEE1-428A-A311-CB6F4915206A}"/>
              </a:ext>
            </a:extLst>
          </p:cNvPr>
          <p:cNvSpPr/>
          <p:nvPr/>
        </p:nvSpPr>
        <p:spPr>
          <a:xfrm>
            <a:off x="2381309" y="877565"/>
            <a:ext cx="642142" cy="570401"/>
          </a:xfrm>
          <a:prstGeom prst="ellipse">
            <a:avLst/>
          </a:prstGeom>
          <a:solidFill>
            <a:srgbClr val="7B1697">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marL="0" marR="0" lvl="0" indent="0" algn="ctr" defTabSz="1028517" rtl="0" eaLnBrk="1" fontAlgn="auto" latinLnBrk="0" hangingPunct="1">
              <a:lnSpc>
                <a:spcPct val="100000"/>
              </a:lnSpc>
              <a:spcBef>
                <a:spcPts val="0"/>
              </a:spcBef>
              <a:spcAft>
                <a:spcPts val="0"/>
              </a:spcAft>
              <a:buClrTx/>
              <a:buSzTx/>
              <a:buFontTx/>
              <a:buNone/>
              <a:tabLst/>
              <a:defRPr/>
            </a:pPr>
            <a:endParaRPr kumimoji="0" lang="fr-FR" sz="2025" b="0" i="0" u="none" strike="noStrike" kern="1200" cap="none" spc="0" normalizeH="0" baseline="0" noProof="0">
              <a:ln>
                <a:noFill/>
              </a:ln>
              <a:solidFill>
                <a:prstClr val="white"/>
              </a:solidFill>
              <a:effectLst/>
              <a:uLnTx/>
              <a:uFillTx/>
              <a:latin typeface="Arial Narrow"/>
              <a:ea typeface="+mn-ea"/>
              <a:cs typeface="+mn-cs"/>
            </a:endParaRPr>
          </a:p>
        </p:txBody>
      </p:sp>
      <p:pic>
        <p:nvPicPr>
          <p:cNvPr id="78" name="Image 77">
            <a:hlinkClick r:id="rId6"/>
            <a:extLst>
              <a:ext uri="{FF2B5EF4-FFF2-40B4-BE49-F238E27FC236}">
                <a16:creationId xmlns:a16="http://schemas.microsoft.com/office/drawing/2014/main" id="{61AA4602-D86A-4BB1-80BC-EC50AA1402F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33717" y="1004296"/>
            <a:ext cx="337326" cy="299639"/>
          </a:xfrm>
          <a:prstGeom prst="rect">
            <a:avLst/>
          </a:prstGeom>
        </p:spPr>
      </p:pic>
      <p:sp>
        <p:nvSpPr>
          <p:cNvPr id="79" name="Rectangle 78">
            <a:extLst>
              <a:ext uri="{FF2B5EF4-FFF2-40B4-BE49-F238E27FC236}">
                <a16:creationId xmlns:a16="http://schemas.microsoft.com/office/drawing/2014/main" id="{60C46AC9-34ED-4A64-B189-C1830EFD5EDB}"/>
              </a:ext>
            </a:extLst>
          </p:cNvPr>
          <p:cNvSpPr/>
          <p:nvPr/>
        </p:nvSpPr>
        <p:spPr bwMode="auto">
          <a:xfrm>
            <a:off x="312882" y="4552961"/>
            <a:ext cx="2576055" cy="83668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a:ln>
                  <a:noFill/>
                </a:ln>
                <a:solidFill>
                  <a:srgbClr val="7B1697"/>
                </a:solidFill>
                <a:effectLst/>
                <a:uLnTx/>
                <a:uFillTx/>
                <a:latin typeface="Verdana"/>
                <a:sym typeface="Wingdings" pitchFamily="2" charset="2"/>
              </a:rPr>
              <a:t>L</a:t>
            </a:r>
            <a:r>
              <a:rPr lang="fr-FR" sz="1400" b="1" kern="0" dirty="0">
                <a:solidFill>
                  <a:srgbClr val="7B1697"/>
                </a:solidFill>
                <a:latin typeface="Verdana"/>
                <a:sym typeface="Wingdings" pitchFamily="2" charset="2"/>
              </a:rPr>
              <a:t>’</a:t>
            </a:r>
            <a:r>
              <a:rPr kumimoji="0" lang="fr-FR" sz="1400" b="1" i="0" u="none" strike="noStrike" kern="0" cap="none" spc="0" normalizeH="0" baseline="0" noProof="0" dirty="0">
                <a:ln>
                  <a:noFill/>
                </a:ln>
                <a:solidFill>
                  <a:srgbClr val="7B1697"/>
                </a:solidFill>
                <a:effectLst/>
                <a:uLnTx/>
                <a:uFillTx/>
                <a:latin typeface="Verdana"/>
                <a:sym typeface="Wingdings" pitchFamily="2" charset="2"/>
              </a:rPr>
              <a:t>assistance</a:t>
            </a: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600" b="1" i="0" u="none" strike="noStrike" kern="0" cap="none" spc="0" normalizeH="0" baseline="0" noProof="0" dirty="0">
              <a:ln>
                <a:noFill/>
              </a:ln>
              <a:solidFill>
                <a:srgbClr val="C00000"/>
              </a:solidFill>
              <a:effectLst/>
              <a:uLnTx/>
              <a:uFillTx/>
              <a:latin typeface="Verdana"/>
              <a:sym typeface="Wingdings" pitchFamily="2" charset="2"/>
            </a:endParaRPr>
          </a:p>
          <a:p>
            <a:pPr marL="171450" marR="0" lvl="0" indent="-171450" defTabSz="914400" eaLnBrk="1" fontAlgn="base" latinLnBrk="0" hangingPunct="1">
              <a:lnSpc>
                <a:spcPct val="100000"/>
              </a:lnSpc>
              <a:spcBef>
                <a:spcPct val="0"/>
              </a:spcBef>
              <a:spcAft>
                <a:spcPct val="0"/>
              </a:spcAft>
              <a:buClrTx/>
              <a:buSzTx/>
              <a:buFont typeface="Arial" panose="020B0604020202020204" pitchFamily="34" charset="0"/>
              <a:buChar char="•"/>
              <a:tabLst>
                <a:tab pos="0" algn="l"/>
              </a:tabLst>
              <a:defRPr/>
            </a:pPr>
            <a:r>
              <a:rPr kumimoji="0" lang="fr-FR" sz="1200" b="0" i="0" u="none" strike="noStrike" kern="0" cap="none" spc="0" normalizeH="0" baseline="0" noProof="0" dirty="0">
                <a:ln>
                  <a:noFill/>
                </a:ln>
                <a:solidFill>
                  <a:srgbClr val="000000">
                    <a:lumMod val="65000"/>
                    <a:lumOff val="35000"/>
                  </a:srgbClr>
                </a:solidFill>
                <a:effectLst/>
                <a:uLnTx/>
                <a:uFillTx/>
                <a:latin typeface="Arial Narrow"/>
                <a:sym typeface="Wingdings" pitchFamily="2" charset="2"/>
              </a:rPr>
              <a:t>2 tableaux pour les Côté marché Particulier et marché Pro</a:t>
            </a:r>
          </a:p>
        </p:txBody>
      </p:sp>
      <p:pic>
        <p:nvPicPr>
          <p:cNvPr id="80" name="Image 79">
            <a:extLst>
              <a:ext uri="{FF2B5EF4-FFF2-40B4-BE49-F238E27FC236}">
                <a16:creationId xmlns:a16="http://schemas.microsoft.com/office/drawing/2014/main" id="{52810099-BFE3-4741-BA0B-3A76AF4999FE}"/>
              </a:ext>
            </a:extLst>
          </p:cNvPr>
          <p:cNvPicPr>
            <a:picLocks noChangeAspect="1"/>
          </p:cNvPicPr>
          <p:nvPr/>
        </p:nvPicPr>
        <p:blipFill>
          <a:blip r:embed="rId9"/>
          <a:stretch>
            <a:fillRect/>
          </a:stretch>
        </p:blipFill>
        <p:spPr>
          <a:xfrm>
            <a:off x="3179952" y="2446862"/>
            <a:ext cx="1245481" cy="1801063"/>
          </a:xfrm>
          <a:prstGeom prst="rect">
            <a:avLst/>
          </a:prstGeom>
          <a:ln>
            <a:noFill/>
          </a:ln>
          <a:effectLst>
            <a:outerShdw blurRad="190500" algn="tl" rotWithShape="0">
              <a:srgbClr val="000000">
                <a:alpha val="70000"/>
              </a:srgbClr>
            </a:outerShdw>
          </a:effectLst>
        </p:spPr>
      </p:pic>
      <p:pic>
        <p:nvPicPr>
          <p:cNvPr id="81" name="Image 80">
            <a:extLst>
              <a:ext uri="{FF2B5EF4-FFF2-40B4-BE49-F238E27FC236}">
                <a16:creationId xmlns:a16="http://schemas.microsoft.com/office/drawing/2014/main" id="{087388CB-AAE3-46A6-A3DF-AD4CF9B8D320}"/>
              </a:ext>
            </a:extLst>
          </p:cNvPr>
          <p:cNvPicPr>
            <a:picLocks noChangeAspect="1"/>
          </p:cNvPicPr>
          <p:nvPr/>
        </p:nvPicPr>
        <p:blipFill>
          <a:blip r:embed="rId10">
            <a:clrChange>
              <a:clrFrom>
                <a:srgbClr val="F8FAFB"/>
              </a:clrFrom>
              <a:clrTo>
                <a:srgbClr val="F8FAFB">
                  <a:alpha val="0"/>
                </a:srgbClr>
              </a:clrTo>
            </a:clrChange>
          </a:blip>
          <a:stretch>
            <a:fillRect/>
          </a:stretch>
        </p:blipFill>
        <p:spPr>
          <a:xfrm>
            <a:off x="2538021" y="4552961"/>
            <a:ext cx="383746" cy="416589"/>
          </a:xfrm>
          <a:prstGeom prst="rect">
            <a:avLst/>
          </a:prstGeom>
        </p:spPr>
      </p:pic>
      <p:sp>
        <p:nvSpPr>
          <p:cNvPr id="82" name="Ellipse 81">
            <a:hlinkClick r:id="rId6"/>
            <a:extLst>
              <a:ext uri="{FF2B5EF4-FFF2-40B4-BE49-F238E27FC236}">
                <a16:creationId xmlns:a16="http://schemas.microsoft.com/office/drawing/2014/main" id="{2A62205B-D4A9-4695-A0F8-3633EFE79C5C}"/>
              </a:ext>
            </a:extLst>
          </p:cNvPr>
          <p:cNvSpPr/>
          <p:nvPr/>
        </p:nvSpPr>
        <p:spPr>
          <a:xfrm>
            <a:off x="2403581" y="4476054"/>
            <a:ext cx="642142" cy="570401"/>
          </a:xfrm>
          <a:prstGeom prst="ellipse">
            <a:avLst/>
          </a:prstGeom>
          <a:solidFill>
            <a:srgbClr val="7B1697">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marL="0" marR="0" lvl="0" indent="0" algn="ctr" defTabSz="1028517" rtl="0" eaLnBrk="1" fontAlgn="auto" latinLnBrk="0" hangingPunct="1">
              <a:lnSpc>
                <a:spcPct val="100000"/>
              </a:lnSpc>
              <a:spcBef>
                <a:spcPts val="0"/>
              </a:spcBef>
              <a:spcAft>
                <a:spcPts val="0"/>
              </a:spcAft>
              <a:buClrTx/>
              <a:buSzTx/>
              <a:buFontTx/>
              <a:buNone/>
              <a:tabLst/>
              <a:defRPr/>
            </a:pPr>
            <a:endParaRPr kumimoji="0" lang="fr-FR" sz="2025" b="0" i="0" u="none" strike="noStrike" kern="1200" cap="none" spc="0" normalizeH="0" baseline="0" noProof="0" dirty="0">
              <a:ln>
                <a:noFill/>
              </a:ln>
              <a:solidFill>
                <a:prstClr val="white"/>
              </a:solidFill>
              <a:effectLst/>
              <a:uLnTx/>
              <a:uFillTx/>
              <a:latin typeface="Arial Narrow"/>
              <a:ea typeface="+mn-ea"/>
              <a:cs typeface="+mn-cs"/>
            </a:endParaRPr>
          </a:p>
        </p:txBody>
      </p:sp>
      <p:sp>
        <p:nvSpPr>
          <p:cNvPr id="83" name="Rectangle 82">
            <a:extLst>
              <a:ext uri="{FF2B5EF4-FFF2-40B4-BE49-F238E27FC236}">
                <a16:creationId xmlns:a16="http://schemas.microsoft.com/office/drawing/2014/main" id="{FFC9FA9C-8D4B-4412-98B9-07AB14821075}"/>
              </a:ext>
            </a:extLst>
          </p:cNvPr>
          <p:cNvSpPr/>
          <p:nvPr/>
        </p:nvSpPr>
        <p:spPr bwMode="auto">
          <a:xfrm>
            <a:off x="3233753" y="4552961"/>
            <a:ext cx="2576055" cy="83668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sz="1400" b="1" i="0" u="none" strike="noStrike" kern="0" cap="none" spc="0" normalizeH="0" baseline="0" noProof="0" dirty="0" err="1">
                <a:ln>
                  <a:noFill/>
                </a:ln>
                <a:solidFill>
                  <a:srgbClr val="7B1697"/>
                </a:solidFill>
                <a:effectLst/>
                <a:uLnTx/>
                <a:uFillTx/>
                <a:latin typeface="Verdana"/>
                <a:sym typeface="Wingdings" pitchFamily="2" charset="2"/>
              </a:rPr>
              <a:t>Santéclair</a:t>
            </a:r>
            <a:endParaRPr kumimoji="0" lang="fr-FR" sz="1400" b="1" i="0" u="none" strike="noStrike" kern="0" cap="none" spc="0" normalizeH="0" baseline="0" noProof="0" dirty="0">
              <a:ln>
                <a:noFill/>
              </a:ln>
              <a:solidFill>
                <a:srgbClr val="7B1697"/>
              </a:solidFill>
              <a:effectLst/>
              <a:uLnTx/>
              <a:uFillTx/>
              <a:latin typeface="Verdana"/>
              <a:sym typeface="Wingdings" pitchFamily="2" charset="2"/>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fr-FR" sz="600" b="1" i="0" u="none" strike="noStrike" kern="0" cap="none" spc="0" normalizeH="0" baseline="0" noProof="0" dirty="0">
              <a:ln>
                <a:noFill/>
              </a:ln>
              <a:solidFill>
                <a:srgbClr val="C00000"/>
              </a:solidFill>
              <a:effectLst/>
              <a:uLnTx/>
              <a:uFillTx/>
              <a:latin typeface="Verdana"/>
              <a:sym typeface="Wingdings" pitchFamily="2" charset="2"/>
            </a:endParaRPr>
          </a:p>
          <a:p>
            <a:pPr marL="171450" marR="0" lvl="0" indent="-171450" defTabSz="914400" eaLnBrk="1" fontAlgn="base" latinLnBrk="0" hangingPunct="1">
              <a:lnSpc>
                <a:spcPct val="100000"/>
              </a:lnSpc>
              <a:spcBef>
                <a:spcPct val="0"/>
              </a:spcBef>
              <a:spcAft>
                <a:spcPct val="0"/>
              </a:spcAft>
              <a:buClrTx/>
              <a:buSzTx/>
              <a:buFont typeface="Arial" panose="020B0604020202020204" pitchFamily="34" charset="0"/>
              <a:buChar char="•"/>
              <a:tabLst>
                <a:tab pos="0" algn="l"/>
              </a:tabLst>
              <a:defRPr/>
            </a:pPr>
            <a:r>
              <a:rPr kumimoji="0" lang="fr-FR" sz="1200" b="0" i="0" u="none" strike="noStrike" kern="0" cap="none" spc="0" normalizeH="0" baseline="0" noProof="0" dirty="0">
                <a:ln>
                  <a:noFill/>
                </a:ln>
                <a:solidFill>
                  <a:srgbClr val="000000">
                    <a:lumMod val="65000"/>
                    <a:lumOff val="35000"/>
                  </a:srgbClr>
                </a:solidFill>
                <a:effectLst/>
                <a:uLnTx/>
                <a:uFillTx/>
                <a:latin typeface="Arial Narrow"/>
                <a:sym typeface="Wingdings" pitchFamily="2" charset="2"/>
              </a:rPr>
              <a:t>Les services </a:t>
            </a:r>
            <a:r>
              <a:rPr kumimoji="0" lang="fr-FR" sz="1200" b="0" i="0" u="none" strike="noStrike" kern="0" cap="none" spc="0" normalizeH="0" baseline="0" noProof="0" dirty="0" err="1">
                <a:ln>
                  <a:noFill/>
                </a:ln>
                <a:solidFill>
                  <a:srgbClr val="000000">
                    <a:lumMod val="65000"/>
                    <a:lumOff val="35000"/>
                  </a:srgbClr>
                </a:solidFill>
                <a:effectLst/>
                <a:uLnTx/>
                <a:uFillTx/>
                <a:latin typeface="Arial Narrow"/>
                <a:sym typeface="Wingdings" pitchFamily="2" charset="2"/>
              </a:rPr>
              <a:t>Mysantéclair</a:t>
            </a:r>
            <a:r>
              <a:rPr kumimoji="0" lang="fr-FR" sz="1200" b="0" i="0" u="none" strike="noStrike" kern="0" cap="none" spc="0" normalizeH="0" baseline="0" noProof="0" dirty="0">
                <a:ln>
                  <a:noFill/>
                </a:ln>
                <a:solidFill>
                  <a:srgbClr val="000000">
                    <a:lumMod val="65000"/>
                    <a:lumOff val="35000"/>
                  </a:srgbClr>
                </a:solidFill>
                <a:effectLst/>
                <a:uLnTx/>
                <a:uFillTx/>
                <a:latin typeface="Arial Narrow"/>
                <a:sym typeface="Wingdings" pitchFamily="2" charset="2"/>
              </a:rPr>
              <a:t> pour les adhérents : réseaux de soin, coaching...</a:t>
            </a:r>
          </a:p>
        </p:txBody>
      </p:sp>
      <p:sp>
        <p:nvSpPr>
          <p:cNvPr id="85" name="Ellipse 84">
            <a:hlinkClick r:id="rId6"/>
            <a:extLst>
              <a:ext uri="{FF2B5EF4-FFF2-40B4-BE49-F238E27FC236}">
                <a16:creationId xmlns:a16="http://schemas.microsoft.com/office/drawing/2014/main" id="{B8D9B240-3D43-4CEC-8E6E-EF33D114F632}"/>
              </a:ext>
            </a:extLst>
          </p:cNvPr>
          <p:cNvSpPr/>
          <p:nvPr/>
        </p:nvSpPr>
        <p:spPr>
          <a:xfrm>
            <a:off x="5400335" y="4388044"/>
            <a:ext cx="642142" cy="570401"/>
          </a:xfrm>
          <a:prstGeom prst="ellipse">
            <a:avLst/>
          </a:prstGeom>
          <a:solidFill>
            <a:srgbClr val="7B1697">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marL="0" marR="0" lvl="0" indent="0" algn="ctr" defTabSz="1028517" rtl="0" eaLnBrk="1" fontAlgn="auto" latinLnBrk="0" hangingPunct="1">
              <a:lnSpc>
                <a:spcPct val="100000"/>
              </a:lnSpc>
              <a:spcBef>
                <a:spcPts val="0"/>
              </a:spcBef>
              <a:spcAft>
                <a:spcPts val="0"/>
              </a:spcAft>
              <a:buClrTx/>
              <a:buSzTx/>
              <a:buFontTx/>
              <a:buNone/>
              <a:tabLst/>
              <a:defRPr/>
            </a:pPr>
            <a:endParaRPr kumimoji="0" lang="fr-FR" sz="2025" b="0" i="0" u="none" strike="noStrike" kern="1200" cap="none" spc="0" normalizeH="0" baseline="0" noProof="0" dirty="0">
              <a:ln>
                <a:noFill/>
              </a:ln>
              <a:solidFill>
                <a:prstClr val="white"/>
              </a:solidFill>
              <a:effectLst/>
              <a:uLnTx/>
              <a:uFillTx/>
              <a:latin typeface="Arial Narrow"/>
              <a:ea typeface="+mn-ea"/>
              <a:cs typeface="+mn-cs"/>
            </a:endParaRPr>
          </a:p>
        </p:txBody>
      </p:sp>
      <p:pic>
        <p:nvPicPr>
          <p:cNvPr id="86" name="Image 85">
            <a:extLst>
              <a:ext uri="{FF2B5EF4-FFF2-40B4-BE49-F238E27FC236}">
                <a16:creationId xmlns:a16="http://schemas.microsoft.com/office/drawing/2014/main" id="{61F1F87D-640B-42D4-8A09-E0AADC64409D}"/>
              </a:ext>
            </a:extLst>
          </p:cNvPr>
          <p:cNvPicPr/>
          <p:nvPr/>
        </p:nvPicPr>
        <p:blipFill>
          <a:blip r:embed="rId11"/>
          <a:stretch>
            <a:fillRect/>
          </a:stretch>
        </p:blipFill>
        <p:spPr>
          <a:xfrm>
            <a:off x="3502800" y="5367272"/>
            <a:ext cx="1748266" cy="836680"/>
          </a:xfrm>
          <a:prstGeom prst="rect">
            <a:avLst/>
          </a:prstGeom>
        </p:spPr>
      </p:pic>
      <p:pic>
        <p:nvPicPr>
          <p:cNvPr id="87" name="Image 86">
            <a:extLst>
              <a:ext uri="{FF2B5EF4-FFF2-40B4-BE49-F238E27FC236}">
                <a16:creationId xmlns:a16="http://schemas.microsoft.com/office/drawing/2014/main" id="{29ED4916-A58A-4329-B163-C4188D7DA74F}"/>
              </a:ext>
            </a:extLst>
          </p:cNvPr>
          <p:cNvPicPr>
            <a:picLocks noChangeAspect="1"/>
          </p:cNvPicPr>
          <p:nvPr/>
        </p:nvPicPr>
        <p:blipFill>
          <a:blip r:embed="rId12">
            <a:clrChange>
              <a:clrFrom>
                <a:srgbClr val="F8FAFB"/>
              </a:clrFrom>
              <a:clrTo>
                <a:srgbClr val="F8FAFB">
                  <a:alpha val="0"/>
                </a:srgbClr>
              </a:clrTo>
            </a:clrChange>
          </a:blip>
          <a:stretch>
            <a:fillRect/>
          </a:stretch>
        </p:blipFill>
        <p:spPr>
          <a:xfrm>
            <a:off x="5533473" y="4472546"/>
            <a:ext cx="413013" cy="416589"/>
          </a:xfrm>
          <a:prstGeom prst="rect">
            <a:avLst/>
          </a:prstGeom>
        </p:spPr>
      </p:pic>
      <p:pic>
        <p:nvPicPr>
          <p:cNvPr id="88" name="Image 87">
            <a:extLst>
              <a:ext uri="{FF2B5EF4-FFF2-40B4-BE49-F238E27FC236}">
                <a16:creationId xmlns:a16="http://schemas.microsoft.com/office/drawing/2014/main" id="{169D1F0E-A526-4F9B-BBBB-91885725B1D0}"/>
              </a:ext>
            </a:extLst>
          </p:cNvPr>
          <p:cNvPicPr>
            <a:picLocks noChangeAspect="1"/>
          </p:cNvPicPr>
          <p:nvPr/>
        </p:nvPicPr>
        <p:blipFill>
          <a:blip r:embed="rId13"/>
          <a:stretch>
            <a:fillRect/>
          </a:stretch>
        </p:blipFill>
        <p:spPr>
          <a:xfrm>
            <a:off x="825509" y="5295461"/>
            <a:ext cx="699782" cy="1011338"/>
          </a:xfrm>
          <a:prstGeom prst="rect">
            <a:avLst/>
          </a:prstGeom>
        </p:spPr>
      </p:pic>
      <p:pic>
        <p:nvPicPr>
          <p:cNvPr id="89" name="Image 88">
            <a:extLst>
              <a:ext uri="{FF2B5EF4-FFF2-40B4-BE49-F238E27FC236}">
                <a16:creationId xmlns:a16="http://schemas.microsoft.com/office/drawing/2014/main" id="{912413D9-14B3-4738-96ED-58CF834619E6}"/>
              </a:ext>
            </a:extLst>
          </p:cNvPr>
          <p:cNvPicPr>
            <a:picLocks noChangeAspect="1"/>
          </p:cNvPicPr>
          <p:nvPr/>
        </p:nvPicPr>
        <p:blipFill>
          <a:blip r:embed="rId14"/>
          <a:stretch>
            <a:fillRect/>
          </a:stretch>
        </p:blipFill>
        <p:spPr>
          <a:xfrm>
            <a:off x="1701527" y="5295461"/>
            <a:ext cx="766348" cy="1011338"/>
          </a:xfrm>
          <a:prstGeom prst="rect">
            <a:avLst/>
          </a:prstGeom>
        </p:spPr>
      </p:pic>
      <p:pic>
        <p:nvPicPr>
          <p:cNvPr id="2" name="Image 1">
            <a:extLst>
              <a:ext uri="{FF2B5EF4-FFF2-40B4-BE49-F238E27FC236}">
                <a16:creationId xmlns:a16="http://schemas.microsoft.com/office/drawing/2014/main" id="{7FA96053-567A-465D-93E9-8680232457A0}"/>
              </a:ext>
            </a:extLst>
          </p:cNvPr>
          <p:cNvPicPr>
            <a:picLocks noChangeAspect="1"/>
          </p:cNvPicPr>
          <p:nvPr/>
        </p:nvPicPr>
        <p:blipFill>
          <a:blip r:embed="rId15"/>
          <a:stretch>
            <a:fillRect/>
          </a:stretch>
        </p:blipFill>
        <p:spPr>
          <a:xfrm>
            <a:off x="4564327" y="2446863"/>
            <a:ext cx="1245481" cy="1804086"/>
          </a:xfrm>
          <a:prstGeom prst="rect">
            <a:avLst/>
          </a:prstGeom>
          <a:ln>
            <a:noFill/>
          </a:ln>
          <a:effectLst>
            <a:outerShdw blurRad="190500" algn="tl" rotWithShape="0">
              <a:srgbClr val="000000">
                <a:alpha val="70000"/>
              </a:srgbClr>
            </a:outerShdw>
          </a:effectLst>
        </p:spPr>
      </p:pic>
      <p:pic>
        <p:nvPicPr>
          <p:cNvPr id="32" name="Image 31">
            <a:extLst>
              <a:ext uri="{FF2B5EF4-FFF2-40B4-BE49-F238E27FC236}">
                <a16:creationId xmlns:a16="http://schemas.microsoft.com/office/drawing/2014/main" id="{BFCD230A-76D1-465F-9F9C-372A22D25936}"/>
              </a:ext>
            </a:extLst>
          </p:cNvPr>
          <p:cNvPicPr>
            <a:picLocks noChangeAspect="1"/>
          </p:cNvPicPr>
          <p:nvPr/>
        </p:nvPicPr>
        <p:blipFill>
          <a:blip r:embed="rId16"/>
          <a:stretch>
            <a:fillRect/>
          </a:stretch>
        </p:blipFill>
        <p:spPr>
          <a:xfrm>
            <a:off x="6110616" y="2723495"/>
            <a:ext cx="2569264" cy="115567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44902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ED6893-2AC7-4D09-86FB-A9FECDFBADDE}"/>
              </a:ext>
            </a:extLst>
          </p:cNvPr>
          <p:cNvSpPr/>
          <p:nvPr/>
        </p:nvSpPr>
        <p:spPr>
          <a:xfrm>
            <a:off x="4060310" y="3351237"/>
            <a:ext cx="4474090" cy="62310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r>
              <a:rPr lang="fr-FR" dirty="0"/>
              <a:t>Présentation de la réforme</a:t>
            </a:r>
          </a:p>
          <a:p>
            <a:r>
              <a:rPr lang="fr-FR" dirty="0"/>
              <a:t>Les paniers 100% Santé en détail</a:t>
            </a:r>
            <a:br>
              <a:rPr lang="fr-FR" dirty="0"/>
            </a:br>
            <a:endParaRPr lang="fr-FR" b="0" dirty="0">
              <a:solidFill>
                <a:schemeClr val="tx1"/>
              </a:solidFill>
            </a:endParaRPr>
          </a:p>
          <a:p>
            <a:r>
              <a:rPr lang="fr-FR" dirty="0"/>
              <a:t>Évolutions 2020/2021 de garanties Santé</a:t>
            </a:r>
          </a:p>
          <a:p>
            <a:r>
              <a:rPr lang="fr-FR" dirty="0"/>
              <a:t>Contacts</a:t>
            </a:r>
          </a:p>
          <a:p>
            <a:r>
              <a:rPr lang="fr-FR" dirty="0"/>
              <a:t>Questions-Réponses</a:t>
            </a:r>
            <a:br>
              <a:rPr lang="fr-FR" dirty="0"/>
            </a:br>
            <a:endParaRPr lang="fr-FR" dirty="0"/>
          </a:p>
        </p:txBody>
      </p:sp>
      <p:sp>
        <p:nvSpPr>
          <p:cNvPr id="6" name="Espace réservé du texte 5"/>
          <p:cNvSpPr>
            <a:spLocks noGrp="1"/>
          </p:cNvSpPr>
          <p:nvPr>
            <p:ph type="body" sz="quarter" idx="15"/>
          </p:nvPr>
        </p:nvSpPr>
        <p:spPr>
          <a:xfrm>
            <a:off x="4136509" y="1025828"/>
            <a:ext cx="511091" cy="707886"/>
          </a:xfrm>
        </p:spPr>
        <p:txBody>
          <a:bodyPr/>
          <a:lstStyle/>
          <a:p>
            <a:r>
              <a:rPr lang="fr-FR" dirty="0"/>
              <a:t>1</a:t>
            </a:r>
          </a:p>
        </p:txBody>
      </p:sp>
      <p:sp>
        <p:nvSpPr>
          <p:cNvPr id="7" name="Espace réservé du texte 5"/>
          <p:cNvSpPr txBox="1">
            <a:spLocks/>
          </p:cNvSpPr>
          <p:nvPr/>
        </p:nvSpPr>
        <p:spPr>
          <a:xfrm>
            <a:off x="4136509" y="1758448"/>
            <a:ext cx="511091"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2</a:t>
            </a:r>
          </a:p>
        </p:txBody>
      </p:sp>
      <p:sp>
        <p:nvSpPr>
          <p:cNvPr id="8" name="Espace réservé du texte 5"/>
          <p:cNvSpPr txBox="1">
            <a:spLocks/>
          </p:cNvSpPr>
          <p:nvPr/>
        </p:nvSpPr>
        <p:spPr>
          <a:xfrm>
            <a:off x="4136510" y="2607442"/>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3</a:t>
            </a:r>
          </a:p>
        </p:txBody>
      </p:sp>
      <p:sp>
        <p:nvSpPr>
          <p:cNvPr id="12" name="Espace réservé du numéro de diapositive 11"/>
          <p:cNvSpPr>
            <a:spLocks noGrp="1"/>
          </p:cNvSpPr>
          <p:nvPr>
            <p:ph type="sldNum" sz="quarter" idx="17"/>
          </p:nvPr>
        </p:nvSpPr>
        <p:spPr/>
        <p:txBody>
          <a:bodyPr/>
          <a:lstStyle/>
          <a:p>
            <a:fld id="{4F985FF9-ADA8-465B-B1B8-A5AF16A5E141}" type="slidenum">
              <a:rPr lang="fr-FR" smtClean="0"/>
              <a:pPr/>
              <a:t>25</a:t>
            </a:fld>
            <a:endParaRPr lang="fr-FR"/>
          </a:p>
        </p:txBody>
      </p:sp>
      <p:sp>
        <p:nvSpPr>
          <p:cNvPr id="2" name="Espace réservé du pied de page 1">
            <a:extLst>
              <a:ext uri="{FF2B5EF4-FFF2-40B4-BE49-F238E27FC236}">
                <a16:creationId xmlns:a16="http://schemas.microsoft.com/office/drawing/2014/main" id="{BA7BB0DA-6FE5-4E98-92E3-8E56B530B199}"/>
              </a:ext>
            </a:extLst>
          </p:cNvPr>
          <p:cNvSpPr>
            <a:spLocks noGrp="1"/>
          </p:cNvSpPr>
          <p:nvPr>
            <p:ph type="ftr" sz="quarter" idx="16"/>
          </p:nvPr>
        </p:nvSpPr>
        <p:spPr/>
        <p:txBody>
          <a:bodyPr/>
          <a:lstStyle/>
          <a:p>
            <a:r>
              <a:rPr lang="fr-FR"/>
              <a:t>PRESENTATION 100% Santé - décembre 2020 - Document interne ne pas diffuser</a:t>
            </a:r>
            <a:endParaRPr lang="fr-FR" dirty="0"/>
          </a:p>
        </p:txBody>
      </p:sp>
      <p:sp>
        <p:nvSpPr>
          <p:cNvPr id="9" name="Espace réservé du texte 5">
            <a:extLst>
              <a:ext uri="{FF2B5EF4-FFF2-40B4-BE49-F238E27FC236}">
                <a16:creationId xmlns:a16="http://schemas.microsoft.com/office/drawing/2014/main" id="{CE80685B-527B-4D0B-88AD-CAF8BEDA3E43}"/>
              </a:ext>
            </a:extLst>
          </p:cNvPr>
          <p:cNvSpPr txBox="1">
            <a:spLocks/>
          </p:cNvSpPr>
          <p:nvPr/>
        </p:nvSpPr>
        <p:spPr>
          <a:xfrm>
            <a:off x="4136510" y="3294516"/>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4</a:t>
            </a:r>
          </a:p>
        </p:txBody>
      </p:sp>
      <p:sp>
        <p:nvSpPr>
          <p:cNvPr id="10" name="Espace réservé du texte 5">
            <a:extLst>
              <a:ext uri="{FF2B5EF4-FFF2-40B4-BE49-F238E27FC236}">
                <a16:creationId xmlns:a16="http://schemas.microsoft.com/office/drawing/2014/main" id="{E0B48902-2A80-4498-90B0-82F88C2AD244}"/>
              </a:ext>
            </a:extLst>
          </p:cNvPr>
          <p:cNvSpPr txBox="1">
            <a:spLocks/>
          </p:cNvSpPr>
          <p:nvPr/>
        </p:nvSpPr>
        <p:spPr>
          <a:xfrm>
            <a:off x="4136510" y="3963168"/>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5</a:t>
            </a:r>
          </a:p>
        </p:txBody>
      </p:sp>
    </p:spTree>
    <p:extLst>
      <p:ext uri="{BB962C8B-B14F-4D97-AF65-F5344CB8AC3E}">
        <p14:creationId xmlns:p14="http://schemas.microsoft.com/office/powerpoint/2010/main" val="892950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CA62D9-B6C4-424C-98EF-79C15F59CEF5}"/>
              </a:ext>
            </a:extLst>
          </p:cNvPr>
          <p:cNvSpPr>
            <a:spLocks noGrp="1"/>
          </p:cNvSpPr>
          <p:nvPr>
            <p:ph type="title"/>
          </p:nvPr>
        </p:nvSpPr>
        <p:spPr/>
        <p:txBody>
          <a:bodyPr/>
          <a:lstStyle/>
          <a:p>
            <a:r>
              <a:rPr lang="fr-FR" dirty="0"/>
              <a:t>Contacts commerciaux</a:t>
            </a:r>
          </a:p>
        </p:txBody>
      </p:sp>
      <p:sp>
        <p:nvSpPr>
          <p:cNvPr id="3" name="Espace réservé du texte 2">
            <a:extLst>
              <a:ext uri="{FF2B5EF4-FFF2-40B4-BE49-F238E27FC236}">
                <a16:creationId xmlns:a16="http://schemas.microsoft.com/office/drawing/2014/main" id="{F9731906-76A0-4BC1-BE39-341FD329F983}"/>
              </a:ext>
            </a:extLst>
          </p:cNvPr>
          <p:cNvSpPr>
            <a:spLocks noGrp="1"/>
          </p:cNvSpPr>
          <p:nvPr>
            <p:ph type="body" sz="quarter" idx="13"/>
          </p:nvPr>
        </p:nvSpPr>
        <p:spPr/>
        <p:txBody>
          <a:bodyPr/>
          <a:lstStyle/>
          <a:p>
            <a:r>
              <a:rPr lang="fr-FR" dirty="0"/>
              <a:t>4</a:t>
            </a:r>
          </a:p>
        </p:txBody>
      </p:sp>
      <p:sp>
        <p:nvSpPr>
          <p:cNvPr id="5" name="Espace réservé du pied de page 4">
            <a:extLst>
              <a:ext uri="{FF2B5EF4-FFF2-40B4-BE49-F238E27FC236}">
                <a16:creationId xmlns:a16="http://schemas.microsoft.com/office/drawing/2014/main" id="{84372A53-2F26-4294-8DE8-20293389789A}"/>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4FE73C68-5407-47E0-BEE5-48C7A5B90A1F}"/>
              </a:ext>
            </a:extLst>
          </p:cNvPr>
          <p:cNvSpPr>
            <a:spLocks noGrp="1"/>
          </p:cNvSpPr>
          <p:nvPr>
            <p:ph type="sldNum" sz="quarter" idx="16"/>
          </p:nvPr>
        </p:nvSpPr>
        <p:spPr/>
        <p:txBody>
          <a:bodyPr/>
          <a:lstStyle/>
          <a:p>
            <a:fld id="{4F985FF9-ADA8-465B-B1B8-A5AF16A5E141}" type="slidenum">
              <a:rPr lang="fr-FR" smtClean="0"/>
              <a:pPr/>
              <a:t>26</a:t>
            </a:fld>
            <a:endParaRPr lang="fr-FR"/>
          </a:p>
        </p:txBody>
      </p:sp>
      <p:sp>
        <p:nvSpPr>
          <p:cNvPr id="194" name="Espace réservé du texte 2">
            <a:extLst>
              <a:ext uri="{FF2B5EF4-FFF2-40B4-BE49-F238E27FC236}">
                <a16:creationId xmlns:a16="http://schemas.microsoft.com/office/drawing/2014/main" id="{D30B9358-34FC-4C27-9277-E2483D29C324}"/>
              </a:ext>
            </a:extLst>
          </p:cNvPr>
          <p:cNvSpPr txBox="1">
            <a:spLocks/>
          </p:cNvSpPr>
          <p:nvPr/>
        </p:nvSpPr>
        <p:spPr>
          <a:xfrm>
            <a:off x="1681184" y="842857"/>
            <a:ext cx="6019800" cy="954107"/>
          </a:xfrm>
          <a:prstGeom prst="rect">
            <a:avLst/>
          </a:prstGeom>
        </p:spPr>
        <p:txBody>
          <a:bodyPr wrap="square">
            <a:spAutoFit/>
          </a:bodyPr>
          <a:lstStyle>
            <a:lvl1pPr marL="0" indent="0" algn="l" defTabSz="685800" rtl="0" eaLnBrk="1" latinLnBrk="0" hangingPunct="1">
              <a:lnSpc>
                <a:spcPct val="100000"/>
              </a:lnSpc>
              <a:spcBef>
                <a:spcPts val="1200"/>
              </a:spcBef>
              <a:buFont typeface="Arial" panose="020B0604020202020204" pitchFamily="34" charset="0"/>
              <a:buNone/>
              <a:defRPr sz="1400" b="1" kern="1200" cap="all" baseline="0">
                <a:solidFill>
                  <a:schemeClr val="tx2"/>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200" b="0" kern="1200" cap="none">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200" b="0" kern="1200" cap="none"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dirty="0">
                <a:solidFill>
                  <a:srgbClr val="7F7F7F">
                    <a:lumMod val="50000"/>
                  </a:srgbClr>
                </a:solidFill>
              </a:rPr>
              <a:t>L’équipe commerciale, et en particulier votre Responsable Régional restent à votre disposition pour toute information complémentaire.</a:t>
            </a:r>
          </a:p>
          <a:p>
            <a:pPr lvl="1">
              <a:spcBef>
                <a:spcPts val="0"/>
              </a:spcBef>
            </a:pPr>
            <a:endParaRPr lang="fr-FR" sz="1400" b="1" cap="all" dirty="0">
              <a:solidFill>
                <a:srgbClr val="7F7F7F">
                  <a:lumMod val="50000"/>
                </a:srgbClr>
              </a:solidFill>
            </a:endParaRPr>
          </a:p>
        </p:txBody>
      </p:sp>
      <p:pic>
        <p:nvPicPr>
          <p:cNvPr id="4" name="Image 3">
            <a:extLst>
              <a:ext uri="{FF2B5EF4-FFF2-40B4-BE49-F238E27FC236}">
                <a16:creationId xmlns:a16="http://schemas.microsoft.com/office/drawing/2014/main" id="{F6331805-0CD0-46D5-9754-7AA06C6BB16C}"/>
              </a:ext>
            </a:extLst>
          </p:cNvPr>
          <p:cNvPicPr>
            <a:picLocks noChangeAspect="1"/>
          </p:cNvPicPr>
          <p:nvPr/>
        </p:nvPicPr>
        <p:blipFill>
          <a:blip r:embed="rId2"/>
          <a:stretch>
            <a:fillRect/>
          </a:stretch>
        </p:blipFill>
        <p:spPr>
          <a:xfrm>
            <a:off x="1479486" y="1587789"/>
            <a:ext cx="6423196" cy="4728978"/>
          </a:xfrm>
          <a:prstGeom prst="rect">
            <a:avLst/>
          </a:prstGeom>
        </p:spPr>
      </p:pic>
    </p:spTree>
    <p:extLst>
      <p:ext uri="{BB962C8B-B14F-4D97-AF65-F5344CB8AC3E}">
        <p14:creationId xmlns:p14="http://schemas.microsoft.com/office/powerpoint/2010/main" val="1532708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CA62D9-B6C4-424C-98EF-79C15F59CEF5}"/>
              </a:ext>
            </a:extLst>
          </p:cNvPr>
          <p:cNvSpPr>
            <a:spLocks noGrp="1"/>
          </p:cNvSpPr>
          <p:nvPr>
            <p:ph type="title"/>
          </p:nvPr>
        </p:nvSpPr>
        <p:spPr/>
        <p:txBody>
          <a:bodyPr/>
          <a:lstStyle/>
          <a:p>
            <a:r>
              <a:rPr lang="fr-FR" dirty="0"/>
              <a:t>Contacts métier Santé</a:t>
            </a:r>
          </a:p>
        </p:txBody>
      </p:sp>
      <p:sp>
        <p:nvSpPr>
          <p:cNvPr id="3" name="Espace réservé du texte 2">
            <a:extLst>
              <a:ext uri="{FF2B5EF4-FFF2-40B4-BE49-F238E27FC236}">
                <a16:creationId xmlns:a16="http://schemas.microsoft.com/office/drawing/2014/main" id="{F9731906-76A0-4BC1-BE39-341FD329F983}"/>
              </a:ext>
            </a:extLst>
          </p:cNvPr>
          <p:cNvSpPr>
            <a:spLocks noGrp="1"/>
          </p:cNvSpPr>
          <p:nvPr>
            <p:ph type="body" sz="quarter" idx="13"/>
          </p:nvPr>
        </p:nvSpPr>
        <p:spPr/>
        <p:txBody>
          <a:bodyPr/>
          <a:lstStyle/>
          <a:p>
            <a:r>
              <a:rPr lang="fr-FR" dirty="0"/>
              <a:t>4</a:t>
            </a:r>
          </a:p>
        </p:txBody>
      </p:sp>
      <p:sp>
        <p:nvSpPr>
          <p:cNvPr id="5" name="Espace réservé du pied de page 4">
            <a:extLst>
              <a:ext uri="{FF2B5EF4-FFF2-40B4-BE49-F238E27FC236}">
                <a16:creationId xmlns:a16="http://schemas.microsoft.com/office/drawing/2014/main" id="{84372A53-2F26-4294-8DE8-20293389789A}"/>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4FE73C68-5407-47E0-BEE5-48C7A5B90A1F}"/>
              </a:ext>
            </a:extLst>
          </p:cNvPr>
          <p:cNvSpPr>
            <a:spLocks noGrp="1"/>
          </p:cNvSpPr>
          <p:nvPr>
            <p:ph type="sldNum" sz="quarter" idx="16"/>
          </p:nvPr>
        </p:nvSpPr>
        <p:spPr/>
        <p:txBody>
          <a:bodyPr/>
          <a:lstStyle/>
          <a:p>
            <a:fld id="{4F985FF9-ADA8-465B-B1B8-A5AF16A5E141}" type="slidenum">
              <a:rPr lang="fr-FR" smtClean="0"/>
              <a:pPr/>
              <a:t>27</a:t>
            </a:fld>
            <a:endParaRPr lang="fr-FR"/>
          </a:p>
        </p:txBody>
      </p:sp>
      <p:sp>
        <p:nvSpPr>
          <p:cNvPr id="7" name="Rectangle 6">
            <a:extLst>
              <a:ext uri="{FF2B5EF4-FFF2-40B4-BE49-F238E27FC236}">
                <a16:creationId xmlns:a16="http://schemas.microsoft.com/office/drawing/2014/main" id="{2C1C2473-D345-4C22-B6E7-0395C8494FA8}"/>
              </a:ext>
            </a:extLst>
          </p:cNvPr>
          <p:cNvSpPr/>
          <p:nvPr/>
        </p:nvSpPr>
        <p:spPr>
          <a:xfrm>
            <a:off x="714618" y="1043330"/>
            <a:ext cx="5753938" cy="307777"/>
          </a:xfrm>
          <a:prstGeom prst="rect">
            <a:avLst/>
          </a:prstGeom>
        </p:spPr>
        <p:txBody>
          <a:bodyPr wrap="square">
            <a:spAutoFit/>
          </a:bodyPr>
          <a:lstStyle/>
          <a:p>
            <a:r>
              <a:rPr lang="fr-FR" sz="1400" b="1" dirty="0">
                <a:solidFill>
                  <a:schemeClr val="tx2">
                    <a:lumMod val="75000"/>
                  </a:schemeClr>
                </a:solidFill>
                <a:latin typeface="+mj-lt"/>
              </a:rPr>
              <a:t>Assistance Santé Gestion</a:t>
            </a:r>
          </a:p>
        </p:txBody>
      </p:sp>
      <p:pic>
        <p:nvPicPr>
          <p:cNvPr id="9" name="Picture 2">
            <a:extLst>
              <a:ext uri="{FF2B5EF4-FFF2-40B4-BE49-F238E27FC236}">
                <a16:creationId xmlns:a16="http://schemas.microsoft.com/office/drawing/2014/main" id="{B19C11E8-BFBD-4D95-A31B-76F728D4B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908" y="1736383"/>
            <a:ext cx="5562600"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4665BCCE-2751-4CD8-BDCC-3FFBB727ED8D}"/>
              </a:ext>
            </a:extLst>
          </p:cNvPr>
          <p:cNvSpPr/>
          <p:nvPr/>
        </p:nvSpPr>
        <p:spPr>
          <a:xfrm>
            <a:off x="714618" y="1413218"/>
            <a:ext cx="6198569" cy="646331"/>
          </a:xfrm>
          <a:prstGeom prst="rect">
            <a:avLst/>
          </a:prstGeom>
        </p:spPr>
        <p:txBody>
          <a:bodyPr wrap="square">
            <a:spAutoFit/>
          </a:bodyPr>
          <a:lstStyle/>
          <a:p>
            <a:pPr algn="just"/>
            <a:r>
              <a:rPr lang="fr-FR" sz="1200" b="1" dirty="0">
                <a:solidFill>
                  <a:srgbClr val="67228A"/>
                </a:solidFill>
              </a:rPr>
              <a:t>Pour les clients : pour s’informer et envoyer les documents</a:t>
            </a:r>
          </a:p>
          <a:p>
            <a:pPr marL="228600" indent="-228600" algn="just">
              <a:buAutoNum type="alphaUcPeriod" startAt="3"/>
            </a:pPr>
            <a:endParaRPr lang="fr-FR" sz="1200" b="1" dirty="0">
              <a:solidFill>
                <a:srgbClr val="67228A"/>
              </a:solidFill>
            </a:endParaRPr>
          </a:p>
          <a:p>
            <a:pPr algn="just"/>
            <a:endParaRPr lang="fr-FR" sz="1200" dirty="0">
              <a:latin typeface="+mj-lt"/>
            </a:endParaRPr>
          </a:p>
        </p:txBody>
      </p:sp>
      <p:sp>
        <p:nvSpPr>
          <p:cNvPr id="11" name="Rectangle 10">
            <a:extLst>
              <a:ext uri="{FF2B5EF4-FFF2-40B4-BE49-F238E27FC236}">
                <a16:creationId xmlns:a16="http://schemas.microsoft.com/office/drawing/2014/main" id="{91211A2C-5C48-4329-B7D7-451FD064B97D}"/>
              </a:ext>
            </a:extLst>
          </p:cNvPr>
          <p:cNvSpPr/>
          <p:nvPr/>
        </p:nvSpPr>
        <p:spPr>
          <a:xfrm>
            <a:off x="801009" y="3168990"/>
            <a:ext cx="6198569" cy="1015663"/>
          </a:xfrm>
          <a:prstGeom prst="rect">
            <a:avLst/>
          </a:prstGeom>
        </p:spPr>
        <p:txBody>
          <a:bodyPr wrap="square">
            <a:spAutoFit/>
          </a:bodyPr>
          <a:lstStyle/>
          <a:p>
            <a:pPr algn="just"/>
            <a:r>
              <a:rPr lang="fr-FR" sz="1200" b="1" dirty="0">
                <a:solidFill>
                  <a:srgbClr val="67228A"/>
                </a:solidFill>
              </a:rPr>
              <a:t>Pour les conseillers</a:t>
            </a:r>
          </a:p>
          <a:p>
            <a:pPr algn="just"/>
            <a:endParaRPr lang="fr-FR" sz="1200" b="1" dirty="0">
              <a:solidFill>
                <a:srgbClr val="67228A"/>
              </a:solidFill>
            </a:endParaRPr>
          </a:p>
          <a:p>
            <a:pPr algn="just"/>
            <a:r>
              <a:rPr lang="fr-FR" sz="1200" dirty="0">
                <a:latin typeface="+mj-lt"/>
              </a:rPr>
              <a:t>Même adresse postale et e-mail que pour les clients. </a:t>
            </a:r>
          </a:p>
          <a:p>
            <a:pPr algn="just"/>
            <a:r>
              <a:rPr lang="fr-FR" sz="1200" dirty="0">
                <a:latin typeface="+mj-lt"/>
              </a:rPr>
              <a:t>Mais le numéro dédié est </a:t>
            </a:r>
            <a:r>
              <a:rPr lang="fr-FR" sz="1200" b="1" dirty="0">
                <a:solidFill>
                  <a:srgbClr val="7030A0"/>
                </a:solidFill>
                <a:latin typeface="+mj-lt"/>
              </a:rPr>
              <a:t>le </a:t>
            </a:r>
            <a:r>
              <a:rPr lang="fr-FR" sz="1200" b="1" dirty="0">
                <a:solidFill>
                  <a:srgbClr val="7030A0"/>
                </a:solidFill>
              </a:rPr>
              <a:t>0 820 820 160</a:t>
            </a:r>
            <a:r>
              <a:rPr lang="fr-FR" sz="1200" dirty="0"/>
              <a:t>. </a:t>
            </a:r>
          </a:p>
          <a:p>
            <a:pPr algn="just"/>
            <a:r>
              <a:rPr lang="fr-FR" sz="1200" dirty="0">
                <a:latin typeface="+mj-lt"/>
              </a:rPr>
              <a:t>Le conseiller peut faire suivre de la même manière les documents du client.</a:t>
            </a:r>
          </a:p>
        </p:txBody>
      </p:sp>
      <p:pic>
        <p:nvPicPr>
          <p:cNvPr id="12" name="Picture 4" descr="Afficher l’image source">
            <a:extLst>
              <a:ext uri="{FF2B5EF4-FFF2-40B4-BE49-F238E27FC236}">
                <a16:creationId xmlns:a16="http://schemas.microsoft.com/office/drawing/2014/main" id="{E84F8219-3090-403B-A596-34181B04F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6578" y="3365337"/>
            <a:ext cx="806206" cy="819316"/>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necteur droit 13">
            <a:extLst>
              <a:ext uri="{FF2B5EF4-FFF2-40B4-BE49-F238E27FC236}">
                <a16:creationId xmlns:a16="http://schemas.microsoft.com/office/drawing/2014/main" id="{B209802C-E1DE-42DE-8879-300C923AA60A}"/>
              </a:ext>
            </a:extLst>
          </p:cNvPr>
          <p:cNvCxnSpPr>
            <a:cxnSpLocks/>
          </p:cNvCxnSpPr>
          <p:nvPr/>
        </p:nvCxnSpPr>
        <p:spPr>
          <a:xfrm>
            <a:off x="714618" y="4314825"/>
            <a:ext cx="7744756"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DE369D44-253D-4065-9F14-98B430103C28}"/>
              </a:ext>
            </a:extLst>
          </p:cNvPr>
          <p:cNvSpPr/>
          <p:nvPr/>
        </p:nvSpPr>
        <p:spPr>
          <a:xfrm>
            <a:off x="714618" y="4443555"/>
            <a:ext cx="3609732" cy="307777"/>
          </a:xfrm>
          <a:prstGeom prst="rect">
            <a:avLst/>
          </a:prstGeom>
        </p:spPr>
        <p:txBody>
          <a:bodyPr wrap="square">
            <a:spAutoFit/>
          </a:bodyPr>
          <a:lstStyle/>
          <a:p>
            <a:r>
              <a:rPr lang="fr-FR" sz="1400" b="1" dirty="0">
                <a:solidFill>
                  <a:schemeClr val="tx2">
                    <a:lumMod val="75000"/>
                  </a:schemeClr>
                </a:solidFill>
                <a:latin typeface="+mj-lt"/>
              </a:rPr>
              <a:t>Département Production Assurances</a:t>
            </a:r>
          </a:p>
        </p:txBody>
      </p:sp>
      <p:sp>
        <p:nvSpPr>
          <p:cNvPr id="23" name="Rectangle 22">
            <a:extLst>
              <a:ext uri="{FF2B5EF4-FFF2-40B4-BE49-F238E27FC236}">
                <a16:creationId xmlns:a16="http://schemas.microsoft.com/office/drawing/2014/main" id="{06E3D328-2E1C-4F2D-93D3-5E2814718305}"/>
              </a:ext>
            </a:extLst>
          </p:cNvPr>
          <p:cNvSpPr/>
          <p:nvPr/>
        </p:nvSpPr>
        <p:spPr>
          <a:xfrm>
            <a:off x="714618" y="4748206"/>
            <a:ext cx="3503780" cy="1200329"/>
          </a:xfrm>
          <a:prstGeom prst="rect">
            <a:avLst/>
          </a:prstGeom>
        </p:spPr>
        <p:txBody>
          <a:bodyPr wrap="square">
            <a:spAutoFit/>
          </a:bodyPr>
          <a:lstStyle/>
          <a:p>
            <a:pPr algn="just"/>
            <a:r>
              <a:rPr lang="fr-FR" sz="1200" b="1" dirty="0">
                <a:solidFill>
                  <a:srgbClr val="67228A"/>
                </a:solidFill>
              </a:rPr>
              <a:t>En cas de résiliation complexe et de réclamation (ex: double mutuelle)</a:t>
            </a:r>
          </a:p>
          <a:p>
            <a:pPr algn="just"/>
            <a:endParaRPr lang="fr-FR" sz="1200" b="1" dirty="0">
              <a:solidFill>
                <a:srgbClr val="67228A"/>
              </a:solidFill>
            </a:endParaRPr>
          </a:p>
          <a:p>
            <a:r>
              <a:rPr lang="fr-FR" sz="1200" b="1" dirty="0"/>
              <a:t>Assistance et Support Client</a:t>
            </a:r>
          </a:p>
          <a:p>
            <a:r>
              <a:rPr lang="fr-FR" sz="1200" dirty="0">
                <a:solidFill>
                  <a:srgbClr val="0070C0"/>
                </a:solidFill>
              </a:rPr>
              <a:t>@ : </a:t>
            </a:r>
            <a:r>
              <a:rPr lang="fr-FR" sz="1200" u="sng" dirty="0">
                <a:solidFill>
                  <a:srgbClr val="0070C0"/>
                </a:solidFill>
              </a:rPr>
              <a:t>Assistance.production@natixis.com</a:t>
            </a:r>
          </a:p>
          <a:p>
            <a:pPr algn="just"/>
            <a:endParaRPr lang="fr-FR" sz="1200" b="1" dirty="0">
              <a:solidFill>
                <a:srgbClr val="67228A"/>
              </a:solidFill>
            </a:endParaRPr>
          </a:p>
        </p:txBody>
      </p:sp>
      <p:pic>
        <p:nvPicPr>
          <p:cNvPr id="4" name="Image 3">
            <a:extLst>
              <a:ext uri="{FF2B5EF4-FFF2-40B4-BE49-F238E27FC236}">
                <a16:creationId xmlns:a16="http://schemas.microsoft.com/office/drawing/2014/main" id="{4A0D5D40-F3E1-4472-8716-AB9E3FC33194}"/>
              </a:ext>
            </a:extLst>
          </p:cNvPr>
          <p:cNvPicPr>
            <a:picLocks noChangeAspect="1"/>
          </p:cNvPicPr>
          <p:nvPr/>
        </p:nvPicPr>
        <p:blipFill>
          <a:blip r:embed="rId4"/>
          <a:stretch>
            <a:fillRect/>
          </a:stretch>
        </p:blipFill>
        <p:spPr>
          <a:xfrm>
            <a:off x="6913187" y="2346048"/>
            <a:ext cx="1834339" cy="270640"/>
          </a:xfrm>
          <a:prstGeom prst="rect">
            <a:avLst/>
          </a:prstGeom>
        </p:spPr>
      </p:pic>
      <p:sp>
        <p:nvSpPr>
          <p:cNvPr id="18" name="Rectangle 17">
            <a:extLst>
              <a:ext uri="{FF2B5EF4-FFF2-40B4-BE49-F238E27FC236}">
                <a16:creationId xmlns:a16="http://schemas.microsoft.com/office/drawing/2014/main" id="{CD14C6EB-5AA3-4642-AFB2-E55644E68DF9}"/>
              </a:ext>
            </a:extLst>
          </p:cNvPr>
          <p:cNvSpPr/>
          <p:nvPr/>
        </p:nvSpPr>
        <p:spPr>
          <a:xfrm>
            <a:off x="6654508" y="1430114"/>
            <a:ext cx="6198569" cy="830997"/>
          </a:xfrm>
          <a:prstGeom prst="rect">
            <a:avLst/>
          </a:prstGeom>
        </p:spPr>
        <p:txBody>
          <a:bodyPr wrap="square">
            <a:spAutoFit/>
          </a:bodyPr>
          <a:lstStyle/>
          <a:p>
            <a:pPr algn="just"/>
            <a:r>
              <a:rPr lang="fr-FR" sz="1200" b="1" dirty="0">
                <a:solidFill>
                  <a:srgbClr val="67228A"/>
                </a:solidFill>
              </a:rPr>
              <a:t>Pour les clients professionnels, </a:t>
            </a:r>
          </a:p>
          <a:p>
            <a:pPr algn="just"/>
            <a:r>
              <a:rPr lang="fr-FR" sz="1200" b="1" dirty="0">
                <a:solidFill>
                  <a:srgbClr val="67228A"/>
                </a:solidFill>
              </a:rPr>
              <a:t>un numéro dédié</a:t>
            </a:r>
          </a:p>
          <a:p>
            <a:pPr marL="228600" indent="-228600" algn="just">
              <a:buAutoNum type="alphaUcPeriod" startAt="3"/>
            </a:pPr>
            <a:endParaRPr lang="fr-FR" sz="1200" b="1" dirty="0">
              <a:solidFill>
                <a:srgbClr val="67228A"/>
              </a:solidFill>
            </a:endParaRPr>
          </a:p>
          <a:p>
            <a:pPr algn="just"/>
            <a:endParaRPr lang="fr-FR" sz="1200" dirty="0">
              <a:latin typeface="+mj-lt"/>
            </a:endParaRPr>
          </a:p>
        </p:txBody>
      </p:sp>
      <p:pic>
        <p:nvPicPr>
          <p:cNvPr id="8" name="Image 7">
            <a:extLst>
              <a:ext uri="{FF2B5EF4-FFF2-40B4-BE49-F238E27FC236}">
                <a16:creationId xmlns:a16="http://schemas.microsoft.com/office/drawing/2014/main" id="{BD600992-64F8-492D-9CD7-FBF900D7FAA5}"/>
              </a:ext>
            </a:extLst>
          </p:cNvPr>
          <p:cNvPicPr>
            <a:picLocks noChangeAspect="1"/>
          </p:cNvPicPr>
          <p:nvPr/>
        </p:nvPicPr>
        <p:blipFill>
          <a:blip r:embed="rId5"/>
          <a:stretch>
            <a:fillRect/>
          </a:stretch>
        </p:blipFill>
        <p:spPr>
          <a:xfrm>
            <a:off x="7486967" y="1868276"/>
            <a:ext cx="428625" cy="457200"/>
          </a:xfrm>
          <a:prstGeom prst="rect">
            <a:avLst/>
          </a:prstGeom>
        </p:spPr>
      </p:pic>
      <p:sp>
        <p:nvSpPr>
          <p:cNvPr id="13" name="Rectangle 12">
            <a:extLst>
              <a:ext uri="{FF2B5EF4-FFF2-40B4-BE49-F238E27FC236}">
                <a16:creationId xmlns:a16="http://schemas.microsoft.com/office/drawing/2014/main" id="{4DB60017-C5DF-46CC-98ED-99DD56824A71}"/>
              </a:ext>
            </a:extLst>
          </p:cNvPr>
          <p:cNvSpPr/>
          <p:nvPr/>
        </p:nvSpPr>
        <p:spPr>
          <a:xfrm>
            <a:off x="7080745" y="2615165"/>
            <a:ext cx="1669693" cy="430887"/>
          </a:xfrm>
          <a:prstGeom prst="rect">
            <a:avLst/>
          </a:prstGeom>
        </p:spPr>
        <p:txBody>
          <a:bodyPr wrap="square">
            <a:spAutoFit/>
          </a:bodyPr>
          <a:lstStyle/>
          <a:p>
            <a:r>
              <a:rPr lang="fr-FR" sz="1100" dirty="0">
                <a:solidFill>
                  <a:schemeClr val="bg1">
                    <a:lumMod val="50000"/>
                  </a:schemeClr>
                </a:solidFill>
                <a:latin typeface="Frutiger-Black"/>
              </a:rPr>
              <a:t>Et au 00 33 9 69 36 28 37 depuis l’étranger.</a:t>
            </a:r>
            <a:endParaRPr lang="fr-FR" sz="1100" dirty="0">
              <a:solidFill>
                <a:schemeClr val="bg1">
                  <a:lumMod val="50000"/>
                </a:schemeClr>
              </a:solidFill>
            </a:endParaRPr>
          </a:p>
        </p:txBody>
      </p:sp>
    </p:spTree>
    <p:extLst>
      <p:ext uri="{BB962C8B-B14F-4D97-AF65-F5344CB8AC3E}">
        <p14:creationId xmlns:p14="http://schemas.microsoft.com/office/powerpoint/2010/main" val="497517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3246F1-764D-4F14-9EDA-0BD2E501EC1C}"/>
              </a:ext>
            </a:extLst>
          </p:cNvPr>
          <p:cNvSpPr>
            <a:spLocks noGrp="1"/>
          </p:cNvSpPr>
          <p:nvPr>
            <p:ph type="title"/>
          </p:nvPr>
        </p:nvSpPr>
        <p:spPr/>
        <p:txBody>
          <a:bodyPr/>
          <a:lstStyle/>
          <a:p>
            <a:r>
              <a:rPr lang="fr-FR" dirty="0"/>
              <a:t>Annexes</a:t>
            </a:r>
          </a:p>
        </p:txBody>
      </p:sp>
      <p:sp>
        <p:nvSpPr>
          <p:cNvPr id="3" name="Espace réservé du texte 2">
            <a:extLst>
              <a:ext uri="{FF2B5EF4-FFF2-40B4-BE49-F238E27FC236}">
                <a16:creationId xmlns:a16="http://schemas.microsoft.com/office/drawing/2014/main" id="{8751BEC3-3E49-4586-BB3B-8B569DA720B2}"/>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2C633996-9592-4F12-85DB-38AB4C0E03FC}"/>
              </a:ext>
            </a:extLst>
          </p:cNvPr>
          <p:cNvSpPr>
            <a:spLocks noGrp="1"/>
          </p:cNvSpPr>
          <p:nvPr>
            <p:ph type="body" sz="quarter" idx="14"/>
          </p:nvPr>
        </p:nvSpPr>
        <p:spPr/>
        <p:txBody>
          <a:bodyPr/>
          <a:lstStyle/>
          <a:p>
            <a:r>
              <a:rPr lang="fr-FR" dirty="0"/>
              <a:t>3 – Les évolutions du tableau de garanties</a:t>
            </a:r>
          </a:p>
        </p:txBody>
      </p:sp>
      <p:sp>
        <p:nvSpPr>
          <p:cNvPr id="5" name="Espace réservé du pied de page 4">
            <a:extLst>
              <a:ext uri="{FF2B5EF4-FFF2-40B4-BE49-F238E27FC236}">
                <a16:creationId xmlns:a16="http://schemas.microsoft.com/office/drawing/2014/main" id="{1D689DD4-F6A5-4644-AF39-3DD7BA45A11E}"/>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6AF1C0AB-2943-47C7-BE2F-5B67B8D5F4B3}"/>
              </a:ext>
            </a:extLst>
          </p:cNvPr>
          <p:cNvSpPr>
            <a:spLocks noGrp="1"/>
          </p:cNvSpPr>
          <p:nvPr>
            <p:ph type="sldNum" sz="quarter" idx="16"/>
          </p:nvPr>
        </p:nvSpPr>
        <p:spPr/>
        <p:txBody>
          <a:bodyPr/>
          <a:lstStyle/>
          <a:p>
            <a:fld id="{4F985FF9-ADA8-465B-B1B8-A5AF16A5E141}" type="slidenum">
              <a:rPr lang="fr-FR" smtClean="0"/>
              <a:pPr/>
              <a:t>28</a:t>
            </a:fld>
            <a:endParaRPr lang="fr-FR"/>
          </a:p>
        </p:txBody>
      </p:sp>
    </p:spTree>
    <p:extLst>
      <p:ext uri="{BB962C8B-B14F-4D97-AF65-F5344CB8AC3E}">
        <p14:creationId xmlns:p14="http://schemas.microsoft.com/office/powerpoint/2010/main" val="497373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8DF35F-488C-4CBC-8545-E50803E6BB49}"/>
              </a:ext>
            </a:extLst>
          </p:cNvPr>
          <p:cNvSpPr>
            <a:spLocks noGrp="1"/>
          </p:cNvSpPr>
          <p:nvPr>
            <p:ph type="title"/>
          </p:nvPr>
        </p:nvSpPr>
        <p:spPr/>
        <p:txBody>
          <a:bodyPr/>
          <a:lstStyle/>
          <a:p>
            <a:r>
              <a:rPr lang="fr-FR" dirty="0"/>
              <a:t>Les évolutions par poste de soins</a:t>
            </a:r>
          </a:p>
        </p:txBody>
      </p:sp>
      <p:sp>
        <p:nvSpPr>
          <p:cNvPr id="3" name="Espace réservé du texte 2">
            <a:extLst>
              <a:ext uri="{FF2B5EF4-FFF2-40B4-BE49-F238E27FC236}">
                <a16:creationId xmlns:a16="http://schemas.microsoft.com/office/drawing/2014/main" id="{EB762CCB-7FC4-42AA-B4A4-5E0A7D72A7FE}"/>
              </a:ext>
            </a:extLst>
          </p:cNvPr>
          <p:cNvSpPr>
            <a:spLocks noGrp="1"/>
          </p:cNvSpPr>
          <p:nvPr>
            <p:ph type="body" sz="quarter" idx="13"/>
          </p:nvPr>
        </p:nvSpPr>
        <p:spPr/>
        <p:txBody>
          <a:bodyPr/>
          <a:lstStyle/>
          <a:p>
            <a:r>
              <a:rPr lang="fr-FR" dirty="0"/>
              <a:t>3</a:t>
            </a:r>
          </a:p>
        </p:txBody>
      </p:sp>
      <p:sp>
        <p:nvSpPr>
          <p:cNvPr id="4" name="Espace réservé du texte 3">
            <a:extLst>
              <a:ext uri="{FF2B5EF4-FFF2-40B4-BE49-F238E27FC236}">
                <a16:creationId xmlns:a16="http://schemas.microsoft.com/office/drawing/2014/main" id="{95932394-7A02-4A9F-925C-C675331FBA0A}"/>
              </a:ext>
            </a:extLst>
          </p:cNvPr>
          <p:cNvSpPr>
            <a:spLocks noGrp="1"/>
          </p:cNvSpPr>
          <p:nvPr>
            <p:ph type="body" sz="quarter" idx="14"/>
          </p:nvPr>
        </p:nvSpPr>
        <p:spPr>
          <a:xfrm>
            <a:off x="127113" y="1382256"/>
            <a:ext cx="1113138" cy="1624012"/>
          </a:xfrm>
          <a:solidFill>
            <a:srgbClr val="4E6A95"/>
          </a:solidFill>
          <a:ln>
            <a:solidFill>
              <a:schemeClr val="accent1"/>
            </a:solidFill>
          </a:ln>
        </p:spPr>
        <p:txBody>
          <a:bodyPr anchor="ctr"/>
          <a:lstStyle/>
          <a:p>
            <a:pPr algn="ctr"/>
            <a:r>
              <a:rPr lang="fr-FR" sz="1400" b="1" dirty="0">
                <a:solidFill>
                  <a:schemeClr val="bg1"/>
                </a:solidFill>
              </a:rPr>
              <a:t>Lisibilité </a:t>
            </a:r>
          </a:p>
          <a:p>
            <a:pPr algn="ctr"/>
            <a:r>
              <a:rPr lang="fr-FR" sz="1400" b="1" dirty="0">
                <a:solidFill>
                  <a:schemeClr val="bg1"/>
                </a:solidFill>
              </a:rPr>
              <a:t>des</a:t>
            </a:r>
          </a:p>
          <a:p>
            <a:pPr algn="ctr"/>
            <a:r>
              <a:rPr lang="fr-FR" sz="1400" b="1" dirty="0">
                <a:solidFill>
                  <a:schemeClr val="bg1"/>
                </a:solidFill>
              </a:rPr>
              <a:t> garanties</a:t>
            </a:r>
          </a:p>
        </p:txBody>
      </p:sp>
      <p:sp>
        <p:nvSpPr>
          <p:cNvPr id="5" name="Espace réservé du pied de page 4">
            <a:extLst>
              <a:ext uri="{FF2B5EF4-FFF2-40B4-BE49-F238E27FC236}">
                <a16:creationId xmlns:a16="http://schemas.microsoft.com/office/drawing/2014/main" id="{F3661C73-F1C4-4680-A6CE-268E7F2790E5}"/>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38357A4B-E7BF-4ED7-84D6-94E6528FA591}"/>
              </a:ext>
            </a:extLst>
          </p:cNvPr>
          <p:cNvSpPr>
            <a:spLocks noGrp="1"/>
          </p:cNvSpPr>
          <p:nvPr>
            <p:ph type="sldNum" sz="quarter" idx="16"/>
          </p:nvPr>
        </p:nvSpPr>
        <p:spPr>
          <a:xfrm>
            <a:off x="1005501" y="6524768"/>
            <a:ext cx="190800" cy="123111"/>
          </a:xfrm>
        </p:spPr>
        <p:txBody>
          <a:bodyPr/>
          <a:lstStyle/>
          <a:p>
            <a:fld id="{4F985FF9-ADA8-465B-B1B8-A5AF16A5E141}" type="slidenum">
              <a:rPr lang="fr-FR" smtClean="0"/>
              <a:pPr/>
              <a:t>29</a:t>
            </a:fld>
            <a:endParaRPr lang="fr-FR" dirty="0"/>
          </a:p>
        </p:txBody>
      </p:sp>
      <p:sp>
        <p:nvSpPr>
          <p:cNvPr id="7" name="Espace réservé du texte 3">
            <a:extLst>
              <a:ext uri="{FF2B5EF4-FFF2-40B4-BE49-F238E27FC236}">
                <a16:creationId xmlns:a16="http://schemas.microsoft.com/office/drawing/2014/main" id="{6C3FBC32-35E0-4CAB-92F8-5D40559D63DD}"/>
              </a:ext>
            </a:extLst>
          </p:cNvPr>
          <p:cNvSpPr txBox="1">
            <a:spLocks/>
          </p:cNvSpPr>
          <p:nvPr/>
        </p:nvSpPr>
        <p:spPr>
          <a:xfrm>
            <a:off x="127113" y="3060893"/>
            <a:ext cx="1113138" cy="1624012"/>
          </a:xfrm>
          <a:prstGeom prst="rect">
            <a:avLst/>
          </a:prstGeom>
          <a:solidFill>
            <a:srgbClr val="4E6A95"/>
          </a:solidFill>
          <a:ln>
            <a:solidFill>
              <a:schemeClr val="accent1"/>
            </a:solidFill>
          </a:ln>
        </p:spPr>
        <p:txBody>
          <a:bodyPr vert="horz" lIns="0" tIns="0" rIns="0" bIns="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1400" b="1" dirty="0">
                <a:solidFill>
                  <a:schemeClr val="bg1"/>
                </a:solidFill>
              </a:rPr>
              <a:t>100% Santé</a:t>
            </a:r>
          </a:p>
        </p:txBody>
      </p:sp>
      <p:sp>
        <p:nvSpPr>
          <p:cNvPr id="8" name="Espace réservé du texte 3">
            <a:extLst>
              <a:ext uri="{FF2B5EF4-FFF2-40B4-BE49-F238E27FC236}">
                <a16:creationId xmlns:a16="http://schemas.microsoft.com/office/drawing/2014/main" id="{CC08A3E1-7505-4676-A99C-88B329CC8DB7}"/>
              </a:ext>
            </a:extLst>
          </p:cNvPr>
          <p:cNvSpPr txBox="1">
            <a:spLocks/>
          </p:cNvSpPr>
          <p:nvPr/>
        </p:nvSpPr>
        <p:spPr>
          <a:xfrm>
            <a:off x="123051" y="4739530"/>
            <a:ext cx="1113139" cy="1624012"/>
          </a:xfrm>
          <a:prstGeom prst="rect">
            <a:avLst/>
          </a:prstGeom>
          <a:solidFill>
            <a:srgbClr val="4E6A95"/>
          </a:solidFill>
          <a:ln>
            <a:solidFill>
              <a:srgbClr val="4E6A95"/>
            </a:solidFill>
          </a:ln>
        </p:spPr>
        <p:txBody>
          <a:bodyPr vert="horz" lIns="0" tIns="0" rIns="0" bIns="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1400" b="1" dirty="0">
                <a:solidFill>
                  <a:schemeClr val="bg1"/>
                </a:solidFill>
              </a:rPr>
              <a:t>Autres évolutions   du Contrat responsable</a:t>
            </a:r>
          </a:p>
        </p:txBody>
      </p:sp>
      <p:sp>
        <p:nvSpPr>
          <p:cNvPr id="9" name="Espace réservé du texte 3">
            <a:extLst>
              <a:ext uri="{FF2B5EF4-FFF2-40B4-BE49-F238E27FC236}">
                <a16:creationId xmlns:a16="http://schemas.microsoft.com/office/drawing/2014/main" id="{F1B5E870-9383-4E9C-B733-3B8338F85A3C}"/>
              </a:ext>
            </a:extLst>
          </p:cNvPr>
          <p:cNvSpPr txBox="1">
            <a:spLocks/>
          </p:cNvSpPr>
          <p:nvPr/>
        </p:nvSpPr>
        <p:spPr>
          <a:xfrm>
            <a:off x="1377316" y="911826"/>
            <a:ext cx="1872000" cy="360819"/>
          </a:xfrm>
          <a:prstGeom prst="rect">
            <a:avLst/>
          </a:prstGeom>
          <a:solidFill>
            <a:srgbClr val="B75D7E"/>
          </a:solidFill>
          <a:ln>
            <a:noFill/>
          </a:ln>
        </p:spPr>
        <p:txBody>
          <a:bodyPr vert="horz" lIns="0" tIns="0" rIns="0" bIns="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dirty="0">
                <a:solidFill>
                  <a:schemeClr val="bg1"/>
                </a:solidFill>
              </a:rPr>
              <a:t>Soins &amp; </a:t>
            </a:r>
            <a:r>
              <a:rPr lang="fr-FR" dirty="0" err="1">
                <a:solidFill>
                  <a:schemeClr val="bg1"/>
                </a:solidFill>
              </a:rPr>
              <a:t>Hospi</a:t>
            </a:r>
            <a:endParaRPr lang="fr-FR" dirty="0">
              <a:solidFill>
                <a:schemeClr val="bg1"/>
              </a:solidFill>
            </a:endParaRPr>
          </a:p>
        </p:txBody>
      </p:sp>
      <p:sp>
        <p:nvSpPr>
          <p:cNvPr id="10" name="Espace réservé du texte 3">
            <a:extLst>
              <a:ext uri="{FF2B5EF4-FFF2-40B4-BE49-F238E27FC236}">
                <a16:creationId xmlns:a16="http://schemas.microsoft.com/office/drawing/2014/main" id="{0DD91D93-FD5E-4AE4-AF3C-6AE984D37BDD}"/>
              </a:ext>
            </a:extLst>
          </p:cNvPr>
          <p:cNvSpPr txBox="1">
            <a:spLocks/>
          </p:cNvSpPr>
          <p:nvPr/>
        </p:nvSpPr>
        <p:spPr>
          <a:xfrm>
            <a:off x="3299629" y="911826"/>
            <a:ext cx="1872000" cy="360819"/>
          </a:xfrm>
          <a:prstGeom prst="rect">
            <a:avLst/>
          </a:prstGeom>
          <a:solidFill>
            <a:srgbClr val="B75D7E"/>
          </a:solidFill>
          <a:ln>
            <a:noFill/>
          </a:ln>
        </p:spPr>
        <p:txBody>
          <a:bodyPr vert="horz" lIns="0" tIns="0" rIns="0" bIns="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dirty="0">
                <a:solidFill>
                  <a:schemeClr val="bg1"/>
                </a:solidFill>
              </a:rPr>
              <a:t>Dentaire</a:t>
            </a:r>
          </a:p>
        </p:txBody>
      </p:sp>
      <p:sp>
        <p:nvSpPr>
          <p:cNvPr id="11" name="Espace réservé du texte 3">
            <a:extLst>
              <a:ext uri="{FF2B5EF4-FFF2-40B4-BE49-F238E27FC236}">
                <a16:creationId xmlns:a16="http://schemas.microsoft.com/office/drawing/2014/main" id="{620EA8F7-1B6C-4B9C-A0C8-14C0F90F0442}"/>
              </a:ext>
            </a:extLst>
          </p:cNvPr>
          <p:cNvSpPr txBox="1">
            <a:spLocks/>
          </p:cNvSpPr>
          <p:nvPr/>
        </p:nvSpPr>
        <p:spPr>
          <a:xfrm>
            <a:off x="5221942" y="911826"/>
            <a:ext cx="1872000" cy="360819"/>
          </a:xfrm>
          <a:prstGeom prst="rect">
            <a:avLst/>
          </a:prstGeom>
          <a:solidFill>
            <a:srgbClr val="B75D7E"/>
          </a:solidFill>
          <a:ln>
            <a:noFill/>
          </a:ln>
        </p:spPr>
        <p:txBody>
          <a:bodyPr vert="horz" lIns="0" tIns="0" rIns="0" bIns="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dirty="0">
                <a:solidFill>
                  <a:schemeClr val="bg1"/>
                </a:solidFill>
              </a:rPr>
              <a:t>Optique</a:t>
            </a:r>
          </a:p>
        </p:txBody>
      </p:sp>
      <p:sp>
        <p:nvSpPr>
          <p:cNvPr id="12" name="Espace réservé du texte 3">
            <a:extLst>
              <a:ext uri="{FF2B5EF4-FFF2-40B4-BE49-F238E27FC236}">
                <a16:creationId xmlns:a16="http://schemas.microsoft.com/office/drawing/2014/main" id="{CDBB2D5E-09C2-4A50-901E-01A50D346993}"/>
              </a:ext>
            </a:extLst>
          </p:cNvPr>
          <p:cNvSpPr txBox="1">
            <a:spLocks/>
          </p:cNvSpPr>
          <p:nvPr/>
        </p:nvSpPr>
        <p:spPr>
          <a:xfrm>
            <a:off x="7144255" y="911826"/>
            <a:ext cx="1872000" cy="360819"/>
          </a:xfrm>
          <a:prstGeom prst="rect">
            <a:avLst/>
          </a:prstGeom>
          <a:solidFill>
            <a:srgbClr val="B75D7E"/>
          </a:solidFill>
          <a:ln>
            <a:noFill/>
          </a:ln>
        </p:spPr>
        <p:txBody>
          <a:bodyPr vert="horz" lIns="0" tIns="0" rIns="0" bIns="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dirty="0">
                <a:solidFill>
                  <a:schemeClr val="bg1"/>
                </a:solidFill>
              </a:rPr>
              <a:t>Audiologie</a:t>
            </a:r>
          </a:p>
        </p:txBody>
      </p:sp>
      <p:sp>
        <p:nvSpPr>
          <p:cNvPr id="13" name="Espace réservé du texte 3">
            <a:extLst>
              <a:ext uri="{FF2B5EF4-FFF2-40B4-BE49-F238E27FC236}">
                <a16:creationId xmlns:a16="http://schemas.microsoft.com/office/drawing/2014/main" id="{38CC469B-13E5-4D29-B59A-943119358E69}"/>
              </a:ext>
            </a:extLst>
          </p:cNvPr>
          <p:cNvSpPr txBox="1">
            <a:spLocks/>
          </p:cNvSpPr>
          <p:nvPr/>
        </p:nvSpPr>
        <p:spPr>
          <a:xfrm>
            <a:off x="1377316" y="1382255"/>
            <a:ext cx="1872000" cy="3302649"/>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b="1" dirty="0">
                <a:solidFill>
                  <a:schemeClr val="tx1"/>
                </a:solidFill>
              </a:rPr>
              <a:t>Dans la section Soins courants </a:t>
            </a:r>
            <a:r>
              <a:rPr lang="fr-FR" sz="900" dirty="0">
                <a:solidFill>
                  <a:schemeClr val="tx1"/>
                </a:solidFill>
              </a:rPr>
              <a:t>:</a:t>
            </a:r>
          </a:p>
          <a:p>
            <a:r>
              <a:rPr lang="fr-FR" sz="900" dirty="0">
                <a:solidFill>
                  <a:schemeClr val="tx1"/>
                </a:solidFill>
              </a:rPr>
              <a:t>Création des sous-sections « Honoraires médicaux »,  « Analyses et examens de laboratoires », « Honoraires paramédicaux », « Matériel médical » (hors audio), « Autres frais » (ostéo, cure, transport), « Pharmacie » devient « Médicaments ».</a:t>
            </a:r>
          </a:p>
          <a:p>
            <a:r>
              <a:rPr lang="fr-FR" sz="900" b="1" dirty="0">
                <a:solidFill>
                  <a:schemeClr val="tx1"/>
                </a:solidFill>
              </a:rPr>
              <a:t>Dans la section Hospitalisation </a:t>
            </a:r>
            <a:r>
              <a:rPr lang="fr-FR" sz="900" dirty="0">
                <a:solidFill>
                  <a:schemeClr val="tx1"/>
                </a:solidFill>
              </a:rPr>
              <a:t>:</a:t>
            </a:r>
          </a:p>
          <a:p>
            <a:r>
              <a:rPr lang="fr-FR" sz="900" dirty="0">
                <a:solidFill>
                  <a:schemeClr val="tx1"/>
                </a:solidFill>
              </a:rPr>
              <a:t>Les sous-sections sont désormais « Honoraires »,« Forfait journalier hospitalier », « Frais d’Hospitalisation ».</a:t>
            </a:r>
          </a:p>
        </p:txBody>
      </p:sp>
      <p:sp>
        <p:nvSpPr>
          <p:cNvPr id="14" name="Espace réservé du texte 3">
            <a:extLst>
              <a:ext uri="{FF2B5EF4-FFF2-40B4-BE49-F238E27FC236}">
                <a16:creationId xmlns:a16="http://schemas.microsoft.com/office/drawing/2014/main" id="{7977EBA3-BE14-4A30-BC4B-412755498C55}"/>
              </a:ext>
            </a:extLst>
          </p:cNvPr>
          <p:cNvSpPr txBox="1">
            <a:spLocks/>
          </p:cNvSpPr>
          <p:nvPr/>
        </p:nvSpPr>
        <p:spPr>
          <a:xfrm>
            <a:off x="3299629" y="1382256"/>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b="1" dirty="0">
                <a:solidFill>
                  <a:schemeClr val="tx1"/>
                </a:solidFill>
              </a:rPr>
              <a:t>Création des sous-sections :</a:t>
            </a:r>
          </a:p>
          <a:p>
            <a:pPr marL="171450" indent="-171450">
              <a:buFont typeface="Arial" panose="020B0604020202020204" pitchFamily="34" charset="0"/>
              <a:buChar char="•"/>
            </a:pPr>
            <a:r>
              <a:rPr lang="fr-FR" sz="900" dirty="0">
                <a:solidFill>
                  <a:schemeClr val="tx1"/>
                </a:solidFill>
              </a:rPr>
              <a:t>« Soins et prothèses 100% Santé », </a:t>
            </a:r>
          </a:p>
          <a:p>
            <a:pPr marL="171450" indent="-171450">
              <a:spcBef>
                <a:spcPts val="0"/>
              </a:spcBef>
              <a:buFont typeface="Arial" panose="020B0604020202020204" pitchFamily="34" charset="0"/>
              <a:buChar char="•"/>
            </a:pPr>
            <a:endParaRPr lang="fr-FR" sz="900" dirty="0">
              <a:solidFill>
                <a:schemeClr val="tx1"/>
              </a:solidFill>
            </a:endParaRPr>
          </a:p>
          <a:p>
            <a:pPr marL="171450" indent="-171450">
              <a:spcBef>
                <a:spcPts val="0"/>
              </a:spcBef>
              <a:buFont typeface="Arial" panose="020B0604020202020204" pitchFamily="34" charset="0"/>
              <a:buChar char="•"/>
            </a:pPr>
            <a:r>
              <a:rPr lang="fr-FR" sz="900" dirty="0">
                <a:solidFill>
                  <a:schemeClr val="tx1"/>
                </a:solidFill>
              </a:rPr>
              <a:t>« Soins », </a:t>
            </a:r>
          </a:p>
          <a:p>
            <a:pPr marL="171450" indent="-171450">
              <a:spcBef>
                <a:spcPts val="0"/>
              </a:spcBef>
              <a:buFont typeface="Arial" panose="020B0604020202020204" pitchFamily="34" charset="0"/>
              <a:buChar char="•"/>
            </a:pPr>
            <a:endParaRPr lang="fr-FR" sz="900" dirty="0">
              <a:solidFill>
                <a:schemeClr val="tx1"/>
              </a:solidFill>
            </a:endParaRPr>
          </a:p>
          <a:p>
            <a:pPr marL="171450" indent="-171450">
              <a:spcBef>
                <a:spcPts val="0"/>
              </a:spcBef>
              <a:buFont typeface="Arial" panose="020B0604020202020204" pitchFamily="34" charset="0"/>
              <a:buChar char="•"/>
            </a:pPr>
            <a:r>
              <a:rPr lang="fr-FR" sz="900" dirty="0">
                <a:solidFill>
                  <a:schemeClr val="tx1"/>
                </a:solidFill>
              </a:rPr>
              <a:t>« Prothèses », </a:t>
            </a:r>
          </a:p>
          <a:p>
            <a:pPr marL="171450" indent="-171450">
              <a:spcBef>
                <a:spcPts val="0"/>
              </a:spcBef>
              <a:buFont typeface="Arial" panose="020B0604020202020204" pitchFamily="34" charset="0"/>
              <a:buChar char="•"/>
            </a:pPr>
            <a:endParaRPr lang="fr-FR" sz="900" dirty="0">
              <a:solidFill>
                <a:schemeClr val="tx1"/>
              </a:solidFill>
            </a:endParaRPr>
          </a:p>
          <a:p>
            <a:pPr marL="171450" indent="-171450">
              <a:spcBef>
                <a:spcPts val="0"/>
              </a:spcBef>
              <a:buFont typeface="Arial" panose="020B0604020202020204" pitchFamily="34" charset="0"/>
              <a:buChar char="•"/>
            </a:pPr>
            <a:r>
              <a:rPr lang="fr-FR" sz="900" dirty="0">
                <a:solidFill>
                  <a:schemeClr val="tx1"/>
                </a:solidFill>
              </a:rPr>
              <a:t>« Autres »</a:t>
            </a:r>
          </a:p>
        </p:txBody>
      </p:sp>
      <p:sp>
        <p:nvSpPr>
          <p:cNvPr id="15" name="Espace réservé du texte 3">
            <a:extLst>
              <a:ext uri="{FF2B5EF4-FFF2-40B4-BE49-F238E27FC236}">
                <a16:creationId xmlns:a16="http://schemas.microsoft.com/office/drawing/2014/main" id="{C0BD631D-1596-444E-A007-9FE70336372B}"/>
              </a:ext>
            </a:extLst>
          </p:cNvPr>
          <p:cNvSpPr txBox="1">
            <a:spLocks/>
          </p:cNvSpPr>
          <p:nvPr/>
        </p:nvSpPr>
        <p:spPr>
          <a:xfrm>
            <a:off x="5226948" y="1382256"/>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b="1" dirty="0">
                <a:solidFill>
                  <a:schemeClr val="tx1"/>
                </a:solidFill>
              </a:rPr>
              <a:t>Création des sous-sections :</a:t>
            </a:r>
          </a:p>
          <a:p>
            <a:pPr marL="171450" indent="-171450">
              <a:buFont typeface="Arial" panose="020B0604020202020204" pitchFamily="34" charset="0"/>
              <a:buChar char="•"/>
            </a:pPr>
            <a:r>
              <a:rPr lang="fr-FR" sz="900" dirty="0">
                <a:solidFill>
                  <a:schemeClr val="tx1"/>
                </a:solidFill>
              </a:rPr>
              <a:t>« Equipements 100% Santé »</a:t>
            </a:r>
          </a:p>
          <a:p>
            <a:pPr marL="171450" indent="-171450">
              <a:buFont typeface="Arial" panose="020B0604020202020204" pitchFamily="34" charset="0"/>
              <a:buChar char="•"/>
            </a:pPr>
            <a:r>
              <a:rPr lang="fr-FR" sz="900" dirty="0">
                <a:solidFill>
                  <a:schemeClr val="tx1"/>
                </a:solidFill>
              </a:rPr>
              <a:t>« Equipement libre ».</a:t>
            </a:r>
          </a:p>
        </p:txBody>
      </p:sp>
      <p:sp>
        <p:nvSpPr>
          <p:cNvPr id="16" name="Espace réservé du texte 3">
            <a:extLst>
              <a:ext uri="{FF2B5EF4-FFF2-40B4-BE49-F238E27FC236}">
                <a16:creationId xmlns:a16="http://schemas.microsoft.com/office/drawing/2014/main" id="{0CBA0990-18E5-4254-91E1-F53745B41DAE}"/>
              </a:ext>
            </a:extLst>
          </p:cNvPr>
          <p:cNvSpPr txBox="1">
            <a:spLocks/>
          </p:cNvSpPr>
          <p:nvPr/>
        </p:nvSpPr>
        <p:spPr>
          <a:xfrm>
            <a:off x="7154267" y="1382256"/>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b="1" dirty="0">
                <a:solidFill>
                  <a:schemeClr val="tx1"/>
                </a:solidFill>
              </a:rPr>
              <a:t>Création d’une section « Aides auditives ».</a:t>
            </a:r>
          </a:p>
          <a:p>
            <a:r>
              <a:rPr lang="fr-FR" sz="900" dirty="0">
                <a:solidFill>
                  <a:schemeClr val="tx1"/>
                </a:solidFill>
              </a:rPr>
              <a:t>Les sous-sections « Equipements 100% Santé » et « Equipements libres » sont intégrées en 2021.</a:t>
            </a:r>
          </a:p>
        </p:txBody>
      </p:sp>
      <p:sp>
        <p:nvSpPr>
          <p:cNvPr id="18" name="Espace réservé du texte 3">
            <a:extLst>
              <a:ext uri="{FF2B5EF4-FFF2-40B4-BE49-F238E27FC236}">
                <a16:creationId xmlns:a16="http://schemas.microsoft.com/office/drawing/2014/main" id="{36E892B6-E937-493B-AAC8-DFE33B8F51C6}"/>
              </a:ext>
            </a:extLst>
          </p:cNvPr>
          <p:cNvSpPr txBox="1">
            <a:spLocks/>
          </p:cNvSpPr>
          <p:nvPr/>
        </p:nvSpPr>
        <p:spPr>
          <a:xfrm>
            <a:off x="3299629" y="3060893"/>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b="1" dirty="0">
                <a:solidFill>
                  <a:schemeClr val="tx1"/>
                </a:solidFill>
              </a:rPr>
              <a:t>Intégration de la garantie « Soins et prothèses 100% Santé »</a:t>
            </a:r>
          </a:p>
          <a:p>
            <a:r>
              <a:rPr lang="fr-FR" sz="900" dirty="0">
                <a:solidFill>
                  <a:schemeClr val="tx1"/>
                </a:solidFill>
                <a:sym typeface="Wingdings" panose="05000000000000000000" pitchFamily="2" charset="2"/>
              </a:rPr>
              <a:t> </a:t>
            </a:r>
            <a:r>
              <a:rPr lang="fr-FR" sz="900" dirty="0">
                <a:solidFill>
                  <a:schemeClr val="tx1"/>
                </a:solidFill>
              </a:rPr>
              <a:t>Remboursement intégral plafonné aux prix limites de vente maximum fixés</a:t>
            </a:r>
          </a:p>
        </p:txBody>
      </p:sp>
      <p:sp>
        <p:nvSpPr>
          <p:cNvPr id="19" name="Espace réservé du texte 3">
            <a:extLst>
              <a:ext uri="{FF2B5EF4-FFF2-40B4-BE49-F238E27FC236}">
                <a16:creationId xmlns:a16="http://schemas.microsoft.com/office/drawing/2014/main" id="{A54083A5-5FF2-4328-AC0E-E91768CF3066}"/>
              </a:ext>
            </a:extLst>
          </p:cNvPr>
          <p:cNvSpPr txBox="1">
            <a:spLocks/>
          </p:cNvSpPr>
          <p:nvPr/>
        </p:nvSpPr>
        <p:spPr>
          <a:xfrm>
            <a:off x="5226948" y="3060893"/>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b="1" dirty="0">
                <a:solidFill>
                  <a:schemeClr val="tx1"/>
                </a:solidFill>
              </a:rPr>
              <a:t>Intégration de la garantie « Equipement 100% Santé (Verres et montures sans reste à charge) </a:t>
            </a:r>
            <a:r>
              <a:rPr lang="fr-FR" sz="900" dirty="0">
                <a:solidFill>
                  <a:schemeClr val="tx1"/>
                </a:solidFill>
              </a:rPr>
              <a:t>» pour les adultes</a:t>
            </a:r>
          </a:p>
          <a:p>
            <a:r>
              <a:rPr lang="fr-FR" sz="900" dirty="0">
                <a:solidFill>
                  <a:schemeClr val="tx1"/>
                </a:solidFill>
                <a:sym typeface="Wingdings" panose="05000000000000000000" pitchFamily="2" charset="2"/>
              </a:rPr>
              <a:t> </a:t>
            </a:r>
            <a:r>
              <a:rPr lang="fr-FR" sz="900" dirty="0">
                <a:solidFill>
                  <a:schemeClr val="tx1"/>
                </a:solidFill>
              </a:rPr>
              <a:t>Remboursement intégral plafonné aux prix limites de vente maximum fixés</a:t>
            </a:r>
          </a:p>
          <a:p>
            <a:r>
              <a:rPr lang="fr-FR" sz="900" dirty="0">
                <a:solidFill>
                  <a:schemeClr val="tx1"/>
                </a:solidFill>
              </a:rPr>
              <a:t>Ajout de la ligne pour les lunettes Enfant en </a:t>
            </a:r>
            <a:r>
              <a:rPr lang="fr-FR" sz="900" b="1" dirty="0">
                <a:solidFill>
                  <a:schemeClr val="tx1"/>
                </a:solidFill>
              </a:rPr>
              <a:t>Nous et Pro</a:t>
            </a:r>
            <a:r>
              <a:rPr lang="fr-FR" sz="900" dirty="0">
                <a:solidFill>
                  <a:schemeClr val="tx1"/>
                </a:solidFill>
              </a:rPr>
              <a:t>.</a:t>
            </a:r>
          </a:p>
        </p:txBody>
      </p:sp>
      <p:sp>
        <p:nvSpPr>
          <p:cNvPr id="20" name="Espace réservé du texte 3">
            <a:extLst>
              <a:ext uri="{FF2B5EF4-FFF2-40B4-BE49-F238E27FC236}">
                <a16:creationId xmlns:a16="http://schemas.microsoft.com/office/drawing/2014/main" id="{9A5A56FE-1D7A-4728-8226-69BBDE5F21C1}"/>
              </a:ext>
            </a:extLst>
          </p:cNvPr>
          <p:cNvSpPr txBox="1">
            <a:spLocks/>
          </p:cNvSpPr>
          <p:nvPr/>
        </p:nvSpPr>
        <p:spPr>
          <a:xfrm>
            <a:off x="7154267" y="3060893"/>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dirty="0">
                <a:solidFill>
                  <a:schemeClr val="tx1"/>
                </a:solidFill>
              </a:rPr>
              <a:t>La garantie « 100% Santé » Aides auditives Classe I est intégrée dans le tableau 2021.</a:t>
            </a:r>
          </a:p>
        </p:txBody>
      </p:sp>
      <p:sp>
        <p:nvSpPr>
          <p:cNvPr id="22" name="Espace réservé du texte 3">
            <a:extLst>
              <a:ext uri="{FF2B5EF4-FFF2-40B4-BE49-F238E27FC236}">
                <a16:creationId xmlns:a16="http://schemas.microsoft.com/office/drawing/2014/main" id="{5334DA66-6BC1-4EDF-A483-C0B4A406D667}"/>
              </a:ext>
            </a:extLst>
          </p:cNvPr>
          <p:cNvSpPr txBox="1">
            <a:spLocks/>
          </p:cNvSpPr>
          <p:nvPr/>
        </p:nvSpPr>
        <p:spPr>
          <a:xfrm>
            <a:off x="1377316" y="4739530"/>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dirty="0">
                <a:solidFill>
                  <a:schemeClr val="tx1"/>
                </a:solidFill>
              </a:rPr>
              <a:t>La notion de médecin adhérent au </a:t>
            </a:r>
            <a:r>
              <a:rPr lang="fr-FR" sz="900" b="1" dirty="0">
                <a:solidFill>
                  <a:schemeClr val="tx1"/>
                </a:solidFill>
              </a:rPr>
              <a:t>CAS</a:t>
            </a:r>
            <a:r>
              <a:rPr lang="fr-FR" sz="900" dirty="0">
                <a:solidFill>
                  <a:schemeClr val="tx1"/>
                </a:solidFill>
              </a:rPr>
              <a:t> (Contrat d’Accès aux Soins) est exprimé désormais </a:t>
            </a:r>
            <a:r>
              <a:rPr lang="fr-FR" sz="900" b="1" dirty="0">
                <a:solidFill>
                  <a:schemeClr val="tx1"/>
                </a:solidFill>
              </a:rPr>
              <a:t>en adhérent OPTAM/OPTAM-CO (</a:t>
            </a:r>
            <a:r>
              <a:rPr lang="fr-FR" sz="900" dirty="0">
                <a:solidFill>
                  <a:schemeClr val="tx1"/>
                </a:solidFill>
              </a:rPr>
              <a:t>Option pratique tarifaire maîtrisée/Chirurgie-Obstétrique)</a:t>
            </a:r>
            <a:r>
              <a:rPr lang="fr-FR" sz="900" b="1" dirty="0">
                <a:solidFill>
                  <a:schemeClr val="tx1"/>
                </a:solidFill>
              </a:rPr>
              <a:t>. </a:t>
            </a:r>
          </a:p>
        </p:txBody>
      </p:sp>
      <p:sp>
        <p:nvSpPr>
          <p:cNvPr id="23" name="Espace réservé du texte 3">
            <a:extLst>
              <a:ext uri="{FF2B5EF4-FFF2-40B4-BE49-F238E27FC236}">
                <a16:creationId xmlns:a16="http://schemas.microsoft.com/office/drawing/2014/main" id="{432464D2-A7C6-4D65-9CF4-287373DBEC39}"/>
              </a:ext>
            </a:extLst>
          </p:cNvPr>
          <p:cNvSpPr txBox="1">
            <a:spLocks/>
          </p:cNvSpPr>
          <p:nvPr/>
        </p:nvSpPr>
        <p:spPr>
          <a:xfrm>
            <a:off x="3299629" y="4739530"/>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dirty="0">
                <a:solidFill>
                  <a:schemeClr val="tx1"/>
                </a:solidFill>
              </a:rPr>
              <a:t>Nouvelle nomenclature des actes dentaires avec les trois paniers.</a:t>
            </a:r>
          </a:p>
        </p:txBody>
      </p:sp>
      <p:sp>
        <p:nvSpPr>
          <p:cNvPr id="24" name="Espace réservé du texte 3">
            <a:extLst>
              <a:ext uri="{FF2B5EF4-FFF2-40B4-BE49-F238E27FC236}">
                <a16:creationId xmlns:a16="http://schemas.microsoft.com/office/drawing/2014/main" id="{38EAF047-0C2B-442A-A85B-CF807F2E26E4}"/>
              </a:ext>
            </a:extLst>
          </p:cNvPr>
          <p:cNvSpPr txBox="1">
            <a:spLocks/>
          </p:cNvSpPr>
          <p:nvPr/>
        </p:nvSpPr>
        <p:spPr>
          <a:xfrm>
            <a:off x="5226948" y="4739530"/>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r>
              <a:rPr lang="fr-FR" sz="900" dirty="0">
                <a:solidFill>
                  <a:schemeClr val="tx1"/>
                </a:solidFill>
              </a:rPr>
              <a:t>Nouvelle définition des verres simples, complexes et hypercomplexes.</a:t>
            </a:r>
          </a:p>
          <a:p>
            <a:pPr>
              <a:spcBef>
                <a:spcPts val="0"/>
              </a:spcBef>
            </a:pPr>
            <a:endParaRPr lang="fr-FR" sz="500" dirty="0">
              <a:solidFill>
                <a:schemeClr val="tx1"/>
              </a:solidFill>
            </a:endParaRPr>
          </a:p>
          <a:p>
            <a:pPr>
              <a:spcBef>
                <a:spcPts val="0"/>
              </a:spcBef>
            </a:pPr>
            <a:r>
              <a:rPr lang="fr-FR" sz="900" dirty="0">
                <a:solidFill>
                  <a:schemeClr val="tx1"/>
                </a:solidFill>
              </a:rPr>
              <a:t>Le remboursement des </a:t>
            </a:r>
            <a:r>
              <a:rPr lang="fr-FR" sz="900" b="1" dirty="0">
                <a:solidFill>
                  <a:schemeClr val="tx1"/>
                </a:solidFill>
              </a:rPr>
              <a:t>montures</a:t>
            </a:r>
            <a:r>
              <a:rPr lang="fr-FR" sz="900" dirty="0">
                <a:solidFill>
                  <a:schemeClr val="tx1"/>
                </a:solidFill>
              </a:rPr>
              <a:t> à est plafonné à 100 €. Côté </a:t>
            </a:r>
            <a:r>
              <a:rPr lang="fr-FR" sz="900" b="1" dirty="0">
                <a:solidFill>
                  <a:schemeClr val="tx1"/>
                </a:solidFill>
              </a:rPr>
              <a:t>Master Formule 4 </a:t>
            </a:r>
            <a:r>
              <a:rPr lang="fr-FR" sz="900" dirty="0">
                <a:solidFill>
                  <a:schemeClr val="tx1"/>
                </a:solidFill>
              </a:rPr>
              <a:t>(110 €) et Côté </a:t>
            </a:r>
            <a:r>
              <a:rPr lang="fr-FR" sz="900" b="1" dirty="0">
                <a:solidFill>
                  <a:schemeClr val="tx1"/>
                </a:solidFill>
              </a:rPr>
              <a:t>Pro Formule 4 </a:t>
            </a:r>
            <a:r>
              <a:rPr lang="fr-FR" sz="900" dirty="0">
                <a:solidFill>
                  <a:schemeClr val="tx1"/>
                </a:solidFill>
              </a:rPr>
              <a:t>(120 €), la garantie monture est désormais de </a:t>
            </a:r>
            <a:r>
              <a:rPr lang="fr-FR" sz="900" b="1" dirty="0">
                <a:solidFill>
                  <a:schemeClr val="tx1"/>
                </a:solidFill>
              </a:rPr>
              <a:t>100 €</a:t>
            </a:r>
            <a:r>
              <a:rPr lang="fr-FR" sz="900" dirty="0">
                <a:solidFill>
                  <a:schemeClr val="tx1"/>
                </a:solidFill>
              </a:rPr>
              <a:t>.</a:t>
            </a:r>
          </a:p>
          <a:p>
            <a:pPr>
              <a:spcBef>
                <a:spcPts val="0"/>
              </a:spcBef>
            </a:pPr>
            <a:endParaRPr lang="fr-FR" sz="500" dirty="0">
              <a:solidFill>
                <a:schemeClr val="tx1"/>
              </a:solidFill>
            </a:endParaRPr>
          </a:p>
          <a:p>
            <a:pPr>
              <a:spcBef>
                <a:spcPts val="0"/>
              </a:spcBef>
            </a:pPr>
            <a:r>
              <a:rPr lang="fr-FR" sz="900" dirty="0">
                <a:solidFill>
                  <a:schemeClr val="tx1"/>
                </a:solidFill>
              </a:rPr>
              <a:t>L’âge limite du renouvellement annuel est abaissé de 18 à 16 ans.</a:t>
            </a:r>
          </a:p>
        </p:txBody>
      </p:sp>
      <p:sp>
        <p:nvSpPr>
          <p:cNvPr id="25" name="Espace réservé du texte 3">
            <a:extLst>
              <a:ext uri="{FF2B5EF4-FFF2-40B4-BE49-F238E27FC236}">
                <a16:creationId xmlns:a16="http://schemas.microsoft.com/office/drawing/2014/main" id="{2C285131-5391-4869-9DEB-0A77BE988BE6}"/>
              </a:ext>
            </a:extLst>
          </p:cNvPr>
          <p:cNvSpPr txBox="1">
            <a:spLocks/>
          </p:cNvSpPr>
          <p:nvPr/>
        </p:nvSpPr>
        <p:spPr>
          <a:xfrm>
            <a:off x="7154267" y="4739530"/>
            <a:ext cx="1872000" cy="1624012"/>
          </a:xfrm>
          <a:prstGeom prst="rect">
            <a:avLst/>
          </a:prstGeom>
          <a:solidFill>
            <a:schemeClr val="bg1">
              <a:lumMod val="95000"/>
            </a:schemeClr>
          </a:solidFill>
          <a:ln>
            <a:noFill/>
          </a:ln>
        </p:spPr>
        <p:txBody>
          <a:bodyPr vert="horz" lIns="36000" tIns="36000" rIns="36000" bIns="36000" rtlCol="0" anchor="ctr">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bg1">
                    <a:lumMod val="50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rgbClr val="ADA5D0"/>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900" dirty="0">
                <a:solidFill>
                  <a:schemeClr val="tx1"/>
                </a:solidFill>
              </a:rPr>
              <a:t>La prise en charge est limitée à un équipement (2 oreilles appareillées) tous les 4 ans.</a:t>
            </a:r>
          </a:p>
          <a:p>
            <a:r>
              <a:rPr lang="fr-FR" sz="900" dirty="0">
                <a:solidFill>
                  <a:schemeClr val="tx1"/>
                </a:solidFill>
              </a:rPr>
              <a:t>Distinction aides auditives enfant/adulte (différence de base de remboursement de la Sécurité sociale).</a:t>
            </a:r>
          </a:p>
          <a:p>
            <a:r>
              <a:rPr lang="fr-FR" sz="900" dirty="0">
                <a:solidFill>
                  <a:schemeClr val="tx1"/>
                </a:solidFill>
              </a:rPr>
              <a:t>Plafonnement du remboursement à 1 700€ par appareil.</a:t>
            </a:r>
          </a:p>
        </p:txBody>
      </p:sp>
    </p:spTree>
    <p:extLst>
      <p:ext uri="{BB962C8B-B14F-4D97-AF65-F5344CB8AC3E}">
        <p14:creationId xmlns:p14="http://schemas.microsoft.com/office/powerpoint/2010/main" val="1506528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C4B699FF-6602-45B5-8BD4-5926C97B9118}"/>
              </a:ext>
            </a:extLst>
          </p:cNvPr>
          <p:cNvSpPr/>
          <p:nvPr/>
        </p:nvSpPr>
        <p:spPr>
          <a:xfrm>
            <a:off x="123825" y="1476375"/>
            <a:ext cx="8896350" cy="48149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8DFBE635-3C7E-473C-BD59-5B47320563B8}"/>
              </a:ext>
            </a:extLst>
          </p:cNvPr>
          <p:cNvSpPr>
            <a:spLocks noGrp="1"/>
          </p:cNvSpPr>
          <p:nvPr>
            <p:ph type="title"/>
          </p:nvPr>
        </p:nvSpPr>
        <p:spPr/>
        <p:txBody>
          <a:bodyPr/>
          <a:lstStyle/>
          <a:p>
            <a:r>
              <a:rPr lang="fr-FR" dirty="0"/>
              <a:t>Soins courants et Aides auditives</a:t>
            </a:r>
          </a:p>
        </p:txBody>
      </p:sp>
      <p:sp>
        <p:nvSpPr>
          <p:cNvPr id="3" name="Espace réservé du texte 2">
            <a:extLst>
              <a:ext uri="{FF2B5EF4-FFF2-40B4-BE49-F238E27FC236}">
                <a16:creationId xmlns:a16="http://schemas.microsoft.com/office/drawing/2014/main" id="{0053705B-BB70-4562-97FF-B879AC148552}"/>
              </a:ext>
            </a:extLst>
          </p:cNvPr>
          <p:cNvSpPr>
            <a:spLocks noGrp="1"/>
          </p:cNvSpPr>
          <p:nvPr>
            <p:ph type="body" sz="quarter" idx="13"/>
          </p:nvPr>
        </p:nvSpPr>
        <p:spPr/>
        <p:txBody>
          <a:bodyPr/>
          <a:lstStyle/>
          <a:p>
            <a:r>
              <a:rPr lang="fr-FR" dirty="0"/>
              <a:t>3</a:t>
            </a:r>
          </a:p>
        </p:txBody>
      </p:sp>
      <p:sp>
        <p:nvSpPr>
          <p:cNvPr id="5" name="Espace réservé du pied de page 4">
            <a:extLst>
              <a:ext uri="{FF2B5EF4-FFF2-40B4-BE49-F238E27FC236}">
                <a16:creationId xmlns:a16="http://schemas.microsoft.com/office/drawing/2014/main" id="{B0FA73A6-1D17-40D2-ACAB-8322CB33BC66}"/>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61BAA9C8-2F5B-4B76-B557-EC9E84DBC25B}"/>
              </a:ext>
            </a:extLst>
          </p:cNvPr>
          <p:cNvSpPr>
            <a:spLocks noGrp="1"/>
          </p:cNvSpPr>
          <p:nvPr>
            <p:ph type="sldNum" sz="quarter" idx="16"/>
          </p:nvPr>
        </p:nvSpPr>
        <p:spPr/>
        <p:txBody>
          <a:bodyPr/>
          <a:lstStyle/>
          <a:p>
            <a:fld id="{4F985FF9-ADA8-465B-B1B8-A5AF16A5E141}" type="slidenum">
              <a:rPr lang="fr-FR" smtClean="0"/>
              <a:pPr/>
              <a:t>30</a:t>
            </a:fld>
            <a:endParaRPr lang="fr-FR"/>
          </a:p>
        </p:txBody>
      </p:sp>
      <p:pic>
        <p:nvPicPr>
          <p:cNvPr id="8" name="Image 7">
            <a:extLst>
              <a:ext uri="{FF2B5EF4-FFF2-40B4-BE49-F238E27FC236}">
                <a16:creationId xmlns:a16="http://schemas.microsoft.com/office/drawing/2014/main" id="{23FC6F46-3864-47A5-A3E3-3BCC5EAC0911}"/>
              </a:ext>
            </a:extLst>
          </p:cNvPr>
          <p:cNvPicPr>
            <a:picLocks noChangeAspect="1"/>
          </p:cNvPicPr>
          <p:nvPr/>
        </p:nvPicPr>
        <p:blipFill>
          <a:blip r:embed="rId2"/>
          <a:stretch>
            <a:fillRect/>
          </a:stretch>
        </p:blipFill>
        <p:spPr>
          <a:xfrm>
            <a:off x="352425" y="1638300"/>
            <a:ext cx="2857500" cy="2790825"/>
          </a:xfrm>
          <a:prstGeom prst="rect">
            <a:avLst/>
          </a:prstGeom>
        </p:spPr>
      </p:pic>
      <p:pic>
        <p:nvPicPr>
          <p:cNvPr id="9" name="Image 8">
            <a:extLst>
              <a:ext uri="{FF2B5EF4-FFF2-40B4-BE49-F238E27FC236}">
                <a16:creationId xmlns:a16="http://schemas.microsoft.com/office/drawing/2014/main" id="{24A2C067-0182-4A5E-9691-812ED139BF9C}"/>
              </a:ext>
            </a:extLst>
          </p:cNvPr>
          <p:cNvPicPr>
            <a:picLocks noChangeAspect="1"/>
          </p:cNvPicPr>
          <p:nvPr/>
        </p:nvPicPr>
        <p:blipFill>
          <a:blip r:embed="rId3"/>
          <a:stretch>
            <a:fillRect/>
          </a:stretch>
        </p:blipFill>
        <p:spPr>
          <a:xfrm>
            <a:off x="347662" y="4548187"/>
            <a:ext cx="2867025" cy="685800"/>
          </a:xfrm>
          <a:prstGeom prst="rect">
            <a:avLst/>
          </a:prstGeom>
        </p:spPr>
      </p:pic>
      <p:cxnSp>
        <p:nvCxnSpPr>
          <p:cNvPr id="12" name="Connecteur droit avec flèche 11">
            <a:extLst>
              <a:ext uri="{FF2B5EF4-FFF2-40B4-BE49-F238E27FC236}">
                <a16:creationId xmlns:a16="http://schemas.microsoft.com/office/drawing/2014/main" id="{DBF9730B-2C09-4035-BFEA-3F09FF174A9B}"/>
              </a:ext>
            </a:extLst>
          </p:cNvPr>
          <p:cNvCxnSpPr/>
          <p:nvPr/>
        </p:nvCxnSpPr>
        <p:spPr>
          <a:xfrm flipV="1">
            <a:off x="3314700" y="4200525"/>
            <a:ext cx="1454543" cy="933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00910444-3F48-4C33-99F2-5EDDB76BCBF3}"/>
              </a:ext>
            </a:extLst>
          </p:cNvPr>
          <p:cNvCxnSpPr>
            <a:cxnSpLocks/>
            <a:endCxn id="35" idx="1"/>
          </p:cNvCxnSpPr>
          <p:nvPr/>
        </p:nvCxnSpPr>
        <p:spPr>
          <a:xfrm>
            <a:off x="3214687" y="4837471"/>
            <a:ext cx="1345808" cy="9316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6B18BBED-8285-4A5A-8E62-EAB34722294D}"/>
              </a:ext>
            </a:extLst>
          </p:cNvPr>
          <p:cNvCxnSpPr/>
          <p:nvPr/>
        </p:nvCxnSpPr>
        <p:spPr>
          <a:xfrm>
            <a:off x="3214687" y="2486025"/>
            <a:ext cx="1554556" cy="323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Accolade fermante 16">
            <a:extLst>
              <a:ext uri="{FF2B5EF4-FFF2-40B4-BE49-F238E27FC236}">
                <a16:creationId xmlns:a16="http://schemas.microsoft.com/office/drawing/2014/main" id="{9A275539-1255-46C0-A59A-0797FBD02E6B}"/>
              </a:ext>
            </a:extLst>
          </p:cNvPr>
          <p:cNvSpPr/>
          <p:nvPr/>
        </p:nvSpPr>
        <p:spPr>
          <a:xfrm>
            <a:off x="3314700" y="3562350"/>
            <a:ext cx="180975" cy="86677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9" name="Connecteur droit avec flèche 18">
            <a:extLst>
              <a:ext uri="{FF2B5EF4-FFF2-40B4-BE49-F238E27FC236}">
                <a16:creationId xmlns:a16="http://schemas.microsoft.com/office/drawing/2014/main" id="{FCB43A52-95E8-4010-A8AB-3A3908CF2326}"/>
              </a:ext>
            </a:extLst>
          </p:cNvPr>
          <p:cNvCxnSpPr>
            <a:cxnSpLocks/>
            <a:endCxn id="31" idx="1"/>
          </p:cNvCxnSpPr>
          <p:nvPr/>
        </p:nvCxnSpPr>
        <p:spPr>
          <a:xfrm flipV="1">
            <a:off x="3571875" y="3610814"/>
            <a:ext cx="1000125" cy="3992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Accolade fermante 19">
            <a:extLst>
              <a:ext uri="{FF2B5EF4-FFF2-40B4-BE49-F238E27FC236}">
                <a16:creationId xmlns:a16="http://schemas.microsoft.com/office/drawing/2014/main" id="{DEEF150C-718E-4B97-BA6B-50AA810426A8}"/>
              </a:ext>
            </a:extLst>
          </p:cNvPr>
          <p:cNvSpPr/>
          <p:nvPr/>
        </p:nvSpPr>
        <p:spPr>
          <a:xfrm>
            <a:off x="3314701" y="2971655"/>
            <a:ext cx="180974" cy="5715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22" name="Connecteur droit avec flèche 21">
            <a:extLst>
              <a:ext uri="{FF2B5EF4-FFF2-40B4-BE49-F238E27FC236}">
                <a16:creationId xmlns:a16="http://schemas.microsoft.com/office/drawing/2014/main" id="{82A7A79D-EF9A-4EC2-8319-AEF4E836342E}"/>
              </a:ext>
            </a:extLst>
          </p:cNvPr>
          <p:cNvCxnSpPr>
            <a:cxnSpLocks/>
            <a:endCxn id="33" idx="1"/>
          </p:cNvCxnSpPr>
          <p:nvPr/>
        </p:nvCxnSpPr>
        <p:spPr>
          <a:xfrm>
            <a:off x="3571875" y="3247186"/>
            <a:ext cx="988620" cy="14178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89E0F306-94C7-48AF-B0AE-F49B11247522}"/>
              </a:ext>
            </a:extLst>
          </p:cNvPr>
          <p:cNvCxnSpPr/>
          <p:nvPr/>
        </p:nvCxnSpPr>
        <p:spPr>
          <a:xfrm>
            <a:off x="3209925" y="2486025"/>
            <a:ext cx="1559318" cy="485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Accolade ouvrante 25">
            <a:extLst>
              <a:ext uri="{FF2B5EF4-FFF2-40B4-BE49-F238E27FC236}">
                <a16:creationId xmlns:a16="http://schemas.microsoft.com/office/drawing/2014/main" id="{95B2FE60-A7EE-4461-9BFE-F6CB83FFFD87}"/>
              </a:ext>
            </a:extLst>
          </p:cNvPr>
          <p:cNvSpPr/>
          <p:nvPr/>
        </p:nvSpPr>
        <p:spPr>
          <a:xfrm>
            <a:off x="4572000" y="2057400"/>
            <a:ext cx="197243" cy="6380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28" name="Connecteur droit avec flèche 27">
            <a:extLst>
              <a:ext uri="{FF2B5EF4-FFF2-40B4-BE49-F238E27FC236}">
                <a16:creationId xmlns:a16="http://schemas.microsoft.com/office/drawing/2014/main" id="{D6699A9F-25BE-4940-84CF-C8154D0A4ECD}"/>
              </a:ext>
            </a:extLst>
          </p:cNvPr>
          <p:cNvCxnSpPr>
            <a:cxnSpLocks/>
            <a:stCxn id="34" idx="1"/>
          </p:cNvCxnSpPr>
          <p:nvPr/>
        </p:nvCxnSpPr>
        <p:spPr>
          <a:xfrm flipV="1">
            <a:off x="3495675" y="2438258"/>
            <a:ext cx="987818" cy="328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C061E635-65DB-4D2B-AFE9-6C1285E2EC51}"/>
              </a:ext>
            </a:extLst>
          </p:cNvPr>
          <p:cNvCxnSpPr>
            <a:cxnSpLocks/>
            <a:stCxn id="32" idx="1"/>
          </p:cNvCxnSpPr>
          <p:nvPr/>
        </p:nvCxnSpPr>
        <p:spPr>
          <a:xfrm>
            <a:off x="3467101" y="2242920"/>
            <a:ext cx="1016392" cy="124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Accolade fermante 31">
            <a:extLst>
              <a:ext uri="{FF2B5EF4-FFF2-40B4-BE49-F238E27FC236}">
                <a16:creationId xmlns:a16="http://schemas.microsoft.com/office/drawing/2014/main" id="{39851790-2E3C-4C92-B365-1DFA4F7FE55B}"/>
              </a:ext>
            </a:extLst>
          </p:cNvPr>
          <p:cNvSpPr/>
          <p:nvPr/>
        </p:nvSpPr>
        <p:spPr>
          <a:xfrm>
            <a:off x="3286127" y="2057110"/>
            <a:ext cx="180974" cy="37162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4" name="Accolade fermante 33">
            <a:extLst>
              <a:ext uri="{FF2B5EF4-FFF2-40B4-BE49-F238E27FC236}">
                <a16:creationId xmlns:a16="http://schemas.microsoft.com/office/drawing/2014/main" id="{F90883FB-9B14-4E3C-BA38-5631CBE1481D}"/>
              </a:ext>
            </a:extLst>
          </p:cNvPr>
          <p:cNvSpPr/>
          <p:nvPr/>
        </p:nvSpPr>
        <p:spPr>
          <a:xfrm>
            <a:off x="3314701" y="2581058"/>
            <a:ext cx="180974" cy="37162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37" name="Image 36">
            <a:extLst>
              <a:ext uri="{FF2B5EF4-FFF2-40B4-BE49-F238E27FC236}">
                <a16:creationId xmlns:a16="http://schemas.microsoft.com/office/drawing/2014/main" id="{AE9C1860-F813-4183-96C4-244B4C0A01BF}"/>
              </a:ext>
            </a:extLst>
          </p:cNvPr>
          <p:cNvPicPr>
            <a:picLocks noChangeAspect="1"/>
          </p:cNvPicPr>
          <p:nvPr/>
        </p:nvPicPr>
        <p:blipFill>
          <a:blip r:embed="rId4"/>
          <a:stretch>
            <a:fillRect/>
          </a:stretch>
        </p:blipFill>
        <p:spPr>
          <a:xfrm>
            <a:off x="8173093" y="265595"/>
            <a:ext cx="747069" cy="716884"/>
          </a:xfrm>
          <a:prstGeom prst="rect">
            <a:avLst/>
          </a:prstGeom>
        </p:spPr>
      </p:pic>
      <p:pic>
        <p:nvPicPr>
          <p:cNvPr id="38" name="Image 37">
            <a:extLst>
              <a:ext uri="{FF2B5EF4-FFF2-40B4-BE49-F238E27FC236}">
                <a16:creationId xmlns:a16="http://schemas.microsoft.com/office/drawing/2014/main" id="{D2B6F709-6ABB-47E1-842D-90FC0E2B9384}"/>
              </a:ext>
            </a:extLst>
          </p:cNvPr>
          <p:cNvPicPr>
            <a:picLocks noChangeAspect="1"/>
          </p:cNvPicPr>
          <p:nvPr/>
        </p:nvPicPr>
        <p:blipFill>
          <a:blip r:embed="rId5">
            <a:clrChange>
              <a:clrFrom>
                <a:srgbClr val="F8FAFB"/>
              </a:clrFrom>
              <a:clrTo>
                <a:srgbClr val="F8FAFB">
                  <a:alpha val="0"/>
                </a:srgbClr>
              </a:clrTo>
            </a:clrChange>
            <a:duotone>
              <a:schemeClr val="accent3">
                <a:shade val="45000"/>
                <a:satMod val="135000"/>
              </a:schemeClr>
              <a:prstClr val="white"/>
            </a:duotone>
          </a:blip>
          <a:stretch>
            <a:fillRect/>
          </a:stretch>
        </p:blipFill>
        <p:spPr>
          <a:xfrm>
            <a:off x="7449037" y="232583"/>
            <a:ext cx="591950" cy="716884"/>
          </a:xfrm>
          <a:prstGeom prst="rect">
            <a:avLst/>
          </a:prstGeom>
        </p:spPr>
      </p:pic>
      <p:pic>
        <p:nvPicPr>
          <p:cNvPr id="29" name="Image 28">
            <a:extLst>
              <a:ext uri="{FF2B5EF4-FFF2-40B4-BE49-F238E27FC236}">
                <a16:creationId xmlns:a16="http://schemas.microsoft.com/office/drawing/2014/main" id="{911B81DB-3DF8-41E6-B0D3-20BA2279FF5A}"/>
              </a:ext>
            </a:extLst>
          </p:cNvPr>
          <p:cNvPicPr>
            <a:picLocks noChangeAspect="1"/>
          </p:cNvPicPr>
          <p:nvPr/>
        </p:nvPicPr>
        <p:blipFill>
          <a:blip r:embed="rId4">
            <a:clrChange>
              <a:clrFrom>
                <a:srgbClr val="FEFEFE"/>
              </a:clrFrom>
              <a:clrTo>
                <a:srgbClr val="FEFEFE">
                  <a:alpha val="0"/>
                </a:srgbClr>
              </a:clrTo>
            </a:clrChange>
          </a:blip>
          <a:stretch>
            <a:fillRect/>
          </a:stretch>
        </p:blipFill>
        <p:spPr>
          <a:xfrm>
            <a:off x="4292538" y="5311635"/>
            <a:ext cx="341588" cy="327786"/>
          </a:xfrm>
          <a:prstGeom prst="rect">
            <a:avLst/>
          </a:prstGeom>
        </p:spPr>
      </p:pic>
      <p:sp>
        <p:nvSpPr>
          <p:cNvPr id="31" name="Accolade ouvrante 30">
            <a:extLst>
              <a:ext uri="{FF2B5EF4-FFF2-40B4-BE49-F238E27FC236}">
                <a16:creationId xmlns:a16="http://schemas.microsoft.com/office/drawing/2014/main" id="{48B09D4B-3E09-47F3-AA6B-D3CACC3B90E2}"/>
              </a:ext>
            </a:extLst>
          </p:cNvPr>
          <p:cNvSpPr/>
          <p:nvPr/>
        </p:nvSpPr>
        <p:spPr>
          <a:xfrm>
            <a:off x="4572000" y="3124056"/>
            <a:ext cx="180975" cy="97351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3" name="Accolade ouvrante 32">
            <a:extLst>
              <a:ext uri="{FF2B5EF4-FFF2-40B4-BE49-F238E27FC236}">
                <a16:creationId xmlns:a16="http://schemas.microsoft.com/office/drawing/2014/main" id="{41CE627E-26AD-4827-9E7F-0984B1955541}"/>
              </a:ext>
            </a:extLst>
          </p:cNvPr>
          <p:cNvSpPr/>
          <p:nvPr/>
        </p:nvSpPr>
        <p:spPr>
          <a:xfrm>
            <a:off x="4560495" y="4305443"/>
            <a:ext cx="208748" cy="71913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5" name="Accolade ouvrante 34">
            <a:extLst>
              <a:ext uri="{FF2B5EF4-FFF2-40B4-BE49-F238E27FC236}">
                <a16:creationId xmlns:a16="http://schemas.microsoft.com/office/drawing/2014/main" id="{B00F8B8E-96D7-47DD-8F31-BF626C679EA5}"/>
              </a:ext>
            </a:extLst>
          </p:cNvPr>
          <p:cNvSpPr/>
          <p:nvPr/>
        </p:nvSpPr>
        <p:spPr>
          <a:xfrm>
            <a:off x="4560495" y="5326868"/>
            <a:ext cx="208748" cy="88446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1" name="Rectangle 40">
            <a:extLst>
              <a:ext uri="{FF2B5EF4-FFF2-40B4-BE49-F238E27FC236}">
                <a16:creationId xmlns:a16="http://schemas.microsoft.com/office/drawing/2014/main" id="{D3FC218E-8B10-4CE8-B914-C1EFC84FC059}"/>
              </a:ext>
            </a:extLst>
          </p:cNvPr>
          <p:cNvSpPr/>
          <p:nvPr/>
        </p:nvSpPr>
        <p:spPr>
          <a:xfrm>
            <a:off x="590410" y="1295519"/>
            <a:ext cx="2550795" cy="2082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2015 - 2019</a:t>
            </a:r>
          </a:p>
        </p:txBody>
      </p:sp>
      <p:sp>
        <p:nvSpPr>
          <p:cNvPr id="42" name="Rectangle 41">
            <a:extLst>
              <a:ext uri="{FF2B5EF4-FFF2-40B4-BE49-F238E27FC236}">
                <a16:creationId xmlns:a16="http://schemas.microsoft.com/office/drawing/2014/main" id="{075A93C3-FB57-4A67-8ABE-BA5623AC5CC9}"/>
              </a:ext>
            </a:extLst>
          </p:cNvPr>
          <p:cNvSpPr/>
          <p:nvPr/>
        </p:nvSpPr>
        <p:spPr>
          <a:xfrm>
            <a:off x="5490192" y="1289840"/>
            <a:ext cx="2550795" cy="21390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2020 / 2021</a:t>
            </a:r>
          </a:p>
        </p:txBody>
      </p:sp>
      <p:pic>
        <p:nvPicPr>
          <p:cNvPr id="13" name="Image 12">
            <a:extLst>
              <a:ext uri="{FF2B5EF4-FFF2-40B4-BE49-F238E27FC236}">
                <a16:creationId xmlns:a16="http://schemas.microsoft.com/office/drawing/2014/main" id="{9E8A912E-CB0C-4F5E-9DB1-EDD0E6A4CECF}"/>
              </a:ext>
            </a:extLst>
          </p:cNvPr>
          <p:cNvPicPr>
            <a:picLocks noChangeAspect="1"/>
          </p:cNvPicPr>
          <p:nvPr/>
        </p:nvPicPr>
        <p:blipFill>
          <a:blip r:embed="rId6"/>
          <a:stretch>
            <a:fillRect/>
          </a:stretch>
        </p:blipFill>
        <p:spPr>
          <a:xfrm>
            <a:off x="4829175" y="1643497"/>
            <a:ext cx="4006946" cy="3357055"/>
          </a:xfrm>
          <a:prstGeom prst="rect">
            <a:avLst/>
          </a:prstGeom>
        </p:spPr>
      </p:pic>
      <p:pic>
        <p:nvPicPr>
          <p:cNvPr id="15" name="Image 14">
            <a:extLst>
              <a:ext uri="{FF2B5EF4-FFF2-40B4-BE49-F238E27FC236}">
                <a16:creationId xmlns:a16="http://schemas.microsoft.com/office/drawing/2014/main" id="{987069B2-532E-4580-9E16-3738DD7882E9}"/>
              </a:ext>
            </a:extLst>
          </p:cNvPr>
          <p:cNvPicPr>
            <a:picLocks noChangeAspect="1"/>
          </p:cNvPicPr>
          <p:nvPr/>
        </p:nvPicPr>
        <p:blipFill>
          <a:blip r:embed="rId7"/>
          <a:stretch>
            <a:fillRect/>
          </a:stretch>
        </p:blipFill>
        <p:spPr>
          <a:xfrm>
            <a:off x="4829175" y="5133975"/>
            <a:ext cx="4030868" cy="1077356"/>
          </a:xfrm>
          <a:prstGeom prst="rect">
            <a:avLst/>
          </a:prstGeom>
        </p:spPr>
      </p:pic>
    </p:spTree>
    <p:extLst>
      <p:ext uri="{BB962C8B-B14F-4D97-AF65-F5344CB8AC3E}">
        <p14:creationId xmlns:p14="http://schemas.microsoft.com/office/powerpoint/2010/main" val="1942316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1D89876-A09B-4D90-B4D8-43F7E976BD76}"/>
              </a:ext>
            </a:extLst>
          </p:cNvPr>
          <p:cNvSpPr/>
          <p:nvPr/>
        </p:nvSpPr>
        <p:spPr>
          <a:xfrm>
            <a:off x="123825" y="1091481"/>
            <a:ext cx="8896350" cy="52119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0240D31F-7C84-4602-B997-8D0C9CEC97E4}"/>
              </a:ext>
            </a:extLst>
          </p:cNvPr>
          <p:cNvSpPr>
            <a:spLocks noGrp="1"/>
          </p:cNvSpPr>
          <p:nvPr>
            <p:ph type="title"/>
          </p:nvPr>
        </p:nvSpPr>
        <p:spPr/>
        <p:txBody>
          <a:bodyPr/>
          <a:lstStyle/>
          <a:p>
            <a:r>
              <a:rPr lang="fr-FR" dirty="0"/>
              <a:t>Hospitalisation et Optique</a:t>
            </a:r>
          </a:p>
        </p:txBody>
      </p:sp>
      <p:sp>
        <p:nvSpPr>
          <p:cNvPr id="3" name="Espace réservé du texte 2">
            <a:extLst>
              <a:ext uri="{FF2B5EF4-FFF2-40B4-BE49-F238E27FC236}">
                <a16:creationId xmlns:a16="http://schemas.microsoft.com/office/drawing/2014/main" id="{354FAE41-0F85-4625-B9E5-BEC9C6BC2394}"/>
              </a:ext>
            </a:extLst>
          </p:cNvPr>
          <p:cNvSpPr>
            <a:spLocks noGrp="1"/>
          </p:cNvSpPr>
          <p:nvPr>
            <p:ph type="body" sz="quarter" idx="13"/>
          </p:nvPr>
        </p:nvSpPr>
        <p:spPr/>
        <p:txBody>
          <a:bodyPr/>
          <a:lstStyle/>
          <a:p>
            <a:r>
              <a:rPr lang="fr-FR" dirty="0"/>
              <a:t>3</a:t>
            </a:r>
          </a:p>
        </p:txBody>
      </p:sp>
      <p:sp>
        <p:nvSpPr>
          <p:cNvPr id="5" name="Espace réservé du pied de page 4">
            <a:extLst>
              <a:ext uri="{FF2B5EF4-FFF2-40B4-BE49-F238E27FC236}">
                <a16:creationId xmlns:a16="http://schemas.microsoft.com/office/drawing/2014/main" id="{8299E26F-84A6-4DDA-BE07-49B3E35018BB}"/>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B8F3195D-433A-4371-9E8A-772866AF0FAE}"/>
              </a:ext>
            </a:extLst>
          </p:cNvPr>
          <p:cNvSpPr>
            <a:spLocks noGrp="1"/>
          </p:cNvSpPr>
          <p:nvPr>
            <p:ph type="sldNum" sz="quarter" idx="16"/>
          </p:nvPr>
        </p:nvSpPr>
        <p:spPr/>
        <p:txBody>
          <a:bodyPr/>
          <a:lstStyle/>
          <a:p>
            <a:fld id="{4F985FF9-ADA8-465B-B1B8-A5AF16A5E141}" type="slidenum">
              <a:rPr lang="fr-FR" smtClean="0"/>
              <a:pPr/>
              <a:t>31</a:t>
            </a:fld>
            <a:endParaRPr lang="fr-FR"/>
          </a:p>
        </p:txBody>
      </p:sp>
      <p:pic>
        <p:nvPicPr>
          <p:cNvPr id="8" name="Image 7">
            <a:extLst>
              <a:ext uri="{FF2B5EF4-FFF2-40B4-BE49-F238E27FC236}">
                <a16:creationId xmlns:a16="http://schemas.microsoft.com/office/drawing/2014/main" id="{6DBDDAE4-1D9C-4663-B5D8-89CC10E9F226}"/>
              </a:ext>
            </a:extLst>
          </p:cNvPr>
          <p:cNvPicPr>
            <a:picLocks noChangeAspect="1"/>
          </p:cNvPicPr>
          <p:nvPr/>
        </p:nvPicPr>
        <p:blipFill>
          <a:blip r:embed="rId2"/>
          <a:stretch>
            <a:fillRect/>
          </a:stretch>
        </p:blipFill>
        <p:spPr>
          <a:xfrm>
            <a:off x="498971" y="1333500"/>
            <a:ext cx="3339243" cy="4938712"/>
          </a:xfrm>
          <a:prstGeom prst="rect">
            <a:avLst/>
          </a:prstGeom>
        </p:spPr>
      </p:pic>
      <p:cxnSp>
        <p:nvCxnSpPr>
          <p:cNvPr id="10" name="Connecteur droit avec flèche 9">
            <a:extLst>
              <a:ext uri="{FF2B5EF4-FFF2-40B4-BE49-F238E27FC236}">
                <a16:creationId xmlns:a16="http://schemas.microsoft.com/office/drawing/2014/main" id="{D1F7E80F-CB97-4C05-AE8F-93378E1958E2}"/>
              </a:ext>
            </a:extLst>
          </p:cNvPr>
          <p:cNvCxnSpPr/>
          <p:nvPr/>
        </p:nvCxnSpPr>
        <p:spPr>
          <a:xfrm flipV="1">
            <a:off x="3899396" y="2171700"/>
            <a:ext cx="922047" cy="561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A44F0394-1F5C-4B23-9359-63843E3B750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495285" y="3857886"/>
            <a:ext cx="308475" cy="284516"/>
          </a:xfrm>
          <a:prstGeom prst="rect">
            <a:avLst/>
          </a:prstGeom>
        </p:spPr>
      </p:pic>
      <p:sp>
        <p:nvSpPr>
          <p:cNvPr id="12" name="Accolade fermante 11">
            <a:extLst>
              <a:ext uri="{FF2B5EF4-FFF2-40B4-BE49-F238E27FC236}">
                <a16:creationId xmlns:a16="http://schemas.microsoft.com/office/drawing/2014/main" id="{6F9EF846-6858-4CC0-A9BA-FE4D2DFFEFA7}"/>
              </a:ext>
            </a:extLst>
          </p:cNvPr>
          <p:cNvSpPr/>
          <p:nvPr/>
        </p:nvSpPr>
        <p:spPr>
          <a:xfrm>
            <a:off x="3966027" y="4200525"/>
            <a:ext cx="176405" cy="119062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Accolade fermante 12">
            <a:extLst>
              <a:ext uri="{FF2B5EF4-FFF2-40B4-BE49-F238E27FC236}">
                <a16:creationId xmlns:a16="http://schemas.microsoft.com/office/drawing/2014/main" id="{84C0D0CD-3A71-4D1D-81F8-761F58730D8B}"/>
              </a:ext>
            </a:extLst>
          </p:cNvPr>
          <p:cNvSpPr/>
          <p:nvPr/>
        </p:nvSpPr>
        <p:spPr>
          <a:xfrm>
            <a:off x="3966027" y="2171701"/>
            <a:ext cx="194127" cy="155241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5" name="Connecteur droit avec flèche 14">
            <a:extLst>
              <a:ext uri="{FF2B5EF4-FFF2-40B4-BE49-F238E27FC236}">
                <a16:creationId xmlns:a16="http://schemas.microsoft.com/office/drawing/2014/main" id="{A26837E5-8C77-402B-9205-08DC4D8DD350}"/>
              </a:ext>
            </a:extLst>
          </p:cNvPr>
          <p:cNvCxnSpPr>
            <a:cxnSpLocks/>
            <a:stCxn id="13" idx="1"/>
            <a:endCxn id="29" idx="1"/>
          </p:cNvCxnSpPr>
          <p:nvPr/>
        </p:nvCxnSpPr>
        <p:spPr>
          <a:xfrm flipV="1">
            <a:off x="4160154" y="2902796"/>
            <a:ext cx="441077" cy="451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40A67D2F-10D0-4878-935A-890F8A86B46C}"/>
              </a:ext>
            </a:extLst>
          </p:cNvPr>
          <p:cNvCxnSpPr>
            <a:cxnSpLocks/>
            <a:stCxn id="12" idx="1"/>
            <a:endCxn id="23" idx="1"/>
          </p:cNvCxnSpPr>
          <p:nvPr/>
        </p:nvCxnSpPr>
        <p:spPr>
          <a:xfrm>
            <a:off x="4142432" y="4795838"/>
            <a:ext cx="418062" cy="55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Accolade fermante 18">
            <a:extLst>
              <a:ext uri="{FF2B5EF4-FFF2-40B4-BE49-F238E27FC236}">
                <a16:creationId xmlns:a16="http://schemas.microsoft.com/office/drawing/2014/main" id="{86E3FEA9-7338-4E81-973B-E8B1365F728A}"/>
              </a:ext>
            </a:extLst>
          </p:cNvPr>
          <p:cNvSpPr/>
          <p:nvPr/>
        </p:nvSpPr>
        <p:spPr>
          <a:xfrm>
            <a:off x="3991891" y="5628265"/>
            <a:ext cx="150541" cy="65069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0" name="Accolade fermante 19">
            <a:extLst>
              <a:ext uri="{FF2B5EF4-FFF2-40B4-BE49-F238E27FC236}">
                <a16:creationId xmlns:a16="http://schemas.microsoft.com/office/drawing/2014/main" id="{4ED475B7-4CED-4FF5-A36A-EA458EE3EBBA}"/>
              </a:ext>
            </a:extLst>
          </p:cNvPr>
          <p:cNvSpPr/>
          <p:nvPr/>
        </p:nvSpPr>
        <p:spPr>
          <a:xfrm>
            <a:off x="3960085" y="1576388"/>
            <a:ext cx="182347" cy="5263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22" name="Connecteur droit avec flèche 21">
            <a:extLst>
              <a:ext uri="{FF2B5EF4-FFF2-40B4-BE49-F238E27FC236}">
                <a16:creationId xmlns:a16="http://schemas.microsoft.com/office/drawing/2014/main" id="{A69C4F6E-36A8-4854-B841-5C3489EB7752}"/>
              </a:ext>
            </a:extLst>
          </p:cNvPr>
          <p:cNvCxnSpPr>
            <a:cxnSpLocks/>
            <a:stCxn id="19" idx="1"/>
            <a:endCxn id="33" idx="1"/>
          </p:cNvCxnSpPr>
          <p:nvPr/>
        </p:nvCxnSpPr>
        <p:spPr>
          <a:xfrm flipV="1">
            <a:off x="4142432" y="5807160"/>
            <a:ext cx="420344" cy="1464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A0DBF963-B085-459F-967F-6FCBD9EE9904}"/>
              </a:ext>
            </a:extLst>
          </p:cNvPr>
          <p:cNvCxnSpPr>
            <a:cxnSpLocks/>
            <a:endCxn id="30" idx="1"/>
          </p:cNvCxnSpPr>
          <p:nvPr/>
        </p:nvCxnSpPr>
        <p:spPr>
          <a:xfrm flipV="1">
            <a:off x="4142432" y="1816180"/>
            <a:ext cx="481941" cy="208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7" name="Image 26">
            <a:extLst>
              <a:ext uri="{FF2B5EF4-FFF2-40B4-BE49-F238E27FC236}">
                <a16:creationId xmlns:a16="http://schemas.microsoft.com/office/drawing/2014/main" id="{23933015-E5DA-4278-8CA9-47AD69B688A0}"/>
              </a:ext>
            </a:extLst>
          </p:cNvPr>
          <p:cNvPicPr>
            <a:picLocks noChangeAspect="1"/>
          </p:cNvPicPr>
          <p:nvPr/>
        </p:nvPicPr>
        <p:blipFill>
          <a:blip r:embed="rId3"/>
          <a:stretch>
            <a:fillRect/>
          </a:stretch>
        </p:blipFill>
        <p:spPr>
          <a:xfrm>
            <a:off x="8152694" y="229685"/>
            <a:ext cx="767468" cy="707859"/>
          </a:xfrm>
          <a:prstGeom prst="rect">
            <a:avLst/>
          </a:prstGeom>
        </p:spPr>
      </p:pic>
      <p:pic>
        <p:nvPicPr>
          <p:cNvPr id="28" name="Image 27">
            <a:extLst>
              <a:ext uri="{FF2B5EF4-FFF2-40B4-BE49-F238E27FC236}">
                <a16:creationId xmlns:a16="http://schemas.microsoft.com/office/drawing/2014/main" id="{EB5E21E8-528B-4851-A165-D2DDE5F1FC6F}"/>
              </a:ext>
            </a:extLst>
          </p:cNvPr>
          <p:cNvPicPr>
            <a:picLocks noChangeAspect="1"/>
          </p:cNvPicPr>
          <p:nvPr/>
        </p:nvPicPr>
        <p:blipFill>
          <a:blip r:embed="rId4">
            <a:clrChange>
              <a:clrFrom>
                <a:srgbClr val="F8FAFB"/>
              </a:clrFrom>
              <a:clrTo>
                <a:srgbClr val="F8FAFB">
                  <a:alpha val="0"/>
                </a:srgbClr>
              </a:clrTo>
            </a:clrChange>
            <a:duotone>
              <a:schemeClr val="accent3">
                <a:shade val="45000"/>
                <a:satMod val="135000"/>
              </a:schemeClr>
              <a:prstClr val="white"/>
            </a:duotone>
          </a:blip>
          <a:stretch>
            <a:fillRect/>
          </a:stretch>
        </p:blipFill>
        <p:spPr>
          <a:xfrm>
            <a:off x="7377851" y="229685"/>
            <a:ext cx="686149" cy="727914"/>
          </a:xfrm>
          <a:prstGeom prst="rect">
            <a:avLst/>
          </a:prstGeom>
        </p:spPr>
      </p:pic>
      <p:sp>
        <p:nvSpPr>
          <p:cNvPr id="23" name="Accolade ouvrante 22">
            <a:extLst>
              <a:ext uri="{FF2B5EF4-FFF2-40B4-BE49-F238E27FC236}">
                <a16:creationId xmlns:a16="http://schemas.microsoft.com/office/drawing/2014/main" id="{308AF089-D90D-4387-AA24-40543DB5747D}"/>
              </a:ext>
            </a:extLst>
          </p:cNvPr>
          <p:cNvSpPr/>
          <p:nvPr/>
        </p:nvSpPr>
        <p:spPr>
          <a:xfrm>
            <a:off x="4560494" y="4142402"/>
            <a:ext cx="230358" cy="131799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Rectangle 23">
            <a:extLst>
              <a:ext uri="{FF2B5EF4-FFF2-40B4-BE49-F238E27FC236}">
                <a16:creationId xmlns:a16="http://schemas.microsoft.com/office/drawing/2014/main" id="{9B0E71DD-7DC8-440B-A722-52EA00E71F06}"/>
              </a:ext>
            </a:extLst>
          </p:cNvPr>
          <p:cNvSpPr/>
          <p:nvPr/>
        </p:nvSpPr>
        <p:spPr>
          <a:xfrm>
            <a:off x="1019881" y="1000244"/>
            <a:ext cx="2550795" cy="2082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2015 - 2019</a:t>
            </a:r>
          </a:p>
        </p:txBody>
      </p:sp>
      <p:sp>
        <p:nvSpPr>
          <p:cNvPr id="26" name="Rectangle 25">
            <a:extLst>
              <a:ext uri="{FF2B5EF4-FFF2-40B4-BE49-F238E27FC236}">
                <a16:creationId xmlns:a16="http://schemas.microsoft.com/office/drawing/2014/main" id="{4AE75BBE-756C-42ED-8F8D-5C107AE4BADC}"/>
              </a:ext>
            </a:extLst>
          </p:cNvPr>
          <p:cNvSpPr/>
          <p:nvPr/>
        </p:nvSpPr>
        <p:spPr>
          <a:xfrm>
            <a:off x="5565345" y="994565"/>
            <a:ext cx="2550795" cy="21390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2020 / 2021</a:t>
            </a:r>
          </a:p>
        </p:txBody>
      </p:sp>
      <p:sp>
        <p:nvSpPr>
          <p:cNvPr id="29" name="Accolade ouvrante 28">
            <a:extLst>
              <a:ext uri="{FF2B5EF4-FFF2-40B4-BE49-F238E27FC236}">
                <a16:creationId xmlns:a16="http://schemas.microsoft.com/office/drawing/2014/main" id="{FCD13584-01CC-4C12-A7B1-32A76A93BC5C}"/>
              </a:ext>
            </a:extLst>
          </p:cNvPr>
          <p:cNvSpPr/>
          <p:nvPr/>
        </p:nvSpPr>
        <p:spPr>
          <a:xfrm>
            <a:off x="4601231" y="2330017"/>
            <a:ext cx="176405" cy="114555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0" name="Accolade ouvrante 29">
            <a:extLst>
              <a:ext uri="{FF2B5EF4-FFF2-40B4-BE49-F238E27FC236}">
                <a16:creationId xmlns:a16="http://schemas.microsoft.com/office/drawing/2014/main" id="{9D868DF8-6CB7-451C-A673-B122F90F3C53}"/>
              </a:ext>
            </a:extLst>
          </p:cNvPr>
          <p:cNvSpPr/>
          <p:nvPr/>
        </p:nvSpPr>
        <p:spPr>
          <a:xfrm>
            <a:off x="4624373" y="1553006"/>
            <a:ext cx="197069" cy="5263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3" name="Accolade ouvrante 32">
            <a:extLst>
              <a:ext uri="{FF2B5EF4-FFF2-40B4-BE49-F238E27FC236}">
                <a16:creationId xmlns:a16="http://schemas.microsoft.com/office/drawing/2014/main" id="{C5C282B4-152A-4180-A18C-88ECE70CE81E}"/>
              </a:ext>
            </a:extLst>
          </p:cNvPr>
          <p:cNvSpPr/>
          <p:nvPr/>
        </p:nvSpPr>
        <p:spPr>
          <a:xfrm>
            <a:off x="4562776" y="5460394"/>
            <a:ext cx="258667" cy="6935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 name="Image 3">
            <a:extLst>
              <a:ext uri="{FF2B5EF4-FFF2-40B4-BE49-F238E27FC236}">
                <a16:creationId xmlns:a16="http://schemas.microsoft.com/office/drawing/2014/main" id="{9324C50A-AD5F-4ED9-B9F0-0CBF369A3451}"/>
              </a:ext>
            </a:extLst>
          </p:cNvPr>
          <p:cNvPicPr>
            <a:picLocks noChangeAspect="1"/>
          </p:cNvPicPr>
          <p:nvPr/>
        </p:nvPicPr>
        <p:blipFill>
          <a:blip r:embed="rId5"/>
          <a:stretch>
            <a:fillRect/>
          </a:stretch>
        </p:blipFill>
        <p:spPr>
          <a:xfrm>
            <a:off x="4789447" y="1333500"/>
            <a:ext cx="4130715" cy="4848225"/>
          </a:xfrm>
          <a:prstGeom prst="rect">
            <a:avLst/>
          </a:prstGeom>
        </p:spPr>
      </p:pic>
    </p:spTree>
    <p:extLst>
      <p:ext uri="{BB962C8B-B14F-4D97-AF65-F5344CB8AC3E}">
        <p14:creationId xmlns:p14="http://schemas.microsoft.com/office/powerpoint/2010/main" val="3370739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17CC78-E836-4B19-BB87-060F66607528}"/>
              </a:ext>
            </a:extLst>
          </p:cNvPr>
          <p:cNvSpPr/>
          <p:nvPr/>
        </p:nvSpPr>
        <p:spPr>
          <a:xfrm>
            <a:off x="123825" y="1676400"/>
            <a:ext cx="8896350" cy="38290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BC657AA2-D39C-45BA-8C56-1C8F24454475}"/>
              </a:ext>
            </a:extLst>
          </p:cNvPr>
          <p:cNvSpPr>
            <a:spLocks noGrp="1"/>
          </p:cNvSpPr>
          <p:nvPr>
            <p:ph type="title"/>
          </p:nvPr>
        </p:nvSpPr>
        <p:spPr/>
        <p:txBody>
          <a:bodyPr/>
          <a:lstStyle/>
          <a:p>
            <a:r>
              <a:rPr lang="fr-FR" dirty="0"/>
              <a:t>Dentaire et Assistance</a:t>
            </a:r>
          </a:p>
        </p:txBody>
      </p:sp>
      <p:sp>
        <p:nvSpPr>
          <p:cNvPr id="3" name="Espace réservé du texte 2">
            <a:extLst>
              <a:ext uri="{FF2B5EF4-FFF2-40B4-BE49-F238E27FC236}">
                <a16:creationId xmlns:a16="http://schemas.microsoft.com/office/drawing/2014/main" id="{135204A0-7E0B-4036-923A-8C390B6F0CA2}"/>
              </a:ext>
            </a:extLst>
          </p:cNvPr>
          <p:cNvSpPr>
            <a:spLocks noGrp="1"/>
          </p:cNvSpPr>
          <p:nvPr>
            <p:ph type="body" sz="quarter" idx="13"/>
          </p:nvPr>
        </p:nvSpPr>
        <p:spPr/>
        <p:txBody>
          <a:bodyPr/>
          <a:lstStyle/>
          <a:p>
            <a:r>
              <a:rPr lang="fr-FR" dirty="0"/>
              <a:t>3</a:t>
            </a:r>
          </a:p>
        </p:txBody>
      </p:sp>
      <p:sp>
        <p:nvSpPr>
          <p:cNvPr id="5" name="Espace réservé du pied de page 4">
            <a:extLst>
              <a:ext uri="{FF2B5EF4-FFF2-40B4-BE49-F238E27FC236}">
                <a16:creationId xmlns:a16="http://schemas.microsoft.com/office/drawing/2014/main" id="{E617B638-BA4D-4BF2-BC28-5B612D3DD05F}"/>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59CD93D0-4EDC-4F22-8508-83BD1CF7572C}"/>
              </a:ext>
            </a:extLst>
          </p:cNvPr>
          <p:cNvSpPr>
            <a:spLocks noGrp="1"/>
          </p:cNvSpPr>
          <p:nvPr>
            <p:ph type="sldNum" sz="quarter" idx="16"/>
          </p:nvPr>
        </p:nvSpPr>
        <p:spPr/>
        <p:txBody>
          <a:bodyPr/>
          <a:lstStyle/>
          <a:p>
            <a:fld id="{4F985FF9-ADA8-465B-B1B8-A5AF16A5E141}" type="slidenum">
              <a:rPr lang="fr-FR" smtClean="0"/>
              <a:pPr/>
              <a:t>32</a:t>
            </a:fld>
            <a:endParaRPr lang="fr-FR"/>
          </a:p>
        </p:txBody>
      </p:sp>
      <p:pic>
        <p:nvPicPr>
          <p:cNvPr id="9" name="Image 8">
            <a:extLst>
              <a:ext uri="{FF2B5EF4-FFF2-40B4-BE49-F238E27FC236}">
                <a16:creationId xmlns:a16="http://schemas.microsoft.com/office/drawing/2014/main" id="{E5CEB9D4-A735-4FFC-90CD-5665BD251CAF}"/>
              </a:ext>
            </a:extLst>
          </p:cNvPr>
          <p:cNvPicPr>
            <a:picLocks noChangeAspect="1"/>
          </p:cNvPicPr>
          <p:nvPr/>
        </p:nvPicPr>
        <p:blipFill>
          <a:blip r:embed="rId2"/>
          <a:stretch>
            <a:fillRect/>
          </a:stretch>
        </p:blipFill>
        <p:spPr>
          <a:xfrm>
            <a:off x="283957" y="1889319"/>
            <a:ext cx="3409950" cy="3209925"/>
          </a:xfrm>
          <a:prstGeom prst="rect">
            <a:avLst/>
          </a:prstGeom>
        </p:spPr>
      </p:pic>
      <p:pic>
        <p:nvPicPr>
          <p:cNvPr id="10" name="Image 9">
            <a:extLst>
              <a:ext uri="{FF2B5EF4-FFF2-40B4-BE49-F238E27FC236}">
                <a16:creationId xmlns:a16="http://schemas.microsoft.com/office/drawing/2014/main" id="{5102459E-6F93-4003-B656-916E0786B565}"/>
              </a:ext>
            </a:extLst>
          </p:cNvPr>
          <p:cNvPicPr>
            <a:picLocks noChangeAspect="1"/>
          </p:cNvPicPr>
          <p:nvPr/>
        </p:nvPicPr>
        <p:blipFill>
          <a:blip r:embed="rId3"/>
          <a:stretch>
            <a:fillRect/>
          </a:stretch>
        </p:blipFill>
        <p:spPr>
          <a:xfrm>
            <a:off x="4444268" y="2087042"/>
            <a:ext cx="339075" cy="335543"/>
          </a:xfrm>
          <a:prstGeom prst="rect">
            <a:avLst/>
          </a:prstGeom>
        </p:spPr>
      </p:pic>
      <p:cxnSp>
        <p:nvCxnSpPr>
          <p:cNvPr id="11" name="Connecteur droit avec flèche 10">
            <a:extLst>
              <a:ext uri="{FF2B5EF4-FFF2-40B4-BE49-F238E27FC236}">
                <a16:creationId xmlns:a16="http://schemas.microsoft.com/office/drawing/2014/main" id="{5BD793AC-ADAB-49B7-BE3A-28BF44C8C3A8}"/>
              </a:ext>
            </a:extLst>
          </p:cNvPr>
          <p:cNvCxnSpPr/>
          <p:nvPr/>
        </p:nvCxnSpPr>
        <p:spPr>
          <a:xfrm>
            <a:off x="3693907" y="4857750"/>
            <a:ext cx="1089436" cy="1428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Accolade fermante 11">
            <a:extLst>
              <a:ext uri="{FF2B5EF4-FFF2-40B4-BE49-F238E27FC236}">
                <a16:creationId xmlns:a16="http://schemas.microsoft.com/office/drawing/2014/main" id="{851A3DD7-6396-413E-A3F3-B0604060E7AD}"/>
              </a:ext>
            </a:extLst>
          </p:cNvPr>
          <p:cNvSpPr/>
          <p:nvPr/>
        </p:nvSpPr>
        <p:spPr>
          <a:xfrm>
            <a:off x="3707059" y="3829614"/>
            <a:ext cx="155111" cy="74182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Accolade fermante 12">
            <a:extLst>
              <a:ext uri="{FF2B5EF4-FFF2-40B4-BE49-F238E27FC236}">
                <a16:creationId xmlns:a16="http://schemas.microsoft.com/office/drawing/2014/main" id="{979A2046-ADE5-4951-B8E4-AC91FC016E0D}"/>
              </a:ext>
            </a:extLst>
          </p:cNvPr>
          <p:cNvSpPr/>
          <p:nvPr/>
        </p:nvSpPr>
        <p:spPr>
          <a:xfrm>
            <a:off x="3707059" y="2324100"/>
            <a:ext cx="155111" cy="150124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4" name="Connecteur droit avec flèche 13">
            <a:extLst>
              <a:ext uri="{FF2B5EF4-FFF2-40B4-BE49-F238E27FC236}">
                <a16:creationId xmlns:a16="http://schemas.microsoft.com/office/drawing/2014/main" id="{0AA5D40D-12B6-4E57-B087-F76124197B74}"/>
              </a:ext>
            </a:extLst>
          </p:cNvPr>
          <p:cNvCxnSpPr>
            <a:cxnSpLocks/>
          </p:cNvCxnSpPr>
          <p:nvPr/>
        </p:nvCxnSpPr>
        <p:spPr>
          <a:xfrm>
            <a:off x="3880334" y="3074722"/>
            <a:ext cx="563934" cy="2713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B91CF8A0-71E8-4998-B5FE-551551895286}"/>
              </a:ext>
            </a:extLst>
          </p:cNvPr>
          <p:cNvCxnSpPr>
            <a:cxnSpLocks/>
          </p:cNvCxnSpPr>
          <p:nvPr/>
        </p:nvCxnSpPr>
        <p:spPr>
          <a:xfrm>
            <a:off x="3707059" y="2166695"/>
            <a:ext cx="1076284" cy="4536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378E4CFD-2F71-4F6A-B1C3-F1C143A047AB}"/>
              </a:ext>
            </a:extLst>
          </p:cNvPr>
          <p:cNvPicPr>
            <a:picLocks noChangeAspect="1"/>
          </p:cNvPicPr>
          <p:nvPr/>
        </p:nvPicPr>
        <p:blipFill>
          <a:blip r:embed="rId3"/>
          <a:stretch>
            <a:fillRect/>
          </a:stretch>
        </p:blipFill>
        <p:spPr>
          <a:xfrm>
            <a:off x="8240099" y="346500"/>
            <a:ext cx="672450" cy="665445"/>
          </a:xfrm>
          <a:prstGeom prst="rect">
            <a:avLst/>
          </a:prstGeom>
        </p:spPr>
      </p:pic>
      <p:pic>
        <p:nvPicPr>
          <p:cNvPr id="20" name="Image 19">
            <a:extLst>
              <a:ext uri="{FF2B5EF4-FFF2-40B4-BE49-F238E27FC236}">
                <a16:creationId xmlns:a16="http://schemas.microsoft.com/office/drawing/2014/main" id="{C5DEE482-33BE-4837-A5F1-EB5429B659F9}"/>
              </a:ext>
            </a:extLst>
          </p:cNvPr>
          <p:cNvPicPr>
            <a:picLocks noChangeAspect="1"/>
          </p:cNvPicPr>
          <p:nvPr/>
        </p:nvPicPr>
        <p:blipFill>
          <a:blip r:embed="rId4">
            <a:clrChange>
              <a:clrFrom>
                <a:srgbClr val="F8FAFB"/>
              </a:clrFrom>
              <a:clrTo>
                <a:srgbClr val="F8FAFB">
                  <a:alpha val="0"/>
                </a:srgbClr>
              </a:clrTo>
            </a:clrChange>
            <a:duotone>
              <a:schemeClr val="accent3">
                <a:shade val="45000"/>
                <a:satMod val="135000"/>
              </a:schemeClr>
              <a:prstClr val="white"/>
            </a:duotone>
          </a:blip>
          <a:stretch>
            <a:fillRect/>
          </a:stretch>
        </p:blipFill>
        <p:spPr>
          <a:xfrm>
            <a:off x="7468149" y="321720"/>
            <a:ext cx="647457" cy="702870"/>
          </a:xfrm>
          <a:prstGeom prst="rect">
            <a:avLst/>
          </a:prstGeom>
        </p:spPr>
      </p:pic>
      <p:sp>
        <p:nvSpPr>
          <p:cNvPr id="17" name="Rectangle 16">
            <a:extLst>
              <a:ext uri="{FF2B5EF4-FFF2-40B4-BE49-F238E27FC236}">
                <a16:creationId xmlns:a16="http://schemas.microsoft.com/office/drawing/2014/main" id="{EB46E866-19EF-4C77-9C99-37F36C0EE5A1}"/>
              </a:ext>
            </a:extLst>
          </p:cNvPr>
          <p:cNvSpPr/>
          <p:nvPr/>
        </p:nvSpPr>
        <p:spPr>
          <a:xfrm>
            <a:off x="713534" y="1498650"/>
            <a:ext cx="2550795" cy="2082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2015 - 2019</a:t>
            </a:r>
          </a:p>
        </p:txBody>
      </p:sp>
      <p:sp>
        <p:nvSpPr>
          <p:cNvPr id="18" name="Rectangle 17">
            <a:extLst>
              <a:ext uri="{FF2B5EF4-FFF2-40B4-BE49-F238E27FC236}">
                <a16:creationId xmlns:a16="http://schemas.microsoft.com/office/drawing/2014/main" id="{D5DB51B5-4848-46F4-B0D2-496B6A72E7B7}"/>
              </a:ext>
            </a:extLst>
          </p:cNvPr>
          <p:cNvSpPr/>
          <p:nvPr/>
        </p:nvSpPr>
        <p:spPr>
          <a:xfrm>
            <a:off x="5546295" y="1498650"/>
            <a:ext cx="2550795" cy="21390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2020/2021</a:t>
            </a:r>
          </a:p>
        </p:txBody>
      </p:sp>
      <p:sp>
        <p:nvSpPr>
          <p:cNvPr id="21" name="Accolade ouvrante 20">
            <a:extLst>
              <a:ext uri="{FF2B5EF4-FFF2-40B4-BE49-F238E27FC236}">
                <a16:creationId xmlns:a16="http://schemas.microsoft.com/office/drawing/2014/main" id="{B0BD7E60-7F94-47E1-9902-890932AD5B4B}"/>
              </a:ext>
            </a:extLst>
          </p:cNvPr>
          <p:cNvSpPr/>
          <p:nvPr/>
        </p:nvSpPr>
        <p:spPr>
          <a:xfrm>
            <a:off x="4541732" y="2738124"/>
            <a:ext cx="223447" cy="125270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2" name="Accolade ouvrante 21">
            <a:extLst>
              <a:ext uri="{FF2B5EF4-FFF2-40B4-BE49-F238E27FC236}">
                <a16:creationId xmlns:a16="http://schemas.microsoft.com/office/drawing/2014/main" id="{E0E33293-51DF-48C5-92B4-11D748B85F95}"/>
              </a:ext>
            </a:extLst>
          </p:cNvPr>
          <p:cNvSpPr/>
          <p:nvPr/>
        </p:nvSpPr>
        <p:spPr>
          <a:xfrm>
            <a:off x="4548579" y="4010548"/>
            <a:ext cx="223447" cy="72323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23" name="Connecteur droit avec flèche 22">
            <a:extLst>
              <a:ext uri="{FF2B5EF4-FFF2-40B4-BE49-F238E27FC236}">
                <a16:creationId xmlns:a16="http://schemas.microsoft.com/office/drawing/2014/main" id="{F13DC789-7AB5-4E81-BBC8-18DEE20982FC}"/>
              </a:ext>
            </a:extLst>
          </p:cNvPr>
          <p:cNvCxnSpPr>
            <a:cxnSpLocks/>
          </p:cNvCxnSpPr>
          <p:nvPr/>
        </p:nvCxnSpPr>
        <p:spPr>
          <a:xfrm>
            <a:off x="3880334" y="4200525"/>
            <a:ext cx="611960" cy="1893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1800DAA9-69F2-4357-B909-16C8B4712951}"/>
              </a:ext>
            </a:extLst>
          </p:cNvPr>
          <p:cNvPicPr>
            <a:picLocks noChangeAspect="1"/>
          </p:cNvPicPr>
          <p:nvPr/>
        </p:nvPicPr>
        <p:blipFill>
          <a:blip r:embed="rId5"/>
          <a:stretch>
            <a:fillRect/>
          </a:stretch>
        </p:blipFill>
        <p:spPr>
          <a:xfrm>
            <a:off x="4880807" y="1889319"/>
            <a:ext cx="3705949" cy="3292281"/>
          </a:xfrm>
          <a:prstGeom prst="rect">
            <a:avLst/>
          </a:prstGeom>
        </p:spPr>
      </p:pic>
    </p:spTree>
    <p:extLst>
      <p:ext uri="{BB962C8B-B14F-4D97-AF65-F5344CB8AC3E}">
        <p14:creationId xmlns:p14="http://schemas.microsoft.com/office/powerpoint/2010/main" val="14033562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ED6893-2AC7-4D09-86FB-A9FECDFBADDE}"/>
              </a:ext>
            </a:extLst>
          </p:cNvPr>
          <p:cNvSpPr/>
          <p:nvPr/>
        </p:nvSpPr>
        <p:spPr>
          <a:xfrm>
            <a:off x="4060310" y="4047948"/>
            <a:ext cx="4474090" cy="62310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p:nvPr>
        </p:nvSpPr>
        <p:spPr/>
        <p:txBody>
          <a:bodyPr/>
          <a:lstStyle/>
          <a:p>
            <a:r>
              <a:rPr lang="fr-FR" dirty="0"/>
              <a:t>Présentation de la réforme</a:t>
            </a:r>
          </a:p>
          <a:p>
            <a:r>
              <a:rPr lang="fr-FR" dirty="0"/>
              <a:t>Les paniers 100% Santé en détail</a:t>
            </a:r>
            <a:br>
              <a:rPr lang="fr-FR" dirty="0"/>
            </a:br>
            <a:endParaRPr lang="fr-FR" b="0" dirty="0">
              <a:solidFill>
                <a:schemeClr val="tx1"/>
              </a:solidFill>
            </a:endParaRPr>
          </a:p>
          <a:p>
            <a:r>
              <a:rPr lang="fr-FR" dirty="0"/>
              <a:t>Évolutions 2020/2021 de garanties Santé</a:t>
            </a:r>
          </a:p>
          <a:p>
            <a:r>
              <a:rPr lang="fr-FR" dirty="0"/>
              <a:t>Contact</a:t>
            </a:r>
          </a:p>
          <a:p>
            <a:r>
              <a:rPr lang="fr-FR" dirty="0"/>
              <a:t>Questions-Réponses</a:t>
            </a:r>
          </a:p>
        </p:txBody>
      </p:sp>
      <p:sp>
        <p:nvSpPr>
          <p:cNvPr id="6" name="Espace réservé du texte 5"/>
          <p:cNvSpPr>
            <a:spLocks noGrp="1"/>
          </p:cNvSpPr>
          <p:nvPr>
            <p:ph type="body" sz="quarter" idx="15"/>
          </p:nvPr>
        </p:nvSpPr>
        <p:spPr>
          <a:xfrm>
            <a:off x="4136509" y="1025828"/>
            <a:ext cx="511091" cy="707886"/>
          </a:xfrm>
        </p:spPr>
        <p:txBody>
          <a:bodyPr/>
          <a:lstStyle/>
          <a:p>
            <a:r>
              <a:rPr lang="fr-FR" dirty="0"/>
              <a:t>1</a:t>
            </a:r>
          </a:p>
        </p:txBody>
      </p:sp>
      <p:sp>
        <p:nvSpPr>
          <p:cNvPr id="7" name="Espace réservé du texte 5"/>
          <p:cNvSpPr txBox="1">
            <a:spLocks/>
          </p:cNvSpPr>
          <p:nvPr/>
        </p:nvSpPr>
        <p:spPr>
          <a:xfrm>
            <a:off x="4136509" y="1758448"/>
            <a:ext cx="511091"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2</a:t>
            </a:r>
          </a:p>
        </p:txBody>
      </p:sp>
      <p:sp>
        <p:nvSpPr>
          <p:cNvPr id="8" name="Espace réservé du texte 5"/>
          <p:cNvSpPr txBox="1">
            <a:spLocks/>
          </p:cNvSpPr>
          <p:nvPr/>
        </p:nvSpPr>
        <p:spPr>
          <a:xfrm>
            <a:off x="4136510" y="2607442"/>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3</a:t>
            </a:r>
          </a:p>
        </p:txBody>
      </p:sp>
      <p:sp>
        <p:nvSpPr>
          <p:cNvPr id="12" name="Espace réservé du numéro de diapositive 11"/>
          <p:cNvSpPr>
            <a:spLocks noGrp="1"/>
          </p:cNvSpPr>
          <p:nvPr>
            <p:ph type="sldNum" sz="quarter" idx="17"/>
          </p:nvPr>
        </p:nvSpPr>
        <p:spPr/>
        <p:txBody>
          <a:bodyPr/>
          <a:lstStyle/>
          <a:p>
            <a:fld id="{4F985FF9-ADA8-465B-B1B8-A5AF16A5E141}" type="slidenum">
              <a:rPr lang="fr-FR" smtClean="0"/>
              <a:pPr/>
              <a:t>33</a:t>
            </a:fld>
            <a:endParaRPr lang="fr-FR"/>
          </a:p>
        </p:txBody>
      </p:sp>
      <p:sp>
        <p:nvSpPr>
          <p:cNvPr id="2" name="Espace réservé du pied de page 1">
            <a:extLst>
              <a:ext uri="{FF2B5EF4-FFF2-40B4-BE49-F238E27FC236}">
                <a16:creationId xmlns:a16="http://schemas.microsoft.com/office/drawing/2014/main" id="{BA7BB0DA-6FE5-4E98-92E3-8E56B530B199}"/>
              </a:ext>
            </a:extLst>
          </p:cNvPr>
          <p:cNvSpPr>
            <a:spLocks noGrp="1"/>
          </p:cNvSpPr>
          <p:nvPr>
            <p:ph type="ftr" sz="quarter" idx="16"/>
          </p:nvPr>
        </p:nvSpPr>
        <p:spPr/>
        <p:txBody>
          <a:bodyPr/>
          <a:lstStyle/>
          <a:p>
            <a:r>
              <a:rPr lang="fr-FR"/>
              <a:t>PRESENTATION 100% Santé - décembre 2020 - Document interne ne pas diffuser</a:t>
            </a:r>
            <a:endParaRPr lang="fr-FR" dirty="0"/>
          </a:p>
        </p:txBody>
      </p:sp>
      <p:sp>
        <p:nvSpPr>
          <p:cNvPr id="9" name="Espace réservé du texte 5">
            <a:extLst>
              <a:ext uri="{FF2B5EF4-FFF2-40B4-BE49-F238E27FC236}">
                <a16:creationId xmlns:a16="http://schemas.microsoft.com/office/drawing/2014/main" id="{CE80685B-527B-4D0B-88AD-CAF8BEDA3E43}"/>
              </a:ext>
            </a:extLst>
          </p:cNvPr>
          <p:cNvSpPr txBox="1">
            <a:spLocks/>
          </p:cNvSpPr>
          <p:nvPr/>
        </p:nvSpPr>
        <p:spPr>
          <a:xfrm>
            <a:off x="4136510" y="3294516"/>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4</a:t>
            </a:r>
          </a:p>
        </p:txBody>
      </p:sp>
      <p:sp>
        <p:nvSpPr>
          <p:cNvPr id="10" name="Espace réservé du texte 5">
            <a:extLst>
              <a:ext uri="{FF2B5EF4-FFF2-40B4-BE49-F238E27FC236}">
                <a16:creationId xmlns:a16="http://schemas.microsoft.com/office/drawing/2014/main" id="{E0B48902-2A80-4498-90B0-82F88C2AD244}"/>
              </a:ext>
            </a:extLst>
          </p:cNvPr>
          <p:cNvSpPr txBox="1">
            <a:spLocks/>
          </p:cNvSpPr>
          <p:nvPr/>
        </p:nvSpPr>
        <p:spPr>
          <a:xfrm>
            <a:off x="4136510" y="3963168"/>
            <a:ext cx="539782" cy="707886"/>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1200"/>
              </a:spcBef>
              <a:buFont typeface="Arial" panose="020B0604020202020204" pitchFamily="34" charset="0"/>
              <a:buNone/>
              <a:defRPr sz="4600" b="0" kern="1200" cap="all" baseline="0">
                <a:solidFill>
                  <a:schemeClr val="tx1"/>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2800" b="1" kern="1200">
                <a:solidFill>
                  <a:schemeClr val="tx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2800" b="1" kern="1200" cap="all" baseline="0">
                <a:solidFill>
                  <a:schemeClr val="accent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28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5</a:t>
            </a:r>
          </a:p>
        </p:txBody>
      </p:sp>
    </p:spTree>
    <p:extLst>
      <p:ext uri="{BB962C8B-B14F-4D97-AF65-F5344CB8AC3E}">
        <p14:creationId xmlns:p14="http://schemas.microsoft.com/office/powerpoint/2010/main" val="3963587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8D5B2FF-32B1-485F-8EE1-96FA3D519DEE}"/>
              </a:ext>
            </a:extLst>
          </p:cNvPr>
          <p:cNvSpPr/>
          <p:nvPr/>
        </p:nvSpPr>
        <p:spPr>
          <a:xfrm>
            <a:off x="839782" y="3425834"/>
            <a:ext cx="8044252" cy="18319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fr-FR"/>
          </a:p>
        </p:txBody>
      </p:sp>
      <p:sp>
        <p:nvSpPr>
          <p:cNvPr id="9" name="Rectangle 8">
            <a:extLst>
              <a:ext uri="{FF2B5EF4-FFF2-40B4-BE49-F238E27FC236}">
                <a16:creationId xmlns:a16="http://schemas.microsoft.com/office/drawing/2014/main" id="{6ECB4593-A70F-457C-BA15-6C9A496EC6A9}"/>
              </a:ext>
            </a:extLst>
          </p:cNvPr>
          <p:cNvSpPr/>
          <p:nvPr/>
        </p:nvSpPr>
        <p:spPr>
          <a:xfrm>
            <a:off x="815782" y="2226101"/>
            <a:ext cx="8044255" cy="930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fr-FR"/>
          </a:p>
        </p:txBody>
      </p:sp>
      <p:sp>
        <p:nvSpPr>
          <p:cNvPr id="8" name="Rectangle 7">
            <a:extLst>
              <a:ext uri="{FF2B5EF4-FFF2-40B4-BE49-F238E27FC236}">
                <a16:creationId xmlns:a16="http://schemas.microsoft.com/office/drawing/2014/main" id="{9F283493-7F4C-4A7A-840C-AA46B226EB87}"/>
              </a:ext>
            </a:extLst>
          </p:cNvPr>
          <p:cNvSpPr/>
          <p:nvPr/>
        </p:nvSpPr>
        <p:spPr>
          <a:xfrm>
            <a:off x="815786" y="5380087"/>
            <a:ext cx="8044255" cy="930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fr-FR"/>
          </a:p>
        </p:txBody>
      </p:sp>
      <p:sp>
        <p:nvSpPr>
          <p:cNvPr id="7" name="Rectangle 6">
            <a:extLst>
              <a:ext uri="{FF2B5EF4-FFF2-40B4-BE49-F238E27FC236}">
                <a16:creationId xmlns:a16="http://schemas.microsoft.com/office/drawing/2014/main" id="{4A4436D5-F678-4B75-860D-81844F692F83}"/>
              </a:ext>
            </a:extLst>
          </p:cNvPr>
          <p:cNvSpPr/>
          <p:nvPr/>
        </p:nvSpPr>
        <p:spPr>
          <a:xfrm>
            <a:off x="815789" y="1022400"/>
            <a:ext cx="8044252" cy="9302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fr-FR"/>
          </a:p>
        </p:txBody>
      </p:sp>
      <p:sp>
        <p:nvSpPr>
          <p:cNvPr id="2" name="Titre 1">
            <a:extLst>
              <a:ext uri="{FF2B5EF4-FFF2-40B4-BE49-F238E27FC236}">
                <a16:creationId xmlns:a16="http://schemas.microsoft.com/office/drawing/2014/main" id="{DAC148DD-528F-4800-9169-DB4C3219A92F}"/>
              </a:ext>
            </a:extLst>
          </p:cNvPr>
          <p:cNvSpPr>
            <a:spLocks noGrp="1"/>
          </p:cNvSpPr>
          <p:nvPr>
            <p:ph type="title"/>
          </p:nvPr>
        </p:nvSpPr>
        <p:spPr/>
        <p:txBody>
          <a:bodyPr/>
          <a:lstStyle/>
          <a:p>
            <a:r>
              <a:rPr lang="fr-FR" dirty="0"/>
              <a:t>Questions-réponses 100% Santé</a:t>
            </a:r>
          </a:p>
        </p:txBody>
      </p:sp>
      <p:sp>
        <p:nvSpPr>
          <p:cNvPr id="3" name="Espace réservé du texte 2">
            <a:extLst>
              <a:ext uri="{FF2B5EF4-FFF2-40B4-BE49-F238E27FC236}">
                <a16:creationId xmlns:a16="http://schemas.microsoft.com/office/drawing/2014/main" id="{CA73C746-4B85-4D15-B59E-EDC6AB7C43A0}"/>
              </a:ext>
            </a:extLst>
          </p:cNvPr>
          <p:cNvSpPr>
            <a:spLocks noGrp="1"/>
          </p:cNvSpPr>
          <p:nvPr>
            <p:ph type="body" sz="quarter" idx="13"/>
          </p:nvPr>
        </p:nvSpPr>
        <p:spPr/>
        <p:txBody>
          <a:bodyPr/>
          <a:lstStyle/>
          <a:p>
            <a:r>
              <a:rPr lang="fr-FR" dirty="0"/>
              <a:t>5</a:t>
            </a:r>
          </a:p>
        </p:txBody>
      </p:sp>
      <p:sp>
        <p:nvSpPr>
          <p:cNvPr id="4" name="Espace réservé du texte 3">
            <a:extLst>
              <a:ext uri="{FF2B5EF4-FFF2-40B4-BE49-F238E27FC236}">
                <a16:creationId xmlns:a16="http://schemas.microsoft.com/office/drawing/2014/main" id="{53297DE9-8BF4-442D-A3BB-40C447566212}"/>
              </a:ext>
            </a:extLst>
          </p:cNvPr>
          <p:cNvSpPr>
            <a:spLocks noGrp="1"/>
          </p:cNvSpPr>
          <p:nvPr>
            <p:ph type="body" sz="quarter" idx="14"/>
          </p:nvPr>
        </p:nvSpPr>
        <p:spPr>
          <a:xfrm>
            <a:off x="947643" y="752892"/>
            <a:ext cx="7780543" cy="4357687"/>
          </a:xfrm>
        </p:spPr>
        <p:txBody>
          <a:bodyPr/>
          <a:lstStyle/>
          <a:p>
            <a:pPr algn="just" fontAlgn="base"/>
            <a:endParaRPr lang="fr-FR" sz="1100" b="1" dirty="0">
              <a:solidFill>
                <a:schemeClr val="tx1"/>
              </a:solidFill>
            </a:endParaRPr>
          </a:p>
          <a:p>
            <a:pPr algn="just" fontAlgn="base"/>
            <a:r>
              <a:rPr lang="fr-FR" sz="1100" b="1" dirty="0">
                <a:solidFill>
                  <a:srgbClr val="7030A0"/>
                </a:solidFill>
              </a:rPr>
              <a:t>Qu’est-ce que l’offre 100% santé ?</a:t>
            </a:r>
          </a:p>
          <a:p>
            <a:pPr algn="just" fontAlgn="base"/>
            <a:r>
              <a:rPr lang="fr-FR" sz="1100" dirty="0">
                <a:solidFill>
                  <a:schemeClr val="tx1"/>
                </a:solidFill>
              </a:rPr>
              <a:t>C’est une </a:t>
            </a:r>
            <a:r>
              <a:rPr lang="fr-FR" sz="1100" b="1" dirty="0">
                <a:solidFill>
                  <a:schemeClr val="tx1"/>
                </a:solidFill>
              </a:rPr>
              <a:t>réforme majeure </a:t>
            </a:r>
            <a:r>
              <a:rPr lang="fr-FR" sz="1100" dirty="0">
                <a:solidFill>
                  <a:schemeClr val="tx1"/>
                </a:solidFill>
              </a:rPr>
              <a:t>progressivement mise en place pour permettre d’accéder à des lunettes de vue, des aides auditives, des prothèses dentaires de qualité, prises en charge à 100% par la Sécurité sociale et les complémentaires santé. Un effort est effectué par l’ensemble des acteurs : la Sécurité sociale, les professionnels de santé et les mutuelles.</a:t>
            </a:r>
          </a:p>
          <a:p>
            <a:pPr algn="just" fontAlgn="base"/>
            <a:endParaRPr lang="fr-FR" sz="1100" b="1" dirty="0">
              <a:solidFill>
                <a:schemeClr val="tx1"/>
              </a:solidFill>
            </a:endParaRPr>
          </a:p>
          <a:p>
            <a:pPr algn="just" fontAlgn="base"/>
            <a:r>
              <a:rPr lang="fr-FR" sz="1100" b="1" dirty="0">
                <a:solidFill>
                  <a:srgbClr val="7030A0"/>
                </a:solidFill>
              </a:rPr>
              <a:t>Les équipements proposés par le 100% Santé sont-ils d’une qualité moindre que les autres équipements ?</a:t>
            </a:r>
            <a:endParaRPr lang="fr-FR" sz="1100" dirty="0">
              <a:solidFill>
                <a:srgbClr val="7030A0"/>
              </a:solidFill>
            </a:endParaRPr>
          </a:p>
          <a:p>
            <a:pPr algn="just" fontAlgn="base"/>
            <a:r>
              <a:rPr lang="fr-FR" sz="1100" b="1" dirty="0">
                <a:solidFill>
                  <a:schemeClr val="tx1"/>
                </a:solidFill>
              </a:rPr>
              <a:t>Non</a:t>
            </a:r>
            <a:r>
              <a:rPr lang="fr-FR" sz="1100" dirty="0">
                <a:solidFill>
                  <a:schemeClr val="tx1"/>
                </a:solidFill>
              </a:rPr>
              <a:t>, les équipements et matériaux qui feront partie des paniers 100% Santé sont soumis à des normes de qualité qui permettent de répondre à vos besoins essentiels, tel qu’un traitement anti-rayures, anti-UV, anti-reflet sur les verres, etc.</a:t>
            </a:r>
          </a:p>
          <a:p>
            <a:pPr algn="just" fontAlgn="base"/>
            <a:endParaRPr lang="fr-FR" sz="800" dirty="0">
              <a:solidFill>
                <a:schemeClr val="tx1"/>
              </a:solidFill>
            </a:endParaRPr>
          </a:p>
          <a:p>
            <a:pPr algn="just" fontAlgn="base"/>
            <a:r>
              <a:rPr lang="fr-FR" sz="1100" b="1" dirty="0">
                <a:solidFill>
                  <a:srgbClr val="7030A0"/>
                </a:solidFill>
              </a:rPr>
              <a:t>Quel est le planning de la réforme ?</a:t>
            </a:r>
            <a:endParaRPr lang="fr-FR" sz="1100" dirty="0">
              <a:solidFill>
                <a:srgbClr val="7030A0"/>
              </a:solidFill>
            </a:endParaRPr>
          </a:p>
          <a:p>
            <a:pPr algn="just" fontAlgn="base"/>
            <a:r>
              <a:rPr lang="fr-FR" sz="1100" dirty="0">
                <a:solidFill>
                  <a:schemeClr val="tx1"/>
                </a:solidFill>
              </a:rPr>
              <a:t>– Pour l’</a:t>
            </a:r>
            <a:r>
              <a:rPr lang="fr-FR" sz="1100" b="1" dirty="0">
                <a:solidFill>
                  <a:schemeClr val="tx1"/>
                </a:solidFill>
              </a:rPr>
              <a:t>optique</a:t>
            </a:r>
            <a:r>
              <a:rPr lang="fr-FR" sz="1100" dirty="0">
                <a:solidFill>
                  <a:schemeClr val="tx1"/>
                </a:solidFill>
              </a:rPr>
              <a:t>, les nouvelles modalités de remboursement prennent effet le </a:t>
            </a:r>
            <a:r>
              <a:rPr lang="fr-FR" sz="1100" b="1" dirty="0">
                <a:solidFill>
                  <a:schemeClr val="tx1"/>
                </a:solidFill>
              </a:rPr>
              <a:t>01/01/2020</a:t>
            </a:r>
            <a:r>
              <a:rPr lang="fr-FR" sz="1100" dirty="0">
                <a:solidFill>
                  <a:schemeClr val="tx1"/>
                </a:solidFill>
              </a:rPr>
              <a:t>.</a:t>
            </a:r>
          </a:p>
          <a:p>
            <a:pPr algn="just" fontAlgn="base"/>
            <a:r>
              <a:rPr lang="fr-FR" sz="1100" dirty="0">
                <a:solidFill>
                  <a:schemeClr val="tx1"/>
                </a:solidFill>
              </a:rPr>
              <a:t>– Pour le </a:t>
            </a:r>
            <a:r>
              <a:rPr lang="fr-FR" sz="1100" b="1" dirty="0">
                <a:solidFill>
                  <a:schemeClr val="tx1"/>
                </a:solidFill>
              </a:rPr>
              <a:t>dentaire</a:t>
            </a:r>
            <a:r>
              <a:rPr lang="fr-FR" sz="1100" dirty="0">
                <a:solidFill>
                  <a:schemeClr val="tx1"/>
                </a:solidFill>
              </a:rPr>
              <a:t>, les nouvelles modalités de remboursement du </a:t>
            </a:r>
            <a:r>
              <a:rPr lang="fr-FR" sz="1100" b="1" dirty="0">
                <a:solidFill>
                  <a:schemeClr val="tx1"/>
                </a:solidFill>
              </a:rPr>
              <a:t>panier 100% Santé</a:t>
            </a:r>
            <a:r>
              <a:rPr lang="fr-FR" sz="1100" dirty="0">
                <a:solidFill>
                  <a:schemeClr val="tx1"/>
                </a:solidFill>
              </a:rPr>
              <a:t> prennent effet le </a:t>
            </a:r>
            <a:r>
              <a:rPr lang="fr-FR" sz="1100" b="1" dirty="0">
                <a:solidFill>
                  <a:schemeClr val="tx1"/>
                </a:solidFill>
              </a:rPr>
              <a:t>01/01/2020 </a:t>
            </a:r>
            <a:r>
              <a:rPr lang="fr-FR" sz="1100" dirty="0">
                <a:solidFill>
                  <a:schemeClr val="tx1"/>
                </a:solidFill>
              </a:rPr>
              <a:t>pour les prothèses fixes, les couronnes transitoires et les inlays-</a:t>
            </a:r>
            <a:r>
              <a:rPr lang="fr-FR" sz="1100" dirty="0" err="1">
                <a:solidFill>
                  <a:schemeClr val="tx1"/>
                </a:solidFill>
              </a:rPr>
              <a:t>cores</a:t>
            </a:r>
            <a:r>
              <a:rPr lang="fr-FR" sz="1100" dirty="0">
                <a:solidFill>
                  <a:schemeClr val="tx1"/>
                </a:solidFill>
              </a:rPr>
              <a:t>. Les prothèses amovibles définitives et de transition ainsi que leurs actes de réparation et de suppléments sont concernés depuis le </a:t>
            </a:r>
            <a:r>
              <a:rPr lang="fr-FR" sz="1100" b="1" dirty="0">
                <a:solidFill>
                  <a:schemeClr val="tx1"/>
                </a:solidFill>
              </a:rPr>
              <a:t>01/01/2021</a:t>
            </a:r>
            <a:r>
              <a:rPr lang="fr-FR" sz="1100" dirty="0">
                <a:solidFill>
                  <a:schemeClr val="tx1"/>
                </a:solidFill>
              </a:rPr>
              <a:t>. Les nouvelles modalités de remboursement du </a:t>
            </a:r>
            <a:r>
              <a:rPr lang="fr-FR" sz="1100" b="1" dirty="0">
                <a:solidFill>
                  <a:schemeClr val="tx1"/>
                </a:solidFill>
              </a:rPr>
              <a:t>panier « reste à charge maîtrisé »</a:t>
            </a:r>
            <a:r>
              <a:rPr lang="fr-FR" sz="1100" dirty="0">
                <a:solidFill>
                  <a:schemeClr val="tx1"/>
                </a:solidFill>
              </a:rPr>
              <a:t> prennent effet </a:t>
            </a:r>
            <a:r>
              <a:rPr lang="fr-FR" sz="1100" b="1" dirty="0">
                <a:solidFill>
                  <a:schemeClr val="tx1"/>
                </a:solidFill>
              </a:rPr>
              <a:t>entre le 01/01/2020 </a:t>
            </a:r>
            <a:r>
              <a:rPr lang="fr-FR" sz="1100" dirty="0">
                <a:solidFill>
                  <a:schemeClr val="tx1"/>
                </a:solidFill>
              </a:rPr>
              <a:t>et le</a:t>
            </a:r>
            <a:r>
              <a:rPr lang="fr-FR" sz="1100" b="1" dirty="0">
                <a:solidFill>
                  <a:schemeClr val="tx1"/>
                </a:solidFill>
              </a:rPr>
              <a:t> 01/01/2022</a:t>
            </a:r>
            <a:r>
              <a:rPr lang="fr-FR" sz="1100" dirty="0">
                <a:solidFill>
                  <a:schemeClr val="tx1"/>
                </a:solidFill>
              </a:rPr>
              <a:t>, au fur et à mesure de l’entrée en vigueur des honoraires limites de facturation.</a:t>
            </a:r>
          </a:p>
          <a:p>
            <a:pPr algn="just" fontAlgn="base"/>
            <a:r>
              <a:rPr lang="fr-FR" sz="1100" dirty="0">
                <a:solidFill>
                  <a:schemeClr val="tx1"/>
                </a:solidFill>
              </a:rPr>
              <a:t>– Pour les </a:t>
            </a:r>
            <a:r>
              <a:rPr lang="fr-FR" sz="1100" b="1" dirty="0">
                <a:solidFill>
                  <a:schemeClr val="tx1"/>
                </a:solidFill>
              </a:rPr>
              <a:t>aides auditives</a:t>
            </a:r>
            <a:r>
              <a:rPr lang="fr-FR" sz="1100" dirty="0">
                <a:solidFill>
                  <a:schemeClr val="tx1"/>
                </a:solidFill>
              </a:rPr>
              <a:t>, les modalités de remboursement du panier 100% Santé ont pris effet le </a:t>
            </a:r>
            <a:r>
              <a:rPr lang="fr-FR" sz="1100" b="1" dirty="0">
                <a:solidFill>
                  <a:schemeClr val="tx1"/>
                </a:solidFill>
              </a:rPr>
              <a:t>01/01/2021.</a:t>
            </a:r>
          </a:p>
          <a:p>
            <a:pPr algn="just" fontAlgn="base"/>
            <a:r>
              <a:rPr lang="fr-FR" sz="1100" dirty="0">
                <a:solidFill>
                  <a:srgbClr val="7030A0"/>
                </a:solidFill>
              </a:rPr>
              <a:t> </a:t>
            </a:r>
            <a:r>
              <a:rPr lang="fr-FR" sz="1100" b="1" dirty="0">
                <a:solidFill>
                  <a:srgbClr val="7030A0"/>
                </a:solidFill>
              </a:rPr>
              <a:t>Est-ce que toutes les dépenses de santé sont prises en charge par la réforme ?</a:t>
            </a:r>
            <a:endParaRPr lang="fr-FR" sz="1100" dirty="0">
              <a:solidFill>
                <a:srgbClr val="7030A0"/>
              </a:solidFill>
            </a:endParaRPr>
          </a:p>
          <a:p>
            <a:pPr algn="just" fontAlgn="base"/>
            <a:r>
              <a:rPr lang="fr-FR" sz="1100" b="1" dirty="0">
                <a:solidFill>
                  <a:schemeClr val="tx1"/>
                </a:solidFill>
              </a:rPr>
              <a:t>Non</a:t>
            </a:r>
            <a:r>
              <a:rPr lang="fr-FR" sz="1100" dirty="0">
                <a:solidFill>
                  <a:schemeClr val="tx1"/>
                </a:solidFill>
              </a:rPr>
              <a:t>, il existe encore des dépassements d’honoraires et des prestations non prises en charge, y compris sur les 3 postes concernés par la réforme 100% Santé. À titre d’exemple, l’hospitalisation et les consultations de médecins généralistes et spécialistes ne sont pas concernées.</a:t>
            </a:r>
          </a:p>
          <a:p>
            <a:pPr algn="just"/>
            <a:endParaRPr lang="fr-FR" sz="1100" dirty="0">
              <a:solidFill>
                <a:schemeClr val="tx1"/>
              </a:solidFill>
            </a:endParaRPr>
          </a:p>
        </p:txBody>
      </p:sp>
      <p:sp>
        <p:nvSpPr>
          <p:cNvPr id="5" name="Espace réservé du pied de page 4">
            <a:extLst>
              <a:ext uri="{FF2B5EF4-FFF2-40B4-BE49-F238E27FC236}">
                <a16:creationId xmlns:a16="http://schemas.microsoft.com/office/drawing/2014/main" id="{39B1EE11-F0B4-44C3-9960-56E3E03D48FD}"/>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A9EFF323-39AB-43E4-9F5E-D25D13558BCA}"/>
              </a:ext>
            </a:extLst>
          </p:cNvPr>
          <p:cNvSpPr>
            <a:spLocks noGrp="1"/>
          </p:cNvSpPr>
          <p:nvPr>
            <p:ph type="sldNum" sz="quarter" idx="16"/>
          </p:nvPr>
        </p:nvSpPr>
        <p:spPr/>
        <p:txBody>
          <a:bodyPr/>
          <a:lstStyle/>
          <a:p>
            <a:fld id="{4F985FF9-ADA8-465B-B1B8-A5AF16A5E141}" type="slidenum">
              <a:rPr lang="fr-FR" smtClean="0"/>
              <a:pPr/>
              <a:t>34</a:t>
            </a:fld>
            <a:endParaRPr lang="fr-FR"/>
          </a:p>
        </p:txBody>
      </p:sp>
    </p:spTree>
    <p:extLst>
      <p:ext uri="{BB962C8B-B14F-4D97-AF65-F5344CB8AC3E}">
        <p14:creationId xmlns:p14="http://schemas.microsoft.com/office/powerpoint/2010/main" val="2921233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8FB234-F233-400A-B63F-40B0BE8FD8C5}"/>
              </a:ext>
            </a:extLst>
          </p:cNvPr>
          <p:cNvSpPr/>
          <p:nvPr/>
        </p:nvSpPr>
        <p:spPr>
          <a:xfrm>
            <a:off x="815789" y="1091998"/>
            <a:ext cx="8044252" cy="105727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FAB8B10B-FF60-475A-AA79-1517B1679714}"/>
              </a:ext>
            </a:extLst>
          </p:cNvPr>
          <p:cNvSpPr/>
          <p:nvPr/>
        </p:nvSpPr>
        <p:spPr>
          <a:xfrm>
            <a:off x="815788" y="2218871"/>
            <a:ext cx="8044252" cy="161571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19408A0A-61B8-48E4-9096-DA3F9FFB5B23}"/>
              </a:ext>
            </a:extLst>
          </p:cNvPr>
          <p:cNvSpPr/>
          <p:nvPr/>
        </p:nvSpPr>
        <p:spPr>
          <a:xfrm>
            <a:off x="794575" y="3912320"/>
            <a:ext cx="8044252" cy="12079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DBC09B9C-7D6B-4A17-9277-A361DE4C70A9}"/>
              </a:ext>
            </a:extLst>
          </p:cNvPr>
          <p:cNvSpPr>
            <a:spLocks noGrp="1"/>
          </p:cNvSpPr>
          <p:nvPr>
            <p:ph type="title"/>
          </p:nvPr>
        </p:nvSpPr>
        <p:spPr/>
        <p:txBody>
          <a:bodyPr/>
          <a:lstStyle/>
          <a:p>
            <a:r>
              <a:rPr lang="fr-FR" dirty="0"/>
              <a:t>Questions-réponses 100% Santé</a:t>
            </a:r>
          </a:p>
        </p:txBody>
      </p:sp>
      <p:sp>
        <p:nvSpPr>
          <p:cNvPr id="3" name="Espace réservé du texte 2">
            <a:extLst>
              <a:ext uri="{FF2B5EF4-FFF2-40B4-BE49-F238E27FC236}">
                <a16:creationId xmlns:a16="http://schemas.microsoft.com/office/drawing/2014/main" id="{ABD4E373-8229-4B58-ABA2-CC33175753D9}"/>
              </a:ext>
            </a:extLst>
          </p:cNvPr>
          <p:cNvSpPr>
            <a:spLocks noGrp="1"/>
          </p:cNvSpPr>
          <p:nvPr>
            <p:ph type="body" sz="quarter" idx="13"/>
          </p:nvPr>
        </p:nvSpPr>
        <p:spPr/>
        <p:txBody>
          <a:bodyPr/>
          <a:lstStyle/>
          <a:p>
            <a:r>
              <a:rPr lang="fr-FR" dirty="0"/>
              <a:t>5</a:t>
            </a:r>
          </a:p>
        </p:txBody>
      </p:sp>
      <p:sp>
        <p:nvSpPr>
          <p:cNvPr id="4" name="Espace réservé du texte 3">
            <a:extLst>
              <a:ext uri="{FF2B5EF4-FFF2-40B4-BE49-F238E27FC236}">
                <a16:creationId xmlns:a16="http://schemas.microsoft.com/office/drawing/2014/main" id="{C1DA5E35-8AE1-4F24-8302-BC4B7049AE93}"/>
              </a:ext>
            </a:extLst>
          </p:cNvPr>
          <p:cNvSpPr>
            <a:spLocks noGrp="1"/>
          </p:cNvSpPr>
          <p:nvPr>
            <p:ph type="body" sz="quarter" idx="14"/>
          </p:nvPr>
        </p:nvSpPr>
        <p:spPr>
          <a:xfrm>
            <a:off x="1079500" y="1300163"/>
            <a:ext cx="7502526" cy="4357687"/>
          </a:xfrm>
        </p:spPr>
        <p:txBody>
          <a:bodyPr/>
          <a:lstStyle/>
          <a:p>
            <a:pPr algn="just" fontAlgn="base"/>
            <a:r>
              <a:rPr lang="fr-FR" sz="1100" b="1" dirty="0">
                <a:solidFill>
                  <a:srgbClr val="7030A0"/>
                </a:solidFill>
              </a:rPr>
              <a:t>Il y a-t-il des personnes qui ne pourront pas bénéficier de la réforme 100% santé ?</a:t>
            </a:r>
            <a:endParaRPr lang="fr-FR" sz="1100" dirty="0">
              <a:solidFill>
                <a:srgbClr val="7030A0"/>
              </a:solidFill>
            </a:endParaRPr>
          </a:p>
          <a:p>
            <a:pPr algn="just" fontAlgn="base"/>
            <a:r>
              <a:rPr lang="fr-FR" sz="1100" dirty="0">
                <a:solidFill>
                  <a:schemeClr val="tx1"/>
                </a:solidFill>
              </a:rPr>
              <a:t>L’offre 100% Santé est </a:t>
            </a:r>
            <a:r>
              <a:rPr lang="fr-FR" sz="1100" b="1" dirty="0">
                <a:solidFill>
                  <a:schemeClr val="tx1"/>
                </a:solidFill>
              </a:rPr>
              <a:t>accessible à tous les Français</a:t>
            </a:r>
            <a:r>
              <a:rPr lang="fr-FR" sz="1100" dirty="0">
                <a:solidFill>
                  <a:schemeClr val="tx1"/>
                </a:solidFill>
              </a:rPr>
              <a:t> bénéficiant d’une complémentaire santé responsable ou de la Complémentaire Santé Solidaire (ex- CMU-C &amp; ACS).</a:t>
            </a:r>
          </a:p>
          <a:p>
            <a:pPr algn="just" fontAlgn="base"/>
            <a:r>
              <a:rPr lang="fr-FR" sz="1100" dirty="0">
                <a:solidFill>
                  <a:schemeClr val="tx1"/>
                </a:solidFill>
              </a:rPr>
              <a:t> </a:t>
            </a:r>
          </a:p>
          <a:p>
            <a:pPr algn="just" fontAlgn="base"/>
            <a:r>
              <a:rPr lang="fr-FR" sz="1100" b="1" dirty="0">
                <a:solidFill>
                  <a:srgbClr val="7030A0"/>
                </a:solidFill>
              </a:rPr>
              <a:t>La complémentaire santé est-elle encore utile si tout est pris en charge ?</a:t>
            </a:r>
            <a:endParaRPr lang="fr-FR" sz="1100" dirty="0">
              <a:solidFill>
                <a:srgbClr val="7030A0"/>
              </a:solidFill>
            </a:endParaRPr>
          </a:p>
          <a:p>
            <a:pPr algn="just" fontAlgn="base"/>
            <a:r>
              <a:rPr lang="fr-FR" sz="1100" b="1" dirty="0">
                <a:solidFill>
                  <a:schemeClr val="tx1"/>
                </a:solidFill>
              </a:rPr>
              <a:t>Oui</a:t>
            </a:r>
            <a:r>
              <a:rPr lang="fr-FR" sz="1100" dirty="0">
                <a:solidFill>
                  <a:schemeClr val="tx1"/>
                </a:solidFill>
              </a:rPr>
              <a:t>, elle est toujours utile car seules certaines prestations des postes optique, audio et dentaire permettent de bénéficier de restes à charge nuls, grâce à la prise en charge, en partie, par la Sécurité sociale complétée par la complémentaire santé. Mais il existe encore des dépassements d’honoraires et des prestations non prises en charge, y compris sur les 3 postes concernés par le 100% Santé. À titre d’exemple, l’hospitalisation et les consultations de médecins généralistes et spécialistes ne sont pas concernées.</a:t>
            </a:r>
          </a:p>
          <a:p>
            <a:pPr algn="just" fontAlgn="base"/>
            <a:r>
              <a:rPr lang="fr-FR" sz="1100" dirty="0">
                <a:solidFill>
                  <a:schemeClr val="tx1"/>
                </a:solidFill>
              </a:rPr>
              <a:t> </a:t>
            </a:r>
          </a:p>
          <a:p>
            <a:pPr algn="just" fontAlgn="base"/>
            <a:r>
              <a:rPr lang="fr-FR" sz="1100" b="1" dirty="0">
                <a:solidFill>
                  <a:srgbClr val="7030A0"/>
                </a:solidFill>
              </a:rPr>
              <a:t>Qu’est-ce que le Prix Limite de Vente (PLV) ?</a:t>
            </a:r>
            <a:endParaRPr lang="fr-FR" sz="1100" dirty="0">
              <a:solidFill>
                <a:srgbClr val="7030A0"/>
              </a:solidFill>
            </a:endParaRPr>
          </a:p>
          <a:p>
            <a:pPr algn="just" fontAlgn="base"/>
            <a:r>
              <a:rPr lang="fr-FR" sz="1100" dirty="0">
                <a:solidFill>
                  <a:schemeClr val="tx1"/>
                </a:solidFill>
              </a:rPr>
              <a:t>Le Prix Limite de Vente correspond au </a:t>
            </a:r>
            <a:r>
              <a:rPr lang="fr-FR" sz="1100" b="1" dirty="0">
                <a:solidFill>
                  <a:schemeClr val="tx1"/>
                </a:solidFill>
              </a:rPr>
              <a:t>prix maximum</a:t>
            </a:r>
            <a:r>
              <a:rPr lang="fr-FR" sz="1100" dirty="0">
                <a:solidFill>
                  <a:schemeClr val="tx1"/>
                </a:solidFill>
              </a:rPr>
              <a:t> pouvant être appliqué par un opticien pour un équipement ou un audioprothésiste pour des aides auditives pour la vente d’un produit éligible au panier de soins 100% Santé.</a:t>
            </a:r>
          </a:p>
          <a:p>
            <a:pPr algn="just"/>
            <a:endParaRPr lang="fr-FR" sz="1100" dirty="0">
              <a:solidFill>
                <a:schemeClr val="tx1"/>
              </a:solidFill>
            </a:endParaRPr>
          </a:p>
        </p:txBody>
      </p:sp>
      <p:sp>
        <p:nvSpPr>
          <p:cNvPr id="5" name="Espace réservé du pied de page 4">
            <a:extLst>
              <a:ext uri="{FF2B5EF4-FFF2-40B4-BE49-F238E27FC236}">
                <a16:creationId xmlns:a16="http://schemas.microsoft.com/office/drawing/2014/main" id="{5882F9EA-2258-477E-8D90-05884B0BC120}"/>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31B95B3C-C76B-44F7-9B38-C8FD02D357F5}"/>
              </a:ext>
            </a:extLst>
          </p:cNvPr>
          <p:cNvSpPr>
            <a:spLocks noGrp="1"/>
          </p:cNvSpPr>
          <p:nvPr>
            <p:ph type="sldNum" sz="quarter" idx="16"/>
          </p:nvPr>
        </p:nvSpPr>
        <p:spPr/>
        <p:txBody>
          <a:bodyPr/>
          <a:lstStyle/>
          <a:p>
            <a:fld id="{4F985FF9-ADA8-465B-B1B8-A5AF16A5E141}" type="slidenum">
              <a:rPr lang="fr-FR" smtClean="0"/>
              <a:pPr/>
              <a:t>35</a:t>
            </a:fld>
            <a:endParaRPr lang="fr-FR"/>
          </a:p>
        </p:txBody>
      </p:sp>
    </p:spTree>
    <p:extLst>
      <p:ext uri="{BB962C8B-B14F-4D97-AF65-F5344CB8AC3E}">
        <p14:creationId xmlns:p14="http://schemas.microsoft.com/office/powerpoint/2010/main" val="11921563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AB5B58-32F0-4C40-B290-DD7E16538ACE}"/>
              </a:ext>
            </a:extLst>
          </p:cNvPr>
          <p:cNvSpPr/>
          <p:nvPr/>
        </p:nvSpPr>
        <p:spPr>
          <a:xfrm>
            <a:off x="670580" y="4402305"/>
            <a:ext cx="8202818" cy="14419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F446FA1A-C5A9-4DC0-96A0-FE59BB08F118}"/>
              </a:ext>
            </a:extLst>
          </p:cNvPr>
          <p:cNvSpPr/>
          <p:nvPr/>
        </p:nvSpPr>
        <p:spPr>
          <a:xfrm>
            <a:off x="657225" y="1196488"/>
            <a:ext cx="8202818" cy="14419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0495F946-2D55-4EC4-8A45-9DD53CA6F59D}"/>
              </a:ext>
            </a:extLst>
          </p:cNvPr>
          <p:cNvSpPr/>
          <p:nvPr/>
        </p:nvSpPr>
        <p:spPr>
          <a:xfrm>
            <a:off x="657225" y="2694872"/>
            <a:ext cx="8202818" cy="165098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0084AE2F-548F-4AD2-BBAA-25477A28FAA1}"/>
              </a:ext>
            </a:extLst>
          </p:cNvPr>
          <p:cNvSpPr>
            <a:spLocks noGrp="1"/>
          </p:cNvSpPr>
          <p:nvPr>
            <p:ph type="title"/>
          </p:nvPr>
        </p:nvSpPr>
        <p:spPr/>
        <p:txBody>
          <a:bodyPr/>
          <a:lstStyle/>
          <a:p>
            <a:r>
              <a:rPr lang="fr-FR" dirty="0"/>
              <a:t>Questions-réponses 100% Santé - Optique</a:t>
            </a:r>
          </a:p>
        </p:txBody>
      </p:sp>
      <p:sp>
        <p:nvSpPr>
          <p:cNvPr id="3" name="Espace réservé du texte 2">
            <a:extLst>
              <a:ext uri="{FF2B5EF4-FFF2-40B4-BE49-F238E27FC236}">
                <a16:creationId xmlns:a16="http://schemas.microsoft.com/office/drawing/2014/main" id="{7EBBFCE2-A7AD-4D9B-8C99-95C6AC66B3D2}"/>
              </a:ext>
            </a:extLst>
          </p:cNvPr>
          <p:cNvSpPr>
            <a:spLocks noGrp="1"/>
          </p:cNvSpPr>
          <p:nvPr>
            <p:ph type="body" sz="quarter" idx="13"/>
          </p:nvPr>
        </p:nvSpPr>
        <p:spPr/>
        <p:txBody>
          <a:bodyPr/>
          <a:lstStyle/>
          <a:p>
            <a:r>
              <a:rPr lang="fr-FR" dirty="0"/>
              <a:t>5</a:t>
            </a:r>
          </a:p>
        </p:txBody>
      </p:sp>
      <p:sp>
        <p:nvSpPr>
          <p:cNvPr id="4" name="Espace réservé du texte 3">
            <a:extLst>
              <a:ext uri="{FF2B5EF4-FFF2-40B4-BE49-F238E27FC236}">
                <a16:creationId xmlns:a16="http://schemas.microsoft.com/office/drawing/2014/main" id="{46111A94-62EC-4A23-B788-C1943D14EBC6}"/>
              </a:ext>
            </a:extLst>
          </p:cNvPr>
          <p:cNvSpPr>
            <a:spLocks noGrp="1"/>
          </p:cNvSpPr>
          <p:nvPr>
            <p:ph type="body" sz="quarter" idx="14"/>
          </p:nvPr>
        </p:nvSpPr>
        <p:spPr>
          <a:xfrm>
            <a:off x="815791" y="1303825"/>
            <a:ext cx="7912397" cy="4357687"/>
          </a:xfrm>
        </p:spPr>
        <p:txBody>
          <a:bodyPr/>
          <a:lstStyle/>
          <a:p>
            <a:pPr algn="just" fontAlgn="base"/>
            <a:r>
              <a:rPr lang="fr-FR" sz="1100" b="1" dirty="0">
                <a:solidFill>
                  <a:srgbClr val="7030A0"/>
                </a:solidFill>
              </a:rPr>
              <a:t>Comment peut-on savoir si l’équipement optique choisi fait partie du panier 100% Santé pris en charge intégralement ?</a:t>
            </a:r>
            <a:endParaRPr lang="fr-FR" sz="1100" dirty="0">
              <a:solidFill>
                <a:srgbClr val="7030A0"/>
              </a:solidFill>
            </a:endParaRPr>
          </a:p>
          <a:p>
            <a:pPr algn="just" fontAlgn="base"/>
            <a:r>
              <a:rPr lang="fr-FR" sz="1100" dirty="0">
                <a:solidFill>
                  <a:schemeClr val="tx1"/>
                </a:solidFill>
              </a:rPr>
              <a:t>L’opticien est votre interlocuteur privilégié, il vous guidera afin d’identifier les équipements 100% Santé. Il a d’ailleurs </a:t>
            </a:r>
            <a:r>
              <a:rPr lang="fr-FR" sz="1100" b="1" dirty="0">
                <a:solidFill>
                  <a:schemeClr val="tx1"/>
                </a:solidFill>
              </a:rPr>
              <a:t>l’obligation</a:t>
            </a:r>
            <a:r>
              <a:rPr lang="fr-FR" sz="1100" dirty="0">
                <a:solidFill>
                  <a:schemeClr val="tx1"/>
                </a:solidFill>
              </a:rPr>
              <a:t> de vous présenter un devis avec un équipement sans reste à charge. Sachez que la Sécurité sociale s’est adaptée en faisant évoluer les codes actes associés aux équipements optiques figurant dans les flux NOEMIE (échanges entre la Sécurité sociale et le gestionnaire du contrat).</a:t>
            </a:r>
          </a:p>
          <a:p>
            <a:pPr algn="just" fontAlgn="base"/>
            <a:r>
              <a:rPr lang="fr-FR" sz="1100" dirty="0">
                <a:solidFill>
                  <a:schemeClr val="tx1"/>
                </a:solidFill>
              </a:rPr>
              <a:t> </a:t>
            </a:r>
          </a:p>
          <a:p>
            <a:pPr fontAlgn="base"/>
            <a:r>
              <a:rPr lang="fr-FR" sz="1100" b="1" dirty="0">
                <a:solidFill>
                  <a:srgbClr val="7030A0"/>
                </a:solidFill>
              </a:rPr>
              <a:t>Que contient le panier 100% santé en optique (Classe A) ?</a:t>
            </a:r>
          </a:p>
          <a:p>
            <a:pPr fontAlgn="base"/>
            <a:r>
              <a:rPr lang="fr-FR" sz="1100" b="1" dirty="0">
                <a:solidFill>
                  <a:schemeClr val="tx1"/>
                </a:solidFill>
              </a:rPr>
              <a:t>Montures :</a:t>
            </a:r>
            <a:r>
              <a:rPr lang="fr-FR" sz="1100" dirty="0">
                <a:solidFill>
                  <a:schemeClr val="tx1"/>
                </a:solidFill>
              </a:rPr>
              <a:t> il s’agit d’une gamme de montures répondant aux normes de qualité européennes. Votre opticien doit disposer d’au moins 17 modèles adultes et 10 modèles enfants, disponibles en 2 coloris différents. Leur prix limite de vente (PLV) est inférieur ou égal à 30 €.</a:t>
            </a:r>
          </a:p>
          <a:p>
            <a:pPr fontAlgn="base"/>
            <a:r>
              <a:rPr lang="fr-FR" sz="1100" b="1" dirty="0">
                <a:solidFill>
                  <a:schemeClr val="tx1"/>
                </a:solidFill>
              </a:rPr>
              <a:t>Verres :</a:t>
            </a:r>
            <a:r>
              <a:rPr lang="fr-FR" sz="1100" dirty="0">
                <a:solidFill>
                  <a:schemeClr val="tx1"/>
                </a:solidFill>
              </a:rPr>
              <a:t> leur tarif est plafonné (PLV) et ils seront mieux remboursés par l’Assurance maladie. Ils couvrent tous les besoins de correction visuelle et répondront à des critères de qualité à la fois esthétiques (amincissement obligatoire) et techniques (traitement anti-rayures et anti-reflet).</a:t>
            </a:r>
            <a:endParaRPr lang="fr-FR" sz="1100" b="1" dirty="0">
              <a:solidFill>
                <a:schemeClr val="tx1"/>
              </a:solidFill>
            </a:endParaRPr>
          </a:p>
          <a:p>
            <a:pPr algn="just" fontAlgn="base"/>
            <a:endParaRPr lang="fr-FR" sz="1100" b="1" dirty="0">
              <a:solidFill>
                <a:srgbClr val="7030A0"/>
              </a:solidFill>
            </a:endParaRPr>
          </a:p>
          <a:p>
            <a:pPr algn="just" fontAlgn="base"/>
            <a:r>
              <a:rPr lang="fr-FR" sz="1100" b="1" dirty="0">
                <a:solidFill>
                  <a:srgbClr val="7030A0"/>
                </a:solidFill>
              </a:rPr>
              <a:t>Peut-on associer des équipements de classe A (panier 100% Santé) avec d’autres de classe B (panier libre) ?</a:t>
            </a:r>
            <a:endParaRPr lang="fr-FR" sz="1100" dirty="0">
              <a:solidFill>
                <a:srgbClr val="7030A0"/>
              </a:solidFill>
            </a:endParaRPr>
          </a:p>
          <a:p>
            <a:pPr algn="just" fontAlgn="base"/>
            <a:r>
              <a:rPr lang="fr-FR" sz="1100" b="1" dirty="0">
                <a:solidFill>
                  <a:schemeClr val="tx1"/>
                </a:solidFill>
              </a:rPr>
              <a:t>Oui</a:t>
            </a:r>
            <a:r>
              <a:rPr lang="fr-FR" sz="1100" dirty="0">
                <a:solidFill>
                  <a:schemeClr val="tx1"/>
                </a:solidFill>
              </a:rPr>
              <a:t>, il est, par exemple, possible de choisir des verres intégralement pris en charge dans le Panier 100% Santé et une monture tarif libre (panier libre avec reste à charge variable selon le niveau de couverture de votre complémentaire santé). Ou inversement.</a:t>
            </a:r>
          </a:p>
          <a:p>
            <a:pPr algn="just"/>
            <a:endParaRPr lang="fr-FR" sz="1100" dirty="0">
              <a:solidFill>
                <a:schemeClr val="tx1"/>
              </a:solidFill>
            </a:endParaRPr>
          </a:p>
        </p:txBody>
      </p:sp>
      <p:sp>
        <p:nvSpPr>
          <p:cNvPr id="5" name="Espace réservé du pied de page 4">
            <a:extLst>
              <a:ext uri="{FF2B5EF4-FFF2-40B4-BE49-F238E27FC236}">
                <a16:creationId xmlns:a16="http://schemas.microsoft.com/office/drawing/2014/main" id="{87F9EBCB-4035-4600-B93F-24296220C9B3}"/>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38CF3DC8-E454-430A-93D8-7762AC295F8C}"/>
              </a:ext>
            </a:extLst>
          </p:cNvPr>
          <p:cNvSpPr>
            <a:spLocks noGrp="1"/>
          </p:cNvSpPr>
          <p:nvPr>
            <p:ph type="sldNum" sz="quarter" idx="16"/>
          </p:nvPr>
        </p:nvSpPr>
        <p:spPr/>
        <p:txBody>
          <a:bodyPr/>
          <a:lstStyle/>
          <a:p>
            <a:fld id="{4F985FF9-ADA8-465B-B1B8-A5AF16A5E141}" type="slidenum">
              <a:rPr lang="fr-FR" smtClean="0"/>
              <a:pPr/>
              <a:t>36</a:t>
            </a:fld>
            <a:endParaRPr lang="fr-FR"/>
          </a:p>
        </p:txBody>
      </p:sp>
    </p:spTree>
    <p:extLst>
      <p:ext uri="{BB962C8B-B14F-4D97-AF65-F5344CB8AC3E}">
        <p14:creationId xmlns:p14="http://schemas.microsoft.com/office/powerpoint/2010/main" val="3907919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220FEAA-875F-427F-B207-D3A4650CB16D}"/>
              </a:ext>
            </a:extLst>
          </p:cNvPr>
          <p:cNvSpPr/>
          <p:nvPr/>
        </p:nvSpPr>
        <p:spPr>
          <a:xfrm>
            <a:off x="657225" y="5143500"/>
            <a:ext cx="8202818" cy="115106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F446FA1A-C5A9-4DC0-96A0-FE59BB08F118}"/>
              </a:ext>
            </a:extLst>
          </p:cNvPr>
          <p:cNvSpPr/>
          <p:nvPr/>
        </p:nvSpPr>
        <p:spPr>
          <a:xfrm>
            <a:off x="657225" y="1106153"/>
            <a:ext cx="8202818" cy="256769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2D4FD586-B6BC-4C44-9D14-80F050BDE6BC}"/>
              </a:ext>
            </a:extLst>
          </p:cNvPr>
          <p:cNvSpPr/>
          <p:nvPr/>
        </p:nvSpPr>
        <p:spPr>
          <a:xfrm>
            <a:off x="657225" y="3913855"/>
            <a:ext cx="8202818" cy="10096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0084AE2F-548F-4AD2-BBAA-25477A28FAA1}"/>
              </a:ext>
            </a:extLst>
          </p:cNvPr>
          <p:cNvSpPr>
            <a:spLocks noGrp="1"/>
          </p:cNvSpPr>
          <p:nvPr>
            <p:ph type="title"/>
          </p:nvPr>
        </p:nvSpPr>
        <p:spPr/>
        <p:txBody>
          <a:bodyPr/>
          <a:lstStyle/>
          <a:p>
            <a:r>
              <a:rPr lang="fr-FR" dirty="0"/>
              <a:t>Questions-réponses 100% Santé - Optique</a:t>
            </a:r>
          </a:p>
        </p:txBody>
      </p:sp>
      <p:sp>
        <p:nvSpPr>
          <p:cNvPr id="3" name="Espace réservé du texte 2">
            <a:extLst>
              <a:ext uri="{FF2B5EF4-FFF2-40B4-BE49-F238E27FC236}">
                <a16:creationId xmlns:a16="http://schemas.microsoft.com/office/drawing/2014/main" id="{7EBBFCE2-A7AD-4D9B-8C99-95C6AC66B3D2}"/>
              </a:ext>
            </a:extLst>
          </p:cNvPr>
          <p:cNvSpPr>
            <a:spLocks noGrp="1"/>
          </p:cNvSpPr>
          <p:nvPr>
            <p:ph type="body" sz="quarter" idx="13"/>
          </p:nvPr>
        </p:nvSpPr>
        <p:spPr/>
        <p:txBody>
          <a:bodyPr/>
          <a:lstStyle/>
          <a:p>
            <a:r>
              <a:rPr lang="fr-FR" dirty="0"/>
              <a:t>5</a:t>
            </a:r>
          </a:p>
        </p:txBody>
      </p:sp>
      <p:sp>
        <p:nvSpPr>
          <p:cNvPr id="4" name="Espace réservé du texte 3">
            <a:extLst>
              <a:ext uri="{FF2B5EF4-FFF2-40B4-BE49-F238E27FC236}">
                <a16:creationId xmlns:a16="http://schemas.microsoft.com/office/drawing/2014/main" id="{46111A94-62EC-4A23-B788-C1943D14EBC6}"/>
              </a:ext>
            </a:extLst>
          </p:cNvPr>
          <p:cNvSpPr>
            <a:spLocks noGrp="1"/>
          </p:cNvSpPr>
          <p:nvPr>
            <p:ph type="body" sz="quarter" idx="14"/>
          </p:nvPr>
        </p:nvSpPr>
        <p:spPr>
          <a:xfrm>
            <a:off x="802435" y="1162542"/>
            <a:ext cx="7912397" cy="4357687"/>
          </a:xfrm>
        </p:spPr>
        <p:txBody>
          <a:bodyPr/>
          <a:lstStyle/>
          <a:p>
            <a:pPr algn="just" fontAlgn="base"/>
            <a:r>
              <a:rPr lang="fr-FR" sz="1000" b="1" dirty="0">
                <a:solidFill>
                  <a:srgbClr val="7030A0"/>
                </a:solidFill>
              </a:rPr>
              <a:t>Quelles sont les conditions de renouvellement des équipements optiques ?</a:t>
            </a:r>
            <a:endParaRPr lang="fr-FR" sz="1000" dirty="0">
              <a:solidFill>
                <a:srgbClr val="7030A0"/>
              </a:solidFill>
            </a:endParaRPr>
          </a:p>
          <a:p>
            <a:pPr algn="just" fontAlgn="base"/>
            <a:r>
              <a:rPr lang="fr-FR" sz="1000" dirty="0">
                <a:solidFill>
                  <a:schemeClr val="tx1"/>
                </a:solidFill>
              </a:rPr>
              <a:t>Les garanties des contrats ne doivent prévoir qu’une prise en charge limitée à un équipement composé de deux verres et d’une monture :</a:t>
            </a:r>
          </a:p>
          <a:p>
            <a:pPr algn="just" fontAlgn="base"/>
            <a:r>
              <a:rPr lang="fr-FR" sz="1000" dirty="0">
                <a:solidFill>
                  <a:schemeClr val="tx1"/>
                </a:solidFill>
              </a:rPr>
              <a:t>– Par période de </a:t>
            </a:r>
            <a:r>
              <a:rPr lang="fr-FR" sz="1000" b="1" dirty="0">
                <a:solidFill>
                  <a:schemeClr val="tx1"/>
                </a:solidFill>
              </a:rPr>
              <a:t>deux ans</a:t>
            </a:r>
            <a:r>
              <a:rPr lang="fr-FR" sz="1000" dirty="0">
                <a:solidFill>
                  <a:schemeClr val="tx1"/>
                </a:solidFill>
              </a:rPr>
              <a:t> pour les assurés </a:t>
            </a:r>
            <a:r>
              <a:rPr lang="fr-FR" sz="1000" b="1" dirty="0">
                <a:solidFill>
                  <a:schemeClr val="tx1"/>
                </a:solidFill>
              </a:rPr>
              <a:t>âgés de 16 ans et plus</a:t>
            </a:r>
            <a:r>
              <a:rPr lang="fr-FR" sz="1000" dirty="0">
                <a:solidFill>
                  <a:schemeClr val="tx1"/>
                </a:solidFill>
              </a:rPr>
              <a:t>,</a:t>
            </a:r>
          </a:p>
          <a:p>
            <a:pPr algn="just" fontAlgn="base"/>
            <a:r>
              <a:rPr lang="fr-FR" sz="1000" dirty="0">
                <a:solidFill>
                  <a:schemeClr val="tx1"/>
                </a:solidFill>
              </a:rPr>
              <a:t>– Par période d’un </a:t>
            </a:r>
            <a:r>
              <a:rPr lang="fr-FR" sz="1000" b="1" dirty="0">
                <a:solidFill>
                  <a:schemeClr val="tx1"/>
                </a:solidFill>
              </a:rPr>
              <a:t>an</a:t>
            </a:r>
            <a:r>
              <a:rPr lang="fr-FR" sz="1000" dirty="0">
                <a:solidFill>
                  <a:schemeClr val="tx1"/>
                </a:solidFill>
              </a:rPr>
              <a:t> pour les assurés de </a:t>
            </a:r>
            <a:r>
              <a:rPr lang="fr-FR" sz="1000" b="1" dirty="0">
                <a:solidFill>
                  <a:schemeClr val="tx1"/>
                </a:solidFill>
              </a:rPr>
              <a:t>moins de 16 ans</a:t>
            </a:r>
            <a:r>
              <a:rPr lang="fr-FR" sz="1000" dirty="0">
                <a:solidFill>
                  <a:schemeClr val="tx1"/>
                </a:solidFill>
              </a:rPr>
              <a:t>,</a:t>
            </a:r>
          </a:p>
          <a:p>
            <a:pPr algn="just" fontAlgn="base"/>
            <a:r>
              <a:rPr lang="fr-FR" sz="1000" dirty="0">
                <a:solidFill>
                  <a:schemeClr val="tx1"/>
                </a:solidFill>
              </a:rPr>
              <a:t>– Par période de </a:t>
            </a:r>
            <a:r>
              <a:rPr lang="fr-FR" sz="1000" b="1" dirty="0">
                <a:solidFill>
                  <a:schemeClr val="tx1"/>
                </a:solidFill>
              </a:rPr>
              <a:t>six mois</a:t>
            </a:r>
            <a:r>
              <a:rPr lang="fr-FR" sz="1000" dirty="0">
                <a:solidFill>
                  <a:schemeClr val="tx1"/>
                </a:solidFill>
              </a:rPr>
              <a:t> pour les enfants </a:t>
            </a:r>
            <a:r>
              <a:rPr lang="fr-FR" sz="1000" b="1" dirty="0">
                <a:solidFill>
                  <a:schemeClr val="tx1"/>
                </a:solidFill>
              </a:rPr>
              <a:t>jusqu’à 6 ans</a:t>
            </a:r>
            <a:r>
              <a:rPr lang="fr-FR" sz="1000" dirty="0">
                <a:solidFill>
                  <a:schemeClr val="tx1"/>
                </a:solidFill>
              </a:rPr>
              <a:t> en cas d’une mauvaise adaptation de la monture à la morphologie du visage de l’enfant entraînant une perte d’efficacité du verre correcteur.</a:t>
            </a:r>
          </a:p>
          <a:p>
            <a:pPr algn="just" fontAlgn="base"/>
            <a:r>
              <a:rPr lang="fr-FR" sz="1000" dirty="0">
                <a:solidFill>
                  <a:schemeClr val="tx1"/>
                </a:solidFill>
              </a:rPr>
              <a:t>Ces périodes sont fixes et ne peuvent donc être ni réduites ni allongées. Elles s’apprécient à la date d’acquisition de l’équipement, entendue comme la date de paiement de ce dernier par l’assuré. Par dérogation, la période de deux ans qui s’applique pour les assurés de 16 ans et plus est réduite, en cas d’évolution de la vue dans les conditions précisées dans le code de la Sécurité sociale. Par dérogation, la période d’un an n’est pas opposable aux jeunes de moins de 16 ans en cas d’évolution de la vue objectivée par une nouvelle prescription médicale ophtalmologique.</a:t>
            </a:r>
          </a:p>
          <a:p>
            <a:pPr algn="just" fontAlgn="base"/>
            <a:r>
              <a:rPr lang="fr-FR" sz="1000" dirty="0">
                <a:solidFill>
                  <a:schemeClr val="tx1"/>
                </a:solidFill>
              </a:rPr>
              <a:t> </a:t>
            </a:r>
          </a:p>
          <a:p>
            <a:pPr algn="just" fontAlgn="base"/>
            <a:r>
              <a:rPr lang="fr-FR" sz="1000" b="1" dirty="0">
                <a:solidFill>
                  <a:srgbClr val="7030A0"/>
                </a:solidFill>
              </a:rPr>
              <a:t>Comment sont définies les périodes de renouvellement d’équipement optique ?</a:t>
            </a:r>
            <a:endParaRPr lang="fr-FR" sz="1000" dirty="0">
              <a:solidFill>
                <a:srgbClr val="7030A0"/>
              </a:solidFill>
            </a:endParaRPr>
          </a:p>
          <a:p>
            <a:pPr algn="just" fontAlgn="base"/>
            <a:r>
              <a:rPr lang="fr-FR" sz="1000" dirty="0">
                <a:solidFill>
                  <a:schemeClr val="tx1"/>
                </a:solidFill>
              </a:rPr>
              <a:t>Les périodes de renouvellement qui sont fixées à 2 ans ne peuvent être </a:t>
            </a:r>
            <a:r>
              <a:rPr lang="fr-FR" sz="1000" b="1" dirty="0">
                <a:solidFill>
                  <a:schemeClr val="tx1"/>
                </a:solidFill>
              </a:rPr>
              <a:t>ni réduites ni allongées</a:t>
            </a:r>
            <a:r>
              <a:rPr lang="fr-FR" sz="1000" dirty="0">
                <a:solidFill>
                  <a:schemeClr val="tx1"/>
                </a:solidFill>
              </a:rPr>
              <a:t> à l’exception des cas pour lesquels un renouvellement anticipé est prévu dans la liste mentionnée à l’article L.165-1 du code de la Sécurité sociale, notamment pour les enfants de moins de 16 ans et en cas d’évolution de la vue. Elles s’apprécient à la date d’acquisition de l’équipement.</a:t>
            </a:r>
          </a:p>
          <a:p>
            <a:pPr algn="just" fontAlgn="base"/>
            <a:r>
              <a:rPr lang="fr-FR" sz="1000" dirty="0">
                <a:solidFill>
                  <a:schemeClr val="tx1"/>
                </a:solidFill>
              </a:rPr>
              <a:t> </a:t>
            </a:r>
          </a:p>
          <a:p>
            <a:pPr algn="just" fontAlgn="base"/>
            <a:r>
              <a:rPr lang="fr-FR" sz="1000" b="1" dirty="0">
                <a:solidFill>
                  <a:srgbClr val="7030A0"/>
                </a:solidFill>
              </a:rPr>
              <a:t>La réforme 100% Santé remet-elle à zéro les délais de renouvellement en optique ?</a:t>
            </a:r>
            <a:endParaRPr lang="fr-FR" sz="1000" dirty="0">
              <a:solidFill>
                <a:srgbClr val="7030A0"/>
              </a:solidFill>
            </a:endParaRPr>
          </a:p>
          <a:p>
            <a:pPr algn="just" fontAlgn="base"/>
            <a:r>
              <a:rPr lang="fr-FR" sz="1000" b="1" dirty="0">
                <a:solidFill>
                  <a:schemeClr val="tx1"/>
                </a:solidFill>
              </a:rPr>
              <a:t>Non</a:t>
            </a:r>
            <a:r>
              <a:rPr lang="fr-FR" sz="1000" dirty="0">
                <a:solidFill>
                  <a:schemeClr val="tx1"/>
                </a:solidFill>
              </a:rPr>
              <a:t>, les règles de prise en charge des équipements d’optique médicale s’appliquent à compter du 1</a:t>
            </a:r>
            <a:r>
              <a:rPr lang="fr-FR" sz="1000" baseline="30000" dirty="0">
                <a:solidFill>
                  <a:schemeClr val="tx1"/>
                </a:solidFill>
              </a:rPr>
              <a:t>er</a:t>
            </a:r>
            <a:r>
              <a:rPr lang="fr-FR" sz="1000" dirty="0">
                <a:solidFill>
                  <a:schemeClr val="tx1"/>
                </a:solidFill>
              </a:rPr>
              <a:t> janvier 2020, en tenant compte des éventuelles prises en charges antérieurement effectuées. Selon le projet de circulaire, l’organisme assureur doit pour cela s’assurer, avant d’effectuer le renouvellement du remboursement, de l’absence de prise en charge au titre d’un contrat responsable de son portefeuille durant lesdites périodes.</a:t>
            </a:r>
          </a:p>
          <a:p>
            <a:pPr algn="just"/>
            <a:endParaRPr lang="fr-FR" sz="1000" dirty="0">
              <a:solidFill>
                <a:schemeClr val="tx1"/>
              </a:solidFill>
            </a:endParaRPr>
          </a:p>
        </p:txBody>
      </p:sp>
      <p:sp>
        <p:nvSpPr>
          <p:cNvPr id="5" name="Espace réservé du pied de page 4">
            <a:extLst>
              <a:ext uri="{FF2B5EF4-FFF2-40B4-BE49-F238E27FC236}">
                <a16:creationId xmlns:a16="http://schemas.microsoft.com/office/drawing/2014/main" id="{87F9EBCB-4035-4600-B93F-24296220C9B3}"/>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38CF3DC8-E454-430A-93D8-7762AC295F8C}"/>
              </a:ext>
            </a:extLst>
          </p:cNvPr>
          <p:cNvSpPr>
            <a:spLocks noGrp="1"/>
          </p:cNvSpPr>
          <p:nvPr>
            <p:ph type="sldNum" sz="quarter" idx="16"/>
          </p:nvPr>
        </p:nvSpPr>
        <p:spPr/>
        <p:txBody>
          <a:bodyPr/>
          <a:lstStyle/>
          <a:p>
            <a:fld id="{4F985FF9-ADA8-465B-B1B8-A5AF16A5E141}" type="slidenum">
              <a:rPr lang="fr-FR" smtClean="0"/>
              <a:pPr/>
              <a:t>37</a:t>
            </a:fld>
            <a:endParaRPr lang="fr-FR"/>
          </a:p>
        </p:txBody>
      </p:sp>
    </p:spTree>
    <p:extLst>
      <p:ext uri="{BB962C8B-B14F-4D97-AF65-F5344CB8AC3E}">
        <p14:creationId xmlns:p14="http://schemas.microsoft.com/office/powerpoint/2010/main" val="3697953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770E78F-11B6-4283-A38B-786E47A57734}"/>
              </a:ext>
            </a:extLst>
          </p:cNvPr>
          <p:cNvSpPr/>
          <p:nvPr/>
        </p:nvSpPr>
        <p:spPr>
          <a:xfrm>
            <a:off x="603750" y="3777640"/>
            <a:ext cx="8202818" cy="10057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C57770C0-106C-4849-ABBB-1BD6D95A95A1}"/>
              </a:ext>
            </a:extLst>
          </p:cNvPr>
          <p:cNvSpPr/>
          <p:nvPr/>
        </p:nvSpPr>
        <p:spPr>
          <a:xfrm>
            <a:off x="616449" y="2711248"/>
            <a:ext cx="8202818" cy="10057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63675AC-E544-4429-80C6-1B712851AF35}"/>
              </a:ext>
            </a:extLst>
          </p:cNvPr>
          <p:cNvSpPr/>
          <p:nvPr/>
        </p:nvSpPr>
        <p:spPr>
          <a:xfrm>
            <a:off x="603750" y="1111658"/>
            <a:ext cx="8202818" cy="154393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16E4D3C9-13C5-4771-A379-565FF84963B9}"/>
              </a:ext>
            </a:extLst>
          </p:cNvPr>
          <p:cNvSpPr>
            <a:spLocks noGrp="1"/>
          </p:cNvSpPr>
          <p:nvPr>
            <p:ph type="title"/>
          </p:nvPr>
        </p:nvSpPr>
        <p:spPr/>
        <p:txBody>
          <a:bodyPr/>
          <a:lstStyle/>
          <a:p>
            <a:r>
              <a:rPr lang="fr-FR" dirty="0"/>
              <a:t>Questions-réponses 100% Santé - Dentaire</a:t>
            </a:r>
          </a:p>
        </p:txBody>
      </p:sp>
      <p:sp>
        <p:nvSpPr>
          <p:cNvPr id="3" name="Espace réservé du texte 2">
            <a:extLst>
              <a:ext uri="{FF2B5EF4-FFF2-40B4-BE49-F238E27FC236}">
                <a16:creationId xmlns:a16="http://schemas.microsoft.com/office/drawing/2014/main" id="{9295A814-E1B5-4AC3-90E7-043615254961}"/>
              </a:ext>
            </a:extLst>
          </p:cNvPr>
          <p:cNvSpPr>
            <a:spLocks noGrp="1"/>
          </p:cNvSpPr>
          <p:nvPr>
            <p:ph type="body" sz="quarter" idx="13"/>
          </p:nvPr>
        </p:nvSpPr>
        <p:spPr/>
        <p:txBody>
          <a:bodyPr/>
          <a:lstStyle/>
          <a:p>
            <a:r>
              <a:rPr lang="fr-FR" dirty="0"/>
              <a:t>5</a:t>
            </a:r>
          </a:p>
        </p:txBody>
      </p:sp>
      <p:sp>
        <p:nvSpPr>
          <p:cNvPr id="4" name="Espace réservé du texte 3">
            <a:extLst>
              <a:ext uri="{FF2B5EF4-FFF2-40B4-BE49-F238E27FC236}">
                <a16:creationId xmlns:a16="http://schemas.microsoft.com/office/drawing/2014/main" id="{D10019D4-C217-4679-B24D-240D6DC1DB2B}"/>
              </a:ext>
            </a:extLst>
          </p:cNvPr>
          <p:cNvSpPr>
            <a:spLocks noGrp="1"/>
          </p:cNvSpPr>
          <p:nvPr>
            <p:ph type="body" sz="quarter" idx="14"/>
          </p:nvPr>
        </p:nvSpPr>
        <p:spPr>
          <a:xfrm>
            <a:off x="904568" y="1300163"/>
            <a:ext cx="7622984" cy="4357687"/>
          </a:xfrm>
        </p:spPr>
        <p:txBody>
          <a:bodyPr/>
          <a:lstStyle/>
          <a:p>
            <a:pPr algn="just" fontAlgn="base"/>
            <a:r>
              <a:rPr lang="fr-FR" sz="1100" b="1" dirty="0">
                <a:solidFill>
                  <a:srgbClr val="7030A0"/>
                </a:solidFill>
              </a:rPr>
              <a:t>Que propose la réforme 100% santé en dentaire ?</a:t>
            </a:r>
            <a:endParaRPr lang="fr-FR" sz="1100" dirty="0">
              <a:solidFill>
                <a:srgbClr val="7030A0"/>
              </a:solidFill>
            </a:endParaRPr>
          </a:p>
          <a:p>
            <a:pPr algn="just" fontAlgn="base"/>
            <a:r>
              <a:rPr lang="fr-FR" sz="1100" dirty="0">
                <a:solidFill>
                  <a:schemeClr val="tx1"/>
                </a:solidFill>
              </a:rPr>
              <a:t>La réforme propose :</a:t>
            </a:r>
          </a:p>
          <a:p>
            <a:pPr algn="just" fontAlgn="base"/>
            <a:r>
              <a:rPr lang="fr-FR" sz="1100" dirty="0">
                <a:solidFill>
                  <a:schemeClr val="tx1"/>
                </a:solidFill>
              </a:rPr>
              <a:t>– Un large choix de couronnes dentaires et de bridges de qualité,</a:t>
            </a:r>
          </a:p>
          <a:p>
            <a:pPr algn="just" fontAlgn="base"/>
            <a:r>
              <a:rPr lang="fr-FR" sz="1100" dirty="0">
                <a:solidFill>
                  <a:schemeClr val="tx1"/>
                </a:solidFill>
              </a:rPr>
              <a:t>– Une gamme étendue de prothèses avec des matériaux dont la qualité esthétique est adaptée à la localisation de la dent.</a:t>
            </a:r>
          </a:p>
          <a:p>
            <a:pPr algn="just" fontAlgn="base"/>
            <a:r>
              <a:rPr lang="fr-FR" sz="1100" dirty="0">
                <a:solidFill>
                  <a:schemeClr val="tx1"/>
                </a:solidFill>
              </a:rPr>
              <a:t> </a:t>
            </a:r>
          </a:p>
          <a:p>
            <a:pPr algn="just" fontAlgn="base"/>
            <a:r>
              <a:rPr lang="fr-FR" sz="1100" b="1" dirty="0">
                <a:solidFill>
                  <a:srgbClr val="7030A0"/>
                </a:solidFill>
              </a:rPr>
              <a:t>Les prothèses dentaires vont-elles être toutes remboursées de la même manière ?</a:t>
            </a:r>
            <a:endParaRPr lang="fr-FR" sz="1100" dirty="0">
              <a:solidFill>
                <a:srgbClr val="7030A0"/>
              </a:solidFill>
            </a:endParaRPr>
          </a:p>
          <a:p>
            <a:pPr algn="just" fontAlgn="base"/>
            <a:r>
              <a:rPr lang="fr-FR" sz="1100" b="1" dirty="0">
                <a:solidFill>
                  <a:schemeClr val="tx1"/>
                </a:solidFill>
              </a:rPr>
              <a:t>Non</a:t>
            </a:r>
            <a:r>
              <a:rPr lang="fr-FR" sz="1100" dirty="0">
                <a:solidFill>
                  <a:schemeClr val="tx1"/>
                </a:solidFill>
              </a:rPr>
              <a:t>, le remboursement s’effectuera en fonction des matériaux utilisés pour les prothèses et de la localisation des dents.</a:t>
            </a:r>
          </a:p>
          <a:p>
            <a:pPr algn="just" fontAlgn="base"/>
            <a:r>
              <a:rPr lang="fr-FR" sz="1100" dirty="0">
                <a:solidFill>
                  <a:schemeClr val="tx1"/>
                </a:solidFill>
              </a:rPr>
              <a:t> </a:t>
            </a:r>
          </a:p>
          <a:p>
            <a:pPr algn="just" fontAlgn="base"/>
            <a:r>
              <a:rPr lang="fr-FR" sz="1100" b="1" dirty="0">
                <a:solidFill>
                  <a:srgbClr val="7030A0"/>
                </a:solidFill>
              </a:rPr>
              <a:t>Est-ce que les implants dentaires seront pris en charge avec la réforme ?</a:t>
            </a:r>
            <a:endParaRPr lang="fr-FR" sz="1100" dirty="0">
              <a:solidFill>
                <a:srgbClr val="7030A0"/>
              </a:solidFill>
            </a:endParaRPr>
          </a:p>
          <a:p>
            <a:pPr algn="just" fontAlgn="base"/>
            <a:r>
              <a:rPr lang="fr-FR" sz="1100" b="1" dirty="0">
                <a:solidFill>
                  <a:schemeClr val="tx1"/>
                </a:solidFill>
              </a:rPr>
              <a:t>Non</a:t>
            </a:r>
            <a:r>
              <a:rPr lang="fr-FR" sz="1100" dirty="0">
                <a:solidFill>
                  <a:schemeClr val="tx1"/>
                </a:solidFill>
              </a:rPr>
              <a:t>, la prise en charge du remboursement des implants dentaires dépend du niveau de couverture de votre complémentaire santé.</a:t>
            </a:r>
          </a:p>
          <a:p>
            <a:pPr algn="just" fontAlgn="base"/>
            <a:r>
              <a:rPr lang="fr-FR" sz="1100" dirty="0">
                <a:solidFill>
                  <a:schemeClr val="tx1"/>
                </a:solidFill>
              </a:rPr>
              <a:t> </a:t>
            </a:r>
          </a:p>
          <a:p>
            <a:pPr algn="just"/>
            <a:endParaRPr lang="fr-FR" sz="1100" dirty="0">
              <a:solidFill>
                <a:schemeClr val="tx1"/>
              </a:solidFill>
            </a:endParaRPr>
          </a:p>
        </p:txBody>
      </p:sp>
      <p:sp>
        <p:nvSpPr>
          <p:cNvPr id="5" name="Espace réservé du pied de page 4">
            <a:extLst>
              <a:ext uri="{FF2B5EF4-FFF2-40B4-BE49-F238E27FC236}">
                <a16:creationId xmlns:a16="http://schemas.microsoft.com/office/drawing/2014/main" id="{A62BBEC9-6570-497F-9372-37309E91B09A}"/>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D4FD9D96-01B6-457B-BACD-40149A3F7A28}"/>
              </a:ext>
            </a:extLst>
          </p:cNvPr>
          <p:cNvSpPr>
            <a:spLocks noGrp="1"/>
          </p:cNvSpPr>
          <p:nvPr>
            <p:ph type="sldNum" sz="quarter" idx="16"/>
          </p:nvPr>
        </p:nvSpPr>
        <p:spPr/>
        <p:txBody>
          <a:bodyPr/>
          <a:lstStyle/>
          <a:p>
            <a:fld id="{4F985FF9-ADA8-465B-B1B8-A5AF16A5E141}" type="slidenum">
              <a:rPr lang="fr-FR" smtClean="0"/>
              <a:pPr/>
              <a:t>38</a:t>
            </a:fld>
            <a:endParaRPr lang="fr-FR"/>
          </a:p>
        </p:txBody>
      </p:sp>
    </p:spTree>
    <p:extLst>
      <p:ext uri="{BB962C8B-B14F-4D97-AF65-F5344CB8AC3E}">
        <p14:creationId xmlns:p14="http://schemas.microsoft.com/office/powerpoint/2010/main" val="1469274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749F3-A97D-4DB7-81A4-9E3C62E9D3BF}"/>
              </a:ext>
            </a:extLst>
          </p:cNvPr>
          <p:cNvSpPr/>
          <p:nvPr/>
        </p:nvSpPr>
        <p:spPr>
          <a:xfrm>
            <a:off x="657225" y="1219201"/>
            <a:ext cx="8202818" cy="343145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C3E7C35-C679-41D9-949E-6326503587A6}"/>
              </a:ext>
            </a:extLst>
          </p:cNvPr>
          <p:cNvSpPr>
            <a:spLocks noGrp="1"/>
          </p:cNvSpPr>
          <p:nvPr>
            <p:ph type="title"/>
          </p:nvPr>
        </p:nvSpPr>
        <p:spPr/>
        <p:txBody>
          <a:bodyPr/>
          <a:lstStyle/>
          <a:p>
            <a:r>
              <a:rPr lang="fr-FR" dirty="0"/>
              <a:t>Questions-réponses 100% Santé - Dentaire</a:t>
            </a:r>
          </a:p>
        </p:txBody>
      </p:sp>
      <p:sp>
        <p:nvSpPr>
          <p:cNvPr id="3" name="Espace réservé du texte 2">
            <a:extLst>
              <a:ext uri="{FF2B5EF4-FFF2-40B4-BE49-F238E27FC236}">
                <a16:creationId xmlns:a16="http://schemas.microsoft.com/office/drawing/2014/main" id="{8D7CD225-3F0C-4881-8796-77A85628DA99}"/>
              </a:ext>
            </a:extLst>
          </p:cNvPr>
          <p:cNvSpPr>
            <a:spLocks noGrp="1"/>
          </p:cNvSpPr>
          <p:nvPr>
            <p:ph type="body" sz="quarter" idx="13"/>
          </p:nvPr>
        </p:nvSpPr>
        <p:spPr/>
        <p:txBody>
          <a:bodyPr/>
          <a:lstStyle/>
          <a:p>
            <a:r>
              <a:rPr lang="fr-FR" dirty="0"/>
              <a:t>5</a:t>
            </a:r>
          </a:p>
        </p:txBody>
      </p:sp>
      <p:sp>
        <p:nvSpPr>
          <p:cNvPr id="4" name="Espace réservé du texte 3">
            <a:extLst>
              <a:ext uri="{FF2B5EF4-FFF2-40B4-BE49-F238E27FC236}">
                <a16:creationId xmlns:a16="http://schemas.microsoft.com/office/drawing/2014/main" id="{6A16C8BE-258B-467C-BE06-26F9DFDF0F42}"/>
              </a:ext>
            </a:extLst>
          </p:cNvPr>
          <p:cNvSpPr>
            <a:spLocks noGrp="1"/>
          </p:cNvSpPr>
          <p:nvPr>
            <p:ph type="body" sz="quarter" idx="14"/>
          </p:nvPr>
        </p:nvSpPr>
        <p:spPr>
          <a:xfrm>
            <a:off x="1079499" y="1300163"/>
            <a:ext cx="7553223" cy="4357687"/>
          </a:xfrm>
        </p:spPr>
        <p:txBody>
          <a:bodyPr/>
          <a:lstStyle/>
          <a:p>
            <a:pPr algn="just" fontAlgn="base"/>
            <a:r>
              <a:rPr lang="fr-FR" sz="1100" b="1" dirty="0">
                <a:solidFill>
                  <a:srgbClr val="7030A0"/>
                </a:solidFill>
              </a:rPr>
              <a:t>Ai-je le choix d’être remboursé en panier 100% Santé, maîtrisé ou libre ?</a:t>
            </a:r>
            <a:endParaRPr lang="fr-FR" sz="1100" dirty="0">
              <a:solidFill>
                <a:srgbClr val="7030A0"/>
              </a:solidFill>
            </a:endParaRPr>
          </a:p>
          <a:p>
            <a:pPr algn="just" fontAlgn="base"/>
            <a:r>
              <a:rPr lang="fr-FR" sz="1100" b="1" dirty="0">
                <a:solidFill>
                  <a:schemeClr val="tx1"/>
                </a:solidFill>
              </a:rPr>
              <a:t>Oui</a:t>
            </a:r>
            <a:r>
              <a:rPr lang="fr-FR" sz="1100" dirty="0">
                <a:solidFill>
                  <a:schemeClr val="tx1"/>
                </a:solidFill>
              </a:rPr>
              <a:t>, depuis janvier 2020, vous avez le choix entre trois paniers de soins.</a:t>
            </a:r>
          </a:p>
          <a:p>
            <a:pPr algn="just" fontAlgn="base"/>
            <a:r>
              <a:rPr lang="fr-FR" sz="1100" b="1" dirty="0">
                <a:solidFill>
                  <a:schemeClr val="tx1"/>
                </a:solidFill>
              </a:rPr>
              <a:t>– Un panier « 100% Santé »</a:t>
            </a:r>
            <a:endParaRPr lang="fr-FR" sz="1100" dirty="0">
              <a:solidFill>
                <a:schemeClr val="tx1"/>
              </a:solidFill>
            </a:endParaRPr>
          </a:p>
          <a:p>
            <a:pPr algn="just" fontAlgn="base"/>
            <a:r>
              <a:rPr lang="fr-FR" sz="1100" dirty="0">
                <a:solidFill>
                  <a:schemeClr val="tx1"/>
                </a:solidFill>
              </a:rPr>
              <a:t>Sans aucun reste à charge, le remboursement sera intégralement pris en charge par la Sécurité sociale et la complémentaire santé. Cela concerne à la fois les prothèses fixes et les prothèses mobiles (entrée en vigueur en 2021) avec des matériaux dont la qualité́ esthétique est adaptée à la position de la dent (distinction « dents visibles » et « dents non visibles »).</a:t>
            </a:r>
          </a:p>
          <a:p>
            <a:pPr algn="just" fontAlgn="base"/>
            <a:r>
              <a:rPr lang="fr-FR" sz="1100" b="1" dirty="0">
                <a:solidFill>
                  <a:schemeClr val="tx1"/>
                </a:solidFill>
              </a:rPr>
              <a:t>– Un panier aux honoraires maîtrisés</a:t>
            </a:r>
            <a:endParaRPr lang="fr-FR" sz="1100" dirty="0">
              <a:solidFill>
                <a:schemeClr val="tx1"/>
              </a:solidFill>
            </a:endParaRPr>
          </a:p>
          <a:p>
            <a:pPr algn="just" fontAlgn="base"/>
            <a:r>
              <a:rPr lang="fr-FR" sz="1100" dirty="0">
                <a:solidFill>
                  <a:schemeClr val="tx1"/>
                </a:solidFill>
              </a:rPr>
              <a:t>Ce panier bénéficiera d’honoraires limites de facturation plafonnés (dégressifs jusqu’en 2023). Ce panier peut engendrer un reste à charge.</a:t>
            </a:r>
          </a:p>
          <a:p>
            <a:pPr algn="just" fontAlgn="base"/>
            <a:r>
              <a:rPr lang="fr-FR" sz="1100" b="1" dirty="0">
                <a:solidFill>
                  <a:schemeClr val="tx1"/>
                </a:solidFill>
              </a:rPr>
              <a:t>– Un panier à honoraires libres</a:t>
            </a:r>
            <a:endParaRPr lang="fr-FR" sz="1100" dirty="0">
              <a:solidFill>
                <a:schemeClr val="tx1"/>
              </a:solidFill>
            </a:endParaRPr>
          </a:p>
          <a:p>
            <a:pPr algn="just" fontAlgn="base"/>
            <a:r>
              <a:rPr lang="fr-FR" sz="1100" dirty="0">
                <a:solidFill>
                  <a:schemeClr val="tx1"/>
                </a:solidFill>
              </a:rPr>
              <a:t>Cela concerne les techniques et les matériaux les plus sophistiqués. Dans ce cas, vous acceptez d’avoir un reste à charge sur les soins dentaires qui variera en fonction du niveau de garantie de votre complémentaire santé.</a:t>
            </a:r>
          </a:p>
          <a:p>
            <a:pPr algn="just"/>
            <a:endParaRPr lang="fr-FR" sz="1100" dirty="0"/>
          </a:p>
        </p:txBody>
      </p:sp>
      <p:sp>
        <p:nvSpPr>
          <p:cNvPr id="5" name="Espace réservé du pied de page 4">
            <a:extLst>
              <a:ext uri="{FF2B5EF4-FFF2-40B4-BE49-F238E27FC236}">
                <a16:creationId xmlns:a16="http://schemas.microsoft.com/office/drawing/2014/main" id="{B6FA67B2-ABEB-4067-8187-FCA4485F63F8}"/>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1F7D74FA-EB31-4AAA-BC26-D5392C862B9E}"/>
              </a:ext>
            </a:extLst>
          </p:cNvPr>
          <p:cNvSpPr>
            <a:spLocks noGrp="1"/>
          </p:cNvSpPr>
          <p:nvPr>
            <p:ph type="sldNum" sz="quarter" idx="16"/>
          </p:nvPr>
        </p:nvSpPr>
        <p:spPr/>
        <p:txBody>
          <a:bodyPr/>
          <a:lstStyle/>
          <a:p>
            <a:fld id="{4F985FF9-ADA8-465B-B1B8-A5AF16A5E141}" type="slidenum">
              <a:rPr lang="fr-FR" smtClean="0"/>
              <a:pPr/>
              <a:t>39</a:t>
            </a:fld>
            <a:endParaRPr lang="fr-FR"/>
          </a:p>
        </p:txBody>
      </p:sp>
    </p:spTree>
    <p:extLst>
      <p:ext uri="{BB962C8B-B14F-4D97-AF65-F5344CB8AC3E}">
        <p14:creationId xmlns:p14="http://schemas.microsoft.com/office/powerpoint/2010/main" val="42696081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B4DFFF6-8690-4A05-B727-19F7AC79B2F5}"/>
              </a:ext>
            </a:extLst>
          </p:cNvPr>
          <p:cNvSpPr/>
          <p:nvPr/>
        </p:nvSpPr>
        <p:spPr>
          <a:xfrm>
            <a:off x="815791" y="1200149"/>
            <a:ext cx="8044252" cy="101441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9267E35E-755C-4E52-BA4B-594F17CB8A46}"/>
              </a:ext>
            </a:extLst>
          </p:cNvPr>
          <p:cNvSpPr/>
          <p:nvPr/>
        </p:nvSpPr>
        <p:spPr>
          <a:xfrm>
            <a:off x="815788" y="2387552"/>
            <a:ext cx="8044252" cy="289237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CC89491F-1F6F-4BC5-A5B1-F02E7DE6304D}"/>
              </a:ext>
            </a:extLst>
          </p:cNvPr>
          <p:cNvSpPr>
            <a:spLocks noGrp="1"/>
          </p:cNvSpPr>
          <p:nvPr>
            <p:ph type="title"/>
          </p:nvPr>
        </p:nvSpPr>
        <p:spPr/>
        <p:txBody>
          <a:bodyPr/>
          <a:lstStyle/>
          <a:p>
            <a:r>
              <a:rPr lang="fr-FR" dirty="0"/>
              <a:t>Questions-réponses 100% Santé - Audiologie</a:t>
            </a:r>
          </a:p>
        </p:txBody>
      </p:sp>
      <p:sp>
        <p:nvSpPr>
          <p:cNvPr id="3" name="Espace réservé du texte 2">
            <a:extLst>
              <a:ext uri="{FF2B5EF4-FFF2-40B4-BE49-F238E27FC236}">
                <a16:creationId xmlns:a16="http://schemas.microsoft.com/office/drawing/2014/main" id="{5F67B11B-164D-4A18-A22C-BC5618FF2A34}"/>
              </a:ext>
            </a:extLst>
          </p:cNvPr>
          <p:cNvSpPr>
            <a:spLocks noGrp="1"/>
          </p:cNvSpPr>
          <p:nvPr>
            <p:ph type="body" sz="quarter" idx="13"/>
          </p:nvPr>
        </p:nvSpPr>
        <p:spPr/>
        <p:txBody>
          <a:bodyPr/>
          <a:lstStyle/>
          <a:p>
            <a:r>
              <a:rPr lang="fr-FR" dirty="0"/>
              <a:t>5</a:t>
            </a:r>
          </a:p>
        </p:txBody>
      </p:sp>
      <p:sp>
        <p:nvSpPr>
          <p:cNvPr id="4" name="Espace réservé du texte 3">
            <a:extLst>
              <a:ext uri="{FF2B5EF4-FFF2-40B4-BE49-F238E27FC236}">
                <a16:creationId xmlns:a16="http://schemas.microsoft.com/office/drawing/2014/main" id="{0118B46E-6EAC-4568-8029-ABE7AD0C7B1E}"/>
              </a:ext>
            </a:extLst>
          </p:cNvPr>
          <p:cNvSpPr>
            <a:spLocks noGrp="1"/>
          </p:cNvSpPr>
          <p:nvPr>
            <p:ph type="body" sz="quarter" idx="14"/>
          </p:nvPr>
        </p:nvSpPr>
        <p:spPr>
          <a:xfrm>
            <a:off x="1079499" y="1300163"/>
            <a:ext cx="7588251" cy="4357687"/>
          </a:xfrm>
        </p:spPr>
        <p:txBody>
          <a:bodyPr/>
          <a:lstStyle/>
          <a:p>
            <a:pPr algn="just" fontAlgn="base"/>
            <a:r>
              <a:rPr lang="fr-FR" sz="1100" b="1" dirty="0">
                <a:solidFill>
                  <a:srgbClr val="7030A0"/>
                </a:solidFill>
              </a:rPr>
              <a:t>Comment pourrais-je bénéficier d’un reste à charge nul sur les aides auditives ?</a:t>
            </a:r>
            <a:endParaRPr lang="fr-FR" sz="1100" dirty="0">
              <a:solidFill>
                <a:srgbClr val="7030A0"/>
              </a:solidFill>
            </a:endParaRPr>
          </a:p>
          <a:p>
            <a:pPr algn="just" fontAlgn="base"/>
            <a:r>
              <a:rPr lang="fr-FR" sz="1100" dirty="0">
                <a:solidFill>
                  <a:schemeClr val="tx1"/>
                </a:solidFill>
              </a:rPr>
              <a:t>Vous n’’avez plus de reste à charge sur les aides auditives </a:t>
            </a:r>
            <a:r>
              <a:rPr lang="fr-FR" sz="1100" b="1" dirty="0">
                <a:solidFill>
                  <a:schemeClr val="tx1"/>
                </a:solidFill>
              </a:rPr>
              <a:t>depuis le 1</a:t>
            </a:r>
            <a:r>
              <a:rPr lang="fr-FR" sz="1100" b="1" baseline="30000" dirty="0">
                <a:solidFill>
                  <a:schemeClr val="tx1"/>
                </a:solidFill>
              </a:rPr>
              <a:t>er</a:t>
            </a:r>
            <a:r>
              <a:rPr lang="fr-FR" sz="1100" b="1" dirty="0">
                <a:solidFill>
                  <a:schemeClr val="tx1"/>
                </a:solidFill>
              </a:rPr>
              <a:t> janvier 2021</a:t>
            </a:r>
            <a:r>
              <a:rPr lang="fr-FR" sz="1100" dirty="0">
                <a:solidFill>
                  <a:schemeClr val="tx1"/>
                </a:solidFill>
              </a:rPr>
              <a:t>. L’audioprothésiste doit vous proposer un devis avec au moins une offre d’aides auditives de classe I, pour chaque oreille.</a:t>
            </a:r>
          </a:p>
          <a:p>
            <a:pPr algn="just" fontAlgn="base"/>
            <a:r>
              <a:rPr lang="fr-FR" sz="1100" dirty="0">
                <a:solidFill>
                  <a:schemeClr val="tx1"/>
                </a:solidFill>
              </a:rPr>
              <a:t> </a:t>
            </a:r>
          </a:p>
          <a:p>
            <a:pPr algn="just" fontAlgn="base"/>
            <a:r>
              <a:rPr lang="fr-FR" sz="1100" b="1" dirty="0">
                <a:solidFill>
                  <a:srgbClr val="7030A0"/>
                </a:solidFill>
              </a:rPr>
              <a:t>Qu’est ce qui est inclus dans l’offre 100% Santé pour les appareils auditifs ?</a:t>
            </a:r>
            <a:endParaRPr lang="fr-FR" sz="1100" dirty="0">
              <a:solidFill>
                <a:srgbClr val="7030A0"/>
              </a:solidFill>
            </a:endParaRPr>
          </a:p>
          <a:p>
            <a:pPr algn="just" fontAlgn="base"/>
            <a:r>
              <a:rPr lang="fr-FR" sz="1100" dirty="0">
                <a:solidFill>
                  <a:schemeClr val="tx1"/>
                </a:solidFill>
              </a:rPr>
              <a:t>Le panier inclut :</a:t>
            </a:r>
          </a:p>
          <a:p>
            <a:pPr algn="just" fontAlgn="base"/>
            <a:r>
              <a:rPr lang="fr-FR" sz="1100" b="1" dirty="0">
                <a:solidFill>
                  <a:schemeClr val="tx1"/>
                </a:solidFill>
              </a:rPr>
              <a:t>– Tous les types d’aides auditives</a:t>
            </a:r>
            <a:r>
              <a:rPr lang="fr-FR" sz="1100" dirty="0">
                <a:solidFill>
                  <a:schemeClr val="tx1"/>
                </a:solidFill>
              </a:rPr>
              <a:t> : contour d’oreille classique, contour d’oreille à écouteur déporté ou intra-auriculaire,</a:t>
            </a:r>
          </a:p>
          <a:p>
            <a:pPr algn="just" fontAlgn="base"/>
            <a:r>
              <a:rPr lang="fr-FR" sz="1100" b="1" dirty="0">
                <a:solidFill>
                  <a:schemeClr val="tx1"/>
                </a:solidFill>
              </a:rPr>
              <a:t>– 12 canaux de réglage</a:t>
            </a:r>
            <a:r>
              <a:rPr lang="fr-FR" sz="1100" dirty="0">
                <a:solidFill>
                  <a:schemeClr val="tx1"/>
                </a:solidFill>
              </a:rPr>
              <a:t> pour assurer une adéquation de la correction au trouble auditif,</a:t>
            </a:r>
          </a:p>
          <a:p>
            <a:pPr algn="just" fontAlgn="base"/>
            <a:r>
              <a:rPr lang="fr-FR" sz="1100" b="1" dirty="0">
                <a:solidFill>
                  <a:schemeClr val="tx1"/>
                </a:solidFill>
              </a:rPr>
              <a:t>– Au moins 3 des options suivantes</a:t>
            </a:r>
            <a:r>
              <a:rPr lang="fr-FR" sz="1100" dirty="0">
                <a:solidFill>
                  <a:schemeClr val="tx1"/>
                </a:solidFill>
              </a:rPr>
              <a:t> qui permettent à l’assuré de pouvoir choisir parmi un panel de fonctionnalités selon ses besoins : système anti-acouphène, connectivité sans fil, réducteur de bruit du vent, synchronisation binaurale, directivité microphonique adaptative, bande passante élargie ≥ 6 000 Hz, fonction apprentissage de sonie, dispositif anti-réverbération.</a:t>
            </a:r>
          </a:p>
          <a:p>
            <a:pPr algn="just" fontAlgn="base"/>
            <a:r>
              <a:rPr lang="fr-FR" sz="1100" dirty="0">
                <a:solidFill>
                  <a:schemeClr val="tx1"/>
                </a:solidFill>
              </a:rPr>
              <a:t>Ces aides auditives bénéficient de garanties associées (30 jours minimum d’essai de l’aide auditive avant achat et 4 ans de garantie) et des prestations de suivi (au moins deux fois par an) pour adapter en continu le réglage de l’appareil.</a:t>
            </a:r>
          </a:p>
        </p:txBody>
      </p:sp>
      <p:sp>
        <p:nvSpPr>
          <p:cNvPr id="5" name="Espace réservé du pied de page 4">
            <a:extLst>
              <a:ext uri="{FF2B5EF4-FFF2-40B4-BE49-F238E27FC236}">
                <a16:creationId xmlns:a16="http://schemas.microsoft.com/office/drawing/2014/main" id="{6E5CA0D5-5DBF-4F67-B7F0-9580F7F72748}"/>
              </a:ext>
            </a:extLst>
          </p:cNvPr>
          <p:cNvSpPr>
            <a:spLocks noGrp="1"/>
          </p:cNvSpPr>
          <p:nvPr>
            <p:ph type="ftr" sz="quarter" idx="15"/>
          </p:nvPr>
        </p:nvSpPr>
        <p:spPr/>
        <p:txBody>
          <a:bodyPr/>
          <a:lstStyle/>
          <a:p>
            <a:r>
              <a:rPr lang="fr-FR"/>
              <a:t>PRESENTATION 100% Santé - décembre 2020 - Document interne ne pas diffuser</a:t>
            </a:r>
            <a:endParaRPr lang="fr-FR" dirty="0"/>
          </a:p>
        </p:txBody>
      </p:sp>
      <p:sp>
        <p:nvSpPr>
          <p:cNvPr id="6" name="Espace réservé du numéro de diapositive 5">
            <a:extLst>
              <a:ext uri="{FF2B5EF4-FFF2-40B4-BE49-F238E27FC236}">
                <a16:creationId xmlns:a16="http://schemas.microsoft.com/office/drawing/2014/main" id="{32738CCE-F436-4CF1-A519-F8045A166117}"/>
              </a:ext>
            </a:extLst>
          </p:cNvPr>
          <p:cNvSpPr>
            <a:spLocks noGrp="1"/>
          </p:cNvSpPr>
          <p:nvPr>
            <p:ph type="sldNum" sz="quarter" idx="16"/>
          </p:nvPr>
        </p:nvSpPr>
        <p:spPr/>
        <p:txBody>
          <a:bodyPr/>
          <a:lstStyle/>
          <a:p>
            <a:fld id="{4F985FF9-ADA8-465B-B1B8-A5AF16A5E141}" type="slidenum">
              <a:rPr lang="fr-FR" smtClean="0"/>
              <a:pPr/>
              <a:t>40</a:t>
            </a:fld>
            <a:endParaRPr lang="fr-FR"/>
          </a:p>
        </p:txBody>
      </p:sp>
    </p:spTree>
    <p:extLst>
      <p:ext uri="{BB962C8B-B14F-4D97-AF65-F5344CB8AC3E}">
        <p14:creationId xmlns:p14="http://schemas.microsoft.com/office/powerpoint/2010/main" val="469265767"/>
      </p:ext>
    </p:extLst>
  </p:cSld>
  <p:clrMapOvr>
    <a:masterClrMapping/>
  </p:clrMapOvr>
</p:sld>
</file>

<file path=ppt/theme/theme1.xml><?xml version="1.0" encoding="utf-8"?>
<a:theme xmlns:a="http://schemas.openxmlformats.org/drawingml/2006/main" name="blank">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lank">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4488</TotalTime>
  <Words>7717</Words>
  <Application>Microsoft Office PowerPoint</Application>
  <PresentationFormat>Affichage à l'écran (4:3)</PresentationFormat>
  <Paragraphs>1377</Paragraphs>
  <Slides>40</Slides>
  <Notes>1</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40</vt:i4>
      </vt:variant>
    </vt:vector>
  </HeadingPairs>
  <TitlesOfParts>
    <vt:vector size="51" baseType="lpstr">
      <vt:lpstr>Arial</vt:lpstr>
      <vt:lpstr>Arial Narrow</vt:lpstr>
      <vt:lpstr>Calibri</vt:lpstr>
      <vt:lpstr>Frutiger-Black</vt:lpstr>
      <vt:lpstr>Gill Sans MT</vt:lpstr>
      <vt:lpstr>Verdana</vt:lpstr>
      <vt:lpstr>Wingdings</vt:lpstr>
      <vt:lpstr>Wingdings 2</vt:lpstr>
      <vt:lpstr>Wingdings 3</vt:lpstr>
      <vt:lpstr>blank</vt:lpstr>
      <vt:lpstr>1_blank</vt:lpstr>
      <vt:lpstr>Réforme 100% Santé  Reste à charge Zéro  Evolutions de Garanties Santé </vt:lpstr>
      <vt:lpstr>Lexique</vt:lpstr>
      <vt:lpstr>Présentation PowerPoint</vt:lpstr>
      <vt:lpstr>Qu’est-ce que le reste à charge ? </vt:lpstr>
      <vt:lpstr>Objectif de la réforme</vt:lpstr>
      <vt:lpstr>Principes et calendrier de mise en œuvre</vt:lpstr>
      <vt:lpstr>Evolution du contrat « Responsable &amp; solidaire »</vt:lpstr>
      <vt:lpstr>Engagement pour la lisibilité des garanties du produit</vt:lpstr>
      <vt:lpstr>Présentation PowerPoint</vt:lpstr>
      <vt:lpstr>L’optique</vt:lpstr>
      <vt:lpstr>Exemples de remboursement Optique / 2021</vt:lpstr>
      <vt:lpstr>Exemples de remboursement Optique / 2021</vt:lpstr>
      <vt:lpstr>Les soins dentaires</vt:lpstr>
      <vt:lpstr>Exemples de remboursement Dentaire / 2021</vt:lpstr>
      <vt:lpstr>Exemples de remboursement Dentaire / 2021</vt:lpstr>
      <vt:lpstr>Exemples de remboursement Dentaire / 2021</vt:lpstr>
      <vt:lpstr>Exemples de remboursement Dentaire / 2021</vt:lpstr>
      <vt:lpstr>Les aides auditives</vt:lpstr>
      <vt:lpstr>Exemples de remboursement Audio / 2021</vt:lpstr>
      <vt:lpstr>Exemples de remboursement Audio / 2021</vt:lpstr>
      <vt:lpstr>Mesures complémentaires</vt:lpstr>
      <vt:lpstr>Présentation PowerPoint</vt:lpstr>
      <vt:lpstr>Présentation PowerPoint</vt:lpstr>
      <vt:lpstr>Outils complémentaires</vt:lpstr>
      <vt:lpstr>Présentation PowerPoint</vt:lpstr>
      <vt:lpstr>Contacts commerciaux</vt:lpstr>
      <vt:lpstr>Contacts métier Santé</vt:lpstr>
      <vt:lpstr>Annexes</vt:lpstr>
      <vt:lpstr>Les évolutions par poste de soins</vt:lpstr>
      <vt:lpstr>Soins courants et Aides auditives</vt:lpstr>
      <vt:lpstr>Hospitalisation et Optique</vt:lpstr>
      <vt:lpstr>Dentaire et Assistance</vt:lpstr>
      <vt:lpstr>Présentation PowerPoint</vt:lpstr>
      <vt:lpstr>Questions-réponses 100% Santé</vt:lpstr>
      <vt:lpstr>Questions-réponses 100% Santé</vt:lpstr>
      <vt:lpstr>Questions-réponses 100% Santé - Optique</vt:lpstr>
      <vt:lpstr>Questions-réponses 100% Santé - Optique</vt:lpstr>
      <vt:lpstr>Questions-réponses 100% Santé - Dentaire</vt:lpstr>
      <vt:lpstr>Questions-réponses 100% Santé - Dentaire</vt:lpstr>
      <vt:lpstr>Questions-réponses 100% Santé - Audiologie</vt:lpstr>
    </vt:vector>
  </TitlesOfParts>
  <Company>BPCEA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 Santé 2020</dc:title>
  <dc:creator>DELIVRE Thibault [BPCE Assurances]</dc:creator>
  <cp:lastModifiedBy>ESTANG Ludivine [CEGEE]</cp:lastModifiedBy>
  <cp:revision>514</cp:revision>
  <cp:lastPrinted>2020-01-06T13:06:52Z</cp:lastPrinted>
  <dcterms:created xsi:type="dcterms:W3CDTF">2018-12-10T12:56:15Z</dcterms:created>
  <dcterms:modified xsi:type="dcterms:W3CDTF">2021-11-05T09:25:03Z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83a6fe-0b6e-4399-9d09-a1c8d8d5000c_Enabled">
    <vt:lpwstr>True</vt:lpwstr>
  </property>
  <property fmtid="{D5CDD505-2E9C-101B-9397-08002B2CF9AE}" pid="3" name="MSIP_Label_6e83a6fe-0b6e-4399-9d09-a1c8d8d5000c_SiteId">
    <vt:lpwstr>d5bb6d35-8a82-4329-b49a-5030bd6497ab</vt:lpwstr>
  </property>
  <property fmtid="{D5CDD505-2E9C-101B-9397-08002B2CF9AE}" pid="4" name="MSIP_Label_6e83a6fe-0b6e-4399-9d09-a1c8d8d5000c_Owner">
    <vt:lpwstr>thibault.delivre@natixis.com</vt:lpwstr>
  </property>
  <property fmtid="{D5CDD505-2E9C-101B-9397-08002B2CF9AE}" pid="5" name="MSIP_Label_6e83a6fe-0b6e-4399-9d09-a1c8d8d5000c_SetDate">
    <vt:lpwstr>2019-11-13T10:56:44.3565403Z</vt:lpwstr>
  </property>
  <property fmtid="{D5CDD505-2E9C-101B-9397-08002B2CF9AE}" pid="6" name="MSIP_Label_6e83a6fe-0b6e-4399-9d09-a1c8d8d5000c_Name">
    <vt:lpwstr>C1 - Public Natixis</vt:lpwstr>
  </property>
  <property fmtid="{D5CDD505-2E9C-101B-9397-08002B2CF9AE}" pid="7" name="MSIP_Label_6e83a6fe-0b6e-4399-9d09-a1c8d8d5000c_Application">
    <vt:lpwstr>Microsoft Azure Information Protection</vt:lpwstr>
  </property>
  <property fmtid="{D5CDD505-2E9C-101B-9397-08002B2CF9AE}" pid="8" name="MSIP_Label_6e83a6fe-0b6e-4399-9d09-a1c8d8d5000c_ActionId">
    <vt:lpwstr>922f4d31-372b-4b17-b588-1688d5225d16</vt:lpwstr>
  </property>
  <property fmtid="{D5CDD505-2E9C-101B-9397-08002B2CF9AE}" pid="9" name="MSIP_Label_6e83a6fe-0b6e-4399-9d09-a1c8d8d5000c_Extended_MSFT_Method">
    <vt:lpwstr>Manual</vt:lpwstr>
  </property>
  <property fmtid="{D5CDD505-2E9C-101B-9397-08002B2CF9AE}" pid="10" name="Sensitivity">
    <vt:lpwstr>C1 - Public Natixis</vt:lpwstr>
  </property>
</Properties>
</file>