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11"/>
  </p:notesMasterIdLst>
  <p:sldIdLst>
    <p:sldId id="448" r:id="rId6"/>
    <p:sldId id="532" r:id="rId7"/>
    <p:sldId id="555" r:id="rId8"/>
    <p:sldId id="556" r:id="rId9"/>
    <p:sldId id="449" r:id="rId10"/>
  </p:sldIdLst>
  <p:sldSz cx="9144000" cy="5143500" type="screen16x9"/>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hibault" initials="T" lastIdx="25" clrIdx="0">
    <p:extLst>
      <p:ext uri="{19B8F6BF-5375-455C-9EA6-DF929625EA0E}">
        <p15:presenceInfo xmlns:p15="http://schemas.microsoft.com/office/powerpoint/2012/main" userId="Thibault" providerId="None"/>
      </p:ext>
    </p:extLst>
  </p:cmAuthor>
  <p:cmAuthor id="2" name="Houenou Shane" initials="HS" lastIdx="1" clrIdx="1">
    <p:extLst>
      <p:ext uri="{19B8F6BF-5375-455C-9EA6-DF929625EA0E}">
        <p15:presenceInfo xmlns:p15="http://schemas.microsoft.com/office/powerpoint/2012/main" userId="Houenou Shane" providerId="None"/>
      </p:ext>
    </p:extLst>
  </p:cmAuthor>
  <p:cmAuthor id="3" name="VALENTIN Valerie [CEGEE]" initials="VV[" lastIdx="58" clrIdx="2">
    <p:extLst>
      <p:ext uri="{19B8F6BF-5375-455C-9EA6-DF929625EA0E}">
        <p15:presenceInfo xmlns:p15="http://schemas.microsoft.com/office/powerpoint/2012/main" userId="S-1-5-21-3736707515-2145877865-3703829272-237825" providerId="AD"/>
      </p:ext>
    </p:extLst>
  </p:cmAuthor>
  <p:cmAuthor id="4" name="KNITTEL Virginie [CEGEE]" initials="KV[" lastIdx="37" clrIdx="3">
    <p:extLst>
      <p:ext uri="{19B8F6BF-5375-455C-9EA6-DF929625EA0E}">
        <p15:presenceInfo xmlns:p15="http://schemas.microsoft.com/office/powerpoint/2012/main" userId="S-1-5-21-3736707515-2145877865-3703829272-23775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5AA8"/>
    <a:srgbClr val="C6D9F1"/>
    <a:srgbClr val="2059A5"/>
    <a:srgbClr val="5680B9"/>
    <a:srgbClr val="EFF0F5"/>
    <a:srgbClr val="FFFFFD"/>
    <a:srgbClr val="F6F7FA"/>
    <a:srgbClr val="F0F0F7"/>
    <a:srgbClr val="F9F9F9"/>
    <a:srgbClr val="D9969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Style léger 1 - Accentuation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0" autoAdjust="0"/>
    <p:restoredTop sz="94015" autoAdjust="0"/>
  </p:normalViewPr>
  <p:slideViewPr>
    <p:cSldViewPr>
      <p:cViewPr varScale="1">
        <p:scale>
          <a:sx n="99" d="100"/>
          <a:sy n="99" d="100"/>
        </p:scale>
        <p:origin x="78" y="474"/>
      </p:cViewPr>
      <p:guideLst>
        <p:guide orient="horz" pos="1620"/>
        <p:guide pos="2880"/>
      </p:guideLst>
    </p:cSldViewPr>
  </p:slideViewPr>
  <p:outlineViewPr>
    <p:cViewPr>
      <p:scale>
        <a:sx n="33" d="100"/>
        <a:sy n="33" d="100"/>
      </p:scale>
      <p:origin x="0" y="-978"/>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49" d="100"/>
          <a:sy n="49" d="100"/>
        </p:scale>
        <p:origin x="3000" y="3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theme" Target="theme/theme1.xml"/><Relationship Id="rId10" Type="http://schemas.openxmlformats.org/officeDocument/2006/relationships/slide" Target="slides/slide5.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2B452E08-F801-4BDB-B120-EAE5021278DC}" type="datetimeFigureOut">
              <a:rPr lang="fr-FR" smtClean="0"/>
              <a:t>09/12/2021</a:t>
            </a:fld>
            <a:endParaRPr lang="fr-FR"/>
          </a:p>
        </p:txBody>
      </p:sp>
      <p:sp>
        <p:nvSpPr>
          <p:cNvPr id="4" name="Espace réservé de l'image des diapositives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450" y="4714875"/>
            <a:ext cx="5438775" cy="4467225"/>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67455595-9C85-4354-9EE5-6BFE0B45B858}" type="slidenum">
              <a:rPr lang="fr-FR" smtClean="0"/>
              <a:t>‹N°›</a:t>
            </a:fld>
            <a:endParaRPr lang="fr-FR"/>
          </a:p>
        </p:txBody>
      </p:sp>
    </p:spTree>
    <p:extLst>
      <p:ext uri="{BB962C8B-B14F-4D97-AF65-F5344CB8AC3E}">
        <p14:creationId xmlns:p14="http://schemas.microsoft.com/office/powerpoint/2010/main" val="40688048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1</a:t>
            </a:fld>
            <a:endParaRPr lang="fr-FR"/>
          </a:p>
        </p:txBody>
      </p:sp>
    </p:spTree>
    <p:extLst>
      <p:ext uri="{BB962C8B-B14F-4D97-AF65-F5344CB8AC3E}">
        <p14:creationId xmlns:p14="http://schemas.microsoft.com/office/powerpoint/2010/main" val="11976066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2</a:t>
            </a:fld>
            <a:endParaRPr lang="fr-FR"/>
          </a:p>
        </p:txBody>
      </p:sp>
    </p:spTree>
    <p:extLst>
      <p:ext uri="{BB962C8B-B14F-4D97-AF65-F5344CB8AC3E}">
        <p14:creationId xmlns:p14="http://schemas.microsoft.com/office/powerpoint/2010/main" val="32871830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buClr>
                <a:srgbClr val="FF0000"/>
              </a:buClr>
              <a:buFont typeface="Arial" panose="020B0604020202020204" pitchFamily="34" charset="0"/>
              <a:buChar char="•"/>
            </a:pPr>
            <a:r>
              <a:rPr lang="fr-FR" sz="1200" dirty="0">
                <a:solidFill>
                  <a:schemeClr val="accent2">
                    <a:lumMod val="75000"/>
                  </a:schemeClr>
                </a:solidFill>
                <a:latin typeface="Berlin Sans FB" panose="020E0602020502020306" pitchFamily="34" charset="0"/>
              </a:rPr>
              <a:t>20 % restant</a:t>
            </a:r>
          </a:p>
          <a:p>
            <a:pPr marL="171450" indent="-171450">
              <a:buClr>
                <a:srgbClr val="FF0000"/>
              </a:buClr>
              <a:buFont typeface="Arial" panose="020B0604020202020204" pitchFamily="34" charset="0"/>
              <a:buChar char="•"/>
            </a:pPr>
            <a:endParaRPr lang="fr-FR" sz="600" dirty="0">
              <a:solidFill>
                <a:schemeClr val="accent2">
                  <a:lumMod val="75000"/>
                </a:schemeClr>
              </a:solidFill>
              <a:latin typeface="Berlin Sans FB" panose="020E0602020502020306" pitchFamily="34" charset="0"/>
            </a:endParaRPr>
          </a:p>
          <a:p>
            <a:pPr marL="171450" indent="-171450">
              <a:buClr>
                <a:srgbClr val="FF0000"/>
              </a:buClr>
              <a:buFont typeface="Arial" panose="020B0604020202020204" pitchFamily="34" charset="0"/>
              <a:buChar char="•"/>
            </a:pPr>
            <a:r>
              <a:rPr lang="fr-FR" sz="1200" dirty="0">
                <a:solidFill>
                  <a:schemeClr val="accent2">
                    <a:lumMod val="75000"/>
                  </a:schemeClr>
                </a:solidFill>
                <a:latin typeface="Berlin Sans FB" panose="020E0602020502020306" pitchFamily="34" charset="0"/>
              </a:rPr>
              <a:t>Dépassements d’honoraires des médecins</a:t>
            </a:r>
          </a:p>
          <a:p>
            <a:pPr marL="171450" indent="-171450">
              <a:buClr>
                <a:srgbClr val="FF0000"/>
              </a:buClr>
              <a:buFont typeface="Arial" panose="020B0604020202020204" pitchFamily="34" charset="0"/>
              <a:buChar char="•"/>
            </a:pPr>
            <a:endParaRPr lang="fr-FR" sz="600" dirty="0">
              <a:solidFill>
                <a:schemeClr val="accent2">
                  <a:lumMod val="75000"/>
                </a:schemeClr>
              </a:solidFill>
              <a:latin typeface="Berlin Sans FB" panose="020E0602020502020306" pitchFamily="34" charset="0"/>
            </a:endParaRPr>
          </a:p>
          <a:p>
            <a:pPr marL="171450" indent="-171450">
              <a:buClr>
                <a:srgbClr val="FF0000"/>
              </a:buClr>
              <a:buFont typeface="Arial" panose="020B0604020202020204" pitchFamily="34" charset="0"/>
              <a:buChar char="•"/>
            </a:pPr>
            <a:r>
              <a:rPr lang="fr-FR" sz="1200" dirty="0">
                <a:solidFill>
                  <a:schemeClr val="accent2">
                    <a:lumMod val="75000"/>
                  </a:schemeClr>
                </a:solidFill>
                <a:latin typeface="Berlin Sans FB" panose="020E0602020502020306" pitchFamily="34" charset="0"/>
              </a:rPr>
              <a:t>Dépassements d’honoraires des analyses médicales</a:t>
            </a:r>
          </a:p>
          <a:p>
            <a:pPr marL="171450" indent="-171450">
              <a:buClr>
                <a:srgbClr val="FF0000"/>
              </a:buClr>
              <a:buFont typeface="Arial" panose="020B0604020202020204" pitchFamily="34" charset="0"/>
              <a:buChar char="•"/>
            </a:pPr>
            <a:endParaRPr lang="fr-FR" sz="600" dirty="0">
              <a:solidFill>
                <a:schemeClr val="accent2">
                  <a:lumMod val="75000"/>
                </a:schemeClr>
              </a:solidFill>
              <a:latin typeface="Berlin Sans FB" panose="020E0602020502020306" pitchFamily="34" charset="0"/>
            </a:endParaRPr>
          </a:p>
          <a:p>
            <a:pPr marL="171450" indent="-171450">
              <a:buClr>
                <a:srgbClr val="FF0000"/>
              </a:buClr>
              <a:buFont typeface="Arial" panose="020B0604020202020204" pitchFamily="34" charset="0"/>
              <a:buChar char="•"/>
            </a:pPr>
            <a:r>
              <a:rPr lang="fr-FR" sz="1200" dirty="0">
                <a:solidFill>
                  <a:schemeClr val="accent2">
                    <a:lumMod val="75000"/>
                  </a:schemeClr>
                </a:solidFill>
                <a:latin typeface="Berlin Sans FB" panose="020E0602020502020306" pitchFamily="34" charset="0"/>
              </a:rPr>
              <a:t>Chambre particulière, les frais TV &amp; Internet, le lit d’accompagnant</a:t>
            </a:r>
          </a:p>
          <a:p>
            <a:pPr marL="171450" indent="-171450">
              <a:buClr>
                <a:srgbClr val="FF0000"/>
              </a:buClr>
              <a:buFont typeface="Arial" panose="020B0604020202020204" pitchFamily="34" charset="0"/>
              <a:buChar char="•"/>
            </a:pPr>
            <a:endParaRPr lang="fr-FR" sz="600" dirty="0">
              <a:solidFill>
                <a:schemeClr val="accent2">
                  <a:lumMod val="75000"/>
                </a:schemeClr>
              </a:solidFill>
              <a:latin typeface="Berlin Sans FB" panose="020E0602020502020306" pitchFamily="34" charset="0"/>
            </a:endParaRPr>
          </a:p>
          <a:p>
            <a:pPr marL="171450" indent="-171450">
              <a:buClr>
                <a:srgbClr val="FF0000"/>
              </a:buClr>
              <a:buFont typeface="Arial" panose="020B0604020202020204" pitchFamily="34" charset="0"/>
              <a:buChar char="•"/>
            </a:pPr>
            <a:r>
              <a:rPr lang="fr-FR" sz="1200" dirty="0">
                <a:solidFill>
                  <a:schemeClr val="accent2">
                    <a:lumMod val="75000"/>
                  </a:schemeClr>
                </a:solidFill>
                <a:latin typeface="Berlin Sans FB" panose="020E0602020502020306" pitchFamily="34" charset="0"/>
              </a:rPr>
              <a:t>Le forfait journalier fixé à 20 € pour 2021. </a:t>
            </a:r>
          </a:p>
          <a:p>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3</a:t>
            </a:fld>
            <a:endParaRPr lang="fr-FR"/>
          </a:p>
        </p:txBody>
      </p:sp>
    </p:spTree>
    <p:extLst>
      <p:ext uri="{BB962C8B-B14F-4D97-AF65-F5344CB8AC3E}">
        <p14:creationId xmlns:p14="http://schemas.microsoft.com/office/powerpoint/2010/main" val="37140205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400" b="1" dirty="0">
                <a:solidFill>
                  <a:srgbClr val="581D74"/>
                </a:solidFill>
                <a:latin typeface="Calibri" panose="020F0502020204030204" pitchFamily="34" charset="0"/>
                <a:cs typeface="Calibri" panose="020F0502020204030204" pitchFamily="34" charset="0"/>
              </a:rPr>
              <a:t>En revanche, une journée en soins intensifs coûte en moyenne 2.932 €</a:t>
            </a:r>
            <a:r>
              <a:rPr lang="fr-FR" b="1" dirty="0">
                <a:solidFill>
                  <a:srgbClr val="581D74"/>
                </a:solidFill>
                <a:latin typeface="Calibri" panose="020F0502020204030204" pitchFamily="34" charset="0"/>
                <a:cs typeface="Calibri" panose="020F0502020204030204" pitchFamily="34" charset="0"/>
              </a:rPr>
              <a:t>.</a:t>
            </a:r>
          </a:p>
          <a:p>
            <a:endParaRPr lang="fr-FR" sz="400" dirty="0">
              <a:latin typeface="Calibri" panose="020F0502020204030204" pitchFamily="34" charset="0"/>
              <a:cs typeface="Calibri" panose="020F0502020204030204" pitchFamily="34" charset="0"/>
            </a:endParaRPr>
          </a:p>
          <a:p>
            <a:r>
              <a:rPr lang="fr-FR" dirty="0">
                <a:latin typeface="Calibri" panose="020F0502020204030204" pitchFamily="34" charset="0"/>
                <a:cs typeface="Calibri" panose="020F0502020204030204" pitchFamily="34" charset="0"/>
              </a:rPr>
              <a:t>Ce tarif journalier est établi en fonction des coûts bien plus élevés que dans un service de médecine classique, avec des respirateurs, des règles d'hygiène renforcées et cinq fois plus de personnel au lit du patient. </a:t>
            </a:r>
          </a:p>
          <a:p>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4</a:t>
            </a:fld>
            <a:endParaRPr lang="fr-FR"/>
          </a:p>
        </p:txBody>
      </p:sp>
    </p:spTree>
    <p:extLst>
      <p:ext uri="{BB962C8B-B14F-4D97-AF65-F5344CB8AC3E}">
        <p14:creationId xmlns:p14="http://schemas.microsoft.com/office/powerpoint/2010/main" val="38514978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5</a:t>
            </a:fld>
            <a:endParaRPr lang="fr-FR"/>
          </a:p>
        </p:txBody>
      </p:sp>
    </p:spTree>
    <p:extLst>
      <p:ext uri="{BB962C8B-B14F-4D97-AF65-F5344CB8AC3E}">
        <p14:creationId xmlns:p14="http://schemas.microsoft.com/office/powerpoint/2010/main" val="1213584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1597819"/>
            <a:ext cx="7772400" cy="1102519"/>
          </a:xfrm>
        </p:spPr>
        <p:txBody>
          <a:bodyPr/>
          <a:lstStyle/>
          <a:p>
            <a:r>
              <a:rPr lang="fr-FR"/>
              <a:t>Modifiez le style du titre</a:t>
            </a:r>
          </a:p>
        </p:txBody>
      </p:sp>
      <p:sp>
        <p:nvSpPr>
          <p:cNvPr id="3" name="Sous-titr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DD34A7A0-69FB-4341-8B33-64B0FF040F65}" type="datetime1">
              <a:rPr lang="fr-FR" smtClean="0"/>
              <a:t>09/12/2021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475202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grpSp>
        <p:nvGrpSpPr>
          <p:cNvPr id="12" name="Groupe 11"/>
          <p:cNvGrpSpPr/>
          <p:nvPr userDrawn="1"/>
        </p:nvGrpSpPr>
        <p:grpSpPr>
          <a:xfrm>
            <a:off x="3074274" y="320398"/>
            <a:ext cx="3635664" cy="4823102"/>
            <a:chOff x="5150142" y="649837"/>
            <a:chExt cx="3404144" cy="4515966"/>
          </a:xfrm>
        </p:grpSpPr>
        <p:grpSp>
          <p:nvGrpSpPr>
            <p:cNvPr id="13" name="Groupe 12"/>
            <p:cNvGrpSpPr/>
            <p:nvPr/>
          </p:nvGrpSpPr>
          <p:grpSpPr>
            <a:xfrm>
              <a:off x="5150142" y="649837"/>
              <a:ext cx="3404144" cy="4515966"/>
              <a:chOff x="5150142" y="649837"/>
              <a:chExt cx="3404144" cy="4515966"/>
            </a:xfrm>
          </p:grpSpPr>
          <p:pic>
            <p:nvPicPr>
              <p:cNvPr id="15" name="Image 14"/>
              <p:cNvPicPr>
                <a:picLocks noChangeAspect="1"/>
              </p:cNvPicPr>
              <p:nvPr/>
            </p:nvPicPr>
            <p:blipFill rotWithShape="1">
              <a:blip r:embed="rId2">
                <a:extLst>
                  <a:ext uri="{28A0092B-C50C-407E-A947-70E740481C1C}">
                    <a14:useLocalDpi xmlns:a14="http://schemas.microsoft.com/office/drawing/2010/main" val="0"/>
                  </a:ext>
                </a:extLst>
              </a:blip>
              <a:srcRect l="27340" t="6479" r="19787"/>
              <a:stretch/>
            </p:blipFill>
            <p:spPr>
              <a:xfrm>
                <a:off x="5150142" y="649837"/>
                <a:ext cx="3404144" cy="4515966"/>
              </a:xfrm>
              <a:prstGeom prst="rect">
                <a:avLst/>
              </a:prstGeom>
            </p:spPr>
          </p:pic>
          <p:sp>
            <p:nvSpPr>
              <p:cNvPr id="16" name="Rectangle à coins arrondis 15"/>
              <p:cNvSpPr/>
              <p:nvPr/>
            </p:nvSpPr>
            <p:spPr>
              <a:xfrm>
                <a:off x="5701107" y="1083187"/>
                <a:ext cx="1705093" cy="3623322"/>
              </a:xfrm>
              <a:prstGeom prst="roundRect">
                <a:avLst>
                  <a:gd name="adj" fmla="val 6463"/>
                </a:avLst>
              </a:prstGeom>
              <a:solidFill>
                <a:sysClr val="windowText" lastClr="000000"/>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Arial Narrow"/>
                  <a:ea typeface="+mn-ea"/>
                  <a:cs typeface="+mn-cs"/>
                </a:endParaRPr>
              </a:p>
            </p:txBody>
          </p:sp>
        </p:grpSp>
        <p:pic>
          <p:nvPicPr>
            <p:cNvPr id="14" name="Picture 2" descr="Iphone, Téléphone Cellulaire, Téléphone"/>
            <p:cNvPicPr>
              <a:picLocks noChangeAspect="1" noChangeArrowheads="1"/>
            </p:cNvPicPr>
            <p:nvPr/>
          </p:nvPicPr>
          <p:blipFill rotWithShape="1">
            <a:blip r:embed="rId3">
              <a:extLst>
                <a:ext uri="{28A0092B-C50C-407E-A947-70E740481C1C}">
                  <a14:useLocalDpi xmlns:a14="http://schemas.microsoft.com/office/drawing/2010/main" val="0"/>
                </a:ext>
              </a:extLst>
            </a:blip>
            <a:srcRect t="87140" b="1310"/>
            <a:stretch/>
          </p:blipFill>
          <p:spPr bwMode="auto">
            <a:xfrm>
              <a:off x="5599097" y="4303750"/>
              <a:ext cx="1909112" cy="441020"/>
            </a:xfrm>
            <a:prstGeom prst="rect">
              <a:avLst/>
            </a:prstGeom>
            <a:noFill/>
            <a:effectLst>
              <a:softEdge rad="31750"/>
            </a:effectLst>
            <a:extLst>
              <a:ext uri="{909E8E84-426E-40DD-AFC4-6F175D3DCCD1}">
                <a14:hiddenFill xmlns:a14="http://schemas.microsoft.com/office/drawing/2010/main">
                  <a:solidFill>
                    <a:srgbClr val="FFFFFF"/>
                  </a:solidFill>
                </a14:hiddenFill>
              </a:ext>
            </a:extLst>
          </p:spPr>
        </p:pic>
      </p:grpSp>
      <p:sp>
        <p:nvSpPr>
          <p:cNvPr id="17" name="Espace réservé du numéro de diapositive 5"/>
          <p:cNvSpPr>
            <a:spLocks noGrp="1"/>
          </p:cNvSpPr>
          <p:nvPr>
            <p:ph type="sldNum" sz="quarter" idx="12"/>
          </p:nvPr>
        </p:nvSpPr>
        <p:spPr>
          <a:xfrm>
            <a:off x="6553200" y="4767263"/>
            <a:ext cx="2133600" cy="273844"/>
          </a:xfrm>
        </p:spPr>
        <p:txBody>
          <a:bodyPr/>
          <a:lstStyle/>
          <a:p>
            <a:fld id="{1D19D0A2-BBF5-4B7E-A646-CBE7ACEBDC00}" type="slidenum">
              <a:rPr lang="fr-FR" smtClean="0"/>
              <a:t>‹N°›</a:t>
            </a:fld>
            <a:endParaRPr lang="fr-FR"/>
          </a:p>
        </p:txBody>
      </p:sp>
      <p:pic>
        <p:nvPicPr>
          <p:cNvPr id="8" name="Image 7"/>
          <p:cNvPicPr>
            <a:picLocks noChangeAspect="1"/>
          </p:cNvPicPr>
          <p:nvPr userDrawn="1"/>
        </p:nvPicPr>
        <p:blipFill rotWithShape="1">
          <a:blip r:embed="rId4"/>
          <a:srcRect l="-1" r="37"/>
          <a:stretch/>
        </p:blipFill>
        <p:spPr>
          <a:xfrm>
            <a:off x="3680253" y="1001757"/>
            <a:ext cx="1823950" cy="3240000"/>
          </a:xfrm>
          <a:prstGeom prst="rect">
            <a:avLst/>
          </a:prstGeom>
        </p:spPr>
      </p:pic>
    </p:spTree>
    <p:extLst>
      <p:ext uri="{BB962C8B-B14F-4D97-AF65-F5344CB8AC3E}">
        <p14:creationId xmlns:p14="http://schemas.microsoft.com/office/powerpoint/2010/main" val="10816737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3305176"/>
            <a:ext cx="7772400" cy="1021556"/>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3124C0CE-D87E-4EF6-962F-11E1D8023496}" type="datetime1">
              <a:rPr lang="fr-FR" smtClean="0"/>
              <a:t>09/12/2021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14356920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50AA10F0-FB10-4D13-8C07-64CF1AB7BB3F}" type="datetime1">
              <a:rPr lang="fr-FR" smtClean="0"/>
              <a:t>09/12/2021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1536014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286518C1-05C6-4AAC-892F-4044CA77ACC2}" type="datetime1">
              <a:rPr lang="fr-FR" smtClean="0"/>
              <a:t>09/12/2021</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12258301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9D40821F-0C53-4AD9-9559-618CC3622F99}" type="datetime1">
              <a:rPr lang="fr-FR" smtClean="0"/>
              <a:t>09/12/2021</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16091365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CFCEAD4F-FDE4-4D4D-85B4-99D4C183D6E6}" type="datetime1">
              <a:rPr lang="fr-FR" smtClean="0"/>
              <a:t>09/12/2021</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9182004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1" y="204787"/>
            <a:ext cx="3008313" cy="871538"/>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8BE92A33-078D-4688-BB13-5BEB09F05CEA}" type="datetime1">
              <a:rPr lang="fr-FR" smtClean="0"/>
              <a:t>09/12/2021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36551170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3600450"/>
            <a:ext cx="5486400" cy="425054"/>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EA6FE1A1-235F-4ACC-AE2D-E15209E0920D}" type="datetime1">
              <a:rPr lang="fr-FR" smtClean="0"/>
              <a:t>09/12/2021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2440903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FDAE087C-4BDC-4F3B-A15A-CF4438D65C03}" type="datetime1">
              <a:rPr lang="fr-FR" smtClean="0"/>
              <a:t>09/12/2021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14553408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05979"/>
            <a:ext cx="2057400" cy="4388644"/>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457200" y="205979"/>
            <a:ext cx="6019800" cy="4388644"/>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2611B196-B4E8-4B5C-8B02-B8322A3B5FD3}" type="datetime1">
              <a:rPr lang="fr-FR" smtClean="0"/>
              <a:t>09/12/2021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1536514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A0B9351D-5E05-4AE9-8EF5-C4432013D87D}" type="datetime1">
              <a:rPr lang="fr-FR" smtClean="0"/>
              <a:t>09/12/2021</a:t>
            </a:fld>
            <a:endParaRPr lang="fr-FR"/>
          </a:p>
        </p:txBody>
      </p:sp>
      <p:sp>
        <p:nvSpPr>
          <p:cNvPr id="5" name="Espace réservé du pied de page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D19D0A2-BBF5-4B7E-A646-CBE7ACEBDC00}" type="slidenum">
              <a:rPr lang="fr-FR" smtClean="0"/>
              <a:t>‹N°›</a:t>
            </a:fld>
            <a:endParaRPr lang="fr-FR"/>
          </a:p>
        </p:txBody>
      </p:sp>
    </p:spTree>
    <p:extLst>
      <p:ext uri="{BB962C8B-B14F-4D97-AF65-F5344CB8AC3E}">
        <p14:creationId xmlns:p14="http://schemas.microsoft.com/office/powerpoint/2010/main" val="32155196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12.jpe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2.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10.png"/><Relationship Id="rId3" Type="http://schemas.openxmlformats.org/officeDocument/2006/relationships/slide" Target="slide2.xml"/><Relationship Id="rId7" Type="http://schemas.openxmlformats.org/officeDocument/2006/relationships/image" Target="../media/image16.png"/><Relationship Id="rId12"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5.jpeg"/><Relationship Id="rId11" Type="http://schemas.microsoft.com/office/2007/relationships/hdphoto" Target="../media/hdphoto2.wdp"/><Relationship Id="rId5" Type="http://schemas.openxmlformats.org/officeDocument/2006/relationships/image" Target="../media/image14.jpeg"/><Relationship Id="rId10" Type="http://schemas.openxmlformats.org/officeDocument/2006/relationships/image" Target="../media/image18.png"/><Relationship Id="rId4" Type="http://schemas.openxmlformats.org/officeDocument/2006/relationships/image" Target="../media/image13.png"/><Relationship Id="rId9" Type="http://schemas.openxmlformats.org/officeDocument/2006/relationships/image" Target="../media/image17.jpeg"/></Relationships>
</file>

<file path=ppt/slides/_rels/slide3.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20.jpe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7.jpeg"/><Relationship Id="rId5" Type="http://schemas.openxmlformats.org/officeDocument/2006/relationships/image" Target="../media/image13.png"/><Relationship Id="rId4" Type="http://schemas.openxmlformats.org/officeDocument/2006/relationships/slide" Target="slide2.xml"/><Relationship Id="rId9" Type="http://schemas.openxmlformats.org/officeDocument/2006/relationships/image" Target="../media/image22.png"/></Relationships>
</file>

<file path=ppt/slides/_rels/slide4.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0.jpe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7.jpeg"/><Relationship Id="rId5" Type="http://schemas.openxmlformats.org/officeDocument/2006/relationships/image" Target="../media/image13.png"/><Relationship Id="rId4" Type="http://schemas.openxmlformats.org/officeDocument/2006/relationships/slide" Target="slide2.xml"/></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5.png"/><Relationship Id="rId4" Type="http://schemas.openxmlformats.org/officeDocument/2006/relationships/slide" Target="slid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35980" y="0"/>
            <a:ext cx="4708020" cy="5143500"/>
          </a:xfrm>
          <a:prstGeom prst="rect">
            <a:avLst/>
          </a:prstGeom>
        </p:spPr>
      </p:pic>
      <p:sp>
        <p:nvSpPr>
          <p:cNvPr id="4" name="Rectangle 3"/>
          <p:cNvSpPr/>
          <p:nvPr/>
        </p:nvSpPr>
        <p:spPr>
          <a:xfrm>
            <a:off x="-14063" y="0"/>
            <a:ext cx="4573800" cy="5143500"/>
          </a:xfrm>
          <a:prstGeom prst="rect">
            <a:avLst/>
          </a:prstGeom>
          <a:solidFill>
            <a:schemeClr val="bg1"/>
          </a:solidFill>
          <a:ln>
            <a:noFill/>
          </a:ln>
          <a:effectLst>
            <a:outerShdw blurRad="50800" dist="38100" sx="101000" sy="101000" algn="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rgbClr val="FF0000"/>
                </a:solidFill>
              </a:rPr>
              <a:t>SPÉCIAL COVID 19</a:t>
            </a:r>
          </a:p>
        </p:txBody>
      </p:sp>
      <p:pic>
        <p:nvPicPr>
          <p:cNvPr id="8" name="Imag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34190" y="3774008"/>
            <a:ext cx="1890000" cy="536051"/>
          </a:xfrm>
          <a:prstGeom prst="rect">
            <a:avLst/>
          </a:prstGeom>
        </p:spPr>
      </p:pic>
      <p:cxnSp>
        <p:nvCxnSpPr>
          <p:cNvPr id="12" name="Connecteur droit 11"/>
          <p:cNvCxnSpPr/>
          <p:nvPr/>
        </p:nvCxnSpPr>
        <p:spPr>
          <a:xfrm>
            <a:off x="1520927" y="2237932"/>
            <a:ext cx="1485000" cy="0"/>
          </a:xfrm>
          <a:prstGeom prst="line">
            <a:avLst/>
          </a:prstGeom>
          <a:ln/>
        </p:spPr>
        <p:style>
          <a:lnRef idx="2">
            <a:schemeClr val="accent2"/>
          </a:lnRef>
          <a:fillRef idx="0">
            <a:schemeClr val="accent2"/>
          </a:fillRef>
          <a:effectRef idx="1">
            <a:schemeClr val="accent2"/>
          </a:effectRef>
          <a:fontRef idx="minor">
            <a:schemeClr val="tx1"/>
          </a:fontRef>
        </p:style>
      </p:cxnSp>
      <p:sp>
        <p:nvSpPr>
          <p:cNvPr id="28" name="Pensées 27"/>
          <p:cNvSpPr/>
          <p:nvPr/>
        </p:nvSpPr>
        <p:spPr>
          <a:xfrm>
            <a:off x="6774294" y="15825"/>
            <a:ext cx="2505190" cy="1334840"/>
          </a:xfrm>
          <a:prstGeom prst="cloudCallout">
            <a:avLst>
              <a:gd name="adj1" fmla="val -8039"/>
              <a:gd name="adj2" fmla="val 1641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p:cNvSpPr txBox="1"/>
          <p:nvPr/>
        </p:nvSpPr>
        <p:spPr>
          <a:xfrm>
            <a:off x="0" y="4912668"/>
            <a:ext cx="4573800" cy="230832"/>
          </a:xfrm>
          <a:prstGeom prst="rect">
            <a:avLst/>
          </a:prstGeom>
          <a:noFill/>
        </p:spPr>
        <p:txBody>
          <a:bodyPr wrap="square" rtlCol="0">
            <a:spAutoFit/>
          </a:bodyPr>
          <a:lstStyle/>
          <a:p>
            <a:pPr algn="ctr"/>
            <a:r>
              <a:rPr lang="fr-FR" sz="900" dirty="0">
                <a:solidFill>
                  <a:schemeClr val="bg1">
                    <a:lumMod val="50000"/>
                  </a:schemeClr>
                </a:solidFill>
              </a:rPr>
              <a:t>Document à caractère promotionnel et pédagogique</a:t>
            </a:r>
          </a:p>
        </p:txBody>
      </p:sp>
      <p:pic>
        <p:nvPicPr>
          <p:cNvPr id="7170" name="Picture 2" descr="Stethoscope ic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21631" y="555526"/>
            <a:ext cx="461935" cy="461935"/>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Pills icon"/>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94226" y="294189"/>
            <a:ext cx="723272" cy="723272"/>
          </a:xfrm>
          <a:prstGeom prst="rect">
            <a:avLst/>
          </a:prstGeom>
          <a:noFill/>
          <a:extLst>
            <a:ext uri="{909E8E84-426E-40DD-AFC4-6F175D3DCCD1}">
              <a14:hiddenFill xmlns:a14="http://schemas.microsoft.com/office/drawing/2010/main">
                <a:solidFill>
                  <a:srgbClr val="FFFFFF"/>
                </a:solidFill>
              </a14:hiddenFill>
            </a:ext>
          </a:extLst>
        </p:spPr>
      </p:pic>
      <p:pic>
        <p:nvPicPr>
          <p:cNvPr id="7176" name="Picture 8" descr="Heart beat no sh icon"/>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980667" y="97429"/>
            <a:ext cx="724423" cy="724423"/>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Nurse icon"/>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541757" y="396851"/>
            <a:ext cx="812147" cy="812147"/>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p:cNvPicPr>
            <a:picLocks noChangeAspect="1"/>
          </p:cNvPicPr>
          <p:nvPr/>
        </p:nvPicPr>
        <p:blipFill>
          <a:blip r:embed="rId9">
            <a:clrChange>
              <a:clrFrom>
                <a:srgbClr val="EEF3FA"/>
              </a:clrFrom>
              <a:clrTo>
                <a:srgbClr val="EEF3FA">
                  <a:alpha val="0"/>
                </a:srgbClr>
              </a:clrTo>
            </a:clrChange>
          </a:blip>
          <a:stretch>
            <a:fillRect/>
          </a:stretch>
        </p:blipFill>
        <p:spPr>
          <a:xfrm>
            <a:off x="1691680" y="4509265"/>
            <a:ext cx="1162314" cy="357857"/>
          </a:xfrm>
          <a:prstGeom prst="rect">
            <a:avLst/>
          </a:prstGeom>
        </p:spPr>
      </p:pic>
      <p:pic>
        <p:nvPicPr>
          <p:cNvPr id="6" name="Image 5"/>
          <p:cNvPicPr>
            <a:picLocks noChangeAspect="1"/>
          </p:cNvPicPr>
          <p:nvPr/>
        </p:nvPicPr>
        <p:blipFill rotWithShape="1">
          <a:blip r:embed="rId10"/>
          <a:srcRect l="39939" t="630"/>
          <a:stretch/>
        </p:blipFill>
        <p:spPr>
          <a:xfrm>
            <a:off x="322399" y="1579923"/>
            <a:ext cx="4139952" cy="484639"/>
          </a:xfrm>
          <a:prstGeom prst="rect">
            <a:avLst/>
          </a:prstGeom>
        </p:spPr>
      </p:pic>
      <p:pic>
        <p:nvPicPr>
          <p:cNvPr id="17" name="Image 16"/>
          <p:cNvPicPr>
            <a:picLocks noChangeAspect="1"/>
          </p:cNvPicPr>
          <p:nvPr/>
        </p:nvPicPr>
        <p:blipFill rotWithShape="1">
          <a:blip r:embed="rId10"/>
          <a:srcRect t="1" r="59431" b="-254"/>
          <a:stretch/>
        </p:blipFill>
        <p:spPr>
          <a:xfrm>
            <a:off x="817681" y="1129210"/>
            <a:ext cx="2796404" cy="488946"/>
          </a:xfrm>
          <a:prstGeom prst="rect">
            <a:avLst/>
          </a:prstGeom>
        </p:spPr>
      </p:pic>
      <p:pic>
        <p:nvPicPr>
          <p:cNvPr id="1026" name="Picture 2" descr="modèle 3D de Coronavirus SRAS-CoV-2 - TurboSquid 1530906">
            <a:extLst>
              <a:ext uri="{FF2B5EF4-FFF2-40B4-BE49-F238E27FC236}">
                <a16:creationId xmlns:a16="http://schemas.microsoft.com/office/drawing/2014/main" id="{91864E9F-BE04-49A0-9924-8C35B708FD6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784766" y="2775093"/>
            <a:ext cx="976142" cy="976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32094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Connecteur droit 13"/>
          <p:cNvCxnSpPr/>
          <p:nvPr/>
        </p:nvCxnSpPr>
        <p:spPr>
          <a:xfrm>
            <a:off x="1259632" y="2944703"/>
            <a:ext cx="7272808" cy="0"/>
          </a:xfrm>
          <a:prstGeom prst="line">
            <a:avLst/>
          </a:prstGeom>
          <a:ln w="762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16" name="Image 15">
            <a:hlinkClick r:id="rId3" action="ppaction://hlinksldjump"/>
          </p:cNvPr>
          <p:cNvPicPr>
            <a:picLocks noChangeAspect="1"/>
          </p:cNvPicPr>
          <p:nvPr/>
        </p:nvPicPr>
        <p:blipFill>
          <a:blip r:embed="rId4"/>
          <a:stretch>
            <a:fillRect/>
          </a:stretch>
        </p:blipFill>
        <p:spPr>
          <a:xfrm>
            <a:off x="83333" y="4731990"/>
            <a:ext cx="1032283" cy="330860"/>
          </a:xfrm>
          <a:prstGeom prst="rect">
            <a:avLst/>
          </a:prstGeom>
        </p:spPr>
      </p:pic>
      <p:sp>
        <p:nvSpPr>
          <p:cNvPr id="7" name="ZoneTexte 6"/>
          <p:cNvSpPr txBox="1"/>
          <p:nvPr/>
        </p:nvSpPr>
        <p:spPr>
          <a:xfrm>
            <a:off x="135459" y="33667"/>
            <a:ext cx="7460879" cy="707886"/>
          </a:xfrm>
          <a:prstGeom prst="rect">
            <a:avLst/>
          </a:prstGeom>
          <a:noFill/>
        </p:spPr>
        <p:txBody>
          <a:bodyPr wrap="square" rtlCol="0">
            <a:spAutoFit/>
          </a:bodyPr>
          <a:lstStyle/>
          <a:p>
            <a:r>
              <a:rPr lang="fr-FR" sz="2000" b="1" dirty="0">
                <a:solidFill>
                  <a:srgbClr val="FF0000"/>
                </a:solidFill>
                <a:latin typeface="Berlin Sans FB" panose="020E0602020502020306" pitchFamily="34" charset="0"/>
              </a:rPr>
              <a:t>E</a:t>
            </a:r>
            <a:r>
              <a:rPr lang="fr-FR" sz="2000" b="1" dirty="0">
                <a:latin typeface="Berlin Sans FB" panose="020E0602020502020306" pitchFamily="34" charset="0"/>
              </a:rPr>
              <a:t>XEMPLE</a:t>
            </a:r>
            <a:r>
              <a:rPr lang="fr-FR" sz="2000" b="1" dirty="0">
                <a:solidFill>
                  <a:srgbClr val="FF0000"/>
                </a:solidFill>
                <a:latin typeface="Berlin Sans FB" panose="020E0602020502020306" pitchFamily="34" charset="0"/>
              </a:rPr>
              <a:t> </a:t>
            </a:r>
            <a:r>
              <a:rPr lang="fr-FR" sz="2000" b="1" dirty="0">
                <a:latin typeface="Berlin Sans FB" panose="020E0602020502020306" pitchFamily="34" charset="0"/>
              </a:rPr>
              <a:t>:</a:t>
            </a:r>
            <a:r>
              <a:rPr lang="fr-FR" sz="2000" b="1" dirty="0">
                <a:solidFill>
                  <a:srgbClr val="FF0000"/>
                </a:solidFill>
                <a:latin typeface="Berlin Sans FB" panose="020E0602020502020306" pitchFamily="34" charset="0"/>
              </a:rPr>
              <a:t> L</a:t>
            </a:r>
            <a:r>
              <a:rPr lang="fr-FR" sz="2000" b="1" dirty="0">
                <a:latin typeface="Berlin Sans FB" panose="020E0602020502020306" pitchFamily="34" charset="0"/>
              </a:rPr>
              <a:t>E </a:t>
            </a:r>
            <a:r>
              <a:rPr lang="fr-FR" sz="2000" b="1" dirty="0">
                <a:solidFill>
                  <a:srgbClr val="FF0000"/>
                </a:solidFill>
                <a:latin typeface="Berlin Sans FB" panose="020E0602020502020306" pitchFamily="34" charset="0"/>
              </a:rPr>
              <a:t>C</a:t>
            </a:r>
            <a:r>
              <a:rPr lang="fr-FR" sz="2000" b="1" dirty="0">
                <a:latin typeface="Berlin Sans FB" panose="020E0602020502020306" pitchFamily="34" charset="0"/>
              </a:rPr>
              <a:t>OVID</a:t>
            </a:r>
            <a:endParaRPr lang="fr-FR" sz="2000" dirty="0">
              <a:latin typeface="Berlin Sans FB" panose="020E0602020502020306" pitchFamily="34" charset="0"/>
            </a:endParaRPr>
          </a:p>
          <a:p>
            <a:r>
              <a:rPr lang="fr-FR" sz="2000" b="1" dirty="0">
                <a:latin typeface="Berlin Sans FB" panose="020E0602020502020306" pitchFamily="34" charset="0"/>
              </a:rPr>
              <a:t> </a:t>
            </a:r>
            <a:endParaRPr lang="fr-FR" sz="2000" dirty="0">
              <a:latin typeface="Berlin Sans FB" panose="020E0602020502020306" pitchFamily="34" charset="0"/>
            </a:endParaRPr>
          </a:p>
        </p:txBody>
      </p:sp>
      <p:sp>
        <p:nvSpPr>
          <p:cNvPr id="2" name="Espace réservé du numéro de diapositive 1"/>
          <p:cNvSpPr>
            <a:spLocks noGrp="1"/>
          </p:cNvSpPr>
          <p:nvPr>
            <p:ph type="sldNum" sz="quarter" idx="12"/>
          </p:nvPr>
        </p:nvSpPr>
        <p:spPr/>
        <p:txBody>
          <a:bodyPr/>
          <a:lstStyle/>
          <a:p>
            <a:fld id="{1D19D0A2-BBF5-4B7E-A646-CBE7ACEBDC00}" type="slidenum">
              <a:rPr lang="fr-FR" smtClean="0"/>
              <a:t>2</a:t>
            </a:fld>
            <a:endParaRPr lang="fr-FR" dirty="0"/>
          </a:p>
        </p:txBody>
      </p:sp>
      <p:sp>
        <p:nvSpPr>
          <p:cNvPr id="12" name="Rectangle 11"/>
          <p:cNvSpPr/>
          <p:nvPr/>
        </p:nvSpPr>
        <p:spPr>
          <a:xfrm>
            <a:off x="148845" y="587664"/>
            <a:ext cx="5647291" cy="523220"/>
          </a:xfrm>
          <a:prstGeom prst="rect">
            <a:avLst/>
          </a:prstGeom>
        </p:spPr>
        <p:txBody>
          <a:bodyPr wrap="square">
            <a:spAutoFit/>
          </a:bodyPr>
          <a:lstStyle/>
          <a:p>
            <a:pPr>
              <a:buClr>
                <a:srgbClr val="FF0000"/>
              </a:buClr>
            </a:pPr>
            <a:r>
              <a:rPr lang="fr-FR" sz="1400" dirty="0">
                <a:latin typeface="Berlin Sans FB" panose="020E0602020502020306" pitchFamily="34" charset="0"/>
              </a:rPr>
              <a:t>Quels frais de santé devez-vous engager si vous êtes malade de la </a:t>
            </a:r>
            <a:r>
              <a:rPr lang="fr-FR" sz="1400" dirty="0" err="1">
                <a:latin typeface="Berlin Sans FB" panose="020E0602020502020306" pitchFamily="34" charset="0"/>
              </a:rPr>
              <a:t>Covid</a:t>
            </a:r>
            <a:r>
              <a:rPr lang="fr-FR" sz="1400" dirty="0">
                <a:latin typeface="Berlin Sans FB" panose="020E0602020502020306" pitchFamily="34" charset="0"/>
              </a:rPr>
              <a:t> ou en cas de suspicion à la Covid-19 ? </a:t>
            </a:r>
            <a:endParaRPr lang="fr-FR" sz="1400" baseline="30000" dirty="0">
              <a:latin typeface="Berlin Sans FB" panose="020E0602020502020306" pitchFamily="34" charset="0"/>
            </a:endParaRPr>
          </a:p>
        </p:txBody>
      </p:sp>
      <p:sp>
        <p:nvSpPr>
          <p:cNvPr id="13" name="Rectangle 12"/>
          <p:cNvSpPr/>
          <p:nvPr/>
        </p:nvSpPr>
        <p:spPr>
          <a:xfrm>
            <a:off x="3541037" y="3381208"/>
            <a:ext cx="1457470" cy="523220"/>
          </a:xfrm>
          <a:prstGeom prst="rect">
            <a:avLst/>
          </a:prstGeom>
        </p:spPr>
        <p:txBody>
          <a:bodyPr wrap="square">
            <a:spAutoFit/>
          </a:bodyPr>
          <a:lstStyle/>
          <a:p>
            <a:pPr algn="ctr">
              <a:buClr>
                <a:srgbClr val="FF0000"/>
              </a:buClr>
            </a:pPr>
            <a:r>
              <a:rPr lang="fr-FR" sz="1400" dirty="0">
                <a:latin typeface="Berlin Sans FB" panose="020E0602020502020306" pitchFamily="34" charset="0"/>
              </a:rPr>
              <a:t>Consulter un médecin traitant</a:t>
            </a:r>
          </a:p>
        </p:txBody>
      </p:sp>
      <p:grpSp>
        <p:nvGrpSpPr>
          <p:cNvPr id="30" name="Groupe 29"/>
          <p:cNvGrpSpPr/>
          <p:nvPr/>
        </p:nvGrpSpPr>
        <p:grpSpPr>
          <a:xfrm>
            <a:off x="2555776" y="2454464"/>
            <a:ext cx="914400" cy="914400"/>
            <a:chOff x="2703626" y="1196133"/>
            <a:chExt cx="914400" cy="914400"/>
          </a:xfrm>
        </p:grpSpPr>
        <p:sp>
          <p:nvSpPr>
            <p:cNvPr id="19" name="Ellipse 18"/>
            <p:cNvSpPr/>
            <p:nvPr/>
          </p:nvSpPr>
          <p:spPr>
            <a:xfrm>
              <a:off x="2703626" y="1196133"/>
              <a:ext cx="914400" cy="914400"/>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076" name="Picture 4" descr="Médecin et patient et test d'écouvillonnage nasal pcr Vecteur gratuit"/>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831543" y="1320461"/>
              <a:ext cx="676722" cy="67672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1" name="Groupe 30"/>
          <p:cNvGrpSpPr/>
          <p:nvPr/>
        </p:nvGrpSpPr>
        <p:grpSpPr>
          <a:xfrm>
            <a:off x="6367870" y="2457978"/>
            <a:ext cx="914400" cy="914400"/>
            <a:chOff x="4724921" y="1402377"/>
            <a:chExt cx="914400" cy="914400"/>
          </a:xfrm>
        </p:grpSpPr>
        <p:sp>
          <p:nvSpPr>
            <p:cNvPr id="23" name="Ellipse 22"/>
            <p:cNvSpPr/>
            <p:nvPr/>
          </p:nvSpPr>
          <p:spPr>
            <a:xfrm>
              <a:off x="4724921" y="1402377"/>
              <a:ext cx="914400" cy="914400"/>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080" name="Picture 8" descr="Maladie respiratoire, problème médical. cancer du poumon, asthme bronchique, diagnostic de pneumonie. scintigraphie thoracique avec inflammations. élément de conception de radiologie. illustration de métaphore de concept isolé de vecteur Vecteur gratuit"/>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788539" y="1426932"/>
              <a:ext cx="826145" cy="82614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072" name="Groupe 3071"/>
          <p:cNvGrpSpPr/>
          <p:nvPr/>
        </p:nvGrpSpPr>
        <p:grpSpPr>
          <a:xfrm>
            <a:off x="5072615" y="2451066"/>
            <a:ext cx="929432" cy="914400"/>
            <a:chOff x="5186580" y="3208727"/>
            <a:chExt cx="929432" cy="914400"/>
          </a:xfrm>
        </p:grpSpPr>
        <p:sp>
          <p:nvSpPr>
            <p:cNvPr id="22" name="Ellipse 21"/>
            <p:cNvSpPr/>
            <p:nvPr/>
          </p:nvSpPr>
          <p:spPr>
            <a:xfrm>
              <a:off x="5201612" y="3208727"/>
              <a:ext cx="914400" cy="914400"/>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082" name="Picture 10" descr="Mains mâles isométriques tenir ensemble de pilules de pièce de monnaie de tablette stylo carte et brosse à dents isolé Vecteur gratuit"/>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backgroundRemoval t="57867" b="95467" l="32109" r="64696"/>
                      </a14:imgEffect>
                    </a14:imgLayer>
                  </a14:imgProps>
                </a:ext>
                <a:ext uri="{28A0092B-C50C-407E-A947-70E740481C1C}">
                  <a14:useLocalDpi xmlns:a14="http://schemas.microsoft.com/office/drawing/2010/main" val="0"/>
                </a:ext>
              </a:extLst>
            </a:blip>
            <a:srcRect l="31800" t="57505" r="35593"/>
            <a:stretch/>
          </p:blipFill>
          <p:spPr bwMode="auto">
            <a:xfrm>
              <a:off x="5186580" y="3345473"/>
              <a:ext cx="820928" cy="64090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9" name="Groupe 28"/>
          <p:cNvGrpSpPr/>
          <p:nvPr/>
        </p:nvGrpSpPr>
        <p:grpSpPr>
          <a:xfrm>
            <a:off x="7668344" y="2457978"/>
            <a:ext cx="930354" cy="914400"/>
            <a:chOff x="1954472" y="2945422"/>
            <a:chExt cx="930354" cy="914400"/>
          </a:xfrm>
        </p:grpSpPr>
        <p:sp>
          <p:nvSpPr>
            <p:cNvPr id="21" name="Ellipse 20"/>
            <p:cNvSpPr/>
            <p:nvPr/>
          </p:nvSpPr>
          <p:spPr>
            <a:xfrm>
              <a:off x="1962449" y="2945422"/>
              <a:ext cx="914400" cy="914400"/>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084" name="Picture 12" descr="Les gens qui marchent et assis au bâtiment de l'hôpital. extérieur en verre de la clinique de la ville. illustration vectorielle plane pour aide médicale, urgence, architecture, concept de soins de santé Vecteur gratuit"/>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54472" y="3084827"/>
              <a:ext cx="930354" cy="5811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8" name="Groupe 27"/>
          <p:cNvGrpSpPr/>
          <p:nvPr/>
        </p:nvGrpSpPr>
        <p:grpSpPr>
          <a:xfrm>
            <a:off x="3812572" y="2454464"/>
            <a:ext cx="914400" cy="914400"/>
            <a:chOff x="3627771" y="4123127"/>
            <a:chExt cx="914400" cy="914400"/>
          </a:xfrm>
        </p:grpSpPr>
        <p:sp>
          <p:nvSpPr>
            <p:cNvPr id="20" name="Ellipse 19"/>
            <p:cNvSpPr/>
            <p:nvPr/>
          </p:nvSpPr>
          <p:spPr>
            <a:xfrm>
              <a:off x="3627771" y="4123127"/>
              <a:ext cx="914400" cy="914400"/>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086" name="Picture 14" descr="La conception de l'équipe médicale Vecteur gratuit"/>
            <p:cNvPicPr>
              <a:picLocks noChangeAspect="1" noChangeArrowheads="1"/>
            </p:cNvPicPr>
            <p:nvPr/>
          </p:nvPicPr>
          <p:blipFill rotWithShape="1">
            <a:blip r:embed="rId10">
              <a:extLst>
                <a:ext uri="{BEBA8EAE-BF5A-486C-A8C5-ECC9F3942E4B}">
                  <a14:imgProps xmlns:a14="http://schemas.microsoft.com/office/drawing/2010/main">
                    <a14:imgLayer r:embed="rId11">
                      <a14:imgEffect>
                        <a14:backgroundRemoval t="8147" b="32748" l="3994" r="25080"/>
                      </a14:imgEffect>
                    </a14:imgLayer>
                  </a14:imgProps>
                </a:ext>
                <a:ext uri="{28A0092B-C50C-407E-A947-70E740481C1C}">
                  <a14:useLocalDpi xmlns:a14="http://schemas.microsoft.com/office/drawing/2010/main" val="0"/>
                </a:ext>
              </a:extLst>
            </a:blip>
            <a:srcRect l="2817" t="5311" r="74238" b="65705"/>
            <a:stretch/>
          </p:blipFill>
          <p:spPr bwMode="auto">
            <a:xfrm>
              <a:off x="3775133" y="4191827"/>
              <a:ext cx="619676" cy="782749"/>
            </a:xfrm>
            <a:prstGeom prst="rect">
              <a:avLst/>
            </a:prstGeom>
            <a:noFill/>
            <a:extLst>
              <a:ext uri="{909E8E84-426E-40DD-AFC4-6F175D3DCCD1}">
                <a14:hiddenFill xmlns:a14="http://schemas.microsoft.com/office/drawing/2010/main">
                  <a:solidFill>
                    <a:srgbClr val="FFFFFF"/>
                  </a:solidFill>
                </a14:hiddenFill>
              </a:ext>
            </a:extLst>
          </p:spPr>
        </p:pic>
      </p:grpSp>
      <p:pic>
        <p:nvPicPr>
          <p:cNvPr id="3074" name="Picture 2" descr="Illustration du concept de coronavirus avec des personnages au design plat Vecteur Premium"/>
          <p:cNvPicPr>
            <a:picLocks noChangeAspect="1" noChangeArrowheads="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1363" y="1635646"/>
            <a:ext cx="2194297" cy="2194297"/>
          </a:xfrm>
          <a:prstGeom prst="rect">
            <a:avLst/>
          </a:prstGeom>
          <a:noFill/>
          <a:extLst>
            <a:ext uri="{909E8E84-426E-40DD-AFC4-6F175D3DCCD1}">
              <a14:hiddenFill xmlns:a14="http://schemas.microsoft.com/office/drawing/2010/main">
                <a:solidFill>
                  <a:srgbClr val="FFFFFF"/>
                </a:solidFill>
              </a14:hiddenFill>
            </a:ext>
          </a:extLst>
        </p:spPr>
      </p:pic>
      <p:pic>
        <p:nvPicPr>
          <p:cNvPr id="40" name="Image 39"/>
          <p:cNvPicPr>
            <a:picLocks noChangeAspect="1"/>
          </p:cNvPicPr>
          <p:nvPr/>
        </p:nvPicPr>
        <p:blipFill>
          <a:blip r:embed="rId13">
            <a:clrChange>
              <a:clrFrom>
                <a:srgbClr val="EEF3FA"/>
              </a:clrFrom>
              <a:clrTo>
                <a:srgbClr val="EEF3FA">
                  <a:alpha val="0"/>
                </a:srgbClr>
              </a:clrTo>
            </a:clrChange>
          </a:blip>
          <a:stretch>
            <a:fillRect/>
          </a:stretch>
        </p:blipFill>
        <p:spPr>
          <a:xfrm>
            <a:off x="8326905" y="123478"/>
            <a:ext cx="694858" cy="213935"/>
          </a:xfrm>
          <a:prstGeom prst="rect">
            <a:avLst/>
          </a:prstGeom>
        </p:spPr>
      </p:pic>
      <p:sp>
        <p:nvSpPr>
          <p:cNvPr id="43" name="Rectangle 42"/>
          <p:cNvSpPr/>
          <p:nvPr/>
        </p:nvSpPr>
        <p:spPr>
          <a:xfrm>
            <a:off x="2405804" y="1877127"/>
            <a:ext cx="1214343" cy="523220"/>
          </a:xfrm>
          <a:prstGeom prst="rect">
            <a:avLst/>
          </a:prstGeom>
        </p:spPr>
        <p:txBody>
          <a:bodyPr wrap="square">
            <a:spAutoFit/>
          </a:bodyPr>
          <a:lstStyle/>
          <a:p>
            <a:pPr algn="ctr">
              <a:buClr>
                <a:srgbClr val="FF0000"/>
              </a:buClr>
            </a:pPr>
            <a:r>
              <a:rPr lang="fr-FR" sz="1400" dirty="0">
                <a:latin typeface="Berlin Sans FB" panose="020E0602020502020306" pitchFamily="34" charset="0"/>
              </a:rPr>
              <a:t>Faire un test de dépistage</a:t>
            </a:r>
          </a:p>
        </p:txBody>
      </p:sp>
      <p:sp>
        <p:nvSpPr>
          <p:cNvPr id="44" name="Rectangle 43"/>
          <p:cNvSpPr/>
          <p:nvPr/>
        </p:nvSpPr>
        <p:spPr>
          <a:xfrm>
            <a:off x="4941833" y="1877127"/>
            <a:ext cx="1214343" cy="523220"/>
          </a:xfrm>
          <a:prstGeom prst="rect">
            <a:avLst/>
          </a:prstGeom>
        </p:spPr>
        <p:txBody>
          <a:bodyPr wrap="square">
            <a:spAutoFit/>
          </a:bodyPr>
          <a:lstStyle/>
          <a:p>
            <a:pPr algn="ctr">
              <a:buClr>
                <a:srgbClr val="FF0000"/>
              </a:buClr>
            </a:pPr>
            <a:r>
              <a:rPr lang="fr-FR" sz="1400" dirty="0">
                <a:latin typeface="Berlin Sans FB" panose="020E0602020502020306" pitchFamily="34" charset="0"/>
              </a:rPr>
              <a:t>Prendre des médicaments</a:t>
            </a:r>
          </a:p>
        </p:txBody>
      </p:sp>
      <p:sp>
        <p:nvSpPr>
          <p:cNvPr id="45" name="Rectangle 44"/>
          <p:cNvSpPr/>
          <p:nvPr/>
        </p:nvSpPr>
        <p:spPr>
          <a:xfrm>
            <a:off x="6237977" y="3372378"/>
            <a:ext cx="1214343" cy="523220"/>
          </a:xfrm>
          <a:prstGeom prst="rect">
            <a:avLst/>
          </a:prstGeom>
        </p:spPr>
        <p:txBody>
          <a:bodyPr wrap="square">
            <a:spAutoFit/>
          </a:bodyPr>
          <a:lstStyle/>
          <a:p>
            <a:pPr algn="ctr">
              <a:buClr>
                <a:srgbClr val="FF0000"/>
              </a:buClr>
            </a:pPr>
            <a:r>
              <a:rPr lang="fr-FR" sz="1400" dirty="0">
                <a:latin typeface="Berlin Sans FB" panose="020E0602020502020306" pitchFamily="34" charset="0"/>
              </a:rPr>
              <a:t>Faire des radios</a:t>
            </a:r>
          </a:p>
        </p:txBody>
      </p:sp>
      <p:sp>
        <p:nvSpPr>
          <p:cNvPr id="46" name="Rectangle 45"/>
          <p:cNvSpPr/>
          <p:nvPr/>
        </p:nvSpPr>
        <p:spPr>
          <a:xfrm>
            <a:off x="7489904" y="1877127"/>
            <a:ext cx="1402576" cy="523220"/>
          </a:xfrm>
          <a:prstGeom prst="rect">
            <a:avLst/>
          </a:prstGeom>
        </p:spPr>
        <p:txBody>
          <a:bodyPr wrap="square">
            <a:spAutoFit/>
          </a:bodyPr>
          <a:lstStyle/>
          <a:p>
            <a:pPr algn="ctr">
              <a:buClr>
                <a:srgbClr val="FF0000"/>
              </a:buClr>
            </a:pPr>
            <a:r>
              <a:rPr lang="fr-FR" sz="1400" dirty="0">
                <a:latin typeface="Berlin Sans FB" panose="020E0602020502020306" pitchFamily="34" charset="0"/>
              </a:rPr>
              <a:t>Être hospitalisé (si forme grave)</a:t>
            </a:r>
          </a:p>
        </p:txBody>
      </p:sp>
      <p:sp>
        <p:nvSpPr>
          <p:cNvPr id="47" name="Rectangle 46"/>
          <p:cNvSpPr/>
          <p:nvPr/>
        </p:nvSpPr>
        <p:spPr>
          <a:xfrm>
            <a:off x="2226199" y="4442297"/>
            <a:ext cx="5431268" cy="307777"/>
          </a:xfrm>
          <a:prstGeom prst="rect">
            <a:avLst/>
          </a:prstGeom>
        </p:spPr>
        <p:txBody>
          <a:bodyPr wrap="square">
            <a:spAutoFit/>
          </a:bodyPr>
          <a:lstStyle/>
          <a:p>
            <a:pPr>
              <a:buClr>
                <a:srgbClr val="FF0000"/>
              </a:buClr>
            </a:pPr>
            <a:r>
              <a:rPr lang="fr-FR" sz="1400" dirty="0">
                <a:latin typeface="Berlin Sans FB" panose="020E0602020502020306" pitchFamily="34" charset="0"/>
              </a:rPr>
              <a:t>403 592 personnes ont été hospitalisées depuis le 1</a:t>
            </a:r>
            <a:r>
              <a:rPr lang="fr-FR" sz="1400" baseline="30000" dirty="0">
                <a:latin typeface="Berlin Sans FB" panose="020E0602020502020306" pitchFamily="34" charset="0"/>
              </a:rPr>
              <a:t>er</a:t>
            </a:r>
            <a:r>
              <a:rPr lang="fr-FR" sz="1400" dirty="0">
                <a:latin typeface="Berlin Sans FB" panose="020E0602020502020306" pitchFamily="34" charset="0"/>
              </a:rPr>
              <a:t> mars 2020</a:t>
            </a:r>
            <a:endParaRPr lang="fr-FR" sz="1400" baseline="30000" dirty="0">
              <a:latin typeface="Berlin Sans FB" panose="020E0602020502020306" pitchFamily="34" charset="0"/>
            </a:endParaRPr>
          </a:p>
        </p:txBody>
      </p:sp>
      <p:sp>
        <p:nvSpPr>
          <p:cNvPr id="48" name="Rectangle 47"/>
          <p:cNvSpPr/>
          <p:nvPr/>
        </p:nvSpPr>
        <p:spPr>
          <a:xfrm>
            <a:off x="3236915" y="4667726"/>
            <a:ext cx="2871489" cy="230832"/>
          </a:xfrm>
          <a:prstGeom prst="rect">
            <a:avLst/>
          </a:prstGeom>
        </p:spPr>
        <p:txBody>
          <a:bodyPr wrap="square">
            <a:spAutoFit/>
          </a:bodyPr>
          <a:lstStyle/>
          <a:p>
            <a:pPr>
              <a:buClr>
                <a:srgbClr val="FF0000"/>
              </a:buClr>
            </a:pPr>
            <a:r>
              <a:rPr lang="fr-FR" sz="900" dirty="0">
                <a:latin typeface="Berlin Sans FB" panose="020E0602020502020306" pitchFamily="34" charset="0"/>
              </a:rPr>
              <a:t>source : Santé Publique France (point au 9 avril 2021)</a:t>
            </a:r>
            <a:endParaRPr lang="fr-FR" sz="900" baseline="30000" dirty="0">
              <a:latin typeface="Berlin Sans FB" panose="020E0602020502020306" pitchFamily="34" charset="0"/>
            </a:endParaRPr>
          </a:p>
        </p:txBody>
      </p:sp>
      <p:sp>
        <p:nvSpPr>
          <p:cNvPr id="32" name="ZoneTexte 31"/>
          <p:cNvSpPr txBox="1"/>
          <p:nvPr/>
        </p:nvSpPr>
        <p:spPr>
          <a:xfrm>
            <a:off x="0" y="4914360"/>
            <a:ext cx="9144000" cy="230832"/>
          </a:xfrm>
          <a:prstGeom prst="rect">
            <a:avLst/>
          </a:prstGeom>
          <a:noFill/>
        </p:spPr>
        <p:txBody>
          <a:bodyPr wrap="square" rtlCol="0">
            <a:spAutoFit/>
          </a:bodyPr>
          <a:lstStyle/>
          <a:p>
            <a:pPr algn="ctr"/>
            <a:r>
              <a:rPr lang="fr-FR" sz="900" dirty="0">
                <a:solidFill>
                  <a:schemeClr val="bg1">
                    <a:lumMod val="50000"/>
                  </a:schemeClr>
                </a:solidFill>
              </a:rPr>
              <a:t>Document interne</a:t>
            </a:r>
          </a:p>
        </p:txBody>
      </p:sp>
    </p:spTree>
    <p:extLst>
      <p:ext uri="{BB962C8B-B14F-4D97-AF65-F5344CB8AC3E}">
        <p14:creationId xmlns:p14="http://schemas.microsoft.com/office/powerpoint/2010/main" val="946346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500"/>
                                        <p:tgtEl>
                                          <p:spTgt spid="307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fade">
                                      <p:cBhvr>
                                        <p:cTn id="16" dur="500"/>
                                        <p:tgtEl>
                                          <p:spTgt spid="3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fade">
                                      <p:cBhvr>
                                        <p:cTn id="19" dur="500"/>
                                        <p:tgtEl>
                                          <p:spTgt spid="43"/>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par>
                                <p:cTn id="25" presetID="10" presetClass="entr" presetSubtype="0" fill="hold" nodeType="with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072"/>
                                        </p:tgtEl>
                                        <p:attrNameLst>
                                          <p:attrName>style.visibility</p:attrName>
                                        </p:attrNameLst>
                                      </p:cBhvr>
                                      <p:to>
                                        <p:strVal val="visible"/>
                                      </p:to>
                                    </p:set>
                                    <p:animEffect transition="in" filter="fade">
                                      <p:cBhvr>
                                        <p:cTn id="32" dur="500"/>
                                        <p:tgtEl>
                                          <p:spTgt spid="307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fade">
                                      <p:cBhvr>
                                        <p:cTn id="35" dur="500"/>
                                        <p:tgtEl>
                                          <p:spTgt spid="44"/>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fade">
                                      <p:cBhvr>
                                        <p:cTn id="40" dur="500"/>
                                        <p:tgtEl>
                                          <p:spTgt spid="31"/>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5"/>
                                        </p:tgtEl>
                                        <p:attrNameLst>
                                          <p:attrName>style.visibility</p:attrName>
                                        </p:attrNameLst>
                                      </p:cBhvr>
                                      <p:to>
                                        <p:strVal val="visible"/>
                                      </p:to>
                                    </p:set>
                                    <p:animEffect transition="in" filter="fade">
                                      <p:cBhvr>
                                        <p:cTn id="43" dur="500"/>
                                        <p:tgtEl>
                                          <p:spTgt spid="45"/>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fade">
                                      <p:cBhvr>
                                        <p:cTn id="48" dur="500"/>
                                        <p:tgtEl>
                                          <p:spTgt spid="29"/>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46"/>
                                        </p:tgtEl>
                                        <p:attrNameLst>
                                          <p:attrName>style.visibility</p:attrName>
                                        </p:attrNameLst>
                                      </p:cBhvr>
                                      <p:to>
                                        <p:strVal val="visible"/>
                                      </p:to>
                                    </p:set>
                                    <p:animEffect transition="in" filter="fade">
                                      <p:cBhvr>
                                        <p:cTn id="51" dur="500"/>
                                        <p:tgtEl>
                                          <p:spTgt spid="46"/>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47"/>
                                        </p:tgtEl>
                                        <p:attrNameLst>
                                          <p:attrName>style.visibility</p:attrName>
                                        </p:attrNameLst>
                                      </p:cBhvr>
                                      <p:to>
                                        <p:strVal val="visible"/>
                                      </p:to>
                                    </p:set>
                                    <p:animEffect transition="in" filter="fade">
                                      <p:cBhvr>
                                        <p:cTn id="54" dur="500"/>
                                        <p:tgtEl>
                                          <p:spTgt spid="4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48"/>
                                        </p:tgtEl>
                                        <p:attrNameLst>
                                          <p:attrName>style.visibility</p:attrName>
                                        </p:attrNameLst>
                                      </p:cBhvr>
                                      <p:to>
                                        <p:strVal val="visible"/>
                                      </p:to>
                                    </p:set>
                                    <p:animEffect transition="in" filter="fade">
                                      <p:cBhvr>
                                        <p:cTn id="57"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3" grpId="0"/>
      <p:bldP spid="44" grpId="0"/>
      <p:bldP spid="45" grpId="0"/>
      <p:bldP spid="46" grpId="0"/>
      <p:bldP spid="47" grpId="0"/>
      <p:bldP spid="4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p:cNvSpPr/>
          <p:nvPr/>
        </p:nvSpPr>
        <p:spPr>
          <a:xfrm>
            <a:off x="3881561" y="1258104"/>
            <a:ext cx="1743945" cy="5607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kern="0" dirty="0">
                <a:solidFill>
                  <a:schemeClr val="tx1"/>
                </a:solidFill>
                <a:latin typeface="Berlin Sans FB" panose="020E0602020502020306" pitchFamily="34" charset="0"/>
                <a:ea typeface="Verdana" panose="020B0604030504040204" pitchFamily="34" charset="0"/>
              </a:rPr>
              <a:t>Forfait hospitalier 20€ /jour</a:t>
            </a:r>
          </a:p>
          <a:p>
            <a:pPr algn="ctr"/>
            <a:r>
              <a:rPr lang="fr-FR" sz="1050" kern="0" dirty="0">
                <a:solidFill>
                  <a:schemeClr val="tx1"/>
                </a:solidFill>
                <a:latin typeface="Berlin Sans FB" panose="020E0602020502020306" pitchFamily="34" charset="0"/>
                <a:ea typeface="Verdana" panose="020B0604030504040204" pitchFamily="34" charset="0"/>
              </a:rPr>
              <a:t>(tarif réglementaire)</a:t>
            </a:r>
          </a:p>
          <a:p>
            <a:pPr algn="ctr"/>
            <a:r>
              <a:rPr lang="fr-FR" sz="1050" b="1" kern="0" dirty="0">
                <a:solidFill>
                  <a:schemeClr val="tx1"/>
                </a:solidFill>
                <a:latin typeface="Berlin Sans FB" panose="020E0602020502020306" pitchFamily="34" charset="0"/>
                <a:ea typeface="Verdana" panose="020B0604030504040204" pitchFamily="34" charset="0"/>
              </a:rPr>
              <a:t>Soit 160 € </a:t>
            </a:r>
            <a:r>
              <a:rPr lang="fr-FR" sz="900" kern="0" dirty="0">
                <a:solidFill>
                  <a:schemeClr val="tx1"/>
                </a:solidFill>
                <a:latin typeface="Berlin Sans FB" panose="020E0602020502020306" pitchFamily="34" charset="0"/>
                <a:ea typeface="Verdana" panose="020B0604030504040204" pitchFamily="34" charset="0"/>
              </a:rPr>
              <a:t>dans notre exemple</a:t>
            </a:r>
          </a:p>
        </p:txBody>
      </p:sp>
      <p:pic>
        <p:nvPicPr>
          <p:cNvPr id="1026" name="Picture 2" descr="Plateau de nourriture avec du lait et des sandwichs Vecteur gratuit"/>
          <p:cNvPicPr>
            <a:picLocks noChangeAspect="1" noChangeArrowheads="1"/>
          </p:cNvPicPr>
          <p:nvPr/>
        </p:nvPicPr>
        <p:blipFill>
          <a:blip r:embed="rId3"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5459407" y="1131590"/>
            <a:ext cx="970161" cy="551721"/>
          </a:xfrm>
          <a:prstGeom prst="rect">
            <a:avLst/>
          </a:prstGeom>
          <a:noFill/>
          <a:extLst>
            <a:ext uri="{909E8E84-426E-40DD-AFC4-6F175D3DCCD1}">
              <a14:hiddenFill xmlns:a14="http://schemas.microsoft.com/office/drawing/2010/main">
                <a:solidFill>
                  <a:srgbClr val="FFFFFF"/>
                </a:solidFill>
              </a14:hiddenFill>
            </a:ext>
          </a:extLst>
        </p:spPr>
      </p:pic>
      <p:sp>
        <p:nvSpPr>
          <p:cNvPr id="51" name="Rectangle 50"/>
          <p:cNvSpPr/>
          <p:nvPr/>
        </p:nvSpPr>
        <p:spPr>
          <a:xfrm>
            <a:off x="3869332" y="1892080"/>
            <a:ext cx="1743945" cy="25561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kern="0" dirty="0">
              <a:solidFill>
                <a:schemeClr val="tx1"/>
              </a:solidFill>
              <a:latin typeface="Berlin Sans FB" panose="020E0602020502020306" pitchFamily="34" charset="0"/>
              <a:ea typeface="Verdana" panose="020B0604030504040204" pitchFamily="34" charset="0"/>
            </a:endParaRPr>
          </a:p>
          <a:p>
            <a:pPr algn="ctr"/>
            <a:r>
              <a:rPr lang="fr-FR" sz="1400" kern="0" dirty="0">
                <a:solidFill>
                  <a:schemeClr val="tx1"/>
                </a:solidFill>
                <a:latin typeface="Berlin Sans FB" panose="020E0602020502020306" pitchFamily="34" charset="0"/>
                <a:ea typeface="Verdana" panose="020B0604030504040204" pitchFamily="34" charset="0"/>
              </a:rPr>
              <a:t>Journée d’hospitalisation   </a:t>
            </a:r>
          </a:p>
          <a:p>
            <a:pPr algn="ctr"/>
            <a:r>
              <a:rPr lang="fr-FR" sz="1400" kern="0" dirty="0">
                <a:solidFill>
                  <a:schemeClr val="tx1"/>
                </a:solidFill>
                <a:latin typeface="Berlin Sans FB" panose="020E0602020502020306" pitchFamily="34" charset="0"/>
                <a:ea typeface="Verdana" panose="020B0604030504040204" pitchFamily="34" charset="0"/>
              </a:rPr>
              <a:t> 1 100€ </a:t>
            </a:r>
          </a:p>
          <a:p>
            <a:pPr algn="ctr"/>
            <a:r>
              <a:rPr lang="fr-FR" sz="1400" kern="0" dirty="0">
                <a:solidFill>
                  <a:schemeClr val="tx1"/>
                </a:solidFill>
                <a:latin typeface="Berlin Sans FB" panose="020E0602020502020306" pitchFamily="34" charset="0"/>
                <a:ea typeface="Verdana" panose="020B0604030504040204" pitchFamily="34" charset="0"/>
              </a:rPr>
              <a:t>(en moyenne)</a:t>
            </a:r>
          </a:p>
          <a:p>
            <a:pPr algn="ctr"/>
            <a:r>
              <a:rPr lang="fr-FR" sz="1400" b="1" kern="0" dirty="0">
                <a:solidFill>
                  <a:schemeClr val="tx1"/>
                </a:solidFill>
                <a:latin typeface="Berlin Sans FB" panose="020E0602020502020306" pitchFamily="34" charset="0"/>
                <a:ea typeface="Verdana" panose="020B0604030504040204" pitchFamily="34" charset="0"/>
              </a:rPr>
              <a:t>Soit 8 800 € </a:t>
            </a:r>
            <a:r>
              <a:rPr lang="fr-FR" sz="1400" kern="0" dirty="0">
                <a:solidFill>
                  <a:schemeClr val="tx1"/>
                </a:solidFill>
                <a:latin typeface="Berlin Sans FB" panose="020E0602020502020306" pitchFamily="34" charset="0"/>
                <a:ea typeface="Verdana" panose="020B0604030504040204" pitchFamily="34" charset="0"/>
              </a:rPr>
              <a:t>dans notre exemple</a:t>
            </a:r>
          </a:p>
        </p:txBody>
      </p:sp>
      <p:pic>
        <p:nvPicPr>
          <p:cNvPr id="16" name="Image 15">
            <a:hlinkClick r:id="rId4" action="ppaction://hlinksldjump"/>
          </p:cNvPr>
          <p:cNvPicPr>
            <a:picLocks noChangeAspect="1"/>
          </p:cNvPicPr>
          <p:nvPr/>
        </p:nvPicPr>
        <p:blipFill>
          <a:blip r:embed="rId5"/>
          <a:stretch>
            <a:fillRect/>
          </a:stretch>
        </p:blipFill>
        <p:spPr>
          <a:xfrm>
            <a:off x="83333" y="4731990"/>
            <a:ext cx="1032283" cy="330860"/>
          </a:xfrm>
          <a:prstGeom prst="rect">
            <a:avLst/>
          </a:prstGeom>
        </p:spPr>
      </p:pic>
      <p:sp>
        <p:nvSpPr>
          <p:cNvPr id="7" name="ZoneTexte 6"/>
          <p:cNvSpPr txBox="1"/>
          <p:nvPr/>
        </p:nvSpPr>
        <p:spPr>
          <a:xfrm>
            <a:off x="135459" y="33667"/>
            <a:ext cx="7460879" cy="707886"/>
          </a:xfrm>
          <a:prstGeom prst="rect">
            <a:avLst/>
          </a:prstGeom>
          <a:noFill/>
        </p:spPr>
        <p:txBody>
          <a:bodyPr wrap="square" rtlCol="0">
            <a:spAutoFit/>
          </a:bodyPr>
          <a:lstStyle/>
          <a:p>
            <a:r>
              <a:rPr lang="fr-FR" sz="2000" b="1" dirty="0">
                <a:solidFill>
                  <a:srgbClr val="FF0000"/>
                </a:solidFill>
                <a:latin typeface="Berlin Sans FB" panose="020E0602020502020306" pitchFamily="34" charset="0"/>
              </a:rPr>
              <a:t>E</a:t>
            </a:r>
            <a:r>
              <a:rPr lang="fr-FR" sz="2000" b="1" dirty="0">
                <a:latin typeface="Berlin Sans FB" panose="020E0602020502020306" pitchFamily="34" charset="0"/>
              </a:rPr>
              <a:t>XEMPLE</a:t>
            </a:r>
            <a:r>
              <a:rPr lang="fr-FR" sz="2000" b="1" dirty="0">
                <a:solidFill>
                  <a:srgbClr val="FF0000"/>
                </a:solidFill>
                <a:latin typeface="Berlin Sans FB" panose="020E0602020502020306" pitchFamily="34" charset="0"/>
              </a:rPr>
              <a:t> </a:t>
            </a:r>
            <a:r>
              <a:rPr lang="fr-FR" sz="2000" b="1" dirty="0">
                <a:latin typeface="Berlin Sans FB" panose="020E0602020502020306" pitchFamily="34" charset="0"/>
              </a:rPr>
              <a:t>:</a:t>
            </a:r>
            <a:r>
              <a:rPr lang="fr-FR" sz="2000" b="1" dirty="0">
                <a:solidFill>
                  <a:srgbClr val="FF0000"/>
                </a:solidFill>
                <a:latin typeface="Berlin Sans FB" panose="020E0602020502020306" pitchFamily="34" charset="0"/>
              </a:rPr>
              <a:t> L</a:t>
            </a:r>
            <a:r>
              <a:rPr lang="fr-FR" sz="2000" b="1" dirty="0">
                <a:latin typeface="Berlin Sans FB" panose="020E0602020502020306" pitchFamily="34" charset="0"/>
              </a:rPr>
              <a:t>E</a:t>
            </a:r>
            <a:r>
              <a:rPr lang="fr-FR" sz="2000" b="1" dirty="0">
                <a:solidFill>
                  <a:srgbClr val="FF0000"/>
                </a:solidFill>
                <a:latin typeface="Berlin Sans FB" panose="020E0602020502020306" pitchFamily="34" charset="0"/>
              </a:rPr>
              <a:t> C</a:t>
            </a:r>
            <a:r>
              <a:rPr lang="fr-FR" sz="2000" b="1" dirty="0">
                <a:latin typeface="Berlin Sans FB" panose="020E0602020502020306" pitchFamily="34" charset="0"/>
              </a:rPr>
              <a:t>OVID</a:t>
            </a:r>
            <a:endParaRPr lang="fr-FR" sz="2000" dirty="0">
              <a:latin typeface="Berlin Sans FB" panose="020E0602020502020306" pitchFamily="34" charset="0"/>
            </a:endParaRPr>
          </a:p>
          <a:p>
            <a:r>
              <a:rPr lang="fr-FR" sz="2000" b="1" dirty="0">
                <a:latin typeface="Berlin Sans FB" panose="020E0602020502020306" pitchFamily="34" charset="0"/>
              </a:rPr>
              <a:t> </a:t>
            </a:r>
            <a:endParaRPr lang="fr-FR" sz="2000" dirty="0">
              <a:latin typeface="Berlin Sans FB" panose="020E0602020502020306" pitchFamily="34" charset="0"/>
            </a:endParaRPr>
          </a:p>
        </p:txBody>
      </p:sp>
      <p:sp>
        <p:nvSpPr>
          <p:cNvPr id="2" name="Espace réservé du numéro de diapositive 1"/>
          <p:cNvSpPr>
            <a:spLocks noGrp="1"/>
          </p:cNvSpPr>
          <p:nvPr>
            <p:ph type="sldNum" sz="quarter" idx="12"/>
          </p:nvPr>
        </p:nvSpPr>
        <p:spPr/>
        <p:txBody>
          <a:bodyPr/>
          <a:lstStyle/>
          <a:p>
            <a:fld id="{1D19D0A2-BBF5-4B7E-A646-CBE7ACEBDC00}" type="slidenum">
              <a:rPr lang="fr-FR" smtClean="0"/>
              <a:t>3</a:t>
            </a:fld>
            <a:endParaRPr lang="fr-FR" dirty="0"/>
          </a:p>
        </p:txBody>
      </p:sp>
      <p:sp>
        <p:nvSpPr>
          <p:cNvPr id="12" name="Rectangle 11"/>
          <p:cNvSpPr/>
          <p:nvPr/>
        </p:nvSpPr>
        <p:spPr>
          <a:xfrm>
            <a:off x="148845" y="587664"/>
            <a:ext cx="7951547" cy="307777"/>
          </a:xfrm>
          <a:prstGeom prst="rect">
            <a:avLst/>
          </a:prstGeom>
        </p:spPr>
        <p:txBody>
          <a:bodyPr wrap="square">
            <a:spAutoFit/>
          </a:bodyPr>
          <a:lstStyle/>
          <a:p>
            <a:pPr>
              <a:buClr>
                <a:srgbClr val="FF0000"/>
              </a:buClr>
            </a:pPr>
            <a:r>
              <a:rPr lang="fr-FR" sz="1400" dirty="0">
                <a:latin typeface="Berlin Sans FB" panose="020E0602020502020306" pitchFamily="34" charset="0"/>
              </a:rPr>
              <a:t>Quelle est la prise en charge par la Sécurité Sociale dans le cadre d’une hospitalisation pendant 8 jours ? </a:t>
            </a:r>
            <a:endParaRPr lang="fr-FR" sz="1400" baseline="30000" dirty="0">
              <a:latin typeface="Berlin Sans FB" panose="020E0602020502020306" pitchFamily="34" charset="0"/>
            </a:endParaRPr>
          </a:p>
        </p:txBody>
      </p:sp>
      <p:grpSp>
        <p:nvGrpSpPr>
          <p:cNvPr id="29" name="Groupe 28"/>
          <p:cNvGrpSpPr/>
          <p:nvPr/>
        </p:nvGrpSpPr>
        <p:grpSpPr>
          <a:xfrm>
            <a:off x="1088713" y="1256723"/>
            <a:ext cx="1426180" cy="1401724"/>
            <a:chOff x="1954472" y="2945422"/>
            <a:chExt cx="930354" cy="914400"/>
          </a:xfrm>
        </p:grpSpPr>
        <p:sp>
          <p:nvSpPr>
            <p:cNvPr id="21" name="Ellipse 20"/>
            <p:cNvSpPr/>
            <p:nvPr/>
          </p:nvSpPr>
          <p:spPr>
            <a:xfrm>
              <a:off x="1962449" y="2945422"/>
              <a:ext cx="914400" cy="914400"/>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084" name="Picture 12" descr="Les gens qui marchent et assis au bâtiment de l'hôpital. extérieur en verre de la clinique de la ville. illustration vectorielle plane pour aide médicale, urgence, architecture, concept de soins de santé Vecteur gratuit"/>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54472" y="3084827"/>
              <a:ext cx="930354" cy="581100"/>
            </a:xfrm>
            <a:prstGeom prst="rect">
              <a:avLst/>
            </a:prstGeom>
            <a:noFill/>
            <a:extLst>
              <a:ext uri="{909E8E84-426E-40DD-AFC4-6F175D3DCCD1}">
                <a14:hiddenFill xmlns:a14="http://schemas.microsoft.com/office/drawing/2010/main">
                  <a:solidFill>
                    <a:srgbClr val="FFFFFF"/>
                  </a:solidFill>
                </a14:hiddenFill>
              </a:ext>
            </a:extLst>
          </p:spPr>
        </p:pic>
      </p:grpSp>
      <p:sp>
        <p:nvSpPr>
          <p:cNvPr id="39" name="Rectangle 38"/>
          <p:cNvSpPr/>
          <p:nvPr/>
        </p:nvSpPr>
        <p:spPr>
          <a:xfrm>
            <a:off x="1192506" y="4712245"/>
            <a:ext cx="6427494" cy="307777"/>
          </a:xfrm>
          <a:prstGeom prst="rect">
            <a:avLst/>
          </a:prstGeom>
        </p:spPr>
        <p:txBody>
          <a:bodyPr wrap="square">
            <a:spAutoFit/>
          </a:bodyPr>
          <a:lstStyle/>
          <a:p>
            <a:pPr algn="ctr">
              <a:buClr>
                <a:srgbClr val="FF0000"/>
              </a:buClr>
            </a:pPr>
            <a:r>
              <a:rPr lang="fr-FR" sz="1400" dirty="0">
                <a:latin typeface="Berlin Sans FB" panose="020E0602020502020306" pitchFamily="34" charset="0"/>
              </a:rPr>
              <a:t>Le coût de la vaccination COVID est prise en charge à 100 % par la Sécurité Sociale. </a:t>
            </a:r>
          </a:p>
        </p:txBody>
      </p:sp>
      <p:pic>
        <p:nvPicPr>
          <p:cNvPr id="49" name="Image 48"/>
          <p:cNvPicPr>
            <a:picLocks noChangeAspect="1"/>
          </p:cNvPicPr>
          <p:nvPr/>
        </p:nvPicPr>
        <p:blipFill>
          <a:blip r:embed="rId7">
            <a:clrChange>
              <a:clrFrom>
                <a:srgbClr val="EEF3FA"/>
              </a:clrFrom>
              <a:clrTo>
                <a:srgbClr val="EEF3FA">
                  <a:alpha val="0"/>
                </a:srgbClr>
              </a:clrTo>
            </a:clrChange>
          </a:blip>
          <a:stretch>
            <a:fillRect/>
          </a:stretch>
        </p:blipFill>
        <p:spPr>
          <a:xfrm>
            <a:off x="8326905" y="123478"/>
            <a:ext cx="694858" cy="213935"/>
          </a:xfrm>
          <a:prstGeom prst="rect">
            <a:avLst/>
          </a:prstGeom>
        </p:spPr>
      </p:pic>
      <p:sp>
        <p:nvSpPr>
          <p:cNvPr id="50" name="Rectangle 49"/>
          <p:cNvSpPr/>
          <p:nvPr/>
        </p:nvSpPr>
        <p:spPr>
          <a:xfrm>
            <a:off x="160578" y="2715766"/>
            <a:ext cx="3475318" cy="1800493"/>
          </a:xfrm>
          <a:prstGeom prst="rect">
            <a:avLst/>
          </a:prstGeom>
        </p:spPr>
        <p:txBody>
          <a:bodyPr wrap="square">
            <a:spAutoFit/>
          </a:bodyPr>
          <a:lstStyle/>
          <a:p>
            <a:pPr marL="285750" indent="-285750">
              <a:buClr>
                <a:srgbClr val="FF0000"/>
              </a:buClr>
              <a:buFont typeface="Arial" panose="020B0604020202020204" pitchFamily="34" charset="0"/>
              <a:buChar char="•"/>
            </a:pPr>
            <a:r>
              <a:rPr lang="fr-FR" sz="1200" dirty="0">
                <a:latin typeface="Berlin Sans FB" panose="020E0602020502020306" pitchFamily="34" charset="0"/>
              </a:rPr>
              <a:t>Entre 900€ et 1.300€ : coût d’une journée d’hospitalisation « simple »*</a:t>
            </a:r>
          </a:p>
          <a:p>
            <a:pPr marL="285750" indent="-285750">
              <a:buClr>
                <a:srgbClr val="FF0000"/>
              </a:buClr>
              <a:buFont typeface="Arial" panose="020B0604020202020204" pitchFamily="34" charset="0"/>
              <a:buChar char="•"/>
            </a:pPr>
            <a:endParaRPr lang="fr-FR" sz="300" dirty="0">
              <a:latin typeface="Berlin Sans FB" panose="020E0602020502020306" pitchFamily="34" charset="0"/>
            </a:endParaRPr>
          </a:p>
          <a:p>
            <a:pPr marL="285750" indent="-285750">
              <a:buClr>
                <a:srgbClr val="FF0000"/>
              </a:buClr>
              <a:buFont typeface="Arial" panose="020B0604020202020204" pitchFamily="34" charset="0"/>
              <a:buChar char="•"/>
            </a:pPr>
            <a:r>
              <a:rPr lang="fr-FR" sz="1200" dirty="0">
                <a:latin typeface="Berlin Sans FB" panose="020E0602020502020306" pitchFamily="34" charset="0"/>
              </a:rPr>
              <a:t>Durée médiane d’un séjour à l’hôpital pour </a:t>
            </a:r>
            <a:r>
              <a:rPr lang="fr-FR" sz="1200" dirty="0" err="1">
                <a:latin typeface="Berlin Sans FB" panose="020E0602020502020306" pitchFamily="34" charset="0"/>
              </a:rPr>
              <a:t>Covid</a:t>
            </a:r>
            <a:r>
              <a:rPr lang="fr-FR" sz="1200" dirty="0">
                <a:latin typeface="Berlin Sans FB" panose="020E0602020502020306" pitchFamily="34" charset="0"/>
              </a:rPr>
              <a:t> : 8 jours dans le cas d’une hospitalisation conventionnelle</a:t>
            </a:r>
          </a:p>
          <a:p>
            <a:pPr marL="285750" indent="-285750">
              <a:buClr>
                <a:srgbClr val="FF0000"/>
              </a:buClr>
              <a:buFont typeface="Arial" panose="020B0604020202020204" pitchFamily="34" charset="0"/>
              <a:buChar char="•"/>
            </a:pPr>
            <a:r>
              <a:rPr lang="fr-FR" sz="1200" dirty="0">
                <a:latin typeface="Berlin Sans FB" panose="020E0602020502020306" pitchFamily="34" charset="0"/>
              </a:rPr>
              <a:t>Peuvent s’ajouter les frais liés à la chambre particulière, à la TV/internet, le lit d’un tiers restant avec le malade à l’hôpital (hospitalisation hors pandémie)</a:t>
            </a:r>
          </a:p>
        </p:txBody>
      </p:sp>
      <p:pic>
        <p:nvPicPr>
          <p:cNvPr id="4098" name="Picture 2" descr="Médecin dessiné à plat, injectant un vaccin à un patient Vecteur gratuit"/>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503952" y="4325733"/>
            <a:ext cx="884472" cy="883059"/>
          </a:xfrm>
          <a:prstGeom prst="rect">
            <a:avLst/>
          </a:prstGeom>
          <a:noFill/>
          <a:extLst>
            <a:ext uri="{909E8E84-426E-40DD-AFC4-6F175D3DCCD1}">
              <a14:hiddenFill xmlns:a14="http://schemas.microsoft.com/office/drawing/2010/main">
                <a:solidFill>
                  <a:srgbClr val="FFFFFF"/>
                </a:solidFill>
              </a14:hiddenFill>
            </a:ext>
          </a:extLst>
        </p:spPr>
      </p:pic>
      <p:grpSp>
        <p:nvGrpSpPr>
          <p:cNvPr id="15" name="Groupe 14"/>
          <p:cNvGrpSpPr/>
          <p:nvPr/>
        </p:nvGrpSpPr>
        <p:grpSpPr>
          <a:xfrm>
            <a:off x="5725293" y="2406358"/>
            <a:ext cx="1743945" cy="2037600"/>
            <a:chOff x="5725293" y="2406358"/>
            <a:chExt cx="1743945" cy="2037600"/>
          </a:xfrm>
        </p:grpSpPr>
        <p:sp>
          <p:nvSpPr>
            <p:cNvPr id="31" name="Rectangle 30"/>
            <p:cNvSpPr/>
            <p:nvPr/>
          </p:nvSpPr>
          <p:spPr>
            <a:xfrm>
              <a:off x="5725293" y="2406358"/>
              <a:ext cx="1743945" cy="20376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7" name="Rectangle 26"/>
            <p:cNvSpPr/>
            <p:nvPr/>
          </p:nvSpPr>
          <p:spPr>
            <a:xfrm>
              <a:off x="5809066" y="2740464"/>
              <a:ext cx="1576392" cy="1384995"/>
            </a:xfrm>
            <a:prstGeom prst="rect">
              <a:avLst/>
            </a:prstGeom>
          </p:spPr>
          <p:txBody>
            <a:bodyPr wrap="square">
              <a:spAutoFit/>
            </a:bodyPr>
            <a:lstStyle/>
            <a:p>
              <a:pPr algn="ctr">
                <a:buClr>
                  <a:srgbClr val="FF0000"/>
                </a:buClr>
              </a:pPr>
              <a:r>
                <a:rPr lang="fr-FR" sz="1400" b="1" dirty="0">
                  <a:solidFill>
                    <a:srgbClr val="1E58A7"/>
                  </a:solidFill>
                  <a:latin typeface="Berlin Sans FB" panose="020E0602020502020306" pitchFamily="34" charset="0"/>
                </a:rPr>
                <a:t>L’Assurance Maladie : </a:t>
              </a:r>
            </a:p>
            <a:p>
              <a:pPr algn="ctr">
                <a:buClr>
                  <a:srgbClr val="FF0000"/>
                </a:buClr>
              </a:pPr>
              <a:r>
                <a:rPr lang="fr-FR" sz="1400" dirty="0">
                  <a:solidFill>
                    <a:srgbClr val="1E58A7"/>
                  </a:solidFill>
                  <a:latin typeface="Berlin Sans FB" panose="020E0602020502020306" pitchFamily="34" charset="0"/>
                </a:rPr>
                <a:t>80 % de la Base de remboursement</a:t>
              </a:r>
              <a:r>
                <a:rPr lang="fr-FR" sz="1400" baseline="30000" dirty="0">
                  <a:solidFill>
                    <a:srgbClr val="1E58A7"/>
                  </a:solidFill>
                  <a:latin typeface="Berlin Sans FB" panose="020E0602020502020306" pitchFamily="34" charset="0"/>
                </a:rPr>
                <a:t>(1)</a:t>
              </a:r>
            </a:p>
            <a:p>
              <a:pPr algn="ctr">
                <a:buClr>
                  <a:srgbClr val="FF0000"/>
                </a:buClr>
              </a:pPr>
              <a:r>
                <a:rPr lang="fr-FR" sz="1400" b="1" dirty="0">
                  <a:solidFill>
                    <a:srgbClr val="1E58A7"/>
                  </a:solidFill>
                  <a:latin typeface="Berlin Sans FB" panose="020E0602020502020306" pitchFamily="34" charset="0"/>
                </a:rPr>
                <a:t>Soit 7 040 € </a:t>
              </a:r>
              <a:r>
                <a:rPr lang="fr-FR" sz="1400" dirty="0">
                  <a:solidFill>
                    <a:srgbClr val="1E58A7"/>
                  </a:solidFill>
                  <a:latin typeface="Berlin Sans FB" panose="020E0602020502020306" pitchFamily="34" charset="0"/>
                </a:rPr>
                <a:t>dans notre exemple</a:t>
              </a:r>
            </a:p>
          </p:txBody>
        </p:sp>
      </p:grpSp>
      <p:sp>
        <p:nvSpPr>
          <p:cNvPr id="35" name="Rectangle 34"/>
          <p:cNvSpPr/>
          <p:nvPr/>
        </p:nvSpPr>
        <p:spPr>
          <a:xfrm>
            <a:off x="7637141" y="1713388"/>
            <a:ext cx="1119288" cy="307777"/>
          </a:xfrm>
          <a:prstGeom prst="rect">
            <a:avLst/>
          </a:prstGeom>
        </p:spPr>
        <p:txBody>
          <a:bodyPr wrap="square">
            <a:spAutoFit/>
          </a:bodyPr>
          <a:lstStyle/>
          <a:p>
            <a:pPr>
              <a:buClr>
                <a:srgbClr val="FF0000"/>
              </a:buClr>
            </a:pPr>
            <a:r>
              <a:rPr lang="fr-FR" sz="1400" dirty="0">
                <a:solidFill>
                  <a:srgbClr val="FF0000"/>
                </a:solidFill>
                <a:latin typeface="Berlin Sans FB" panose="020E0602020502020306" pitchFamily="34" charset="0"/>
              </a:rPr>
              <a:t>100 % </a:t>
            </a:r>
            <a:endParaRPr lang="fr-FR" sz="1400" baseline="30000" dirty="0">
              <a:solidFill>
                <a:srgbClr val="FF0000"/>
              </a:solidFill>
              <a:latin typeface="Berlin Sans FB" panose="020E0602020502020306" pitchFamily="34" charset="0"/>
            </a:endParaRPr>
          </a:p>
        </p:txBody>
      </p:sp>
      <p:cxnSp>
        <p:nvCxnSpPr>
          <p:cNvPr id="40" name="Connecteur droit avec flèche 39"/>
          <p:cNvCxnSpPr/>
          <p:nvPr/>
        </p:nvCxnSpPr>
        <p:spPr>
          <a:xfrm>
            <a:off x="3824810" y="1884957"/>
            <a:ext cx="3812331" cy="0"/>
          </a:xfrm>
          <a:prstGeom prst="straightConnector1">
            <a:avLst/>
          </a:prstGeom>
          <a:ln w="38100">
            <a:solidFill>
              <a:srgbClr val="FF0000"/>
            </a:solidFill>
            <a:tailEnd type="triangle"/>
          </a:ln>
        </p:spPr>
        <p:style>
          <a:lnRef idx="1">
            <a:schemeClr val="dk1"/>
          </a:lnRef>
          <a:fillRef idx="0">
            <a:schemeClr val="dk1"/>
          </a:fillRef>
          <a:effectRef idx="0">
            <a:schemeClr val="dk1"/>
          </a:effectRef>
          <a:fontRef idx="minor">
            <a:schemeClr val="tx1"/>
          </a:fontRef>
        </p:style>
      </p:cxnSp>
      <p:sp>
        <p:nvSpPr>
          <p:cNvPr id="48" name="Rectangle 47">
            <a:extLst>
              <a:ext uri="{FF2B5EF4-FFF2-40B4-BE49-F238E27FC236}">
                <a16:creationId xmlns:a16="http://schemas.microsoft.com/office/drawing/2014/main" id="{4B6A44FB-F781-4DE9-B7C8-99ADC8153250}"/>
              </a:ext>
            </a:extLst>
          </p:cNvPr>
          <p:cNvSpPr/>
          <p:nvPr/>
        </p:nvSpPr>
        <p:spPr>
          <a:xfrm>
            <a:off x="2185730" y="4429601"/>
            <a:ext cx="3788469" cy="507831"/>
          </a:xfrm>
          <a:prstGeom prst="rect">
            <a:avLst/>
          </a:prstGeom>
        </p:spPr>
        <p:txBody>
          <a:bodyPr wrap="square">
            <a:spAutoFit/>
          </a:bodyPr>
          <a:lstStyle/>
          <a:p>
            <a:r>
              <a:rPr lang="fr-FR" sz="900" dirty="0">
                <a:solidFill>
                  <a:schemeClr val="tx1">
                    <a:lumMod val="50000"/>
                    <a:lumOff val="50000"/>
                  </a:schemeClr>
                </a:solidFill>
              </a:rPr>
              <a:t>*Source : Les Echos</a:t>
            </a:r>
          </a:p>
          <a:p>
            <a:r>
              <a:rPr lang="fr-FR" sz="900" baseline="30000" dirty="0">
                <a:solidFill>
                  <a:schemeClr val="tx1">
                    <a:lumMod val="50000"/>
                    <a:lumOff val="50000"/>
                  </a:schemeClr>
                </a:solidFill>
                <a:latin typeface="Calibri" panose="020F0502020204030204" pitchFamily="34" charset="0"/>
                <a:cs typeface="Calibri" panose="020F0502020204030204" pitchFamily="34" charset="0"/>
              </a:rPr>
              <a:t>(1) </a:t>
            </a:r>
            <a:r>
              <a:rPr lang="fr-FR" sz="900" dirty="0">
                <a:solidFill>
                  <a:schemeClr val="tx1">
                    <a:lumMod val="50000"/>
                    <a:lumOff val="50000"/>
                  </a:schemeClr>
                </a:solidFill>
                <a:latin typeface="Calibri" panose="020F0502020204030204" pitchFamily="34" charset="0"/>
                <a:cs typeface="Calibri" panose="020F0502020204030204" pitchFamily="34" charset="0"/>
              </a:rPr>
              <a:t>Régime général</a:t>
            </a:r>
            <a:endParaRPr lang="fr-FR" sz="900" baseline="30000" dirty="0">
              <a:solidFill>
                <a:schemeClr val="tx1">
                  <a:lumMod val="50000"/>
                  <a:lumOff val="50000"/>
                </a:schemeClr>
              </a:solidFill>
              <a:latin typeface="Calibri" panose="020F0502020204030204" pitchFamily="34" charset="0"/>
              <a:cs typeface="Calibri" panose="020F0502020204030204" pitchFamily="34" charset="0"/>
            </a:endParaRPr>
          </a:p>
          <a:p>
            <a:endParaRPr lang="fr-FR" sz="900" dirty="0">
              <a:solidFill>
                <a:schemeClr val="tx1">
                  <a:lumMod val="50000"/>
                  <a:lumOff val="50000"/>
                </a:schemeClr>
              </a:solidFill>
            </a:endParaRPr>
          </a:p>
        </p:txBody>
      </p:sp>
      <p:grpSp>
        <p:nvGrpSpPr>
          <p:cNvPr id="17" name="Groupe 16"/>
          <p:cNvGrpSpPr/>
          <p:nvPr/>
        </p:nvGrpSpPr>
        <p:grpSpPr>
          <a:xfrm>
            <a:off x="5725293" y="1253400"/>
            <a:ext cx="1743945" cy="1152958"/>
            <a:chOff x="5725293" y="1253400"/>
            <a:chExt cx="1743945" cy="1152958"/>
          </a:xfrm>
        </p:grpSpPr>
        <p:sp>
          <p:nvSpPr>
            <p:cNvPr id="28" name="Rectangle 27"/>
            <p:cNvSpPr/>
            <p:nvPr/>
          </p:nvSpPr>
          <p:spPr>
            <a:xfrm>
              <a:off x="5725293" y="1253400"/>
              <a:ext cx="1743945" cy="1152958"/>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latin typeface="Berlin Sans FB Demi" panose="020E0802020502020306" pitchFamily="34" charset="0"/>
                </a:rPr>
                <a:t>1 920 €</a:t>
              </a:r>
            </a:p>
            <a:p>
              <a:pPr algn="ctr"/>
              <a:r>
                <a:rPr lang="fr-FR" sz="1600" dirty="0">
                  <a:latin typeface="Berlin Sans FB Demi" panose="020E0802020502020306" pitchFamily="34" charset="0"/>
                </a:rPr>
                <a:t>Soit </a:t>
              </a:r>
              <a:r>
                <a:rPr lang="fr-FR" sz="1600" dirty="0">
                  <a:solidFill>
                    <a:srgbClr val="FF0000"/>
                  </a:solidFill>
                  <a:effectLst>
                    <a:outerShdw blurRad="38100" dist="38100" dir="2700000" algn="tl">
                      <a:srgbClr val="000000">
                        <a:alpha val="43137"/>
                      </a:srgbClr>
                    </a:outerShdw>
                  </a:effectLst>
                  <a:latin typeface="Berlin Sans FB Demi" panose="020E0802020502020306" pitchFamily="34" charset="0"/>
                </a:rPr>
                <a:t>240 € </a:t>
              </a:r>
            </a:p>
            <a:p>
              <a:pPr algn="ctr"/>
              <a:r>
                <a:rPr lang="fr-FR" sz="1600" dirty="0">
                  <a:latin typeface="Berlin Sans FB Demi" panose="020E0802020502020306" pitchFamily="34" charset="0"/>
                </a:rPr>
                <a:t>par jour</a:t>
              </a:r>
            </a:p>
            <a:p>
              <a:pPr algn="ctr"/>
              <a:endParaRPr lang="fr-FR" sz="1600" dirty="0"/>
            </a:p>
            <a:p>
              <a:pPr algn="ctr"/>
              <a:endParaRPr lang="fr-FR" sz="1600" dirty="0"/>
            </a:p>
          </p:txBody>
        </p:sp>
        <p:pic>
          <p:nvPicPr>
            <p:cNvPr id="53" name="Picture 8" descr="Wallet icon"/>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20743022">
              <a:off x="6380673" y="1916518"/>
              <a:ext cx="433181" cy="433181"/>
            </a:xfrm>
            <a:prstGeom prst="rect">
              <a:avLst/>
            </a:prstGeom>
            <a:noFill/>
            <a:extLst>
              <a:ext uri="{909E8E84-426E-40DD-AFC4-6F175D3DCCD1}">
                <a14:hiddenFill xmlns:a14="http://schemas.microsoft.com/office/drawing/2010/main">
                  <a:solidFill>
                    <a:srgbClr val="FFFFFF"/>
                  </a:solidFill>
                </a14:hiddenFill>
              </a:ext>
            </a:extLst>
          </p:spPr>
        </p:pic>
      </p:grpSp>
      <p:sp>
        <p:nvSpPr>
          <p:cNvPr id="54" name="ZoneTexte 53"/>
          <p:cNvSpPr txBox="1"/>
          <p:nvPr/>
        </p:nvSpPr>
        <p:spPr>
          <a:xfrm>
            <a:off x="3345471" y="733314"/>
            <a:ext cx="896399" cy="1569660"/>
          </a:xfrm>
          <a:prstGeom prst="rect">
            <a:avLst/>
          </a:prstGeom>
          <a:noFill/>
        </p:spPr>
        <p:txBody>
          <a:bodyPr wrap="none" rtlCol="0">
            <a:spAutoFit/>
          </a:bodyPr>
          <a:lstStyle/>
          <a:p>
            <a:r>
              <a:rPr lang="fr-FR" sz="9600" dirty="0">
                <a:solidFill>
                  <a:srgbClr val="FF0000"/>
                </a:solidFill>
                <a:latin typeface="Chiller" panose="04020404031007020602" pitchFamily="82" charset="0"/>
              </a:rPr>
              <a:t>+</a:t>
            </a:r>
          </a:p>
        </p:txBody>
      </p:sp>
      <p:sp>
        <p:nvSpPr>
          <p:cNvPr id="37" name="Rectangle 36"/>
          <p:cNvSpPr/>
          <p:nvPr/>
        </p:nvSpPr>
        <p:spPr>
          <a:xfrm>
            <a:off x="5725290" y="1253492"/>
            <a:ext cx="1743945" cy="1166641"/>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bg1"/>
                </a:solidFill>
                <a:latin typeface="Berlin Sans FB" panose="020E0602020502020306" pitchFamily="34" charset="0"/>
              </a:rPr>
              <a:t>Remboursement complémentaire Santé</a:t>
            </a:r>
          </a:p>
          <a:p>
            <a:pPr algn="ctr"/>
            <a:r>
              <a:rPr lang="fr-FR" sz="1200" dirty="0">
                <a:solidFill>
                  <a:schemeClr val="bg1"/>
                </a:solidFill>
                <a:latin typeface="Berlin Sans FB" panose="020E0602020502020306" pitchFamily="34" charset="0"/>
              </a:rPr>
              <a:t>1 920 € dans notre exemple</a:t>
            </a:r>
          </a:p>
        </p:txBody>
      </p:sp>
      <p:sp>
        <p:nvSpPr>
          <p:cNvPr id="30" name="ZoneTexte 29"/>
          <p:cNvSpPr txBox="1"/>
          <p:nvPr/>
        </p:nvSpPr>
        <p:spPr>
          <a:xfrm>
            <a:off x="0" y="4914360"/>
            <a:ext cx="9144000" cy="230832"/>
          </a:xfrm>
          <a:prstGeom prst="rect">
            <a:avLst/>
          </a:prstGeom>
          <a:noFill/>
        </p:spPr>
        <p:txBody>
          <a:bodyPr wrap="square" rtlCol="0">
            <a:spAutoFit/>
          </a:bodyPr>
          <a:lstStyle/>
          <a:p>
            <a:pPr algn="ctr"/>
            <a:r>
              <a:rPr lang="fr-FR" sz="900" dirty="0">
                <a:solidFill>
                  <a:schemeClr val="bg1">
                    <a:lumMod val="50000"/>
                  </a:schemeClr>
                </a:solidFill>
              </a:rPr>
              <a:t>Document interne</a:t>
            </a:r>
          </a:p>
        </p:txBody>
      </p:sp>
    </p:spTree>
    <p:extLst>
      <p:ext uri="{BB962C8B-B14F-4D97-AF65-F5344CB8AC3E}">
        <p14:creationId xmlns:p14="http://schemas.microsoft.com/office/powerpoint/2010/main" val="2749310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down)">
                                      <p:cBhvr>
                                        <p:cTn id="7" dur="500"/>
                                        <p:tgtEl>
                                          <p:spTgt spid="5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fade">
                                      <p:cBhvr>
                                        <p:cTn id="11" dur="500"/>
                                        <p:tgtEl>
                                          <p:spTgt spid="35"/>
                                        </p:tgtEl>
                                      </p:cBhvr>
                                    </p:animEffect>
                                  </p:childTnLst>
                                </p:cTn>
                              </p:par>
                              <p:par>
                                <p:cTn id="12" presetID="10" presetClass="entr" presetSubtype="0" fill="hold" nodeType="withEffect">
                                  <p:stCondLst>
                                    <p:cond delay="0"/>
                                  </p:stCondLst>
                                  <p:childTnLst>
                                    <p:set>
                                      <p:cBhvr>
                                        <p:cTn id="13" dur="1" fill="hold">
                                          <p:stCondLst>
                                            <p:cond delay="0"/>
                                          </p:stCondLst>
                                        </p:cTn>
                                        <p:tgtEl>
                                          <p:spTgt spid="40"/>
                                        </p:tgtEl>
                                        <p:attrNameLst>
                                          <p:attrName>style.visibility</p:attrName>
                                        </p:attrNameLst>
                                      </p:cBhvr>
                                      <p:to>
                                        <p:strVal val="visible"/>
                                      </p:to>
                                    </p:set>
                                    <p:animEffect transition="in" filter="fade">
                                      <p:cBhvr>
                                        <p:cTn id="14" dur="500"/>
                                        <p:tgtEl>
                                          <p:spTgt spid="40"/>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2"/>
                                        </p:tgtEl>
                                        <p:attrNameLst>
                                          <p:attrName>style.visibility</p:attrName>
                                        </p:attrNameLst>
                                      </p:cBhvr>
                                      <p:to>
                                        <p:strVal val="visible"/>
                                      </p:to>
                                    </p:set>
                                    <p:animEffect transition="in" filter="fade">
                                      <p:cBhvr>
                                        <p:cTn id="19" dur="500"/>
                                        <p:tgtEl>
                                          <p:spTgt spid="52"/>
                                        </p:tgtEl>
                                      </p:cBhvr>
                                    </p:animEffect>
                                  </p:childTnLst>
                                </p:cTn>
                              </p:par>
                              <p:par>
                                <p:cTn id="20" presetID="10" presetClass="entr" presetSubtype="0" fill="hold" nodeType="withEffect">
                                  <p:stCondLst>
                                    <p:cond delay="0"/>
                                  </p:stCondLst>
                                  <p:childTnLst>
                                    <p:set>
                                      <p:cBhvr>
                                        <p:cTn id="21" dur="1" fill="hold">
                                          <p:stCondLst>
                                            <p:cond delay="0"/>
                                          </p:stCondLst>
                                        </p:cTn>
                                        <p:tgtEl>
                                          <p:spTgt spid="1026"/>
                                        </p:tgtEl>
                                        <p:attrNameLst>
                                          <p:attrName>style.visibility</p:attrName>
                                        </p:attrNameLst>
                                      </p:cBhvr>
                                      <p:to>
                                        <p:strVal val="visible"/>
                                      </p:to>
                                    </p:set>
                                    <p:animEffect transition="in" filter="fade">
                                      <p:cBhvr>
                                        <p:cTn id="22" dur="500"/>
                                        <p:tgtEl>
                                          <p:spTgt spid="102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4"/>
                                        </p:tgtEl>
                                        <p:attrNameLst>
                                          <p:attrName>style.visibility</p:attrName>
                                        </p:attrNameLst>
                                      </p:cBhvr>
                                      <p:to>
                                        <p:strVal val="visible"/>
                                      </p:to>
                                    </p:set>
                                    <p:animEffect transition="in" filter="fade">
                                      <p:cBhvr>
                                        <p:cTn id="25" dur="500"/>
                                        <p:tgtEl>
                                          <p:spTgt spid="54"/>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down)">
                                      <p:cBhvr>
                                        <p:cTn id="30" dur="500"/>
                                        <p:tgtEl>
                                          <p:spTgt spid="15"/>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down)">
                                      <p:cBhvr>
                                        <p:cTn id="35" dur="500"/>
                                        <p:tgtEl>
                                          <p:spTgt spid="17"/>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wipe(down)">
                                      <p:cBhvr>
                                        <p:cTn id="40" dur="500"/>
                                        <p:tgtEl>
                                          <p:spTgt spid="37"/>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39"/>
                                        </p:tgtEl>
                                        <p:attrNameLst>
                                          <p:attrName>style.visibility</p:attrName>
                                        </p:attrNameLst>
                                      </p:cBhvr>
                                      <p:to>
                                        <p:strVal val="visible"/>
                                      </p:to>
                                    </p:set>
                                    <p:animEffect transition="in" filter="fade">
                                      <p:cBhvr>
                                        <p:cTn id="45" dur="500"/>
                                        <p:tgtEl>
                                          <p:spTgt spid="39"/>
                                        </p:tgtEl>
                                      </p:cBhvr>
                                    </p:animEffect>
                                  </p:childTnLst>
                                </p:cTn>
                              </p:par>
                              <p:par>
                                <p:cTn id="46" presetID="10" presetClass="entr" presetSubtype="0" fill="hold" nodeType="withEffect">
                                  <p:stCondLst>
                                    <p:cond delay="0"/>
                                  </p:stCondLst>
                                  <p:childTnLst>
                                    <p:set>
                                      <p:cBhvr>
                                        <p:cTn id="47" dur="1" fill="hold">
                                          <p:stCondLst>
                                            <p:cond delay="0"/>
                                          </p:stCondLst>
                                        </p:cTn>
                                        <p:tgtEl>
                                          <p:spTgt spid="4098"/>
                                        </p:tgtEl>
                                        <p:attrNameLst>
                                          <p:attrName>style.visibility</p:attrName>
                                        </p:attrNameLst>
                                      </p:cBhvr>
                                      <p:to>
                                        <p:strVal val="visible"/>
                                      </p:to>
                                    </p:set>
                                    <p:animEffect transition="in" filter="fade">
                                      <p:cBhvr>
                                        <p:cTn id="48"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1" grpId="0" animBg="1"/>
      <p:bldP spid="39" grpId="0"/>
      <p:bldP spid="35" grpId="0"/>
      <p:bldP spid="54" grpId="0"/>
      <p:bldP spid="3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angle 50"/>
          <p:cNvSpPr/>
          <p:nvPr/>
        </p:nvSpPr>
        <p:spPr>
          <a:xfrm>
            <a:off x="3868185" y="1094330"/>
            <a:ext cx="1743945" cy="5607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kern="0" dirty="0">
                <a:solidFill>
                  <a:schemeClr val="tx1"/>
                </a:solidFill>
                <a:latin typeface="Berlin Sans FB" panose="020E0602020502020306" pitchFamily="34" charset="0"/>
                <a:ea typeface="Verdana" panose="020B0604030504040204" pitchFamily="34" charset="0"/>
              </a:rPr>
              <a:t>Forfait hospitalier 20€ /jour</a:t>
            </a:r>
          </a:p>
          <a:p>
            <a:pPr algn="ctr"/>
            <a:r>
              <a:rPr lang="fr-FR" sz="1050" kern="0" dirty="0">
                <a:solidFill>
                  <a:schemeClr val="tx1"/>
                </a:solidFill>
                <a:latin typeface="Berlin Sans FB" panose="020E0602020502020306" pitchFamily="34" charset="0"/>
                <a:ea typeface="Verdana" panose="020B0604030504040204" pitchFamily="34" charset="0"/>
              </a:rPr>
              <a:t>(tarif réglementaire)</a:t>
            </a:r>
          </a:p>
          <a:p>
            <a:pPr algn="ctr"/>
            <a:r>
              <a:rPr lang="fr-FR" sz="1050" b="1" kern="0" dirty="0">
                <a:solidFill>
                  <a:schemeClr val="tx1"/>
                </a:solidFill>
                <a:latin typeface="Berlin Sans FB" panose="020E0602020502020306" pitchFamily="34" charset="0"/>
                <a:ea typeface="Verdana" panose="020B0604030504040204" pitchFamily="34" charset="0"/>
              </a:rPr>
              <a:t>Soit 400 € </a:t>
            </a:r>
            <a:r>
              <a:rPr lang="fr-FR" sz="800" kern="0" dirty="0">
                <a:solidFill>
                  <a:schemeClr val="tx1"/>
                </a:solidFill>
                <a:latin typeface="Berlin Sans FB" panose="020E0602020502020306" pitchFamily="34" charset="0"/>
                <a:ea typeface="Verdana" panose="020B0604030504040204" pitchFamily="34" charset="0"/>
              </a:rPr>
              <a:t>dans notre exemple</a:t>
            </a:r>
          </a:p>
        </p:txBody>
      </p:sp>
      <p:pic>
        <p:nvPicPr>
          <p:cNvPr id="27" name="Picture 2" descr="Plateau de nourriture avec du lait et des sandwichs Vecteur gratuit"/>
          <p:cNvPicPr>
            <a:picLocks noChangeAspect="1" noChangeArrowheads="1"/>
          </p:cNvPicPr>
          <p:nvPr/>
        </p:nvPicPr>
        <p:blipFill>
          <a:blip r:embed="rId3"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5388980" y="1029187"/>
            <a:ext cx="970161" cy="551721"/>
          </a:xfrm>
          <a:prstGeom prst="rect">
            <a:avLst/>
          </a:prstGeom>
          <a:noFill/>
          <a:extLst>
            <a:ext uri="{909E8E84-426E-40DD-AFC4-6F175D3DCCD1}">
              <a14:hiddenFill xmlns:a14="http://schemas.microsoft.com/office/drawing/2010/main">
                <a:solidFill>
                  <a:srgbClr val="FFFFFF"/>
                </a:solidFill>
              </a14:hiddenFill>
            </a:ext>
          </a:extLst>
        </p:spPr>
      </p:pic>
      <p:pic>
        <p:nvPicPr>
          <p:cNvPr id="16" name="Image 15">
            <a:hlinkClick r:id="rId4" action="ppaction://hlinksldjump"/>
          </p:cNvPr>
          <p:cNvPicPr>
            <a:picLocks noChangeAspect="1"/>
          </p:cNvPicPr>
          <p:nvPr/>
        </p:nvPicPr>
        <p:blipFill>
          <a:blip r:embed="rId5"/>
          <a:stretch>
            <a:fillRect/>
          </a:stretch>
        </p:blipFill>
        <p:spPr>
          <a:xfrm>
            <a:off x="83333" y="4731990"/>
            <a:ext cx="1032283" cy="330860"/>
          </a:xfrm>
          <a:prstGeom prst="rect">
            <a:avLst/>
          </a:prstGeom>
        </p:spPr>
      </p:pic>
      <p:sp>
        <p:nvSpPr>
          <p:cNvPr id="7" name="ZoneTexte 6"/>
          <p:cNvSpPr txBox="1"/>
          <p:nvPr/>
        </p:nvSpPr>
        <p:spPr>
          <a:xfrm>
            <a:off x="135459" y="33667"/>
            <a:ext cx="7460879" cy="707886"/>
          </a:xfrm>
          <a:prstGeom prst="rect">
            <a:avLst/>
          </a:prstGeom>
          <a:noFill/>
        </p:spPr>
        <p:txBody>
          <a:bodyPr wrap="square" rtlCol="0">
            <a:spAutoFit/>
          </a:bodyPr>
          <a:lstStyle/>
          <a:p>
            <a:r>
              <a:rPr lang="fr-FR" sz="2000" b="1" dirty="0">
                <a:solidFill>
                  <a:srgbClr val="FF0000"/>
                </a:solidFill>
                <a:latin typeface="Berlin Sans FB" panose="020E0602020502020306" pitchFamily="34" charset="0"/>
              </a:rPr>
              <a:t>E</a:t>
            </a:r>
            <a:r>
              <a:rPr lang="fr-FR" sz="2000" b="1" dirty="0">
                <a:latin typeface="Berlin Sans FB" panose="020E0602020502020306" pitchFamily="34" charset="0"/>
              </a:rPr>
              <a:t>XEMPLE</a:t>
            </a:r>
            <a:r>
              <a:rPr lang="fr-FR" sz="2000" b="1" dirty="0">
                <a:solidFill>
                  <a:srgbClr val="FF0000"/>
                </a:solidFill>
                <a:latin typeface="Berlin Sans FB" panose="020E0602020502020306" pitchFamily="34" charset="0"/>
              </a:rPr>
              <a:t> </a:t>
            </a:r>
            <a:r>
              <a:rPr lang="fr-FR" sz="2000" b="1" dirty="0">
                <a:latin typeface="Berlin Sans FB" panose="020E0602020502020306" pitchFamily="34" charset="0"/>
              </a:rPr>
              <a:t>:</a:t>
            </a:r>
            <a:r>
              <a:rPr lang="fr-FR" sz="2000" b="1" dirty="0">
                <a:solidFill>
                  <a:srgbClr val="FF0000"/>
                </a:solidFill>
                <a:latin typeface="Berlin Sans FB" panose="020E0602020502020306" pitchFamily="34" charset="0"/>
              </a:rPr>
              <a:t> L</a:t>
            </a:r>
            <a:r>
              <a:rPr lang="fr-FR" sz="2000" b="1" dirty="0">
                <a:latin typeface="Berlin Sans FB" panose="020E0602020502020306" pitchFamily="34" charset="0"/>
              </a:rPr>
              <a:t>E</a:t>
            </a:r>
            <a:r>
              <a:rPr lang="fr-FR" sz="2000" b="1" dirty="0">
                <a:solidFill>
                  <a:srgbClr val="FF0000"/>
                </a:solidFill>
                <a:latin typeface="Berlin Sans FB" panose="020E0602020502020306" pitchFamily="34" charset="0"/>
              </a:rPr>
              <a:t> C</a:t>
            </a:r>
            <a:r>
              <a:rPr lang="fr-FR" sz="2000" b="1" dirty="0">
                <a:latin typeface="Berlin Sans FB" panose="020E0602020502020306" pitchFamily="34" charset="0"/>
              </a:rPr>
              <a:t>OVID</a:t>
            </a:r>
            <a:endParaRPr lang="fr-FR" sz="2000" dirty="0">
              <a:latin typeface="Berlin Sans FB" panose="020E0602020502020306" pitchFamily="34" charset="0"/>
            </a:endParaRPr>
          </a:p>
          <a:p>
            <a:r>
              <a:rPr lang="fr-FR" sz="2000" b="1" dirty="0">
                <a:latin typeface="Berlin Sans FB" panose="020E0602020502020306" pitchFamily="34" charset="0"/>
              </a:rPr>
              <a:t> </a:t>
            </a:r>
            <a:endParaRPr lang="fr-FR" sz="2000" dirty="0">
              <a:latin typeface="Berlin Sans FB" panose="020E0602020502020306" pitchFamily="34" charset="0"/>
            </a:endParaRPr>
          </a:p>
        </p:txBody>
      </p:sp>
      <p:sp>
        <p:nvSpPr>
          <p:cNvPr id="2" name="Espace réservé du numéro de diapositive 1"/>
          <p:cNvSpPr>
            <a:spLocks noGrp="1"/>
          </p:cNvSpPr>
          <p:nvPr>
            <p:ph type="sldNum" sz="quarter" idx="12"/>
          </p:nvPr>
        </p:nvSpPr>
        <p:spPr/>
        <p:txBody>
          <a:bodyPr/>
          <a:lstStyle/>
          <a:p>
            <a:fld id="{1D19D0A2-BBF5-4B7E-A646-CBE7ACEBDC00}" type="slidenum">
              <a:rPr lang="fr-FR" smtClean="0"/>
              <a:t>4</a:t>
            </a:fld>
            <a:endParaRPr lang="fr-FR" dirty="0"/>
          </a:p>
        </p:txBody>
      </p:sp>
      <p:sp>
        <p:nvSpPr>
          <p:cNvPr id="12" name="Rectangle 11"/>
          <p:cNvSpPr/>
          <p:nvPr/>
        </p:nvSpPr>
        <p:spPr>
          <a:xfrm>
            <a:off x="148845" y="587664"/>
            <a:ext cx="7303475" cy="523220"/>
          </a:xfrm>
          <a:prstGeom prst="rect">
            <a:avLst/>
          </a:prstGeom>
        </p:spPr>
        <p:txBody>
          <a:bodyPr wrap="square">
            <a:spAutoFit/>
          </a:bodyPr>
          <a:lstStyle/>
          <a:p>
            <a:pPr>
              <a:buClr>
                <a:srgbClr val="FF0000"/>
              </a:buClr>
            </a:pPr>
            <a:r>
              <a:rPr lang="fr-FR" sz="1400" dirty="0">
                <a:latin typeface="Berlin Sans FB" panose="020E0602020502020306" pitchFamily="34" charset="0"/>
              </a:rPr>
              <a:t>Quelle est la prise en charge par la Sécurité Sociale en cas d’hospitalisation </a:t>
            </a:r>
            <a:r>
              <a:rPr lang="fr-FR" sz="1400" u="sng" dirty="0">
                <a:latin typeface="Berlin Sans FB" panose="020E0602020502020306" pitchFamily="34" charset="0"/>
              </a:rPr>
              <a:t>avec complications </a:t>
            </a:r>
            <a:r>
              <a:rPr lang="fr-FR" sz="1400" dirty="0">
                <a:latin typeface="Berlin Sans FB" panose="020E0602020502020306" pitchFamily="34" charset="0"/>
              </a:rPr>
              <a:t>? </a:t>
            </a:r>
            <a:r>
              <a:rPr lang="fr-FR" sz="1400" dirty="0">
                <a:latin typeface="Berlin Sans FB" panose="020E0602020502020306" pitchFamily="34" charset="0"/>
                <a:sym typeface="Wingdings" panose="05000000000000000000" pitchFamily="2" charset="2"/>
              </a:rPr>
              <a:t> 20 jours d’hospitalisation dont 12 en soins intensifs</a:t>
            </a:r>
            <a:r>
              <a:rPr lang="fr-FR" sz="1400" dirty="0">
                <a:latin typeface="Berlin Sans FB" panose="020E0602020502020306" pitchFamily="34" charset="0"/>
              </a:rPr>
              <a:t> </a:t>
            </a:r>
            <a:endParaRPr lang="fr-FR" sz="1400" baseline="30000" dirty="0">
              <a:latin typeface="Berlin Sans FB" panose="020E0602020502020306" pitchFamily="34" charset="0"/>
            </a:endParaRPr>
          </a:p>
        </p:txBody>
      </p:sp>
      <p:grpSp>
        <p:nvGrpSpPr>
          <p:cNvPr id="29" name="Groupe 28"/>
          <p:cNvGrpSpPr/>
          <p:nvPr/>
        </p:nvGrpSpPr>
        <p:grpSpPr>
          <a:xfrm>
            <a:off x="943829" y="1613199"/>
            <a:ext cx="1426180" cy="1401724"/>
            <a:chOff x="1954472" y="2945422"/>
            <a:chExt cx="930354" cy="914400"/>
          </a:xfrm>
        </p:grpSpPr>
        <p:sp>
          <p:nvSpPr>
            <p:cNvPr id="21" name="Ellipse 20"/>
            <p:cNvSpPr/>
            <p:nvPr/>
          </p:nvSpPr>
          <p:spPr>
            <a:xfrm>
              <a:off x="1962449" y="2945422"/>
              <a:ext cx="914400" cy="914400"/>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084" name="Picture 12" descr="Les gens qui marchent et assis au bâtiment de l'hôpital. extérieur en verre de la clinique de la ville. illustration vectorielle plane pour aide médicale, urgence, architecture, concept de soins de santé Vecteur gratuit"/>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54472" y="3084827"/>
              <a:ext cx="930354" cy="581100"/>
            </a:xfrm>
            <a:prstGeom prst="rect">
              <a:avLst/>
            </a:prstGeom>
            <a:noFill/>
            <a:extLst>
              <a:ext uri="{909E8E84-426E-40DD-AFC4-6F175D3DCCD1}">
                <a14:hiddenFill xmlns:a14="http://schemas.microsoft.com/office/drawing/2010/main">
                  <a:solidFill>
                    <a:srgbClr val="FFFFFF"/>
                  </a:solidFill>
                </a14:hiddenFill>
              </a:ext>
            </a:extLst>
          </p:spPr>
        </p:pic>
      </p:grpSp>
      <p:pic>
        <p:nvPicPr>
          <p:cNvPr id="49" name="Image 48"/>
          <p:cNvPicPr>
            <a:picLocks noChangeAspect="1"/>
          </p:cNvPicPr>
          <p:nvPr/>
        </p:nvPicPr>
        <p:blipFill>
          <a:blip r:embed="rId7">
            <a:clrChange>
              <a:clrFrom>
                <a:srgbClr val="EEF3FA"/>
              </a:clrFrom>
              <a:clrTo>
                <a:srgbClr val="EEF3FA">
                  <a:alpha val="0"/>
                </a:srgbClr>
              </a:clrTo>
            </a:clrChange>
          </a:blip>
          <a:stretch>
            <a:fillRect/>
          </a:stretch>
        </p:blipFill>
        <p:spPr>
          <a:xfrm>
            <a:off x="8326905" y="123478"/>
            <a:ext cx="694858" cy="213935"/>
          </a:xfrm>
          <a:prstGeom prst="rect">
            <a:avLst/>
          </a:prstGeom>
        </p:spPr>
      </p:pic>
      <p:sp>
        <p:nvSpPr>
          <p:cNvPr id="50" name="Rectangle 49"/>
          <p:cNvSpPr/>
          <p:nvPr/>
        </p:nvSpPr>
        <p:spPr>
          <a:xfrm>
            <a:off x="251520" y="3197428"/>
            <a:ext cx="2755238" cy="1015663"/>
          </a:xfrm>
          <a:prstGeom prst="rect">
            <a:avLst/>
          </a:prstGeom>
        </p:spPr>
        <p:txBody>
          <a:bodyPr wrap="square">
            <a:spAutoFit/>
          </a:bodyPr>
          <a:lstStyle/>
          <a:p>
            <a:pPr marL="285750" indent="-285750">
              <a:buClr>
                <a:srgbClr val="FF0000"/>
              </a:buClr>
              <a:buFont typeface="Arial" panose="020B0604020202020204" pitchFamily="34" charset="0"/>
              <a:buChar char="•"/>
            </a:pPr>
            <a:r>
              <a:rPr lang="fr-FR" sz="1200" dirty="0">
                <a:latin typeface="Berlin Sans FB" panose="020E0602020502020306" pitchFamily="34" charset="0"/>
              </a:rPr>
              <a:t>Durée médiane d’un séjour à l’hôpital pour </a:t>
            </a:r>
            <a:r>
              <a:rPr lang="fr-FR" sz="1200" dirty="0" err="1">
                <a:latin typeface="Berlin Sans FB" panose="020E0602020502020306" pitchFamily="34" charset="0"/>
              </a:rPr>
              <a:t>Covid</a:t>
            </a:r>
            <a:r>
              <a:rPr lang="fr-FR" sz="1200" dirty="0">
                <a:latin typeface="Berlin Sans FB" panose="020E0602020502020306" pitchFamily="34" charset="0"/>
              </a:rPr>
              <a:t> : 20 jours lorsque le patient passe par les soins critiques (réanimation, soins intensifs et soins continus). </a:t>
            </a:r>
          </a:p>
        </p:txBody>
      </p:sp>
      <p:sp>
        <p:nvSpPr>
          <p:cNvPr id="48" name="Rectangle 47">
            <a:extLst>
              <a:ext uri="{FF2B5EF4-FFF2-40B4-BE49-F238E27FC236}">
                <a16:creationId xmlns:a16="http://schemas.microsoft.com/office/drawing/2014/main" id="{4B6A44FB-F781-4DE9-B7C8-99ADC8153250}"/>
              </a:ext>
            </a:extLst>
          </p:cNvPr>
          <p:cNvSpPr/>
          <p:nvPr/>
        </p:nvSpPr>
        <p:spPr>
          <a:xfrm>
            <a:off x="1259632" y="4912668"/>
            <a:ext cx="3788469" cy="230832"/>
          </a:xfrm>
          <a:prstGeom prst="rect">
            <a:avLst/>
          </a:prstGeom>
        </p:spPr>
        <p:txBody>
          <a:bodyPr wrap="square">
            <a:spAutoFit/>
          </a:bodyPr>
          <a:lstStyle/>
          <a:p>
            <a:r>
              <a:rPr lang="fr-FR" sz="900" dirty="0">
                <a:solidFill>
                  <a:schemeClr val="tx1">
                    <a:lumMod val="50000"/>
                    <a:lumOff val="50000"/>
                  </a:schemeClr>
                </a:solidFill>
              </a:rPr>
              <a:t>Source : Les Echos</a:t>
            </a:r>
          </a:p>
        </p:txBody>
      </p:sp>
      <p:sp>
        <p:nvSpPr>
          <p:cNvPr id="33" name="Rectangle 32"/>
          <p:cNvSpPr/>
          <p:nvPr/>
        </p:nvSpPr>
        <p:spPr>
          <a:xfrm>
            <a:off x="3865898" y="3345301"/>
            <a:ext cx="1743945" cy="159955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kern="0" dirty="0">
                <a:solidFill>
                  <a:schemeClr val="tx1"/>
                </a:solidFill>
                <a:latin typeface="Berlin Sans FB" panose="020E0602020502020306" pitchFamily="34" charset="0"/>
                <a:ea typeface="Verdana" panose="020B0604030504040204" pitchFamily="34" charset="0"/>
              </a:rPr>
              <a:t>8 journées d’hospitalisation à raison de    </a:t>
            </a:r>
          </a:p>
          <a:p>
            <a:pPr algn="ctr"/>
            <a:r>
              <a:rPr lang="fr-FR" sz="1400" kern="0" dirty="0">
                <a:solidFill>
                  <a:schemeClr val="tx1"/>
                </a:solidFill>
                <a:latin typeface="Berlin Sans FB" panose="020E0602020502020306" pitchFamily="34" charset="0"/>
                <a:ea typeface="Verdana" panose="020B0604030504040204" pitchFamily="34" charset="0"/>
              </a:rPr>
              <a:t> 1 100€/jour </a:t>
            </a:r>
          </a:p>
          <a:p>
            <a:pPr algn="ctr"/>
            <a:r>
              <a:rPr lang="fr-FR" sz="1400" kern="0" dirty="0">
                <a:solidFill>
                  <a:schemeClr val="tx1"/>
                </a:solidFill>
                <a:latin typeface="Berlin Sans FB" panose="020E0602020502020306" pitchFamily="34" charset="0"/>
                <a:ea typeface="Verdana" panose="020B0604030504040204" pitchFamily="34" charset="0"/>
              </a:rPr>
              <a:t>(en moyenne)</a:t>
            </a:r>
          </a:p>
          <a:p>
            <a:pPr algn="ctr"/>
            <a:r>
              <a:rPr lang="fr-FR" sz="1400" b="1" kern="0" dirty="0">
                <a:solidFill>
                  <a:schemeClr val="tx1"/>
                </a:solidFill>
                <a:latin typeface="Berlin Sans FB" panose="020E0602020502020306" pitchFamily="34" charset="0"/>
                <a:ea typeface="Verdana" panose="020B0604030504040204" pitchFamily="34" charset="0"/>
              </a:rPr>
              <a:t>Soit 8 800 €</a:t>
            </a:r>
          </a:p>
          <a:p>
            <a:pPr algn="ctr"/>
            <a:r>
              <a:rPr lang="fr-FR" sz="1050" kern="0" dirty="0">
                <a:solidFill>
                  <a:schemeClr val="tx1"/>
                </a:solidFill>
                <a:latin typeface="Berlin Sans FB" panose="020E0602020502020306" pitchFamily="34" charset="0"/>
                <a:ea typeface="Verdana" panose="020B0604030504040204" pitchFamily="34" charset="0"/>
              </a:rPr>
              <a:t>dans notre exemple</a:t>
            </a:r>
          </a:p>
        </p:txBody>
      </p:sp>
      <p:grpSp>
        <p:nvGrpSpPr>
          <p:cNvPr id="34" name="Groupe 33"/>
          <p:cNvGrpSpPr/>
          <p:nvPr/>
        </p:nvGrpSpPr>
        <p:grpSpPr>
          <a:xfrm>
            <a:off x="5733280" y="2356014"/>
            <a:ext cx="1743945" cy="2592000"/>
            <a:chOff x="5725293" y="1859991"/>
            <a:chExt cx="1743945" cy="2592000"/>
          </a:xfrm>
        </p:grpSpPr>
        <p:sp>
          <p:nvSpPr>
            <p:cNvPr id="36" name="Rectangle 35"/>
            <p:cNvSpPr/>
            <p:nvPr/>
          </p:nvSpPr>
          <p:spPr>
            <a:xfrm>
              <a:off x="5725293" y="1859991"/>
              <a:ext cx="1743945" cy="2592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1" name="Rectangle 40"/>
            <p:cNvSpPr/>
            <p:nvPr/>
          </p:nvSpPr>
          <p:spPr>
            <a:xfrm>
              <a:off x="5788149" y="2571215"/>
              <a:ext cx="1576392" cy="1331134"/>
            </a:xfrm>
            <a:prstGeom prst="rect">
              <a:avLst/>
            </a:prstGeom>
          </p:spPr>
          <p:txBody>
            <a:bodyPr wrap="square">
              <a:spAutoFit/>
            </a:bodyPr>
            <a:lstStyle/>
            <a:p>
              <a:pPr algn="ctr">
                <a:buClr>
                  <a:srgbClr val="FF0000"/>
                </a:buClr>
              </a:pPr>
              <a:r>
                <a:rPr lang="fr-FR" sz="1400" b="1" dirty="0">
                  <a:solidFill>
                    <a:srgbClr val="1E58A7"/>
                  </a:solidFill>
                  <a:latin typeface="Berlin Sans FB" panose="020E0602020502020306" pitchFamily="34" charset="0"/>
                </a:rPr>
                <a:t>L’Assurance Maladie </a:t>
              </a:r>
              <a:r>
                <a:rPr lang="fr-FR" sz="1400" dirty="0">
                  <a:solidFill>
                    <a:srgbClr val="1E58A7"/>
                  </a:solidFill>
                  <a:latin typeface="Berlin Sans FB" panose="020E0602020502020306" pitchFamily="34" charset="0"/>
                </a:rPr>
                <a:t>: </a:t>
              </a:r>
            </a:p>
            <a:p>
              <a:pPr algn="ctr">
                <a:buClr>
                  <a:srgbClr val="FF0000"/>
                </a:buClr>
              </a:pPr>
              <a:r>
                <a:rPr lang="fr-FR" sz="1400" dirty="0">
                  <a:solidFill>
                    <a:srgbClr val="1E58A7"/>
                  </a:solidFill>
                  <a:latin typeface="Berlin Sans FB" panose="020E0602020502020306" pitchFamily="34" charset="0"/>
                </a:rPr>
                <a:t>80 % de la Base de remboursement</a:t>
              </a:r>
              <a:r>
                <a:rPr lang="fr-FR" sz="1400" baseline="30000" dirty="0">
                  <a:solidFill>
                    <a:srgbClr val="1E58A7"/>
                  </a:solidFill>
                  <a:latin typeface="Berlin Sans FB" panose="020E0602020502020306" pitchFamily="34" charset="0"/>
                </a:rPr>
                <a:t>(1)</a:t>
              </a:r>
            </a:p>
            <a:p>
              <a:pPr algn="ctr">
                <a:buClr>
                  <a:srgbClr val="FF0000"/>
                </a:buClr>
              </a:pPr>
              <a:r>
                <a:rPr lang="fr-FR" sz="1400" b="1" dirty="0">
                  <a:solidFill>
                    <a:srgbClr val="1E58A7"/>
                  </a:solidFill>
                  <a:latin typeface="Berlin Sans FB" panose="020E0602020502020306" pitchFamily="34" charset="0"/>
                </a:rPr>
                <a:t>Soit 35 187,20 €</a:t>
              </a:r>
            </a:p>
            <a:p>
              <a:pPr algn="ctr">
                <a:buClr>
                  <a:srgbClr val="FF0000"/>
                </a:buClr>
              </a:pPr>
              <a:r>
                <a:rPr lang="fr-FR" sz="1050" dirty="0">
                  <a:solidFill>
                    <a:srgbClr val="1E58A7"/>
                  </a:solidFill>
                  <a:latin typeface="Berlin Sans FB" panose="020E0602020502020306" pitchFamily="34" charset="0"/>
                </a:rPr>
                <a:t>dans notre exemple</a:t>
              </a:r>
            </a:p>
          </p:txBody>
        </p:sp>
      </p:grpSp>
      <p:sp>
        <p:nvSpPr>
          <p:cNvPr id="42" name="Rectangle 41"/>
          <p:cNvSpPr/>
          <p:nvPr/>
        </p:nvSpPr>
        <p:spPr>
          <a:xfrm>
            <a:off x="7537811" y="1491630"/>
            <a:ext cx="1498685" cy="523220"/>
          </a:xfrm>
          <a:prstGeom prst="rect">
            <a:avLst/>
          </a:prstGeom>
        </p:spPr>
        <p:txBody>
          <a:bodyPr wrap="square">
            <a:spAutoFit/>
          </a:bodyPr>
          <a:lstStyle/>
          <a:p>
            <a:pPr>
              <a:buClr>
                <a:srgbClr val="FF0000"/>
              </a:buClr>
            </a:pPr>
            <a:r>
              <a:rPr lang="fr-FR" sz="1400" dirty="0">
                <a:solidFill>
                  <a:srgbClr val="FF0000"/>
                </a:solidFill>
                <a:latin typeface="Berlin Sans FB" panose="020E0602020502020306" pitchFamily="34" charset="0"/>
              </a:rPr>
              <a:t>Base de Remboursement</a:t>
            </a:r>
            <a:endParaRPr lang="fr-FR" sz="1400" baseline="30000" dirty="0">
              <a:solidFill>
                <a:srgbClr val="FF0000"/>
              </a:solidFill>
              <a:latin typeface="Berlin Sans FB" panose="020E0602020502020306" pitchFamily="34" charset="0"/>
            </a:endParaRPr>
          </a:p>
        </p:txBody>
      </p:sp>
      <p:sp>
        <p:nvSpPr>
          <p:cNvPr id="56" name="ZoneTexte 55"/>
          <p:cNvSpPr txBox="1"/>
          <p:nvPr/>
        </p:nvSpPr>
        <p:spPr>
          <a:xfrm>
            <a:off x="3299822" y="555526"/>
            <a:ext cx="896399" cy="1569660"/>
          </a:xfrm>
          <a:prstGeom prst="rect">
            <a:avLst/>
          </a:prstGeom>
          <a:noFill/>
        </p:spPr>
        <p:txBody>
          <a:bodyPr wrap="none" rtlCol="0">
            <a:spAutoFit/>
          </a:bodyPr>
          <a:lstStyle/>
          <a:p>
            <a:r>
              <a:rPr lang="fr-FR" sz="9600" dirty="0">
                <a:solidFill>
                  <a:srgbClr val="FF0000"/>
                </a:solidFill>
                <a:latin typeface="Chiller" panose="04020404031007020602" pitchFamily="82" charset="0"/>
              </a:rPr>
              <a:t>+</a:t>
            </a:r>
          </a:p>
        </p:txBody>
      </p:sp>
      <p:sp>
        <p:nvSpPr>
          <p:cNvPr id="58" name="Rectangle 57"/>
          <p:cNvSpPr/>
          <p:nvPr/>
        </p:nvSpPr>
        <p:spPr>
          <a:xfrm>
            <a:off x="3861185" y="1703117"/>
            <a:ext cx="1743945" cy="159955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kern="0" dirty="0">
                <a:solidFill>
                  <a:schemeClr val="tx1"/>
                </a:solidFill>
                <a:latin typeface="Berlin Sans FB" panose="020E0602020502020306" pitchFamily="34" charset="0"/>
                <a:ea typeface="Verdana" panose="020B0604030504040204" pitchFamily="34" charset="0"/>
              </a:rPr>
              <a:t>12 journées d’hospitalisation en soins intensifs à raison de 2 932€/jour </a:t>
            </a:r>
          </a:p>
          <a:p>
            <a:pPr algn="ctr"/>
            <a:r>
              <a:rPr lang="fr-FR" sz="1400" kern="0" dirty="0">
                <a:solidFill>
                  <a:schemeClr val="tx1"/>
                </a:solidFill>
                <a:latin typeface="Berlin Sans FB" panose="020E0602020502020306" pitchFamily="34" charset="0"/>
                <a:ea typeface="Verdana" panose="020B0604030504040204" pitchFamily="34" charset="0"/>
              </a:rPr>
              <a:t>(en moyenne)</a:t>
            </a:r>
          </a:p>
          <a:p>
            <a:pPr algn="ctr"/>
            <a:r>
              <a:rPr lang="fr-FR" sz="1400" b="1" kern="0" dirty="0">
                <a:solidFill>
                  <a:schemeClr val="tx1"/>
                </a:solidFill>
                <a:latin typeface="Berlin Sans FB" panose="020E0602020502020306" pitchFamily="34" charset="0"/>
                <a:ea typeface="Verdana" panose="020B0604030504040204" pitchFamily="34" charset="0"/>
              </a:rPr>
              <a:t>Soit 35 184 € </a:t>
            </a:r>
          </a:p>
          <a:p>
            <a:pPr algn="ctr"/>
            <a:r>
              <a:rPr lang="fr-FR" sz="1050" kern="0" dirty="0">
                <a:solidFill>
                  <a:schemeClr val="tx1"/>
                </a:solidFill>
                <a:latin typeface="Berlin Sans FB" panose="020E0602020502020306" pitchFamily="34" charset="0"/>
                <a:ea typeface="Verdana" panose="020B0604030504040204" pitchFamily="34" charset="0"/>
              </a:rPr>
              <a:t>dans notre exemple</a:t>
            </a:r>
          </a:p>
        </p:txBody>
      </p:sp>
      <p:sp>
        <p:nvSpPr>
          <p:cNvPr id="59" name="ZoneTexte 58"/>
          <p:cNvSpPr txBox="1"/>
          <p:nvPr/>
        </p:nvSpPr>
        <p:spPr>
          <a:xfrm>
            <a:off x="3292822" y="1707654"/>
            <a:ext cx="896399" cy="1569660"/>
          </a:xfrm>
          <a:prstGeom prst="rect">
            <a:avLst/>
          </a:prstGeom>
          <a:noFill/>
        </p:spPr>
        <p:txBody>
          <a:bodyPr wrap="none" rtlCol="0">
            <a:spAutoFit/>
          </a:bodyPr>
          <a:lstStyle/>
          <a:p>
            <a:r>
              <a:rPr lang="fr-FR" sz="9600" dirty="0">
                <a:solidFill>
                  <a:srgbClr val="FF0000"/>
                </a:solidFill>
                <a:latin typeface="Chiller" panose="04020404031007020602" pitchFamily="82" charset="0"/>
              </a:rPr>
              <a:t>+</a:t>
            </a:r>
          </a:p>
        </p:txBody>
      </p:sp>
      <p:cxnSp>
        <p:nvCxnSpPr>
          <p:cNvPr id="46" name="Connecteur droit avec flèche 45"/>
          <p:cNvCxnSpPr/>
          <p:nvPr/>
        </p:nvCxnSpPr>
        <p:spPr>
          <a:xfrm>
            <a:off x="3794423" y="1703117"/>
            <a:ext cx="3812331" cy="0"/>
          </a:xfrm>
          <a:prstGeom prst="straightConnector1">
            <a:avLst/>
          </a:prstGeom>
          <a:ln w="38100">
            <a:solidFill>
              <a:srgbClr val="FF0000"/>
            </a:solidFill>
            <a:tailEnd type="triangle"/>
          </a:ln>
        </p:spPr>
        <p:style>
          <a:lnRef idx="1">
            <a:schemeClr val="dk1"/>
          </a:lnRef>
          <a:fillRef idx="0">
            <a:schemeClr val="dk1"/>
          </a:fillRef>
          <a:effectRef idx="0">
            <a:schemeClr val="dk1"/>
          </a:effectRef>
          <a:fontRef idx="minor">
            <a:schemeClr val="tx1"/>
          </a:fontRef>
        </p:style>
      </p:cxnSp>
      <p:grpSp>
        <p:nvGrpSpPr>
          <p:cNvPr id="52" name="Groupe 51"/>
          <p:cNvGrpSpPr/>
          <p:nvPr/>
        </p:nvGrpSpPr>
        <p:grpSpPr>
          <a:xfrm>
            <a:off x="5725293" y="1094330"/>
            <a:ext cx="1743945" cy="1240020"/>
            <a:chOff x="5725293" y="1166338"/>
            <a:chExt cx="1743945" cy="1240020"/>
          </a:xfrm>
        </p:grpSpPr>
        <p:sp>
          <p:nvSpPr>
            <p:cNvPr id="53" name="Rectangle 52"/>
            <p:cNvSpPr/>
            <p:nvPr/>
          </p:nvSpPr>
          <p:spPr>
            <a:xfrm>
              <a:off x="5725293" y="1166338"/>
              <a:ext cx="1743945" cy="124002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latin typeface="Berlin Sans FB Demi" panose="020E0802020502020306" pitchFamily="34" charset="0"/>
                </a:rPr>
                <a:t>9 196,80 €</a:t>
              </a:r>
            </a:p>
            <a:p>
              <a:pPr algn="ctr"/>
              <a:r>
                <a:rPr lang="fr-FR" sz="1600" b="1" dirty="0">
                  <a:latin typeface="Berlin Sans FB Demi" panose="020E0802020502020306" pitchFamily="34" charset="0"/>
                </a:rPr>
                <a:t>Soit </a:t>
              </a:r>
              <a:r>
                <a:rPr lang="fr-FR" sz="1600" b="1" dirty="0">
                  <a:solidFill>
                    <a:srgbClr val="FF0000"/>
                  </a:solidFill>
                  <a:effectLst>
                    <a:outerShdw blurRad="38100" dist="38100" dir="2700000" algn="tl">
                      <a:srgbClr val="000000">
                        <a:alpha val="43137"/>
                      </a:srgbClr>
                    </a:outerShdw>
                  </a:effectLst>
                  <a:latin typeface="Berlin Sans FB Demi" panose="020E0802020502020306" pitchFamily="34" charset="0"/>
                </a:rPr>
                <a:t>620 € </a:t>
              </a:r>
            </a:p>
            <a:p>
              <a:pPr algn="ctr"/>
              <a:r>
                <a:rPr lang="fr-FR" sz="1600" b="1" dirty="0">
                  <a:latin typeface="Berlin Sans FB Demi" panose="020E0802020502020306" pitchFamily="34" charset="0"/>
                </a:rPr>
                <a:t>par jour</a:t>
              </a:r>
            </a:p>
            <a:p>
              <a:pPr algn="ctr"/>
              <a:endParaRPr lang="fr-FR" sz="1600" dirty="0"/>
            </a:p>
            <a:p>
              <a:pPr algn="ctr"/>
              <a:endParaRPr lang="fr-FR" sz="1600" dirty="0"/>
            </a:p>
          </p:txBody>
        </p:sp>
        <p:pic>
          <p:nvPicPr>
            <p:cNvPr id="54" name="Picture 8" descr="Wallet icon"/>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20743022">
              <a:off x="6354208" y="1838800"/>
              <a:ext cx="486113" cy="486113"/>
            </a:xfrm>
            <a:prstGeom prst="rect">
              <a:avLst/>
            </a:prstGeom>
            <a:noFill/>
            <a:extLst>
              <a:ext uri="{909E8E84-426E-40DD-AFC4-6F175D3DCCD1}">
                <a14:hiddenFill xmlns:a14="http://schemas.microsoft.com/office/drawing/2010/main">
                  <a:solidFill>
                    <a:srgbClr val="FFFFFF"/>
                  </a:solidFill>
                </a14:hiddenFill>
              </a:ext>
            </a:extLst>
          </p:spPr>
        </p:pic>
      </p:grpSp>
      <p:sp>
        <p:nvSpPr>
          <p:cNvPr id="55" name="Rectangle 54"/>
          <p:cNvSpPr/>
          <p:nvPr/>
        </p:nvSpPr>
        <p:spPr>
          <a:xfrm>
            <a:off x="5729356" y="1083788"/>
            <a:ext cx="1743945" cy="125056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bg1"/>
                </a:solidFill>
                <a:latin typeface="Berlin Sans FB" panose="020E0602020502020306" pitchFamily="34" charset="0"/>
              </a:rPr>
              <a:t>Remboursement complémentaire Santé</a:t>
            </a:r>
          </a:p>
          <a:p>
            <a:pPr algn="ctr"/>
            <a:r>
              <a:rPr lang="fr-FR" b="1" dirty="0">
                <a:solidFill>
                  <a:schemeClr val="bg1"/>
                </a:solidFill>
                <a:latin typeface="Berlin Sans FB" panose="020E0602020502020306" pitchFamily="34" charset="0"/>
              </a:rPr>
              <a:t>9 196,80 €</a:t>
            </a:r>
          </a:p>
          <a:p>
            <a:pPr algn="ctr"/>
            <a:r>
              <a:rPr lang="fr-FR" sz="1050" dirty="0">
                <a:solidFill>
                  <a:schemeClr val="bg1"/>
                </a:solidFill>
                <a:latin typeface="Berlin Sans FB" panose="020E0602020502020306" pitchFamily="34" charset="0"/>
              </a:rPr>
              <a:t>dans notre exemple</a:t>
            </a:r>
          </a:p>
        </p:txBody>
      </p:sp>
      <p:sp>
        <p:nvSpPr>
          <p:cNvPr id="3" name="Rectangle 2"/>
          <p:cNvSpPr/>
          <p:nvPr/>
        </p:nvSpPr>
        <p:spPr>
          <a:xfrm>
            <a:off x="2264144" y="4912668"/>
            <a:ext cx="1019831" cy="230832"/>
          </a:xfrm>
          <a:prstGeom prst="rect">
            <a:avLst/>
          </a:prstGeom>
        </p:spPr>
        <p:txBody>
          <a:bodyPr wrap="none">
            <a:spAutoFit/>
          </a:bodyPr>
          <a:lstStyle/>
          <a:p>
            <a:r>
              <a:rPr lang="fr-FR" sz="900" baseline="30000" dirty="0">
                <a:solidFill>
                  <a:schemeClr val="tx1">
                    <a:lumMod val="50000"/>
                    <a:lumOff val="50000"/>
                  </a:schemeClr>
                </a:solidFill>
                <a:latin typeface="Calibri" panose="020F0502020204030204" pitchFamily="34" charset="0"/>
                <a:cs typeface="Calibri" panose="020F0502020204030204" pitchFamily="34" charset="0"/>
              </a:rPr>
              <a:t>(1) </a:t>
            </a:r>
            <a:r>
              <a:rPr lang="fr-FR" sz="900" dirty="0">
                <a:solidFill>
                  <a:schemeClr val="tx1">
                    <a:lumMod val="50000"/>
                    <a:lumOff val="50000"/>
                  </a:schemeClr>
                </a:solidFill>
                <a:latin typeface="Calibri" panose="020F0502020204030204" pitchFamily="34" charset="0"/>
                <a:cs typeface="Calibri" panose="020F0502020204030204" pitchFamily="34" charset="0"/>
              </a:rPr>
              <a:t>Régime général</a:t>
            </a:r>
            <a:endParaRPr lang="fr-FR" sz="900" baseline="3000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28" name="ZoneTexte 27"/>
          <p:cNvSpPr txBox="1"/>
          <p:nvPr/>
        </p:nvSpPr>
        <p:spPr>
          <a:xfrm>
            <a:off x="0" y="4914360"/>
            <a:ext cx="9144000" cy="230832"/>
          </a:xfrm>
          <a:prstGeom prst="rect">
            <a:avLst/>
          </a:prstGeom>
          <a:noFill/>
        </p:spPr>
        <p:txBody>
          <a:bodyPr wrap="square" rtlCol="0">
            <a:spAutoFit/>
          </a:bodyPr>
          <a:lstStyle/>
          <a:p>
            <a:pPr algn="ctr"/>
            <a:r>
              <a:rPr lang="fr-FR" sz="900" dirty="0">
                <a:solidFill>
                  <a:schemeClr val="bg1">
                    <a:lumMod val="50000"/>
                  </a:schemeClr>
                </a:solidFill>
              </a:rPr>
              <a:t>Document interne</a:t>
            </a:r>
          </a:p>
        </p:txBody>
      </p:sp>
    </p:spTree>
    <p:extLst>
      <p:ext uri="{BB962C8B-B14F-4D97-AF65-F5344CB8AC3E}">
        <p14:creationId xmlns:p14="http://schemas.microsoft.com/office/powerpoint/2010/main" val="550525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8"/>
                                        </p:tgtEl>
                                        <p:attrNameLst>
                                          <p:attrName>style.visibility</p:attrName>
                                        </p:attrNameLst>
                                      </p:cBhvr>
                                      <p:to>
                                        <p:strVal val="visible"/>
                                      </p:to>
                                    </p:set>
                                    <p:animEffect transition="in" filter="fade">
                                      <p:cBhvr>
                                        <p:cTn id="12" dur="500"/>
                                        <p:tgtEl>
                                          <p:spTgt spid="5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9"/>
                                        </p:tgtEl>
                                        <p:attrNameLst>
                                          <p:attrName>style.visibility</p:attrName>
                                        </p:attrNameLst>
                                      </p:cBhvr>
                                      <p:to>
                                        <p:strVal val="visible"/>
                                      </p:to>
                                    </p:set>
                                    <p:animEffect transition="in" filter="fade">
                                      <p:cBhvr>
                                        <p:cTn id="15" dur="500"/>
                                        <p:tgtEl>
                                          <p:spTgt spid="59"/>
                                        </p:tgtEl>
                                      </p:cBhvr>
                                    </p:animEffect>
                                  </p:childTnLst>
                                </p:cTn>
                              </p:par>
                              <p:par>
                                <p:cTn id="16" presetID="22" presetClass="entr" presetSubtype="8" fill="hold" nodeType="withEffect">
                                  <p:stCondLst>
                                    <p:cond delay="0"/>
                                  </p:stCondLst>
                                  <p:childTnLst>
                                    <p:set>
                                      <p:cBhvr>
                                        <p:cTn id="17" dur="1" fill="hold">
                                          <p:stCondLst>
                                            <p:cond delay="0"/>
                                          </p:stCondLst>
                                        </p:cTn>
                                        <p:tgtEl>
                                          <p:spTgt spid="46"/>
                                        </p:tgtEl>
                                        <p:attrNameLst>
                                          <p:attrName>style.visibility</p:attrName>
                                        </p:attrNameLst>
                                      </p:cBhvr>
                                      <p:to>
                                        <p:strVal val="visible"/>
                                      </p:to>
                                    </p:set>
                                    <p:animEffect transition="in" filter="wipe(left)">
                                      <p:cBhvr>
                                        <p:cTn id="18" dur="500"/>
                                        <p:tgtEl>
                                          <p:spTgt spid="46"/>
                                        </p:tgtEl>
                                      </p:cBhvr>
                                    </p:animEffect>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fade">
                                      <p:cBhvr>
                                        <p:cTn id="22" dur="500"/>
                                        <p:tgtEl>
                                          <p:spTgt spid="4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fade">
                                      <p:cBhvr>
                                        <p:cTn id="27" dur="500"/>
                                        <p:tgtEl>
                                          <p:spTgt spid="51"/>
                                        </p:tgtEl>
                                      </p:cBhvr>
                                    </p:animEffect>
                                  </p:childTnLst>
                                </p:cTn>
                              </p:par>
                              <p:par>
                                <p:cTn id="28" presetID="10" presetClass="entr" presetSubtype="0" fill="hold" nodeType="with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fade">
                                      <p:cBhvr>
                                        <p:cTn id="30" dur="500"/>
                                        <p:tgtEl>
                                          <p:spTgt spid="2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56"/>
                                        </p:tgtEl>
                                        <p:attrNameLst>
                                          <p:attrName>style.visibility</p:attrName>
                                        </p:attrNameLst>
                                      </p:cBhvr>
                                      <p:to>
                                        <p:strVal val="visible"/>
                                      </p:to>
                                    </p:set>
                                    <p:animEffect transition="in" filter="fade">
                                      <p:cBhvr>
                                        <p:cTn id="33" dur="500"/>
                                        <p:tgtEl>
                                          <p:spTgt spid="56"/>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nodeType="clickEffect">
                                  <p:stCondLst>
                                    <p:cond delay="0"/>
                                  </p:stCondLst>
                                  <p:childTnLst>
                                    <p:set>
                                      <p:cBhvr>
                                        <p:cTn id="37" dur="1" fill="hold">
                                          <p:stCondLst>
                                            <p:cond delay="0"/>
                                          </p:stCondLst>
                                        </p:cTn>
                                        <p:tgtEl>
                                          <p:spTgt spid="34"/>
                                        </p:tgtEl>
                                        <p:attrNameLst>
                                          <p:attrName>style.visibility</p:attrName>
                                        </p:attrNameLst>
                                      </p:cBhvr>
                                      <p:to>
                                        <p:strVal val="visible"/>
                                      </p:to>
                                    </p:set>
                                    <p:animEffect transition="in" filter="wipe(down)">
                                      <p:cBhvr>
                                        <p:cTn id="38" dur="500"/>
                                        <p:tgtEl>
                                          <p:spTgt spid="34"/>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nodeType="click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wipe(down)">
                                      <p:cBhvr>
                                        <p:cTn id="43" dur="500"/>
                                        <p:tgtEl>
                                          <p:spTgt spid="52"/>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55"/>
                                        </p:tgtEl>
                                        <p:attrNameLst>
                                          <p:attrName>style.visibility</p:attrName>
                                        </p:attrNameLst>
                                      </p:cBhvr>
                                      <p:to>
                                        <p:strVal val="visible"/>
                                      </p:to>
                                    </p:set>
                                    <p:animEffect transition="in" filter="wipe(down)">
                                      <p:cBhvr>
                                        <p:cTn id="48"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33" grpId="0" animBg="1"/>
      <p:bldP spid="42" grpId="0"/>
      <p:bldP spid="56" grpId="0"/>
      <p:bldP spid="58" grpId="0" animBg="1"/>
      <p:bldP spid="59" grpId="0"/>
      <p:bldP spid="5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005594" cy="5143500"/>
          </a:xfrm>
          <a:prstGeom prst="rect">
            <a:avLst/>
          </a:prstGeom>
        </p:spPr>
      </p:pic>
      <p:sp>
        <p:nvSpPr>
          <p:cNvPr id="4" name="Rectangle 3"/>
          <p:cNvSpPr/>
          <p:nvPr/>
        </p:nvSpPr>
        <p:spPr>
          <a:xfrm>
            <a:off x="4570200" y="0"/>
            <a:ext cx="4573800" cy="5143500"/>
          </a:xfrm>
          <a:prstGeom prst="rect">
            <a:avLst/>
          </a:prstGeom>
          <a:solidFill>
            <a:schemeClr val="bg1"/>
          </a:solidFill>
          <a:ln>
            <a:noFill/>
          </a:ln>
          <a:effectLst>
            <a:outerShdw blurRad="50800" dist="38100" dir="10800000" sx="101000" sy="101000" algn="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pic>
        <p:nvPicPr>
          <p:cNvPr id="8" name="Image 7">
            <a:hlinkClick r:id="rId4" action="ppaction://hlinksldjump"/>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00572" y="1449898"/>
            <a:ext cx="3159423" cy="896091"/>
          </a:xfrm>
          <a:prstGeom prst="rect">
            <a:avLst/>
          </a:prstGeom>
        </p:spPr>
      </p:pic>
      <p:cxnSp>
        <p:nvCxnSpPr>
          <p:cNvPr id="7" name="Connecteur droit 6"/>
          <p:cNvCxnSpPr/>
          <p:nvPr/>
        </p:nvCxnSpPr>
        <p:spPr>
          <a:xfrm>
            <a:off x="4788024" y="4409618"/>
            <a:ext cx="4104456" cy="0"/>
          </a:xfrm>
          <a:prstGeom prst="line">
            <a:avLst/>
          </a:prstGeom>
        </p:spPr>
        <p:style>
          <a:lnRef idx="1">
            <a:schemeClr val="accent2"/>
          </a:lnRef>
          <a:fillRef idx="0">
            <a:schemeClr val="accent2"/>
          </a:fillRef>
          <a:effectRef idx="0">
            <a:schemeClr val="accent2"/>
          </a:effectRef>
          <a:fontRef idx="minor">
            <a:schemeClr val="tx1"/>
          </a:fontRef>
        </p:style>
      </p:cxnSp>
      <p:sp>
        <p:nvSpPr>
          <p:cNvPr id="9" name="Rectangle 8"/>
          <p:cNvSpPr/>
          <p:nvPr/>
        </p:nvSpPr>
        <p:spPr>
          <a:xfrm>
            <a:off x="4283146" y="4417088"/>
            <a:ext cx="4753350" cy="630942"/>
          </a:xfrm>
          <a:prstGeom prst="rect">
            <a:avLst/>
          </a:prstGeom>
        </p:spPr>
        <p:txBody>
          <a:bodyPr wrap="square">
            <a:spAutoFit/>
          </a:bodyPr>
          <a:lstStyle/>
          <a:p>
            <a:pPr marL="457200" algn="just">
              <a:spcAft>
                <a:spcPts val="0"/>
              </a:spcAft>
            </a:pPr>
            <a:r>
              <a:rPr lang="fr-FR" sz="700" b="1" i="1" dirty="0">
                <a:solidFill>
                  <a:schemeClr val="bg1">
                    <a:lumMod val="50000"/>
                  </a:schemeClr>
                </a:solidFill>
                <a:latin typeface="Arial" panose="020B0604020202020204" pitchFamily="34" charset="0"/>
                <a:ea typeface="Calibri" panose="020F0502020204030204" pitchFamily="34" charset="0"/>
              </a:rPr>
              <a:t>Caisse d’Epargne et de Prévoyance Grand Est Europe</a:t>
            </a:r>
            <a:r>
              <a:rPr lang="fr-FR" sz="700" i="1" dirty="0">
                <a:solidFill>
                  <a:schemeClr val="bg1">
                    <a:lumMod val="50000"/>
                  </a:schemeClr>
                </a:solidFill>
                <a:latin typeface="Arial" panose="020B0604020202020204" pitchFamily="34" charset="0"/>
                <a:ea typeface="Calibri" panose="020F0502020204030204" pitchFamily="34" charset="0"/>
              </a:rPr>
              <a:t>, Banque coopérative régie par les articles L.512-85 et suivants du Code Monétaire et Financier, société anonyme à Directoire et Conseil d’Orientation et de Surveillance au capital de 681.876.700 € - siège social à STRASBOURG (67100), 1, avenue du Rhin - 775 618 622  RCS STRASBOURG - immatriculée à l’ORIAS sous le n° 07 004 738</a:t>
            </a:r>
          </a:p>
          <a:p>
            <a:pPr marL="457200" algn="just">
              <a:spcAft>
                <a:spcPts val="0"/>
              </a:spcAft>
            </a:pPr>
            <a:r>
              <a:rPr lang="fr-FR" sz="700" i="1" dirty="0">
                <a:solidFill>
                  <a:schemeClr val="bg1">
                    <a:lumMod val="50000"/>
                  </a:schemeClr>
                </a:solidFill>
                <a:effectLst/>
                <a:latin typeface="Arial" panose="020B0604020202020204" pitchFamily="34" charset="0"/>
                <a:ea typeface="Calibri" panose="020F0502020204030204" pitchFamily="34" charset="0"/>
              </a:rPr>
              <a:t>Crédits photo: </a:t>
            </a:r>
            <a:r>
              <a:rPr lang="fr-FR" sz="700" i="1" dirty="0" err="1">
                <a:solidFill>
                  <a:schemeClr val="bg1">
                    <a:lumMod val="50000"/>
                  </a:schemeClr>
                </a:solidFill>
                <a:effectLst/>
                <a:latin typeface="Arial" panose="020B0604020202020204" pitchFamily="34" charset="0"/>
                <a:ea typeface="Calibri" panose="020F0502020204030204" pitchFamily="34" charset="0"/>
              </a:rPr>
              <a:t>Istock</a:t>
            </a:r>
            <a:r>
              <a:rPr lang="fr-FR" sz="700" i="1" dirty="0">
                <a:solidFill>
                  <a:schemeClr val="bg1">
                    <a:lumMod val="50000"/>
                  </a:schemeClr>
                </a:solidFill>
                <a:effectLst/>
                <a:latin typeface="Arial" panose="020B0604020202020204" pitchFamily="34" charset="0"/>
                <a:ea typeface="Calibri" panose="020F0502020204030204" pitchFamily="34" charset="0"/>
              </a:rPr>
              <a:t>, </a:t>
            </a:r>
            <a:r>
              <a:rPr lang="fr-FR" sz="700" i="1" dirty="0" err="1">
                <a:solidFill>
                  <a:schemeClr val="bg1">
                    <a:lumMod val="50000"/>
                  </a:schemeClr>
                </a:solidFill>
                <a:effectLst/>
                <a:latin typeface="Arial" panose="020B0604020202020204" pitchFamily="34" charset="0"/>
                <a:ea typeface="Calibri" panose="020F0502020204030204" pitchFamily="34" charset="0"/>
              </a:rPr>
              <a:t>Freepik</a:t>
            </a:r>
            <a:r>
              <a:rPr lang="fr-FR" sz="700" i="1" dirty="0">
                <a:solidFill>
                  <a:schemeClr val="bg1">
                    <a:lumMod val="50000"/>
                  </a:schemeClr>
                </a:solidFill>
                <a:effectLst/>
                <a:latin typeface="Arial" panose="020B0604020202020204" pitchFamily="34" charset="0"/>
                <a:ea typeface="Calibri" panose="020F0502020204030204" pitchFamily="34" charset="0"/>
              </a:rPr>
              <a:t>, </a:t>
            </a:r>
            <a:r>
              <a:rPr lang="fr-FR" sz="700" i="1" dirty="0" err="1">
                <a:solidFill>
                  <a:schemeClr val="bg1">
                    <a:lumMod val="50000"/>
                  </a:schemeClr>
                </a:solidFill>
                <a:effectLst/>
                <a:latin typeface="Arial" panose="020B0604020202020204" pitchFamily="34" charset="0"/>
                <a:ea typeface="Calibri" panose="020F0502020204030204" pitchFamily="34" charset="0"/>
              </a:rPr>
              <a:t>IconArchive</a:t>
            </a:r>
            <a:endParaRPr lang="fr-FR" sz="900" i="1" dirty="0">
              <a:solidFill>
                <a:schemeClr val="bg1">
                  <a:lumMod val="50000"/>
                </a:schemeClr>
              </a:solidFill>
              <a:effectLst/>
              <a:latin typeface="Calibri" panose="020F0502020204030204" pitchFamily="34" charset="0"/>
              <a:ea typeface="Calibri" panose="020F0502020204030204" pitchFamily="34" charset="0"/>
            </a:endParaRPr>
          </a:p>
        </p:txBody>
      </p:sp>
      <p:sp>
        <p:nvSpPr>
          <p:cNvPr id="3" name="Rectangle 2"/>
          <p:cNvSpPr/>
          <p:nvPr/>
        </p:nvSpPr>
        <p:spPr>
          <a:xfrm>
            <a:off x="7452320" y="4948487"/>
            <a:ext cx="1945038" cy="169277"/>
          </a:xfrm>
          <a:prstGeom prst="rect">
            <a:avLst/>
          </a:prstGeom>
        </p:spPr>
        <p:txBody>
          <a:bodyPr wrap="square">
            <a:spAutoFit/>
          </a:bodyPr>
          <a:lstStyle/>
          <a:p>
            <a:pPr marL="457200">
              <a:spcAft>
                <a:spcPts val="0"/>
              </a:spcAft>
            </a:pPr>
            <a:r>
              <a:rPr lang="fr-FR" sz="500" b="1" i="1" dirty="0">
                <a:solidFill>
                  <a:schemeClr val="bg1">
                    <a:lumMod val="50000"/>
                  </a:schemeClr>
                </a:solidFill>
                <a:latin typeface="Arial" panose="020B0604020202020204" pitchFamily="34" charset="0"/>
                <a:ea typeface="Calibri" panose="020F0502020204030204" pitchFamily="34" charset="0"/>
              </a:rPr>
              <a:t>Support actualisé : Septembre 2021</a:t>
            </a:r>
            <a:endParaRPr lang="fr-FR" sz="700" i="1" dirty="0">
              <a:solidFill>
                <a:schemeClr val="bg1">
                  <a:lumMod val="50000"/>
                </a:schemeClr>
              </a:solidFill>
              <a:effectLst/>
              <a:latin typeface="Calibri" panose="020F0502020204030204" pitchFamily="34" charset="0"/>
              <a:ea typeface="Calibri" panose="020F0502020204030204" pitchFamily="34" charset="0"/>
            </a:endParaRPr>
          </a:p>
        </p:txBody>
      </p:sp>
      <p:pic>
        <p:nvPicPr>
          <p:cNvPr id="10" name="Image 9"/>
          <p:cNvPicPr>
            <a:picLocks noChangeAspect="1"/>
          </p:cNvPicPr>
          <p:nvPr/>
        </p:nvPicPr>
        <p:blipFill>
          <a:blip r:embed="rId6">
            <a:clrChange>
              <a:clrFrom>
                <a:srgbClr val="EEF3FA"/>
              </a:clrFrom>
              <a:clrTo>
                <a:srgbClr val="EEF3FA">
                  <a:alpha val="0"/>
                </a:srgbClr>
              </a:clrTo>
            </a:clrChange>
          </a:blip>
          <a:stretch>
            <a:fillRect/>
          </a:stretch>
        </p:blipFill>
        <p:spPr>
          <a:xfrm>
            <a:off x="6156176" y="3773389"/>
            <a:ext cx="1630551" cy="502019"/>
          </a:xfrm>
          <a:prstGeom prst="rect">
            <a:avLst/>
          </a:prstGeom>
        </p:spPr>
      </p:pic>
    </p:spTree>
    <p:extLst>
      <p:ext uri="{BB962C8B-B14F-4D97-AF65-F5344CB8AC3E}">
        <p14:creationId xmlns:p14="http://schemas.microsoft.com/office/powerpoint/2010/main" val="3656881175"/>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c52eb4dc-0ef3-4aa8-8e03-025dbf6c8637" ContentTypeId="0x0101" PreviousValue="false"/>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63B87F8AFAE035469B4A715E9EF81689" ma:contentTypeVersion="2" ma:contentTypeDescription="Create a new document." ma:contentTypeScope="" ma:versionID="9015103a34d93386a379cad4c0702c27">
  <xsd:schema xmlns:xsd="http://www.w3.org/2001/XMLSchema" xmlns:xs="http://www.w3.org/2001/XMLSchema" xmlns:p="http://schemas.microsoft.com/office/2006/metadata/properties" xmlns:ns2="5d34d583-8bf0-4e12-bacb-39687a4e8f4d" targetNamespace="http://schemas.microsoft.com/office/2006/metadata/properties" ma:root="true" ma:fieldsID="ca2eb58fafd5dd1d6d4d7402bd08d69f" ns2:_="">
    <xsd:import namespace="5d34d583-8bf0-4e12-bacb-39687a4e8f4d"/>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d34d583-8bf0-4e12-bacb-39687a4e8f4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B729F0D-D93D-4C83-9F67-75961A2D0B89}">
  <ds:schemaRefs>
    <ds:schemaRef ds:uri="http://schemas.microsoft.com/sharepoint/v3/contenttype/forms"/>
  </ds:schemaRefs>
</ds:datastoreItem>
</file>

<file path=customXml/itemProps2.xml><?xml version="1.0" encoding="utf-8"?>
<ds:datastoreItem xmlns:ds="http://schemas.openxmlformats.org/officeDocument/2006/customXml" ds:itemID="{441D04ED-3144-4E6E-878F-7E38E106DD06}">
  <ds:schemaRefs>
    <ds:schemaRef ds:uri="Microsoft.SharePoint.Taxonomy.ContentTypeSync"/>
  </ds:schemaRefs>
</ds:datastoreItem>
</file>

<file path=customXml/itemProps3.xml><?xml version="1.0" encoding="utf-8"?>
<ds:datastoreItem xmlns:ds="http://schemas.openxmlformats.org/officeDocument/2006/customXml" ds:itemID="{112824EC-5A45-4CFC-8D3E-931916E9D528}">
  <ds:schemaRefs>
    <ds:schemaRef ds:uri="http://purl.org/dc/terms/"/>
    <ds:schemaRef ds:uri="http://schemas.openxmlformats.org/package/2006/metadata/core-properties"/>
    <ds:schemaRef ds:uri="5d34d583-8bf0-4e12-bacb-39687a4e8f4d"/>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customXml/itemProps4.xml><?xml version="1.0" encoding="utf-8"?>
<ds:datastoreItem xmlns:ds="http://schemas.openxmlformats.org/officeDocument/2006/customXml" ds:itemID="{83631D9C-A68C-4A8C-9F63-B10225D20D8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d34d583-8bf0-4e12-bacb-39687a4e8f4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14468</TotalTime>
  <Words>626</Words>
  <Application>Microsoft Office PowerPoint</Application>
  <PresentationFormat>Affichage à l'écran (16:9)</PresentationFormat>
  <Paragraphs>97</Paragraphs>
  <Slides>5</Slides>
  <Notes>5</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5</vt:i4>
      </vt:variant>
    </vt:vector>
  </HeadingPairs>
  <TitlesOfParts>
    <vt:vector size="12" baseType="lpstr">
      <vt:lpstr>Arial</vt:lpstr>
      <vt:lpstr>Arial Narrow</vt:lpstr>
      <vt:lpstr>Berlin Sans FB</vt:lpstr>
      <vt:lpstr>Berlin Sans FB Demi</vt:lpstr>
      <vt:lpstr>Calibri</vt:lpstr>
      <vt:lpstr>Chiller</vt:lpstr>
      <vt:lpstr>Thème Office</vt:lpstr>
      <vt:lpstr>Présentation PowerPoint</vt:lpstr>
      <vt:lpstr>Présentation PowerPoint</vt:lpstr>
      <vt:lpstr>Présentation PowerPoint</vt:lpstr>
      <vt:lpstr>Présentation PowerPoint</vt:lpstr>
      <vt:lpstr>Présentation PowerPoint</vt:lpstr>
    </vt:vector>
  </TitlesOfParts>
  <Company>GCE Tech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A6702071</dc:creator>
  <cp:lastModifiedBy>WEISS Michel [CEGEE]</cp:lastModifiedBy>
  <cp:revision>627</cp:revision>
  <cp:lastPrinted>2021-05-31T12:45:45Z</cp:lastPrinted>
  <dcterms:created xsi:type="dcterms:W3CDTF">2019-08-12T12:46:08Z</dcterms:created>
  <dcterms:modified xsi:type="dcterms:W3CDTF">2021-12-09T09:22:59Z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helene.dolt@cegee.caisse-epargne.fr</vt:lpwstr>
  </property>
  <property fmtid="{D5CDD505-2E9C-101B-9397-08002B2CF9AE}" pid="5" name="MSIP_Label_48a19f0c-bea1-442e-a475-ed109d9ec508_SetDate">
    <vt:lpwstr>2020-02-11T09:23:30.7052977Z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0x01010063B87F8AFAE035469B4A715E9EF81689</vt:lpwstr>
  </property>
</Properties>
</file>