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72" r:id="rId2"/>
    <p:sldId id="257" r:id="rId3"/>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65" d="100"/>
          <a:sy n="65" d="100"/>
        </p:scale>
        <p:origin x="858"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slide" Target="slides/slide2.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1524000" y="1122363"/>
            <a:ext cx="9144000" cy="2387600"/>
          </a:xfrm>
        </p:spPr>
        <p:txBody>
          <a:bodyPr anchor="b"/>
          <a:lstStyle>
            <a:lvl1pPr algn="ctr">
              <a:defRPr sz="6000"/>
            </a:lvl1pPr>
          </a:lstStyle>
          <a:p>
            <a:r>
              <a:rPr lang="fr-FR" smtClean="0"/>
              <a:t>Modifiez le style du titre</a:t>
            </a:r>
            <a:endParaRPr lang="fr-FR"/>
          </a:p>
        </p:txBody>
      </p:sp>
      <p:sp>
        <p:nvSpPr>
          <p:cNvPr id="3" name="Sous-titr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smtClean="0"/>
              <a:t>Modifier le style des sous-titres du masque</a:t>
            </a:r>
            <a:endParaRPr lang="fr-FR"/>
          </a:p>
        </p:txBody>
      </p:sp>
      <p:sp>
        <p:nvSpPr>
          <p:cNvPr id="4" name="Espace réservé de la date 3"/>
          <p:cNvSpPr>
            <a:spLocks noGrp="1"/>
          </p:cNvSpPr>
          <p:nvPr>
            <p:ph type="dt" sz="half" idx="10"/>
          </p:nvPr>
        </p:nvSpPr>
        <p:spPr/>
        <p:txBody>
          <a:bodyPr/>
          <a:lstStyle/>
          <a:p>
            <a:fld id="{2ACDDB59-71DD-49FE-A536-D9CC9C90DAB5}" type="datetimeFigureOut">
              <a:rPr lang="fr-FR" smtClean="0"/>
              <a:t>04/06/2020</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B17106F8-8F20-4C31-A59B-121C691C996D}" type="slidenum">
              <a:rPr lang="fr-FR" smtClean="0"/>
              <a:t>‹N°›</a:t>
            </a:fld>
            <a:endParaRPr lang="fr-FR"/>
          </a:p>
        </p:txBody>
      </p:sp>
    </p:spTree>
    <p:extLst>
      <p:ext uri="{BB962C8B-B14F-4D97-AF65-F5344CB8AC3E}">
        <p14:creationId xmlns:p14="http://schemas.microsoft.com/office/powerpoint/2010/main" val="338934709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idx="1"/>
          </p:nvPr>
        </p:nvSpPr>
        <p:spPr/>
        <p:txBody>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2ACDDB59-71DD-49FE-A536-D9CC9C90DAB5}" type="datetimeFigureOut">
              <a:rPr lang="fr-FR" smtClean="0"/>
              <a:t>04/06/2020</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B17106F8-8F20-4C31-A59B-121C691C996D}" type="slidenum">
              <a:rPr lang="fr-FR" smtClean="0"/>
              <a:t>‹N°›</a:t>
            </a:fld>
            <a:endParaRPr lang="fr-FR"/>
          </a:p>
        </p:txBody>
      </p:sp>
    </p:spTree>
    <p:extLst>
      <p:ext uri="{BB962C8B-B14F-4D97-AF65-F5344CB8AC3E}">
        <p14:creationId xmlns:p14="http://schemas.microsoft.com/office/powerpoint/2010/main" val="196210466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831850" y="1709738"/>
            <a:ext cx="10515600" cy="2852737"/>
          </a:xfrm>
        </p:spPr>
        <p:txBody>
          <a:bodyPr anchor="b"/>
          <a:lstStyle>
            <a:lvl1pPr>
              <a:defRPr sz="6000"/>
            </a:lvl1pPr>
          </a:lstStyle>
          <a:p>
            <a:r>
              <a:rPr lang="fr-FR" smtClean="0"/>
              <a:t>Modifiez le style du titre</a:t>
            </a:r>
            <a:endParaRPr lang="fr-FR"/>
          </a:p>
        </p:txBody>
      </p:sp>
      <p:sp>
        <p:nvSpPr>
          <p:cNvPr id="3" name="Espace réservé du texte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smtClean="0"/>
              <a:t>Modifier les styles du texte du masque</a:t>
            </a:r>
          </a:p>
        </p:txBody>
      </p:sp>
      <p:sp>
        <p:nvSpPr>
          <p:cNvPr id="4" name="Espace réservé de la date 3"/>
          <p:cNvSpPr>
            <a:spLocks noGrp="1"/>
          </p:cNvSpPr>
          <p:nvPr>
            <p:ph type="dt" sz="half" idx="10"/>
          </p:nvPr>
        </p:nvSpPr>
        <p:spPr/>
        <p:txBody>
          <a:bodyPr/>
          <a:lstStyle/>
          <a:p>
            <a:fld id="{2ACDDB59-71DD-49FE-A536-D9CC9C90DAB5}" type="datetimeFigureOut">
              <a:rPr lang="fr-FR" smtClean="0"/>
              <a:t>04/06/2020</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B17106F8-8F20-4C31-A59B-121C691C996D}" type="slidenum">
              <a:rPr lang="fr-FR" smtClean="0"/>
              <a:t>‹N°›</a:t>
            </a:fld>
            <a:endParaRPr lang="fr-FR"/>
          </a:p>
        </p:txBody>
      </p:sp>
    </p:spTree>
    <p:extLst>
      <p:ext uri="{BB962C8B-B14F-4D97-AF65-F5344CB8AC3E}">
        <p14:creationId xmlns:p14="http://schemas.microsoft.com/office/powerpoint/2010/main" val="9467297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sz="half" idx="1"/>
          </p:nvPr>
        </p:nvSpPr>
        <p:spPr>
          <a:xfrm>
            <a:off x="838200" y="1825625"/>
            <a:ext cx="5181600" cy="4351338"/>
          </a:xfrm>
        </p:spPr>
        <p:txBody>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6172200" y="1825625"/>
            <a:ext cx="5181600" cy="4351338"/>
          </a:xfrm>
        </p:spPr>
        <p:txBody>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e la date 4"/>
          <p:cNvSpPr>
            <a:spLocks noGrp="1"/>
          </p:cNvSpPr>
          <p:nvPr>
            <p:ph type="dt" sz="half" idx="10"/>
          </p:nvPr>
        </p:nvSpPr>
        <p:spPr/>
        <p:txBody>
          <a:bodyPr/>
          <a:lstStyle/>
          <a:p>
            <a:fld id="{2ACDDB59-71DD-49FE-A536-D9CC9C90DAB5}" type="datetimeFigureOut">
              <a:rPr lang="fr-FR" smtClean="0"/>
              <a:t>04/06/2020</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B17106F8-8F20-4C31-A59B-121C691C996D}" type="slidenum">
              <a:rPr lang="fr-FR" smtClean="0"/>
              <a:t>‹N°›</a:t>
            </a:fld>
            <a:endParaRPr lang="fr-FR"/>
          </a:p>
        </p:txBody>
      </p:sp>
    </p:spTree>
    <p:extLst>
      <p:ext uri="{BB962C8B-B14F-4D97-AF65-F5344CB8AC3E}">
        <p14:creationId xmlns:p14="http://schemas.microsoft.com/office/powerpoint/2010/main" val="243834569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839788" y="365125"/>
            <a:ext cx="10515600" cy="1325563"/>
          </a:xfrm>
        </p:spPr>
        <p:txBody>
          <a:bodyPr/>
          <a:lstStyle/>
          <a:p>
            <a:r>
              <a:rPr lang="fr-FR" smtClean="0"/>
              <a:t>Modifiez le style du titre</a:t>
            </a:r>
            <a:endParaRPr lang="fr-FR"/>
          </a:p>
        </p:txBody>
      </p:sp>
      <p:sp>
        <p:nvSpPr>
          <p:cNvPr id="3" name="Espace réservé du texte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Modifier les styles du texte du masque</a:t>
            </a:r>
          </a:p>
        </p:txBody>
      </p:sp>
      <p:sp>
        <p:nvSpPr>
          <p:cNvPr id="4" name="Espace réservé du contenu 3"/>
          <p:cNvSpPr>
            <a:spLocks noGrp="1"/>
          </p:cNvSpPr>
          <p:nvPr>
            <p:ph sz="half" idx="2"/>
          </p:nvPr>
        </p:nvSpPr>
        <p:spPr>
          <a:xfrm>
            <a:off x="839788" y="2505075"/>
            <a:ext cx="5157787" cy="3684588"/>
          </a:xfrm>
        </p:spPr>
        <p:txBody>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texte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Modifier les styles du texte du masque</a:t>
            </a:r>
          </a:p>
        </p:txBody>
      </p:sp>
      <p:sp>
        <p:nvSpPr>
          <p:cNvPr id="6" name="Espace réservé du contenu 5"/>
          <p:cNvSpPr>
            <a:spLocks noGrp="1"/>
          </p:cNvSpPr>
          <p:nvPr>
            <p:ph sz="quarter" idx="4"/>
          </p:nvPr>
        </p:nvSpPr>
        <p:spPr>
          <a:xfrm>
            <a:off x="6172200" y="2505075"/>
            <a:ext cx="5183188" cy="3684588"/>
          </a:xfrm>
        </p:spPr>
        <p:txBody>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7" name="Espace réservé de la date 6"/>
          <p:cNvSpPr>
            <a:spLocks noGrp="1"/>
          </p:cNvSpPr>
          <p:nvPr>
            <p:ph type="dt" sz="half" idx="10"/>
          </p:nvPr>
        </p:nvSpPr>
        <p:spPr/>
        <p:txBody>
          <a:bodyPr/>
          <a:lstStyle/>
          <a:p>
            <a:fld id="{2ACDDB59-71DD-49FE-A536-D9CC9C90DAB5}" type="datetimeFigureOut">
              <a:rPr lang="fr-FR" smtClean="0"/>
              <a:t>04/06/2020</a:t>
            </a:fld>
            <a:endParaRPr lang="fr-FR"/>
          </a:p>
        </p:txBody>
      </p:sp>
      <p:sp>
        <p:nvSpPr>
          <p:cNvPr id="8" name="Espace réservé du pied de page 7"/>
          <p:cNvSpPr>
            <a:spLocks noGrp="1"/>
          </p:cNvSpPr>
          <p:nvPr>
            <p:ph type="ftr" sz="quarter" idx="11"/>
          </p:nvPr>
        </p:nvSpPr>
        <p:spPr/>
        <p:txBody>
          <a:bodyPr/>
          <a:lstStyle/>
          <a:p>
            <a:endParaRPr lang="fr-FR"/>
          </a:p>
        </p:txBody>
      </p:sp>
      <p:sp>
        <p:nvSpPr>
          <p:cNvPr id="9" name="Espace réservé du numéro de diapositive 8"/>
          <p:cNvSpPr>
            <a:spLocks noGrp="1"/>
          </p:cNvSpPr>
          <p:nvPr>
            <p:ph type="sldNum" sz="quarter" idx="12"/>
          </p:nvPr>
        </p:nvSpPr>
        <p:spPr/>
        <p:txBody>
          <a:bodyPr/>
          <a:lstStyle/>
          <a:p>
            <a:fld id="{B17106F8-8F20-4C31-A59B-121C691C996D}" type="slidenum">
              <a:rPr lang="fr-FR" smtClean="0"/>
              <a:t>‹N°›</a:t>
            </a:fld>
            <a:endParaRPr lang="fr-FR"/>
          </a:p>
        </p:txBody>
      </p:sp>
    </p:spTree>
    <p:extLst>
      <p:ext uri="{BB962C8B-B14F-4D97-AF65-F5344CB8AC3E}">
        <p14:creationId xmlns:p14="http://schemas.microsoft.com/office/powerpoint/2010/main" val="276992416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e la date 2"/>
          <p:cNvSpPr>
            <a:spLocks noGrp="1"/>
          </p:cNvSpPr>
          <p:nvPr>
            <p:ph type="dt" sz="half" idx="10"/>
          </p:nvPr>
        </p:nvSpPr>
        <p:spPr/>
        <p:txBody>
          <a:bodyPr/>
          <a:lstStyle/>
          <a:p>
            <a:fld id="{2ACDDB59-71DD-49FE-A536-D9CC9C90DAB5}" type="datetimeFigureOut">
              <a:rPr lang="fr-FR" smtClean="0"/>
              <a:t>04/06/2020</a:t>
            </a:fld>
            <a:endParaRPr lang="fr-FR"/>
          </a:p>
        </p:txBody>
      </p:sp>
      <p:sp>
        <p:nvSpPr>
          <p:cNvPr id="4" name="Espace réservé du pied de page 3"/>
          <p:cNvSpPr>
            <a:spLocks noGrp="1"/>
          </p:cNvSpPr>
          <p:nvPr>
            <p:ph type="ftr" sz="quarter" idx="11"/>
          </p:nvPr>
        </p:nvSpPr>
        <p:spPr/>
        <p:txBody>
          <a:bodyPr/>
          <a:lstStyle/>
          <a:p>
            <a:endParaRPr lang="fr-FR"/>
          </a:p>
        </p:txBody>
      </p:sp>
      <p:sp>
        <p:nvSpPr>
          <p:cNvPr id="5" name="Espace réservé du numéro de diapositive 4"/>
          <p:cNvSpPr>
            <a:spLocks noGrp="1"/>
          </p:cNvSpPr>
          <p:nvPr>
            <p:ph type="sldNum" sz="quarter" idx="12"/>
          </p:nvPr>
        </p:nvSpPr>
        <p:spPr/>
        <p:txBody>
          <a:bodyPr/>
          <a:lstStyle/>
          <a:p>
            <a:fld id="{B17106F8-8F20-4C31-A59B-121C691C996D}" type="slidenum">
              <a:rPr lang="fr-FR" smtClean="0"/>
              <a:t>‹N°›</a:t>
            </a:fld>
            <a:endParaRPr lang="fr-FR"/>
          </a:p>
        </p:txBody>
      </p:sp>
    </p:spTree>
    <p:extLst>
      <p:ext uri="{BB962C8B-B14F-4D97-AF65-F5344CB8AC3E}">
        <p14:creationId xmlns:p14="http://schemas.microsoft.com/office/powerpoint/2010/main" val="132238144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2ACDDB59-71DD-49FE-A536-D9CC9C90DAB5}" type="datetimeFigureOut">
              <a:rPr lang="fr-FR" smtClean="0"/>
              <a:t>04/06/2020</a:t>
            </a:fld>
            <a:endParaRPr lang="fr-FR"/>
          </a:p>
        </p:txBody>
      </p:sp>
      <p:sp>
        <p:nvSpPr>
          <p:cNvPr id="3" name="Espace réservé du pied de page 2"/>
          <p:cNvSpPr>
            <a:spLocks noGrp="1"/>
          </p:cNvSpPr>
          <p:nvPr>
            <p:ph type="ftr" sz="quarter" idx="11"/>
          </p:nvPr>
        </p:nvSpPr>
        <p:spPr/>
        <p:txBody>
          <a:bodyPr/>
          <a:lstStyle/>
          <a:p>
            <a:endParaRPr lang="fr-FR"/>
          </a:p>
        </p:txBody>
      </p:sp>
      <p:sp>
        <p:nvSpPr>
          <p:cNvPr id="4" name="Espace réservé du numéro de diapositive 3"/>
          <p:cNvSpPr>
            <a:spLocks noGrp="1"/>
          </p:cNvSpPr>
          <p:nvPr>
            <p:ph type="sldNum" sz="quarter" idx="12"/>
          </p:nvPr>
        </p:nvSpPr>
        <p:spPr/>
        <p:txBody>
          <a:bodyPr/>
          <a:lstStyle/>
          <a:p>
            <a:fld id="{B17106F8-8F20-4C31-A59B-121C691C996D}" type="slidenum">
              <a:rPr lang="fr-FR" smtClean="0"/>
              <a:t>‹N°›</a:t>
            </a:fld>
            <a:endParaRPr lang="fr-FR"/>
          </a:p>
        </p:txBody>
      </p:sp>
    </p:spTree>
    <p:extLst>
      <p:ext uri="{BB962C8B-B14F-4D97-AF65-F5344CB8AC3E}">
        <p14:creationId xmlns:p14="http://schemas.microsoft.com/office/powerpoint/2010/main" val="196558671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839788" y="457200"/>
            <a:ext cx="3932237" cy="1600200"/>
          </a:xfrm>
        </p:spPr>
        <p:txBody>
          <a:bodyPr anchor="b"/>
          <a:lstStyle>
            <a:lvl1pPr>
              <a:defRPr sz="3200"/>
            </a:lvl1pPr>
          </a:lstStyle>
          <a:p>
            <a:r>
              <a:rPr lang="fr-FR" smtClean="0"/>
              <a:t>Modifiez le style du titre</a:t>
            </a:r>
            <a:endParaRPr lang="fr-FR"/>
          </a:p>
        </p:txBody>
      </p:sp>
      <p:sp>
        <p:nvSpPr>
          <p:cNvPr id="3" name="Espace réservé du contenu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texte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smtClean="0"/>
              <a:t>Modifier les styles du texte du masque</a:t>
            </a:r>
          </a:p>
        </p:txBody>
      </p:sp>
      <p:sp>
        <p:nvSpPr>
          <p:cNvPr id="5" name="Espace réservé de la date 4"/>
          <p:cNvSpPr>
            <a:spLocks noGrp="1"/>
          </p:cNvSpPr>
          <p:nvPr>
            <p:ph type="dt" sz="half" idx="10"/>
          </p:nvPr>
        </p:nvSpPr>
        <p:spPr/>
        <p:txBody>
          <a:bodyPr/>
          <a:lstStyle/>
          <a:p>
            <a:fld id="{2ACDDB59-71DD-49FE-A536-D9CC9C90DAB5}" type="datetimeFigureOut">
              <a:rPr lang="fr-FR" smtClean="0"/>
              <a:t>04/06/2020</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B17106F8-8F20-4C31-A59B-121C691C996D}" type="slidenum">
              <a:rPr lang="fr-FR" smtClean="0"/>
              <a:t>‹N°›</a:t>
            </a:fld>
            <a:endParaRPr lang="fr-FR"/>
          </a:p>
        </p:txBody>
      </p:sp>
    </p:spTree>
    <p:extLst>
      <p:ext uri="{BB962C8B-B14F-4D97-AF65-F5344CB8AC3E}">
        <p14:creationId xmlns:p14="http://schemas.microsoft.com/office/powerpoint/2010/main" val="77960155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839788" y="457200"/>
            <a:ext cx="3932237" cy="1600200"/>
          </a:xfrm>
        </p:spPr>
        <p:txBody>
          <a:bodyPr anchor="b"/>
          <a:lstStyle>
            <a:lvl1pPr>
              <a:defRPr sz="3200"/>
            </a:lvl1pPr>
          </a:lstStyle>
          <a:p>
            <a:r>
              <a:rPr lang="fr-FR" smtClean="0"/>
              <a:t>Modifiez le style du titre</a:t>
            </a:r>
            <a:endParaRPr lang="fr-FR"/>
          </a:p>
        </p:txBody>
      </p:sp>
      <p:sp>
        <p:nvSpPr>
          <p:cNvPr id="3" name="Espace réservé pour une image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smtClean="0"/>
              <a:t>Modifier les styles du texte du masque</a:t>
            </a:r>
          </a:p>
        </p:txBody>
      </p:sp>
      <p:sp>
        <p:nvSpPr>
          <p:cNvPr id="5" name="Espace réservé de la date 4"/>
          <p:cNvSpPr>
            <a:spLocks noGrp="1"/>
          </p:cNvSpPr>
          <p:nvPr>
            <p:ph type="dt" sz="half" idx="10"/>
          </p:nvPr>
        </p:nvSpPr>
        <p:spPr/>
        <p:txBody>
          <a:bodyPr/>
          <a:lstStyle/>
          <a:p>
            <a:fld id="{2ACDDB59-71DD-49FE-A536-D9CC9C90DAB5}" type="datetimeFigureOut">
              <a:rPr lang="fr-FR" smtClean="0"/>
              <a:t>04/06/2020</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B17106F8-8F20-4C31-A59B-121C691C996D}" type="slidenum">
              <a:rPr lang="fr-FR" smtClean="0"/>
              <a:t>‹N°›</a:t>
            </a:fld>
            <a:endParaRPr lang="fr-FR"/>
          </a:p>
        </p:txBody>
      </p:sp>
    </p:spTree>
    <p:extLst>
      <p:ext uri="{BB962C8B-B14F-4D97-AF65-F5344CB8AC3E}">
        <p14:creationId xmlns:p14="http://schemas.microsoft.com/office/powerpoint/2010/main" val="34186150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texte vertical 2"/>
          <p:cNvSpPr>
            <a:spLocks noGrp="1"/>
          </p:cNvSpPr>
          <p:nvPr>
            <p:ph type="body" orient="vert" idx="1"/>
          </p:nvPr>
        </p:nvSpPr>
        <p:spPr/>
        <p:txBody>
          <a:bodyPr vert="eaVert"/>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2ACDDB59-71DD-49FE-A536-D9CC9C90DAB5}" type="datetimeFigureOut">
              <a:rPr lang="fr-FR" smtClean="0"/>
              <a:t>04/06/2020</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B17106F8-8F20-4C31-A59B-121C691C996D}" type="slidenum">
              <a:rPr lang="fr-FR" smtClean="0"/>
              <a:t>‹N°›</a:t>
            </a:fld>
            <a:endParaRPr lang="fr-FR"/>
          </a:p>
        </p:txBody>
      </p:sp>
    </p:spTree>
    <p:extLst>
      <p:ext uri="{BB962C8B-B14F-4D97-AF65-F5344CB8AC3E}">
        <p14:creationId xmlns:p14="http://schemas.microsoft.com/office/powerpoint/2010/main" val="163542360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8724900" y="365125"/>
            <a:ext cx="2628900" cy="5811838"/>
          </a:xfrm>
        </p:spPr>
        <p:txBody>
          <a:bodyPr vert="eaVert"/>
          <a:lstStyle/>
          <a:p>
            <a:r>
              <a:rPr lang="fr-FR" smtClean="0"/>
              <a:t>Modifiez le style du titre</a:t>
            </a:r>
            <a:endParaRPr lang="fr-FR"/>
          </a:p>
        </p:txBody>
      </p:sp>
      <p:sp>
        <p:nvSpPr>
          <p:cNvPr id="3" name="Espace réservé du texte vertical 2"/>
          <p:cNvSpPr>
            <a:spLocks noGrp="1"/>
          </p:cNvSpPr>
          <p:nvPr>
            <p:ph type="body" orient="vert" idx="1"/>
          </p:nvPr>
        </p:nvSpPr>
        <p:spPr>
          <a:xfrm>
            <a:off x="838200" y="365125"/>
            <a:ext cx="7734300" cy="5811838"/>
          </a:xfrm>
        </p:spPr>
        <p:txBody>
          <a:bodyPr vert="eaVert"/>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2ACDDB59-71DD-49FE-A536-D9CC9C90DAB5}" type="datetimeFigureOut">
              <a:rPr lang="fr-FR" smtClean="0"/>
              <a:t>04/06/2020</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B17106F8-8F20-4C31-A59B-121C691C996D}" type="slidenum">
              <a:rPr lang="fr-FR" smtClean="0"/>
              <a:t>‹N°›</a:t>
            </a:fld>
            <a:endParaRPr lang="fr-FR"/>
          </a:p>
        </p:txBody>
      </p:sp>
    </p:spTree>
    <p:extLst>
      <p:ext uri="{BB962C8B-B14F-4D97-AF65-F5344CB8AC3E}">
        <p14:creationId xmlns:p14="http://schemas.microsoft.com/office/powerpoint/2010/main" val="78299644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2 textes">
    <p:spTree>
      <p:nvGrpSpPr>
        <p:cNvPr id="1" name=""/>
        <p:cNvGrpSpPr/>
        <p:nvPr/>
      </p:nvGrpSpPr>
      <p:grpSpPr>
        <a:xfrm>
          <a:off x="0" y="0"/>
          <a:ext cx="0" cy="0"/>
          <a:chOff x="0" y="0"/>
          <a:chExt cx="0" cy="0"/>
        </a:xfrm>
      </p:grpSpPr>
      <p:cxnSp>
        <p:nvCxnSpPr>
          <p:cNvPr id="5" name="Connecteur droit 4"/>
          <p:cNvCxnSpPr/>
          <p:nvPr userDrawn="1"/>
        </p:nvCxnSpPr>
        <p:spPr>
          <a:xfrm>
            <a:off x="1497013" y="1116013"/>
            <a:ext cx="4752975" cy="0"/>
          </a:xfrm>
          <a:prstGeom prst="line">
            <a:avLst/>
          </a:prstGeom>
          <a:ln w="508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4" name="Espace réservé du texte 3"/>
          <p:cNvSpPr>
            <a:spLocks noGrp="1"/>
          </p:cNvSpPr>
          <p:nvPr>
            <p:ph type="body" sz="quarter" idx="16"/>
          </p:nvPr>
        </p:nvSpPr>
        <p:spPr>
          <a:xfrm>
            <a:off x="1368000" y="1620000"/>
            <a:ext cx="10296617" cy="584864"/>
          </a:xfrm>
        </p:spPr>
        <p:txBody>
          <a:bodyPr/>
          <a:lstStyle>
            <a:lvl1pPr marL="144000" indent="-144000">
              <a:spcBef>
                <a:spcPts val="300"/>
              </a:spcBef>
              <a:spcAft>
                <a:spcPts val="1200"/>
              </a:spcAft>
              <a:buClr>
                <a:schemeClr val="accent1"/>
              </a:buClr>
              <a:buFont typeface="Britannic Bold" panose="020B0903060703020204" pitchFamily="34" charset="0"/>
              <a:buChar char="&gt;"/>
              <a:defRPr sz="1200">
                <a:solidFill>
                  <a:schemeClr val="tx1"/>
                </a:solidFill>
              </a:defRPr>
            </a:lvl1pPr>
          </a:lstStyle>
          <a:p>
            <a:pPr lvl="0"/>
            <a:r>
              <a:rPr lang="fr-FR" dirty="0" smtClean="0"/>
              <a:t>Modifiez les styles du texte du masque</a:t>
            </a:r>
          </a:p>
        </p:txBody>
      </p:sp>
      <p:sp>
        <p:nvSpPr>
          <p:cNvPr id="8" name="Espace réservé du texte 7"/>
          <p:cNvSpPr>
            <a:spLocks noGrp="1"/>
          </p:cNvSpPr>
          <p:nvPr>
            <p:ph type="body" sz="quarter" idx="17"/>
          </p:nvPr>
        </p:nvSpPr>
        <p:spPr>
          <a:xfrm>
            <a:off x="1368001" y="2060848"/>
            <a:ext cx="10296617" cy="4032448"/>
          </a:xfrm>
        </p:spPr>
        <p:txBody>
          <a:bodyPr/>
          <a:lstStyle>
            <a:lvl1pPr marL="144000">
              <a:lnSpc>
                <a:spcPts val="1600"/>
              </a:lnSpc>
              <a:spcAft>
                <a:spcPts val="0"/>
              </a:spcAft>
              <a:defRPr sz="1200" b="0" cap="none" baseline="0">
                <a:solidFill>
                  <a:schemeClr val="tx1"/>
                </a:solidFill>
              </a:defRPr>
            </a:lvl1pPr>
          </a:lstStyle>
          <a:p>
            <a:pPr lvl="0"/>
            <a:r>
              <a:rPr lang="fr-FR" dirty="0" smtClean="0"/>
              <a:t>Modifiez les styles du texte du masque</a:t>
            </a:r>
          </a:p>
        </p:txBody>
      </p:sp>
      <p:sp>
        <p:nvSpPr>
          <p:cNvPr id="9" name="Titre 8"/>
          <p:cNvSpPr>
            <a:spLocks noGrp="1"/>
          </p:cNvSpPr>
          <p:nvPr>
            <p:ph type="title"/>
          </p:nvPr>
        </p:nvSpPr>
        <p:spPr>
          <a:xfrm>
            <a:off x="1368000" y="306001"/>
            <a:ext cx="5088565" cy="769441"/>
          </a:xfrm>
        </p:spPr>
        <p:txBody>
          <a:bodyPr/>
          <a:lstStyle>
            <a:lvl1pPr>
              <a:defRPr baseline="0"/>
            </a:lvl1pPr>
          </a:lstStyle>
          <a:p>
            <a:r>
              <a:rPr lang="fr-FR" smtClean="0"/>
              <a:t>Modifiez le style du titre</a:t>
            </a:r>
            <a:endParaRPr lang="fr-FR" dirty="0"/>
          </a:p>
        </p:txBody>
      </p:sp>
      <p:sp>
        <p:nvSpPr>
          <p:cNvPr id="6" name="Espace réservé du pied de page 1"/>
          <p:cNvSpPr>
            <a:spLocks noGrp="1"/>
          </p:cNvSpPr>
          <p:nvPr>
            <p:ph type="ftr" sz="quarter" idx="18"/>
          </p:nvPr>
        </p:nvSpPr>
        <p:spPr/>
        <p:txBody>
          <a:bodyPr/>
          <a:lstStyle>
            <a:lvl1pPr>
              <a:defRPr>
                <a:solidFill>
                  <a:prstClr val="black"/>
                </a:solidFill>
              </a:defRPr>
            </a:lvl1pPr>
          </a:lstStyle>
          <a:p>
            <a:pPr>
              <a:defRPr/>
            </a:pPr>
            <a:endParaRPr lang="fr-FR"/>
          </a:p>
        </p:txBody>
      </p:sp>
      <p:sp>
        <p:nvSpPr>
          <p:cNvPr id="7" name="Espace réservé du numéro de diapositive 6"/>
          <p:cNvSpPr>
            <a:spLocks noGrp="1"/>
          </p:cNvSpPr>
          <p:nvPr>
            <p:ph type="sldNum" sz="quarter" idx="19"/>
          </p:nvPr>
        </p:nvSpPr>
        <p:spPr/>
        <p:txBody>
          <a:bodyPr/>
          <a:lstStyle>
            <a:lvl1pPr>
              <a:defRPr>
                <a:solidFill>
                  <a:prstClr val="white"/>
                </a:solidFill>
              </a:defRPr>
            </a:lvl1pPr>
          </a:lstStyle>
          <a:p>
            <a:pPr>
              <a:defRPr/>
            </a:pPr>
            <a:fld id="{42D58F2E-7611-40A8-9363-85587845B9B5}" type="slidenum">
              <a:rPr lang="fr-FR"/>
              <a:pPr>
                <a:defRPr/>
              </a:pPr>
              <a:t>‹N°›</a:t>
            </a:fld>
            <a:endParaRPr lang="fr-FR" dirty="0"/>
          </a:p>
        </p:txBody>
      </p:sp>
    </p:spTree>
    <p:extLst>
      <p:ext uri="{BB962C8B-B14F-4D97-AF65-F5344CB8AC3E}">
        <p14:creationId xmlns:p14="http://schemas.microsoft.com/office/powerpoint/2010/main" val="34694200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Page de garde visuel 5">
    <p:spTree>
      <p:nvGrpSpPr>
        <p:cNvPr id="1" name=""/>
        <p:cNvGrpSpPr/>
        <p:nvPr/>
      </p:nvGrpSpPr>
      <p:grpSpPr>
        <a:xfrm>
          <a:off x="0" y="0"/>
          <a:ext cx="0" cy="0"/>
          <a:chOff x="0" y="0"/>
          <a:chExt cx="0" cy="0"/>
        </a:xfrm>
      </p:grpSpPr>
      <p:sp>
        <p:nvSpPr>
          <p:cNvPr id="2" name="Chevron 1"/>
          <p:cNvSpPr/>
          <p:nvPr userDrawn="1"/>
        </p:nvSpPr>
        <p:spPr>
          <a:xfrm>
            <a:off x="9467850" y="-14288"/>
            <a:ext cx="5664200" cy="6872288"/>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solidFill>
                <a:schemeClr val="tx1"/>
              </a:solidFill>
            </a:endParaRPr>
          </a:p>
        </p:txBody>
      </p:sp>
      <p:sp>
        <p:nvSpPr>
          <p:cNvPr id="3" name="Chevron 2"/>
          <p:cNvSpPr/>
          <p:nvPr userDrawn="1"/>
        </p:nvSpPr>
        <p:spPr>
          <a:xfrm>
            <a:off x="-107950" y="-6350"/>
            <a:ext cx="5340350" cy="6870700"/>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solidFill>
                <a:schemeClr val="tx1"/>
              </a:solidFill>
            </a:endParaRPr>
          </a:p>
        </p:txBody>
      </p:sp>
      <p:sp>
        <p:nvSpPr>
          <p:cNvPr id="4" name="Rectangle 3"/>
          <p:cNvSpPr/>
          <p:nvPr userDrawn="1"/>
        </p:nvSpPr>
        <p:spPr>
          <a:xfrm>
            <a:off x="-1776413" y="-14288"/>
            <a:ext cx="4354513" cy="687228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Tree>
    <p:extLst>
      <p:ext uri="{BB962C8B-B14F-4D97-AF65-F5344CB8AC3E}">
        <p14:creationId xmlns:p14="http://schemas.microsoft.com/office/powerpoint/2010/main" val="124556453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smtClean="0"/>
              <a:t>Modifiez le style du titre</a:t>
            </a:r>
            <a:endParaRPr lang="fr-FR"/>
          </a:p>
        </p:txBody>
      </p:sp>
      <p:sp>
        <p:nvSpPr>
          <p:cNvPr id="3" name="Espace réservé du texte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ACDDB59-71DD-49FE-A536-D9CC9C90DAB5}" type="datetimeFigureOut">
              <a:rPr lang="fr-FR" smtClean="0"/>
              <a:t>04/06/2020</a:t>
            </a:fld>
            <a:endParaRPr lang="fr-FR"/>
          </a:p>
        </p:txBody>
      </p:sp>
      <p:sp>
        <p:nvSpPr>
          <p:cNvPr id="5" name="Espace réservé du pied de page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17106F8-8F20-4C31-A59B-121C691C996D}" type="slidenum">
              <a:rPr lang="fr-FR" smtClean="0"/>
              <a:t>‹N°›</a:t>
            </a:fld>
            <a:endParaRPr lang="fr-FR"/>
          </a:p>
        </p:txBody>
      </p:sp>
    </p:spTree>
    <p:extLst>
      <p:ext uri="{BB962C8B-B14F-4D97-AF65-F5344CB8AC3E}">
        <p14:creationId xmlns:p14="http://schemas.microsoft.com/office/powerpoint/2010/main" val="275230953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3.xm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hyperlink" Target="http://commerciaux.celca.caisse-epargne.fr/download/1028/documents-hors-arbo-1/16933/objections_prev.pptx" TargetMode="External"/><Relationship Id="rId2" Type="http://schemas.openxmlformats.org/officeDocument/2006/relationships/image" Target="../media/image5.jpeg"/><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Image 19"/>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971675" y="-44450"/>
            <a:ext cx="12093575" cy="6902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 name="Rectangle 20"/>
          <p:cNvSpPr/>
          <p:nvPr/>
        </p:nvSpPr>
        <p:spPr>
          <a:xfrm>
            <a:off x="10748963" y="-34925"/>
            <a:ext cx="1550987" cy="69469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solidFill>
                <a:prstClr val="white"/>
              </a:solidFill>
            </a:endParaRPr>
          </a:p>
        </p:txBody>
      </p:sp>
      <p:sp>
        <p:nvSpPr>
          <p:cNvPr id="6148" name="Titre 8"/>
          <p:cNvSpPr>
            <a:spLocks noGrp="1"/>
          </p:cNvSpPr>
          <p:nvPr>
            <p:ph type="title" idx="4294967295"/>
          </p:nvPr>
        </p:nvSpPr>
        <p:spPr>
          <a:xfrm>
            <a:off x="1524000" y="2781300"/>
            <a:ext cx="3671888" cy="2184400"/>
          </a:xfrm>
        </p:spPr>
        <p:txBody>
          <a:bodyPr/>
          <a:lstStyle/>
          <a:p>
            <a:pPr eaLnBrk="1" hangingPunct="1"/>
            <a:r>
              <a:rPr lang="fr-FR" altLang="fr-FR" sz="3200" smtClean="0">
                <a:solidFill>
                  <a:srgbClr val="C00000"/>
                </a:solidFill>
              </a:rPr>
              <a:t>IARD</a:t>
            </a:r>
            <a:r>
              <a:rPr lang="fr-FR" altLang="fr-FR" sz="2800" smtClean="0">
                <a:solidFill>
                  <a:srgbClr val="C00000"/>
                </a:solidFill>
              </a:rPr>
              <a:t/>
            </a:r>
            <a:br>
              <a:rPr lang="fr-FR" altLang="fr-FR" sz="2800" smtClean="0">
                <a:solidFill>
                  <a:srgbClr val="C00000"/>
                </a:solidFill>
              </a:rPr>
            </a:br>
            <a:r>
              <a:rPr lang="fr-FR" altLang="fr-FR" sz="2000" smtClean="0"/>
              <a:t>Auto</a:t>
            </a:r>
            <a:br>
              <a:rPr lang="fr-FR" altLang="fr-FR" sz="2000" smtClean="0"/>
            </a:br>
            <a:r>
              <a:rPr lang="fr-FR" altLang="fr-FR" sz="2000" smtClean="0"/>
              <a:t>GAV</a:t>
            </a:r>
            <a:br>
              <a:rPr lang="fr-FR" altLang="fr-FR" sz="2000" smtClean="0"/>
            </a:br>
            <a:r>
              <a:rPr lang="fr-FR" altLang="fr-FR" sz="2000" smtClean="0"/>
              <a:t>Santé</a:t>
            </a:r>
            <a:br>
              <a:rPr lang="fr-FR" altLang="fr-FR" sz="2000" smtClean="0"/>
            </a:br>
            <a:r>
              <a:rPr lang="fr-FR" altLang="fr-FR" sz="2800" smtClean="0"/>
              <a:t/>
            </a:r>
            <a:br>
              <a:rPr lang="fr-FR" altLang="fr-FR" sz="2800" smtClean="0"/>
            </a:br>
            <a:endParaRPr lang="fr-FR" altLang="fr-FR" sz="1600" smtClean="0">
              <a:solidFill>
                <a:srgbClr val="C00000"/>
              </a:solidFill>
            </a:endParaRPr>
          </a:p>
        </p:txBody>
      </p:sp>
      <p:sp>
        <p:nvSpPr>
          <p:cNvPr id="6149" name="AutoShape 4" descr="Résultat de recherche d'images pour &quot;passer le ,relais&quot;"/>
          <p:cNvSpPr>
            <a:spLocks noChangeAspect="1" noChangeArrowheads="1"/>
          </p:cNvSpPr>
          <p:nvPr/>
        </p:nvSpPr>
        <p:spPr bwMode="auto">
          <a:xfrm>
            <a:off x="1587500"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fr-FR" altLang="fr-FR" sz="1800">
              <a:solidFill>
                <a:srgbClr val="000000"/>
              </a:solidFill>
            </a:endParaRPr>
          </a:p>
        </p:txBody>
      </p:sp>
      <p:sp>
        <p:nvSpPr>
          <p:cNvPr id="6150" name="AutoShape 6" descr="Résultat de recherche d'images pour &quot;passer le ,relais&quot;"/>
          <p:cNvSpPr>
            <a:spLocks noChangeAspect="1" noChangeArrowheads="1"/>
          </p:cNvSpPr>
          <p:nvPr/>
        </p:nvSpPr>
        <p:spPr bwMode="auto">
          <a:xfrm>
            <a:off x="1739900" y="7938"/>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fr-FR" altLang="fr-FR" sz="1800">
              <a:solidFill>
                <a:srgbClr val="000000"/>
              </a:solidFill>
            </a:endParaRPr>
          </a:p>
        </p:txBody>
      </p:sp>
      <p:sp>
        <p:nvSpPr>
          <p:cNvPr id="13" name="Chevron 12"/>
          <p:cNvSpPr/>
          <p:nvPr/>
        </p:nvSpPr>
        <p:spPr>
          <a:xfrm>
            <a:off x="750888" y="-6350"/>
            <a:ext cx="4005262" cy="6870700"/>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solidFill>
                <a:prstClr val="black"/>
              </a:solidFill>
            </a:endParaRPr>
          </a:p>
        </p:txBody>
      </p:sp>
      <p:sp>
        <p:nvSpPr>
          <p:cNvPr id="12" name="Rectangle 11"/>
          <p:cNvSpPr/>
          <p:nvPr/>
        </p:nvSpPr>
        <p:spPr>
          <a:xfrm>
            <a:off x="-495300" y="-79375"/>
            <a:ext cx="3265488" cy="690721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solidFill>
                <a:prstClr val="white"/>
              </a:solidFill>
            </a:endParaRPr>
          </a:p>
        </p:txBody>
      </p:sp>
      <p:cxnSp>
        <p:nvCxnSpPr>
          <p:cNvPr id="15" name="Connecteur droit 14"/>
          <p:cNvCxnSpPr/>
          <p:nvPr/>
        </p:nvCxnSpPr>
        <p:spPr>
          <a:xfrm>
            <a:off x="498475" y="2089150"/>
            <a:ext cx="2879725" cy="0"/>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7" name="Connecteur droit 16"/>
          <p:cNvCxnSpPr/>
          <p:nvPr/>
        </p:nvCxnSpPr>
        <p:spPr>
          <a:xfrm>
            <a:off x="481013" y="4960938"/>
            <a:ext cx="2879725" cy="0"/>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18" name="Titre 8"/>
          <p:cNvSpPr txBox="1">
            <a:spLocks/>
          </p:cNvSpPr>
          <p:nvPr/>
        </p:nvSpPr>
        <p:spPr>
          <a:xfrm>
            <a:off x="333375" y="2281238"/>
            <a:ext cx="3422650" cy="2431435"/>
          </a:xfrm>
          <a:prstGeom prst="rect">
            <a:avLst/>
          </a:prstGeom>
        </p:spPr>
        <p:txBody>
          <a:bodyPr>
            <a:spAutoFit/>
          </a:bodyPr>
          <a:lstStyle>
            <a:lvl1pPr algn="ctr" defTabSz="914400" rtl="0" eaLnBrk="1" latinLnBrk="0" hangingPunct="1">
              <a:spcBef>
                <a:spcPct val="0"/>
              </a:spcBef>
              <a:buNone/>
              <a:defRPr sz="3500" b="1" kern="1200" cap="all" baseline="0">
                <a:solidFill>
                  <a:schemeClr val="tx1">
                    <a:lumMod val="50000"/>
                    <a:lumOff val="50000"/>
                  </a:schemeClr>
                </a:solidFill>
                <a:latin typeface="+mj-lt"/>
                <a:ea typeface="+mj-ea"/>
                <a:cs typeface="+mj-cs"/>
              </a:defRPr>
            </a:lvl1pPr>
          </a:lstStyle>
          <a:p>
            <a:pPr fontAlgn="auto">
              <a:spcAft>
                <a:spcPts val="0"/>
              </a:spcAft>
              <a:defRPr/>
            </a:pPr>
            <a:r>
              <a:rPr lang="fr-FR" sz="3200" dirty="0">
                <a:solidFill>
                  <a:srgbClr val="C00000"/>
                </a:solidFill>
              </a:rPr>
              <a:t>Que dire à nos clients ?</a:t>
            </a:r>
          </a:p>
          <a:p>
            <a:pPr fontAlgn="auto">
              <a:spcAft>
                <a:spcPts val="0"/>
              </a:spcAft>
              <a:defRPr/>
            </a:pPr>
            <a:endParaRPr lang="fr-FR" sz="3200" dirty="0" smtClean="0">
              <a:solidFill>
                <a:prstClr val="black">
                  <a:lumMod val="50000"/>
                  <a:lumOff val="50000"/>
                </a:prstClr>
              </a:solidFill>
            </a:endParaRPr>
          </a:p>
          <a:p>
            <a:pPr fontAlgn="auto">
              <a:spcAft>
                <a:spcPts val="0"/>
              </a:spcAft>
              <a:defRPr/>
            </a:pPr>
            <a:r>
              <a:rPr lang="fr-FR" sz="2000" dirty="0" smtClean="0">
                <a:solidFill>
                  <a:prstClr val="black">
                    <a:lumMod val="50000"/>
                    <a:lumOff val="50000"/>
                  </a:prstClr>
                </a:solidFill>
              </a:rPr>
              <a:t>SECUR’FAMILLE 2</a:t>
            </a:r>
            <a:endParaRPr lang="fr-FR" sz="2000" dirty="0">
              <a:solidFill>
                <a:prstClr val="black">
                  <a:lumMod val="50000"/>
                  <a:lumOff val="50000"/>
                </a:prstClr>
              </a:solidFill>
            </a:endParaRPr>
          </a:p>
          <a:p>
            <a:pPr fontAlgn="auto">
              <a:spcAft>
                <a:spcPts val="0"/>
              </a:spcAft>
              <a:defRPr/>
            </a:pPr>
            <a:r>
              <a:rPr lang="fr-FR" sz="2000" dirty="0">
                <a:solidFill>
                  <a:prstClr val="black">
                    <a:lumMod val="50000"/>
                    <a:lumOff val="50000"/>
                  </a:prstClr>
                </a:solidFill>
              </a:rPr>
              <a:t/>
            </a:r>
            <a:br>
              <a:rPr lang="fr-FR" sz="2000" dirty="0">
                <a:solidFill>
                  <a:prstClr val="black">
                    <a:lumMod val="50000"/>
                    <a:lumOff val="50000"/>
                  </a:prstClr>
                </a:solidFill>
              </a:rPr>
            </a:br>
            <a:endParaRPr lang="fr-FR" sz="1600" dirty="0">
              <a:solidFill>
                <a:srgbClr val="C00000"/>
              </a:solidFill>
            </a:endParaRPr>
          </a:p>
        </p:txBody>
      </p:sp>
      <p:sp>
        <p:nvSpPr>
          <p:cNvPr id="6156" name="Espace réservé du texte 139"/>
          <p:cNvSpPr>
            <a:spLocks noGrp="1"/>
          </p:cNvSpPr>
          <p:nvPr/>
        </p:nvSpPr>
        <p:spPr bwMode="auto">
          <a:xfrm>
            <a:off x="4221163" y="5973763"/>
            <a:ext cx="4467225" cy="346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20000"/>
              </a:spcBef>
              <a:buClr>
                <a:srgbClr val="FCBE04"/>
              </a:buClr>
              <a:buFont typeface="Wingdings" panose="05000000000000000000" pitchFamily="2" charset="2"/>
              <a:buNone/>
            </a:pPr>
            <a:r>
              <a:rPr lang="fr-FR" altLang="fr-FR" sz="2400" b="1">
                <a:solidFill>
                  <a:schemeClr val="bg1"/>
                </a:solidFill>
              </a:rPr>
              <a:t>Heure du Jeudi du 11 juin 2020</a:t>
            </a:r>
          </a:p>
        </p:txBody>
      </p:sp>
      <p:sp>
        <p:nvSpPr>
          <p:cNvPr id="16" name="Rectangle 15"/>
          <p:cNvSpPr/>
          <p:nvPr/>
        </p:nvSpPr>
        <p:spPr>
          <a:xfrm>
            <a:off x="-2197100" y="-14288"/>
            <a:ext cx="2116137" cy="6878638"/>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solidFill>
                <a:prstClr val="white"/>
              </a:solidFill>
            </a:endParaRPr>
          </a:p>
        </p:txBody>
      </p:sp>
      <p:sp>
        <p:nvSpPr>
          <p:cNvPr id="7" name="Chevron 6"/>
          <p:cNvSpPr/>
          <p:nvPr/>
        </p:nvSpPr>
        <p:spPr>
          <a:xfrm>
            <a:off x="8507413" y="-41275"/>
            <a:ext cx="4538662" cy="6934200"/>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solidFill>
                <a:prstClr val="black"/>
              </a:solidFill>
            </a:endParaRPr>
          </a:p>
        </p:txBody>
      </p:sp>
      <p:pic>
        <p:nvPicPr>
          <p:cNvPr id="615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748963" y="312738"/>
            <a:ext cx="1016000" cy="9842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160" name="Picture 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045700" y="6146800"/>
            <a:ext cx="1870075" cy="5810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3" name="Rectangle 22"/>
          <p:cNvSpPr/>
          <p:nvPr/>
        </p:nvSpPr>
        <p:spPr>
          <a:xfrm>
            <a:off x="12299950" y="-26988"/>
            <a:ext cx="2097088" cy="6935788"/>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solidFill>
                <a:prstClr val="white"/>
              </a:solidFill>
            </a:endParaRPr>
          </a:p>
        </p:txBody>
      </p:sp>
      <p:sp>
        <p:nvSpPr>
          <p:cNvPr id="6162" name="ZoneTexte 21"/>
          <p:cNvSpPr txBox="1">
            <a:spLocks noChangeArrowheads="1"/>
          </p:cNvSpPr>
          <p:nvPr/>
        </p:nvSpPr>
        <p:spPr bwMode="auto">
          <a:xfrm>
            <a:off x="5275263" y="3649663"/>
            <a:ext cx="4602162" cy="954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fr-FR" altLang="fr-FR" b="1">
                <a:solidFill>
                  <a:srgbClr val="FFFFFF"/>
                </a:solidFill>
                <a:cs typeface="Calibri" panose="020F0502020204030204" pitchFamily="34" charset="0"/>
              </a:rPr>
              <a:t>Être assuré c’est bien, </a:t>
            </a:r>
          </a:p>
          <a:p>
            <a:pPr eaLnBrk="1" hangingPunct="1">
              <a:lnSpc>
                <a:spcPct val="100000"/>
              </a:lnSpc>
              <a:spcBef>
                <a:spcPct val="0"/>
              </a:spcBef>
              <a:buFontTx/>
              <a:buNone/>
            </a:pPr>
            <a:r>
              <a:rPr lang="fr-FR" altLang="fr-FR" b="1">
                <a:solidFill>
                  <a:srgbClr val="FFFFFF"/>
                </a:solidFill>
                <a:cs typeface="Calibri" panose="020F0502020204030204" pitchFamily="34" charset="0"/>
              </a:rPr>
              <a:t>Être bien assuré, c’est mieux !</a:t>
            </a:r>
          </a:p>
        </p:txBody>
      </p:sp>
      <p:pic>
        <p:nvPicPr>
          <p:cNvPr id="6163" name="Image 23" descr="logoterritoiredavenir2.png"/>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323850" y="6194425"/>
            <a:ext cx="668338" cy="598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37648259"/>
      </p:ext>
    </p:extLst>
  </p:cSld>
  <p:clrMapOvr>
    <a:masterClrMapping/>
  </p:clrMapOvr>
  <p:transition spd="slow"/>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itre 5"/>
          <p:cNvSpPr>
            <a:spLocks noGrp="1"/>
          </p:cNvSpPr>
          <p:nvPr>
            <p:ph type="title"/>
          </p:nvPr>
        </p:nvSpPr>
        <p:spPr>
          <a:xfrm>
            <a:off x="556496" y="106555"/>
            <a:ext cx="7650162" cy="901700"/>
          </a:xfrm>
        </p:spPr>
        <p:txBody>
          <a:bodyPr>
            <a:normAutofit/>
          </a:bodyPr>
          <a:lstStyle/>
          <a:p>
            <a:r>
              <a:rPr lang="fr-FR" altLang="fr-FR" sz="2400" b="1" dirty="0">
                <a:solidFill>
                  <a:srgbClr val="C00000"/>
                </a:solidFill>
                <a:latin typeface="Calibri" panose="020F0502020204030204" pitchFamily="34" charset="0"/>
                <a:cs typeface="Calibri" panose="020F0502020204030204" pitchFamily="34" charset="0"/>
              </a:rPr>
              <a:t>Que dire à nos clients ?</a:t>
            </a:r>
            <a:br>
              <a:rPr lang="fr-FR" altLang="fr-FR" sz="2400" b="1" dirty="0">
                <a:solidFill>
                  <a:srgbClr val="C00000"/>
                </a:solidFill>
                <a:latin typeface="Calibri" panose="020F0502020204030204" pitchFamily="34" charset="0"/>
                <a:cs typeface="Calibri" panose="020F0502020204030204" pitchFamily="34" charset="0"/>
              </a:rPr>
            </a:br>
            <a:r>
              <a:rPr lang="fr-FR" altLang="fr-FR" sz="1600" b="1" dirty="0">
                <a:latin typeface="Calibri" panose="020F0502020204030204" pitchFamily="34" charset="0"/>
                <a:cs typeface="Calibri" panose="020F0502020204030204" pitchFamily="34" charset="0"/>
              </a:rPr>
              <a:t>SECUR’FAMILLE 2</a:t>
            </a:r>
          </a:p>
        </p:txBody>
      </p:sp>
      <p:sp>
        <p:nvSpPr>
          <p:cNvPr id="16" name="ZoneTexte 15"/>
          <p:cNvSpPr txBox="1"/>
          <p:nvPr/>
        </p:nvSpPr>
        <p:spPr>
          <a:xfrm>
            <a:off x="556496" y="1305439"/>
            <a:ext cx="9383918" cy="523220"/>
          </a:xfrm>
          <a:prstGeom prst="rect">
            <a:avLst/>
          </a:prstGeom>
          <a:noFill/>
          <a:ln>
            <a:noFill/>
          </a:ln>
        </p:spPr>
        <p:txBody>
          <a:bodyPr wrap="square">
            <a:spAutoFit/>
          </a:bodyPr>
          <a:lstStyle/>
          <a:p>
            <a:pPr marL="171450" indent="-171450">
              <a:buFont typeface="Wingdings" panose="05000000000000000000" pitchFamily="2" charset="2"/>
              <a:buChar char="q"/>
              <a:defRPr/>
            </a:pPr>
            <a:r>
              <a:rPr lang="fr-FR" sz="1400" dirty="0">
                <a:solidFill>
                  <a:srgbClr val="C00000"/>
                </a:solidFill>
              </a:rPr>
              <a:t> </a:t>
            </a:r>
            <a:r>
              <a:rPr lang="fr-FR" sz="1400" dirty="0">
                <a:solidFill>
                  <a:srgbClr val="C00000"/>
                </a:solidFill>
              </a:rPr>
              <a:t>Votre client viendra rarement vous parler de </a:t>
            </a:r>
            <a:r>
              <a:rPr lang="fr-FR" sz="1400" dirty="0" smtClean="0">
                <a:solidFill>
                  <a:srgbClr val="C00000"/>
                </a:solidFill>
              </a:rPr>
              <a:t>prévoyance </a:t>
            </a:r>
            <a:r>
              <a:rPr lang="fr-FR" sz="1400" dirty="0">
                <a:solidFill>
                  <a:srgbClr val="C00000"/>
                </a:solidFill>
              </a:rPr>
              <a:t>ou vous demander lui-même une assurance décès. À vous de prendre l’initiative et d’aborder le sujet. </a:t>
            </a:r>
            <a:endParaRPr lang="fr-FR" sz="1400" dirty="0">
              <a:solidFill>
                <a:srgbClr val="C00000"/>
              </a:solidFill>
            </a:endParaRPr>
          </a:p>
        </p:txBody>
      </p:sp>
      <p:pic>
        <p:nvPicPr>
          <p:cNvPr id="3" name="Image 2"/>
          <p:cNvPicPr>
            <a:picLocks noChangeAspect="1"/>
          </p:cNvPicPr>
          <p:nvPr/>
        </p:nvPicPr>
        <p:blipFill>
          <a:blip r:embed="rId2" cstate="print">
            <a:grayscl/>
            <a:extLst>
              <a:ext uri="{28A0092B-C50C-407E-A947-70E740481C1C}">
                <a14:useLocalDpi xmlns:a14="http://schemas.microsoft.com/office/drawing/2010/main" val="0"/>
              </a:ext>
            </a:extLst>
          </a:blip>
          <a:stretch>
            <a:fillRect/>
          </a:stretch>
        </p:blipFill>
        <p:spPr>
          <a:xfrm>
            <a:off x="10099265" y="261771"/>
            <a:ext cx="1492967" cy="1492967"/>
          </a:xfrm>
          <a:prstGeom prst="rect">
            <a:avLst/>
          </a:prstGeom>
        </p:spPr>
      </p:pic>
      <p:sp>
        <p:nvSpPr>
          <p:cNvPr id="115" name="ZoneTexte 114"/>
          <p:cNvSpPr txBox="1"/>
          <p:nvPr/>
        </p:nvSpPr>
        <p:spPr>
          <a:xfrm>
            <a:off x="556496" y="4306577"/>
            <a:ext cx="9792929" cy="523220"/>
          </a:xfrm>
          <a:prstGeom prst="rect">
            <a:avLst/>
          </a:prstGeom>
          <a:noFill/>
          <a:ln>
            <a:noFill/>
          </a:ln>
        </p:spPr>
        <p:txBody>
          <a:bodyPr wrap="square">
            <a:spAutoFit/>
          </a:bodyPr>
          <a:lstStyle/>
          <a:p>
            <a:pPr marL="171450" indent="-171450">
              <a:buFont typeface="Wingdings" panose="05000000000000000000" pitchFamily="2" charset="2"/>
              <a:buChar char="q"/>
              <a:defRPr/>
            </a:pPr>
            <a:r>
              <a:rPr lang="fr-FR" sz="1400" dirty="0">
                <a:solidFill>
                  <a:srgbClr val="C00000"/>
                </a:solidFill>
              </a:rPr>
              <a:t> </a:t>
            </a:r>
            <a:r>
              <a:rPr lang="fr-FR" sz="1400" dirty="0">
                <a:solidFill>
                  <a:srgbClr val="C00000"/>
                </a:solidFill>
              </a:rPr>
              <a:t>Le client </a:t>
            </a:r>
            <a:r>
              <a:rPr lang="fr-FR" sz="1400" dirty="0" err="1">
                <a:solidFill>
                  <a:srgbClr val="C00000"/>
                </a:solidFill>
              </a:rPr>
              <a:t>contre-argumente</a:t>
            </a:r>
            <a:r>
              <a:rPr lang="fr-FR" sz="1400" dirty="0">
                <a:solidFill>
                  <a:srgbClr val="C00000"/>
                </a:solidFill>
              </a:rPr>
              <a:t> : profitez-en ! Chaque a priori constitue une opportunité pour rebondir. L’enjeu : construire avec lui une protection vraiment adaptée à ses besoins et exigences et à ceux de ses proches pour le convaincre et le fidéliser !</a:t>
            </a:r>
          </a:p>
        </p:txBody>
      </p:sp>
      <p:sp>
        <p:nvSpPr>
          <p:cNvPr id="119" name="Rectangle 118"/>
          <p:cNvSpPr/>
          <p:nvPr/>
        </p:nvSpPr>
        <p:spPr>
          <a:xfrm>
            <a:off x="556496" y="1952941"/>
            <a:ext cx="9540875" cy="2192337"/>
          </a:xfrm>
          <a:prstGeom prst="rect">
            <a:avLst/>
          </a:prstGeom>
          <a:solidFill>
            <a:schemeClr val="bg1">
              <a:lumMod val="85000"/>
            </a:schemeClr>
          </a:solidFill>
        </p:spPr>
        <p:txBody>
          <a:bodyPr>
            <a:spAutoFit/>
          </a:bodyPr>
          <a:lstStyle/>
          <a:p>
            <a:pPr marL="171450" indent="-171450" eaLnBrk="1" fontAlgn="auto" hangingPunct="1">
              <a:spcBef>
                <a:spcPts val="0"/>
              </a:spcBef>
              <a:spcAft>
                <a:spcPts val="0"/>
              </a:spcAft>
              <a:buFont typeface="Wingdings" panose="05000000000000000000" pitchFamily="2" charset="2"/>
              <a:buChar char="§"/>
              <a:defRPr/>
            </a:pPr>
            <a:r>
              <a:rPr lang="fr-FR" sz="1050" dirty="0">
                <a:solidFill>
                  <a:prstClr val="black"/>
                </a:solidFill>
              </a:rPr>
              <a:t>Vous assurez votre crédit, votre habitation, votre voiture, votre portable. Et votre famille, comment est-elle assurée ? </a:t>
            </a:r>
          </a:p>
          <a:p>
            <a:pPr marL="171450" indent="-171450" eaLnBrk="1" fontAlgn="auto" hangingPunct="1">
              <a:spcBef>
                <a:spcPts val="0"/>
              </a:spcBef>
              <a:spcAft>
                <a:spcPts val="0"/>
              </a:spcAft>
              <a:buFont typeface="Wingdings" panose="05000000000000000000" pitchFamily="2" charset="2"/>
              <a:buChar char="§"/>
              <a:defRPr/>
            </a:pPr>
            <a:r>
              <a:rPr lang="fr-FR" sz="1050" dirty="0">
                <a:solidFill>
                  <a:prstClr val="black"/>
                </a:solidFill>
              </a:rPr>
              <a:t>Quelles seraient les conséquences financières pour vos proches en cas de décès ?</a:t>
            </a:r>
          </a:p>
          <a:p>
            <a:pPr marL="171450" indent="-171450" eaLnBrk="1" fontAlgn="auto" hangingPunct="1">
              <a:spcBef>
                <a:spcPts val="0"/>
              </a:spcBef>
              <a:spcAft>
                <a:spcPts val="0"/>
              </a:spcAft>
              <a:buFont typeface="Wingdings" panose="05000000000000000000" pitchFamily="2" charset="2"/>
              <a:buChar char="§"/>
              <a:defRPr/>
            </a:pPr>
            <a:r>
              <a:rPr lang="fr-FR" sz="1050" dirty="0">
                <a:solidFill>
                  <a:prstClr val="black"/>
                </a:solidFill>
              </a:rPr>
              <a:t>Comment préserver le niveau de vie de votre famille s’il vous arrivait quelque chose demain ?</a:t>
            </a:r>
          </a:p>
          <a:p>
            <a:pPr marL="171450" indent="-171450" eaLnBrk="1" fontAlgn="auto" hangingPunct="1">
              <a:spcBef>
                <a:spcPts val="0"/>
              </a:spcBef>
              <a:spcAft>
                <a:spcPts val="0"/>
              </a:spcAft>
              <a:buFont typeface="Wingdings" panose="05000000000000000000" pitchFamily="2" charset="2"/>
              <a:buChar char="§"/>
              <a:defRPr/>
            </a:pPr>
            <a:r>
              <a:rPr lang="fr-FR" sz="1050" dirty="0">
                <a:solidFill>
                  <a:prstClr val="black"/>
                </a:solidFill>
              </a:rPr>
              <a:t>Quelle couverture décès vous propose votre entreprise ?</a:t>
            </a:r>
          </a:p>
          <a:p>
            <a:pPr marL="171450" indent="-171450" eaLnBrk="1" fontAlgn="auto" hangingPunct="1">
              <a:spcBef>
                <a:spcPts val="0"/>
              </a:spcBef>
              <a:spcAft>
                <a:spcPts val="0"/>
              </a:spcAft>
              <a:buFont typeface="Wingdings" panose="05000000000000000000" pitchFamily="2" charset="2"/>
              <a:buChar char="§"/>
              <a:defRPr/>
            </a:pPr>
            <a:r>
              <a:rPr lang="fr-FR" sz="1050" dirty="0">
                <a:solidFill>
                  <a:prstClr val="black"/>
                </a:solidFill>
              </a:rPr>
              <a:t>En cas de décès, invalidité, maladie grave ou accident de la vie, quels seront vos revenus ou ceux de votre famille, pour faire face aux premiers frais, aux charges, aux dettes du foyer, aux études des enfants ?</a:t>
            </a:r>
          </a:p>
          <a:p>
            <a:pPr marL="171450" indent="-171450" eaLnBrk="1" fontAlgn="auto" hangingPunct="1">
              <a:spcBef>
                <a:spcPts val="0"/>
              </a:spcBef>
              <a:spcAft>
                <a:spcPts val="0"/>
              </a:spcAft>
              <a:buFont typeface="Wingdings" panose="05000000000000000000" pitchFamily="2" charset="2"/>
              <a:buChar char="§"/>
              <a:defRPr/>
            </a:pPr>
            <a:r>
              <a:rPr lang="fr-FR" sz="1050" dirty="0">
                <a:solidFill>
                  <a:prstClr val="black"/>
                </a:solidFill>
              </a:rPr>
              <a:t>Qu’avez-vous prévu pour votre conjoint, vos enfants si vous veniez à disparaître et qu’ils ne disposent plus de votre salaire ?</a:t>
            </a:r>
          </a:p>
          <a:p>
            <a:pPr marL="171450" indent="-171450" eaLnBrk="1" fontAlgn="auto" hangingPunct="1">
              <a:spcBef>
                <a:spcPts val="0"/>
              </a:spcBef>
              <a:spcAft>
                <a:spcPts val="0"/>
              </a:spcAft>
              <a:buFont typeface="Wingdings" panose="05000000000000000000" pitchFamily="2" charset="2"/>
              <a:buChar char="§"/>
              <a:defRPr/>
            </a:pPr>
            <a:r>
              <a:rPr lang="fr-FR" sz="1050" dirty="0">
                <a:solidFill>
                  <a:prstClr val="black"/>
                </a:solidFill>
              </a:rPr>
              <a:t>La prévoyance permet d’éviter de ponctionner son épargne en cas de coup dur. Qu’en pensez-vous ?</a:t>
            </a:r>
          </a:p>
          <a:p>
            <a:pPr marL="171450" indent="-171450" eaLnBrk="1" fontAlgn="auto" hangingPunct="1">
              <a:spcBef>
                <a:spcPts val="0"/>
              </a:spcBef>
              <a:spcAft>
                <a:spcPts val="0"/>
              </a:spcAft>
              <a:buFont typeface="Wingdings" panose="05000000000000000000" pitchFamily="2" charset="2"/>
              <a:buChar char="§"/>
              <a:defRPr/>
            </a:pPr>
            <a:r>
              <a:rPr lang="fr-FR" sz="1050" dirty="0">
                <a:solidFill>
                  <a:prstClr val="black"/>
                </a:solidFill>
              </a:rPr>
              <a:t>Dans quel but avez-vous souscrit votre contrat d’assurance-vie ? Qui avez-vous désigné dans la clause bénéficiaire ? </a:t>
            </a:r>
          </a:p>
          <a:p>
            <a:pPr marL="171450" indent="-171450" eaLnBrk="1" fontAlgn="auto" hangingPunct="1">
              <a:spcBef>
                <a:spcPts val="0"/>
              </a:spcBef>
              <a:spcAft>
                <a:spcPts val="0"/>
              </a:spcAft>
              <a:buFont typeface="Wingdings" panose="05000000000000000000" pitchFamily="2" charset="2"/>
              <a:buChar char="§"/>
              <a:defRPr/>
            </a:pPr>
            <a:r>
              <a:rPr lang="fr-FR" sz="1050" dirty="0">
                <a:solidFill>
                  <a:prstClr val="black"/>
                </a:solidFill>
              </a:rPr>
              <a:t>D’après vous, quel est le montant moyen des frais d’obsèques ?</a:t>
            </a:r>
          </a:p>
          <a:p>
            <a:pPr marL="171450" indent="-171450" eaLnBrk="1" fontAlgn="auto" hangingPunct="1">
              <a:spcBef>
                <a:spcPts val="0"/>
              </a:spcBef>
              <a:spcAft>
                <a:spcPts val="0"/>
              </a:spcAft>
              <a:buFont typeface="Wingdings" panose="05000000000000000000" pitchFamily="2" charset="2"/>
              <a:buChar char="§"/>
              <a:defRPr/>
            </a:pPr>
            <a:r>
              <a:rPr lang="fr-FR" sz="1050" dirty="0">
                <a:solidFill>
                  <a:prstClr val="black"/>
                </a:solidFill>
              </a:rPr>
              <a:t>Pouvoir soulager vos proches de l’organisation et du paiement de vos obsèques, qu’en pensez-vous ?</a:t>
            </a:r>
          </a:p>
          <a:p>
            <a:pPr marL="171450" indent="-171450" eaLnBrk="1" fontAlgn="auto" hangingPunct="1">
              <a:spcBef>
                <a:spcPts val="0"/>
              </a:spcBef>
              <a:spcAft>
                <a:spcPts val="0"/>
              </a:spcAft>
              <a:buFont typeface="Wingdings" panose="05000000000000000000" pitchFamily="2" charset="2"/>
              <a:buChar char="§"/>
              <a:defRPr/>
            </a:pPr>
            <a:r>
              <a:rPr lang="fr-FR" sz="1050" dirty="0">
                <a:solidFill>
                  <a:prstClr val="black"/>
                </a:solidFill>
              </a:rPr>
              <a:t>En cas de perte d’emploi ou de maladie, quels seront vos moyens pour payer votre loyer ?</a:t>
            </a:r>
          </a:p>
          <a:p>
            <a:pPr marL="171450" indent="-171450" eaLnBrk="1" fontAlgn="auto" hangingPunct="1">
              <a:spcBef>
                <a:spcPts val="0"/>
              </a:spcBef>
              <a:spcAft>
                <a:spcPts val="0"/>
              </a:spcAft>
              <a:buFont typeface="Wingdings" panose="05000000000000000000" pitchFamily="2" charset="2"/>
              <a:buChar char="§"/>
              <a:defRPr/>
            </a:pPr>
            <a:r>
              <a:rPr lang="fr-FR" sz="1050" dirty="0">
                <a:solidFill>
                  <a:prstClr val="black"/>
                </a:solidFill>
              </a:rPr>
              <a:t>Qu’arriverait-il si vous perdiez votre autonomie ?</a:t>
            </a:r>
          </a:p>
        </p:txBody>
      </p:sp>
      <p:sp>
        <p:nvSpPr>
          <p:cNvPr id="120" name="Rectangle 119"/>
          <p:cNvSpPr/>
          <p:nvPr/>
        </p:nvSpPr>
        <p:spPr>
          <a:xfrm>
            <a:off x="556496" y="4879975"/>
            <a:ext cx="8194675" cy="1814512"/>
          </a:xfrm>
          <a:prstGeom prst="rect">
            <a:avLst/>
          </a:prstGeom>
          <a:solidFill>
            <a:srgbClr val="FFCCCC"/>
          </a:solidFill>
        </p:spPr>
        <p:txBody>
          <a:bodyPr>
            <a:spAutoFit/>
          </a:bodyPr>
          <a:lstStyle/>
          <a:p>
            <a:pPr marL="171450" indent="-171450" eaLnBrk="1" fontAlgn="auto" hangingPunct="1">
              <a:spcBef>
                <a:spcPts val="0"/>
              </a:spcBef>
              <a:spcAft>
                <a:spcPts val="0"/>
              </a:spcAft>
              <a:buFont typeface="Wingdings" panose="05000000000000000000" pitchFamily="2" charset="2"/>
              <a:buChar char="§"/>
              <a:defRPr/>
            </a:pPr>
            <a:r>
              <a:rPr lang="fr-FR" sz="1050" dirty="0">
                <a:solidFill>
                  <a:srgbClr val="C00000"/>
                </a:solidFill>
              </a:rPr>
              <a:t>Je suis en bonne santé !</a:t>
            </a:r>
          </a:p>
          <a:p>
            <a:pPr marL="628650" lvl="1" indent="-171450" eaLnBrk="1" fontAlgn="auto" hangingPunct="1">
              <a:spcBef>
                <a:spcPts val="0"/>
              </a:spcBef>
              <a:spcAft>
                <a:spcPts val="0"/>
              </a:spcAft>
              <a:buFont typeface="Wingdings" panose="05000000000000000000" pitchFamily="2" charset="2"/>
              <a:buChar char="Ø"/>
              <a:defRPr/>
            </a:pPr>
            <a:r>
              <a:rPr lang="fr-FR" sz="1000" i="1" dirty="0">
                <a:solidFill>
                  <a:prstClr val="black"/>
                </a:solidFill>
              </a:rPr>
              <a:t>Je comprends. Aujourd’hui vous êtes actif et heureusement. Mais on n’est jamais à l’abri. Vous qui êtes « </a:t>
            </a:r>
            <a:r>
              <a:rPr lang="fr-FR" sz="1000" i="1" dirty="0">
                <a:solidFill>
                  <a:srgbClr val="0070C0"/>
                </a:solidFill>
              </a:rPr>
              <a:t>son métier</a:t>
            </a:r>
            <a:r>
              <a:rPr lang="fr-FR" sz="1000" i="1" dirty="0">
                <a:solidFill>
                  <a:prstClr val="black"/>
                </a:solidFill>
              </a:rPr>
              <a:t> », imaginez les conséquences d’un décès, d’une longue maladie, d’une invalidité ou même d’une simple fracture?</a:t>
            </a:r>
          </a:p>
          <a:p>
            <a:pPr marL="171450" indent="-171450" eaLnBrk="1" fontAlgn="auto" hangingPunct="1">
              <a:spcBef>
                <a:spcPts val="0"/>
              </a:spcBef>
              <a:spcAft>
                <a:spcPts val="0"/>
              </a:spcAft>
              <a:buFont typeface="Wingdings" panose="05000000000000000000" pitchFamily="2" charset="2"/>
              <a:buChar char="§"/>
              <a:defRPr/>
            </a:pPr>
            <a:r>
              <a:rPr lang="fr-FR" sz="1050" dirty="0">
                <a:solidFill>
                  <a:srgbClr val="C00000"/>
                </a:solidFill>
              </a:rPr>
              <a:t>J’ai déjà un contrat. Votre contrat n’est pas différent !</a:t>
            </a:r>
          </a:p>
          <a:p>
            <a:pPr marL="628650" lvl="1" indent="-171450" eaLnBrk="1" fontAlgn="auto" hangingPunct="1">
              <a:spcBef>
                <a:spcPts val="0"/>
              </a:spcBef>
              <a:spcAft>
                <a:spcPts val="0"/>
              </a:spcAft>
              <a:buFont typeface="Wingdings" panose="05000000000000000000" pitchFamily="2" charset="2"/>
              <a:buChar char="Ø"/>
              <a:defRPr/>
            </a:pPr>
            <a:r>
              <a:rPr lang="fr-FR" sz="1000" i="1" dirty="0">
                <a:solidFill>
                  <a:prstClr val="black"/>
                </a:solidFill>
              </a:rPr>
              <a:t>Quels sont les points sur lesquels vous souhaiteriez une différence ?</a:t>
            </a:r>
          </a:p>
          <a:p>
            <a:pPr marL="171450" indent="-171450" eaLnBrk="1" fontAlgn="auto" hangingPunct="1">
              <a:spcBef>
                <a:spcPts val="0"/>
              </a:spcBef>
              <a:spcAft>
                <a:spcPts val="0"/>
              </a:spcAft>
              <a:buFont typeface="Wingdings" panose="05000000000000000000" pitchFamily="2" charset="2"/>
              <a:buChar char="§"/>
              <a:defRPr/>
            </a:pPr>
            <a:r>
              <a:rPr lang="fr-FR" sz="1050" dirty="0">
                <a:solidFill>
                  <a:srgbClr val="C00000"/>
                </a:solidFill>
              </a:rPr>
              <a:t>Je suis célibataire, je n’ai pas d’enfants</a:t>
            </a:r>
          </a:p>
          <a:p>
            <a:pPr marL="628650" lvl="1" indent="-171450" eaLnBrk="1" fontAlgn="auto" hangingPunct="1">
              <a:spcBef>
                <a:spcPts val="0"/>
              </a:spcBef>
              <a:spcAft>
                <a:spcPts val="0"/>
              </a:spcAft>
              <a:buFont typeface="Wingdings" panose="05000000000000000000" pitchFamily="2" charset="2"/>
              <a:buChar char="Ø"/>
              <a:defRPr/>
            </a:pPr>
            <a:r>
              <a:rPr lang="fr-FR" sz="1000" i="1" dirty="0">
                <a:solidFill>
                  <a:prstClr val="black"/>
                </a:solidFill>
              </a:rPr>
              <a:t>Justement, comment allez-vous faire en cas d’invalidité, maladies graves ou perte d’autonomie ?</a:t>
            </a:r>
          </a:p>
          <a:p>
            <a:pPr marL="171450" indent="-171450" eaLnBrk="1" fontAlgn="auto" hangingPunct="1">
              <a:spcBef>
                <a:spcPts val="0"/>
              </a:spcBef>
              <a:spcAft>
                <a:spcPts val="0"/>
              </a:spcAft>
              <a:buFont typeface="Wingdings" panose="05000000000000000000" pitchFamily="2" charset="2"/>
              <a:buChar char="§"/>
              <a:defRPr/>
            </a:pPr>
            <a:r>
              <a:rPr lang="fr-FR" sz="1050" dirty="0">
                <a:solidFill>
                  <a:srgbClr val="C00000"/>
                </a:solidFill>
              </a:rPr>
              <a:t>Je suis déjà couvert ! </a:t>
            </a:r>
          </a:p>
          <a:p>
            <a:pPr marL="628650" lvl="1" indent="-171450" eaLnBrk="1" fontAlgn="auto" hangingPunct="1">
              <a:spcBef>
                <a:spcPts val="0"/>
              </a:spcBef>
              <a:spcAft>
                <a:spcPts val="0"/>
              </a:spcAft>
              <a:buFont typeface="Wingdings" panose="05000000000000000000" pitchFamily="2" charset="2"/>
              <a:buChar char="Ø"/>
              <a:defRPr/>
            </a:pPr>
            <a:r>
              <a:rPr lang="fr-FR" sz="1000" i="1" dirty="0">
                <a:solidFill>
                  <a:prstClr val="black"/>
                </a:solidFill>
              </a:rPr>
              <a:t>Quelles sont les garanties proposées par ce contrat ? Décès ? Quel capital ? Invalidité couverte ? Maladies graves couvertes ?</a:t>
            </a:r>
          </a:p>
          <a:p>
            <a:pPr marL="628650" lvl="1" indent="-171450" eaLnBrk="1" fontAlgn="auto" hangingPunct="1">
              <a:spcBef>
                <a:spcPts val="0"/>
              </a:spcBef>
              <a:spcAft>
                <a:spcPts val="0"/>
              </a:spcAft>
              <a:buFont typeface="Wingdings" panose="05000000000000000000" pitchFamily="2" charset="2"/>
              <a:buChar char="Ø"/>
              <a:defRPr/>
            </a:pPr>
            <a:r>
              <a:rPr lang="fr-FR" sz="1000" i="1" dirty="0">
                <a:solidFill>
                  <a:prstClr val="black"/>
                </a:solidFill>
              </a:rPr>
              <a:t>Et votre conjoint, comment est-il couvert ?</a:t>
            </a:r>
          </a:p>
          <a:p>
            <a:pPr marL="628650" lvl="1" indent="-171450" eaLnBrk="1" fontAlgn="auto" hangingPunct="1">
              <a:spcBef>
                <a:spcPts val="0"/>
              </a:spcBef>
              <a:spcAft>
                <a:spcPts val="0"/>
              </a:spcAft>
              <a:buFont typeface="Wingdings" panose="05000000000000000000" pitchFamily="2" charset="2"/>
              <a:buChar char="Ø"/>
              <a:defRPr/>
            </a:pPr>
            <a:r>
              <a:rPr lang="fr-FR" sz="1000" i="1" dirty="0">
                <a:solidFill>
                  <a:prstClr val="black"/>
                </a:solidFill>
              </a:rPr>
              <a:t>Je comprends. Je vous propose de prendre un rendez-vous ensemble afin de faire une étude personnalisée. Vous êtes disponible quand ? </a:t>
            </a:r>
          </a:p>
        </p:txBody>
      </p:sp>
      <p:sp>
        <p:nvSpPr>
          <p:cNvPr id="121" name="Rectangle 120"/>
          <p:cNvSpPr/>
          <p:nvPr/>
        </p:nvSpPr>
        <p:spPr>
          <a:xfrm>
            <a:off x="8855946" y="4853917"/>
            <a:ext cx="1241425" cy="1814512"/>
          </a:xfrm>
          <a:prstGeom prst="rect">
            <a:avLst/>
          </a:prstGeom>
          <a:solidFill>
            <a:schemeClr val="bg1"/>
          </a:solidFill>
          <a:ln w="38100">
            <a:solidFill>
              <a:srgbClr val="FFCCCC"/>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122" name="ZoneTexte 2"/>
          <p:cNvSpPr txBox="1">
            <a:spLocks noChangeArrowheads="1"/>
          </p:cNvSpPr>
          <p:nvPr/>
        </p:nvSpPr>
        <p:spPr bwMode="auto">
          <a:xfrm>
            <a:off x="8905951" y="5068229"/>
            <a:ext cx="1141413" cy="1385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fr-FR" altLang="fr-FR" sz="1200" dirty="0"/>
              <a:t>Retrouvez d’autres exemples de traitement d’objections </a:t>
            </a:r>
            <a:r>
              <a:rPr lang="fr-FR" altLang="fr-FR" sz="1200" b="1" dirty="0">
                <a:solidFill>
                  <a:srgbClr val="C00000"/>
                </a:solidFill>
              </a:rPr>
              <a:t>Prévoyance</a:t>
            </a:r>
            <a:r>
              <a:rPr lang="fr-FR" altLang="fr-FR" sz="1200" dirty="0"/>
              <a:t> : </a:t>
            </a:r>
            <a:r>
              <a:rPr lang="fr-FR" altLang="fr-FR" sz="1200" dirty="0">
                <a:hlinkClick r:id="rId3"/>
              </a:rPr>
              <a:t>CLIC ICI</a:t>
            </a:r>
            <a:endParaRPr lang="fr-FR" altLang="fr-FR" sz="1200" dirty="0"/>
          </a:p>
        </p:txBody>
      </p:sp>
    </p:spTree>
    <p:extLst>
      <p:ext uri="{BB962C8B-B14F-4D97-AF65-F5344CB8AC3E}">
        <p14:creationId xmlns:p14="http://schemas.microsoft.com/office/powerpoint/2010/main" val="3962001173"/>
      </p:ext>
    </p:extLst>
  </p:cSld>
  <p:clrMapOvr>
    <a:masterClrMapping/>
  </p:clrMapOvr>
  <p:timing>
    <p:tnLst>
      <p:par>
        <p:cTn id="1" dur="indefinite" restart="never" nodeType="tmRoot"/>
      </p:par>
    </p:tnLst>
  </p:timing>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28</TotalTime>
  <Words>162</Words>
  <Application>Microsoft Office PowerPoint</Application>
  <PresentationFormat>Grand écran</PresentationFormat>
  <Paragraphs>34</Paragraphs>
  <Slides>2</Slides>
  <Notes>0</Notes>
  <HiddenSlides>0</HiddenSlides>
  <MMClips>0</MMClips>
  <ScaleCrop>false</ScaleCrop>
  <HeadingPairs>
    <vt:vector size="6" baseType="variant">
      <vt:variant>
        <vt:lpstr>Polices utilisées</vt:lpstr>
      </vt:variant>
      <vt:variant>
        <vt:i4>5</vt:i4>
      </vt:variant>
      <vt:variant>
        <vt:lpstr>Thème</vt:lpstr>
      </vt:variant>
      <vt:variant>
        <vt:i4>1</vt:i4>
      </vt:variant>
      <vt:variant>
        <vt:lpstr>Titres des diapositives</vt:lpstr>
      </vt:variant>
      <vt:variant>
        <vt:i4>2</vt:i4>
      </vt:variant>
    </vt:vector>
  </HeadingPairs>
  <TitlesOfParts>
    <vt:vector size="8" baseType="lpstr">
      <vt:lpstr>Arial</vt:lpstr>
      <vt:lpstr>Britannic Bold</vt:lpstr>
      <vt:lpstr>Calibri</vt:lpstr>
      <vt:lpstr>Calibri Light</vt:lpstr>
      <vt:lpstr>Wingdings</vt:lpstr>
      <vt:lpstr>Thème Office</vt:lpstr>
      <vt:lpstr>IARD Auto GAV Santé  </vt:lpstr>
      <vt:lpstr>Que dire à nos clients ? SECUR’FAMILLE 2</vt:lpstr>
    </vt:vector>
  </TitlesOfParts>
  <Company>BPCEIT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IARD Auto GAV Santé</dc:title>
  <dc:creator>WEISS Michel [CEGEE]</dc:creator>
  <cp:lastModifiedBy>WEISS Michel [CEGEE]</cp:lastModifiedBy>
  <cp:revision>8</cp:revision>
  <dcterms:created xsi:type="dcterms:W3CDTF">2020-06-04T15:29:18Z</dcterms:created>
  <dcterms:modified xsi:type="dcterms:W3CDTF">2020-06-04T15:57:27Z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48a19f0c-bea1-442e-a475-ed109d9ec508_Enabled">
    <vt:lpwstr>True</vt:lpwstr>
  </property>
  <property fmtid="{D5CDD505-2E9C-101B-9397-08002B2CF9AE}" pid="3" name="MSIP_Label_48a19f0c-bea1-442e-a475-ed109d9ec508_SiteId">
    <vt:lpwstr>d5bb6d35-8a82-4329-b49a-5030bd6497ab</vt:lpwstr>
  </property>
  <property fmtid="{D5CDD505-2E9C-101B-9397-08002B2CF9AE}" pid="4" name="MSIP_Label_48a19f0c-bea1-442e-a475-ed109d9ec508_Owner">
    <vt:lpwstr>michel.weiss@cegee.caisse-epargne.fr</vt:lpwstr>
  </property>
  <property fmtid="{D5CDD505-2E9C-101B-9397-08002B2CF9AE}" pid="5" name="MSIP_Label_48a19f0c-bea1-442e-a475-ed109d9ec508_SetDate">
    <vt:lpwstr>2020-06-04T15:33:32.0212898Z</vt:lpwstr>
  </property>
  <property fmtid="{D5CDD505-2E9C-101B-9397-08002B2CF9AE}" pid="6" name="MSIP_Label_48a19f0c-bea1-442e-a475-ed109d9ec508_Name">
    <vt:lpwstr>C2 - Interne BPCE</vt:lpwstr>
  </property>
  <property fmtid="{D5CDD505-2E9C-101B-9397-08002B2CF9AE}" pid="7" name="MSIP_Label_48a19f0c-bea1-442e-a475-ed109d9ec508_Application">
    <vt:lpwstr>Microsoft Azure Information Protection</vt:lpwstr>
  </property>
  <property fmtid="{D5CDD505-2E9C-101B-9397-08002B2CF9AE}" pid="8" name="MSIP_Label_48a19f0c-bea1-442e-a475-ed109d9ec508_Extended_MSFT_Method">
    <vt:lpwstr>Automatic</vt:lpwstr>
  </property>
  <property fmtid="{D5CDD505-2E9C-101B-9397-08002B2CF9AE}" pid="9" name="Sensitivity">
    <vt:lpwstr>C2 - Interne BPCE</vt:lpwstr>
  </property>
</Properties>
</file>