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6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4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10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72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34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92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38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58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6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615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2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99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1497013" y="1116013"/>
            <a:ext cx="4752975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42D58F2E-7611-40A8-9363-85587845B9B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42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 userDrawn="1"/>
        </p:nvSpPr>
        <p:spPr>
          <a:xfrm>
            <a:off x="9467850" y="-14288"/>
            <a:ext cx="5664200" cy="687228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Chevron 2"/>
          <p:cNvSpPr/>
          <p:nvPr userDrawn="1"/>
        </p:nvSpPr>
        <p:spPr>
          <a:xfrm>
            <a:off x="-107950" y="-6350"/>
            <a:ext cx="5340350" cy="68707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-1776413" y="-14288"/>
            <a:ext cx="4354513" cy="687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56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DDB59-71DD-49FE-A536-D9CC9C90DAB5}" type="datetimeFigureOut">
              <a:rPr lang="fr-FR" smtClean="0"/>
              <a:t>04/06/2020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106F8-8F20-4C31-A59B-121C691C99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30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eav.ecuvie.caisse-epargne.fr/static/emailing/202001/BAT%20OAV-SECUR%20Famille%202.pdf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://commerciaux.celca.caisse-epargne.fr/download/1028/documents-hors-arbo-1/16861/bat-guide-client-secur-famille-2.pdf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eav.ecuvie.caisse-epargne.fr/static/emailing/202001/BAT%20JASSURE_N62_SECUR%20FAMILLE%202.pdf" TargetMode="External"/><Relationship Id="rId5" Type="http://schemas.openxmlformats.org/officeDocument/2006/relationships/hyperlink" Target="http://eav.ecuvie.caisse-epargne.fr/static/emailing/202001/BAT%20Fiche%20technique%20Indisp%20SECUR%20FAMILLE%202.pdf" TargetMode="External"/><Relationship Id="rId10" Type="http://schemas.openxmlformats.org/officeDocument/2006/relationships/hyperlink" Target="http://clickandlearn.bpce.fr/" TargetMode="External"/><Relationship Id="rId4" Type="http://schemas.openxmlformats.org/officeDocument/2006/relationships/hyperlink" Target="http://commerciaux.celca.caisse-epargne.fr/download/1028/documents-hors-arbo-1/16860/bat-fiche-com-secur-famille2.pdf" TargetMode="External"/><Relationship Id="rId9" Type="http://schemas.openxmlformats.org/officeDocument/2006/relationships/hyperlink" Target="https://myeav.ecuvie.assurances.d.bbg/jcms/lch_24163/accuei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-44450"/>
            <a:ext cx="12093575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0748963" y="-34925"/>
            <a:ext cx="1550987" cy="694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148" name="Titre 8"/>
          <p:cNvSpPr>
            <a:spLocks noGrp="1"/>
          </p:cNvSpPr>
          <p:nvPr>
            <p:ph type="title" idx="4294967295"/>
          </p:nvPr>
        </p:nvSpPr>
        <p:spPr>
          <a:xfrm>
            <a:off x="1524000" y="2781300"/>
            <a:ext cx="3671888" cy="2184400"/>
          </a:xfrm>
        </p:spPr>
        <p:txBody>
          <a:bodyPr/>
          <a:lstStyle/>
          <a:p>
            <a:pPr eaLnBrk="1" hangingPunct="1"/>
            <a:r>
              <a:rPr lang="fr-FR" altLang="fr-FR" sz="3200" smtClean="0">
                <a:solidFill>
                  <a:srgbClr val="C00000"/>
                </a:solidFill>
              </a:rPr>
              <a:t>IARD</a:t>
            </a:r>
            <a:r>
              <a:rPr lang="fr-FR" altLang="fr-FR" sz="2800" smtClean="0">
                <a:solidFill>
                  <a:srgbClr val="C00000"/>
                </a:solidFill>
              </a:rPr>
              <a:t/>
            </a:r>
            <a:br>
              <a:rPr lang="fr-FR" altLang="fr-FR" sz="2800" smtClean="0">
                <a:solidFill>
                  <a:srgbClr val="C00000"/>
                </a:solidFill>
              </a:rPr>
            </a:br>
            <a:r>
              <a:rPr lang="fr-FR" altLang="fr-FR" sz="2000" smtClean="0"/>
              <a:t>Auto</a:t>
            </a:r>
            <a:br>
              <a:rPr lang="fr-FR" altLang="fr-FR" sz="2000" smtClean="0"/>
            </a:br>
            <a:r>
              <a:rPr lang="fr-FR" altLang="fr-FR" sz="2000" smtClean="0"/>
              <a:t>GAV</a:t>
            </a:r>
            <a:br>
              <a:rPr lang="fr-FR" altLang="fr-FR" sz="2000" smtClean="0"/>
            </a:br>
            <a:r>
              <a:rPr lang="fr-FR" altLang="fr-FR" sz="2000" smtClean="0"/>
              <a:t>Santé</a:t>
            </a:r>
            <a:br>
              <a:rPr lang="fr-FR" altLang="fr-FR" sz="2000" smtClean="0"/>
            </a:br>
            <a:r>
              <a:rPr lang="fr-FR" altLang="fr-FR" sz="2800" smtClean="0"/>
              <a:t/>
            </a:r>
            <a:br>
              <a:rPr lang="fr-FR" altLang="fr-FR" sz="2800" smtClean="0"/>
            </a:br>
            <a:endParaRPr lang="fr-FR" altLang="fr-FR" sz="1600" smtClean="0">
              <a:solidFill>
                <a:srgbClr val="C00000"/>
              </a:solidFill>
            </a:endParaRPr>
          </a:p>
        </p:txBody>
      </p:sp>
      <p:sp>
        <p:nvSpPr>
          <p:cNvPr id="6149" name="AutoShape 4" descr="Résultat de recherche d'images pour &quot;passer le ,relais&quot;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6150" name="AutoShape 6" descr="Résultat de recherche d'images pour &quot;passer le ,relais&quot;"/>
          <p:cNvSpPr>
            <a:spLocks noChangeAspect="1" noChangeArrowheads="1"/>
          </p:cNvSpPr>
          <p:nvPr/>
        </p:nvSpPr>
        <p:spPr bwMode="auto">
          <a:xfrm>
            <a:off x="17399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750888" y="-6350"/>
            <a:ext cx="4005262" cy="68707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95300" y="-79375"/>
            <a:ext cx="3265488" cy="690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498475" y="2089150"/>
            <a:ext cx="28797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81013" y="4960938"/>
            <a:ext cx="28797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8"/>
          <p:cNvSpPr txBox="1">
            <a:spLocks/>
          </p:cNvSpPr>
          <p:nvPr/>
        </p:nvSpPr>
        <p:spPr>
          <a:xfrm>
            <a:off x="333375" y="2281238"/>
            <a:ext cx="3422650" cy="1938992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 sz="3200" dirty="0" smtClean="0">
                <a:solidFill>
                  <a:srgbClr val="C00000"/>
                </a:solidFill>
              </a:rPr>
              <a:t>Boite à outil </a:t>
            </a:r>
            <a:r>
              <a:rPr lang="fr-FR" sz="3200" dirty="0">
                <a:solidFill>
                  <a:prstClr val="black">
                    <a:lumMod val="50000"/>
                    <a:lumOff val="50000"/>
                  </a:prstClr>
                </a:solidFill>
              </a:rPr>
              <a:t/>
            </a:r>
            <a:br>
              <a:rPr lang="fr-FR" sz="3200" dirty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endParaRPr lang="fr-FR" sz="320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000" dirty="0" err="1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Sécur’famille</a:t>
            </a:r>
            <a:r>
              <a:rPr lang="fr-FR" sz="2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2</a:t>
            </a:r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</a:rPr>
              <a:t/>
            </a:r>
            <a:b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6156" name="Espace réservé du texte 139"/>
          <p:cNvSpPr>
            <a:spLocks noGrp="1"/>
          </p:cNvSpPr>
          <p:nvPr/>
        </p:nvSpPr>
        <p:spPr bwMode="auto">
          <a:xfrm>
            <a:off x="4221163" y="5973763"/>
            <a:ext cx="44672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Clr>
                <a:srgbClr val="FCBE04"/>
              </a:buClr>
              <a:buFont typeface="Wingdings" panose="05000000000000000000" pitchFamily="2" charset="2"/>
              <a:buNone/>
            </a:pPr>
            <a:r>
              <a:rPr lang="fr-FR" altLang="fr-FR" sz="2400" b="1">
                <a:solidFill>
                  <a:schemeClr val="bg1"/>
                </a:solidFill>
              </a:rPr>
              <a:t>Heure du Jeudi du 11 juin 2020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-2197100" y="-14288"/>
            <a:ext cx="2116137" cy="6878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8507413" y="-41275"/>
            <a:ext cx="4538662" cy="69342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black"/>
              </a:solidFill>
            </a:endParaRPr>
          </a:p>
        </p:txBody>
      </p:sp>
      <p:pic>
        <p:nvPicPr>
          <p:cNvPr id="61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963" y="312738"/>
            <a:ext cx="1016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700" y="6146800"/>
            <a:ext cx="1870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2299950" y="-26988"/>
            <a:ext cx="2097088" cy="6935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162" name="ZoneTexte 21"/>
          <p:cNvSpPr txBox="1">
            <a:spLocks noChangeArrowheads="1"/>
          </p:cNvSpPr>
          <p:nvPr/>
        </p:nvSpPr>
        <p:spPr bwMode="auto">
          <a:xfrm>
            <a:off x="5275263" y="3649663"/>
            <a:ext cx="46021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FFFF"/>
                </a:solidFill>
                <a:cs typeface="Calibri" panose="020F0502020204030204" pitchFamily="34" charset="0"/>
              </a:rPr>
              <a:t>Être assuré c’est bien,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FFFF"/>
                </a:solidFill>
                <a:cs typeface="Calibri" panose="020F0502020204030204" pitchFamily="34" charset="0"/>
              </a:rPr>
              <a:t>Être bien assuré, c’est mieux !</a:t>
            </a:r>
          </a:p>
        </p:txBody>
      </p:sp>
      <p:pic>
        <p:nvPicPr>
          <p:cNvPr id="6163" name="Image 23" descr="logoterritoiredaveni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194425"/>
            <a:ext cx="6683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6482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5"/>
          <p:cNvSpPr>
            <a:spLocks noGrp="1"/>
          </p:cNvSpPr>
          <p:nvPr>
            <p:ph type="title"/>
          </p:nvPr>
        </p:nvSpPr>
        <p:spPr>
          <a:xfrm>
            <a:off x="630238" y="165100"/>
            <a:ext cx="7650162" cy="901700"/>
          </a:xfrm>
        </p:spPr>
        <p:txBody>
          <a:bodyPr/>
          <a:lstStyle/>
          <a:p>
            <a:pPr eaLnBrk="1" hangingPunct="1"/>
            <a:r>
              <a:rPr lang="fr-FR" alt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outils à votre disposition</a:t>
            </a:r>
            <a:r>
              <a:rPr lang="fr-FR" alt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alt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altLang="fr-FR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SÉCUR’Famille</a:t>
            </a:r>
            <a:r>
              <a:rPr lang="fr-FR" alt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fr-FR" alt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38712" y="1602890"/>
            <a:ext cx="5529263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400" b="1" dirty="0">
                <a:solidFill>
                  <a:srgbClr val="C00000"/>
                </a:solidFill>
              </a:rPr>
              <a:t>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Sélectionnez et consulter les éléments </a:t>
            </a:r>
            <a:r>
              <a:rPr lang="fr-FR" sz="1400" b="1" dirty="0" smtClean="0">
                <a:solidFill>
                  <a:srgbClr val="C00000"/>
                </a:solidFill>
              </a:rPr>
              <a:t>dont </a:t>
            </a:r>
            <a:r>
              <a:rPr lang="fr-FR" sz="1400" b="1" dirty="0">
                <a:solidFill>
                  <a:srgbClr val="C00000"/>
                </a:solidFill>
              </a:rPr>
              <a:t>vous avez besoin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</p:txBody>
      </p:sp>
      <p:sp>
        <p:nvSpPr>
          <p:cNvPr id="9" name="Rectangle 8"/>
          <p:cNvSpPr/>
          <p:nvPr/>
        </p:nvSpPr>
        <p:spPr>
          <a:xfrm>
            <a:off x="4721072" y="2600684"/>
            <a:ext cx="5380037" cy="261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Ce guide, à l’attention du client, présente un résumé des principales garanties du produit.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34922" y="2600684"/>
            <a:ext cx="1019175" cy="26336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>
                    <a:lumMod val="95000"/>
                  </a:schemeClr>
                </a:solidFill>
              </a:rPr>
              <a:t>SÉCUR’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>
                    <a:lumMod val="95000"/>
                  </a:schemeClr>
                </a:solidFill>
              </a:rPr>
              <a:t>Famille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33472" y="2600684"/>
            <a:ext cx="2303462" cy="2619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C00000"/>
                </a:solidFill>
              </a:rPr>
              <a:t>Le guide Client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33472" y="2921359"/>
            <a:ext cx="2303462" cy="277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C00000"/>
                </a:solidFill>
              </a:rPr>
              <a:t>la fiche commerciale client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101109" y="2619734"/>
            <a:ext cx="598488" cy="2413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2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21072" y="2924534"/>
            <a:ext cx="5380037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Présenter de manière synthétique notre offre au client. Envoyer au client le lien afin qu'il puisse se documenter.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33472" y="3234096"/>
            <a:ext cx="2303462" cy="282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C00000"/>
                </a:solidFill>
              </a:rPr>
              <a:t>La fiche technique produit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21072" y="3234096"/>
            <a:ext cx="5380037" cy="2825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Accéder directement aux informations indispensables de l'offre.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21072" y="3556359"/>
            <a:ext cx="5380037" cy="4699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Ce document présente un résumé des principales garanties ainsi que des </a:t>
            </a:r>
            <a:r>
              <a:rPr lang="fr-FR" sz="9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arguments de ventes et des exemples de traitement d’objections. Un véritable outil commercial.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33472" y="3559534"/>
            <a:ext cx="2303462" cy="4429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C00000"/>
                </a:solidFill>
              </a:rPr>
              <a:t>La brochure OAV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33472" y="4046896"/>
            <a:ext cx="2303462" cy="3032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C00000"/>
                </a:solidFill>
              </a:rPr>
              <a:t>Le magazine dédié « J’assure » n°62 :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101109" y="3584934"/>
            <a:ext cx="598488" cy="44926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3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01109" y="2940409"/>
            <a:ext cx="598488" cy="24606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4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101109" y="3230921"/>
            <a:ext cx="598488" cy="2889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5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104284" y="4073884"/>
            <a:ext cx="598488" cy="2746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6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721072" y="4058009"/>
            <a:ext cx="5380037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Retrouvez des informations et des articles prioritaires sur la prévoyance. C’est un outil d’aide à la vente..</a:t>
            </a:r>
            <a:endParaRPr lang="fr-FR" sz="9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4838" name="Imag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193" y="280193"/>
            <a:ext cx="1183120" cy="100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 56"/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7" r="51397"/>
          <a:stretch/>
        </p:blipFill>
        <p:spPr>
          <a:xfrm>
            <a:off x="1346723" y="2791953"/>
            <a:ext cx="784815" cy="738667"/>
          </a:xfrm>
          <a:prstGeom prst="ellipse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333472" y="4388209"/>
            <a:ext cx="2303462" cy="3032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err="1">
                <a:solidFill>
                  <a:srgbClr val="C00000"/>
                </a:solidFill>
              </a:rPr>
              <a:t>MyEAV</a:t>
            </a:r>
            <a:endParaRPr lang="fr-FR" sz="1000" b="1" dirty="0">
              <a:solidFill>
                <a:srgbClr val="C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717897" y="4399321"/>
            <a:ext cx="5378450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Accéder à l’outil </a:t>
            </a:r>
            <a:r>
              <a:rPr lang="fr-FR" sz="9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MyEAV</a:t>
            </a:r>
            <a:endParaRPr lang="fr-FR" sz="9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093172" y="4407259"/>
            <a:ext cx="606425" cy="2746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9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33472" y="4748571"/>
            <a:ext cx="2303462" cy="485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>
                <a:solidFill>
                  <a:schemeClr val="bg1"/>
                </a:solidFill>
              </a:rPr>
              <a:t>E-learning Prévoyance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17897" y="4761271"/>
            <a:ext cx="5378450" cy="44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C00000"/>
                </a:solidFill>
              </a:rPr>
              <a:t>Un Parcours dynamique et simple de 30 mn pour revoir les caractéristiques produit de la gamme prévoyance avec  « </a:t>
            </a:r>
            <a:r>
              <a:rPr lang="fr-FR" sz="900" b="1" dirty="0" err="1">
                <a:solidFill>
                  <a:srgbClr val="C00000"/>
                </a:solidFill>
              </a:rPr>
              <a:t>Sécur’Famille</a:t>
            </a:r>
            <a:r>
              <a:rPr lang="fr-FR" sz="900" b="1" dirty="0">
                <a:solidFill>
                  <a:srgbClr val="C00000"/>
                </a:solidFill>
              </a:rPr>
              <a:t> 2 », « </a:t>
            </a:r>
            <a:r>
              <a:rPr lang="fr-FR" sz="900" b="1" dirty="0" err="1">
                <a:solidFill>
                  <a:srgbClr val="C00000"/>
                </a:solidFill>
              </a:rPr>
              <a:t>Sécur’Urgence</a:t>
            </a:r>
            <a:r>
              <a:rPr lang="fr-FR" sz="900" b="1" dirty="0">
                <a:solidFill>
                  <a:srgbClr val="C00000"/>
                </a:solidFill>
              </a:rPr>
              <a:t> » et « </a:t>
            </a:r>
            <a:r>
              <a:rPr lang="fr-FR" sz="900" b="1" dirty="0" err="1">
                <a:solidFill>
                  <a:srgbClr val="C00000"/>
                </a:solidFill>
              </a:rPr>
              <a:t>Sécur’Obsèques</a:t>
            </a:r>
            <a:r>
              <a:rPr lang="fr-FR" sz="900" b="1" dirty="0">
                <a:solidFill>
                  <a:srgbClr val="C00000"/>
                </a:solidFill>
              </a:rPr>
              <a:t> »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093172" y="4769209"/>
            <a:ext cx="606425" cy="4381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10"/>
              </a:rPr>
              <a:t>Clic ici</a:t>
            </a:r>
            <a:endParaRPr lang="fr-FR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5"/>
          <p:cNvSpPr>
            <a:spLocks noGrp="1"/>
          </p:cNvSpPr>
          <p:nvPr>
            <p:ph type="title"/>
          </p:nvPr>
        </p:nvSpPr>
        <p:spPr>
          <a:xfrm>
            <a:off x="630238" y="165100"/>
            <a:ext cx="7650162" cy="901700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et SELFCARE</a:t>
            </a:r>
            <a:br>
              <a:rPr lang="fr-FR" alt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alt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Quand efficacité rime avec relation multicanal…</a:t>
            </a:r>
          </a:p>
        </p:txBody>
      </p:sp>
      <p:sp>
        <p:nvSpPr>
          <p:cNvPr id="43011" name="Espace réservé du numéro de diapositive 1"/>
          <p:cNvSpPr>
            <a:spLocks noGrp="1"/>
          </p:cNvSpPr>
          <p:nvPr>
            <p:ph type="sldNum" sz="quarter" idx="19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279CC1AB-14B9-41A3-996C-82DB8A3C3F53}" type="slidenum">
              <a:rPr lang="fr-FR" altLang="fr-FR" sz="1200" smtClean="0">
                <a:solidFill>
                  <a:srgbClr val="FFFFFF"/>
                </a:solidFill>
                <a:cs typeface="Calibri" panose="020F050202020403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</a:t>
            </a:fld>
            <a:endParaRPr lang="fr-FR" altLang="fr-FR" sz="1200" smtClean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  <p:pic>
        <p:nvPicPr>
          <p:cNvPr id="4301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675" y="6300788"/>
            <a:ext cx="13525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2212975"/>
            <a:ext cx="1182687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14" name="Groupe 7"/>
          <p:cNvGrpSpPr>
            <a:grpSpLocks/>
          </p:cNvGrpSpPr>
          <p:nvPr/>
        </p:nvGrpSpPr>
        <p:grpSpPr bwMode="auto">
          <a:xfrm>
            <a:off x="674688" y="3694113"/>
            <a:ext cx="3932237" cy="949325"/>
            <a:chOff x="4563290" y="3439153"/>
            <a:chExt cx="2131474" cy="1474422"/>
          </a:xfrm>
        </p:grpSpPr>
        <p:sp>
          <p:nvSpPr>
            <p:cNvPr id="9" name="ZoneTexte 8"/>
            <p:cNvSpPr txBox="1"/>
            <p:nvPr/>
          </p:nvSpPr>
          <p:spPr>
            <a:xfrm>
              <a:off x="4758625" y="3461343"/>
              <a:ext cx="1799319" cy="13955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50" dirty="0">
                  <a:solidFill>
                    <a:prstClr val="black"/>
                  </a:solidFill>
                  <a:cs typeface="Calibri" panose="020F0502020204030204" pitchFamily="34" charset="0"/>
                </a:rPr>
                <a:t>Zéro papier et zéro déplacement pour le client</a:t>
              </a:r>
            </a:p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50" dirty="0">
                  <a:solidFill>
                    <a:srgbClr val="C00000"/>
                  </a:solidFill>
                  <a:cs typeface="Calibri" panose="020F0502020204030204" pitchFamily="34" charset="0"/>
                </a:rPr>
                <a:t>Conformité sécurisée</a:t>
              </a:r>
            </a:p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50" dirty="0">
                  <a:solidFill>
                    <a:prstClr val="black"/>
                  </a:solidFill>
                  <a:cs typeface="Calibri" panose="020F0502020204030204" pitchFamily="34" charset="0"/>
                </a:rPr>
                <a:t>Gain de temps</a:t>
              </a:r>
            </a:p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50" dirty="0">
                  <a:solidFill>
                    <a:srgbClr val="C00000"/>
                  </a:solidFill>
                  <a:cs typeface="Calibri" panose="020F0502020204030204" pitchFamily="34" charset="0"/>
                </a:rPr>
                <a:t>Adapté au nouveau comportement du client</a:t>
              </a:r>
            </a:p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1050" dirty="0">
                  <a:solidFill>
                    <a:srgbClr val="C00000"/>
                  </a:solidFill>
                  <a:cs typeface="Calibri" panose="020F0502020204030204" pitchFamily="34" charset="0"/>
                </a:rPr>
                <a:t>Le support VAD prend la relève</a:t>
              </a:r>
            </a:p>
          </p:txBody>
        </p:sp>
        <p:sp>
          <p:nvSpPr>
            <p:cNvPr id="10" name="Rectangle à coins arrondis 9"/>
            <p:cNvSpPr/>
            <p:nvPr/>
          </p:nvSpPr>
          <p:spPr>
            <a:xfrm>
              <a:off x="4563290" y="3439153"/>
              <a:ext cx="1994654" cy="1474422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  <a:latin typeface="Arial Narrow"/>
              </a:endParaRPr>
            </a:p>
          </p:txBody>
        </p:sp>
        <p:pic>
          <p:nvPicPr>
            <p:cNvPr id="43023" name="Picture 5" descr="Résultat de recherche d'images pour &quot;validé&quot;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1503" y="3680796"/>
              <a:ext cx="273261" cy="792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015" name="Rectangle 11"/>
          <p:cNvSpPr>
            <a:spLocks noChangeArrowheads="1"/>
          </p:cNvSpPr>
          <p:nvPr/>
        </p:nvSpPr>
        <p:spPr bwMode="auto">
          <a:xfrm>
            <a:off x="522288" y="1296988"/>
            <a:ext cx="44894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fr-FR" altLang="fr-FR" sz="1600" b="1" dirty="0">
                <a:solidFill>
                  <a:srgbClr val="C00000"/>
                </a:solidFill>
                <a:cs typeface="Calibri" panose="020F0502020204030204" pitchFamily="34" charset="0"/>
              </a:rPr>
              <a:t>Vendre à distance </a:t>
            </a:r>
            <a:r>
              <a:rPr lang="fr-FR" altLang="fr-FR" sz="1600" dirty="0">
                <a:solidFill>
                  <a:srgbClr val="7F7F7F"/>
                </a:solidFill>
                <a:cs typeface="Calibri" panose="020F0502020204030204" pitchFamily="34" charset="0"/>
              </a:rPr>
              <a:t>pour un gain de temps administratif et plus de temps commercial :</a:t>
            </a:r>
            <a:endParaRPr lang="fr-FR" altLang="fr-FR" sz="18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453063" y="2133600"/>
            <a:ext cx="0" cy="35909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018" name="Groupe 16"/>
          <p:cNvGrpSpPr>
            <a:grpSpLocks/>
          </p:cNvGrpSpPr>
          <p:nvPr/>
        </p:nvGrpSpPr>
        <p:grpSpPr bwMode="auto">
          <a:xfrm>
            <a:off x="6299200" y="1639888"/>
            <a:ext cx="5568950" cy="5145087"/>
            <a:chOff x="6299368" y="1639323"/>
            <a:chExt cx="5569556" cy="5145269"/>
          </a:xfrm>
        </p:grpSpPr>
        <p:pic>
          <p:nvPicPr>
            <p:cNvPr id="43019" name="Imag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59" t="18513" r="14613" b="5585"/>
            <a:stretch>
              <a:fillRect/>
            </a:stretch>
          </p:blipFill>
          <p:spPr bwMode="auto">
            <a:xfrm>
              <a:off x="6299368" y="1639323"/>
              <a:ext cx="5569556" cy="5145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6601026" y="4962078"/>
              <a:ext cx="4191456" cy="14288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6299200" y="1321690"/>
            <a:ext cx="57404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600" b="1" dirty="0">
                <a:solidFill>
                  <a:srgbClr val="C00000"/>
                </a:solidFill>
                <a:cs typeface="Calibri" panose="020F0502020204030204" pitchFamily="34" charset="0"/>
              </a:rPr>
              <a:t>SÉCUR’FAMILLE 2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Opérations réalisables en VAD par téléphone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748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255</Words>
  <Application>Microsoft Office PowerPoint</Application>
  <PresentationFormat>Grand écran</PresentationFormat>
  <Paragraphs>45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Arial Narrow</vt:lpstr>
      <vt:lpstr>Britannic Bold</vt:lpstr>
      <vt:lpstr>Calibri</vt:lpstr>
      <vt:lpstr>Calibri Light</vt:lpstr>
      <vt:lpstr>Wingdings</vt:lpstr>
      <vt:lpstr>Thème Office</vt:lpstr>
      <vt:lpstr>IARD Auto GAV Santé  </vt:lpstr>
      <vt:lpstr>Les outils à votre disposition SÉCUR’Famille 2</vt:lpstr>
      <vt:lpstr>DIGITAL et SELFCARE Quand efficacité rime avec relation multicanal…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IARD Auto GAV Santé  </dc:title>
  <dc:creator>WEISS Michel [CEGEE]</dc:creator>
  <cp:lastModifiedBy>WEISS Michel [CEGEE]</cp:lastModifiedBy>
  <cp:revision>2</cp:revision>
  <dcterms:created xsi:type="dcterms:W3CDTF">2020-06-04T15:29:18Z</dcterms:created>
  <dcterms:modified xsi:type="dcterms:W3CDTF">2020-06-04T15:39:37Z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michel.weiss@cegee.caisse-epargne.fr</vt:lpwstr>
  </property>
  <property fmtid="{D5CDD505-2E9C-101B-9397-08002B2CF9AE}" pid="5" name="MSIP_Label_48a19f0c-bea1-442e-a475-ed109d9ec508_SetDate">
    <vt:lpwstr>2020-06-04T15:33:32.0212898Z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