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5"/>
  </p:sldMasterIdLst>
  <p:notesMasterIdLst>
    <p:notesMasterId r:id="rId28"/>
  </p:notesMasterIdLst>
  <p:handoutMasterIdLst>
    <p:handoutMasterId r:id="rId29"/>
  </p:handoutMasterIdLst>
  <p:sldIdLst>
    <p:sldId id="258" r:id="rId6"/>
    <p:sldId id="259" r:id="rId7"/>
    <p:sldId id="260" r:id="rId8"/>
    <p:sldId id="286" r:id="rId9"/>
    <p:sldId id="285" r:id="rId10"/>
    <p:sldId id="261" r:id="rId11"/>
    <p:sldId id="279" r:id="rId12"/>
    <p:sldId id="280" r:id="rId13"/>
    <p:sldId id="281" r:id="rId14"/>
    <p:sldId id="282" r:id="rId15"/>
    <p:sldId id="269" r:id="rId16"/>
    <p:sldId id="288" r:id="rId17"/>
    <p:sldId id="270" r:id="rId18"/>
    <p:sldId id="271" r:id="rId19"/>
    <p:sldId id="272" r:id="rId20"/>
    <p:sldId id="273" r:id="rId21"/>
    <p:sldId id="274" r:id="rId22"/>
    <p:sldId id="275" r:id="rId23"/>
    <p:sldId id="276" r:id="rId24"/>
    <p:sldId id="277" r:id="rId25"/>
    <p:sldId id="278" r:id="rId26"/>
    <p:sldId id="256" r:id="rId27"/>
  </p:sldIdLst>
  <p:sldSz cx="9144000" cy="5143500" type="screen16x9"/>
  <p:notesSz cx="6797675" cy="987425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6694CE"/>
    <a:srgbClr val="BABADA"/>
    <a:srgbClr val="DCE288"/>
    <a:srgbClr val="705889"/>
    <a:srgbClr val="BF76AA"/>
    <a:srgbClr val="8A5599"/>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89" autoAdjust="0"/>
  </p:normalViewPr>
  <p:slideViewPr>
    <p:cSldViewPr showGuides="1">
      <p:cViewPr varScale="1">
        <p:scale>
          <a:sx n="66" d="100"/>
          <a:sy n="66" d="100"/>
        </p:scale>
        <p:origin x="830" y="48"/>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1" d="100"/>
          <a:sy n="61" d="100"/>
        </p:scale>
        <p:origin x="3456" y="90"/>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07/01/2021</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65389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22" name="Image 21"/>
          <p:cNvPicPr>
            <a:picLocks noChangeAspect="1"/>
          </p:cNvPicPr>
          <p:nvPr userDrawn="1"/>
        </p:nvPicPr>
        <p:blipFill>
          <a:blip r:embed="rId4"/>
          <a:stretch>
            <a:fillRect/>
          </a:stretch>
        </p:blipFill>
        <p:spPr>
          <a:xfrm>
            <a:off x="5760000" y="4320000"/>
            <a:ext cx="3312000" cy="683680"/>
          </a:xfrm>
          <a:prstGeom prst="rect">
            <a:avLst/>
          </a:prstGeom>
        </p:spPr>
      </p:pic>
      <p:sp>
        <p:nvSpPr>
          <p:cNvPr id="9" name="Espace réservé du texte 52"/>
          <p:cNvSpPr>
            <a:spLocks noGrp="1"/>
          </p:cNvSpPr>
          <p:nvPr>
            <p:ph type="body" sz="quarter" idx="14" hasCustomPrompt="1"/>
          </p:nvPr>
        </p:nvSpPr>
        <p:spPr>
          <a:xfrm>
            <a:off x="6300192" y="906367"/>
            <a:ext cx="2478755" cy="324036"/>
          </a:xfrm>
          <a:prstGeom prst="rect">
            <a:avLst/>
          </a:prstGeom>
          <a:noFill/>
        </p:spPr>
        <p:txBody>
          <a:bodyPr lIns="0" tIns="0" rIns="0" bIns="0" anchor="ctr" anchorCtr="0">
            <a:normAutofit/>
          </a:bodyPr>
          <a:lstStyle>
            <a:lvl1pPr marL="0" indent="0" algn="r">
              <a:buNone/>
              <a:defRPr sz="1050" b="0" baseline="0">
                <a:solidFill>
                  <a:schemeClr val="bg1">
                    <a:lumMod val="50000"/>
                  </a:schemeClr>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10" name="Imag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08019" y="342434"/>
            <a:ext cx="1223097" cy="685796"/>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smtClean="0"/>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smtClean="0"/>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smtClean="0"/>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smtClean="0"/>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p:cNvSpPr txBox="1">
            <a:spLocks noGrp="1"/>
          </p:cNvSpPr>
          <p:nvPr userDrawn="1"/>
        </p:nvSpPr>
        <p:spPr bwMode="auto">
          <a:xfrm>
            <a:off x="683568" y="4876006"/>
            <a:ext cx="748603"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all" baseline="0" dirty="0">
                <a:solidFill>
                  <a:schemeClr val="tx1"/>
                </a:solidFill>
                <a:latin typeface="Arial Narrow" panose="020B0606020202030204" pitchFamily="34" charset="0"/>
                <a:ea typeface="Verdana" panose="020B0604030504040204" pitchFamily="34" charset="0"/>
                <a:cs typeface="Verdana" panose="020B0604030504040204" pitchFamily="34" charset="0"/>
              </a:rPr>
              <a:t>IT-CE</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all" baseline="0" dirty="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none" baseline="0" dirty="0" smtClea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RAF 2020</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38" r:id="rId8"/>
    <p:sldLayoutId id="2147483749" r:id="rId9"/>
    <p:sldLayoutId id="2147483750" r:id="rId10"/>
  </p:sldLayoutIdLst>
  <p:txStyles>
    <p:title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RAF 2020</a:t>
            </a:r>
            <a:endParaRPr lang="fr-FR" dirty="0"/>
          </a:p>
        </p:txBody>
      </p:sp>
      <p:sp>
        <p:nvSpPr>
          <p:cNvPr id="4" name="Espace réservé du texte 3"/>
          <p:cNvSpPr>
            <a:spLocks noGrp="1"/>
          </p:cNvSpPr>
          <p:nvPr>
            <p:ph type="body" sz="quarter" idx="11"/>
          </p:nvPr>
        </p:nvSpPr>
        <p:spPr>
          <a:xfrm>
            <a:off x="940499" y="3147814"/>
            <a:ext cx="7527352" cy="332399"/>
          </a:xfrm>
        </p:spPr>
        <p:txBody>
          <a:bodyPr/>
          <a:lstStyle/>
          <a:p>
            <a:r>
              <a:rPr lang="fr-FR" dirty="0" smtClean="0"/>
              <a:t>Nouvelle transaction Relevé Annuel de Frais</a:t>
            </a:r>
            <a:endParaRPr lang="fr-FR" dirty="0"/>
          </a:p>
        </p:txBody>
      </p:sp>
    </p:spTree>
    <p:extLst>
      <p:ext uri="{BB962C8B-B14F-4D97-AF65-F5344CB8AC3E}">
        <p14:creationId xmlns:p14="http://schemas.microsoft.com/office/powerpoint/2010/main" val="2643599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2483768" y="2106844"/>
            <a:ext cx="6346565" cy="540883"/>
          </a:xfrm>
        </p:spPr>
        <p:txBody>
          <a:bodyPr/>
          <a:lstStyle/>
          <a:p>
            <a:r>
              <a:rPr lang="fr-FR" dirty="0" smtClean="0"/>
              <a:t>Objectifs</a:t>
            </a:r>
            <a:endParaRPr lang="fr-FR" dirty="0"/>
          </a:p>
        </p:txBody>
      </p:sp>
      <p:sp>
        <p:nvSpPr>
          <p:cNvPr id="3" name="Espace réservé du texte 2"/>
          <p:cNvSpPr>
            <a:spLocks noGrp="1"/>
          </p:cNvSpPr>
          <p:nvPr>
            <p:ph type="body" sz="quarter" idx="13"/>
          </p:nvPr>
        </p:nvSpPr>
        <p:spPr>
          <a:xfrm>
            <a:off x="2483768" y="2807349"/>
            <a:ext cx="6346565" cy="540883"/>
          </a:xfrm>
        </p:spPr>
        <p:txBody>
          <a:bodyPr/>
          <a:lstStyle/>
          <a:p>
            <a:r>
              <a:rPr lang="fr-FR" dirty="0" smtClean="0"/>
              <a:t>Accès à la transaction</a:t>
            </a:r>
            <a:endParaRPr lang="fr-FR" dirty="0"/>
          </a:p>
        </p:txBody>
      </p:sp>
      <p:sp>
        <p:nvSpPr>
          <p:cNvPr id="4" name="Espace réservé du texte 3"/>
          <p:cNvSpPr>
            <a:spLocks noGrp="1"/>
          </p:cNvSpPr>
          <p:nvPr>
            <p:ph type="body" sz="quarter" idx="15"/>
          </p:nvPr>
        </p:nvSpPr>
        <p:spPr>
          <a:xfrm>
            <a:off x="2483768" y="3507854"/>
            <a:ext cx="6346565" cy="540883"/>
          </a:xfrm>
        </p:spPr>
        <p:txBody>
          <a:bodyPr/>
          <a:lstStyle/>
          <a:p>
            <a:r>
              <a:rPr lang="fr-FR" dirty="0" smtClean="0"/>
              <a:t>Nouvelle transaction Relevé Annuel de Frais </a:t>
            </a:r>
            <a:endParaRPr lang="fr-FR" dirty="0"/>
          </a:p>
        </p:txBody>
      </p:sp>
      <p:sp>
        <p:nvSpPr>
          <p:cNvPr id="8" name="Espace réservé du texte 7"/>
          <p:cNvSpPr>
            <a:spLocks noGrp="1"/>
          </p:cNvSpPr>
          <p:nvPr>
            <p:ph type="body" sz="quarter" idx="10"/>
          </p:nvPr>
        </p:nvSpPr>
        <p:spPr>
          <a:xfrm>
            <a:off x="1773550" y="2106773"/>
            <a:ext cx="509122" cy="509122"/>
          </a:xfrm>
        </p:spPr>
        <p:txBody>
          <a:bodyPr/>
          <a:lstStyle/>
          <a:p>
            <a:r>
              <a:rPr lang="fr-FR" dirty="0"/>
              <a:t>01	</a:t>
            </a:r>
          </a:p>
        </p:txBody>
      </p:sp>
      <p:sp>
        <p:nvSpPr>
          <p:cNvPr id="9" name="Espace réservé du texte 8"/>
          <p:cNvSpPr>
            <a:spLocks noGrp="1"/>
          </p:cNvSpPr>
          <p:nvPr>
            <p:ph type="body" sz="quarter" idx="12"/>
          </p:nvPr>
        </p:nvSpPr>
        <p:spPr>
          <a:xfrm>
            <a:off x="1773550" y="2807278"/>
            <a:ext cx="509122" cy="509122"/>
          </a:xfrm>
        </p:spPr>
        <p:txBody>
          <a:bodyPr/>
          <a:lstStyle/>
          <a:p>
            <a:r>
              <a:rPr lang="fr-FR" dirty="0"/>
              <a:t>02</a:t>
            </a:r>
          </a:p>
        </p:txBody>
      </p:sp>
      <p:sp>
        <p:nvSpPr>
          <p:cNvPr id="10" name="Espace réservé du texte 9"/>
          <p:cNvSpPr>
            <a:spLocks noGrp="1"/>
          </p:cNvSpPr>
          <p:nvPr>
            <p:ph type="body" sz="quarter" idx="14"/>
          </p:nvPr>
        </p:nvSpPr>
        <p:spPr>
          <a:xfrm>
            <a:off x="1773550" y="3507783"/>
            <a:ext cx="509122" cy="509122"/>
          </a:xfrm>
        </p:spPr>
        <p:txBody>
          <a:bodyPr/>
          <a:lstStyle/>
          <a:p>
            <a:r>
              <a:rPr lang="fr-FR" dirty="0"/>
              <a:t>03</a:t>
            </a:r>
          </a:p>
        </p:txBody>
      </p:sp>
    </p:spTree>
    <p:extLst>
      <p:ext uri="{BB962C8B-B14F-4D97-AF65-F5344CB8AC3E}">
        <p14:creationId xmlns:p14="http://schemas.microsoft.com/office/powerpoint/2010/main" val="3692900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01</a:t>
            </a:r>
          </a:p>
        </p:txBody>
      </p:sp>
      <p:sp>
        <p:nvSpPr>
          <p:cNvPr id="3" name="Espace réservé du texte 2"/>
          <p:cNvSpPr>
            <a:spLocks noGrp="1"/>
          </p:cNvSpPr>
          <p:nvPr>
            <p:ph type="body" sz="quarter" idx="13"/>
          </p:nvPr>
        </p:nvSpPr>
        <p:spPr>
          <a:xfrm>
            <a:off x="2339752" y="2571750"/>
            <a:ext cx="6470818" cy="1082086"/>
          </a:xfrm>
        </p:spPr>
        <p:txBody>
          <a:bodyPr/>
          <a:lstStyle/>
          <a:p>
            <a:r>
              <a:rPr lang="fr-FR" dirty="0" smtClean="0"/>
              <a:t>Objectifs</a:t>
            </a:r>
            <a:endParaRPr lang="fr-FR" dirty="0"/>
          </a:p>
        </p:txBody>
      </p:sp>
    </p:spTree>
    <p:extLst>
      <p:ext uri="{BB962C8B-B14F-4D97-AF65-F5344CB8AC3E}">
        <p14:creationId xmlns:p14="http://schemas.microsoft.com/office/powerpoint/2010/main" val="1607749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Nouvelle transaction Relevé Annuel de Frais</a:t>
            </a:r>
            <a:endParaRPr lang="fr-FR" dirty="0"/>
          </a:p>
        </p:txBody>
      </p:sp>
      <p:sp>
        <p:nvSpPr>
          <p:cNvPr id="5" name="Espace réservé du texte 4"/>
          <p:cNvSpPr>
            <a:spLocks noGrp="1"/>
          </p:cNvSpPr>
          <p:nvPr>
            <p:ph type="body" sz="quarter" idx="12"/>
          </p:nvPr>
        </p:nvSpPr>
        <p:spPr/>
        <p:txBody>
          <a:bodyPr/>
          <a:lstStyle/>
          <a:p>
            <a:r>
              <a:rPr lang="fr-FR" dirty="0" smtClean="0"/>
              <a:t>Objectifs</a:t>
            </a:r>
            <a:endParaRPr lang="fr-FR" dirty="0"/>
          </a:p>
        </p:txBody>
      </p:sp>
      <p:sp>
        <p:nvSpPr>
          <p:cNvPr id="6" name="Espace réservé du contenu 5"/>
          <p:cNvSpPr>
            <a:spLocks noGrp="1"/>
          </p:cNvSpPr>
          <p:nvPr>
            <p:ph sz="quarter" idx="13"/>
          </p:nvPr>
        </p:nvSpPr>
        <p:spPr>
          <a:xfrm>
            <a:off x="899592" y="1131589"/>
            <a:ext cx="8064896" cy="3712563"/>
          </a:xfrm>
        </p:spPr>
        <p:txBody>
          <a:bodyPr>
            <a:normAutofit/>
          </a:bodyPr>
          <a:lstStyle/>
          <a:p>
            <a:r>
              <a:rPr lang="fr-FR" dirty="0" smtClean="0"/>
              <a:t>Avoir une visualisation du relevé de frais papier/numérique reçu par le client</a:t>
            </a:r>
          </a:p>
          <a:p>
            <a:endParaRPr lang="fr-FR" dirty="0" smtClean="0"/>
          </a:p>
          <a:p>
            <a:r>
              <a:rPr lang="fr-FR" dirty="0" smtClean="0"/>
              <a:t>Cette transaction répond au nouveau formalisme européen du relevé de frais depuis 2019 et ne concerne que le marché des particuliers.</a:t>
            </a:r>
          </a:p>
          <a:p>
            <a:endParaRPr lang="fr-FR" dirty="0"/>
          </a:p>
          <a:p>
            <a:r>
              <a:rPr lang="fr-FR" dirty="0"/>
              <a:t>La transaction 0210 est maintenue pour </a:t>
            </a:r>
            <a:r>
              <a:rPr lang="fr-FR" dirty="0" smtClean="0"/>
              <a:t>la consultation des </a:t>
            </a:r>
            <a:r>
              <a:rPr lang="fr-FR" dirty="0"/>
              <a:t>RAF </a:t>
            </a:r>
            <a:r>
              <a:rPr lang="fr-FR" dirty="0" smtClean="0"/>
              <a:t>à destination de la clientèles des professionnels et de la BDR.</a:t>
            </a:r>
            <a:endParaRPr lang="fr-FR" dirty="0"/>
          </a:p>
          <a:p>
            <a:endParaRPr lang="fr-FR" dirty="0" smtClean="0"/>
          </a:p>
          <a:p>
            <a:endParaRPr lang="fr-FR" dirty="0"/>
          </a:p>
          <a:p>
            <a:pPr marL="914400" lvl="2" indent="0">
              <a:buNone/>
            </a:pPr>
            <a:endParaRPr lang="fr-FR" dirty="0"/>
          </a:p>
        </p:txBody>
      </p:sp>
    </p:spTree>
    <p:extLst>
      <p:ext uri="{BB962C8B-B14F-4D97-AF65-F5344CB8AC3E}">
        <p14:creationId xmlns:p14="http://schemas.microsoft.com/office/powerpoint/2010/main" val="2887635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solidFill>
                  <a:schemeClr val="tx2"/>
                </a:solidFill>
              </a:rPr>
              <a:t>02</a:t>
            </a:r>
            <a:endParaRPr lang="fr-FR" dirty="0">
              <a:solidFill>
                <a:schemeClr val="tx2"/>
              </a:solidFill>
            </a:endParaRPr>
          </a:p>
        </p:txBody>
      </p:sp>
      <p:sp>
        <p:nvSpPr>
          <p:cNvPr id="3" name="Espace réservé du texte 2"/>
          <p:cNvSpPr>
            <a:spLocks noGrp="1"/>
          </p:cNvSpPr>
          <p:nvPr>
            <p:ph type="body" sz="quarter" idx="13"/>
          </p:nvPr>
        </p:nvSpPr>
        <p:spPr/>
        <p:txBody>
          <a:bodyPr/>
          <a:lstStyle/>
          <a:p>
            <a:r>
              <a:rPr lang="fr-FR" dirty="0" smtClean="0"/>
              <a:t>Accès à la transaction</a:t>
            </a:r>
            <a:endParaRPr lang="fr-FR" dirty="0"/>
          </a:p>
        </p:txBody>
      </p:sp>
    </p:spTree>
    <p:extLst>
      <p:ext uri="{BB962C8B-B14F-4D97-AF65-F5344CB8AC3E}">
        <p14:creationId xmlns:p14="http://schemas.microsoft.com/office/powerpoint/2010/main" val="174749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Accès à la transaction depuis de PCM</a:t>
            </a:r>
            <a:endParaRPr lang="fr-FR" dirty="0"/>
          </a:p>
        </p:txBody>
      </p:sp>
      <p:sp>
        <p:nvSpPr>
          <p:cNvPr id="6" name="Espace réservé du contenu 5"/>
          <p:cNvSpPr>
            <a:spLocks noGrp="1"/>
          </p:cNvSpPr>
          <p:nvPr>
            <p:ph sz="quarter" idx="13"/>
          </p:nvPr>
        </p:nvSpPr>
        <p:spPr>
          <a:xfrm>
            <a:off x="899592" y="1131589"/>
            <a:ext cx="4824536" cy="3712563"/>
          </a:xfrm>
        </p:spPr>
        <p:txBody>
          <a:bodyPr>
            <a:normAutofit/>
          </a:bodyPr>
          <a:lstStyle/>
          <a:p>
            <a:endParaRPr lang="fr-FR" dirty="0"/>
          </a:p>
          <a:p>
            <a:endParaRPr lang="fr-FR" dirty="0"/>
          </a:p>
          <a:p>
            <a:r>
              <a:rPr lang="fr-FR" dirty="0" smtClean="0"/>
              <a:t>via </a:t>
            </a:r>
            <a:r>
              <a:rPr lang="fr-FR" dirty="0" smtClean="0"/>
              <a:t>la zone de recherche du totem</a:t>
            </a:r>
            <a:endParaRPr lang="fr-FR" dirty="0"/>
          </a:p>
          <a:p>
            <a:pPr marL="914400" lvl="2" indent="0">
              <a:buNone/>
            </a:pPr>
            <a:endParaRPr lang="fr-FR" dirty="0"/>
          </a:p>
        </p:txBody>
      </p:sp>
      <p:pic>
        <p:nvPicPr>
          <p:cNvPr id="2" name="Image 1"/>
          <p:cNvPicPr>
            <a:picLocks noChangeAspect="1"/>
          </p:cNvPicPr>
          <p:nvPr/>
        </p:nvPicPr>
        <p:blipFill>
          <a:blip r:embed="rId2"/>
          <a:stretch>
            <a:fillRect/>
          </a:stretch>
        </p:blipFill>
        <p:spPr>
          <a:xfrm>
            <a:off x="5868144" y="843557"/>
            <a:ext cx="3168352" cy="4140071"/>
          </a:xfrm>
          <a:prstGeom prst="rect">
            <a:avLst/>
          </a:prstGeom>
        </p:spPr>
      </p:pic>
    </p:spTree>
    <p:extLst>
      <p:ext uri="{BB962C8B-B14F-4D97-AF65-F5344CB8AC3E}">
        <p14:creationId xmlns:p14="http://schemas.microsoft.com/office/powerpoint/2010/main" val="566494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Accès à la transaction depuis le Portail </a:t>
            </a:r>
            <a:r>
              <a:rPr lang="fr-FR" dirty="0" err="1" smtClean="0"/>
              <a:t>Mysys</a:t>
            </a:r>
            <a:r>
              <a:rPr lang="fr-FR" dirty="0" smtClean="0"/>
              <a:t> 1/3</a:t>
            </a:r>
            <a:endParaRPr lang="fr-FR" dirty="0"/>
          </a:p>
        </p:txBody>
      </p:sp>
      <p:sp>
        <p:nvSpPr>
          <p:cNvPr id="6" name="Espace réservé du contenu 5"/>
          <p:cNvSpPr>
            <a:spLocks noGrp="1"/>
          </p:cNvSpPr>
          <p:nvPr>
            <p:ph sz="quarter" idx="13"/>
          </p:nvPr>
        </p:nvSpPr>
        <p:spPr>
          <a:xfrm>
            <a:off x="899592" y="1131589"/>
            <a:ext cx="8064896" cy="3712563"/>
          </a:xfrm>
        </p:spPr>
        <p:txBody>
          <a:bodyPr>
            <a:normAutofit/>
          </a:bodyPr>
          <a:lstStyle/>
          <a:p>
            <a:r>
              <a:rPr lang="fr-FR" dirty="0" smtClean="0"/>
              <a:t>Accès à la transaction depuis le Portail </a:t>
            </a:r>
            <a:r>
              <a:rPr lang="fr-FR" dirty="0" err="1" smtClean="0"/>
              <a:t>Mysys</a:t>
            </a:r>
            <a:r>
              <a:rPr lang="fr-FR" dirty="0" smtClean="0"/>
              <a:t> à partir de 3 points d’entrée : 1 – Bandeau d’entête – Autres Applis</a:t>
            </a:r>
            <a:endParaRPr lang="fr-FR" dirty="0"/>
          </a:p>
          <a:p>
            <a:pPr marL="914400" lvl="2" indent="0">
              <a:buNone/>
            </a:pPr>
            <a:endParaRPr lang="fr-FR" dirty="0"/>
          </a:p>
        </p:txBody>
      </p:sp>
      <p:pic>
        <p:nvPicPr>
          <p:cNvPr id="8" name="Image 7"/>
          <p:cNvPicPr>
            <a:picLocks noChangeAspect="1"/>
          </p:cNvPicPr>
          <p:nvPr/>
        </p:nvPicPr>
        <p:blipFill>
          <a:blip r:embed="rId2"/>
          <a:stretch>
            <a:fillRect/>
          </a:stretch>
        </p:blipFill>
        <p:spPr>
          <a:xfrm>
            <a:off x="1152020" y="1690210"/>
            <a:ext cx="7200000" cy="3153942"/>
          </a:xfrm>
          <a:prstGeom prst="rect">
            <a:avLst/>
          </a:prstGeom>
        </p:spPr>
      </p:pic>
      <p:sp>
        <p:nvSpPr>
          <p:cNvPr id="2" name="Ellipse 1"/>
          <p:cNvSpPr/>
          <p:nvPr/>
        </p:nvSpPr>
        <p:spPr>
          <a:xfrm>
            <a:off x="0" y="1995686"/>
            <a:ext cx="1259632"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Nouveau portail disponible courant 2021</a:t>
            </a:r>
            <a:endParaRPr lang="fr-FR" sz="1200" dirty="0"/>
          </a:p>
        </p:txBody>
      </p:sp>
    </p:spTree>
    <p:extLst>
      <p:ext uri="{BB962C8B-B14F-4D97-AF65-F5344CB8AC3E}">
        <p14:creationId xmlns:p14="http://schemas.microsoft.com/office/powerpoint/2010/main" val="1229328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Accès à la transaction depuis de Portail </a:t>
            </a:r>
            <a:r>
              <a:rPr lang="fr-FR" dirty="0" err="1" smtClean="0"/>
              <a:t>Mysys</a:t>
            </a:r>
            <a:r>
              <a:rPr lang="fr-FR" dirty="0" smtClean="0"/>
              <a:t> 2/3</a:t>
            </a:r>
            <a:endParaRPr lang="fr-FR" dirty="0"/>
          </a:p>
        </p:txBody>
      </p:sp>
      <p:sp>
        <p:nvSpPr>
          <p:cNvPr id="6" name="Espace réservé du contenu 5"/>
          <p:cNvSpPr>
            <a:spLocks noGrp="1"/>
          </p:cNvSpPr>
          <p:nvPr>
            <p:ph sz="quarter" idx="13"/>
          </p:nvPr>
        </p:nvSpPr>
        <p:spPr>
          <a:xfrm>
            <a:off x="899592" y="1131589"/>
            <a:ext cx="8064896" cy="3712563"/>
          </a:xfrm>
        </p:spPr>
        <p:txBody>
          <a:bodyPr>
            <a:normAutofit/>
          </a:bodyPr>
          <a:lstStyle/>
          <a:p>
            <a:r>
              <a:rPr lang="fr-FR" dirty="0" smtClean="0"/>
              <a:t>Accès à la transaction depuis le Portail </a:t>
            </a:r>
            <a:r>
              <a:rPr lang="fr-FR" dirty="0" err="1" smtClean="0"/>
              <a:t>Mysys</a:t>
            </a:r>
            <a:r>
              <a:rPr lang="fr-FR" dirty="0" smtClean="0"/>
              <a:t> à partir de 3 points d’entrée : 2 – Module de  recherche du Totem</a:t>
            </a:r>
            <a:endParaRPr lang="fr-FR" dirty="0"/>
          </a:p>
          <a:p>
            <a:pPr marL="914400" lvl="2" indent="0">
              <a:buNone/>
            </a:pPr>
            <a:endParaRPr lang="fr-FR" dirty="0"/>
          </a:p>
        </p:txBody>
      </p:sp>
      <p:pic>
        <p:nvPicPr>
          <p:cNvPr id="2" name="Image 1"/>
          <p:cNvPicPr>
            <a:picLocks noChangeAspect="1"/>
          </p:cNvPicPr>
          <p:nvPr/>
        </p:nvPicPr>
        <p:blipFill>
          <a:blip r:embed="rId2"/>
          <a:stretch>
            <a:fillRect/>
          </a:stretch>
        </p:blipFill>
        <p:spPr>
          <a:xfrm>
            <a:off x="1152020" y="1707654"/>
            <a:ext cx="7200000" cy="3180976"/>
          </a:xfrm>
          <a:prstGeom prst="rect">
            <a:avLst/>
          </a:prstGeom>
        </p:spPr>
      </p:pic>
    </p:spTree>
    <p:extLst>
      <p:ext uri="{BB962C8B-B14F-4D97-AF65-F5344CB8AC3E}">
        <p14:creationId xmlns:p14="http://schemas.microsoft.com/office/powerpoint/2010/main" val="53204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Accès à la transaction depuis de Portail </a:t>
            </a:r>
            <a:r>
              <a:rPr lang="fr-FR" dirty="0" err="1" smtClean="0"/>
              <a:t>Mysys</a:t>
            </a:r>
            <a:r>
              <a:rPr lang="fr-FR" dirty="0" smtClean="0"/>
              <a:t> 3/3</a:t>
            </a:r>
            <a:endParaRPr lang="fr-FR" dirty="0"/>
          </a:p>
        </p:txBody>
      </p:sp>
      <p:sp>
        <p:nvSpPr>
          <p:cNvPr id="6" name="Espace réservé du contenu 5"/>
          <p:cNvSpPr>
            <a:spLocks noGrp="1"/>
          </p:cNvSpPr>
          <p:nvPr>
            <p:ph sz="quarter" idx="13"/>
          </p:nvPr>
        </p:nvSpPr>
        <p:spPr>
          <a:xfrm>
            <a:off x="899592" y="1131589"/>
            <a:ext cx="8064896" cy="3712563"/>
          </a:xfrm>
        </p:spPr>
        <p:txBody>
          <a:bodyPr>
            <a:normAutofit/>
          </a:bodyPr>
          <a:lstStyle/>
          <a:p>
            <a:r>
              <a:rPr lang="fr-FR" dirty="0" smtClean="0"/>
              <a:t>Accès à la transaction depuis le Portail </a:t>
            </a:r>
            <a:r>
              <a:rPr lang="fr-FR" dirty="0" err="1" smtClean="0"/>
              <a:t>Mysys</a:t>
            </a:r>
            <a:r>
              <a:rPr lang="fr-FR" dirty="0" smtClean="0"/>
              <a:t> à partir de 3 points d’entrée : 3 – Clic sur compte du client depuis la synthèse de la personne physique</a:t>
            </a:r>
            <a:endParaRPr lang="fr-FR" dirty="0"/>
          </a:p>
          <a:p>
            <a:pPr marL="914400" lvl="2" indent="0">
              <a:buNone/>
            </a:pPr>
            <a:endParaRPr lang="fr-FR" dirty="0"/>
          </a:p>
        </p:txBody>
      </p:sp>
      <p:pic>
        <p:nvPicPr>
          <p:cNvPr id="3" name="Image 2"/>
          <p:cNvPicPr>
            <a:picLocks noChangeAspect="1"/>
          </p:cNvPicPr>
          <p:nvPr/>
        </p:nvPicPr>
        <p:blipFill>
          <a:blip r:embed="rId2"/>
          <a:stretch>
            <a:fillRect/>
          </a:stretch>
        </p:blipFill>
        <p:spPr>
          <a:xfrm>
            <a:off x="1259632" y="2007000"/>
            <a:ext cx="7200000" cy="3136500"/>
          </a:xfrm>
          <a:prstGeom prst="rect">
            <a:avLst/>
          </a:prstGeom>
        </p:spPr>
      </p:pic>
    </p:spTree>
    <p:extLst>
      <p:ext uri="{BB962C8B-B14F-4D97-AF65-F5344CB8AC3E}">
        <p14:creationId xmlns:p14="http://schemas.microsoft.com/office/powerpoint/2010/main" val="275075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solidFill>
                  <a:schemeClr val="accent2"/>
                </a:solidFill>
              </a:rPr>
              <a:t>03</a:t>
            </a:r>
            <a:endParaRPr lang="fr-FR" dirty="0">
              <a:solidFill>
                <a:schemeClr val="accent2"/>
              </a:solidFill>
            </a:endParaRPr>
          </a:p>
        </p:txBody>
      </p:sp>
      <p:sp>
        <p:nvSpPr>
          <p:cNvPr id="3" name="Espace réservé du texte 2"/>
          <p:cNvSpPr>
            <a:spLocks noGrp="1"/>
          </p:cNvSpPr>
          <p:nvPr>
            <p:ph type="body" sz="quarter" idx="13"/>
          </p:nvPr>
        </p:nvSpPr>
        <p:spPr/>
        <p:txBody>
          <a:bodyPr/>
          <a:lstStyle/>
          <a:p>
            <a:r>
              <a:rPr lang="fr-FR" dirty="0" smtClean="0"/>
              <a:t>Description de la nouvelle transaction de Consultation du RAF </a:t>
            </a:r>
            <a:endParaRPr lang="fr-FR" dirty="0"/>
          </a:p>
        </p:txBody>
      </p:sp>
    </p:spTree>
    <p:extLst>
      <p:ext uri="{BB962C8B-B14F-4D97-AF65-F5344CB8AC3E}">
        <p14:creationId xmlns:p14="http://schemas.microsoft.com/office/powerpoint/2010/main" val="1847265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8846" y="900032"/>
            <a:ext cx="9000000" cy="3807259"/>
          </a:xfrm>
          <a:prstGeom prst="rect">
            <a:avLst/>
          </a:prstGeom>
        </p:spPr>
      </p:pic>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Consultation du RAF via la saisie du N° de compte</a:t>
            </a:r>
            <a:endParaRPr lang="fr-FR" dirty="0"/>
          </a:p>
        </p:txBody>
      </p:sp>
      <p:sp>
        <p:nvSpPr>
          <p:cNvPr id="6" name="Espace réservé du contenu 5"/>
          <p:cNvSpPr>
            <a:spLocks noGrp="1"/>
          </p:cNvSpPr>
          <p:nvPr>
            <p:ph sz="quarter" idx="13"/>
          </p:nvPr>
        </p:nvSpPr>
        <p:spPr>
          <a:xfrm>
            <a:off x="899592" y="1131589"/>
            <a:ext cx="6696744" cy="3712563"/>
          </a:xfrm>
        </p:spPr>
        <p:txBody>
          <a:bodyPr/>
          <a:lstStyle/>
          <a:p>
            <a:pPr marL="0" indent="0">
              <a:buNone/>
            </a:pPr>
            <a:endParaRPr lang="fr-FR" dirty="0" smtClean="0"/>
          </a:p>
          <a:p>
            <a:endParaRPr lang="fr-FR" dirty="0" smtClean="0"/>
          </a:p>
          <a:p>
            <a:endParaRPr lang="fr-FR" dirty="0"/>
          </a:p>
          <a:p>
            <a:pPr marL="914400" lvl="2" indent="0">
              <a:buNone/>
            </a:pPr>
            <a:endParaRPr lang="fr-FR" dirty="0"/>
          </a:p>
        </p:txBody>
      </p:sp>
      <p:sp>
        <p:nvSpPr>
          <p:cNvPr id="8" name="Rectangle 7"/>
          <p:cNvSpPr/>
          <p:nvPr/>
        </p:nvSpPr>
        <p:spPr>
          <a:xfrm>
            <a:off x="4682209" y="3159296"/>
            <a:ext cx="790746" cy="924622"/>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Possibilité de sélectionner un autre code guichet, le cas échéant</a:t>
            </a:r>
            <a:endParaRPr lang="fr-FR" sz="800" dirty="0">
              <a:solidFill>
                <a:schemeClr val="tx1"/>
              </a:solidFill>
            </a:endParaRPr>
          </a:p>
        </p:txBody>
      </p:sp>
      <p:sp>
        <p:nvSpPr>
          <p:cNvPr id="9" name="Rectangle 8"/>
          <p:cNvSpPr/>
          <p:nvPr/>
        </p:nvSpPr>
        <p:spPr>
          <a:xfrm>
            <a:off x="6228184" y="3147814"/>
            <a:ext cx="829434" cy="504056"/>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N° de compte à saisir sur 11 caractères</a:t>
            </a:r>
            <a:endParaRPr lang="fr-FR" sz="800" dirty="0">
              <a:solidFill>
                <a:schemeClr val="tx1"/>
              </a:solidFill>
            </a:endParaRPr>
          </a:p>
        </p:txBody>
      </p:sp>
      <p:sp>
        <p:nvSpPr>
          <p:cNvPr id="11" name="Rectangle 10"/>
          <p:cNvSpPr/>
          <p:nvPr/>
        </p:nvSpPr>
        <p:spPr>
          <a:xfrm>
            <a:off x="3131840" y="3147814"/>
            <a:ext cx="864096"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non modifiable</a:t>
            </a:r>
            <a:endParaRPr lang="fr-FR" sz="800" dirty="0">
              <a:solidFill>
                <a:schemeClr val="tx1"/>
              </a:solidFill>
            </a:endParaRPr>
          </a:p>
        </p:txBody>
      </p:sp>
      <p:cxnSp>
        <p:nvCxnSpPr>
          <p:cNvPr id="7" name="Connecteur droit avec flèche 6"/>
          <p:cNvCxnSpPr/>
          <p:nvPr/>
        </p:nvCxnSpPr>
        <p:spPr>
          <a:xfrm flipV="1">
            <a:off x="3563888" y="2211710"/>
            <a:ext cx="504056" cy="936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V="1">
            <a:off x="5062803" y="2211710"/>
            <a:ext cx="14779" cy="947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H="1" flipV="1">
            <a:off x="5940152" y="2211710"/>
            <a:ext cx="721606" cy="952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3397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Vision globale de la transaction</a:t>
            </a:r>
            <a:endParaRPr lang="fr-FR" dirty="0"/>
          </a:p>
        </p:txBody>
      </p:sp>
      <p:pic>
        <p:nvPicPr>
          <p:cNvPr id="1026" name="Groupe 3"/>
          <p:cNvPicPr>
            <a:picLocks noChangeArrowheads="1"/>
          </p:cNvPicPr>
          <p:nvPr/>
        </p:nvPicPr>
        <p:blipFill rotWithShape="1">
          <a:blip r:embed="rId2">
            <a:extLst>
              <a:ext uri="{28A0092B-C50C-407E-A947-70E740481C1C}">
                <a14:useLocalDpi xmlns:a14="http://schemas.microsoft.com/office/drawing/2010/main" val="0"/>
              </a:ext>
            </a:extLst>
          </a:blip>
          <a:srcRect l="9281" t="3593" b="-17"/>
          <a:stretch/>
        </p:blipFill>
        <p:spPr bwMode="auto">
          <a:xfrm>
            <a:off x="1876971" y="843558"/>
            <a:ext cx="4927277" cy="427964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24701" y="1131590"/>
            <a:ext cx="1580788" cy="1080120"/>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La transaction reprend le formalisme du nouveau relevé de frais à l’exception du prix unitaire des prestations (cette donnée est disponible dans le détail des CRT). </a:t>
            </a:r>
            <a:endParaRPr lang="fr-FR" sz="800" dirty="0">
              <a:solidFill>
                <a:schemeClr val="tx1"/>
              </a:solidFill>
            </a:endParaRPr>
          </a:p>
        </p:txBody>
      </p:sp>
    </p:spTree>
    <p:extLst>
      <p:ext uri="{BB962C8B-B14F-4D97-AF65-F5344CB8AC3E}">
        <p14:creationId xmlns:p14="http://schemas.microsoft.com/office/powerpoint/2010/main" val="2258406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Détail d’un écran RAF 1/5 : Choix du RAF A/A-1 &amp; Récapitulatif</a:t>
            </a:r>
            <a:endParaRPr lang="fr-FR" dirty="0"/>
          </a:p>
        </p:txBody>
      </p:sp>
      <p:sp>
        <p:nvSpPr>
          <p:cNvPr id="8" name="Rectangle 7"/>
          <p:cNvSpPr/>
          <p:nvPr/>
        </p:nvSpPr>
        <p:spPr>
          <a:xfrm>
            <a:off x="2627784" y="27157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initialisé modifiable</a:t>
            </a:r>
            <a:endParaRPr lang="fr-FR" sz="800" dirty="0">
              <a:solidFill>
                <a:schemeClr val="tx1"/>
              </a:solidFill>
            </a:endParaRPr>
          </a:p>
        </p:txBody>
      </p:sp>
      <p:sp>
        <p:nvSpPr>
          <p:cNvPr id="9" name="Rectangle 8"/>
          <p:cNvSpPr/>
          <p:nvPr/>
        </p:nvSpPr>
        <p:spPr>
          <a:xfrm>
            <a:off x="2627784" y="3003798"/>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à saisir</a:t>
            </a:r>
            <a:endParaRPr lang="fr-FR" sz="800" dirty="0">
              <a:solidFill>
                <a:schemeClr val="tx1"/>
              </a:solidFill>
            </a:endParaRPr>
          </a:p>
        </p:txBody>
      </p:sp>
      <p:sp>
        <p:nvSpPr>
          <p:cNvPr id="11" name="Rectangle 10"/>
          <p:cNvSpPr/>
          <p:nvPr/>
        </p:nvSpPr>
        <p:spPr>
          <a:xfrm>
            <a:off x="2627784" y="24465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non modifiable</a:t>
            </a:r>
            <a:endParaRPr lang="fr-FR" sz="800" dirty="0">
              <a:solidFill>
                <a:schemeClr val="tx1"/>
              </a:solidFill>
            </a:endParaRPr>
          </a:p>
        </p:txBody>
      </p:sp>
      <p:pic>
        <p:nvPicPr>
          <p:cNvPr id="3" name="Image 2"/>
          <p:cNvPicPr>
            <a:picLocks noChangeAspect="1"/>
          </p:cNvPicPr>
          <p:nvPr/>
        </p:nvPicPr>
        <p:blipFill>
          <a:blip r:embed="rId2"/>
          <a:stretch>
            <a:fillRect/>
          </a:stretch>
        </p:blipFill>
        <p:spPr>
          <a:xfrm>
            <a:off x="144000" y="980270"/>
            <a:ext cx="9000000" cy="2883703"/>
          </a:xfrm>
          <a:prstGeom prst="rect">
            <a:avLst/>
          </a:prstGeom>
        </p:spPr>
      </p:pic>
      <p:pic>
        <p:nvPicPr>
          <p:cNvPr id="2" name="Image 1"/>
          <p:cNvPicPr>
            <a:picLocks noChangeAspect="1"/>
          </p:cNvPicPr>
          <p:nvPr/>
        </p:nvPicPr>
        <p:blipFill>
          <a:blip r:embed="rId3"/>
          <a:stretch>
            <a:fillRect/>
          </a:stretch>
        </p:blipFill>
        <p:spPr>
          <a:xfrm>
            <a:off x="5755956" y="1995686"/>
            <a:ext cx="3424556" cy="2771782"/>
          </a:xfrm>
          <a:prstGeom prst="rect">
            <a:avLst/>
          </a:prstGeom>
        </p:spPr>
      </p:pic>
      <p:cxnSp>
        <p:nvCxnSpPr>
          <p:cNvPr id="10" name="Connecteur droit avec flèche 9"/>
          <p:cNvCxnSpPr/>
          <p:nvPr/>
        </p:nvCxnSpPr>
        <p:spPr>
          <a:xfrm flipH="1">
            <a:off x="2483769" y="1348540"/>
            <a:ext cx="1822535" cy="224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306304" y="987989"/>
            <a:ext cx="1580788" cy="647657"/>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Possibilité de consulter l’année en cours ou l’année précédente</a:t>
            </a:r>
            <a:endParaRPr lang="fr-FR" sz="800" dirty="0">
              <a:solidFill>
                <a:schemeClr val="tx1"/>
              </a:solidFill>
            </a:endParaRPr>
          </a:p>
        </p:txBody>
      </p:sp>
      <p:sp>
        <p:nvSpPr>
          <p:cNvPr id="20" name="Rectangle 19"/>
          <p:cNvSpPr/>
          <p:nvPr/>
        </p:nvSpPr>
        <p:spPr>
          <a:xfrm>
            <a:off x="2915816" y="3944211"/>
            <a:ext cx="2014530" cy="647657"/>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Les totaux des frais et des intérêts sont bruts hors remboursements à l’identique de la 1ere page du RAF transmis au client</a:t>
            </a:r>
            <a:endParaRPr lang="fr-FR" sz="800" dirty="0">
              <a:solidFill>
                <a:schemeClr val="tx1"/>
              </a:solidFill>
            </a:endParaRPr>
          </a:p>
        </p:txBody>
      </p:sp>
      <p:cxnSp>
        <p:nvCxnSpPr>
          <p:cNvPr id="21" name="Connecteur droit avec flèche 20"/>
          <p:cNvCxnSpPr>
            <a:stCxn id="20" idx="0"/>
          </p:cNvCxnSpPr>
          <p:nvPr/>
        </p:nvCxnSpPr>
        <p:spPr>
          <a:xfrm flipH="1" flipV="1">
            <a:off x="2699793" y="2931791"/>
            <a:ext cx="1223288" cy="1012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1980558" y="2747124"/>
            <a:ext cx="503210" cy="215444"/>
          </a:xfrm>
          <a:prstGeom prst="rect">
            <a:avLst/>
          </a:prstGeom>
          <a:solidFill>
            <a:schemeClr val="bg1"/>
          </a:solidFill>
        </p:spPr>
        <p:txBody>
          <a:bodyPr wrap="square" lIns="0" rIns="36000" rtlCol="0">
            <a:spAutoFit/>
          </a:bodyPr>
          <a:lstStyle/>
          <a:p>
            <a:pPr algn="r"/>
            <a:r>
              <a:rPr lang="fr-FR" sz="800" b="1" dirty="0" smtClean="0"/>
              <a:t>307,19 </a:t>
            </a:r>
            <a:endParaRPr lang="fr-FR" sz="800" b="1" dirty="0"/>
          </a:p>
        </p:txBody>
      </p:sp>
    </p:spTree>
    <p:extLst>
      <p:ext uri="{BB962C8B-B14F-4D97-AF65-F5344CB8AC3E}">
        <p14:creationId xmlns:p14="http://schemas.microsoft.com/office/powerpoint/2010/main" val="4011497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lstStyle/>
          <a:p>
            <a:r>
              <a:rPr lang="fr-FR" dirty="0" smtClean="0"/>
              <a:t>Détail d’un écran RAF 2/5 : Décompte des frais prélevés</a:t>
            </a:r>
            <a:endParaRPr lang="fr-FR" dirty="0"/>
          </a:p>
        </p:txBody>
      </p:sp>
      <p:sp>
        <p:nvSpPr>
          <p:cNvPr id="8" name="Rectangle 7"/>
          <p:cNvSpPr/>
          <p:nvPr/>
        </p:nvSpPr>
        <p:spPr>
          <a:xfrm>
            <a:off x="2627784" y="27157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initialisé modifiable</a:t>
            </a:r>
            <a:endParaRPr lang="fr-FR" sz="800" dirty="0">
              <a:solidFill>
                <a:schemeClr val="tx1"/>
              </a:solidFill>
            </a:endParaRPr>
          </a:p>
        </p:txBody>
      </p:sp>
      <p:sp>
        <p:nvSpPr>
          <p:cNvPr id="9" name="Rectangle 8"/>
          <p:cNvSpPr/>
          <p:nvPr/>
        </p:nvSpPr>
        <p:spPr>
          <a:xfrm>
            <a:off x="2627784" y="3003798"/>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à saisir</a:t>
            </a:r>
            <a:endParaRPr lang="fr-FR" sz="800" dirty="0">
              <a:solidFill>
                <a:schemeClr val="tx1"/>
              </a:solidFill>
            </a:endParaRPr>
          </a:p>
        </p:txBody>
      </p:sp>
      <p:sp>
        <p:nvSpPr>
          <p:cNvPr id="11" name="Rectangle 10"/>
          <p:cNvSpPr/>
          <p:nvPr/>
        </p:nvSpPr>
        <p:spPr>
          <a:xfrm>
            <a:off x="2627784" y="24465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non modifiable</a:t>
            </a:r>
            <a:endParaRPr lang="fr-FR" sz="800" dirty="0">
              <a:solidFill>
                <a:schemeClr val="tx1"/>
              </a:solidFill>
            </a:endParaRPr>
          </a:p>
        </p:txBody>
      </p:sp>
      <p:pic>
        <p:nvPicPr>
          <p:cNvPr id="6" name="Image 5"/>
          <p:cNvPicPr>
            <a:picLocks noChangeAspect="1"/>
          </p:cNvPicPr>
          <p:nvPr/>
        </p:nvPicPr>
        <p:blipFill rotWithShape="1">
          <a:blip r:embed="rId2"/>
          <a:srcRect r="1493"/>
          <a:stretch/>
        </p:blipFill>
        <p:spPr>
          <a:xfrm>
            <a:off x="2051504" y="2652229"/>
            <a:ext cx="7092496" cy="2401893"/>
          </a:xfrm>
          <a:prstGeom prst="rect">
            <a:avLst/>
          </a:prstGeom>
        </p:spPr>
      </p:pic>
      <p:pic>
        <p:nvPicPr>
          <p:cNvPr id="7" name="Image 6"/>
          <p:cNvPicPr>
            <a:picLocks noChangeAspect="1"/>
          </p:cNvPicPr>
          <p:nvPr/>
        </p:nvPicPr>
        <p:blipFill rotWithShape="1">
          <a:blip r:embed="rId3"/>
          <a:srcRect r="1493"/>
          <a:stretch/>
        </p:blipFill>
        <p:spPr>
          <a:xfrm>
            <a:off x="2051504" y="818931"/>
            <a:ext cx="7092496" cy="1896835"/>
          </a:xfrm>
          <a:prstGeom prst="rect">
            <a:avLst/>
          </a:prstGeom>
        </p:spPr>
      </p:pic>
      <p:pic>
        <p:nvPicPr>
          <p:cNvPr id="2" name="Image 1"/>
          <p:cNvPicPr>
            <a:picLocks noChangeAspect="1"/>
          </p:cNvPicPr>
          <p:nvPr/>
        </p:nvPicPr>
        <p:blipFill rotWithShape="1">
          <a:blip r:embed="rId4"/>
          <a:srcRect l="4970" r="3083"/>
          <a:stretch/>
        </p:blipFill>
        <p:spPr>
          <a:xfrm>
            <a:off x="0" y="3199098"/>
            <a:ext cx="2934259" cy="1772921"/>
          </a:xfrm>
          <a:prstGeom prst="rect">
            <a:avLst/>
          </a:prstGeom>
        </p:spPr>
      </p:pic>
      <p:sp>
        <p:nvSpPr>
          <p:cNvPr id="10" name="Rectangle 9"/>
          <p:cNvSpPr/>
          <p:nvPr/>
        </p:nvSpPr>
        <p:spPr>
          <a:xfrm>
            <a:off x="0" y="1095333"/>
            <a:ext cx="2014530" cy="612322"/>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Les totaux des rubriques et des sous-rubriques sont des montants nets incluant les remboursements</a:t>
            </a:r>
            <a:endParaRPr lang="fr-FR" sz="800" dirty="0">
              <a:solidFill>
                <a:schemeClr val="tx1"/>
              </a:solidFill>
            </a:endParaRPr>
          </a:p>
        </p:txBody>
      </p:sp>
      <p:cxnSp>
        <p:nvCxnSpPr>
          <p:cNvPr id="12" name="Connecteur droit avec flèche 11"/>
          <p:cNvCxnSpPr>
            <a:stCxn id="10" idx="3"/>
          </p:cNvCxnSpPr>
          <p:nvPr/>
        </p:nvCxnSpPr>
        <p:spPr>
          <a:xfrm flipV="1">
            <a:off x="2014530" y="1095334"/>
            <a:ext cx="1837390" cy="306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10" idx="3"/>
          </p:cNvCxnSpPr>
          <p:nvPr/>
        </p:nvCxnSpPr>
        <p:spPr>
          <a:xfrm>
            <a:off x="2014530" y="1401494"/>
            <a:ext cx="1151119" cy="292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7828" y="1948363"/>
            <a:ext cx="2014530" cy="612322"/>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Le prix unitaire des prestations n’est pas affiché sur cet écran. On peut le visualiser sur le détail du CRT</a:t>
            </a:r>
            <a:endParaRPr lang="fr-FR" sz="800" dirty="0">
              <a:solidFill>
                <a:schemeClr val="tx1"/>
              </a:solidFill>
            </a:endParaRPr>
          </a:p>
        </p:txBody>
      </p:sp>
    </p:spTree>
    <p:extLst>
      <p:ext uri="{BB962C8B-B14F-4D97-AF65-F5344CB8AC3E}">
        <p14:creationId xmlns:p14="http://schemas.microsoft.com/office/powerpoint/2010/main" val="23379714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fontScale="92500"/>
          </a:bodyPr>
          <a:lstStyle/>
          <a:p>
            <a:r>
              <a:rPr lang="fr-FR" dirty="0" smtClean="0"/>
              <a:t>Détail d’un écran RAF 3/5 : Décompte des frais inclus dans une offre groupée</a:t>
            </a:r>
            <a:endParaRPr lang="fr-FR" dirty="0"/>
          </a:p>
        </p:txBody>
      </p:sp>
      <p:sp>
        <p:nvSpPr>
          <p:cNvPr id="8" name="Rectangle 7"/>
          <p:cNvSpPr/>
          <p:nvPr/>
        </p:nvSpPr>
        <p:spPr>
          <a:xfrm>
            <a:off x="2627784" y="27157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initialisé modifiable</a:t>
            </a:r>
            <a:endParaRPr lang="fr-FR" sz="800" dirty="0">
              <a:solidFill>
                <a:schemeClr val="tx1"/>
              </a:solidFill>
            </a:endParaRPr>
          </a:p>
        </p:txBody>
      </p:sp>
      <p:sp>
        <p:nvSpPr>
          <p:cNvPr id="9" name="Rectangle 8"/>
          <p:cNvSpPr/>
          <p:nvPr/>
        </p:nvSpPr>
        <p:spPr>
          <a:xfrm>
            <a:off x="2627784" y="3003798"/>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à saisir</a:t>
            </a:r>
            <a:endParaRPr lang="fr-FR" sz="800" dirty="0">
              <a:solidFill>
                <a:schemeClr val="tx1"/>
              </a:solidFill>
            </a:endParaRPr>
          </a:p>
        </p:txBody>
      </p:sp>
      <p:sp>
        <p:nvSpPr>
          <p:cNvPr id="11" name="Rectangle 10"/>
          <p:cNvSpPr/>
          <p:nvPr/>
        </p:nvSpPr>
        <p:spPr>
          <a:xfrm>
            <a:off x="2627784" y="2446566"/>
            <a:ext cx="1512168" cy="216024"/>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Champ non modifiable</a:t>
            </a:r>
            <a:endParaRPr lang="fr-FR" sz="800" dirty="0">
              <a:solidFill>
                <a:schemeClr val="tx1"/>
              </a:solidFill>
            </a:endParaRPr>
          </a:p>
        </p:txBody>
      </p:sp>
      <p:pic>
        <p:nvPicPr>
          <p:cNvPr id="2" name="Image 1"/>
          <p:cNvPicPr>
            <a:picLocks noChangeAspect="1"/>
          </p:cNvPicPr>
          <p:nvPr/>
        </p:nvPicPr>
        <p:blipFill>
          <a:blip r:embed="rId2"/>
          <a:stretch>
            <a:fillRect/>
          </a:stretch>
        </p:blipFill>
        <p:spPr>
          <a:xfrm>
            <a:off x="1944000" y="834995"/>
            <a:ext cx="7200000" cy="3002844"/>
          </a:xfrm>
          <a:prstGeom prst="rect">
            <a:avLst/>
          </a:prstGeom>
        </p:spPr>
      </p:pic>
      <p:pic>
        <p:nvPicPr>
          <p:cNvPr id="3" name="Image 2"/>
          <p:cNvPicPr>
            <a:picLocks noChangeAspect="1"/>
          </p:cNvPicPr>
          <p:nvPr/>
        </p:nvPicPr>
        <p:blipFill>
          <a:blip r:embed="rId3"/>
          <a:stretch>
            <a:fillRect/>
          </a:stretch>
        </p:blipFill>
        <p:spPr>
          <a:xfrm>
            <a:off x="35496" y="3587763"/>
            <a:ext cx="4879357" cy="1555737"/>
          </a:xfrm>
          <a:prstGeom prst="rect">
            <a:avLst/>
          </a:prstGeom>
        </p:spPr>
      </p:pic>
      <p:sp>
        <p:nvSpPr>
          <p:cNvPr id="10" name="Rectangle 9"/>
          <p:cNvSpPr/>
          <p:nvPr/>
        </p:nvSpPr>
        <p:spPr>
          <a:xfrm>
            <a:off x="126048" y="980992"/>
            <a:ext cx="1709647" cy="2022805"/>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A la différence du RAF transmis au client, toutes les prestations (socle &amp; surcouts) composant le tarif du forfait sont affichées.</a:t>
            </a:r>
          </a:p>
          <a:p>
            <a:pPr algn="ctr"/>
            <a:endParaRPr lang="fr-FR" sz="800" dirty="0">
              <a:solidFill>
                <a:schemeClr val="tx1"/>
              </a:solidFill>
            </a:endParaRPr>
          </a:p>
          <a:p>
            <a:pPr algn="ctr"/>
            <a:r>
              <a:rPr lang="fr-FR" sz="800" dirty="0" smtClean="0">
                <a:solidFill>
                  <a:schemeClr val="tx1"/>
                </a:solidFill>
              </a:rPr>
              <a:t>De même tous les remboursements sont détaillés alors que le RAF </a:t>
            </a:r>
            <a:r>
              <a:rPr lang="fr-FR" sz="800" dirty="0">
                <a:solidFill>
                  <a:schemeClr val="tx1"/>
                </a:solidFill>
              </a:rPr>
              <a:t>transmis au client </a:t>
            </a:r>
            <a:r>
              <a:rPr lang="fr-FR" sz="800" dirty="0" smtClean="0">
                <a:solidFill>
                  <a:schemeClr val="tx1"/>
                </a:solidFill>
              </a:rPr>
              <a:t>ne contient qu’une seule ligne.</a:t>
            </a:r>
            <a:endParaRPr lang="fr-FR" sz="800" dirty="0">
              <a:solidFill>
                <a:schemeClr val="tx1"/>
              </a:solidFill>
            </a:endParaRPr>
          </a:p>
        </p:txBody>
      </p:sp>
      <p:sp>
        <p:nvSpPr>
          <p:cNvPr id="12" name="ZoneTexte 11"/>
          <p:cNvSpPr txBox="1"/>
          <p:nvPr/>
        </p:nvSpPr>
        <p:spPr>
          <a:xfrm>
            <a:off x="3996782" y="4329934"/>
            <a:ext cx="503210" cy="205629"/>
          </a:xfrm>
          <a:prstGeom prst="rect">
            <a:avLst/>
          </a:prstGeom>
          <a:solidFill>
            <a:schemeClr val="bg1"/>
          </a:solidFill>
        </p:spPr>
        <p:txBody>
          <a:bodyPr wrap="square" lIns="0" tIns="36000" rIns="36000" rtlCol="0">
            <a:spAutoFit/>
          </a:bodyPr>
          <a:lstStyle/>
          <a:p>
            <a:pPr algn="r"/>
            <a:r>
              <a:rPr lang="fr-FR" sz="800" dirty="0" smtClean="0"/>
              <a:t>11 </a:t>
            </a:r>
            <a:endParaRPr lang="fr-FR" sz="800" dirty="0"/>
          </a:p>
        </p:txBody>
      </p:sp>
      <p:sp>
        <p:nvSpPr>
          <p:cNvPr id="13" name="ZoneTexte 12"/>
          <p:cNvSpPr txBox="1"/>
          <p:nvPr/>
        </p:nvSpPr>
        <p:spPr>
          <a:xfrm>
            <a:off x="2843808" y="4428512"/>
            <a:ext cx="504056" cy="159462"/>
          </a:xfrm>
          <a:prstGeom prst="rect">
            <a:avLst/>
          </a:prstGeom>
          <a:solidFill>
            <a:schemeClr val="bg1"/>
          </a:solidFill>
        </p:spPr>
        <p:txBody>
          <a:bodyPr wrap="square" lIns="0" tIns="36000" rIns="36000" bIns="0" rtlCol="0" anchor="b" anchorCtr="0">
            <a:spAutoFit/>
          </a:bodyPr>
          <a:lstStyle/>
          <a:p>
            <a:pPr algn="r"/>
            <a:r>
              <a:rPr lang="fr-FR" sz="800" b="1" dirty="0" smtClean="0"/>
              <a:t>: 121,11 €</a:t>
            </a:r>
            <a:r>
              <a:rPr lang="fr-FR" sz="800" dirty="0" smtClean="0"/>
              <a:t> </a:t>
            </a:r>
            <a:endParaRPr lang="fr-FR" sz="800" dirty="0"/>
          </a:p>
        </p:txBody>
      </p:sp>
    </p:spTree>
    <p:extLst>
      <p:ext uri="{BB962C8B-B14F-4D97-AF65-F5344CB8AC3E}">
        <p14:creationId xmlns:p14="http://schemas.microsoft.com/office/powerpoint/2010/main" val="1956360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Détail d’un écran RAF 4 &amp; 5/5 : Intérêts payés et acquis</a:t>
            </a:r>
            <a:endParaRPr lang="fr-FR" dirty="0"/>
          </a:p>
        </p:txBody>
      </p:sp>
      <p:pic>
        <p:nvPicPr>
          <p:cNvPr id="10" name="Image 9"/>
          <p:cNvPicPr>
            <a:picLocks noChangeAspect="1"/>
          </p:cNvPicPr>
          <p:nvPr/>
        </p:nvPicPr>
        <p:blipFill>
          <a:blip r:embed="rId2"/>
          <a:stretch>
            <a:fillRect/>
          </a:stretch>
        </p:blipFill>
        <p:spPr>
          <a:xfrm>
            <a:off x="755576" y="2859782"/>
            <a:ext cx="7200000" cy="1449092"/>
          </a:xfrm>
          <a:prstGeom prst="rect">
            <a:avLst/>
          </a:prstGeom>
        </p:spPr>
      </p:pic>
      <p:pic>
        <p:nvPicPr>
          <p:cNvPr id="2" name="Image 1"/>
          <p:cNvPicPr>
            <a:picLocks noChangeAspect="1"/>
          </p:cNvPicPr>
          <p:nvPr/>
        </p:nvPicPr>
        <p:blipFill>
          <a:blip r:embed="rId3"/>
          <a:stretch>
            <a:fillRect/>
          </a:stretch>
        </p:blipFill>
        <p:spPr>
          <a:xfrm>
            <a:off x="3059832" y="3732611"/>
            <a:ext cx="5962650" cy="1152525"/>
          </a:xfrm>
          <a:prstGeom prst="rect">
            <a:avLst/>
          </a:prstGeom>
        </p:spPr>
      </p:pic>
      <p:pic>
        <p:nvPicPr>
          <p:cNvPr id="3" name="Image 2"/>
          <p:cNvPicPr>
            <a:picLocks noChangeAspect="1"/>
          </p:cNvPicPr>
          <p:nvPr/>
        </p:nvPicPr>
        <p:blipFill>
          <a:blip r:embed="rId4"/>
          <a:stretch>
            <a:fillRect/>
          </a:stretch>
        </p:blipFill>
        <p:spPr>
          <a:xfrm>
            <a:off x="739271" y="994720"/>
            <a:ext cx="7200000" cy="1657426"/>
          </a:xfrm>
          <a:prstGeom prst="rect">
            <a:avLst/>
          </a:prstGeom>
        </p:spPr>
      </p:pic>
    </p:spTree>
    <p:extLst>
      <p:ext uri="{BB962C8B-B14F-4D97-AF65-F5344CB8AC3E}">
        <p14:creationId xmlns:p14="http://schemas.microsoft.com/office/powerpoint/2010/main" val="743837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Détail d’une ligne de frais</a:t>
            </a:r>
            <a:endParaRPr lang="fr-FR" dirty="0"/>
          </a:p>
        </p:txBody>
      </p:sp>
      <p:pic>
        <p:nvPicPr>
          <p:cNvPr id="2" name="Image 1"/>
          <p:cNvPicPr>
            <a:picLocks noChangeAspect="1"/>
          </p:cNvPicPr>
          <p:nvPr/>
        </p:nvPicPr>
        <p:blipFill>
          <a:blip r:embed="rId2"/>
          <a:stretch>
            <a:fillRect/>
          </a:stretch>
        </p:blipFill>
        <p:spPr>
          <a:xfrm>
            <a:off x="35496" y="875832"/>
            <a:ext cx="4150031" cy="1413670"/>
          </a:xfrm>
          <a:prstGeom prst="rect">
            <a:avLst/>
          </a:prstGeom>
        </p:spPr>
      </p:pic>
      <p:pic>
        <p:nvPicPr>
          <p:cNvPr id="3" name="Image 2"/>
          <p:cNvPicPr>
            <a:picLocks noChangeAspect="1"/>
          </p:cNvPicPr>
          <p:nvPr/>
        </p:nvPicPr>
        <p:blipFill>
          <a:blip r:embed="rId3"/>
          <a:stretch>
            <a:fillRect/>
          </a:stretch>
        </p:blipFill>
        <p:spPr>
          <a:xfrm>
            <a:off x="3368151" y="2048377"/>
            <a:ext cx="5760640" cy="3021975"/>
          </a:xfrm>
          <a:prstGeom prst="rect">
            <a:avLst/>
          </a:prstGeom>
        </p:spPr>
      </p:pic>
      <p:sp>
        <p:nvSpPr>
          <p:cNvPr id="6" name="Virage 5"/>
          <p:cNvSpPr/>
          <p:nvPr/>
        </p:nvSpPr>
        <p:spPr>
          <a:xfrm rot="5400000">
            <a:off x="4089034" y="1640590"/>
            <a:ext cx="368270" cy="50405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Rectangle 9"/>
          <p:cNvSpPr/>
          <p:nvPr/>
        </p:nvSpPr>
        <p:spPr>
          <a:xfrm>
            <a:off x="4777676" y="756435"/>
            <a:ext cx="3080177" cy="1095236"/>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En cliquant sur la loupe d’une ligne on visualise l’ensemble des Comptes Rendus de Tarification (CRT) tarifés, gratuits, ainsi que les remboursements de la prestation sélectionnée</a:t>
            </a:r>
          </a:p>
          <a:p>
            <a:pPr algn="ctr"/>
            <a:endParaRPr lang="fr-FR" sz="800" dirty="0">
              <a:solidFill>
                <a:schemeClr val="tx1"/>
              </a:solidFill>
            </a:endParaRPr>
          </a:p>
          <a:p>
            <a:pPr algn="ctr"/>
            <a:r>
              <a:rPr lang="fr-FR" sz="800" dirty="0" smtClean="0">
                <a:solidFill>
                  <a:schemeClr val="tx1"/>
                </a:solidFill>
              </a:rPr>
              <a:t>La page contient au maximum 7 lignes. Dans le cas ou il y en a plus, la pagination permet de visualiser l’ensemble des CRT</a:t>
            </a:r>
            <a:endParaRPr lang="fr-FR" sz="800" dirty="0">
              <a:solidFill>
                <a:schemeClr val="tx1"/>
              </a:solidFill>
            </a:endParaRPr>
          </a:p>
        </p:txBody>
      </p:sp>
    </p:spTree>
    <p:extLst>
      <p:ext uri="{BB962C8B-B14F-4D97-AF65-F5344CB8AC3E}">
        <p14:creationId xmlns:p14="http://schemas.microsoft.com/office/powerpoint/2010/main" val="10088913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Détail d’un chapitre de frais</a:t>
            </a:r>
            <a:endParaRPr lang="fr-FR" dirty="0"/>
          </a:p>
        </p:txBody>
      </p:sp>
      <p:pic>
        <p:nvPicPr>
          <p:cNvPr id="2" name="Image 1"/>
          <p:cNvPicPr>
            <a:picLocks noChangeAspect="1"/>
          </p:cNvPicPr>
          <p:nvPr/>
        </p:nvPicPr>
        <p:blipFill>
          <a:blip r:embed="rId2"/>
          <a:stretch>
            <a:fillRect/>
          </a:stretch>
        </p:blipFill>
        <p:spPr>
          <a:xfrm>
            <a:off x="35496" y="875832"/>
            <a:ext cx="4150031" cy="1413670"/>
          </a:xfrm>
          <a:prstGeom prst="rect">
            <a:avLst/>
          </a:prstGeom>
        </p:spPr>
      </p:pic>
      <p:sp>
        <p:nvSpPr>
          <p:cNvPr id="6" name="Virage 5"/>
          <p:cNvSpPr/>
          <p:nvPr/>
        </p:nvSpPr>
        <p:spPr>
          <a:xfrm flipV="1">
            <a:off x="533424" y="1680820"/>
            <a:ext cx="222152" cy="146699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Rectangle 9"/>
          <p:cNvSpPr/>
          <p:nvPr/>
        </p:nvSpPr>
        <p:spPr>
          <a:xfrm>
            <a:off x="4777676" y="756435"/>
            <a:ext cx="3080177" cy="1095236"/>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chemeClr val="tx1"/>
                </a:solidFill>
              </a:rPr>
              <a:t>En cliquant sur le bouton détail, de la rubrique ou sous-rubrique de frais, on visualise l’ensemble des Comptes Rendus de Tarification (CRT) tarifés, ainsi que les remboursements des prestations présentes (à la différence de la page précédente, les prestations non tarifées ne sont pas affichées dans ce cas)</a:t>
            </a:r>
          </a:p>
          <a:p>
            <a:pPr algn="ctr"/>
            <a:endParaRPr lang="fr-FR" sz="800" dirty="0">
              <a:solidFill>
                <a:schemeClr val="tx1"/>
              </a:solidFill>
            </a:endParaRPr>
          </a:p>
          <a:p>
            <a:pPr algn="ctr"/>
            <a:r>
              <a:rPr lang="fr-FR" sz="800" dirty="0" smtClean="0">
                <a:solidFill>
                  <a:schemeClr val="tx1"/>
                </a:solidFill>
              </a:rPr>
              <a:t>La page contient au maximum 7 lignes. Dans le cas ou il y en a plus, la pagination permet de visualiser l’ensemble des CRT</a:t>
            </a:r>
            <a:endParaRPr lang="fr-FR" sz="800" dirty="0">
              <a:solidFill>
                <a:schemeClr val="tx1"/>
              </a:solidFill>
            </a:endParaRPr>
          </a:p>
        </p:txBody>
      </p:sp>
      <p:pic>
        <p:nvPicPr>
          <p:cNvPr id="7" name="Image 6"/>
          <p:cNvPicPr>
            <a:picLocks noChangeAspect="1"/>
          </p:cNvPicPr>
          <p:nvPr/>
        </p:nvPicPr>
        <p:blipFill>
          <a:blip r:embed="rId3"/>
          <a:stretch>
            <a:fillRect/>
          </a:stretch>
        </p:blipFill>
        <p:spPr>
          <a:xfrm>
            <a:off x="755576" y="1996106"/>
            <a:ext cx="5889875" cy="2903589"/>
          </a:xfrm>
          <a:prstGeom prst="rect">
            <a:avLst/>
          </a:prstGeom>
        </p:spPr>
      </p:pic>
    </p:spTree>
    <p:extLst>
      <p:ext uri="{BB962C8B-B14F-4D97-AF65-F5344CB8AC3E}">
        <p14:creationId xmlns:p14="http://schemas.microsoft.com/office/powerpoint/2010/main" val="3689859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Consultation du détail d’un CRT (1/3)</a:t>
            </a:r>
            <a:endParaRPr lang="fr-FR" dirty="0"/>
          </a:p>
        </p:txBody>
      </p:sp>
      <p:pic>
        <p:nvPicPr>
          <p:cNvPr id="3" name="Image 2"/>
          <p:cNvPicPr>
            <a:picLocks noChangeAspect="1"/>
          </p:cNvPicPr>
          <p:nvPr/>
        </p:nvPicPr>
        <p:blipFill>
          <a:blip r:embed="rId2"/>
          <a:stretch>
            <a:fillRect/>
          </a:stretch>
        </p:blipFill>
        <p:spPr>
          <a:xfrm>
            <a:off x="179512" y="1076006"/>
            <a:ext cx="7200000" cy="3594384"/>
          </a:xfrm>
          <a:prstGeom prst="rect">
            <a:avLst/>
          </a:prstGeom>
        </p:spPr>
      </p:pic>
      <p:sp>
        <p:nvSpPr>
          <p:cNvPr id="11" name="Rectangle 10"/>
          <p:cNvSpPr/>
          <p:nvPr/>
        </p:nvSpPr>
        <p:spPr>
          <a:xfrm>
            <a:off x="7379512" y="1082785"/>
            <a:ext cx="1584976" cy="2679411"/>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800" dirty="0" smtClean="0">
                <a:solidFill>
                  <a:schemeClr val="tx1"/>
                </a:solidFill>
              </a:rPr>
              <a:t>En sélectionnant un CRT, via le radio bouton en début de ligne sur le tableau, il est possible de visualiser un peu plus d’informations sur le CRT (fonctionnement identique à la 0243).</a:t>
            </a:r>
          </a:p>
          <a:p>
            <a:pPr algn="just"/>
            <a:endParaRPr lang="fr-FR" sz="800" dirty="0">
              <a:solidFill>
                <a:schemeClr val="tx1"/>
              </a:solidFill>
            </a:endParaRPr>
          </a:p>
          <a:p>
            <a:pPr algn="just"/>
            <a:r>
              <a:rPr lang="fr-FR" sz="800" dirty="0" smtClean="0">
                <a:solidFill>
                  <a:schemeClr val="tx1"/>
                </a:solidFill>
              </a:rPr>
              <a:t>Dans le cas, où le tableau contient 7 lignes, il est nécessaire de descendre l’ascenseur pour visualiser ces informations.</a:t>
            </a:r>
          </a:p>
          <a:p>
            <a:pPr algn="just"/>
            <a:endParaRPr lang="fr-FR" sz="800" dirty="0">
              <a:solidFill>
                <a:schemeClr val="tx1"/>
              </a:solidFill>
            </a:endParaRPr>
          </a:p>
        </p:txBody>
      </p:sp>
    </p:spTree>
    <p:extLst>
      <p:ext uri="{BB962C8B-B14F-4D97-AF65-F5344CB8AC3E}">
        <p14:creationId xmlns:p14="http://schemas.microsoft.com/office/powerpoint/2010/main" val="2889442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Consultation du détail d’un CRT (2/3)</a:t>
            </a:r>
            <a:endParaRPr lang="fr-FR" dirty="0"/>
          </a:p>
        </p:txBody>
      </p:sp>
      <p:pic>
        <p:nvPicPr>
          <p:cNvPr id="2" name="Image 1"/>
          <p:cNvPicPr>
            <a:picLocks noChangeAspect="1"/>
          </p:cNvPicPr>
          <p:nvPr/>
        </p:nvPicPr>
        <p:blipFill>
          <a:blip r:embed="rId2"/>
          <a:stretch>
            <a:fillRect/>
          </a:stretch>
        </p:blipFill>
        <p:spPr>
          <a:xfrm>
            <a:off x="107504" y="984136"/>
            <a:ext cx="7200000" cy="3569087"/>
          </a:xfrm>
          <a:prstGeom prst="rect">
            <a:avLst/>
          </a:prstGeom>
        </p:spPr>
      </p:pic>
      <p:sp>
        <p:nvSpPr>
          <p:cNvPr id="7" name="Virage 6"/>
          <p:cNvSpPr/>
          <p:nvPr/>
        </p:nvSpPr>
        <p:spPr>
          <a:xfrm rot="10800000">
            <a:off x="2699792" y="3579862"/>
            <a:ext cx="360040" cy="26282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Rectangle 7"/>
          <p:cNvSpPr/>
          <p:nvPr/>
        </p:nvSpPr>
        <p:spPr>
          <a:xfrm>
            <a:off x="7379512" y="1082785"/>
            <a:ext cx="1584976" cy="2679411"/>
          </a:xfrm>
          <a:prstGeom prst="rect">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800" dirty="0" smtClean="0">
                <a:solidFill>
                  <a:schemeClr val="tx1"/>
                </a:solidFill>
              </a:rPr>
              <a:t>En cliquant sur le bouton Afficher détail Compte-rendu on visualise toutes les données concernant le CRT (voir page suivante)</a:t>
            </a:r>
            <a:endParaRPr lang="fr-FR" sz="800" dirty="0">
              <a:solidFill>
                <a:schemeClr val="tx1"/>
              </a:solidFill>
            </a:endParaRPr>
          </a:p>
        </p:txBody>
      </p:sp>
    </p:spTree>
    <p:extLst>
      <p:ext uri="{BB962C8B-B14F-4D97-AF65-F5344CB8AC3E}">
        <p14:creationId xmlns:p14="http://schemas.microsoft.com/office/powerpoint/2010/main" val="1976676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Nouvelle transaction Relevé Annuel de Frais</a:t>
            </a:r>
          </a:p>
        </p:txBody>
      </p:sp>
      <p:sp>
        <p:nvSpPr>
          <p:cNvPr id="5" name="Espace réservé du texte 4"/>
          <p:cNvSpPr>
            <a:spLocks noGrp="1"/>
          </p:cNvSpPr>
          <p:nvPr>
            <p:ph type="body" sz="quarter" idx="12"/>
          </p:nvPr>
        </p:nvSpPr>
        <p:spPr/>
        <p:txBody>
          <a:bodyPr>
            <a:normAutofit/>
          </a:bodyPr>
          <a:lstStyle/>
          <a:p>
            <a:r>
              <a:rPr lang="fr-FR" dirty="0" smtClean="0"/>
              <a:t>Consultation du détail d’un CRT (2/2)</a:t>
            </a:r>
            <a:endParaRPr lang="fr-FR" dirty="0"/>
          </a:p>
        </p:txBody>
      </p:sp>
      <p:pic>
        <p:nvPicPr>
          <p:cNvPr id="6" name="Image 5"/>
          <p:cNvPicPr>
            <a:picLocks noChangeAspect="1"/>
          </p:cNvPicPr>
          <p:nvPr/>
        </p:nvPicPr>
        <p:blipFill>
          <a:blip r:embed="rId2"/>
          <a:stretch>
            <a:fillRect/>
          </a:stretch>
        </p:blipFill>
        <p:spPr>
          <a:xfrm>
            <a:off x="-3244" y="876590"/>
            <a:ext cx="3063076" cy="2995240"/>
          </a:xfrm>
          <a:prstGeom prst="rect">
            <a:avLst/>
          </a:prstGeom>
        </p:spPr>
      </p:pic>
      <p:pic>
        <p:nvPicPr>
          <p:cNvPr id="8" name="Image 7"/>
          <p:cNvPicPr>
            <a:picLocks noChangeAspect="1"/>
          </p:cNvPicPr>
          <p:nvPr/>
        </p:nvPicPr>
        <p:blipFill>
          <a:blip r:embed="rId3"/>
          <a:stretch>
            <a:fillRect/>
          </a:stretch>
        </p:blipFill>
        <p:spPr>
          <a:xfrm>
            <a:off x="3131840" y="876258"/>
            <a:ext cx="3112781" cy="2978610"/>
          </a:xfrm>
          <a:prstGeom prst="rect">
            <a:avLst/>
          </a:prstGeom>
        </p:spPr>
      </p:pic>
      <p:pic>
        <p:nvPicPr>
          <p:cNvPr id="9" name="Image 8"/>
          <p:cNvPicPr>
            <a:picLocks noChangeAspect="1"/>
          </p:cNvPicPr>
          <p:nvPr/>
        </p:nvPicPr>
        <p:blipFill>
          <a:blip r:embed="rId4"/>
          <a:stretch>
            <a:fillRect/>
          </a:stretch>
        </p:blipFill>
        <p:spPr>
          <a:xfrm>
            <a:off x="6346192" y="516218"/>
            <a:ext cx="2762312" cy="2991636"/>
          </a:xfrm>
          <a:prstGeom prst="rect">
            <a:avLst/>
          </a:prstGeom>
        </p:spPr>
      </p:pic>
      <p:pic>
        <p:nvPicPr>
          <p:cNvPr id="10" name="Image 9"/>
          <p:cNvPicPr>
            <a:picLocks noChangeAspect="1"/>
          </p:cNvPicPr>
          <p:nvPr/>
        </p:nvPicPr>
        <p:blipFill>
          <a:blip r:embed="rId5"/>
          <a:stretch>
            <a:fillRect/>
          </a:stretch>
        </p:blipFill>
        <p:spPr>
          <a:xfrm>
            <a:off x="6418199" y="3560135"/>
            <a:ext cx="2474281" cy="1531895"/>
          </a:xfrm>
          <a:prstGeom prst="rect">
            <a:avLst/>
          </a:prstGeom>
        </p:spPr>
      </p:pic>
    </p:spTree>
    <p:extLst>
      <p:ext uri="{BB962C8B-B14F-4D97-AF65-F5344CB8AC3E}">
        <p14:creationId xmlns:p14="http://schemas.microsoft.com/office/powerpoint/2010/main" val="897761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0F2E9EC1-611C-4C97-B23D-1128008B7FD2}" vid="{2C9BCED5-AF51-45A9-B67E-3ED5C88DC49F}"/>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1D1AF67473B9D847BAD27E541CB3068E" ma:contentTypeVersion="13" ma:contentTypeDescription="Create a new document." ma:contentTypeScope="" ma:versionID="ef75356f9a879ad727bd56dd2bea9d03">
  <xsd:schema xmlns:xsd="http://www.w3.org/2001/XMLSchema" xmlns:xs="http://www.w3.org/2001/XMLSchema" xmlns:p="http://schemas.microsoft.com/office/2006/metadata/properties" xmlns:ns3="35ee0735-bb02-4780-a1a7-1d481915d633" xmlns:ns4="3fbe3a03-b05b-4ef7-b1f1-7d678bb20c7f" targetNamespace="http://schemas.microsoft.com/office/2006/metadata/properties" ma:root="true" ma:fieldsID="02127f9ae978b8b014515c7d501f9c73" ns3:_="" ns4:_="">
    <xsd:import namespace="35ee0735-bb02-4780-a1a7-1d481915d633"/>
    <xsd:import namespace="3fbe3a03-b05b-4ef7-b1f1-7d678bb20c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ee0735-bb02-4780-a1a7-1d481915d6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be3a03-b05b-4ef7-b1f1-7d678bb20c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4FE268-7940-43D2-8021-7611A09EA5A3}">
  <ds:schemaRefs>
    <ds:schemaRef ds:uri="Microsoft.SharePoint.Taxonomy.ContentTypeSync"/>
  </ds:schemaRefs>
</ds:datastoreItem>
</file>

<file path=customXml/itemProps2.xml><?xml version="1.0" encoding="utf-8"?>
<ds:datastoreItem xmlns:ds="http://schemas.openxmlformats.org/officeDocument/2006/customXml" ds:itemID="{158137BD-8F5F-423C-B716-0CA926E9B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ee0735-bb02-4780-a1a7-1d481915d633"/>
    <ds:schemaRef ds:uri="3fbe3a03-b05b-4ef7-b1f1-7d678bb20c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4AC50-A577-46D0-8B9F-6D3C9D53AFF5}">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purl.org/dc/terms/"/>
    <ds:schemaRef ds:uri="http://schemas.openxmlformats.org/package/2006/metadata/core-properties"/>
    <ds:schemaRef ds:uri="3fbe3a03-b05b-4ef7-b1f1-7d678bb20c7f"/>
    <ds:schemaRef ds:uri="35ee0735-bb02-4780-a1a7-1d481915d633"/>
    <ds:schemaRef ds:uri="http://www.w3.org/XML/1998/namespace"/>
  </ds:schemaRefs>
</ds:datastoreItem>
</file>

<file path=customXml/itemProps4.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Communaute TECH et OPE</Template>
  <TotalTime>499</TotalTime>
  <Words>819</Words>
  <Application>Microsoft Office PowerPoint</Application>
  <PresentationFormat>Affichage à l'écran (16:9)</PresentationFormat>
  <Paragraphs>94</Paragraphs>
  <Slides>22</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22</vt:i4>
      </vt:variant>
    </vt:vector>
  </HeadingPairs>
  <TitlesOfParts>
    <vt:vector size="32" baseType="lpstr">
      <vt:lpstr>Arial</vt:lpstr>
      <vt:lpstr>Arial Narrow</vt:lpstr>
      <vt:lpstr>Cabin Condensed</vt:lpstr>
      <vt:lpstr>Cambria Math</vt:lpstr>
      <vt:lpstr>Courier New</vt:lpstr>
      <vt:lpstr>Montserrat ExtraBold</vt:lpstr>
      <vt:lpstr>Montserrat SemiBold</vt:lpstr>
      <vt:lpstr>Symbol</vt:lpstr>
      <vt:lpstr>Verdana</vt:lpstr>
      <vt:lpstr>Conception personnalisée</vt:lpstr>
      <vt:lpstr>RAF 2020</vt:lpstr>
      <vt:lpstr>Présentation PowerPoint</vt:lpstr>
      <vt:lpstr>Présentation PowerPoint</vt:lpstr>
      <vt:lpstr>Nouvelle transaction Relevé Annuel de Frais</vt:lpstr>
      <vt:lpstr>Présentation PowerPoint</vt:lpstr>
      <vt:lpstr>Nouvelle transaction Relevé Annuel de Frais</vt:lpstr>
      <vt:lpstr>Nouvelle transaction Relevé Annuel de Frais</vt:lpstr>
      <vt:lpstr>Nouvelle transaction Relevé Annuel de Frais</vt:lpstr>
      <vt:lpstr>Nouvelle transaction Relevé Annuel de Frais</vt:lpstr>
      <vt:lpstr>Présentation PowerPoint</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Nouvelle transaction Relevé Annuel de Frais</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GLAIZAUD Patrick [IT-CE]</dc:creator>
  <cp:lastModifiedBy>LOSSER Fabien [CEGEE]</cp:lastModifiedBy>
  <cp:revision>36</cp:revision>
  <cp:lastPrinted>2017-11-27T10:18:19Z</cp:lastPrinted>
  <dcterms:created xsi:type="dcterms:W3CDTF">2020-12-02T13:29:25Z</dcterms:created>
  <dcterms:modified xsi:type="dcterms:W3CDTF">2021-01-07T14:55:09Z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0x0101001D1AF67473B9D847BAD27E541CB3068E</vt:lpwstr>
  </property>
</Properties>
</file>