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68" r:id="rId6"/>
    <p:sldId id="267" r:id="rId7"/>
    <p:sldId id="269" r:id="rId8"/>
    <p:sldId id="272" r:id="rId9"/>
    <p:sldId id="274" r:id="rId10"/>
    <p:sldId id="273" r:id="rId11"/>
    <p:sldId id="275" r:id="rId12"/>
    <p:sldId id="276" r:id="rId13"/>
    <p:sldId id="277" r:id="rId14"/>
    <p:sldId id="278" r:id="rId15"/>
    <p:sldId id="279" r:id="rId16"/>
    <p:sldId id="280" r:id="rId17"/>
    <p:sldId id="281" r:id="rId18"/>
    <p:sldId id="282" r:id="rId19"/>
    <p:sldId id="284" r:id="rId20"/>
    <p:sldId id="283" r:id="rId21"/>
    <p:sldId id="285" r:id="rId22"/>
    <p:sldId id="286" r:id="rId23"/>
    <p:sldId id="287" r:id="rId24"/>
    <p:sldId id="288" r:id="rId25"/>
    <p:sldId id="289" r:id="rId26"/>
    <p:sldId id="290"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9DD9"/>
    <a:srgbClr val="FFD817"/>
    <a:srgbClr val="3EAB36"/>
    <a:srgbClr val="E60B15"/>
    <a:srgbClr val="1EA3E2"/>
    <a:srgbClr val="77BF32"/>
    <a:srgbClr val="3F6D03"/>
    <a:srgbClr val="558C0E"/>
    <a:srgbClr val="F9CAD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97" d="100"/>
          <a:sy n="97" d="100"/>
        </p:scale>
        <p:origin x="64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'FORMULES CONCURRENTS'!$A$2</c:f>
              <c:strCache>
                <c:ptCount val="1"/>
                <c:pt idx="0">
                  <c:v>Confort Classic</c:v>
                </c:pt>
              </c:strCache>
            </c:strRef>
          </c:tx>
          <c:spPr>
            <a:solidFill>
              <a:schemeClr val="accent1"/>
            </a:solidFill>
            <a:ln>
              <a:noFill/>
            </a:ln>
            <a:effectLst/>
          </c:spPr>
          <c:invertIfNegative val="0"/>
          <c:cat>
            <c:strRef>
              <c:f>'FORMULES CONCURRENTS'!$B$1:$K$1</c:f>
              <c:strCache>
                <c:ptCount val="10"/>
                <c:pt idx="0">
                  <c:v>Crédit Mutuel CEE</c:v>
                </c:pt>
                <c:pt idx="1">
                  <c:v>Crédit Mutuel Nord Europe</c:v>
                </c:pt>
                <c:pt idx="2">
                  <c:v>Crédit Agricole Alsace Vosges</c:v>
                </c:pt>
                <c:pt idx="3">
                  <c:v>Crédit Agricole Lorraine</c:v>
                </c:pt>
                <c:pt idx="4">
                  <c:v>Crédit Agricole Champagne Bourgogne</c:v>
                </c:pt>
                <c:pt idx="5">
                  <c:v>Crédit Agricole Nord Est</c:v>
                </c:pt>
                <c:pt idx="6">
                  <c:v>Banque Pop Alsace Champagne</c:v>
                </c:pt>
                <c:pt idx="7">
                  <c:v>CIC</c:v>
                </c:pt>
                <c:pt idx="9">
                  <c:v>CEGEE</c:v>
                </c:pt>
              </c:strCache>
            </c:strRef>
          </c:cat>
          <c:val>
            <c:numRef>
              <c:f>'FORMULES CONCURRENTS'!$B$2:$K$2</c:f>
              <c:numCache>
                <c:formatCode>General</c:formatCode>
                <c:ptCount val="10"/>
                <c:pt idx="0">
                  <c:v>12</c:v>
                </c:pt>
                <c:pt idx="1">
                  <c:v>7.06</c:v>
                </c:pt>
                <c:pt idx="2">
                  <c:v>9</c:v>
                </c:pt>
                <c:pt idx="3">
                  <c:v>11</c:v>
                </c:pt>
                <c:pt idx="4">
                  <c:v>10</c:v>
                </c:pt>
                <c:pt idx="5">
                  <c:v>8</c:v>
                </c:pt>
                <c:pt idx="6">
                  <c:v>10.1</c:v>
                </c:pt>
                <c:pt idx="7">
                  <c:v>12.24</c:v>
                </c:pt>
                <c:pt idx="9">
                  <c:v>9.18</c:v>
                </c:pt>
              </c:numCache>
            </c:numRef>
          </c:val>
          <c:extLst>
            <c:ext xmlns:c16="http://schemas.microsoft.com/office/drawing/2014/chart" uri="{C3380CC4-5D6E-409C-BE32-E72D297353CC}">
              <c16:uniqueId val="{00000000-C740-4FA5-AC2B-7EC628475B0E}"/>
            </c:ext>
          </c:extLst>
        </c:ser>
        <c:ser>
          <c:idx val="1"/>
          <c:order val="1"/>
          <c:tx>
            <c:strRef>
              <c:f>'FORMULES CONCURRENTS'!$A$3</c:f>
              <c:strCache>
                <c:ptCount val="1"/>
                <c:pt idx="0">
                  <c:v>Optimal Premier</c:v>
                </c:pt>
              </c:strCache>
            </c:strRef>
          </c:tx>
          <c:spPr>
            <a:solidFill>
              <a:schemeClr val="accent4"/>
            </a:solidFill>
            <a:ln>
              <a:noFill/>
            </a:ln>
            <a:effectLst/>
          </c:spPr>
          <c:invertIfNegative val="0"/>
          <c:cat>
            <c:strRef>
              <c:f>'FORMULES CONCURRENTS'!$B$1:$K$1</c:f>
              <c:strCache>
                <c:ptCount val="10"/>
                <c:pt idx="0">
                  <c:v>Crédit Mutuel CEE</c:v>
                </c:pt>
                <c:pt idx="1">
                  <c:v>Crédit Mutuel Nord Europe</c:v>
                </c:pt>
                <c:pt idx="2">
                  <c:v>Crédit Agricole Alsace Vosges</c:v>
                </c:pt>
                <c:pt idx="3">
                  <c:v>Crédit Agricole Lorraine</c:v>
                </c:pt>
                <c:pt idx="4">
                  <c:v>Crédit Agricole Champagne Bourgogne</c:v>
                </c:pt>
                <c:pt idx="5">
                  <c:v>Crédit Agricole Nord Est</c:v>
                </c:pt>
                <c:pt idx="6">
                  <c:v>Banque Pop Alsace Champagne</c:v>
                </c:pt>
                <c:pt idx="7">
                  <c:v>CIC</c:v>
                </c:pt>
                <c:pt idx="9">
                  <c:v>CEGEE</c:v>
                </c:pt>
              </c:strCache>
            </c:strRef>
          </c:cat>
          <c:val>
            <c:numRef>
              <c:f>'FORMULES CONCURRENTS'!$B$3:$K$3</c:f>
              <c:numCache>
                <c:formatCode>General</c:formatCode>
                <c:ptCount val="10"/>
                <c:pt idx="0">
                  <c:v>20.9</c:v>
                </c:pt>
                <c:pt idx="1">
                  <c:v>15.72</c:v>
                </c:pt>
                <c:pt idx="2">
                  <c:v>15</c:v>
                </c:pt>
                <c:pt idx="3">
                  <c:v>18</c:v>
                </c:pt>
                <c:pt idx="4">
                  <c:v>18</c:v>
                </c:pt>
                <c:pt idx="5">
                  <c:v>15</c:v>
                </c:pt>
                <c:pt idx="6">
                  <c:v>20.3</c:v>
                </c:pt>
                <c:pt idx="7">
                  <c:v>22.13</c:v>
                </c:pt>
                <c:pt idx="9">
                  <c:v>20.399999999999999</c:v>
                </c:pt>
              </c:numCache>
            </c:numRef>
          </c:val>
          <c:extLst>
            <c:ext xmlns:c16="http://schemas.microsoft.com/office/drawing/2014/chart" uri="{C3380CC4-5D6E-409C-BE32-E72D297353CC}">
              <c16:uniqueId val="{00000001-C740-4FA5-AC2B-7EC628475B0E}"/>
            </c:ext>
          </c:extLst>
        </c:ser>
        <c:ser>
          <c:idx val="2"/>
          <c:order val="2"/>
          <c:tx>
            <c:strRef>
              <c:f>'FORMULES CONCURRENTS'!$A$4</c:f>
              <c:strCache>
                <c:ptCount val="1"/>
                <c:pt idx="0">
                  <c:v>Optimal Platinum</c:v>
                </c:pt>
              </c:strCache>
            </c:strRef>
          </c:tx>
          <c:spPr>
            <a:solidFill>
              <a:schemeClr val="accent3"/>
            </a:solidFill>
            <a:ln>
              <a:noFill/>
            </a:ln>
            <a:effectLst/>
          </c:spPr>
          <c:invertIfNegative val="0"/>
          <c:cat>
            <c:strRef>
              <c:f>'FORMULES CONCURRENTS'!$B$1:$K$1</c:f>
              <c:strCache>
                <c:ptCount val="10"/>
                <c:pt idx="0">
                  <c:v>Crédit Mutuel CEE</c:v>
                </c:pt>
                <c:pt idx="1">
                  <c:v>Crédit Mutuel Nord Europe</c:v>
                </c:pt>
                <c:pt idx="2">
                  <c:v>Crédit Agricole Alsace Vosges</c:v>
                </c:pt>
                <c:pt idx="3">
                  <c:v>Crédit Agricole Lorraine</c:v>
                </c:pt>
                <c:pt idx="4">
                  <c:v>Crédit Agricole Champagne Bourgogne</c:v>
                </c:pt>
                <c:pt idx="5">
                  <c:v>Crédit Agricole Nord Est</c:v>
                </c:pt>
                <c:pt idx="6">
                  <c:v>Banque Pop Alsace Champagne</c:v>
                </c:pt>
                <c:pt idx="7">
                  <c:v>CIC</c:v>
                </c:pt>
                <c:pt idx="9">
                  <c:v>CEGEE</c:v>
                </c:pt>
              </c:strCache>
            </c:strRef>
          </c:cat>
          <c:val>
            <c:numRef>
              <c:f>'FORMULES CONCURRENTS'!$B$4:$K$4</c:f>
              <c:numCache>
                <c:formatCode>General</c:formatCode>
                <c:ptCount val="10"/>
                <c:pt idx="6">
                  <c:v>26.4</c:v>
                </c:pt>
                <c:pt idx="9">
                  <c:v>25.5</c:v>
                </c:pt>
              </c:numCache>
            </c:numRef>
          </c:val>
          <c:extLst>
            <c:ext xmlns:c16="http://schemas.microsoft.com/office/drawing/2014/chart" uri="{C3380CC4-5D6E-409C-BE32-E72D297353CC}">
              <c16:uniqueId val="{00000002-C740-4FA5-AC2B-7EC628475B0E}"/>
            </c:ext>
          </c:extLst>
        </c:ser>
        <c:ser>
          <c:idx val="3"/>
          <c:order val="3"/>
          <c:tx>
            <c:strRef>
              <c:f>'FORMULES CONCURRENTS'!$A$5</c:f>
              <c:strCache>
                <c:ptCount val="1"/>
                <c:pt idx="0">
                  <c:v>Optimal Infinite</c:v>
                </c:pt>
              </c:strCache>
            </c:strRef>
          </c:tx>
          <c:spPr>
            <a:solidFill>
              <a:schemeClr val="tx1"/>
            </a:solidFill>
            <a:ln>
              <a:solidFill>
                <a:schemeClr val="tx1"/>
              </a:solidFill>
            </a:ln>
            <a:effectLst/>
          </c:spPr>
          <c:invertIfNegative val="0"/>
          <c:cat>
            <c:strRef>
              <c:f>'FORMULES CONCURRENTS'!$B$1:$K$1</c:f>
              <c:strCache>
                <c:ptCount val="10"/>
                <c:pt idx="0">
                  <c:v>Crédit Mutuel CEE</c:v>
                </c:pt>
                <c:pt idx="1">
                  <c:v>Crédit Mutuel Nord Europe</c:v>
                </c:pt>
                <c:pt idx="2">
                  <c:v>Crédit Agricole Alsace Vosges</c:v>
                </c:pt>
                <c:pt idx="3">
                  <c:v>Crédit Agricole Lorraine</c:v>
                </c:pt>
                <c:pt idx="4">
                  <c:v>Crédit Agricole Champagne Bourgogne</c:v>
                </c:pt>
                <c:pt idx="5">
                  <c:v>Crédit Agricole Nord Est</c:v>
                </c:pt>
                <c:pt idx="6">
                  <c:v>Banque Pop Alsace Champagne</c:v>
                </c:pt>
                <c:pt idx="7">
                  <c:v>CIC</c:v>
                </c:pt>
                <c:pt idx="9">
                  <c:v>CEGEE</c:v>
                </c:pt>
              </c:strCache>
            </c:strRef>
          </c:cat>
          <c:val>
            <c:numRef>
              <c:f>'FORMULES CONCURRENTS'!$B$5:$K$5</c:f>
              <c:numCache>
                <c:formatCode>General</c:formatCode>
                <c:ptCount val="10"/>
                <c:pt idx="2">
                  <c:v>30</c:v>
                </c:pt>
                <c:pt idx="3">
                  <c:v>33</c:v>
                </c:pt>
                <c:pt idx="4">
                  <c:v>33</c:v>
                </c:pt>
                <c:pt idx="5">
                  <c:v>25</c:v>
                </c:pt>
                <c:pt idx="6">
                  <c:v>36.6</c:v>
                </c:pt>
                <c:pt idx="7">
                  <c:v>37.129999999999995</c:v>
                </c:pt>
                <c:pt idx="9">
                  <c:v>35.700000000000003</c:v>
                </c:pt>
              </c:numCache>
            </c:numRef>
          </c:val>
          <c:extLst>
            <c:ext xmlns:c16="http://schemas.microsoft.com/office/drawing/2014/chart" uri="{C3380CC4-5D6E-409C-BE32-E72D297353CC}">
              <c16:uniqueId val="{00000003-C740-4FA5-AC2B-7EC628475B0E}"/>
            </c:ext>
          </c:extLst>
        </c:ser>
        <c:dLbls>
          <c:showLegendKey val="0"/>
          <c:showVal val="0"/>
          <c:showCatName val="0"/>
          <c:showSerName val="0"/>
          <c:showPercent val="0"/>
          <c:showBubbleSize val="0"/>
        </c:dLbls>
        <c:gapWidth val="182"/>
        <c:axId val="901021680"/>
        <c:axId val="901025288"/>
      </c:barChart>
      <c:catAx>
        <c:axId val="901021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901025288"/>
        <c:crosses val="autoZero"/>
        <c:auto val="1"/>
        <c:lblAlgn val="ctr"/>
        <c:lblOffset val="100"/>
        <c:noMultiLvlLbl val="0"/>
      </c:catAx>
      <c:valAx>
        <c:axId val="9010252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90102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INTERCALAI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AA64EB4-4847-4B4D-A9E8-9B173F94F742}"/>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1" name="Rectangle 10"/>
          <p:cNvSpPr/>
          <p:nvPr userDrawn="1"/>
        </p:nvSpPr>
        <p:spPr>
          <a:xfrm>
            <a:off x="743419" y="4148048"/>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a:extLst>
              <a:ext uri="{FF2B5EF4-FFF2-40B4-BE49-F238E27FC236}">
                <a16:creationId xmlns:a16="http://schemas.microsoft.com/office/drawing/2014/main" id="{1F578F4E-DCAB-4DB3-8B04-393E109D5714}"/>
              </a:ext>
            </a:extLst>
          </p:cNvPr>
          <p:cNvSpPr>
            <a:spLocks noGrp="1"/>
          </p:cNvSpPr>
          <p:nvPr>
            <p:ph type="body" sz="quarter" idx="14" hasCustomPrompt="1"/>
          </p:nvPr>
        </p:nvSpPr>
        <p:spPr>
          <a:xfrm>
            <a:off x="576320" y="1901278"/>
            <a:ext cx="2609781" cy="2246770"/>
          </a:xfrm>
          <a:prstGeom prst="rect">
            <a:avLst/>
          </a:prstGeom>
        </p:spPr>
        <p:txBody>
          <a:bodyPr/>
          <a:lstStyle>
            <a:lvl1pPr marL="0" indent="0">
              <a:spcAft>
                <a:spcPts val="600"/>
              </a:spcAft>
              <a:buNone/>
              <a:defRPr lang="fr-FR" sz="14000" b="1" kern="1200" baseline="0" dirty="0">
                <a:solidFill>
                  <a:schemeClr val="bg1"/>
                </a:solidFill>
                <a:latin typeface="Arial" panose="020B0604020202020204" pitchFamily="34" charset="0"/>
                <a:ea typeface="+mn-ea"/>
                <a:cs typeface="Arial" panose="020B0604020202020204" pitchFamily="34" charset="0"/>
              </a:defRPr>
            </a:lvl1pPr>
          </a:lstStyle>
          <a:p>
            <a:pPr lvl="0"/>
            <a:r>
              <a:rPr lang="fr-FR" dirty="0"/>
              <a:t>01</a:t>
            </a:r>
          </a:p>
        </p:txBody>
      </p:sp>
    </p:spTree>
    <p:extLst>
      <p:ext uri="{BB962C8B-B14F-4D97-AF65-F5344CB8AC3E}">
        <p14:creationId xmlns:p14="http://schemas.microsoft.com/office/powerpoint/2010/main" val="1667100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4" r:id="rId3"/>
    <p:sldLayoutId id="2147483682" r:id="rId4"/>
    <p:sldLayoutId id="2147483683" r:id="rId5"/>
    <p:sldLayoutId id="2147483656" r:id="rId6"/>
    <p:sldLayoutId id="2147483675" r:id="rId7"/>
    <p:sldLayoutId id="2147483681" r:id="rId8"/>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2.emf"/><Relationship Id="rId2" Type="http://schemas.openxmlformats.org/officeDocument/2006/relationships/package" Target="../embeddings/Microsoft_Excel_Worksheet.xlsx"/><Relationship Id="rId1" Type="http://schemas.openxmlformats.org/officeDocument/2006/relationships/slideLayout" Target="../slideLayouts/slideLayout5.xml"/><Relationship Id="rId6" Type="http://schemas.openxmlformats.org/officeDocument/2006/relationships/package" Target="../embeddings/Microsoft_Excel_Worksheet2.xlsx"/><Relationship Id="rId5" Type="http://schemas.openxmlformats.org/officeDocument/2006/relationships/image" Target="../media/image11.emf"/><Relationship Id="rId4" Type="http://schemas.openxmlformats.org/officeDocument/2006/relationships/package" Target="../embeddings/Microsoft_Excel_Worksheet1.xlsx"/></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1.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2DArF4iqJEI&amp;list=PLK1AxSKjOiQCbR21Kujj_0kP0jucSYYsl&amp;index=10" TargetMode="External"/><Relationship Id="rId2" Type="http://schemas.openxmlformats.org/officeDocument/2006/relationships/hyperlink" Target="https://www.youtube.com/watch?v=nshirMn57aI&amp;list=PLK1AxSKjOiQCbR21Kujj_0kP0jucSYYsl&amp;index=13" TargetMode="Externa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hyperlink" Target="https://www.youtube.com/watch?v=zSKXS78ev-o&amp;list=PLK1AxSKjOiQCbR21Kujj_0kP0jucSYYsl&amp;index=23" TargetMode="External"/><Relationship Id="rId4" Type="http://schemas.openxmlformats.org/officeDocument/2006/relationships/hyperlink" Target="https://www.youtube.com/watch?v=bfjpyBXH9tI&amp;list=PLK1AxSKjOiQCbR21Kujj_0kP0jucSYYsl&amp;index=1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img.caisse-epargne.fr/app/uploads/sites/10/2023/09/04162523/tarifpart-01-10-2022-maj-01-09-23.pdf" TargetMode="External"/><Relationship Id="rId2" Type="http://schemas.openxmlformats.org/officeDocument/2006/relationships/hyperlink" Target="http://commerciaux.celca.caisse-epargne.fr/download/341/tarification/31084/encart_10x20_tarif_2024_5volets-vdef.pdf" TargetMode="Externa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dirty="0"/>
              <a:t>Heure du Jeudi</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28 septembre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7" y="1882370"/>
            <a:ext cx="9176416" cy="1817320"/>
          </a:xfrm>
        </p:spPr>
        <p:txBody>
          <a:bodyPr>
            <a:normAutofit fontScale="90000"/>
          </a:bodyPr>
          <a:lstStyle/>
          <a:p>
            <a:r>
              <a:rPr lang="fr-FR" dirty="0"/>
              <a:t>La tarification, un jeu d’équilibre entre notre PNB et l’acceptabilité client</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dirty="0"/>
              <a:t>Direction Marketing</a:t>
            </a: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b="1" dirty="0">
                <a:solidFill>
                  <a:schemeClr val="accent4">
                    <a:lumMod val="75000"/>
                  </a:schemeClr>
                </a:solidFill>
              </a:rPr>
              <a:t>Comme chaque année, le choix des nouveaux tarifs à appliquer à nos clients fait l’objet d’une analyse approfondie.</a:t>
            </a:r>
          </a:p>
          <a:p>
            <a:r>
              <a:rPr lang="fr-FR" dirty="0"/>
              <a:t>Les évolutions tarifaires pour 2024 portent sur divers domaines.</a:t>
            </a:r>
          </a:p>
          <a:p>
            <a:r>
              <a:rPr lang="fr-FR" dirty="0"/>
              <a:t>Défendre notre tarification en maîtrisant les remises commerciales est l’outil de rentabilité permanente.</a:t>
            </a:r>
          </a:p>
          <a:p>
            <a:r>
              <a:rPr lang="fr-FR" dirty="0"/>
              <a:t>Quand un établissement bancaire fait évoluer ses tarifs, l’information donnée aux clients est règlementée.</a:t>
            </a:r>
          </a:p>
          <a:p>
            <a:r>
              <a:rPr lang="fr-FR" dirty="0"/>
              <a:t>Annexes</a:t>
            </a:r>
          </a:p>
        </p:txBody>
      </p:sp>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7888515" y="6008922"/>
            <a:ext cx="4106862" cy="384932"/>
          </a:xfrm>
        </p:spPr>
        <p:txBody>
          <a:bodyPr/>
          <a:lstStyle/>
          <a:p>
            <a:pPr marL="0" indent="0" algn="ctr">
              <a:buNone/>
            </a:pPr>
            <a:r>
              <a:rPr lang="fr-FR" sz="1200" dirty="0"/>
              <a:t>Si la vidéo ne démarre pas, passez en mode Diaporama</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La tarification est un jeu d’équilibre à trouver entre le PNB de notre entreprise et l’acceptabilité de nos clients.</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grpSp>
        <p:nvGrpSpPr>
          <p:cNvPr id="14" name="Groupe 13">
            <a:extLst>
              <a:ext uri="{FF2B5EF4-FFF2-40B4-BE49-F238E27FC236}">
                <a16:creationId xmlns:a16="http://schemas.microsoft.com/office/drawing/2014/main" id="{9E1DC81D-56DA-8C37-06DD-DD7099E21984}"/>
              </a:ext>
            </a:extLst>
          </p:cNvPr>
          <p:cNvGrpSpPr/>
          <p:nvPr/>
        </p:nvGrpSpPr>
        <p:grpSpPr>
          <a:xfrm>
            <a:off x="7947251" y="6309199"/>
            <a:ext cx="4048125" cy="683374"/>
            <a:chOff x="7947251" y="5851994"/>
            <a:chExt cx="4048125" cy="683374"/>
          </a:xfrm>
        </p:grpSpPr>
        <p:pic>
          <p:nvPicPr>
            <p:cNvPr id="11" name="Image 10">
              <a:extLst>
                <a:ext uri="{FF2B5EF4-FFF2-40B4-BE49-F238E27FC236}">
                  <a16:creationId xmlns:a16="http://schemas.microsoft.com/office/drawing/2014/main" id="{A36173F2-1147-8C38-8854-FE60E24BB387}"/>
                </a:ext>
              </a:extLst>
            </p:cNvPr>
            <p:cNvPicPr>
              <a:picLocks noChangeAspect="1"/>
            </p:cNvPicPr>
            <p:nvPr/>
          </p:nvPicPr>
          <p:blipFill>
            <a:blip r:embed="rId4"/>
            <a:stretch>
              <a:fillRect/>
            </a:stretch>
          </p:blipFill>
          <p:spPr>
            <a:xfrm>
              <a:off x="7947251" y="6079528"/>
              <a:ext cx="4048125" cy="314325"/>
            </a:xfrm>
            <a:prstGeom prst="rect">
              <a:avLst/>
            </a:prstGeom>
          </p:spPr>
        </p:pic>
        <p:pic>
          <p:nvPicPr>
            <p:cNvPr id="13" name="Image 12">
              <a:extLst>
                <a:ext uri="{FF2B5EF4-FFF2-40B4-BE49-F238E27FC236}">
                  <a16:creationId xmlns:a16="http://schemas.microsoft.com/office/drawing/2014/main" id="{72B92904-08DF-A949-467C-2FF61AAA63F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956221" y="5851994"/>
              <a:ext cx="742950" cy="683374"/>
            </a:xfrm>
            <a:prstGeom prst="rect">
              <a:avLst/>
            </a:prstGeom>
          </p:spPr>
        </p:pic>
      </p:grpSp>
      <p:pic>
        <p:nvPicPr>
          <p:cNvPr id="6" name="Vidéo Tarification 2024 v2">
            <a:hlinkClick r:id="" action="ppaction://media"/>
            <a:extLst>
              <a:ext uri="{FF2B5EF4-FFF2-40B4-BE49-F238E27FC236}">
                <a16:creationId xmlns:a16="http://schemas.microsoft.com/office/drawing/2014/main" id="{B20C531E-0E2D-B13B-E440-1D33AEF8FEE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364646" y="1587395"/>
            <a:ext cx="7143605" cy="4018278"/>
          </a:xfrm>
          <a:prstGeom prst="rect">
            <a:avLst/>
          </a:prstGeom>
        </p:spPr>
      </p:pic>
    </p:spTree>
    <p:extLst>
      <p:ext uri="{BB962C8B-B14F-4D97-AF65-F5344CB8AC3E}">
        <p14:creationId xmlns:p14="http://schemas.microsoft.com/office/powerpoint/2010/main" val="211153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13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04F3048-23C5-89DF-7F6B-FD1727A36678}"/>
              </a:ext>
            </a:extLst>
          </p:cNvPr>
          <p:cNvSpPr>
            <a:spLocks noGrp="1"/>
          </p:cNvSpPr>
          <p:nvPr>
            <p:ph type="body" sz="quarter" idx="12"/>
          </p:nvPr>
        </p:nvSpPr>
        <p:spPr/>
        <p:txBody>
          <a:bodyPr/>
          <a:lstStyle/>
          <a:p>
            <a:r>
              <a:rPr lang="fr-FR" dirty="0"/>
              <a:t>Comme chaque année, le choix des nouveaux tarifs à appliquer à nos clients fait l’objet d’une analyse approfondie.</a:t>
            </a:r>
          </a:p>
        </p:txBody>
      </p:sp>
      <p:sp>
        <p:nvSpPr>
          <p:cNvPr id="4" name="Espace réservé du texte 3">
            <a:extLst>
              <a:ext uri="{FF2B5EF4-FFF2-40B4-BE49-F238E27FC236}">
                <a16:creationId xmlns:a16="http://schemas.microsoft.com/office/drawing/2014/main" id="{021DD844-916B-1801-4A1C-7593F6F53A84}"/>
              </a:ext>
            </a:extLst>
          </p:cNvPr>
          <p:cNvSpPr>
            <a:spLocks noGrp="1"/>
          </p:cNvSpPr>
          <p:nvPr>
            <p:ph type="body" sz="quarter" idx="14"/>
          </p:nvPr>
        </p:nvSpPr>
        <p:spPr/>
        <p:txBody>
          <a:bodyPr/>
          <a:lstStyle/>
          <a:p>
            <a:r>
              <a:rPr lang="fr-FR" dirty="0"/>
              <a:t>Contexte</a:t>
            </a:r>
          </a:p>
        </p:txBody>
      </p:sp>
      <p:sp>
        <p:nvSpPr>
          <p:cNvPr id="5" name="Espace réservé du texte 4">
            <a:extLst>
              <a:ext uri="{FF2B5EF4-FFF2-40B4-BE49-F238E27FC236}">
                <a16:creationId xmlns:a16="http://schemas.microsoft.com/office/drawing/2014/main" id="{27CFADE5-02DD-21DD-D238-DF28292CE0EC}"/>
              </a:ext>
            </a:extLst>
          </p:cNvPr>
          <p:cNvSpPr>
            <a:spLocks noGrp="1"/>
          </p:cNvSpPr>
          <p:nvPr>
            <p:ph type="body" sz="quarter" idx="16"/>
          </p:nvPr>
        </p:nvSpPr>
        <p:spPr/>
        <p:txBody>
          <a:bodyPr/>
          <a:lstStyle/>
          <a:p>
            <a:r>
              <a:rPr lang="fr-FR" dirty="0"/>
              <a:t>1</a:t>
            </a:r>
          </a:p>
        </p:txBody>
      </p:sp>
      <p:sp>
        <p:nvSpPr>
          <p:cNvPr id="6" name="Espace réservé du contenu 1">
            <a:extLst>
              <a:ext uri="{FF2B5EF4-FFF2-40B4-BE49-F238E27FC236}">
                <a16:creationId xmlns:a16="http://schemas.microsoft.com/office/drawing/2014/main" id="{9958BF85-1429-D4D0-A410-048F38DE9658}"/>
              </a:ext>
            </a:extLst>
          </p:cNvPr>
          <p:cNvSpPr>
            <a:spLocks noGrp="1"/>
          </p:cNvSpPr>
          <p:nvPr>
            <p:ph idx="17"/>
          </p:nvPr>
        </p:nvSpPr>
        <p:spPr>
          <a:xfrm>
            <a:off x="695324" y="2990463"/>
            <a:ext cx="9538606" cy="2249384"/>
          </a:xfrm>
        </p:spPr>
        <p:txBody>
          <a:bodyPr/>
          <a:lstStyle/>
          <a:p>
            <a:pPr>
              <a:spcAft>
                <a:spcPts val="300"/>
              </a:spcAft>
            </a:pPr>
            <a:r>
              <a:rPr lang="fr-FR" sz="1500" dirty="0"/>
              <a:t>Les décisions pour 2024 ont été actées dans un contexte particulier :</a:t>
            </a:r>
          </a:p>
          <a:p>
            <a:pPr lvl="1">
              <a:spcAft>
                <a:spcPts val="300"/>
              </a:spcAft>
            </a:pPr>
            <a:r>
              <a:rPr lang="fr-FR" dirty="0"/>
              <a:t>Les </a:t>
            </a:r>
            <a:r>
              <a:rPr lang="fr-FR" b="1" dirty="0"/>
              <a:t>augmentations 2023 </a:t>
            </a:r>
            <a:r>
              <a:rPr lang="fr-FR" dirty="0"/>
              <a:t>avaient été </a:t>
            </a:r>
            <a:r>
              <a:rPr lang="fr-FR" b="1" dirty="0"/>
              <a:t>contraintes</a:t>
            </a:r>
            <a:r>
              <a:rPr lang="fr-FR" dirty="0"/>
              <a:t> à 2 % par pression gouvernementale ;</a:t>
            </a:r>
          </a:p>
          <a:p>
            <a:pPr lvl="1">
              <a:spcAft>
                <a:spcPts val="300"/>
              </a:spcAft>
            </a:pPr>
            <a:r>
              <a:rPr lang="fr-FR" dirty="0"/>
              <a:t>La </a:t>
            </a:r>
            <a:r>
              <a:rPr lang="fr-FR" b="1" dirty="0"/>
              <a:t>hausse des taux de l’épargne </a:t>
            </a:r>
            <a:r>
              <a:rPr lang="fr-FR" dirty="0"/>
              <a:t>entamée en 2022 continue de peser sur la rentabilité ;</a:t>
            </a:r>
          </a:p>
          <a:p>
            <a:pPr lvl="1">
              <a:spcAft>
                <a:spcPts val="300"/>
              </a:spcAft>
            </a:pPr>
            <a:r>
              <a:rPr lang="fr-FR" dirty="0"/>
              <a:t>Le </a:t>
            </a:r>
            <a:r>
              <a:rPr lang="fr-FR" b="1" dirty="0"/>
              <a:t>coût de la ressource </a:t>
            </a:r>
            <a:r>
              <a:rPr lang="fr-FR" dirty="0"/>
              <a:t>est</a:t>
            </a:r>
            <a:r>
              <a:rPr lang="fr-FR" b="1" dirty="0"/>
              <a:t> </a:t>
            </a:r>
            <a:r>
              <a:rPr lang="fr-FR" dirty="0"/>
              <a:t>nettement supérieure aux années passées ;</a:t>
            </a:r>
          </a:p>
          <a:p>
            <a:pPr lvl="1">
              <a:spcAft>
                <a:spcPts val="300"/>
              </a:spcAft>
            </a:pPr>
            <a:r>
              <a:rPr lang="fr-FR" dirty="0"/>
              <a:t>La limite des </a:t>
            </a:r>
            <a:r>
              <a:rPr lang="fr-FR" b="1" dirty="0"/>
              <a:t>seuils de l’usure</a:t>
            </a:r>
            <a:r>
              <a:rPr lang="fr-FR" dirty="0"/>
              <a:t> nous contraint encore dans la marge générée par le crédit immobilier                     et le crédit consommation ;</a:t>
            </a:r>
          </a:p>
          <a:p>
            <a:pPr lvl="1">
              <a:spcAft>
                <a:spcPts val="300"/>
              </a:spcAft>
            </a:pPr>
            <a:r>
              <a:rPr lang="fr-FR" dirty="0"/>
              <a:t>L’impact de la </a:t>
            </a:r>
            <a:r>
              <a:rPr lang="fr-FR" b="1" dirty="0"/>
              <a:t>Loi Lemoine </a:t>
            </a:r>
            <a:r>
              <a:rPr lang="fr-FR" dirty="0"/>
              <a:t>et de la </a:t>
            </a:r>
            <a:r>
              <a:rPr lang="fr-FR" b="1" dirty="0"/>
              <a:t>Loi Pouvoir d’Achat </a:t>
            </a:r>
            <a:r>
              <a:rPr lang="fr-FR" dirty="0"/>
              <a:t>facilitent l’accès à la résiliation.</a:t>
            </a:r>
            <a:endParaRPr lang="fr-FR" strike="sngStrike" dirty="0"/>
          </a:p>
        </p:txBody>
      </p:sp>
      <p:sp>
        <p:nvSpPr>
          <p:cNvPr id="7" name="Espace réservé du contenu 1">
            <a:extLst>
              <a:ext uri="{FF2B5EF4-FFF2-40B4-BE49-F238E27FC236}">
                <a16:creationId xmlns:a16="http://schemas.microsoft.com/office/drawing/2014/main" id="{B368FA7F-D358-65E4-B157-ED66622DDDF2}"/>
              </a:ext>
            </a:extLst>
          </p:cNvPr>
          <p:cNvSpPr txBox="1">
            <a:spLocks/>
          </p:cNvSpPr>
          <p:nvPr/>
        </p:nvSpPr>
        <p:spPr>
          <a:xfrm>
            <a:off x="695324" y="1347700"/>
            <a:ext cx="10801349" cy="91519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
              </a:spcAft>
            </a:pPr>
            <a:r>
              <a:rPr lang="fr-FR" sz="1500" dirty="0"/>
              <a:t>Le poids du PNB directement lié aux commissions de </a:t>
            </a:r>
            <a:r>
              <a:rPr lang="fr-FR" sz="1500" dirty="0">
                <a:solidFill>
                  <a:schemeClr val="accent4">
                    <a:lumMod val="75000"/>
                  </a:schemeClr>
                </a:solidFill>
              </a:rPr>
              <a:t>bancarisation</a:t>
            </a:r>
            <a:r>
              <a:rPr lang="fr-FR" sz="1500" dirty="0"/>
              <a:t> sur le </a:t>
            </a:r>
            <a:r>
              <a:rPr lang="fr-FR" sz="1500" dirty="0">
                <a:solidFill>
                  <a:schemeClr val="accent4">
                    <a:lumMod val="75000"/>
                  </a:schemeClr>
                </a:solidFill>
              </a:rPr>
              <a:t>marché des particuliers </a:t>
            </a:r>
            <a:r>
              <a:rPr lang="fr-FR" sz="1500" dirty="0"/>
              <a:t>est très important avec </a:t>
            </a:r>
            <a:r>
              <a:rPr lang="fr-FR" sz="1500" dirty="0">
                <a:solidFill>
                  <a:schemeClr val="accent4">
                    <a:lumMod val="75000"/>
                  </a:schemeClr>
                </a:solidFill>
              </a:rPr>
              <a:t>73M€ sur un PNB global de la CEGEE de 501M€.</a:t>
            </a:r>
          </a:p>
        </p:txBody>
      </p:sp>
      <p:sp>
        <p:nvSpPr>
          <p:cNvPr id="8" name="Espace réservé du contenu 1">
            <a:extLst>
              <a:ext uri="{FF2B5EF4-FFF2-40B4-BE49-F238E27FC236}">
                <a16:creationId xmlns:a16="http://schemas.microsoft.com/office/drawing/2014/main" id="{4D34572C-6276-F111-1AD9-A11493F3FCF9}"/>
              </a:ext>
            </a:extLst>
          </p:cNvPr>
          <p:cNvSpPr txBox="1">
            <a:spLocks/>
          </p:cNvSpPr>
          <p:nvPr/>
        </p:nvSpPr>
        <p:spPr>
          <a:xfrm>
            <a:off x="2312892" y="5292942"/>
            <a:ext cx="9183781" cy="124935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
              </a:spcAft>
            </a:pPr>
            <a:r>
              <a:rPr lang="fr-FR" sz="1500" dirty="0"/>
              <a:t>Le relai que peuvent faire les </a:t>
            </a:r>
            <a:r>
              <a:rPr lang="fr-FR" sz="1500" b="1" dirty="0"/>
              <a:t>médias régionaux </a:t>
            </a:r>
            <a:r>
              <a:rPr lang="fr-FR" sz="1500" dirty="0"/>
              <a:t>en surfant sur l’impact du </a:t>
            </a:r>
            <a:r>
              <a:rPr lang="fr-FR" sz="1500" b="1" dirty="0"/>
              <a:t>pouvoir d’achat des Français </a:t>
            </a:r>
            <a:r>
              <a:rPr lang="fr-FR" sz="1500" dirty="0"/>
              <a:t>est également un critère à considérer.</a:t>
            </a:r>
          </a:p>
          <a:p>
            <a:pPr>
              <a:spcAft>
                <a:spcPts val="300"/>
              </a:spcAft>
            </a:pPr>
            <a:r>
              <a:rPr lang="fr-FR" sz="1500" dirty="0"/>
              <a:t>En lien fort avec la Direction de la Finance, la </a:t>
            </a:r>
            <a:r>
              <a:rPr lang="fr-FR" sz="1500" b="1" dirty="0"/>
              <a:t>satisfaction de nos clients </a:t>
            </a:r>
            <a:r>
              <a:rPr lang="fr-FR" sz="1500" dirty="0"/>
              <a:t>est un critère primordial dans l’ajustement de l’augmentation décidée.</a:t>
            </a:r>
          </a:p>
        </p:txBody>
      </p:sp>
      <p:pic>
        <p:nvPicPr>
          <p:cNvPr id="9" name="Picture 6" descr="Vecteur gratuit illustration vectorielle de conflit social concept abstrait. relations sociales, pouvoir d'interaction, conflit entre les classes, personnes multiraciales en colère, harcèlement scolaire, abus, métaphore abstraite agressive.">
            <a:extLst>
              <a:ext uri="{FF2B5EF4-FFF2-40B4-BE49-F238E27FC236}">
                <a16:creationId xmlns:a16="http://schemas.microsoft.com/office/drawing/2014/main" id="{EF9E5FCF-A68F-DE57-1F01-0DD413ED5B9A}"/>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5324" y="2032633"/>
            <a:ext cx="907917" cy="907917"/>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contenu 1">
            <a:extLst>
              <a:ext uri="{FF2B5EF4-FFF2-40B4-BE49-F238E27FC236}">
                <a16:creationId xmlns:a16="http://schemas.microsoft.com/office/drawing/2014/main" id="{ADB718A7-BE47-789F-1495-360B89D84EC1}"/>
              </a:ext>
            </a:extLst>
          </p:cNvPr>
          <p:cNvSpPr txBox="1">
            <a:spLocks/>
          </p:cNvSpPr>
          <p:nvPr/>
        </p:nvSpPr>
        <p:spPr>
          <a:xfrm>
            <a:off x="1594086" y="2050803"/>
            <a:ext cx="10018845" cy="103673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
              </a:spcAft>
            </a:pPr>
            <a:r>
              <a:rPr lang="fr-FR" sz="1500" dirty="0"/>
              <a:t>Les décisions d’augmentations des tarifs reposent sur le benchmark de la concurrence régionale et de toutes les Caisses d’Epargne, des pratiques concurrentielles. Le coût réel de la prestation et les besoins détectés dans chaque fonction concernée en sont la base pour déterminer un prix juste pour notre entreprise et pour nos clients.</a:t>
            </a:r>
          </a:p>
        </p:txBody>
      </p:sp>
      <p:pic>
        <p:nvPicPr>
          <p:cNvPr id="11" name="Picture 12" descr="Personnes démarrant un projet d'entreprise illustré">
            <a:extLst>
              <a:ext uri="{FF2B5EF4-FFF2-40B4-BE49-F238E27FC236}">
                <a16:creationId xmlns:a16="http://schemas.microsoft.com/office/drawing/2014/main" id="{5DA820FE-8B8F-F1D8-7A4B-E6AAB5B8F6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3793" y="3448265"/>
            <a:ext cx="2002270" cy="13337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descr="Vecteur ensemble plat emot">
            <a:extLst>
              <a:ext uri="{FF2B5EF4-FFF2-40B4-BE49-F238E27FC236}">
                <a16:creationId xmlns:a16="http://schemas.microsoft.com/office/drawing/2014/main" id="{003B1119-24D7-9376-22F4-00EFB3E39EB0}"/>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5930"/>
          <a:stretch/>
        </p:blipFill>
        <p:spPr bwMode="auto">
          <a:xfrm>
            <a:off x="1441667" y="5291924"/>
            <a:ext cx="668416" cy="10878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Vecteur gratuit illustration de concept abstrait de presse">
            <a:extLst>
              <a:ext uri="{FF2B5EF4-FFF2-40B4-BE49-F238E27FC236}">
                <a16:creationId xmlns:a16="http://schemas.microsoft.com/office/drawing/2014/main" id="{618369D9-1098-ADA9-742F-F6848B1BAFDE}"/>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6216" y="5239847"/>
            <a:ext cx="1087870" cy="1087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051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b="1" dirty="0">
                <a:solidFill>
                  <a:schemeClr val="accent4">
                    <a:lumMod val="75000"/>
                  </a:schemeClr>
                </a:solidFill>
              </a:rPr>
              <a:t>Les évolutions tarifaires pour 2024 portent sur divers domaines.</a:t>
            </a:r>
          </a:p>
          <a:p>
            <a:r>
              <a:rPr lang="fr-FR" dirty="0"/>
              <a:t>Défendre notre tarification en maîtrisant les remises commerciales est l’outil de rentabilité permanente.</a:t>
            </a:r>
          </a:p>
          <a:p>
            <a:r>
              <a:rPr lang="fr-FR" dirty="0"/>
              <a:t>Quand un établissement bancaire fait évoluer ses tarifs, l’information donnée aux clients est règlementée.</a:t>
            </a:r>
          </a:p>
          <a:p>
            <a:r>
              <a:rPr lang="fr-FR" dirty="0"/>
              <a:t>Annexes</a:t>
            </a:r>
          </a:p>
        </p:txBody>
      </p:sp>
    </p:spTree>
    <p:extLst>
      <p:ext uri="{BB962C8B-B14F-4D97-AF65-F5344CB8AC3E}">
        <p14:creationId xmlns:p14="http://schemas.microsoft.com/office/powerpoint/2010/main" val="2002553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BF859E-87D8-269C-6707-D5E8B75C9FE3}"/>
              </a:ext>
            </a:extLst>
          </p:cNvPr>
          <p:cNvSpPr>
            <a:spLocks noGrp="1"/>
          </p:cNvSpPr>
          <p:nvPr>
            <p:ph idx="17"/>
          </p:nvPr>
        </p:nvSpPr>
        <p:spPr/>
        <p:txBody>
          <a:bodyPr/>
          <a:lstStyle/>
          <a:p>
            <a:pPr>
              <a:spcAft>
                <a:spcPts val="600"/>
              </a:spcAft>
            </a:pPr>
            <a:r>
              <a:rPr lang="fr-FR" dirty="0"/>
              <a:t>Pour 2024, les décisions de valorisation de nos services se sont portées principalement sur la </a:t>
            </a:r>
            <a:r>
              <a:rPr lang="fr-FR" b="1" dirty="0"/>
              <a:t>bancarisation</a:t>
            </a:r>
            <a:r>
              <a:rPr lang="fr-FR" dirty="0"/>
              <a:t>.</a:t>
            </a:r>
          </a:p>
          <a:p>
            <a:pPr lvl="1">
              <a:spcAft>
                <a:spcPts val="600"/>
              </a:spcAft>
            </a:pPr>
            <a:r>
              <a:rPr lang="fr-FR" dirty="0"/>
              <a:t>Les </a:t>
            </a:r>
            <a:r>
              <a:rPr lang="fr-FR" b="1" dirty="0"/>
              <a:t>Offres Groupées de Services </a:t>
            </a:r>
            <a:r>
              <a:rPr lang="fr-FR" dirty="0"/>
              <a:t>(OGS) : Formule, Bouquet Liberté, offres </a:t>
            </a:r>
            <a:r>
              <a:rPr lang="fr-FR" dirty="0" err="1"/>
              <a:t>Satellis</a:t>
            </a:r>
            <a:r>
              <a:rPr lang="fr-FR" dirty="0"/>
              <a:t> augmentent en restant dans la moyenne du marché concurrentiel, tout en conservant un avantage prédominant au travers de la Formule version Famille.</a:t>
            </a:r>
          </a:p>
          <a:p>
            <a:pPr lvl="1">
              <a:spcAft>
                <a:spcPts val="600"/>
              </a:spcAft>
            </a:pPr>
            <a:r>
              <a:rPr lang="fr-FR" dirty="0"/>
              <a:t>Une légère augmentation des </a:t>
            </a:r>
            <a:r>
              <a:rPr lang="fr-FR" b="1" dirty="0"/>
              <a:t>services complémentaires du Bouquet Liberté </a:t>
            </a:r>
            <a:r>
              <a:rPr lang="fr-FR" dirty="0"/>
              <a:t>représente un impact PNB important.</a:t>
            </a:r>
          </a:p>
          <a:p>
            <a:pPr lvl="1">
              <a:spcAft>
                <a:spcPts val="600"/>
              </a:spcAft>
            </a:pPr>
            <a:r>
              <a:rPr lang="fr-FR" dirty="0"/>
              <a:t>Les pratiques concurrentielles nous permettent de valoriser les </a:t>
            </a:r>
            <a:r>
              <a:rPr lang="fr-FR" b="1" dirty="0"/>
              <a:t>frais de tenue de compte </a:t>
            </a:r>
            <a:r>
              <a:rPr lang="fr-FR" dirty="0"/>
              <a:t>et les </a:t>
            </a:r>
            <a:r>
              <a:rPr lang="fr-FR" b="1" dirty="0"/>
              <a:t>cotisations de cartes à l’unité </a:t>
            </a:r>
            <a:r>
              <a:rPr lang="fr-FR" dirty="0"/>
              <a:t>pour nos clients non détenteurs d’OGS.</a:t>
            </a:r>
          </a:p>
          <a:p>
            <a:pPr lvl="1">
              <a:spcAft>
                <a:spcPts val="600"/>
              </a:spcAft>
            </a:pPr>
            <a:r>
              <a:rPr lang="fr-FR" dirty="0"/>
              <a:t>Nous mettons en valeur des </a:t>
            </a:r>
            <a:r>
              <a:rPr lang="fr-FR" b="1" dirty="0"/>
              <a:t>opérations réalisables en </a:t>
            </a:r>
            <a:r>
              <a:rPr lang="fr-FR" b="1" dirty="0" err="1"/>
              <a:t>selfcare</a:t>
            </a:r>
            <a:r>
              <a:rPr lang="fr-FR" b="1" dirty="0"/>
              <a:t> </a:t>
            </a:r>
            <a:r>
              <a:rPr lang="fr-FR" dirty="0"/>
              <a:t>en impactant les opérations, sans valeur ajoutée commercialement, réalisées en agence.</a:t>
            </a:r>
          </a:p>
          <a:p>
            <a:pPr lvl="1">
              <a:spcAft>
                <a:spcPts val="600"/>
              </a:spcAft>
            </a:pPr>
            <a:r>
              <a:rPr lang="fr-FR" dirty="0"/>
              <a:t>Une diminution de la </a:t>
            </a:r>
            <a:r>
              <a:rPr lang="fr-FR" b="1" dirty="0"/>
              <a:t>franchise de retraits déplacés</a:t>
            </a:r>
            <a:r>
              <a:rPr lang="fr-FR" dirty="0"/>
              <a:t> hors réseau des Caisses d’Epargne et une valorisation de la prestation sont actées pour 2024.</a:t>
            </a:r>
          </a:p>
          <a:p>
            <a:pPr lvl="1">
              <a:spcAft>
                <a:spcPts val="600"/>
              </a:spcAft>
            </a:pPr>
            <a:r>
              <a:rPr lang="fr-FR" dirty="0"/>
              <a:t>Une révision du mode de calcul des </a:t>
            </a:r>
            <a:r>
              <a:rPr lang="fr-FR" b="1" dirty="0"/>
              <a:t>agios sur le découvert autorisé </a:t>
            </a:r>
            <a:r>
              <a:rPr lang="fr-FR" dirty="0"/>
              <a:t>nous permet de conserver encore un avantage sur la pratique concurrentielle.</a:t>
            </a:r>
          </a:p>
          <a:p>
            <a:r>
              <a:rPr lang="fr-FR" dirty="0"/>
              <a:t>Une hausse du minimum des </a:t>
            </a:r>
            <a:r>
              <a:rPr lang="fr-FR" b="1" dirty="0"/>
              <a:t>frais de dossier </a:t>
            </a:r>
            <a:r>
              <a:rPr lang="fr-FR" dirty="0"/>
              <a:t>sur le </a:t>
            </a:r>
            <a:r>
              <a:rPr lang="fr-FR" b="1" dirty="0"/>
              <a:t>prêt consommation </a:t>
            </a:r>
            <a:r>
              <a:rPr lang="fr-FR" dirty="0"/>
              <a:t>et diverses augmentations sur </a:t>
            </a:r>
            <a:r>
              <a:rPr lang="fr-FR" b="1" dirty="0"/>
              <a:t>l’item immobilier</a:t>
            </a:r>
            <a:r>
              <a:rPr lang="fr-FR" dirty="0"/>
              <a:t> permettent de valoriser l’expertise requise.</a:t>
            </a:r>
          </a:p>
          <a:p>
            <a:r>
              <a:rPr lang="fr-FR" b="1" dirty="0">
                <a:solidFill>
                  <a:schemeClr val="accent4">
                    <a:lumMod val="75000"/>
                  </a:schemeClr>
                </a:solidFill>
              </a:rPr>
              <a:t>L’année 2024 étant une année où la collecte sera encore un point prédominant, la tarification des services sur ce domaine ne connait pas d’augmentation.</a:t>
            </a:r>
          </a:p>
        </p:txBody>
      </p:sp>
      <p:sp>
        <p:nvSpPr>
          <p:cNvPr id="3" name="Espace réservé du texte 2">
            <a:extLst>
              <a:ext uri="{FF2B5EF4-FFF2-40B4-BE49-F238E27FC236}">
                <a16:creationId xmlns:a16="http://schemas.microsoft.com/office/drawing/2014/main" id="{0DB5A91B-83E7-ABAD-A801-E3ACB0EC1513}"/>
              </a:ext>
            </a:extLst>
          </p:cNvPr>
          <p:cNvSpPr>
            <a:spLocks noGrp="1"/>
          </p:cNvSpPr>
          <p:nvPr>
            <p:ph type="body" sz="quarter" idx="12"/>
          </p:nvPr>
        </p:nvSpPr>
        <p:spPr/>
        <p:txBody>
          <a:bodyPr/>
          <a:lstStyle/>
          <a:p>
            <a:r>
              <a:rPr lang="fr-FR" dirty="0"/>
              <a:t>Les évolutions tarifaires pour 2024 portent sur divers domaines.</a:t>
            </a:r>
          </a:p>
        </p:txBody>
      </p:sp>
      <p:sp>
        <p:nvSpPr>
          <p:cNvPr id="4" name="Espace réservé du texte 3">
            <a:extLst>
              <a:ext uri="{FF2B5EF4-FFF2-40B4-BE49-F238E27FC236}">
                <a16:creationId xmlns:a16="http://schemas.microsoft.com/office/drawing/2014/main" id="{0A852933-D2AD-B400-9084-4BCDA7D736DB}"/>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B8AE6D30-9D60-46C8-B96E-DBD3B7B48B08}"/>
              </a:ext>
            </a:extLst>
          </p:cNvPr>
          <p:cNvSpPr>
            <a:spLocks noGrp="1"/>
          </p:cNvSpPr>
          <p:nvPr>
            <p:ph type="body" sz="quarter" idx="16"/>
          </p:nvPr>
        </p:nvSpPr>
        <p:spPr/>
        <p:txBody>
          <a:bodyPr/>
          <a:lstStyle/>
          <a:p>
            <a:r>
              <a:rPr lang="fr-FR" dirty="0"/>
              <a:t>2</a:t>
            </a:r>
          </a:p>
        </p:txBody>
      </p:sp>
    </p:spTree>
    <p:extLst>
      <p:ext uri="{BB962C8B-B14F-4D97-AF65-F5344CB8AC3E}">
        <p14:creationId xmlns:p14="http://schemas.microsoft.com/office/powerpoint/2010/main" val="1551779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412A988-0D70-D9D2-0D71-3B47C9579137}"/>
              </a:ext>
            </a:extLst>
          </p:cNvPr>
          <p:cNvSpPr>
            <a:spLocks noGrp="1"/>
          </p:cNvSpPr>
          <p:nvPr>
            <p:ph type="body" sz="quarter" idx="12"/>
          </p:nvPr>
        </p:nvSpPr>
        <p:spPr/>
        <p:txBody>
          <a:bodyPr/>
          <a:lstStyle/>
          <a:p>
            <a:r>
              <a:rPr lang="fr-FR" dirty="0"/>
              <a:t>Les Offres Groupées de Services (OGS) connaissent une valorisation permettant de </a:t>
            </a:r>
            <a:r>
              <a:rPr lang="fr-FR" dirty="0">
                <a:solidFill>
                  <a:schemeClr val="accent4">
                    <a:lumMod val="75000"/>
                  </a:schemeClr>
                </a:solidFill>
              </a:rPr>
              <a:t>rester</a:t>
            </a:r>
            <a:r>
              <a:rPr lang="fr-FR" dirty="0"/>
              <a:t> </a:t>
            </a:r>
            <a:r>
              <a:rPr lang="fr-FR" dirty="0">
                <a:solidFill>
                  <a:schemeClr val="accent4">
                    <a:lumMod val="75000"/>
                  </a:schemeClr>
                </a:solidFill>
              </a:rPr>
              <a:t>dans la moyenne du marché concurrentiel</a:t>
            </a:r>
            <a:r>
              <a:rPr lang="fr-FR" dirty="0"/>
              <a:t>, …</a:t>
            </a:r>
          </a:p>
        </p:txBody>
      </p:sp>
      <p:sp>
        <p:nvSpPr>
          <p:cNvPr id="4" name="Espace réservé du texte 3">
            <a:extLst>
              <a:ext uri="{FF2B5EF4-FFF2-40B4-BE49-F238E27FC236}">
                <a16:creationId xmlns:a16="http://schemas.microsoft.com/office/drawing/2014/main" id="{1B69BC36-C552-D081-C52E-A3BCBB7CF692}"/>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AAFF4D44-A6C4-1878-411E-1D4E1C18FDC2}"/>
              </a:ext>
            </a:extLst>
          </p:cNvPr>
          <p:cNvSpPr>
            <a:spLocks noGrp="1"/>
          </p:cNvSpPr>
          <p:nvPr>
            <p:ph type="body" sz="quarter" idx="16"/>
          </p:nvPr>
        </p:nvSpPr>
        <p:spPr/>
        <p:txBody>
          <a:bodyPr/>
          <a:lstStyle/>
          <a:p>
            <a:r>
              <a:rPr lang="fr-FR" dirty="0"/>
              <a:t>2</a:t>
            </a:r>
          </a:p>
        </p:txBody>
      </p:sp>
      <p:sp>
        <p:nvSpPr>
          <p:cNvPr id="6" name="Espace réservé du contenu 6">
            <a:extLst>
              <a:ext uri="{FF2B5EF4-FFF2-40B4-BE49-F238E27FC236}">
                <a16:creationId xmlns:a16="http://schemas.microsoft.com/office/drawing/2014/main" id="{6A19D62B-687C-995D-2358-19DB1522DDBF}"/>
              </a:ext>
            </a:extLst>
          </p:cNvPr>
          <p:cNvSpPr txBox="1">
            <a:spLocks/>
          </p:cNvSpPr>
          <p:nvPr/>
        </p:nvSpPr>
        <p:spPr>
          <a:xfrm>
            <a:off x="695325" y="1459971"/>
            <a:ext cx="1927802" cy="542693"/>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Les Formules</a:t>
            </a:r>
            <a:endParaRPr lang="fr-FR" dirty="0"/>
          </a:p>
        </p:txBody>
      </p:sp>
      <p:graphicFrame>
        <p:nvGraphicFramePr>
          <p:cNvPr id="7" name="Tableau 6">
            <a:extLst>
              <a:ext uri="{FF2B5EF4-FFF2-40B4-BE49-F238E27FC236}">
                <a16:creationId xmlns:a16="http://schemas.microsoft.com/office/drawing/2014/main" id="{26A6573A-9CEE-234F-F748-F35489BF487F}"/>
              </a:ext>
            </a:extLst>
          </p:cNvPr>
          <p:cNvGraphicFramePr>
            <a:graphicFrameLocks noGrp="1"/>
          </p:cNvGraphicFramePr>
          <p:nvPr>
            <p:extLst>
              <p:ext uri="{D42A27DB-BD31-4B8C-83A1-F6EECF244321}">
                <p14:modId xmlns:p14="http://schemas.microsoft.com/office/powerpoint/2010/main" val="895805870"/>
              </p:ext>
            </p:extLst>
          </p:nvPr>
        </p:nvGraphicFramePr>
        <p:xfrm>
          <a:off x="1221724" y="1841440"/>
          <a:ext cx="3505199" cy="1988820"/>
        </p:xfrm>
        <a:graphic>
          <a:graphicData uri="http://schemas.openxmlformats.org/drawingml/2006/table">
            <a:tbl>
              <a:tblPr/>
              <a:tblGrid>
                <a:gridCol w="1774237">
                  <a:extLst>
                    <a:ext uri="{9D8B030D-6E8A-4147-A177-3AD203B41FA5}">
                      <a16:colId xmlns:a16="http://schemas.microsoft.com/office/drawing/2014/main" val="2032146242"/>
                    </a:ext>
                  </a:extLst>
                </a:gridCol>
                <a:gridCol w="865481">
                  <a:extLst>
                    <a:ext uri="{9D8B030D-6E8A-4147-A177-3AD203B41FA5}">
                      <a16:colId xmlns:a16="http://schemas.microsoft.com/office/drawing/2014/main" val="1452690172"/>
                    </a:ext>
                  </a:extLst>
                </a:gridCol>
                <a:gridCol w="865481">
                  <a:extLst>
                    <a:ext uri="{9D8B030D-6E8A-4147-A177-3AD203B41FA5}">
                      <a16:colId xmlns:a16="http://schemas.microsoft.com/office/drawing/2014/main" val="2412142363"/>
                    </a:ext>
                  </a:extLst>
                </a:gridCol>
              </a:tblGrid>
              <a:tr h="154562">
                <a:tc>
                  <a:txBody>
                    <a:bodyPr/>
                    <a:lstStyle/>
                    <a:p>
                      <a:pPr algn="ctr" fontAlgn="ctr"/>
                      <a:r>
                        <a:rPr lang="fr-FR" sz="1050" b="1" i="0" u="none" strike="noStrike" dirty="0">
                          <a:solidFill>
                            <a:srgbClr val="404040"/>
                          </a:solidFill>
                          <a:effectLst/>
                          <a:latin typeface="Calibri" panose="020F0502020204030204" pitchFamily="34" charset="0"/>
                        </a:rPr>
                        <a:t>INDIVIDUEL</a:t>
                      </a:r>
                      <a:endParaRPr lang="fr-FR" sz="1400" b="1" i="0" u="none" strike="noStrike" dirty="0">
                        <a:solidFill>
                          <a:srgbClr val="404040"/>
                        </a:solidFill>
                        <a:effectLst/>
                        <a:latin typeface="Calibri" panose="020F050202020403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dirty="0">
                          <a:solidFill>
                            <a:srgbClr val="FFFFFF"/>
                          </a:solidFill>
                          <a:effectLst/>
                          <a:latin typeface="Calibri" panose="020F0502020204030204" pitchFamily="34" charset="0"/>
                        </a:rPr>
                        <a:t>Tarif 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000" b="1" i="0" u="none" strike="noStrike">
                          <a:solidFill>
                            <a:srgbClr val="0070C0"/>
                          </a:solidFill>
                          <a:effectLst/>
                          <a:latin typeface="Calibri" panose="020F0502020204030204" pitchFamily="34" charset="0"/>
                        </a:rPr>
                        <a:t>Tarif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5423538"/>
                  </a:ext>
                </a:extLst>
              </a:tr>
              <a:tr h="143038">
                <a:tc gridSpan="3">
                  <a:txBody>
                    <a:bodyPr/>
                    <a:lstStyle/>
                    <a:p>
                      <a:pPr algn="l" rtl="0" fontAlgn="ctr"/>
                      <a:r>
                        <a:rPr lang="fr-FR" sz="1000" b="1" i="0" u="none" strike="noStrike" dirty="0">
                          <a:solidFill>
                            <a:srgbClr val="FFFFFF"/>
                          </a:solidFill>
                          <a:effectLst/>
                          <a:latin typeface="Calibri" panose="020F0502020204030204" pitchFamily="34" charset="0"/>
                        </a:rPr>
                        <a:t>Formule Initial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5759"/>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594843247"/>
                  </a:ext>
                </a:extLst>
              </a:tr>
              <a:tr h="286076">
                <a:tc>
                  <a:txBody>
                    <a:bodyPr/>
                    <a:lstStyle/>
                    <a:p>
                      <a:pPr algn="ctr" rtl="0" fontAlgn="ctr"/>
                      <a:r>
                        <a:rPr lang="fr-FR" sz="1000" b="1" i="0" u="none" strike="noStrike" dirty="0">
                          <a:solidFill>
                            <a:srgbClr val="FFFFFF"/>
                          </a:solidFill>
                          <a:effectLst/>
                          <a:latin typeface="Calibri" panose="020F0502020204030204" pitchFamily="34" charset="0"/>
                        </a:rPr>
                        <a:t>Classic à contrôle de solde / Classic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rtl="0" fontAlgn="ctr"/>
                      <a:r>
                        <a:rPr lang="fr-FR" sz="1000" b="0" i="1" u="none" strike="noStrike">
                          <a:solidFill>
                            <a:srgbClr val="404040"/>
                          </a:solidFill>
                          <a:effectLst/>
                          <a:latin typeface="Calibri" panose="020F0502020204030204" pitchFamily="34" charset="0"/>
                        </a:rPr>
                        <a:t>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404040"/>
                          </a:solidFill>
                          <a:effectLst/>
                          <a:latin typeface="Calibri" panose="020F0502020204030204" pitchFamily="34" charset="0"/>
                        </a:rPr>
                        <a:t>7,40 €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64985931"/>
                  </a:ext>
                </a:extLst>
              </a:tr>
              <a:tr h="143038">
                <a:tc gridSpan="3">
                  <a:txBody>
                    <a:bodyPr/>
                    <a:lstStyle/>
                    <a:p>
                      <a:pPr algn="l" rtl="0" fontAlgn="ctr"/>
                      <a:r>
                        <a:rPr lang="fr-FR" sz="1000" b="1" i="0" u="none" strike="noStrike">
                          <a:solidFill>
                            <a:srgbClr val="FFFFFF"/>
                          </a:solidFill>
                          <a:effectLst/>
                          <a:latin typeface="Calibri" panose="020F0502020204030204" pitchFamily="34" charset="0"/>
                        </a:rPr>
                        <a:t>Formule Confort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5759"/>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195118373"/>
                  </a:ext>
                </a:extLst>
              </a:tr>
              <a:tr h="286076">
                <a:tc>
                  <a:txBody>
                    <a:bodyPr/>
                    <a:lstStyle/>
                    <a:p>
                      <a:pPr algn="ctr" rtl="0" fontAlgn="ctr"/>
                      <a:r>
                        <a:rPr lang="fr-FR" sz="1000" b="1" i="0" u="none" strike="noStrike" dirty="0">
                          <a:solidFill>
                            <a:srgbClr val="FFFFFF"/>
                          </a:solidFill>
                          <a:effectLst/>
                          <a:latin typeface="Calibri" panose="020F0502020204030204" pitchFamily="34" charset="0"/>
                        </a:rPr>
                        <a:t>Classic à contrôle de solde / Classic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rtl="0" fontAlgn="ctr"/>
                      <a:r>
                        <a:rPr lang="fr-FR" sz="1000" b="0" i="1" u="none" strike="noStrike" dirty="0">
                          <a:solidFill>
                            <a:srgbClr val="404040"/>
                          </a:solidFill>
                          <a:effectLst/>
                          <a:latin typeface="Calibri" panose="020F0502020204030204" pitchFamily="34" charset="0"/>
                        </a:rPr>
                        <a:t>9,18 €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404040"/>
                          </a:solidFill>
                          <a:effectLst/>
                          <a:latin typeface="Calibri" panose="020F0502020204030204" pitchFamily="34" charset="0"/>
                        </a:rPr>
                        <a:t>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69858439"/>
                  </a:ext>
                </a:extLst>
              </a:tr>
              <a:tr h="143038">
                <a:tc>
                  <a:txBody>
                    <a:bodyPr/>
                    <a:lstStyle/>
                    <a:p>
                      <a:pPr algn="ctr" rtl="0" fontAlgn="ctr"/>
                      <a:r>
                        <a:rPr lang="fr-FR" sz="1000" b="1" i="0" u="none" strike="noStrike" dirty="0">
                          <a:solidFill>
                            <a:srgbClr val="000000"/>
                          </a:solidFill>
                          <a:effectLst/>
                          <a:latin typeface="Calibri" panose="020F0502020204030204" pitchFamily="34" charset="0"/>
                        </a:rPr>
                        <a:t>Premier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fr-FR" sz="1000" b="0" i="1" u="none" strike="noStrike" dirty="0">
                          <a:solidFill>
                            <a:srgbClr val="404040"/>
                          </a:solidFill>
                          <a:effectLst/>
                          <a:latin typeface="Calibri" panose="020F0502020204030204" pitchFamily="34" charset="0"/>
                        </a:rPr>
                        <a:t>15,3 €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dirty="0">
                          <a:solidFill>
                            <a:srgbClr val="404040"/>
                          </a:solidFill>
                          <a:effectLst/>
                          <a:latin typeface="Calibri" panose="020F0502020204030204" pitchFamily="34" charset="0"/>
                        </a:rPr>
                        <a:t>16,10 €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47671098"/>
                  </a:ext>
                </a:extLst>
              </a:tr>
              <a:tr h="143038">
                <a:tc gridSpan="3">
                  <a:txBody>
                    <a:bodyPr/>
                    <a:lstStyle/>
                    <a:p>
                      <a:pPr algn="l" rtl="0" fontAlgn="ctr"/>
                      <a:r>
                        <a:rPr lang="fr-FR" sz="1000" b="1" i="0" u="none" strike="noStrike">
                          <a:solidFill>
                            <a:srgbClr val="FFFFFF"/>
                          </a:solidFill>
                          <a:effectLst/>
                          <a:latin typeface="Calibri" panose="020F0502020204030204" pitchFamily="34" charset="0"/>
                        </a:rPr>
                        <a:t>Formule Optimal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5759"/>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853097047"/>
                  </a:ext>
                </a:extLst>
              </a:tr>
              <a:tr h="286076">
                <a:tc>
                  <a:txBody>
                    <a:bodyPr/>
                    <a:lstStyle/>
                    <a:p>
                      <a:pPr algn="ctr" rtl="0" fontAlgn="ctr"/>
                      <a:r>
                        <a:rPr lang="fr-FR" sz="1000" b="1" i="0" u="none" strike="noStrike" dirty="0">
                          <a:solidFill>
                            <a:srgbClr val="FFFFFF"/>
                          </a:solidFill>
                          <a:effectLst/>
                          <a:latin typeface="Calibri" panose="020F0502020204030204" pitchFamily="34" charset="0"/>
                        </a:rPr>
                        <a:t>Classic à contrôle de solde / Classic / Premier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rtl="0" fontAlgn="ctr"/>
                      <a:r>
                        <a:rPr lang="fr-FR" sz="1000" b="0" i="1" u="none" strike="noStrike">
                          <a:solidFill>
                            <a:srgbClr val="404040"/>
                          </a:solidFill>
                          <a:effectLst/>
                          <a:latin typeface="Calibri" panose="020F0502020204030204" pitchFamily="34" charset="0"/>
                        </a:rPr>
                        <a:t>20,4 €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404040"/>
                          </a:solidFill>
                          <a:effectLst/>
                          <a:latin typeface="Calibri" panose="020F0502020204030204" pitchFamily="34" charset="0"/>
                        </a:rPr>
                        <a:t>21,50 €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13849393"/>
                  </a:ext>
                </a:extLst>
              </a:tr>
              <a:tr h="143038">
                <a:tc>
                  <a:txBody>
                    <a:bodyPr/>
                    <a:lstStyle/>
                    <a:p>
                      <a:pPr algn="ctr" rtl="0" fontAlgn="ctr"/>
                      <a:r>
                        <a:rPr lang="fr-FR" sz="1000" b="1" i="0" u="none" strike="noStrike">
                          <a:solidFill>
                            <a:srgbClr val="FFFFFF"/>
                          </a:solidFill>
                          <a:effectLst/>
                          <a:latin typeface="Calibri" panose="020F0502020204030204" pitchFamily="34" charset="0"/>
                        </a:rPr>
                        <a:t>Platinum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B7B7B"/>
                    </a:solidFill>
                  </a:tcPr>
                </a:tc>
                <a:tc>
                  <a:txBody>
                    <a:bodyPr/>
                    <a:lstStyle/>
                    <a:p>
                      <a:pPr algn="ctr" rtl="0" fontAlgn="ctr"/>
                      <a:r>
                        <a:rPr lang="fr-FR" sz="1000" b="0" i="1" u="none" strike="noStrike">
                          <a:solidFill>
                            <a:srgbClr val="404040"/>
                          </a:solidFill>
                          <a:effectLst/>
                          <a:latin typeface="Calibri" panose="020F0502020204030204" pitchFamily="34" charset="0"/>
                        </a:rPr>
                        <a:t>25,5 €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404040"/>
                          </a:solidFill>
                          <a:effectLst/>
                          <a:latin typeface="Calibri" panose="020F0502020204030204" pitchFamily="34" charset="0"/>
                        </a:rPr>
                        <a:t>27 €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114054"/>
                  </a:ext>
                </a:extLst>
              </a:tr>
              <a:tr h="143038">
                <a:tc>
                  <a:txBody>
                    <a:bodyPr/>
                    <a:lstStyle/>
                    <a:p>
                      <a:pPr algn="ctr" rtl="0" fontAlgn="ctr"/>
                      <a:r>
                        <a:rPr lang="fr-FR" sz="1000" b="1" i="0" u="none" strike="noStrike">
                          <a:solidFill>
                            <a:srgbClr val="FFFFFF"/>
                          </a:solidFill>
                          <a:effectLst/>
                          <a:latin typeface="Calibri" panose="020F0502020204030204" pitchFamily="34" charset="0"/>
                        </a:rPr>
                        <a:t>Infinite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rtl="0" fontAlgn="ctr"/>
                      <a:r>
                        <a:rPr lang="fr-FR" sz="1000" b="0" i="1" u="none" strike="noStrike">
                          <a:solidFill>
                            <a:srgbClr val="404040"/>
                          </a:solidFill>
                          <a:effectLst/>
                          <a:latin typeface="Calibri" panose="020F0502020204030204" pitchFamily="34" charset="0"/>
                        </a:rPr>
                        <a:t>35,7 €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dirty="0">
                          <a:solidFill>
                            <a:srgbClr val="404040"/>
                          </a:solidFill>
                          <a:effectLst/>
                          <a:latin typeface="Calibri" panose="020F0502020204030204" pitchFamily="34" charset="0"/>
                        </a:rPr>
                        <a:t>37,50 €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1432390"/>
                  </a:ext>
                </a:extLst>
              </a:tr>
            </a:tbl>
          </a:graphicData>
        </a:graphic>
      </p:graphicFrame>
      <p:graphicFrame>
        <p:nvGraphicFramePr>
          <p:cNvPr id="8" name="Tableau 7">
            <a:extLst>
              <a:ext uri="{FF2B5EF4-FFF2-40B4-BE49-F238E27FC236}">
                <a16:creationId xmlns:a16="http://schemas.microsoft.com/office/drawing/2014/main" id="{B975C741-8838-8BFF-1A1A-997CAEED6823}"/>
              </a:ext>
            </a:extLst>
          </p:cNvPr>
          <p:cNvGraphicFramePr>
            <a:graphicFrameLocks noGrp="1"/>
          </p:cNvGraphicFramePr>
          <p:nvPr>
            <p:extLst>
              <p:ext uri="{D42A27DB-BD31-4B8C-83A1-F6EECF244321}">
                <p14:modId xmlns:p14="http://schemas.microsoft.com/office/powerpoint/2010/main" val="858071762"/>
              </p:ext>
            </p:extLst>
          </p:nvPr>
        </p:nvGraphicFramePr>
        <p:xfrm>
          <a:off x="1239559" y="4062258"/>
          <a:ext cx="3505197" cy="1990121"/>
        </p:xfrm>
        <a:graphic>
          <a:graphicData uri="http://schemas.openxmlformats.org/drawingml/2006/table">
            <a:tbl>
              <a:tblPr/>
              <a:tblGrid>
                <a:gridCol w="1767083">
                  <a:extLst>
                    <a:ext uri="{9D8B030D-6E8A-4147-A177-3AD203B41FA5}">
                      <a16:colId xmlns:a16="http://schemas.microsoft.com/office/drawing/2014/main" val="1366452355"/>
                    </a:ext>
                  </a:extLst>
                </a:gridCol>
                <a:gridCol w="869057">
                  <a:extLst>
                    <a:ext uri="{9D8B030D-6E8A-4147-A177-3AD203B41FA5}">
                      <a16:colId xmlns:a16="http://schemas.microsoft.com/office/drawing/2014/main" val="618275549"/>
                    </a:ext>
                  </a:extLst>
                </a:gridCol>
                <a:gridCol w="869057">
                  <a:extLst>
                    <a:ext uri="{9D8B030D-6E8A-4147-A177-3AD203B41FA5}">
                      <a16:colId xmlns:a16="http://schemas.microsoft.com/office/drawing/2014/main" val="879996361"/>
                    </a:ext>
                  </a:extLst>
                </a:gridCol>
              </a:tblGrid>
              <a:tr h="161321">
                <a:tc>
                  <a:txBody>
                    <a:bodyPr/>
                    <a:lstStyle/>
                    <a:p>
                      <a:pPr algn="ctr" fontAlgn="ctr"/>
                      <a:r>
                        <a:rPr lang="fr-FR" sz="1000" b="1" i="0" u="none" strike="noStrike" dirty="0">
                          <a:solidFill>
                            <a:srgbClr val="404040"/>
                          </a:solidFill>
                          <a:effectLst/>
                          <a:latin typeface="Calibri" panose="020F0502020204030204" pitchFamily="34" charset="0"/>
                        </a:rPr>
                        <a:t>FAMILLE</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FFFFFF"/>
                          </a:solidFill>
                          <a:effectLst/>
                          <a:latin typeface="Calibri" panose="020F0502020204030204" pitchFamily="34" charset="0"/>
                        </a:rPr>
                        <a:t>Tarif 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000" b="1" i="0" u="none" strike="noStrike" dirty="0">
                          <a:solidFill>
                            <a:srgbClr val="0070C0"/>
                          </a:solidFill>
                          <a:effectLst/>
                          <a:latin typeface="Calibri" panose="020F0502020204030204" pitchFamily="34" charset="0"/>
                        </a:rPr>
                        <a:t>Tarif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91073195"/>
                  </a:ext>
                </a:extLst>
              </a:tr>
              <a:tr h="152292">
                <a:tc gridSpan="3">
                  <a:txBody>
                    <a:bodyPr/>
                    <a:lstStyle/>
                    <a:p>
                      <a:pPr algn="l" rtl="0" fontAlgn="ctr"/>
                      <a:r>
                        <a:rPr lang="fr-FR" sz="1000" b="1" i="0" u="none" strike="noStrike" dirty="0">
                          <a:solidFill>
                            <a:srgbClr val="FFFFFF"/>
                          </a:solidFill>
                          <a:effectLst/>
                          <a:latin typeface="Calibri" panose="020F0502020204030204" pitchFamily="34" charset="0"/>
                        </a:rPr>
                        <a:t>Formule Initial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5759"/>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80829220"/>
                  </a:ext>
                </a:extLst>
              </a:tr>
              <a:tr h="304583">
                <a:tc>
                  <a:txBody>
                    <a:bodyPr/>
                    <a:lstStyle/>
                    <a:p>
                      <a:pPr algn="ctr" rtl="0" fontAlgn="ctr"/>
                      <a:r>
                        <a:rPr lang="fr-FR" sz="1000" b="1" i="0" u="none" strike="noStrike" dirty="0">
                          <a:solidFill>
                            <a:srgbClr val="FFFFFF"/>
                          </a:solidFill>
                          <a:effectLst/>
                          <a:latin typeface="Calibri" panose="020F0502020204030204" pitchFamily="34" charset="0"/>
                        </a:rPr>
                        <a:t>Classic à contrôle de solde / Classic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rtl="0" fontAlgn="ctr"/>
                      <a:r>
                        <a:rPr lang="fr-FR" sz="1000" b="0" i="1" u="none" strike="noStrike" dirty="0">
                          <a:solidFill>
                            <a:srgbClr val="404040"/>
                          </a:solidFill>
                          <a:effectLst/>
                          <a:latin typeface="Calibri" panose="020F0502020204030204" pitchFamily="34" charset="0"/>
                        </a:rPr>
                        <a:t>12 €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dirty="0">
                          <a:solidFill>
                            <a:srgbClr val="404040"/>
                          </a:solidFill>
                          <a:effectLst/>
                          <a:latin typeface="Calibri" panose="020F0502020204030204" pitchFamily="34" charset="0"/>
                        </a:rPr>
                        <a:t>12,60 €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60328174"/>
                  </a:ext>
                </a:extLst>
              </a:tr>
              <a:tr h="152292">
                <a:tc gridSpan="3">
                  <a:txBody>
                    <a:bodyPr/>
                    <a:lstStyle/>
                    <a:p>
                      <a:pPr algn="l" rtl="0" fontAlgn="ctr"/>
                      <a:r>
                        <a:rPr lang="fr-FR" sz="1000" b="1" i="0" u="none" strike="noStrike" dirty="0">
                          <a:solidFill>
                            <a:srgbClr val="FFFFFF"/>
                          </a:solidFill>
                          <a:effectLst/>
                          <a:latin typeface="Calibri" panose="020F0502020204030204" pitchFamily="34" charset="0"/>
                        </a:rPr>
                        <a:t>Formule Confort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5759"/>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614105832"/>
                  </a:ext>
                </a:extLst>
              </a:tr>
              <a:tr h="304583">
                <a:tc>
                  <a:txBody>
                    <a:bodyPr/>
                    <a:lstStyle/>
                    <a:p>
                      <a:pPr algn="ctr" rtl="0" fontAlgn="ctr"/>
                      <a:r>
                        <a:rPr lang="fr-FR" sz="1000" b="1" i="0" u="none" strike="noStrike" dirty="0">
                          <a:solidFill>
                            <a:srgbClr val="FFFFFF"/>
                          </a:solidFill>
                          <a:effectLst/>
                          <a:latin typeface="Calibri" panose="020F0502020204030204" pitchFamily="34" charset="0"/>
                        </a:rPr>
                        <a:t>Classic à contrôle de solde / Classic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rtl="0" fontAlgn="ctr"/>
                      <a:r>
                        <a:rPr lang="fr-FR" sz="1000" b="0" i="1" u="none" strike="noStrike">
                          <a:solidFill>
                            <a:srgbClr val="404040"/>
                          </a:solidFill>
                          <a:effectLst/>
                          <a:latin typeface="Calibri" panose="020F0502020204030204" pitchFamily="34" charset="0"/>
                        </a:rPr>
                        <a:t>15,30 €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404040"/>
                          </a:solidFill>
                          <a:effectLst/>
                          <a:latin typeface="Calibri" panose="020F0502020204030204" pitchFamily="34" charset="0"/>
                        </a:rPr>
                        <a:t>16,10 €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02720473"/>
                  </a:ext>
                </a:extLst>
              </a:tr>
              <a:tr h="152292">
                <a:tc>
                  <a:txBody>
                    <a:bodyPr/>
                    <a:lstStyle/>
                    <a:p>
                      <a:pPr algn="ctr" rtl="0" fontAlgn="ctr"/>
                      <a:r>
                        <a:rPr lang="fr-FR" sz="1000" b="1" i="0" u="none" strike="noStrike">
                          <a:solidFill>
                            <a:srgbClr val="000000"/>
                          </a:solidFill>
                          <a:effectLst/>
                          <a:latin typeface="Calibri" panose="020F0502020204030204" pitchFamily="34" charset="0"/>
                        </a:rPr>
                        <a:t>Premier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fr-FR" sz="1000" b="0" i="1" u="none" strike="noStrike">
                          <a:solidFill>
                            <a:srgbClr val="404040"/>
                          </a:solidFill>
                          <a:effectLst/>
                          <a:latin typeface="Calibri" panose="020F0502020204030204" pitchFamily="34" charset="0"/>
                        </a:rPr>
                        <a:t>19,38 €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404040"/>
                          </a:solidFill>
                          <a:effectLst/>
                          <a:latin typeface="Calibri" panose="020F0502020204030204" pitchFamily="34" charset="0"/>
                        </a:rPr>
                        <a:t>20,40 €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9995215"/>
                  </a:ext>
                </a:extLst>
              </a:tr>
              <a:tr h="152292">
                <a:tc gridSpan="3">
                  <a:txBody>
                    <a:bodyPr/>
                    <a:lstStyle/>
                    <a:p>
                      <a:pPr algn="l" rtl="0" fontAlgn="ctr"/>
                      <a:r>
                        <a:rPr lang="fr-FR" sz="1000" b="1" i="0" u="none" strike="noStrike">
                          <a:solidFill>
                            <a:srgbClr val="FFFFFF"/>
                          </a:solidFill>
                          <a:effectLst/>
                          <a:latin typeface="Calibri" panose="020F0502020204030204" pitchFamily="34" charset="0"/>
                        </a:rPr>
                        <a:t>Formule Optimal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5759"/>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820206611"/>
                  </a:ext>
                </a:extLst>
              </a:tr>
              <a:tr h="304583">
                <a:tc>
                  <a:txBody>
                    <a:bodyPr/>
                    <a:lstStyle/>
                    <a:p>
                      <a:pPr algn="ctr" rtl="0" fontAlgn="ctr"/>
                      <a:r>
                        <a:rPr lang="fr-FR" sz="1000" b="1" i="0" u="none" strike="noStrike" dirty="0">
                          <a:solidFill>
                            <a:srgbClr val="FFFFFF"/>
                          </a:solidFill>
                          <a:effectLst/>
                          <a:latin typeface="Calibri" panose="020F0502020204030204" pitchFamily="34" charset="0"/>
                        </a:rPr>
                        <a:t>Classic à contrôle de solde / Classic / Premier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rtl="0" fontAlgn="ctr"/>
                      <a:r>
                        <a:rPr lang="fr-FR" sz="1000" b="0" i="1" u="none" strike="noStrike">
                          <a:solidFill>
                            <a:srgbClr val="404040"/>
                          </a:solidFill>
                          <a:effectLst/>
                          <a:latin typeface="Calibri" panose="020F0502020204030204" pitchFamily="34" charset="0"/>
                        </a:rPr>
                        <a:t>27,54 €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404040"/>
                          </a:solidFill>
                          <a:effectLst/>
                          <a:latin typeface="Calibri" panose="020F0502020204030204" pitchFamily="34" charset="0"/>
                        </a:rPr>
                        <a:t>29 €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26874028"/>
                  </a:ext>
                </a:extLst>
              </a:tr>
              <a:tr h="152292">
                <a:tc>
                  <a:txBody>
                    <a:bodyPr/>
                    <a:lstStyle/>
                    <a:p>
                      <a:pPr algn="ctr" rtl="0" fontAlgn="ctr"/>
                      <a:r>
                        <a:rPr lang="fr-FR" sz="1000" b="1" i="0" u="none" strike="noStrike">
                          <a:solidFill>
                            <a:srgbClr val="FFFFFF"/>
                          </a:solidFill>
                          <a:effectLst/>
                          <a:latin typeface="Calibri" panose="020F0502020204030204" pitchFamily="34" charset="0"/>
                        </a:rPr>
                        <a:t>Platinum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B7B7B"/>
                    </a:solidFill>
                  </a:tcPr>
                </a:tc>
                <a:tc>
                  <a:txBody>
                    <a:bodyPr/>
                    <a:lstStyle/>
                    <a:p>
                      <a:pPr algn="ctr" rtl="0" fontAlgn="ctr"/>
                      <a:r>
                        <a:rPr lang="fr-FR" sz="1000" b="0" i="1" u="none" strike="noStrike">
                          <a:solidFill>
                            <a:srgbClr val="404040"/>
                          </a:solidFill>
                          <a:effectLst/>
                          <a:latin typeface="Calibri" panose="020F0502020204030204" pitchFamily="34" charset="0"/>
                        </a:rPr>
                        <a:t>34,68 €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a:solidFill>
                            <a:srgbClr val="404040"/>
                          </a:solidFill>
                          <a:effectLst/>
                          <a:latin typeface="Calibri" panose="020F0502020204030204" pitchFamily="34" charset="0"/>
                        </a:rPr>
                        <a:t>36,50 €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8423745"/>
                  </a:ext>
                </a:extLst>
              </a:tr>
              <a:tr h="152292">
                <a:tc>
                  <a:txBody>
                    <a:bodyPr/>
                    <a:lstStyle/>
                    <a:p>
                      <a:pPr algn="ctr" rtl="0" fontAlgn="ctr"/>
                      <a:r>
                        <a:rPr lang="fr-FR" sz="1000" b="1" i="0" u="none" strike="noStrike">
                          <a:solidFill>
                            <a:srgbClr val="FFFFFF"/>
                          </a:solidFill>
                          <a:effectLst/>
                          <a:latin typeface="Calibri" panose="020F0502020204030204" pitchFamily="34" charset="0"/>
                        </a:rPr>
                        <a:t>Infinite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rtl="0" fontAlgn="ctr"/>
                      <a:r>
                        <a:rPr lang="fr-FR" sz="1000" b="0" i="1" u="none" strike="noStrike">
                          <a:solidFill>
                            <a:srgbClr val="404040"/>
                          </a:solidFill>
                          <a:effectLst/>
                          <a:latin typeface="Calibri" panose="020F0502020204030204" pitchFamily="34" charset="0"/>
                        </a:rPr>
                        <a:t>44,88 €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fr-FR" sz="1000" b="1" i="0" u="none" strike="noStrike" dirty="0">
                          <a:solidFill>
                            <a:srgbClr val="404040"/>
                          </a:solidFill>
                          <a:effectLst/>
                          <a:latin typeface="Calibri" panose="020F0502020204030204" pitchFamily="34" charset="0"/>
                        </a:rPr>
                        <a:t>47,20 €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1440061"/>
                  </a:ext>
                </a:extLst>
              </a:tr>
            </a:tbl>
          </a:graphicData>
        </a:graphic>
      </p:graphicFrame>
      <p:sp>
        <p:nvSpPr>
          <p:cNvPr id="9" name="Rectangle 8">
            <a:extLst>
              <a:ext uri="{FF2B5EF4-FFF2-40B4-BE49-F238E27FC236}">
                <a16:creationId xmlns:a16="http://schemas.microsoft.com/office/drawing/2014/main" id="{4B3BC63E-0923-071F-8BE5-1246CE4BBA25}"/>
              </a:ext>
            </a:extLst>
          </p:cNvPr>
          <p:cNvSpPr/>
          <p:nvPr/>
        </p:nvSpPr>
        <p:spPr>
          <a:xfrm>
            <a:off x="564777" y="1324614"/>
            <a:ext cx="4591474" cy="4932751"/>
          </a:xfrm>
          <a:custGeom>
            <a:avLst/>
            <a:gdLst>
              <a:gd name="connsiteX0" fmla="*/ 0 w 4591474"/>
              <a:gd name="connsiteY0" fmla="*/ 0 h 4932751"/>
              <a:gd name="connsiteX1" fmla="*/ 4591474 w 4591474"/>
              <a:gd name="connsiteY1" fmla="*/ 0 h 4932751"/>
              <a:gd name="connsiteX2" fmla="*/ 4591474 w 4591474"/>
              <a:gd name="connsiteY2" fmla="*/ 4932751 h 4932751"/>
              <a:gd name="connsiteX3" fmla="*/ 0 w 4591474"/>
              <a:gd name="connsiteY3" fmla="*/ 4932751 h 4932751"/>
              <a:gd name="connsiteX4" fmla="*/ 0 w 4591474"/>
              <a:gd name="connsiteY4" fmla="*/ 0 h 493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1474" h="4932751" extrusionOk="0">
                <a:moveTo>
                  <a:pt x="0" y="0"/>
                </a:moveTo>
                <a:cubicBezTo>
                  <a:pt x="1953989" y="118645"/>
                  <a:pt x="2709491" y="116012"/>
                  <a:pt x="4591474" y="0"/>
                </a:cubicBezTo>
                <a:cubicBezTo>
                  <a:pt x="4458592" y="1706791"/>
                  <a:pt x="4676425" y="2959448"/>
                  <a:pt x="4591474" y="4932751"/>
                </a:cubicBezTo>
                <a:cubicBezTo>
                  <a:pt x="3251949" y="5067351"/>
                  <a:pt x="1354745" y="4775555"/>
                  <a:pt x="0" y="4932751"/>
                </a:cubicBezTo>
                <a:cubicBezTo>
                  <a:pt x="-20187" y="3201193"/>
                  <a:pt x="-152480" y="1591433"/>
                  <a:pt x="0" y="0"/>
                </a:cubicBezTo>
                <a:close/>
              </a:path>
            </a:pathLst>
          </a:custGeom>
          <a:noFill/>
          <a:ln>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941715C0-1297-6615-6C22-0A691DE60A77}"/>
              </a:ext>
            </a:extLst>
          </p:cNvPr>
          <p:cNvGrpSpPr/>
          <p:nvPr/>
        </p:nvGrpSpPr>
        <p:grpSpPr>
          <a:xfrm>
            <a:off x="5419538" y="3876329"/>
            <a:ext cx="4163002" cy="2264868"/>
            <a:chOff x="695325" y="4265242"/>
            <a:chExt cx="4163002" cy="2264868"/>
          </a:xfrm>
        </p:grpSpPr>
        <p:graphicFrame>
          <p:nvGraphicFramePr>
            <p:cNvPr id="11" name="Objet 10">
              <a:extLst>
                <a:ext uri="{FF2B5EF4-FFF2-40B4-BE49-F238E27FC236}">
                  <a16:creationId xmlns:a16="http://schemas.microsoft.com/office/drawing/2014/main" id="{41728E81-542B-0027-3CEF-3AFB6C648265}"/>
                </a:ext>
              </a:extLst>
            </p:cNvPr>
            <p:cNvGraphicFramePr>
              <a:graphicFrameLocks noChangeAspect="1"/>
            </p:cNvGraphicFramePr>
            <p:nvPr>
              <p:extLst>
                <p:ext uri="{D42A27DB-BD31-4B8C-83A1-F6EECF244321}">
                  <p14:modId xmlns:p14="http://schemas.microsoft.com/office/powerpoint/2010/main" val="2384536637"/>
                </p:ext>
              </p:extLst>
            </p:nvPr>
          </p:nvGraphicFramePr>
          <p:xfrm>
            <a:off x="1010838" y="4764116"/>
            <a:ext cx="3505197" cy="1596868"/>
          </p:xfrm>
          <a:graphic>
            <a:graphicData uri="http://schemas.openxmlformats.org/presentationml/2006/ole">
              <mc:AlternateContent xmlns:mc="http://schemas.openxmlformats.org/markup-compatibility/2006">
                <mc:Choice xmlns:v="urn:schemas-microsoft-com:vml" Requires="v">
                  <p:oleObj name="Worksheet" r:id="rId2" imgW="3086152" imgH="1854154" progId="Excel.Sheet.12">
                    <p:embed/>
                  </p:oleObj>
                </mc:Choice>
                <mc:Fallback>
                  <p:oleObj name="Worksheet" r:id="rId2" imgW="3086152" imgH="1854154" progId="Excel.Sheet.12">
                    <p:embed/>
                    <p:pic>
                      <p:nvPicPr>
                        <p:cNvPr id="11" name="Objet 10">
                          <a:extLst>
                            <a:ext uri="{FF2B5EF4-FFF2-40B4-BE49-F238E27FC236}">
                              <a16:creationId xmlns:a16="http://schemas.microsoft.com/office/drawing/2014/main" id="{41728E81-542B-0027-3CEF-3AFB6C648265}"/>
                            </a:ext>
                          </a:extLst>
                        </p:cNvPr>
                        <p:cNvPicPr/>
                        <p:nvPr/>
                      </p:nvPicPr>
                      <p:blipFill>
                        <a:blip r:embed="rId3"/>
                        <a:stretch>
                          <a:fillRect/>
                        </a:stretch>
                      </p:blipFill>
                      <p:spPr>
                        <a:xfrm>
                          <a:off x="1010838" y="4764116"/>
                          <a:ext cx="3505197" cy="159686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FA331F69-588D-F5A4-C817-080542E59529}"/>
                </a:ext>
              </a:extLst>
            </p:cNvPr>
            <p:cNvSpPr/>
            <p:nvPr/>
          </p:nvSpPr>
          <p:spPr>
            <a:xfrm>
              <a:off x="695325" y="4265242"/>
              <a:ext cx="4163002" cy="2264868"/>
            </a:xfrm>
            <a:custGeom>
              <a:avLst/>
              <a:gdLst>
                <a:gd name="connsiteX0" fmla="*/ 0 w 4163002"/>
                <a:gd name="connsiteY0" fmla="*/ 0 h 2264868"/>
                <a:gd name="connsiteX1" fmla="*/ 4163002 w 4163002"/>
                <a:gd name="connsiteY1" fmla="*/ 0 h 2264868"/>
                <a:gd name="connsiteX2" fmla="*/ 4163002 w 4163002"/>
                <a:gd name="connsiteY2" fmla="*/ 2264868 h 2264868"/>
                <a:gd name="connsiteX3" fmla="*/ 0 w 4163002"/>
                <a:gd name="connsiteY3" fmla="*/ 2264868 h 2264868"/>
                <a:gd name="connsiteX4" fmla="*/ 0 w 4163002"/>
                <a:gd name="connsiteY4" fmla="*/ 0 h 226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3002" h="2264868" extrusionOk="0">
                  <a:moveTo>
                    <a:pt x="0" y="0"/>
                  </a:moveTo>
                  <a:cubicBezTo>
                    <a:pt x="1683170" y="118645"/>
                    <a:pt x="2251490" y="116012"/>
                    <a:pt x="4163002" y="0"/>
                  </a:cubicBezTo>
                  <a:cubicBezTo>
                    <a:pt x="4030120" y="894441"/>
                    <a:pt x="4247953" y="1280986"/>
                    <a:pt x="4163002" y="2264868"/>
                  </a:cubicBezTo>
                  <a:cubicBezTo>
                    <a:pt x="3585441" y="2399468"/>
                    <a:pt x="802348" y="2107672"/>
                    <a:pt x="0" y="2264868"/>
                  </a:cubicBezTo>
                  <a:cubicBezTo>
                    <a:pt x="-20187" y="1377329"/>
                    <a:pt x="-152480" y="804248"/>
                    <a:pt x="0" y="0"/>
                  </a:cubicBezTo>
                  <a:close/>
                </a:path>
              </a:pathLst>
            </a:custGeom>
            <a:noFill/>
            <a:ln>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6">
              <a:extLst>
                <a:ext uri="{FF2B5EF4-FFF2-40B4-BE49-F238E27FC236}">
                  <a16:creationId xmlns:a16="http://schemas.microsoft.com/office/drawing/2014/main" id="{BFAAD157-EFE4-D697-7C5D-75D6FEC80A3B}"/>
                </a:ext>
              </a:extLst>
            </p:cNvPr>
            <p:cNvSpPr txBox="1">
              <a:spLocks/>
            </p:cNvSpPr>
            <p:nvPr/>
          </p:nvSpPr>
          <p:spPr>
            <a:xfrm>
              <a:off x="695325" y="4459039"/>
              <a:ext cx="2472748" cy="46007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offres </a:t>
              </a:r>
              <a:r>
                <a:rPr lang="fr-FR" dirty="0" err="1"/>
                <a:t>Satellis</a:t>
              </a:r>
              <a:endParaRPr lang="fr-FR" dirty="0"/>
            </a:p>
            <a:p>
              <a:endParaRPr lang="fr-FR" dirty="0"/>
            </a:p>
          </p:txBody>
        </p:sp>
      </p:grpSp>
      <p:grpSp>
        <p:nvGrpSpPr>
          <p:cNvPr id="14" name="Groupe 13">
            <a:extLst>
              <a:ext uri="{FF2B5EF4-FFF2-40B4-BE49-F238E27FC236}">
                <a16:creationId xmlns:a16="http://schemas.microsoft.com/office/drawing/2014/main" id="{22F23401-28C8-B2CE-4E49-4B9C7E91CD30}"/>
              </a:ext>
            </a:extLst>
          </p:cNvPr>
          <p:cNvGrpSpPr/>
          <p:nvPr/>
        </p:nvGrpSpPr>
        <p:grpSpPr>
          <a:xfrm>
            <a:off x="5419538" y="1419575"/>
            <a:ext cx="6646956" cy="2181142"/>
            <a:chOff x="5286799" y="1417118"/>
            <a:chExt cx="6749315" cy="2181142"/>
          </a:xfrm>
        </p:grpSpPr>
        <p:graphicFrame>
          <p:nvGraphicFramePr>
            <p:cNvPr id="15" name="Objet 14">
              <a:extLst>
                <a:ext uri="{FF2B5EF4-FFF2-40B4-BE49-F238E27FC236}">
                  <a16:creationId xmlns:a16="http://schemas.microsoft.com/office/drawing/2014/main" id="{56EF9859-122F-6364-E798-E44F7783FD14}"/>
                </a:ext>
              </a:extLst>
            </p:cNvPr>
            <p:cNvGraphicFramePr>
              <a:graphicFrameLocks noChangeAspect="1"/>
            </p:cNvGraphicFramePr>
            <p:nvPr>
              <p:extLst>
                <p:ext uri="{D42A27DB-BD31-4B8C-83A1-F6EECF244321}">
                  <p14:modId xmlns:p14="http://schemas.microsoft.com/office/powerpoint/2010/main" val="2776259107"/>
                </p:ext>
              </p:extLst>
            </p:nvPr>
          </p:nvGraphicFramePr>
          <p:xfrm>
            <a:off x="5382451" y="1946945"/>
            <a:ext cx="3262785" cy="1257300"/>
          </p:xfrm>
          <a:graphic>
            <a:graphicData uri="http://schemas.openxmlformats.org/presentationml/2006/ole">
              <mc:AlternateContent xmlns:mc="http://schemas.openxmlformats.org/markup-compatibility/2006">
                <mc:Choice xmlns:v="urn:schemas-microsoft-com:vml" Requires="v">
                  <p:oleObj name="Worksheet" r:id="rId4" imgW="3086152" imgH="1257300" progId="Excel.Sheet.12">
                    <p:embed/>
                  </p:oleObj>
                </mc:Choice>
                <mc:Fallback>
                  <p:oleObj name="Worksheet" r:id="rId4" imgW="3086152" imgH="1257300" progId="Excel.Sheet.12">
                    <p:embed/>
                    <p:pic>
                      <p:nvPicPr>
                        <p:cNvPr id="15" name="Objet 14">
                          <a:extLst>
                            <a:ext uri="{FF2B5EF4-FFF2-40B4-BE49-F238E27FC236}">
                              <a16:creationId xmlns:a16="http://schemas.microsoft.com/office/drawing/2014/main" id="{56EF9859-122F-6364-E798-E44F7783FD14}"/>
                            </a:ext>
                          </a:extLst>
                        </p:cNvPr>
                        <p:cNvPicPr/>
                        <p:nvPr/>
                      </p:nvPicPr>
                      <p:blipFill>
                        <a:blip r:embed="rId5"/>
                        <a:stretch>
                          <a:fillRect/>
                        </a:stretch>
                      </p:blipFill>
                      <p:spPr>
                        <a:xfrm>
                          <a:off x="5382451" y="1946945"/>
                          <a:ext cx="3262785" cy="1257300"/>
                        </a:xfrm>
                        <a:prstGeom prst="rect">
                          <a:avLst/>
                        </a:prstGeom>
                      </p:spPr>
                    </p:pic>
                  </p:oleObj>
                </mc:Fallback>
              </mc:AlternateContent>
            </a:graphicData>
          </a:graphic>
        </p:graphicFrame>
        <p:graphicFrame>
          <p:nvGraphicFramePr>
            <p:cNvPr id="16" name="Objet 15">
              <a:extLst>
                <a:ext uri="{FF2B5EF4-FFF2-40B4-BE49-F238E27FC236}">
                  <a16:creationId xmlns:a16="http://schemas.microsoft.com/office/drawing/2014/main" id="{A7855A7E-D951-4E4B-F78C-CF958801AFAD}"/>
                </a:ext>
              </a:extLst>
            </p:cNvPr>
            <p:cNvGraphicFramePr>
              <a:graphicFrameLocks noChangeAspect="1"/>
            </p:cNvGraphicFramePr>
            <p:nvPr>
              <p:extLst>
                <p:ext uri="{D42A27DB-BD31-4B8C-83A1-F6EECF244321}">
                  <p14:modId xmlns:p14="http://schemas.microsoft.com/office/powerpoint/2010/main" val="3926087796"/>
                </p:ext>
              </p:extLst>
            </p:nvPr>
          </p:nvGraphicFramePr>
          <p:xfrm>
            <a:off x="8661456" y="1946945"/>
            <a:ext cx="3262786" cy="1257300"/>
          </p:xfrm>
          <a:graphic>
            <a:graphicData uri="http://schemas.openxmlformats.org/presentationml/2006/ole">
              <mc:AlternateContent xmlns:mc="http://schemas.openxmlformats.org/markup-compatibility/2006">
                <mc:Choice xmlns:v="urn:schemas-microsoft-com:vml" Requires="v">
                  <p:oleObj name="Worksheet" r:id="rId6" imgW="3079931" imgH="1257300" progId="Excel.Sheet.12">
                    <p:embed/>
                  </p:oleObj>
                </mc:Choice>
                <mc:Fallback>
                  <p:oleObj name="Worksheet" r:id="rId6" imgW="3079931" imgH="1257300" progId="Excel.Sheet.12">
                    <p:embed/>
                    <p:pic>
                      <p:nvPicPr>
                        <p:cNvPr id="16" name="Objet 15">
                          <a:extLst>
                            <a:ext uri="{FF2B5EF4-FFF2-40B4-BE49-F238E27FC236}">
                              <a16:creationId xmlns:a16="http://schemas.microsoft.com/office/drawing/2014/main" id="{A7855A7E-D951-4E4B-F78C-CF958801AFAD}"/>
                            </a:ext>
                          </a:extLst>
                        </p:cNvPr>
                        <p:cNvPicPr/>
                        <p:nvPr/>
                      </p:nvPicPr>
                      <p:blipFill>
                        <a:blip r:embed="rId7"/>
                        <a:stretch>
                          <a:fillRect/>
                        </a:stretch>
                      </p:blipFill>
                      <p:spPr>
                        <a:xfrm>
                          <a:off x="8661456" y="1946945"/>
                          <a:ext cx="3262786" cy="1257300"/>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0FE630B-2F42-903E-E7FB-0A7199E2EB80}"/>
                </a:ext>
              </a:extLst>
            </p:cNvPr>
            <p:cNvSpPr/>
            <p:nvPr/>
          </p:nvSpPr>
          <p:spPr>
            <a:xfrm>
              <a:off x="5286799" y="1417118"/>
              <a:ext cx="6749315" cy="2181142"/>
            </a:xfrm>
            <a:custGeom>
              <a:avLst/>
              <a:gdLst>
                <a:gd name="connsiteX0" fmla="*/ 0 w 6749315"/>
                <a:gd name="connsiteY0" fmla="*/ 0 h 2181142"/>
                <a:gd name="connsiteX1" fmla="*/ 6749315 w 6749315"/>
                <a:gd name="connsiteY1" fmla="*/ 0 h 2181142"/>
                <a:gd name="connsiteX2" fmla="*/ 6749315 w 6749315"/>
                <a:gd name="connsiteY2" fmla="*/ 2181142 h 2181142"/>
                <a:gd name="connsiteX3" fmla="*/ 0 w 6749315"/>
                <a:gd name="connsiteY3" fmla="*/ 2181142 h 2181142"/>
                <a:gd name="connsiteX4" fmla="*/ 0 w 6749315"/>
                <a:gd name="connsiteY4" fmla="*/ 0 h 2181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9315" h="2181142" extrusionOk="0">
                  <a:moveTo>
                    <a:pt x="0" y="0"/>
                  </a:moveTo>
                  <a:cubicBezTo>
                    <a:pt x="968514" y="118645"/>
                    <a:pt x="5493176" y="116012"/>
                    <a:pt x="6749315" y="0"/>
                  </a:cubicBezTo>
                  <a:cubicBezTo>
                    <a:pt x="6616433" y="860584"/>
                    <a:pt x="6834266" y="1778904"/>
                    <a:pt x="6749315" y="2181142"/>
                  </a:cubicBezTo>
                  <a:cubicBezTo>
                    <a:pt x="6027603" y="2315742"/>
                    <a:pt x="1971076" y="2023946"/>
                    <a:pt x="0" y="2181142"/>
                  </a:cubicBezTo>
                  <a:cubicBezTo>
                    <a:pt x="-20187" y="1473108"/>
                    <a:pt x="-152480" y="345007"/>
                    <a:pt x="0" y="0"/>
                  </a:cubicBezTo>
                  <a:close/>
                </a:path>
              </a:pathLst>
            </a:custGeom>
            <a:noFill/>
            <a:ln>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contenu 6">
              <a:extLst>
                <a:ext uri="{FF2B5EF4-FFF2-40B4-BE49-F238E27FC236}">
                  <a16:creationId xmlns:a16="http://schemas.microsoft.com/office/drawing/2014/main" id="{359D5E66-24C4-14CE-CB86-CD07B3163AC6}"/>
                </a:ext>
              </a:extLst>
            </p:cNvPr>
            <p:cNvSpPr txBox="1">
              <a:spLocks/>
            </p:cNvSpPr>
            <p:nvPr/>
          </p:nvSpPr>
          <p:spPr>
            <a:xfrm>
              <a:off x="5419538" y="1486866"/>
              <a:ext cx="2472748" cy="46007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Bouquet Liberté</a:t>
              </a:r>
            </a:p>
            <a:p>
              <a:endParaRPr lang="fr-FR" dirty="0"/>
            </a:p>
          </p:txBody>
        </p:sp>
      </p:grpSp>
      <p:sp>
        <p:nvSpPr>
          <p:cNvPr id="19" name="Rectangle 18">
            <a:extLst>
              <a:ext uri="{FF2B5EF4-FFF2-40B4-BE49-F238E27FC236}">
                <a16:creationId xmlns:a16="http://schemas.microsoft.com/office/drawing/2014/main" id="{C478B38C-2318-99CD-063E-C29697A07392}"/>
              </a:ext>
            </a:extLst>
          </p:cNvPr>
          <p:cNvSpPr/>
          <p:nvPr/>
        </p:nvSpPr>
        <p:spPr>
          <a:xfrm rot="902795">
            <a:off x="9999809" y="4550250"/>
            <a:ext cx="1743169" cy="1014135"/>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PNB généré par l’augmentation tarifaire 2024</a:t>
            </a:r>
          </a:p>
          <a:p>
            <a:pPr algn="ctr"/>
            <a:r>
              <a:rPr lang="fr-FR" sz="1400" b="1" dirty="0">
                <a:solidFill>
                  <a:schemeClr val="tx1">
                    <a:lumMod val="75000"/>
                    <a:lumOff val="25000"/>
                  </a:schemeClr>
                </a:solidFill>
              </a:rPr>
              <a:t>+ 3 900 000 €</a:t>
            </a:r>
          </a:p>
        </p:txBody>
      </p:sp>
    </p:spTree>
    <p:extLst>
      <p:ext uri="{BB962C8B-B14F-4D97-AF65-F5344CB8AC3E}">
        <p14:creationId xmlns:p14="http://schemas.microsoft.com/office/powerpoint/2010/main" val="2498836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D206F07-7173-3968-74FE-50029F31E6FD}"/>
              </a:ext>
            </a:extLst>
          </p:cNvPr>
          <p:cNvSpPr>
            <a:spLocks noGrp="1"/>
          </p:cNvSpPr>
          <p:nvPr>
            <p:ph idx="17"/>
          </p:nvPr>
        </p:nvSpPr>
        <p:spPr/>
        <p:txBody>
          <a:bodyPr/>
          <a:lstStyle/>
          <a:p>
            <a:r>
              <a:rPr lang="fr-FR" dirty="0"/>
              <a:t>La tarification de nos Formules individuelles nous permet de se situer dans la moyenne de la concurrence régionale.</a:t>
            </a:r>
          </a:p>
          <a:p>
            <a:endParaRPr lang="fr-FR" sz="2400"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r>
              <a:rPr lang="fr-FR" b="1" dirty="0"/>
              <a:t>Grâce à la conduite tarifaire développée au travers des Formules version Famille, aucun établissement de la place nous égalent. Cette stratégie a un poids primordial dans le développement de notre conquête des conjoints et des enfants.</a:t>
            </a:r>
          </a:p>
          <a:p>
            <a:endParaRPr lang="fr-FR" dirty="0"/>
          </a:p>
        </p:txBody>
      </p:sp>
      <p:sp>
        <p:nvSpPr>
          <p:cNvPr id="3" name="Espace réservé du texte 2">
            <a:extLst>
              <a:ext uri="{FF2B5EF4-FFF2-40B4-BE49-F238E27FC236}">
                <a16:creationId xmlns:a16="http://schemas.microsoft.com/office/drawing/2014/main" id="{07E2FF6E-26E6-9F66-5CD4-F55C032A380E}"/>
              </a:ext>
            </a:extLst>
          </p:cNvPr>
          <p:cNvSpPr>
            <a:spLocks noGrp="1"/>
          </p:cNvSpPr>
          <p:nvPr>
            <p:ph type="body" sz="quarter" idx="12"/>
          </p:nvPr>
        </p:nvSpPr>
        <p:spPr/>
        <p:txBody>
          <a:bodyPr/>
          <a:lstStyle/>
          <a:p>
            <a:r>
              <a:rPr lang="fr-FR" dirty="0"/>
              <a:t>… tout en conservant un </a:t>
            </a:r>
            <a:r>
              <a:rPr lang="fr-FR" dirty="0">
                <a:solidFill>
                  <a:schemeClr val="accent4">
                    <a:lumMod val="75000"/>
                  </a:schemeClr>
                </a:solidFill>
              </a:rPr>
              <a:t>avantage prédominant </a:t>
            </a:r>
            <a:r>
              <a:rPr lang="fr-FR" dirty="0"/>
              <a:t>au travers de la </a:t>
            </a:r>
            <a:r>
              <a:rPr lang="fr-FR" dirty="0">
                <a:solidFill>
                  <a:schemeClr val="accent4">
                    <a:lumMod val="75000"/>
                  </a:schemeClr>
                </a:solidFill>
              </a:rPr>
              <a:t>Formule version Famille</a:t>
            </a:r>
            <a:r>
              <a:rPr lang="fr-FR" dirty="0"/>
              <a:t>.</a:t>
            </a:r>
          </a:p>
        </p:txBody>
      </p:sp>
      <p:sp>
        <p:nvSpPr>
          <p:cNvPr id="4" name="Espace réservé du texte 3">
            <a:extLst>
              <a:ext uri="{FF2B5EF4-FFF2-40B4-BE49-F238E27FC236}">
                <a16:creationId xmlns:a16="http://schemas.microsoft.com/office/drawing/2014/main" id="{AC3363E1-245F-0422-28E2-3FFDA3506DEA}"/>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F8E8BF0B-2C50-AD39-E043-05AAAC7608A0}"/>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5AB99242-975E-A52A-8FE0-849C9E625AB8}"/>
              </a:ext>
            </a:extLst>
          </p:cNvPr>
          <p:cNvSpPr/>
          <p:nvPr/>
        </p:nvSpPr>
        <p:spPr>
          <a:xfrm>
            <a:off x="6574239" y="4800803"/>
            <a:ext cx="1081132" cy="30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rPr>
              <a:t>x</a:t>
            </a:r>
            <a:r>
              <a:rPr lang="fr-FR" sz="1400" b="1" dirty="0">
                <a:solidFill>
                  <a:schemeClr val="tx1">
                    <a:lumMod val="75000"/>
                    <a:lumOff val="25000"/>
                  </a:schemeClr>
                </a:solidFill>
              </a:rPr>
              <a:t> </a:t>
            </a:r>
            <a:r>
              <a:rPr lang="fr-FR" sz="1200" dirty="0">
                <a:solidFill>
                  <a:schemeClr val="tx1">
                    <a:lumMod val="75000"/>
                    <a:lumOff val="25000"/>
                  </a:schemeClr>
                </a:solidFill>
              </a:rPr>
              <a:t>: Prix 2024</a:t>
            </a:r>
          </a:p>
        </p:txBody>
      </p:sp>
      <p:grpSp>
        <p:nvGrpSpPr>
          <p:cNvPr id="7" name="Groupe 6">
            <a:extLst>
              <a:ext uri="{FF2B5EF4-FFF2-40B4-BE49-F238E27FC236}">
                <a16:creationId xmlns:a16="http://schemas.microsoft.com/office/drawing/2014/main" id="{8E937990-2C58-6361-AE73-A60F3C83D3C1}"/>
              </a:ext>
            </a:extLst>
          </p:cNvPr>
          <p:cNvGrpSpPr/>
          <p:nvPr/>
        </p:nvGrpSpPr>
        <p:grpSpPr>
          <a:xfrm>
            <a:off x="885804" y="1894718"/>
            <a:ext cx="6769567" cy="3208432"/>
            <a:chOff x="2442274" y="2312895"/>
            <a:chExt cx="6769567" cy="3208432"/>
          </a:xfrm>
        </p:grpSpPr>
        <p:graphicFrame>
          <p:nvGraphicFramePr>
            <p:cNvPr id="8" name="Graphique 7">
              <a:extLst>
                <a:ext uri="{FF2B5EF4-FFF2-40B4-BE49-F238E27FC236}">
                  <a16:creationId xmlns:a16="http://schemas.microsoft.com/office/drawing/2014/main" id="{B53E83B6-82AE-B2FE-93C8-59DC2C744F5E}"/>
                </a:ext>
              </a:extLst>
            </p:cNvPr>
            <p:cNvGraphicFramePr>
              <a:graphicFrameLocks/>
            </p:cNvGraphicFramePr>
            <p:nvPr>
              <p:extLst>
                <p:ext uri="{D42A27DB-BD31-4B8C-83A1-F6EECF244321}">
                  <p14:modId xmlns:p14="http://schemas.microsoft.com/office/powerpoint/2010/main" val="1593160834"/>
                </p:ext>
              </p:extLst>
            </p:nvPr>
          </p:nvGraphicFramePr>
          <p:xfrm>
            <a:off x="2442274" y="2312895"/>
            <a:ext cx="6769567" cy="3208432"/>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a:extLst>
                <a:ext uri="{FF2B5EF4-FFF2-40B4-BE49-F238E27FC236}">
                  <a16:creationId xmlns:a16="http://schemas.microsoft.com/office/drawing/2014/main" id="{91867A80-9A4A-9586-D532-D0E0BA1C6077}"/>
                </a:ext>
              </a:extLst>
            </p:cNvPr>
            <p:cNvSpPr/>
            <p:nvPr/>
          </p:nvSpPr>
          <p:spPr>
            <a:xfrm>
              <a:off x="5357317" y="2456329"/>
              <a:ext cx="417419" cy="35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rPr>
                <a:t>x</a:t>
              </a:r>
            </a:p>
          </p:txBody>
        </p:sp>
        <p:sp>
          <p:nvSpPr>
            <p:cNvPr id="10" name="Rectangle 9">
              <a:extLst>
                <a:ext uri="{FF2B5EF4-FFF2-40B4-BE49-F238E27FC236}">
                  <a16:creationId xmlns:a16="http://schemas.microsoft.com/office/drawing/2014/main" id="{9685DDF9-66C6-2590-F39D-3DC073B3998F}"/>
                </a:ext>
              </a:extLst>
            </p:cNvPr>
            <p:cNvSpPr/>
            <p:nvPr/>
          </p:nvSpPr>
          <p:spPr>
            <a:xfrm>
              <a:off x="6668476" y="2411503"/>
              <a:ext cx="417419" cy="35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rPr>
                <a:t>x</a:t>
              </a:r>
            </a:p>
          </p:txBody>
        </p:sp>
        <p:sp>
          <p:nvSpPr>
            <p:cNvPr id="11" name="Rectangle 10">
              <a:extLst>
                <a:ext uri="{FF2B5EF4-FFF2-40B4-BE49-F238E27FC236}">
                  <a16:creationId xmlns:a16="http://schemas.microsoft.com/office/drawing/2014/main" id="{60964426-3822-F8B2-8EB8-34D6A3D4F120}"/>
                </a:ext>
              </a:extLst>
            </p:cNvPr>
            <p:cNvSpPr/>
            <p:nvPr/>
          </p:nvSpPr>
          <p:spPr>
            <a:xfrm>
              <a:off x="7294112" y="2393573"/>
              <a:ext cx="417419" cy="35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rPr>
                <a:t>x</a:t>
              </a:r>
            </a:p>
          </p:txBody>
        </p:sp>
        <p:sp>
          <p:nvSpPr>
            <p:cNvPr id="12" name="Rectangle 11">
              <a:extLst>
                <a:ext uri="{FF2B5EF4-FFF2-40B4-BE49-F238E27FC236}">
                  <a16:creationId xmlns:a16="http://schemas.microsoft.com/office/drawing/2014/main" id="{4400792A-9E73-B6ED-4908-D1E0F391FFB2}"/>
                </a:ext>
              </a:extLst>
            </p:cNvPr>
            <p:cNvSpPr/>
            <p:nvPr/>
          </p:nvSpPr>
          <p:spPr>
            <a:xfrm>
              <a:off x="8529563" y="2335243"/>
              <a:ext cx="417419" cy="35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rPr>
                <a:t>x</a:t>
              </a:r>
            </a:p>
          </p:txBody>
        </p:sp>
      </p:grpSp>
      <p:sp>
        <p:nvSpPr>
          <p:cNvPr id="13" name="Rectangle 12">
            <a:extLst>
              <a:ext uri="{FF2B5EF4-FFF2-40B4-BE49-F238E27FC236}">
                <a16:creationId xmlns:a16="http://schemas.microsoft.com/office/drawing/2014/main" id="{0CD40FF6-AEB9-B471-3ACA-0B194065625C}"/>
              </a:ext>
            </a:extLst>
          </p:cNvPr>
          <p:cNvSpPr/>
          <p:nvPr/>
        </p:nvSpPr>
        <p:spPr>
          <a:xfrm>
            <a:off x="8020280" y="2406878"/>
            <a:ext cx="3655783" cy="23939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solidFill>
                  <a:schemeClr val="tx1">
                    <a:lumMod val="75000"/>
                    <a:lumOff val="25000"/>
                  </a:schemeClr>
                </a:solidFill>
              </a:rPr>
              <a:t>Nous nous démarquons sur la clientèle Premium</a:t>
            </a:r>
          </a:p>
          <a:p>
            <a:pPr algn="ctr"/>
            <a:endParaRPr lang="fr-FR" sz="1400" i="1" dirty="0">
              <a:solidFill>
                <a:schemeClr val="tx1">
                  <a:lumMod val="75000"/>
                  <a:lumOff val="25000"/>
                </a:schemeClr>
              </a:solidFill>
            </a:endParaRPr>
          </a:p>
          <a:p>
            <a:pPr algn="ctr"/>
            <a:r>
              <a:rPr lang="fr-FR" sz="1400" i="1" dirty="0">
                <a:solidFill>
                  <a:schemeClr val="tx1">
                    <a:lumMod val="75000"/>
                    <a:lumOff val="25000"/>
                  </a:schemeClr>
                </a:solidFill>
              </a:rPr>
              <a:t>Crédit Mutuel ne propose pas de cartes Platinum et </a:t>
            </a:r>
            <a:r>
              <a:rPr lang="fr-FR" sz="1400" i="1" dirty="0" err="1">
                <a:solidFill>
                  <a:schemeClr val="tx1">
                    <a:lumMod val="75000"/>
                    <a:lumOff val="25000"/>
                  </a:schemeClr>
                </a:solidFill>
              </a:rPr>
              <a:t>Infinite</a:t>
            </a:r>
            <a:r>
              <a:rPr lang="fr-FR" sz="1400" i="1" dirty="0">
                <a:solidFill>
                  <a:schemeClr val="tx1">
                    <a:lumMod val="75000"/>
                    <a:lumOff val="25000"/>
                  </a:schemeClr>
                </a:solidFill>
              </a:rPr>
              <a:t> dans le cadre de ses offres groupées de services</a:t>
            </a:r>
          </a:p>
          <a:p>
            <a:pPr algn="ctr"/>
            <a:endParaRPr lang="fr-FR" sz="1400" i="1" dirty="0">
              <a:solidFill>
                <a:schemeClr val="tx1">
                  <a:lumMod val="75000"/>
                  <a:lumOff val="25000"/>
                </a:schemeClr>
              </a:solidFill>
            </a:endParaRPr>
          </a:p>
          <a:p>
            <a:pPr algn="ctr"/>
            <a:r>
              <a:rPr lang="fr-FR" sz="1400" i="1" dirty="0">
                <a:solidFill>
                  <a:schemeClr val="tx1">
                    <a:lumMod val="75000"/>
                    <a:lumOff val="25000"/>
                  </a:schemeClr>
                </a:solidFill>
              </a:rPr>
              <a:t>Crédit Agricole ne commercialise pas la carte Platinum</a:t>
            </a:r>
            <a:endParaRPr lang="fr-FR" sz="1200" i="1" dirty="0">
              <a:solidFill>
                <a:schemeClr val="tx1">
                  <a:lumMod val="75000"/>
                  <a:lumOff val="25000"/>
                </a:schemeClr>
              </a:solidFill>
            </a:endParaRPr>
          </a:p>
        </p:txBody>
      </p:sp>
      <p:pic>
        <p:nvPicPr>
          <p:cNvPr id="14" name="Image 13">
            <a:extLst>
              <a:ext uri="{FF2B5EF4-FFF2-40B4-BE49-F238E27FC236}">
                <a16:creationId xmlns:a16="http://schemas.microsoft.com/office/drawing/2014/main" id="{D23E67FD-A88B-9ED3-BA24-DDE0DCFCE58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606459" y="2061562"/>
            <a:ext cx="483423" cy="600980"/>
          </a:xfrm>
          <a:prstGeom prst="rect">
            <a:avLst/>
          </a:prstGeom>
        </p:spPr>
      </p:pic>
      <p:sp>
        <p:nvSpPr>
          <p:cNvPr id="15" name="Espace réservé du contenu 1">
            <a:extLst>
              <a:ext uri="{FF2B5EF4-FFF2-40B4-BE49-F238E27FC236}">
                <a16:creationId xmlns:a16="http://schemas.microsoft.com/office/drawing/2014/main" id="{858CC8E4-2CFF-64BC-64F7-A9219BFE54AC}"/>
              </a:ext>
            </a:extLst>
          </p:cNvPr>
          <p:cNvSpPr txBox="1">
            <a:spLocks/>
          </p:cNvSpPr>
          <p:nvPr/>
        </p:nvSpPr>
        <p:spPr>
          <a:xfrm>
            <a:off x="4174514" y="6101424"/>
            <a:ext cx="7458392" cy="4612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CEGEE est première du RCE sur la commercialisation des offres Optimal.</a:t>
            </a:r>
          </a:p>
        </p:txBody>
      </p:sp>
      <p:pic>
        <p:nvPicPr>
          <p:cNvPr id="16" name="Picture 2" descr="Vecteur les mains frappent dans un style plat, applaudissements félicitations applaudissements.">
            <a:extLst>
              <a:ext uri="{FF2B5EF4-FFF2-40B4-BE49-F238E27FC236}">
                <a16:creationId xmlns:a16="http://schemas.microsoft.com/office/drawing/2014/main" id="{21D6C264-479A-028F-312B-83B0A85565D4}"/>
              </a:ext>
            </a:extLst>
          </p:cNvPr>
          <p:cNvPicPr>
            <a:picLocks noChangeAspect="1" noChangeArrowheads="1"/>
          </p:cNvPicPr>
          <p:nvPr/>
        </p:nvPicPr>
        <p:blipFill rotWithShape="1">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l="60583"/>
          <a:stretch/>
        </p:blipFill>
        <p:spPr bwMode="auto">
          <a:xfrm>
            <a:off x="11344611" y="5738440"/>
            <a:ext cx="847389" cy="1119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847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433B48C-D588-4F05-6182-3B5A50B8F67C}"/>
              </a:ext>
            </a:extLst>
          </p:cNvPr>
          <p:cNvSpPr>
            <a:spLocks noGrp="1"/>
          </p:cNvSpPr>
          <p:nvPr>
            <p:ph idx="17"/>
          </p:nvPr>
        </p:nvSpPr>
        <p:spPr/>
        <p:txBody>
          <a:bodyPr/>
          <a:lstStyle/>
          <a:p>
            <a:r>
              <a:rPr lang="fr-FR" dirty="0"/>
              <a:t>Ces tarifs n’ont pas évolué depuis plusieurs années.</a:t>
            </a:r>
          </a:p>
          <a:p>
            <a:r>
              <a:rPr lang="fr-FR" dirty="0"/>
              <a:t>Les clients continuent de bénéficier des remises multi-détention, réduisant ainsi l’effet de hausse.</a:t>
            </a:r>
          </a:p>
          <a:p>
            <a:endParaRPr lang="fr-FR" dirty="0"/>
          </a:p>
        </p:txBody>
      </p:sp>
      <p:sp>
        <p:nvSpPr>
          <p:cNvPr id="3" name="Espace réservé du texte 2">
            <a:extLst>
              <a:ext uri="{FF2B5EF4-FFF2-40B4-BE49-F238E27FC236}">
                <a16:creationId xmlns:a16="http://schemas.microsoft.com/office/drawing/2014/main" id="{C74DCF77-C9E1-072E-699A-586695A70EAD}"/>
              </a:ext>
            </a:extLst>
          </p:cNvPr>
          <p:cNvSpPr>
            <a:spLocks noGrp="1"/>
          </p:cNvSpPr>
          <p:nvPr>
            <p:ph type="body" sz="quarter" idx="12"/>
          </p:nvPr>
        </p:nvSpPr>
        <p:spPr/>
        <p:txBody>
          <a:bodyPr/>
          <a:lstStyle/>
          <a:p>
            <a:r>
              <a:rPr lang="fr-FR" dirty="0"/>
              <a:t>Une légère augmentation des services complémentaires du Bouquet Liberté représente un impact PNB important.</a:t>
            </a:r>
          </a:p>
        </p:txBody>
      </p:sp>
      <p:sp>
        <p:nvSpPr>
          <p:cNvPr id="4" name="Espace réservé du texte 3">
            <a:extLst>
              <a:ext uri="{FF2B5EF4-FFF2-40B4-BE49-F238E27FC236}">
                <a16:creationId xmlns:a16="http://schemas.microsoft.com/office/drawing/2014/main" id="{D060B626-FA03-FA15-51AD-863B3C416995}"/>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EFC4E654-B609-6AC5-6FC1-BF7EBB169786}"/>
              </a:ext>
            </a:extLst>
          </p:cNvPr>
          <p:cNvSpPr>
            <a:spLocks noGrp="1"/>
          </p:cNvSpPr>
          <p:nvPr>
            <p:ph type="body" sz="quarter" idx="16"/>
          </p:nvPr>
        </p:nvSpPr>
        <p:spPr/>
        <p:txBody>
          <a:bodyPr/>
          <a:lstStyle/>
          <a:p>
            <a:r>
              <a:rPr lang="fr-FR" dirty="0"/>
              <a:t>2</a:t>
            </a:r>
          </a:p>
        </p:txBody>
      </p:sp>
      <p:graphicFrame>
        <p:nvGraphicFramePr>
          <p:cNvPr id="6" name="Espace réservé du contenu 3">
            <a:extLst>
              <a:ext uri="{FF2B5EF4-FFF2-40B4-BE49-F238E27FC236}">
                <a16:creationId xmlns:a16="http://schemas.microsoft.com/office/drawing/2014/main" id="{2A73DA70-3447-0EDB-51CC-944CE33AB1ED}"/>
              </a:ext>
            </a:extLst>
          </p:cNvPr>
          <p:cNvGraphicFramePr>
            <a:graphicFrameLocks/>
          </p:cNvGraphicFramePr>
          <p:nvPr>
            <p:extLst>
              <p:ext uri="{D42A27DB-BD31-4B8C-83A1-F6EECF244321}">
                <p14:modId xmlns:p14="http://schemas.microsoft.com/office/powerpoint/2010/main" val="1985938093"/>
              </p:ext>
            </p:extLst>
          </p:nvPr>
        </p:nvGraphicFramePr>
        <p:xfrm>
          <a:off x="695324" y="2469614"/>
          <a:ext cx="4537689" cy="1995198"/>
        </p:xfrm>
        <a:graphic>
          <a:graphicData uri="http://schemas.openxmlformats.org/drawingml/2006/table">
            <a:tbl>
              <a:tblPr/>
              <a:tblGrid>
                <a:gridCol w="2367365">
                  <a:extLst>
                    <a:ext uri="{9D8B030D-6E8A-4147-A177-3AD203B41FA5}">
                      <a16:colId xmlns:a16="http://schemas.microsoft.com/office/drawing/2014/main" val="2857363056"/>
                    </a:ext>
                  </a:extLst>
                </a:gridCol>
                <a:gridCol w="870333">
                  <a:extLst>
                    <a:ext uri="{9D8B030D-6E8A-4147-A177-3AD203B41FA5}">
                      <a16:colId xmlns:a16="http://schemas.microsoft.com/office/drawing/2014/main" val="3217602286"/>
                    </a:ext>
                  </a:extLst>
                </a:gridCol>
                <a:gridCol w="1299991">
                  <a:extLst>
                    <a:ext uri="{9D8B030D-6E8A-4147-A177-3AD203B41FA5}">
                      <a16:colId xmlns:a16="http://schemas.microsoft.com/office/drawing/2014/main" val="624929494"/>
                    </a:ext>
                  </a:extLst>
                </a:gridCol>
              </a:tblGrid>
              <a:tr h="508361">
                <a:tc>
                  <a:txBody>
                    <a:bodyPr/>
                    <a:lstStyle/>
                    <a:p>
                      <a:pPr marL="0" algn="ctr" defTabSz="914400" rtl="0" eaLnBrk="1" fontAlgn="ctr" latinLnBrk="0" hangingPunct="1"/>
                      <a:r>
                        <a:rPr lang="fr-FR" sz="1000" b="1" kern="1200" dirty="0">
                          <a:solidFill>
                            <a:schemeClr val="lt1"/>
                          </a:solidFill>
                          <a:latin typeface="+mn-lt"/>
                          <a:ea typeface="+mn-ea"/>
                          <a:cs typeface="+mn-cs"/>
                        </a:rPr>
                        <a:t>Services complémentaires</a:t>
                      </a:r>
                      <a:br>
                        <a:rPr lang="fr-FR" sz="1000" b="1" kern="1200" dirty="0">
                          <a:solidFill>
                            <a:schemeClr val="lt1"/>
                          </a:solidFill>
                          <a:latin typeface="+mn-lt"/>
                          <a:ea typeface="+mn-ea"/>
                          <a:cs typeface="+mn-cs"/>
                        </a:rPr>
                      </a:br>
                      <a:r>
                        <a:rPr lang="fr-FR" sz="1000" b="1" kern="1200" dirty="0">
                          <a:solidFill>
                            <a:schemeClr val="lt1"/>
                          </a:solidFill>
                          <a:latin typeface="+mn-lt"/>
                          <a:ea typeface="+mn-ea"/>
                          <a:cs typeface="+mn-cs"/>
                        </a:rPr>
                        <a:t>(Tarif mensuel/unité)</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rtl="0" fontAlgn="ctr"/>
                      <a:r>
                        <a:rPr lang="fr-FR" sz="1000" b="1" i="0" u="none" strike="noStrike" dirty="0">
                          <a:solidFill>
                            <a:srgbClr val="FFFFFF"/>
                          </a:solidFill>
                          <a:effectLst/>
                          <a:latin typeface="Calibri" panose="020F0502020204030204" pitchFamily="34" charset="0"/>
                        </a:rPr>
                        <a:t>CE GEE</a:t>
                      </a:r>
                      <a:br>
                        <a:rPr lang="fr-FR" sz="1000" b="1" i="0" u="none" strike="noStrike" dirty="0">
                          <a:solidFill>
                            <a:srgbClr val="FFFFFF"/>
                          </a:solidFill>
                          <a:effectLst/>
                          <a:latin typeface="Calibri" panose="020F0502020204030204" pitchFamily="34" charset="0"/>
                        </a:rPr>
                      </a:br>
                      <a:r>
                        <a:rPr lang="fr-FR" sz="1000" b="1" i="0" u="none" strike="noStrike" dirty="0">
                          <a:solidFill>
                            <a:srgbClr val="FFFFFF"/>
                          </a:solidFill>
                          <a:effectLst/>
                          <a:latin typeface="Calibri" panose="020F0502020204030204" pitchFamily="34" charset="0"/>
                        </a:rPr>
                        <a:t>2023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000" b="1" i="0" u="none" strike="noStrike" dirty="0">
                          <a:solidFill>
                            <a:srgbClr val="0070C0"/>
                          </a:solidFill>
                          <a:effectLst/>
                          <a:latin typeface="Calibri" panose="020F0502020204030204" pitchFamily="34" charset="0"/>
                        </a:rPr>
                        <a:t>CE GEE</a:t>
                      </a:r>
                      <a:br>
                        <a:rPr lang="fr-FR" sz="1000" b="1" i="0" u="none" strike="noStrike" dirty="0">
                          <a:solidFill>
                            <a:srgbClr val="0070C0"/>
                          </a:solidFill>
                          <a:effectLst/>
                          <a:latin typeface="Calibri" panose="020F0502020204030204" pitchFamily="34" charset="0"/>
                        </a:rPr>
                      </a:br>
                      <a:r>
                        <a:rPr lang="fr-FR" sz="1000" b="1" i="0" u="none" strike="noStrike" dirty="0">
                          <a:solidFill>
                            <a:srgbClr val="0070C0"/>
                          </a:solidFill>
                          <a:effectLst/>
                          <a:latin typeface="Calibri" panose="020F0502020204030204" pitchFamily="34" charset="0"/>
                        </a:rPr>
                        <a:t>jan 2024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52947987"/>
                  </a:ext>
                </a:extLst>
              </a:tr>
              <a:tr h="236554">
                <a:tc>
                  <a:txBody>
                    <a:bodyPr/>
                    <a:lstStyle/>
                    <a:p>
                      <a:pPr algn="l" fontAlgn="ctr"/>
                      <a:r>
                        <a:rPr lang="fr-FR" sz="1000" b="0" i="0" u="none" strike="noStrike" dirty="0">
                          <a:solidFill>
                            <a:srgbClr val="404040"/>
                          </a:solidFill>
                          <a:effectLst/>
                          <a:latin typeface="Calibri" panose="020F0502020204030204" pitchFamily="34" charset="0"/>
                        </a:rPr>
                        <a:t>Retraits déplacés illimités par carte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404040"/>
                          </a:solidFill>
                          <a:effectLst/>
                          <a:latin typeface="Calibri" panose="020F0502020204030204" pitchFamily="34" charset="0"/>
                        </a:rPr>
                        <a:t>1,20 €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404040"/>
                          </a:solidFill>
                          <a:effectLst/>
                          <a:latin typeface="Calibri" panose="020F0502020204030204" pitchFamily="34" charset="0"/>
                        </a:rPr>
                        <a:t>1,30 €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8581463"/>
                  </a:ext>
                </a:extLst>
              </a:tr>
              <a:tr h="244711">
                <a:tc>
                  <a:txBody>
                    <a:bodyPr/>
                    <a:lstStyle/>
                    <a:p>
                      <a:pPr algn="l" fontAlgn="ctr"/>
                      <a:r>
                        <a:rPr lang="fr-FR" sz="1000" b="0" i="0" u="none" strike="noStrike" dirty="0">
                          <a:solidFill>
                            <a:srgbClr val="404040"/>
                          </a:solidFill>
                          <a:effectLst/>
                          <a:latin typeface="Calibri" panose="020F0502020204030204" pitchFamily="34" charset="0"/>
                        </a:rPr>
                        <a:t>Opérations courantes illimitées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404040"/>
                          </a:solidFill>
                          <a:effectLst/>
                          <a:latin typeface="Calibri" panose="020F0502020204030204" pitchFamily="34" charset="0"/>
                        </a:rPr>
                        <a:t>2,60 €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404040"/>
                          </a:solidFill>
                          <a:effectLst/>
                          <a:latin typeface="Calibri" panose="020F0502020204030204" pitchFamily="34" charset="0"/>
                        </a:rPr>
                        <a:t>2,70 €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8693"/>
                  </a:ext>
                </a:extLst>
              </a:tr>
              <a:tr h="236554">
                <a:tc>
                  <a:txBody>
                    <a:bodyPr/>
                    <a:lstStyle/>
                    <a:p>
                      <a:pPr algn="l" fontAlgn="ctr"/>
                      <a:r>
                        <a:rPr lang="fr-FR" sz="900" b="0" i="1" u="none" strike="noStrike" dirty="0">
                          <a:solidFill>
                            <a:srgbClr val="404040"/>
                          </a:solidFill>
                          <a:effectLst/>
                          <a:latin typeface="Calibri" panose="020F0502020204030204" pitchFamily="34" charset="0"/>
                        </a:rPr>
                        <a:t>Franchise d'agios / tarif mensuel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1" u="none" strike="noStrike" dirty="0">
                          <a:solidFill>
                            <a:srgbClr val="404040"/>
                          </a:solidFill>
                          <a:effectLst/>
                          <a:latin typeface="Calibri" panose="020F0502020204030204" pitchFamily="34" charset="0"/>
                        </a:rPr>
                        <a:t>1,40 €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1" u="none" strike="noStrike" dirty="0">
                          <a:solidFill>
                            <a:srgbClr val="404040"/>
                          </a:solidFill>
                          <a:effectLst/>
                          <a:latin typeface="Calibri" panose="020F0502020204030204" pitchFamily="34" charset="0"/>
                        </a:rPr>
                        <a:t>1,50 €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1253468"/>
                  </a:ext>
                </a:extLst>
              </a:tr>
              <a:tr h="236554">
                <a:tc>
                  <a:txBody>
                    <a:bodyPr/>
                    <a:lstStyle/>
                    <a:p>
                      <a:pPr algn="l" fontAlgn="ctr"/>
                      <a:r>
                        <a:rPr lang="fr-FR" sz="900" b="0" i="1" u="none" strike="noStrike" dirty="0">
                          <a:solidFill>
                            <a:srgbClr val="404040"/>
                          </a:solidFill>
                          <a:effectLst/>
                          <a:latin typeface="Calibri" panose="020F0502020204030204" pitchFamily="34" charset="0"/>
                        </a:rPr>
                        <a:t>Franchise d'agios / montant trimestriel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1" u="none" strike="noStrike" dirty="0">
                          <a:solidFill>
                            <a:srgbClr val="404040"/>
                          </a:solidFill>
                          <a:effectLst/>
                          <a:latin typeface="Calibri" panose="020F0502020204030204" pitchFamily="34" charset="0"/>
                        </a:rPr>
                        <a:t>7,50 €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1" u="none" strike="noStrike" dirty="0">
                          <a:solidFill>
                            <a:srgbClr val="404040"/>
                          </a:solidFill>
                          <a:effectLst/>
                          <a:latin typeface="Calibri" panose="020F0502020204030204" pitchFamily="34" charset="0"/>
                        </a:rPr>
                        <a:t>7,50 €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7479510"/>
                  </a:ext>
                </a:extLst>
              </a:tr>
              <a:tr h="244711">
                <a:tc>
                  <a:txBody>
                    <a:bodyPr/>
                    <a:lstStyle/>
                    <a:p>
                      <a:pPr algn="r" fontAlgn="ctr"/>
                      <a:r>
                        <a:rPr lang="fr-FR" sz="1000" b="0" i="0" u="none" strike="noStrike">
                          <a:solidFill>
                            <a:srgbClr val="404040"/>
                          </a:solidFill>
                          <a:effectLst/>
                          <a:latin typeface="Calibri" panose="020F0502020204030204" pitchFamily="34" charset="0"/>
                        </a:rPr>
                        <a:t>Avantage client</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404040"/>
                          </a:solidFill>
                          <a:effectLst/>
                          <a:latin typeface="Calibri" panose="020F0502020204030204" pitchFamily="34" charset="0"/>
                        </a:rPr>
                        <a:t>3,30 €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404040"/>
                          </a:solidFill>
                          <a:effectLst/>
                          <a:latin typeface="Calibri" panose="020F0502020204030204" pitchFamily="34" charset="0"/>
                        </a:rPr>
                        <a:t>3 € </a:t>
                      </a:r>
                      <a:endParaRPr lang="fr-FR" sz="1000" b="0" i="0" u="none" strike="noStrike" dirty="0">
                        <a:solidFill>
                          <a:srgbClr val="404040"/>
                        </a:solidFill>
                        <a:effectLst/>
                        <a:latin typeface="Calibri" panose="020F0502020204030204" pitchFamily="34" charset="0"/>
                        <a:sym typeface="Wingdings" panose="05000000000000000000" pitchFamily="2" charset="2"/>
                      </a:endParaRPr>
                    </a:p>
                    <a:p>
                      <a:pPr algn="ctr" fontAlgn="ctr"/>
                      <a:r>
                        <a:rPr lang="fr-FR" sz="900" b="0" i="0" u="none" strike="noStrike" dirty="0">
                          <a:solidFill>
                            <a:srgbClr val="404040"/>
                          </a:solidFill>
                          <a:effectLst/>
                          <a:latin typeface="Calibri" panose="020F0502020204030204" pitchFamily="34" charset="0"/>
                          <a:sym typeface="Wingdings" panose="05000000000000000000" pitchFamily="2" charset="2"/>
                        </a:rPr>
                        <a:t>= 7,50 € - (1,50 € x 3 mois)</a:t>
                      </a:r>
                      <a:endParaRPr lang="fr-FR" sz="1100" b="0" i="0" u="none" strike="noStrike" dirty="0">
                        <a:solidFill>
                          <a:srgbClr val="40404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5710261"/>
                  </a:ext>
                </a:extLst>
              </a:tr>
              <a:tr h="236554">
                <a:tc>
                  <a:txBody>
                    <a:bodyPr/>
                    <a:lstStyle/>
                    <a:p>
                      <a:pPr algn="l" fontAlgn="ctr"/>
                      <a:r>
                        <a:rPr lang="fr-FR" sz="1000" b="0" i="0" u="none" strike="noStrike">
                          <a:solidFill>
                            <a:srgbClr val="404040"/>
                          </a:solidFill>
                          <a:effectLst/>
                          <a:latin typeface="Calibri" panose="020F0502020204030204" pitchFamily="34" charset="0"/>
                        </a:rPr>
                        <a:t>Coffre-fort numérique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404040"/>
                          </a:solidFill>
                          <a:effectLst/>
                          <a:latin typeface="Calibri" panose="020F0502020204030204" pitchFamily="34" charset="0"/>
                        </a:rPr>
                        <a:t>1,20 €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404040"/>
                          </a:solidFill>
                          <a:effectLst/>
                          <a:latin typeface="Calibri" panose="020F0502020204030204" pitchFamily="34" charset="0"/>
                        </a:rPr>
                        <a:t>1,30 €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3323132"/>
                  </a:ext>
                </a:extLst>
              </a:tr>
            </a:tbl>
          </a:graphicData>
        </a:graphic>
      </p:graphicFrame>
      <p:pic>
        <p:nvPicPr>
          <p:cNvPr id="7" name="Image 6">
            <a:extLst>
              <a:ext uri="{FF2B5EF4-FFF2-40B4-BE49-F238E27FC236}">
                <a16:creationId xmlns:a16="http://schemas.microsoft.com/office/drawing/2014/main" id="{6E0E97C3-FA63-B0A2-EBB6-2DB2C3ED0370}"/>
              </a:ext>
            </a:extLst>
          </p:cNvPr>
          <p:cNvPicPr>
            <a:picLocks noChangeAspect="1"/>
          </p:cNvPicPr>
          <p:nvPr/>
        </p:nvPicPr>
        <p:blipFill>
          <a:blip r:embed="rId2"/>
          <a:stretch>
            <a:fillRect/>
          </a:stretch>
        </p:blipFill>
        <p:spPr>
          <a:xfrm>
            <a:off x="3033714" y="4763645"/>
            <a:ext cx="5871322" cy="633082"/>
          </a:xfrm>
          <a:prstGeom prst="rect">
            <a:avLst/>
          </a:prstGeom>
        </p:spPr>
      </p:pic>
      <p:graphicFrame>
        <p:nvGraphicFramePr>
          <p:cNvPr id="8" name="Tableau 8">
            <a:extLst>
              <a:ext uri="{FF2B5EF4-FFF2-40B4-BE49-F238E27FC236}">
                <a16:creationId xmlns:a16="http://schemas.microsoft.com/office/drawing/2014/main" id="{FC4AB9D4-BCD1-F6E6-439B-F01D3CC43E09}"/>
              </a:ext>
            </a:extLst>
          </p:cNvPr>
          <p:cNvGraphicFramePr>
            <a:graphicFrameLocks noGrp="1"/>
          </p:cNvGraphicFramePr>
          <p:nvPr>
            <p:extLst>
              <p:ext uri="{D42A27DB-BD31-4B8C-83A1-F6EECF244321}">
                <p14:modId xmlns:p14="http://schemas.microsoft.com/office/powerpoint/2010/main" val="3663137935"/>
              </p:ext>
            </p:extLst>
          </p:nvPr>
        </p:nvGraphicFramePr>
        <p:xfrm>
          <a:off x="5331133" y="2469614"/>
          <a:ext cx="6165543" cy="1995199"/>
        </p:xfrm>
        <a:graphic>
          <a:graphicData uri="http://schemas.openxmlformats.org/drawingml/2006/table">
            <a:tbl>
              <a:tblPr firstRow="1" bandRow="1">
                <a:tableStyleId>{5C22544A-7EE6-4342-B048-85BDC9FD1C3A}</a:tableStyleId>
              </a:tblPr>
              <a:tblGrid>
                <a:gridCol w="2055181">
                  <a:extLst>
                    <a:ext uri="{9D8B030D-6E8A-4147-A177-3AD203B41FA5}">
                      <a16:colId xmlns:a16="http://schemas.microsoft.com/office/drawing/2014/main" val="4139355447"/>
                    </a:ext>
                  </a:extLst>
                </a:gridCol>
                <a:gridCol w="2055181">
                  <a:extLst>
                    <a:ext uri="{9D8B030D-6E8A-4147-A177-3AD203B41FA5}">
                      <a16:colId xmlns:a16="http://schemas.microsoft.com/office/drawing/2014/main" val="1274003762"/>
                    </a:ext>
                  </a:extLst>
                </a:gridCol>
                <a:gridCol w="2055181">
                  <a:extLst>
                    <a:ext uri="{9D8B030D-6E8A-4147-A177-3AD203B41FA5}">
                      <a16:colId xmlns:a16="http://schemas.microsoft.com/office/drawing/2014/main" val="2122576265"/>
                    </a:ext>
                  </a:extLst>
                </a:gridCol>
              </a:tblGrid>
              <a:tr h="500617">
                <a:tc>
                  <a:txBody>
                    <a:bodyPr/>
                    <a:lstStyle/>
                    <a:p>
                      <a:pPr algn="ctr"/>
                      <a:r>
                        <a:rPr lang="fr-FR" sz="1000" dirty="0"/>
                        <a:t>Prix réel</a:t>
                      </a:r>
                    </a:p>
                    <a:p>
                      <a:pPr algn="ctr"/>
                      <a:r>
                        <a:rPr lang="fr-FR" sz="1000" dirty="0"/>
                        <a:t>si 1 service détenu</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Prix réel</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si 2 services détenus</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Prix réel</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si 3 services détenus</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val="2500242395"/>
                  </a:ext>
                </a:extLst>
              </a:tr>
              <a:tr h="249097">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1,30 € - 10% = </a:t>
                      </a:r>
                      <a:r>
                        <a:rPr lang="fr-FR" sz="1000" b="1" dirty="0">
                          <a:solidFill>
                            <a:schemeClr val="tx1">
                              <a:lumMod val="75000"/>
                              <a:lumOff val="25000"/>
                            </a:schemeClr>
                          </a:solidFill>
                          <a:latin typeface="Calibri" panose="020F0502020204030204" pitchFamily="34" charset="0"/>
                          <a:cs typeface="Calibri" panose="020F0502020204030204" pitchFamily="34" charset="0"/>
                        </a:rPr>
                        <a:t>1,17 €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1,30 € - 15% = </a:t>
                      </a:r>
                      <a:r>
                        <a:rPr lang="fr-FR" sz="1000" b="1" dirty="0">
                          <a:solidFill>
                            <a:schemeClr val="tx1">
                              <a:lumMod val="75000"/>
                              <a:lumOff val="25000"/>
                            </a:schemeClr>
                          </a:solidFill>
                          <a:latin typeface="Calibri" panose="020F0502020204030204" pitchFamily="34" charset="0"/>
                          <a:cs typeface="Calibri" panose="020F0502020204030204" pitchFamily="34" charset="0"/>
                        </a:rPr>
                        <a:t>1,11 €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1,30 € - 20% = </a:t>
                      </a:r>
                      <a:r>
                        <a:rPr lang="fr-FR" sz="1000" b="1" dirty="0">
                          <a:solidFill>
                            <a:schemeClr val="tx1">
                              <a:lumMod val="75000"/>
                              <a:lumOff val="25000"/>
                            </a:schemeClr>
                          </a:solidFill>
                          <a:latin typeface="Calibri" panose="020F0502020204030204" pitchFamily="34" charset="0"/>
                          <a:cs typeface="Calibri" panose="020F0502020204030204" pitchFamily="34" charset="0"/>
                        </a:rPr>
                        <a:t>1,04 €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62492110"/>
                  </a:ext>
                </a:extLst>
              </a:tr>
              <a:tr h="249097">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2,70 € - 10 % = </a:t>
                      </a:r>
                      <a:r>
                        <a:rPr lang="fr-FR" sz="1000" b="1" dirty="0">
                          <a:solidFill>
                            <a:schemeClr val="tx1">
                              <a:lumMod val="75000"/>
                              <a:lumOff val="25000"/>
                            </a:schemeClr>
                          </a:solidFill>
                          <a:latin typeface="Calibri" panose="020F0502020204030204" pitchFamily="34" charset="0"/>
                          <a:cs typeface="Calibri" panose="020F0502020204030204" pitchFamily="34" charset="0"/>
                        </a:rPr>
                        <a:t>2,43 €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2,70 € - 15 % = </a:t>
                      </a:r>
                      <a:r>
                        <a:rPr lang="fr-FR" sz="1000" b="1" dirty="0">
                          <a:solidFill>
                            <a:schemeClr val="tx1">
                              <a:lumMod val="75000"/>
                              <a:lumOff val="25000"/>
                            </a:schemeClr>
                          </a:solidFill>
                          <a:latin typeface="Calibri" panose="020F0502020204030204" pitchFamily="34" charset="0"/>
                          <a:cs typeface="Calibri" panose="020F0502020204030204" pitchFamily="34" charset="0"/>
                        </a:rPr>
                        <a:t>2,30 €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2,70 € - 20 % = </a:t>
                      </a:r>
                      <a:r>
                        <a:rPr lang="fr-FR" sz="1000" b="1" dirty="0">
                          <a:solidFill>
                            <a:schemeClr val="tx1">
                              <a:lumMod val="75000"/>
                              <a:lumOff val="25000"/>
                            </a:schemeClr>
                          </a:solidFill>
                          <a:latin typeface="Calibri" panose="020F0502020204030204" pitchFamily="34" charset="0"/>
                          <a:cs typeface="Calibri" panose="020F0502020204030204" pitchFamily="34" charset="0"/>
                        </a:rPr>
                        <a:t>2,16 €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36628291"/>
                  </a:ext>
                </a:extLst>
              </a:tr>
              <a:tr h="249097">
                <a:tc>
                  <a:txBody>
                    <a:bodyPr/>
                    <a:lstStyle/>
                    <a:p>
                      <a:pPr algn="ctr"/>
                      <a:r>
                        <a:rPr lang="fr-FR" sz="1000" i="1" dirty="0">
                          <a:solidFill>
                            <a:schemeClr val="tx1">
                              <a:lumMod val="75000"/>
                              <a:lumOff val="25000"/>
                            </a:schemeClr>
                          </a:solidFill>
                          <a:latin typeface="Calibri" panose="020F0502020204030204" pitchFamily="34" charset="0"/>
                          <a:cs typeface="Calibri" panose="020F0502020204030204" pitchFamily="34" charset="0"/>
                        </a:rPr>
                        <a:t>1,50 € - 10 % = </a:t>
                      </a:r>
                      <a:r>
                        <a:rPr lang="fr-FR" sz="1000" b="1" i="1" dirty="0">
                          <a:solidFill>
                            <a:schemeClr val="tx1">
                              <a:lumMod val="75000"/>
                              <a:lumOff val="25000"/>
                            </a:schemeClr>
                          </a:solidFill>
                          <a:latin typeface="Calibri" panose="020F0502020204030204" pitchFamily="34" charset="0"/>
                          <a:cs typeface="Calibri" panose="020F0502020204030204" pitchFamily="34" charset="0"/>
                        </a:rPr>
                        <a:t>1,35 €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i="1" dirty="0">
                          <a:solidFill>
                            <a:schemeClr val="tx1">
                              <a:lumMod val="75000"/>
                              <a:lumOff val="25000"/>
                            </a:schemeClr>
                          </a:solidFill>
                          <a:latin typeface="Calibri" panose="020F0502020204030204" pitchFamily="34" charset="0"/>
                          <a:cs typeface="Calibri" panose="020F0502020204030204" pitchFamily="34" charset="0"/>
                        </a:rPr>
                        <a:t>1,50 € - 15 % = </a:t>
                      </a:r>
                      <a:r>
                        <a:rPr lang="fr-FR" sz="1000" b="1" i="1" dirty="0">
                          <a:solidFill>
                            <a:schemeClr val="tx1">
                              <a:lumMod val="75000"/>
                              <a:lumOff val="25000"/>
                            </a:schemeClr>
                          </a:solidFill>
                          <a:latin typeface="Calibri" panose="020F0502020204030204" pitchFamily="34" charset="0"/>
                          <a:cs typeface="Calibri" panose="020F0502020204030204" pitchFamily="34" charset="0"/>
                        </a:rPr>
                        <a:t>1,28 €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i="1" dirty="0">
                          <a:solidFill>
                            <a:schemeClr val="tx1">
                              <a:lumMod val="75000"/>
                              <a:lumOff val="25000"/>
                            </a:schemeClr>
                          </a:solidFill>
                          <a:latin typeface="Calibri" panose="020F0502020204030204" pitchFamily="34" charset="0"/>
                          <a:cs typeface="Calibri" panose="020F0502020204030204" pitchFamily="34" charset="0"/>
                        </a:rPr>
                        <a:t>1,50 € - 20 % = </a:t>
                      </a:r>
                      <a:r>
                        <a:rPr lang="fr-FR" sz="1000" b="1" i="1" dirty="0">
                          <a:solidFill>
                            <a:schemeClr val="tx1">
                              <a:lumMod val="75000"/>
                              <a:lumOff val="25000"/>
                            </a:schemeClr>
                          </a:solidFill>
                          <a:latin typeface="Calibri" panose="020F0502020204030204" pitchFamily="34" charset="0"/>
                          <a:cs typeface="Calibri" panose="020F0502020204030204" pitchFamily="34" charset="0"/>
                        </a:rPr>
                        <a:t>1,20 €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5748382"/>
                  </a:ext>
                </a:extLst>
              </a:tr>
              <a:tr h="249097">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04635908"/>
                  </a:ext>
                </a:extLst>
              </a:tr>
              <a:tr h="249097">
                <a:tc>
                  <a:txBody>
                    <a:bodyPr/>
                    <a:lstStyle/>
                    <a:p>
                      <a:pPr algn="ctr"/>
                      <a:r>
                        <a:rPr lang="fr-FR" sz="1000" b="1" dirty="0">
                          <a:solidFill>
                            <a:schemeClr val="tx1">
                              <a:lumMod val="75000"/>
                              <a:lumOff val="25000"/>
                            </a:schemeClr>
                          </a:solidFill>
                          <a:latin typeface="Calibri" panose="020F0502020204030204" pitchFamily="34" charset="0"/>
                          <a:cs typeface="Calibri" panose="020F0502020204030204" pitchFamily="34" charset="0"/>
                        </a:rPr>
                        <a:t>3,45 €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b="1" dirty="0">
                          <a:solidFill>
                            <a:schemeClr val="tx1">
                              <a:lumMod val="75000"/>
                              <a:lumOff val="25000"/>
                            </a:schemeClr>
                          </a:solidFill>
                          <a:latin typeface="Calibri" panose="020F0502020204030204" pitchFamily="34" charset="0"/>
                          <a:cs typeface="Calibri" panose="020F0502020204030204" pitchFamily="34" charset="0"/>
                        </a:rPr>
                        <a:t>3,66 €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b="1" dirty="0">
                          <a:solidFill>
                            <a:schemeClr val="tx1">
                              <a:lumMod val="75000"/>
                              <a:lumOff val="25000"/>
                            </a:schemeClr>
                          </a:solidFill>
                          <a:latin typeface="Calibri" panose="020F0502020204030204" pitchFamily="34" charset="0"/>
                          <a:cs typeface="Calibri" panose="020F0502020204030204" pitchFamily="34" charset="0"/>
                        </a:rPr>
                        <a:t>3,90 €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91176468"/>
                  </a:ext>
                </a:extLst>
              </a:tr>
              <a:tr h="249097">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1,30 € - 10% = </a:t>
                      </a:r>
                      <a:r>
                        <a:rPr lang="fr-FR" sz="1000" b="1" dirty="0">
                          <a:solidFill>
                            <a:schemeClr val="tx1">
                              <a:lumMod val="75000"/>
                              <a:lumOff val="25000"/>
                            </a:schemeClr>
                          </a:solidFill>
                          <a:latin typeface="Calibri" panose="020F0502020204030204" pitchFamily="34" charset="0"/>
                          <a:cs typeface="Calibri" panose="020F0502020204030204" pitchFamily="34" charset="0"/>
                        </a:rPr>
                        <a:t>1,17 €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1,30 € - 15% = </a:t>
                      </a:r>
                      <a:r>
                        <a:rPr lang="fr-FR" sz="1000" b="1" dirty="0">
                          <a:solidFill>
                            <a:schemeClr val="tx1">
                              <a:lumMod val="75000"/>
                              <a:lumOff val="25000"/>
                            </a:schemeClr>
                          </a:solidFill>
                          <a:latin typeface="Calibri" panose="020F0502020204030204" pitchFamily="34" charset="0"/>
                          <a:cs typeface="Calibri" panose="020F0502020204030204" pitchFamily="34" charset="0"/>
                        </a:rPr>
                        <a:t>1,11 €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000" dirty="0">
                          <a:solidFill>
                            <a:schemeClr val="tx1">
                              <a:lumMod val="75000"/>
                              <a:lumOff val="25000"/>
                            </a:schemeClr>
                          </a:solidFill>
                          <a:latin typeface="Calibri" panose="020F0502020204030204" pitchFamily="34" charset="0"/>
                          <a:cs typeface="Calibri" panose="020F0502020204030204" pitchFamily="34" charset="0"/>
                        </a:rPr>
                        <a:t>1,30 € - 20% = </a:t>
                      </a:r>
                      <a:r>
                        <a:rPr lang="fr-FR" sz="1000" b="1" dirty="0">
                          <a:solidFill>
                            <a:schemeClr val="tx1">
                              <a:lumMod val="75000"/>
                              <a:lumOff val="25000"/>
                            </a:schemeClr>
                          </a:solidFill>
                          <a:latin typeface="Calibri" panose="020F0502020204030204" pitchFamily="34" charset="0"/>
                          <a:cs typeface="Calibri" panose="020F0502020204030204" pitchFamily="34" charset="0"/>
                        </a:rPr>
                        <a:t>1,04 €</a:t>
                      </a:r>
                    </a:p>
                  </a:txBody>
                  <a:tcPr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8690859"/>
                  </a:ext>
                </a:extLst>
              </a:tr>
            </a:tbl>
          </a:graphicData>
        </a:graphic>
      </p:graphicFrame>
      <p:sp>
        <p:nvSpPr>
          <p:cNvPr id="9" name="Rectangle 8">
            <a:extLst>
              <a:ext uri="{FF2B5EF4-FFF2-40B4-BE49-F238E27FC236}">
                <a16:creationId xmlns:a16="http://schemas.microsoft.com/office/drawing/2014/main" id="{F3ED8093-1AB2-F971-A1F4-EEBB58B41DC2}"/>
              </a:ext>
            </a:extLst>
          </p:cNvPr>
          <p:cNvSpPr/>
          <p:nvPr/>
        </p:nvSpPr>
        <p:spPr>
          <a:xfrm rot="902795">
            <a:off x="9932895" y="5095264"/>
            <a:ext cx="1743169" cy="1075764"/>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PNB généré par l’augmentation tarifaire 2024</a:t>
            </a:r>
          </a:p>
          <a:p>
            <a:pPr algn="ctr"/>
            <a:r>
              <a:rPr lang="fr-FR" sz="1400" b="1" dirty="0">
                <a:solidFill>
                  <a:schemeClr val="tx1">
                    <a:lumMod val="75000"/>
                    <a:lumOff val="25000"/>
                  </a:schemeClr>
                </a:solidFill>
              </a:rPr>
              <a:t>+ 191 000 €</a:t>
            </a:r>
          </a:p>
        </p:txBody>
      </p:sp>
      <p:pic>
        <p:nvPicPr>
          <p:cNvPr id="10" name="Picture 2" descr="Vecteur gratuit enfants apprenant les chiffres et les mathématiques">
            <a:extLst>
              <a:ext uri="{FF2B5EF4-FFF2-40B4-BE49-F238E27FC236}">
                <a16:creationId xmlns:a16="http://schemas.microsoft.com/office/drawing/2014/main" id="{2113D304-3EA7-9A8B-67F5-136DA22E6DB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798" y="4902435"/>
            <a:ext cx="1859815" cy="1491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190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8472194-BCE8-44FB-BD33-A13383CCCB3B}"/>
              </a:ext>
            </a:extLst>
          </p:cNvPr>
          <p:cNvSpPr>
            <a:spLocks noGrp="1"/>
          </p:cNvSpPr>
          <p:nvPr>
            <p:ph idx="17"/>
          </p:nvPr>
        </p:nvSpPr>
        <p:spPr/>
        <p:txBody>
          <a:bodyPr/>
          <a:lstStyle/>
          <a:p>
            <a:r>
              <a:rPr lang="fr-FR" dirty="0"/>
              <a:t>Quand les clients ne souscrivent pas aux offres groupées, les services sont payants à l’unité.</a:t>
            </a:r>
          </a:p>
          <a:p>
            <a:r>
              <a:rPr lang="fr-FR" dirty="0"/>
              <a:t>Selon les pratiques de la concurrence locale, deux axes d’évolutions s’offrent à nous :</a:t>
            </a:r>
          </a:p>
          <a:p>
            <a:endParaRPr lang="fr-FR" dirty="0"/>
          </a:p>
          <a:p>
            <a:endParaRPr lang="fr-FR" dirty="0"/>
          </a:p>
        </p:txBody>
      </p:sp>
      <p:sp>
        <p:nvSpPr>
          <p:cNvPr id="3" name="Espace réservé du texte 2">
            <a:extLst>
              <a:ext uri="{FF2B5EF4-FFF2-40B4-BE49-F238E27FC236}">
                <a16:creationId xmlns:a16="http://schemas.microsoft.com/office/drawing/2014/main" id="{EB76B3FC-8720-1BB3-75CA-1EA3CEE07AA0}"/>
              </a:ext>
            </a:extLst>
          </p:cNvPr>
          <p:cNvSpPr>
            <a:spLocks noGrp="1"/>
          </p:cNvSpPr>
          <p:nvPr>
            <p:ph type="body" sz="quarter" idx="12"/>
          </p:nvPr>
        </p:nvSpPr>
        <p:spPr/>
        <p:txBody>
          <a:bodyPr/>
          <a:lstStyle/>
          <a:p>
            <a:r>
              <a:rPr lang="fr-FR" dirty="0"/>
              <a:t>Les pratiques concurrentielles nous permettent de valoriser les frais de tenue de compte et les cotisations de cartes à l’unité pour nos clients non détenteurs d’OGS.</a:t>
            </a:r>
          </a:p>
        </p:txBody>
      </p:sp>
      <p:sp>
        <p:nvSpPr>
          <p:cNvPr id="4" name="Espace réservé du texte 3">
            <a:extLst>
              <a:ext uri="{FF2B5EF4-FFF2-40B4-BE49-F238E27FC236}">
                <a16:creationId xmlns:a16="http://schemas.microsoft.com/office/drawing/2014/main" id="{EED6CE5C-2E52-11B2-4C12-722CB3B2929C}"/>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A1173331-0BD7-ED8B-4FF8-17B9CB0E4B7A}"/>
              </a:ext>
            </a:extLst>
          </p:cNvPr>
          <p:cNvSpPr>
            <a:spLocks noGrp="1"/>
          </p:cNvSpPr>
          <p:nvPr>
            <p:ph type="body" sz="quarter" idx="16"/>
          </p:nvPr>
        </p:nvSpPr>
        <p:spPr/>
        <p:txBody>
          <a:bodyPr/>
          <a:lstStyle/>
          <a:p>
            <a:r>
              <a:rPr lang="fr-FR" dirty="0"/>
              <a:t>2</a:t>
            </a:r>
          </a:p>
        </p:txBody>
      </p:sp>
      <p:graphicFrame>
        <p:nvGraphicFramePr>
          <p:cNvPr id="6" name="Tableau 5">
            <a:extLst>
              <a:ext uri="{FF2B5EF4-FFF2-40B4-BE49-F238E27FC236}">
                <a16:creationId xmlns:a16="http://schemas.microsoft.com/office/drawing/2014/main" id="{D13C08B9-5DE0-1898-9CFB-48E5041CABB7}"/>
              </a:ext>
            </a:extLst>
          </p:cNvPr>
          <p:cNvGraphicFramePr>
            <a:graphicFrameLocks noGrp="1"/>
          </p:cNvGraphicFramePr>
          <p:nvPr>
            <p:extLst>
              <p:ext uri="{D42A27DB-BD31-4B8C-83A1-F6EECF244321}">
                <p14:modId xmlns:p14="http://schemas.microsoft.com/office/powerpoint/2010/main" val="3601373026"/>
              </p:ext>
            </p:extLst>
          </p:nvPr>
        </p:nvGraphicFramePr>
        <p:xfrm>
          <a:off x="643870" y="3137313"/>
          <a:ext cx="9445827" cy="963374"/>
        </p:xfrm>
        <a:graphic>
          <a:graphicData uri="http://schemas.openxmlformats.org/drawingml/2006/table">
            <a:tbl>
              <a:tblPr/>
              <a:tblGrid>
                <a:gridCol w="2237508">
                  <a:extLst>
                    <a:ext uri="{9D8B030D-6E8A-4147-A177-3AD203B41FA5}">
                      <a16:colId xmlns:a16="http://schemas.microsoft.com/office/drawing/2014/main" val="688974294"/>
                    </a:ext>
                  </a:extLst>
                </a:gridCol>
                <a:gridCol w="633499">
                  <a:extLst>
                    <a:ext uri="{9D8B030D-6E8A-4147-A177-3AD203B41FA5}">
                      <a16:colId xmlns:a16="http://schemas.microsoft.com/office/drawing/2014/main" val="1543286967"/>
                    </a:ext>
                  </a:extLst>
                </a:gridCol>
                <a:gridCol w="657482">
                  <a:extLst>
                    <a:ext uri="{9D8B030D-6E8A-4147-A177-3AD203B41FA5}">
                      <a16:colId xmlns:a16="http://schemas.microsoft.com/office/drawing/2014/main" val="793659051"/>
                    </a:ext>
                  </a:extLst>
                </a:gridCol>
                <a:gridCol w="657482">
                  <a:extLst>
                    <a:ext uri="{9D8B030D-6E8A-4147-A177-3AD203B41FA5}">
                      <a16:colId xmlns:a16="http://schemas.microsoft.com/office/drawing/2014/main" val="4077892363"/>
                    </a:ext>
                  </a:extLst>
                </a:gridCol>
                <a:gridCol w="657482">
                  <a:extLst>
                    <a:ext uri="{9D8B030D-6E8A-4147-A177-3AD203B41FA5}">
                      <a16:colId xmlns:a16="http://schemas.microsoft.com/office/drawing/2014/main" val="2696876000"/>
                    </a:ext>
                  </a:extLst>
                </a:gridCol>
                <a:gridCol w="657482">
                  <a:extLst>
                    <a:ext uri="{9D8B030D-6E8A-4147-A177-3AD203B41FA5}">
                      <a16:colId xmlns:a16="http://schemas.microsoft.com/office/drawing/2014/main" val="2342809308"/>
                    </a:ext>
                  </a:extLst>
                </a:gridCol>
                <a:gridCol w="657482">
                  <a:extLst>
                    <a:ext uri="{9D8B030D-6E8A-4147-A177-3AD203B41FA5}">
                      <a16:colId xmlns:a16="http://schemas.microsoft.com/office/drawing/2014/main" val="1991942859"/>
                    </a:ext>
                  </a:extLst>
                </a:gridCol>
                <a:gridCol w="657482">
                  <a:extLst>
                    <a:ext uri="{9D8B030D-6E8A-4147-A177-3AD203B41FA5}">
                      <a16:colId xmlns:a16="http://schemas.microsoft.com/office/drawing/2014/main" val="839098741"/>
                    </a:ext>
                  </a:extLst>
                </a:gridCol>
                <a:gridCol w="657482">
                  <a:extLst>
                    <a:ext uri="{9D8B030D-6E8A-4147-A177-3AD203B41FA5}">
                      <a16:colId xmlns:a16="http://schemas.microsoft.com/office/drawing/2014/main" val="3388209267"/>
                    </a:ext>
                  </a:extLst>
                </a:gridCol>
                <a:gridCol w="657482">
                  <a:extLst>
                    <a:ext uri="{9D8B030D-6E8A-4147-A177-3AD203B41FA5}">
                      <a16:colId xmlns:a16="http://schemas.microsoft.com/office/drawing/2014/main" val="809769782"/>
                    </a:ext>
                  </a:extLst>
                </a:gridCol>
                <a:gridCol w="657482">
                  <a:extLst>
                    <a:ext uri="{9D8B030D-6E8A-4147-A177-3AD203B41FA5}">
                      <a16:colId xmlns:a16="http://schemas.microsoft.com/office/drawing/2014/main" val="2519837753"/>
                    </a:ext>
                  </a:extLst>
                </a:gridCol>
                <a:gridCol w="657482">
                  <a:extLst>
                    <a:ext uri="{9D8B030D-6E8A-4147-A177-3AD203B41FA5}">
                      <a16:colId xmlns:a16="http://schemas.microsoft.com/office/drawing/2014/main" val="852791377"/>
                    </a:ext>
                  </a:extLst>
                </a:gridCol>
              </a:tblGrid>
              <a:tr h="609954">
                <a:tc>
                  <a:txBody>
                    <a:bodyPr/>
                    <a:lstStyle/>
                    <a:p>
                      <a:pPr algn="ctr" fontAlgn="ctr"/>
                      <a:r>
                        <a:rPr lang="fr-FR" sz="1300" b="1" i="0" u="none" strike="noStrike" dirty="0">
                          <a:solidFill>
                            <a:srgbClr val="FFFFFF"/>
                          </a:solidFill>
                          <a:effectLst/>
                          <a:latin typeface="Calibri" panose="020F0502020204030204" pitchFamily="34" charset="0"/>
                        </a:rPr>
                        <a:t> </a:t>
                      </a:r>
                    </a:p>
                  </a:txBody>
                  <a:tcPr marL="6100" marR="6100" marT="610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r>
                        <a:rPr lang="fr-FR" sz="800" b="1" i="0" u="none" strike="noStrike">
                          <a:solidFill>
                            <a:srgbClr val="FFFFFF"/>
                          </a:solidFill>
                          <a:effectLst/>
                          <a:latin typeface="Bahnschrift SemiBold" panose="020B0502040204020203" pitchFamily="34" charset="0"/>
                        </a:rPr>
                      </a:br>
                      <a:r>
                        <a:rPr lang="fr-FR" sz="800" b="1" i="0" u="none" strike="noStrike">
                          <a:solidFill>
                            <a:srgbClr val="FFFFFF"/>
                          </a:solidFill>
                          <a:effectLst/>
                          <a:latin typeface="Bahnschrift SemiBold" panose="020B0502040204020203" pitchFamily="34" charset="0"/>
                        </a:rPr>
                        <a:t>Crédit Mutuel CEE  </a:t>
                      </a:r>
                      <a:br>
                        <a:rPr lang="fr-FR" sz="800" b="1" i="0" u="none" strike="noStrike">
                          <a:solidFill>
                            <a:srgbClr val="FFFFFF"/>
                          </a:solidFill>
                          <a:effectLst/>
                          <a:latin typeface="Bahnschrift SemiBold" panose="020B0502040204020203" pitchFamily="34" charset="0"/>
                        </a:rPr>
                      </a:br>
                      <a:r>
                        <a:rPr lang="fr-FR" sz="800" b="1" i="0" u="none" strike="noStrike">
                          <a:solidFill>
                            <a:srgbClr val="FFFFFF"/>
                          </a:solidFill>
                          <a:effectLst/>
                          <a:latin typeface="Bahnschrift SemiBold" panose="020B0502040204020203" pitchFamily="34" charset="0"/>
                        </a:rPr>
                        <a:t>2023/02</a:t>
                      </a:r>
                      <a:br>
                        <a:rPr lang="fr-FR" sz="800" b="1" i="0" u="none" strike="noStrike">
                          <a:solidFill>
                            <a:srgbClr val="FFFFFF"/>
                          </a:solidFill>
                          <a:effectLst/>
                          <a:latin typeface="Bahnschrift SemiBold" panose="020B0502040204020203" pitchFamily="34" charset="0"/>
                        </a:rPr>
                      </a:br>
                      <a:endParaRPr lang="fr-FR" sz="800" b="1" i="0" u="none" strike="noStrike">
                        <a:solidFill>
                          <a:srgbClr val="FFFFFF"/>
                        </a:solidFill>
                        <a:effectLst/>
                        <a:latin typeface="Bahnschrift SemiBold" panose="020B0502040204020203" pitchFamily="34" charset="0"/>
                      </a:endParaRP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fr-FR" sz="800" b="1" i="0" u="none" strike="noStrike" dirty="0">
                          <a:solidFill>
                            <a:srgbClr val="FFFFFF"/>
                          </a:solidFill>
                          <a:effectLst/>
                          <a:latin typeface="Bahnschrift SemiBold" panose="020B0502040204020203" pitchFamily="34" charset="0"/>
                        </a:rPr>
                        <a:t>Crédit Mutuel Nord Europe </a:t>
                      </a:r>
                      <a:br>
                        <a:rPr lang="fr-FR" sz="800" b="1" i="0" u="none" strike="noStrike" dirty="0">
                          <a:solidFill>
                            <a:srgbClr val="FFFFFF"/>
                          </a:solidFill>
                          <a:effectLst/>
                          <a:latin typeface="Bahnschrift SemiBold" panose="020B0502040204020203" pitchFamily="34" charset="0"/>
                        </a:rPr>
                      </a:br>
                      <a:r>
                        <a:rPr lang="fr-FR" sz="800" b="1" i="0" u="none" strike="noStrike" dirty="0">
                          <a:solidFill>
                            <a:srgbClr val="FFFFFF"/>
                          </a:solidFill>
                          <a:effectLst/>
                          <a:latin typeface="Bahnschrift SemiBold" panose="020B0502040204020203" pitchFamily="34" charset="0"/>
                        </a:rPr>
                        <a:t>2023/02</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ctr"/>
                      <a:r>
                        <a:rPr lang="fr-FR" sz="800" b="1" i="0" u="none" strike="noStrike" dirty="0">
                          <a:solidFill>
                            <a:srgbClr val="FFFFFF"/>
                          </a:solidFill>
                          <a:effectLst/>
                          <a:latin typeface="Bahnschrift SemiBold" panose="020B0502040204020203" pitchFamily="34" charset="0"/>
                        </a:rPr>
                        <a:t>Crédit Agricole Alsace Vosges</a:t>
                      </a:r>
                      <a:br>
                        <a:rPr lang="fr-FR" sz="800" b="1" i="0" u="none" strike="noStrike" dirty="0">
                          <a:solidFill>
                            <a:srgbClr val="FFFFFF"/>
                          </a:solidFill>
                          <a:effectLst/>
                          <a:latin typeface="Bahnschrift SemiBold" panose="020B0502040204020203" pitchFamily="34" charset="0"/>
                        </a:rPr>
                      </a:br>
                      <a:r>
                        <a:rPr lang="fr-FR" sz="800" b="1" i="0" u="none" strike="noStrike" dirty="0">
                          <a:solidFill>
                            <a:srgbClr val="FFFFFF"/>
                          </a:solidFill>
                          <a:effectLst/>
                          <a:latin typeface="Bahnschrift SemiBold" panose="020B0502040204020203" pitchFamily="34" charset="0"/>
                        </a:rPr>
                        <a:t>2023</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800" b="1" i="0" u="none" strike="noStrike">
                          <a:solidFill>
                            <a:srgbClr val="FFFFFF"/>
                          </a:solidFill>
                          <a:effectLst/>
                          <a:latin typeface="Bahnschrift SemiBold" panose="020B0502040204020203" pitchFamily="34" charset="0"/>
                        </a:rPr>
                        <a:t>Crédit Agricole Lorraine</a:t>
                      </a:r>
                      <a:br>
                        <a:rPr lang="fr-FR" sz="800" b="1" i="0" u="none" strike="noStrike">
                          <a:solidFill>
                            <a:srgbClr val="FFFFFF"/>
                          </a:solidFill>
                          <a:effectLst/>
                          <a:latin typeface="Bahnschrift SemiBold" panose="020B0502040204020203" pitchFamily="34" charset="0"/>
                        </a:rPr>
                      </a:br>
                      <a:r>
                        <a:rPr lang="fr-FR" sz="800" b="1" i="0" u="none" strike="noStrike">
                          <a:solidFill>
                            <a:srgbClr val="FFFFFF"/>
                          </a:solidFill>
                          <a:effectLst/>
                          <a:latin typeface="Bahnschrift SemiBold" panose="020B0502040204020203" pitchFamily="34" charset="0"/>
                        </a:rPr>
                        <a:t>2023</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800" b="1" i="0" u="none" strike="noStrike">
                          <a:solidFill>
                            <a:srgbClr val="FFFFFF"/>
                          </a:solidFill>
                          <a:effectLst/>
                          <a:latin typeface="Bahnschrift SemiBold" panose="020B0502040204020203" pitchFamily="34" charset="0"/>
                        </a:rPr>
                        <a:t>Crédit Agricole Champagne Bourgogne</a:t>
                      </a:r>
                      <a:br>
                        <a:rPr lang="fr-FR" sz="800" b="1" i="0" u="none" strike="noStrike">
                          <a:solidFill>
                            <a:srgbClr val="FFFFFF"/>
                          </a:solidFill>
                          <a:effectLst/>
                          <a:latin typeface="Bahnschrift SemiBold" panose="020B0502040204020203" pitchFamily="34" charset="0"/>
                        </a:rPr>
                      </a:br>
                      <a:r>
                        <a:rPr lang="fr-FR" sz="800" b="1" i="0" u="none" strike="noStrike">
                          <a:solidFill>
                            <a:srgbClr val="FFFFFF"/>
                          </a:solidFill>
                          <a:effectLst/>
                          <a:latin typeface="Bahnschrift SemiBold" panose="020B0502040204020203" pitchFamily="34" charset="0"/>
                        </a:rPr>
                        <a:t>2023</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800" b="1" i="0" u="none" strike="noStrike">
                          <a:solidFill>
                            <a:srgbClr val="FFFFFF"/>
                          </a:solidFill>
                          <a:effectLst/>
                          <a:latin typeface="Bahnschrift SemiBold" panose="020B0502040204020203" pitchFamily="34" charset="0"/>
                        </a:rPr>
                        <a:t>Crédit Agricole Nord Est</a:t>
                      </a:r>
                      <a:br>
                        <a:rPr lang="fr-FR" sz="800" b="1" i="0" u="none" strike="noStrike">
                          <a:solidFill>
                            <a:srgbClr val="FFFFFF"/>
                          </a:solidFill>
                          <a:effectLst/>
                          <a:latin typeface="Bahnschrift SemiBold" panose="020B0502040204020203" pitchFamily="34" charset="0"/>
                        </a:rPr>
                      </a:br>
                      <a:r>
                        <a:rPr lang="fr-FR" sz="800" b="1" i="0" u="none" strike="noStrike">
                          <a:solidFill>
                            <a:srgbClr val="FFFFFF"/>
                          </a:solidFill>
                          <a:effectLst/>
                          <a:latin typeface="Bahnschrift SemiBold" panose="020B0502040204020203" pitchFamily="34" charset="0"/>
                        </a:rPr>
                        <a:t>2023/04</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800" b="1" i="0" u="none" strike="noStrike">
                          <a:solidFill>
                            <a:srgbClr val="FFFFFF"/>
                          </a:solidFill>
                          <a:effectLst/>
                          <a:latin typeface="Bahnschrift SemiBold" panose="020B0502040204020203" pitchFamily="34" charset="0"/>
                        </a:rPr>
                        <a:t>Banque Pop Alsace Champagne</a:t>
                      </a:r>
                      <a:br>
                        <a:rPr lang="fr-FR" sz="800" b="1" i="0" u="none" strike="noStrike">
                          <a:solidFill>
                            <a:srgbClr val="FFFFFF"/>
                          </a:solidFill>
                          <a:effectLst/>
                          <a:latin typeface="Bahnschrift SemiBold" panose="020B0502040204020203" pitchFamily="34" charset="0"/>
                        </a:rPr>
                      </a:br>
                      <a:r>
                        <a:rPr lang="fr-FR" sz="800" b="1" i="0" u="none" strike="noStrike">
                          <a:solidFill>
                            <a:srgbClr val="FFFFFF"/>
                          </a:solidFill>
                          <a:effectLst/>
                          <a:latin typeface="Bahnschrift SemiBold" panose="020B0502040204020203" pitchFamily="34" charset="0"/>
                        </a:rPr>
                        <a:t>2023/04</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fr-FR" sz="800" b="1" i="0" u="none" strike="noStrike">
                          <a:solidFill>
                            <a:srgbClr val="FFFFFF"/>
                          </a:solidFill>
                          <a:effectLst/>
                          <a:latin typeface="Bahnschrift SemiBold" panose="020B0502040204020203" pitchFamily="34" charset="0"/>
                        </a:rPr>
                        <a:t>CIC</a:t>
                      </a:r>
                      <a:br>
                        <a:rPr lang="fr-FR" sz="800" b="1" i="0" u="none" strike="noStrike">
                          <a:solidFill>
                            <a:srgbClr val="FFFFFF"/>
                          </a:solidFill>
                          <a:effectLst/>
                          <a:latin typeface="Bahnschrift SemiBold" panose="020B0502040204020203" pitchFamily="34" charset="0"/>
                        </a:rPr>
                      </a:br>
                      <a:r>
                        <a:rPr lang="fr-FR" sz="800" b="1" i="0" u="none" strike="noStrike">
                          <a:solidFill>
                            <a:srgbClr val="FFFFFF"/>
                          </a:solidFill>
                          <a:effectLst/>
                          <a:latin typeface="Bahnschrift SemiBold" panose="020B0502040204020203" pitchFamily="34" charset="0"/>
                        </a:rPr>
                        <a:t>2023/02</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9999"/>
                    </a:solidFill>
                  </a:tcPr>
                </a:tc>
                <a:tc>
                  <a:txBody>
                    <a:bodyPr/>
                    <a:lstStyle/>
                    <a:p>
                      <a:pPr algn="ctr" fontAlgn="ctr"/>
                      <a:r>
                        <a:rPr lang="fr-FR" sz="1100" b="0" i="0" u="none" strike="noStrike">
                          <a:solidFill>
                            <a:srgbClr val="000000"/>
                          </a:solidFill>
                          <a:effectLst/>
                          <a:latin typeface="Calibri" panose="020F0502020204030204" pitchFamily="34" charset="0"/>
                        </a:rPr>
                        <a:t> </a:t>
                      </a:r>
                    </a:p>
                  </a:txBody>
                  <a:tcPr marL="6100" marR="6100" marT="61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FFFFFF"/>
                          </a:solidFill>
                          <a:effectLst/>
                          <a:latin typeface="Calibri" panose="020F0502020204030204" pitchFamily="34" charset="0"/>
                        </a:rPr>
                        <a:t>CE GEE</a:t>
                      </a:r>
                      <a:br>
                        <a:rPr lang="fr-FR" sz="1100" b="1" i="0" u="none" strike="noStrike">
                          <a:solidFill>
                            <a:srgbClr val="FFFFFF"/>
                          </a:solidFill>
                          <a:effectLst/>
                          <a:latin typeface="Calibri" panose="020F0502020204030204" pitchFamily="34" charset="0"/>
                        </a:rPr>
                      </a:br>
                      <a:r>
                        <a:rPr lang="fr-FR" sz="1100" b="1" i="0" u="none" strike="noStrike">
                          <a:solidFill>
                            <a:srgbClr val="FFFFFF"/>
                          </a:solidFill>
                          <a:effectLst/>
                          <a:latin typeface="Calibri" panose="020F0502020204030204" pitchFamily="34" charset="0"/>
                        </a:rPr>
                        <a:t>2023</a:t>
                      </a:r>
                    </a:p>
                  </a:txBody>
                  <a:tcPr marL="6100" marR="6100" marT="61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fr-FR" sz="1100" b="1" i="0" u="none" strike="noStrike" dirty="0">
                          <a:solidFill>
                            <a:srgbClr val="2F75B5"/>
                          </a:solidFill>
                          <a:effectLst/>
                          <a:latin typeface="Calibri" panose="020F0502020204030204" pitchFamily="34" charset="0"/>
                        </a:rPr>
                        <a:t>CE GEE</a:t>
                      </a:r>
                      <a:br>
                        <a:rPr lang="fr-FR" sz="1100" b="1" i="0" u="none" strike="noStrike" dirty="0">
                          <a:solidFill>
                            <a:srgbClr val="2F75B5"/>
                          </a:solidFill>
                          <a:effectLst/>
                          <a:latin typeface="Calibri" panose="020F0502020204030204" pitchFamily="34" charset="0"/>
                        </a:rPr>
                      </a:br>
                      <a:r>
                        <a:rPr lang="fr-FR" sz="1100" b="1" i="0" u="none" strike="noStrike" dirty="0">
                          <a:solidFill>
                            <a:srgbClr val="2F75B5"/>
                          </a:solidFill>
                          <a:effectLst/>
                          <a:latin typeface="Calibri" panose="020F0502020204030204" pitchFamily="34" charset="0"/>
                        </a:rPr>
                        <a:t>jan. 2024</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242019923"/>
                  </a:ext>
                </a:extLst>
              </a:tr>
              <a:tr h="347674">
                <a:tc>
                  <a:txBody>
                    <a:bodyPr/>
                    <a:lstStyle/>
                    <a:p>
                      <a:pPr algn="ctr" fontAlgn="ctr"/>
                      <a:r>
                        <a:rPr lang="fr-FR" sz="1100" b="1" i="0" u="none" strike="noStrike" dirty="0">
                          <a:solidFill>
                            <a:srgbClr val="404040"/>
                          </a:solidFill>
                          <a:effectLst/>
                          <a:latin typeface="Calibri" panose="020F0502020204030204" pitchFamily="34" charset="0"/>
                        </a:rPr>
                        <a:t>Frais de tenue de compte / Trimestre</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404040"/>
                          </a:solidFill>
                          <a:effectLst/>
                          <a:latin typeface="Calibri" panose="020F0502020204030204" pitchFamily="34" charset="0"/>
                        </a:rPr>
                        <a:t>6,12 €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6,12 €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4,5 €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6 €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3,5 €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4,50 €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6,3 €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6,3 €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 </a:t>
                      </a:r>
                    </a:p>
                  </a:txBody>
                  <a:tcPr marL="6100" marR="6100" marT="61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noFill/>
                  </a:tcPr>
                </a:tc>
                <a:tc>
                  <a:txBody>
                    <a:bodyPr/>
                    <a:lstStyle/>
                    <a:p>
                      <a:pPr algn="ctr" fontAlgn="ctr"/>
                      <a:r>
                        <a:rPr lang="fr-FR" sz="1100" b="0" i="0" u="none" strike="noStrike" dirty="0">
                          <a:solidFill>
                            <a:srgbClr val="404040"/>
                          </a:solidFill>
                          <a:effectLst/>
                          <a:latin typeface="Calibri" panose="020F0502020204030204" pitchFamily="34" charset="0"/>
                        </a:rPr>
                        <a:t>4,79 €</a:t>
                      </a:r>
                    </a:p>
                  </a:txBody>
                  <a:tcPr marL="6100" marR="6100" marT="61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dirty="0">
                          <a:solidFill>
                            <a:srgbClr val="404040"/>
                          </a:solidFill>
                          <a:effectLst/>
                          <a:latin typeface="Calibri" panose="020F0502020204030204" pitchFamily="34" charset="0"/>
                        </a:rPr>
                        <a:t>5,5 €</a:t>
                      </a:r>
                    </a:p>
                  </a:txBody>
                  <a:tcPr marL="6100" marR="6100" marT="61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5503048"/>
                  </a:ext>
                </a:extLst>
              </a:tr>
            </a:tbl>
          </a:graphicData>
        </a:graphic>
      </p:graphicFrame>
      <p:sp>
        <p:nvSpPr>
          <p:cNvPr id="7" name="Rectangle 6">
            <a:extLst>
              <a:ext uri="{FF2B5EF4-FFF2-40B4-BE49-F238E27FC236}">
                <a16:creationId xmlns:a16="http://schemas.microsoft.com/office/drawing/2014/main" id="{06ACD631-08C7-9125-E548-7F2B9629C25A}"/>
              </a:ext>
            </a:extLst>
          </p:cNvPr>
          <p:cNvSpPr/>
          <p:nvPr/>
        </p:nvSpPr>
        <p:spPr>
          <a:xfrm rot="902795">
            <a:off x="10361608" y="3131779"/>
            <a:ext cx="1377396" cy="911671"/>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PNB généré par l’augmentation tarifaire 2024</a:t>
            </a:r>
          </a:p>
          <a:p>
            <a:pPr algn="ctr"/>
            <a:r>
              <a:rPr lang="fr-FR" sz="1200" b="1" dirty="0">
                <a:solidFill>
                  <a:schemeClr val="tx1">
                    <a:lumMod val="75000"/>
                    <a:lumOff val="25000"/>
                  </a:schemeClr>
                </a:solidFill>
              </a:rPr>
              <a:t>+ 150 000 €</a:t>
            </a:r>
          </a:p>
        </p:txBody>
      </p:sp>
      <p:graphicFrame>
        <p:nvGraphicFramePr>
          <p:cNvPr id="8" name="Tableau 7">
            <a:extLst>
              <a:ext uri="{FF2B5EF4-FFF2-40B4-BE49-F238E27FC236}">
                <a16:creationId xmlns:a16="http://schemas.microsoft.com/office/drawing/2014/main" id="{2A19D07C-35BC-C6AB-BCF9-B4718F6931E7}"/>
              </a:ext>
            </a:extLst>
          </p:cNvPr>
          <p:cNvGraphicFramePr>
            <a:graphicFrameLocks noGrp="1"/>
          </p:cNvGraphicFramePr>
          <p:nvPr>
            <p:extLst>
              <p:ext uri="{D42A27DB-BD31-4B8C-83A1-F6EECF244321}">
                <p14:modId xmlns:p14="http://schemas.microsoft.com/office/powerpoint/2010/main" val="1842332997"/>
              </p:ext>
            </p:extLst>
          </p:nvPr>
        </p:nvGraphicFramePr>
        <p:xfrm>
          <a:off x="362843" y="5449761"/>
          <a:ext cx="5184220" cy="804329"/>
        </p:xfrm>
        <a:graphic>
          <a:graphicData uri="http://schemas.openxmlformats.org/drawingml/2006/table">
            <a:tbl>
              <a:tblPr/>
              <a:tblGrid>
                <a:gridCol w="3113471">
                  <a:extLst>
                    <a:ext uri="{9D8B030D-6E8A-4147-A177-3AD203B41FA5}">
                      <a16:colId xmlns:a16="http://schemas.microsoft.com/office/drawing/2014/main" val="160687318"/>
                    </a:ext>
                  </a:extLst>
                </a:gridCol>
                <a:gridCol w="308409">
                  <a:extLst>
                    <a:ext uri="{9D8B030D-6E8A-4147-A177-3AD203B41FA5}">
                      <a16:colId xmlns:a16="http://schemas.microsoft.com/office/drawing/2014/main" val="4142074959"/>
                    </a:ext>
                  </a:extLst>
                </a:gridCol>
                <a:gridCol w="881170">
                  <a:extLst>
                    <a:ext uri="{9D8B030D-6E8A-4147-A177-3AD203B41FA5}">
                      <a16:colId xmlns:a16="http://schemas.microsoft.com/office/drawing/2014/main" val="2976630314"/>
                    </a:ext>
                  </a:extLst>
                </a:gridCol>
                <a:gridCol w="881170">
                  <a:extLst>
                    <a:ext uri="{9D8B030D-6E8A-4147-A177-3AD203B41FA5}">
                      <a16:colId xmlns:a16="http://schemas.microsoft.com/office/drawing/2014/main" val="3672982764"/>
                    </a:ext>
                  </a:extLst>
                </a:gridCol>
              </a:tblGrid>
              <a:tr h="291363">
                <a:tc>
                  <a:txBody>
                    <a:bodyPr/>
                    <a:lstStyle/>
                    <a:p>
                      <a:pPr algn="l" rtl="0" fontAlgn="b"/>
                      <a:r>
                        <a:rPr lang="fr-FR" sz="1000" b="0" i="0" u="none" strike="noStrike" dirty="0">
                          <a:solidFill>
                            <a:srgbClr val="000000"/>
                          </a:solidFill>
                          <a:effectLst/>
                          <a:latin typeface="Calibri" panose="020F0502020204030204" pitchFamily="34" charset="0"/>
                        </a:rPr>
                        <a:t> </a:t>
                      </a:r>
                    </a:p>
                  </a:txBody>
                  <a:tcPr marL="0" marR="0" marT="0" marB="0" anchor="b">
                    <a:lnL>
                      <a:noFill/>
                    </a:lnL>
                    <a:lnR w="12700" cap="flat" cmpd="sng" algn="ctr">
                      <a:solidFill>
                        <a:schemeClr val="bg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rtl="0" fontAlgn="b"/>
                      <a:r>
                        <a:rPr lang="fr-FR" sz="10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rtl="0" fontAlgn="ctr"/>
                      <a:r>
                        <a:rPr lang="fr-FR" sz="1000" b="1" i="0" u="none" strike="noStrike">
                          <a:solidFill>
                            <a:srgbClr val="FFFFFF"/>
                          </a:solidFill>
                          <a:effectLst/>
                          <a:latin typeface="Calibri" panose="020F0502020204030204" pitchFamily="34" charset="0"/>
                        </a:rPr>
                        <a:t>CEGEE</a:t>
                      </a:r>
                      <a:br>
                        <a:rPr lang="fr-FR" sz="1000" b="1" i="0" u="none" strike="noStrike">
                          <a:solidFill>
                            <a:srgbClr val="FFFFFF"/>
                          </a:solidFill>
                          <a:effectLst/>
                          <a:latin typeface="Calibri" panose="020F0502020204030204" pitchFamily="34" charset="0"/>
                        </a:rPr>
                      </a:br>
                      <a:r>
                        <a:rPr lang="fr-FR" sz="1000" b="1" i="0" u="none" strike="noStrike">
                          <a:solidFill>
                            <a:srgbClr val="FFFFFF"/>
                          </a:solidFill>
                          <a:effectLst/>
                          <a:latin typeface="Calibri" panose="020F0502020204030204" pitchFamily="34" charset="0"/>
                        </a:rPr>
                        <a:t>2023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000" b="1" i="0" u="none" strike="noStrike">
                          <a:solidFill>
                            <a:srgbClr val="0070C0"/>
                          </a:solidFill>
                          <a:effectLst/>
                          <a:latin typeface="Calibri" panose="020F0502020204030204" pitchFamily="34" charset="0"/>
                        </a:rPr>
                        <a:t>CEGEE</a:t>
                      </a:r>
                      <a:br>
                        <a:rPr lang="fr-FR" sz="1000" b="1" i="0" u="none" strike="noStrike">
                          <a:solidFill>
                            <a:srgbClr val="0070C0"/>
                          </a:solidFill>
                          <a:effectLst/>
                          <a:latin typeface="Calibri" panose="020F0502020204030204" pitchFamily="34" charset="0"/>
                        </a:rPr>
                      </a:br>
                      <a:r>
                        <a:rPr lang="fr-FR" sz="1000" b="1" i="0" u="none" strike="noStrike">
                          <a:solidFill>
                            <a:srgbClr val="0070C0"/>
                          </a:solidFill>
                          <a:effectLst/>
                          <a:latin typeface="Calibri" panose="020F0502020204030204" pitchFamily="34" charset="0"/>
                        </a:rPr>
                        <a:t>jan.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42918746"/>
                  </a:ext>
                </a:extLst>
              </a:tr>
              <a:tr h="103353">
                <a:tc>
                  <a:txBody>
                    <a:bodyPr/>
                    <a:lstStyle/>
                    <a:p>
                      <a:pPr algn="ctr" rtl="0" fontAlgn="ctr"/>
                      <a:r>
                        <a:rPr lang="fr-FR" sz="1000" b="1" i="0" u="none" strike="noStrike" dirty="0">
                          <a:solidFill>
                            <a:srgbClr val="404040"/>
                          </a:solidFill>
                          <a:effectLst/>
                          <a:latin typeface="Calibri" panose="020F0502020204030204" pitchFamily="34" charset="0"/>
                        </a:rPr>
                        <a:t>Nomade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l" rtl="0" fontAlgn="b"/>
                      <a:r>
                        <a:rPr lang="fr-FR" sz="10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rtl="0" fontAlgn="ctr"/>
                      <a:r>
                        <a:rPr lang="fr-FR" sz="1000" b="0" i="0" u="none" strike="noStrike" dirty="0">
                          <a:solidFill>
                            <a:srgbClr val="404040"/>
                          </a:solidFill>
                          <a:effectLst/>
                          <a:latin typeface="Calibri" panose="020F0502020204030204" pitchFamily="34" charset="0"/>
                        </a:rPr>
                        <a:t>15 €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rtl="0" fontAlgn="ctr"/>
                      <a:r>
                        <a:rPr lang="fr-FR" sz="1000" b="0" i="0" u="none" strike="noStrike" dirty="0">
                          <a:solidFill>
                            <a:srgbClr val="404040"/>
                          </a:solidFill>
                          <a:effectLst/>
                          <a:latin typeface="Calibri" panose="020F0502020204030204" pitchFamily="34" charset="0"/>
                        </a:rPr>
                        <a:t>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7787487"/>
                  </a:ext>
                </a:extLst>
              </a:tr>
              <a:tr h="42329">
                <a:tc rowSpan="2">
                  <a:txBody>
                    <a:bodyPr/>
                    <a:lstStyle/>
                    <a:p>
                      <a:pPr algn="ctr" rtl="0" fontAlgn="ctr"/>
                      <a:r>
                        <a:rPr lang="fr-FR" sz="1000" b="1" i="0" u="none" strike="noStrike" dirty="0">
                          <a:solidFill>
                            <a:srgbClr val="404040"/>
                          </a:solidFill>
                          <a:effectLst/>
                          <a:latin typeface="Calibri" panose="020F0502020204030204" pitchFamily="34" charset="0"/>
                        </a:rPr>
                        <a:t>Classic à Contrôle de solde systématique (C2S)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pPr algn="ctr" rtl="0" fontAlgn="ctr"/>
                      <a:endParaRPr lang="fr-FR" sz="1000" b="0" i="0" u="none" strike="noStrike" dirty="0">
                        <a:solidFill>
                          <a:srgbClr val="40404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rtl="0" fontAlgn="ctr"/>
                      <a:endParaRPr lang="fr-FR" sz="1000" b="0" i="0" u="none" strike="noStrike" dirty="0">
                        <a:solidFill>
                          <a:srgbClr val="40404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2234004"/>
                  </a:ext>
                </a:extLst>
              </a:tr>
              <a:tr h="49777">
                <a:tc v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err="1">
                          <a:solidFill>
                            <a:srgbClr val="404040"/>
                          </a:solidFill>
                          <a:effectLst/>
                          <a:latin typeface="Calibri" panose="020F0502020204030204" pitchFamily="34" charset="0"/>
                        </a:rPr>
                        <a:t>Classic</a:t>
                      </a:r>
                      <a:r>
                        <a:rPr lang="fr-FR" sz="1000" b="1" i="0" u="none" strike="noStrike" dirty="0">
                          <a:solidFill>
                            <a:srgbClr val="404040"/>
                          </a:solidFill>
                          <a:effectLst/>
                          <a:latin typeface="Calibri" panose="020F0502020204030204" pitchFamily="34" charset="0"/>
                        </a:rPr>
                        <a:t> à Contrôle de solde quasi system.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lnL w="6350" cap="flat" cmpd="sng" algn="ctr">
                      <a:solidFill>
                        <a:srgbClr val="000000"/>
                      </a:solidFill>
                      <a:prstDash val="solid"/>
                      <a:round/>
                      <a:headEnd type="none" w="med" len="med"/>
                      <a:tailEnd type="none" w="med" len="med"/>
                    </a:lnL>
                    <a:lnT w="6350" cap="flat" cmpd="sng" algn="ctr">
                      <a:solidFill>
                        <a:srgbClr val="FFFFFF"/>
                      </a:solidFill>
                      <a:prstDash val="solid"/>
                      <a:round/>
                      <a:headEnd type="none" w="med" len="med"/>
                      <a:tailEnd type="none" w="med" len="med"/>
                    </a:lnT>
                  </a:tcPr>
                </a:tc>
                <a:tc>
                  <a:txBody>
                    <a:bodyPr/>
                    <a:lstStyle/>
                    <a:p>
                      <a:pPr algn="ctr" rtl="0" fontAlgn="ctr"/>
                      <a:r>
                        <a:rPr lang="fr-FR" sz="1000" b="0" i="0" u="none" strike="noStrike" dirty="0">
                          <a:solidFill>
                            <a:srgbClr val="404040"/>
                          </a:solidFill>
                          <a:effectLst/>
                          <a:latin typeface="Calibri" panose="020F0502020204030204" pitchFamily="34" charset="0"/>
                        </a:rPr>
                        <a:t>30 €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00" b="0" i="0" u="none" strike="noStrike" dirty="0">
                          <a:solidFill>
                            <a:srgbClr val="404040"/>
                          </a:solidFill>
                          <a:effectLst/>
                          <a:latin typeface="Calibri" panose="020F0502020204030204" pitchFamily="34" charset="0"/>
                        </a:rPr>
                        <a:t>30 €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4928894"/>
                  </a:ext>
                </a:extLst>
              </a:tr>
              <a:tr h="82571">
                <a:tc>
                  <a:txBody>
                    <a:bodyPr/>
                    <a:lstStyle/>
                    <a:p>
                      <a:pPr algn="ctr" rtl="0" fontAlgn="ctr"/>
                      <a:r>
                        <a:rPr lang="fr-FR" sz="1000" b="1" i="0" u="none" strike="noStrike" dirty="0">
                          <a:solidFill>
                            <a:srgbClr val="404040"/>
                          </a:solidFill>
                          <a:effectLst/>
                          <a:latin typeface="Calibri" panose="020F0502020204030204" pitchFamily="34" charset="0"/>
                        </a:rPr>
                        <a:t>Classic à Contrôle de solde quasi systématique (CSQS)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fr-FR" sz="10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000" b="0" i="0" u="none" strike="noStrike" dirty="0">
                          <a:solidFill>
                            <a:srgbClr val="404040"/>
                          </a:solidFill>
                          <a:effectLst/>
                          <a:latin typeface="Calibri" panose="020F0502020204030204" pitchFamily="34" charset="0"/>
                        </a:rPr>
                        <a:t>39 €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00" b="0" i="0" u="none" strike="noStrike" dirty="0">
                          <a:solidFill>
                            <a:srgbClr val="404040"/>
                          </a:solidFill>
                          <a:effectLst/>
                          <a:latin typeface="Calibri" panose="020F0502020204030204" pitchFamily="34" charset="0"/>
                        </a:rPr>
                        <a:t>40 €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1677989"/>
                  </a:ext>
                </a:extLst>
              </a:tr>
            </a:tbl>
          </a:graphicData>
        </a:graphic>
      </p:graphicFrame>
      <p:sp>
        <p:nvSpPr>
          <p:cNvPr id="9" name="Rectangle 8">
            <a:extLst>
              <a:ext uri="{FF2B5EF4-FFF2-40B4-BE49-F238E27FC236}">
                <a16:creationId xmlns:a16="http://schemas.microsoft.com/office/drawing/2014/main" id="{5BCF2291-5A12-99CA-C724-6D555C956C29}"/>
              </a:ext>
            </a:extLst>
          </p:cNvPr>
          <p:cNvSpPr/>
          <p:nvPr/>
        </p:nvSpPr>
        <p:spPr>
          <a:xfrm>
            <a:off x="267901" y="2161310"/>
            <a:ext cx="11627223" cy="2078182"/>
          </a:xfrm>
          <a:custGeom>
            <a:avLst/>
            <a:gdLst>
              <a:gd name="connsiteX0" fmla="*/ 0 w 11627223"/>
              <a:gd name="connsiteY0" fmla="*/ 0 h 2078182"/>
              <a:gd name="connsiteX1" fmla="*/ 11627223 w 11627223"/>
              <a:gd name="connsiteY1" fmla="*/ 0 h 2078182"/>
              <a:gd name="connsiteX2" fmla="*/ 11627223 w 11627223"/>
              <a:gd name="connsiteY2" fmla="*/ 2078182 h 2078182"/>
              <a:gd name="connsiteX3" fmla="*/ 0 w 11627223"/>
              <a:gd name="connsiteY3" fmla="*/ 2078182 h 2078182"/>
              <a:gd name="connsiteX4" fmla="*/ 0 w 11627223"/>
              <a:gd name="connsiteY4" fmla="*/ 0 h 2078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223" h="2078182" extrusionOk="0">
                <a:moveTo>
                  <a:pt x="0" y="0"/>
                </a:moveTo>
                <a:cubicBezTo>
                  <a:pt x="2966020" y="118645"/>
                  <a:pt x="10350605" y="116012"/>
                  <a:pt x="11627223" y="0"/>
                </a:cubicBezTo>
                <a:cubicBezTo>
                  <a:pt x="11494341" y="354975"/>
                  <a:pt x="11712174" y="1498504"/>
                  <a:pt x="11627223" y="2078182"/>
                </a:cubicBezTo>
                <a:cubicBezTo>
                  <a:pt x="9986793" y="2212782"/>
                  <a:pt x="1352146" y="1920986"/>
                  <a:pt x="0" y="2078182"/>
                </a:cubicBezTo>
                <a:cubicBezTo>
                  <a:pt x="-20187" y="1797215"/>
                  <a:pt x="-152480" y="381103"/>
                  <a:pt x="0" y="0"/>
                </a:cubicBezTo>
                <a:close/>
              </a:path>
            </a:pathLst>
          </a:custGeom>
          <a:noFill/>
          <a:ln>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900" dirty="0">
              <a:solidFill>
                <a:schemeClr val="tx1">
                  <a:lumMod val="75000"/>
                  <a:lumOff val="25000"/>
                </a:schemeClr>
              </a:solidFill>
            </a:endParaRPr>
          </a:p>
          <a:p>
            <a:pPr algn="ctr"/>
            <a:r>
              <a:rPr lang="fr-FR" sz="1600" b="1" dirty="0">
                <a:solidFill>
                  <a:schemeClr val="tx1">
                    <a:lumMod val="75000"/>
                    <a:lumOff val="25000"/>
                  </a:schemeClr>
                </a:solidFill>
              </a:rPr>
              <a:t>Les frais de tenue de compte</a:t>
            </a:r>
          </a:p>
          <a:p>
            <a:pPr algn="ctr"/>
            <a:endParaRPr lang="fr-FR" sz="300" b="1" dirty="0">
              <a:solidFill>
                <a:schemeClr val="tx1">
                  <a:lumMod val="75000"/>
                  <a:lumOff val="25000"/>
                </a:schemeClr>
              </a:solidFill>
            </a:endParaRPr>
          </a:p>
          <a:p>
            <a:pPr lvl="1"/>
            <a:r>
              <a:rPr lang="fr-FR" sz="1400" dirty="0">
                <a:solidFill>
                  <a:schemeClr val="tx1">
                    <a:lumMod val="75000"/>
                    <a:lumOff val="25000"/>
                  </a:schemeClr>
                </a:solidFill>
              </a:rPr>
              <a:t>Prélevés trimestriellement pour des clients présentant un solde positif, la CEGEE offre un prix attractif par rapport à nos concurrents (moyenne du marché à 5,42 € en 2023)</a:t>
            </a:r>
          </a:p>
        </p:txBody>
      </p:sp>
      <p:sp>
        <p:nvSpPr>
          <p:cNvPr id="10" name="Rectangle 9">
            <a:extLst>
              <a:ext uri="{FF2B5EF4-FFF2-40B4-BE49-F238E27FC236}">
                <a16:creationId xmlns:a16="http://schemas.microsoft.com/office/drawing/2014/main" id="{3412320E-A785-C5FC-A1B0-AB770AACDBA9}"/>
              </a:ext>
            </a:extLst>
          </p:cNvPr>
          <p:cNvSpPr/>
          <p:nvPr/>
        </p:nvSpPr>
        <p:spPr>
          <a:xfrm>
            <a:off x="267901" y="4315670"/>
            <a:ext cx="11627223" cy="2078182"/>
          </a:xfrm>
          <a:custGeom>
            <a:avLst/>
            <a:gdLst>
              <a:gd name="connsiteX0" fmla="*/ 0 w 11627223"/>
              <a:gd name="connsiteY0" fmla="*/ 0 h 2078182"/>
              <a:gd name="connsiteX1" fmla="*/ 11627223 w 11627223"/>
              <a:gd name="connsiteY1" fmla="*/ 0 h 2078182"/>
              <a:gd name="connsiteX2" fmla="*/ 11627223 w 11627223"/>
              <a:gd name="connsiteY2" fmla="*/ 2078182 h 2078182"/>
              <a:gd name="connsiteX3" fmla="*/ 0 w 11627223"/>
              <a:gd name="connsiteY3" fmla="*/ 2078182 h 2078182"/>
              <a:gd name="connsiteX4" fmla="*/ 0 w 11627223"/>
              <a:gd name="connsiteY4" fmla="*/ 0 h 2078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223" h="2078182" extrusionOk="0">
                <a:moveTo>
                  <a:pt x="0" y="0"/>
                </a:moveTo>
                <a:cubicBezTo>
                  <a:pt x="2966020" y="118645"/>
                  <a:pt x="10350605" y="116012"/>
                  <a:pt x="11627223" y="0"/>
                </a:cubicBezTo>
                <a:cubicBezTo>
                  <a:pt x="11494341" y="354975"/>
                  <a:pt x="11712174" y="1498504"/>
                  <a:pt x="11627223" y="2078182"/>
                </a:cubicBezTo>
                <a:cubicBezTo>
                  <a:pt x="9986793" y="2212782"/>
                  <a:pt x="1352146" y="1920986"/>
                  <a:pt x="0" y="2078182"/>
                </a:cubicBezTo>
                <a:cubicBezTo>
                  <a:pt x="-20187" y="1797215"/>
                  <a:pt x="-152480" y="381103"/>
                  <a:pt x="0" y="0"/>
                </a:cubicBezTo>
                <a:close/>
              </a:path>
            </a:pathLst>
          </a:custGeom>
          <a:noFill/>
          <a:ln>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900" dirty="0">
              <a:solidFill>
                <a:schemeClr val="tx1">
                  <a:lumMod val="75000"/>
                  <a:lumOff val="25000"/>
                </a:schemeClr>
              </a:solidFill>
            </a:endParaRPr>
          </a:p>
          <a:p>
            <a:pPr algn="ctr"/>
            <a:r>
              <a:rPr lang="fr-FR" sz="1600" b="1" dirty="0">
                <a:solidFill>
                  <a:schemeClr val="tx1">
                    <a:lumMod val="75000"/>
                    <a:lumOff val="25000"/>
                  </a:schemeClr>
                </a:solidFill>
              </a:rPr>
              <a:t>Les cotisations des cartes bancaires à l’unité</a:t>
            </a:r>
          </a:p>
          <a:p>
            <a:pPr algn="ctr"/>
            <a:endParaRPr lang="fr-FR" sz="300" b="1" dirty="0">
              <a:solidFill>
                <a:schemeClr val="tx1">
                  <a:lumMod val="75000"/>
                  <a:lumOff val="25000"/>
                </a:schemeClr>
              </a:solidFill>
            </a:endParaRPr>
          </a:p>
          <a:p>
            <a:r>
              <a:rPr lang="fr-FR" sz="1400" dirty="0">
                <a:solidFill>
                  <a:schemeClr val="tx1">
                    <a:lumMod val="75000"/>
                    <a:lumOff val="25000"/>
                  </a:schemeClr>
                </a:solidFill>
              </a:rPr>
              <a:t>La CEGEE offre une grande diversité de cartes bancaires, de la Nomade à la carte </a:t>
            </a:r>
            <a:r>
              <a:rPr lang="fr-FR" sz="1400" dirty="0" err="1">
                <a:solidFill>
                  <a:schemeClr val="tx1">
                    <a:lumMod val="75000"/>
                    <a:lumOff val="25000"/>
                  </a:schemeClr>
                </a:solidFill>
              </a:rPr>
              <a:t>Infinite</a:t>
            </a:r>
            <a:r>
              <a:rPr lang="fr-FR" sz="1400" dirty="0">
                <a:solidFill>
                  <a:schemeClr val="tx1">
                    <a:lumMod val="75000"/>
                    <a:lumOff val="25000"/>
                  </a:schemeClr>
                </a:solidFill>
              </a:rPr>
              <a:t>, en pratiquant des prix identiques qu’elles soient en Débit Différé ou en Débit Immédiat, avec l’option Izicarte ou non.</a:t>
            </a:r>
          </a:p>
        </p:txBody>
      </p:sp>
      <p:graphicFrame>
        <p:nvGraphicFramePr>
          <p:cNvPr id="11" name="Tableau 10">
            <a:extLst>
              <a:ext uri="{FF2B5EF4-FFF2-40B4-BE49-F238E27FC236}">
                <a16:creationId xmlns:a16="http://schemas.microsoft.com/office/drawing/2014/main" id="{3D690383-B077-CC31-2DF2-BC69A43A74F6}"/>
              </a:ext>
            </a:extLst>
          </p:cNvPr>
          <p:cNvGraphicFramePr>
            <a:graphicFrameLocks noGrp="1"/>
          </p:cNvGraphicFramePr>
          <p:nvPr>
            <p:extLst>
              <p:ext uri="{D42A27DB-BD31-4B8C-83A1-F6EECF244321}">
                <p14:modId xmlns:p14="http://schemas.microsoft.com/office/powerpoint/2010/main" val="2610093477"/>
              </p:ext>
            </p:extLst>
          </p:nvPr>
        </p:nvGraphicFramePr>
        <p:xfrm>
          <a:off x="5622197" y="5339690"/>
          <a:ext cx="4586610" cy="914400"/>
        </p:xfrm>
        <a:graphic>
          <a:graphicData uri="http://schemas.openxmlformats.org/drawingml/2006/table">
            <a:tbl>
              <a:tblPr/>
              <a:tblGrid>
                <a:gridCol w="2754566">
                  <a:extLst>
                    <a:ext uri="{9D8B030D-6E8A-4147-A177-3AD203B41FA5}">
                      <a16:colId xmlns:a16="http://schemas.microsoft.com/office/drawing/2014/main" val="160687318"/>
                    </a:ext>
                  </a:extLst>
                </a:gridCol>
                <a:gridCol w="272858">
                  <a:extLst>
                    <a:ext uri="{9D8B030D-6E8A-4147-A177-3AD203B41FA5}">
                      <a16:colId xmlns:a16="http://schemas.microsoft.com/office/drawing/2014/main" val="4142074959"/>
                    </a:ext>
                  </a:extLst>
                </a:gridCol>
                <a:gridCol w="779593">
                  <a:extLst>
                    <a:ext uri="{9D8B030D-6E8A-4147-A177-3AD203B41FA5}">
                      <a16:colId xmlns:a16="http://schemas.microsoft.com/office/drawing/2014/main" val="2976630314"/>
                    </a:ext>
                  </a:extLst>
                </a:gridCol>
                <a:gridCol w="779593">
                  <a:extLst>
                    <a:ext uri="{9D8B030D-6E8A-4147-A177-3AD203B41FA5}">
                      <a16:colId xmlns:a16="http://schemas.microsoft.com/office/drawing/2014/main" val="3672982764"/>
                    </a:ext>
                  </a:extLst>
                </a:gridCol>
              </a:tblGrid>
              <a:tr h="261564">
                <a:tc>
                  <a:txBody>
                    <a:bodyPr/>
                    <a:lstStyle/>
                    <a:p>
                      <a:pPr algn="l" rtl="0" fontAlgn="b"/>
                      <a:r>
                        <a:rPr lang="fr-FR" sz="1000" b="0" i="0" u="none" strike="noStrike" dirty="0">
                          <a:solidFill>
                            <a:srgbClr val="000000"/>
                          </a:solidFill>
                          <a:effectLst/>
                          <a:latin typeface="Calibri" panose="020F0502020204030204" pitchFamily="34" charset="0"/>
                        </a:rPr>
                        <a:t> </a:t>
                      </a:r>
                    </a:p>
                  </a:txBody>
                  <a:tcPr marL="0" marR="0" marT="0" marB="0" anchor="b">
                    <a:lnL>
                      <a:noFill/>
                    </a:lnL>
                    <a:lnR w="12700" cap="flat" cmpd="sng" algn="ctr">
                      <a:solidFill>
                        <a:schemeClr val="bg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fr-FR" sz="10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rtl="0" fontAlgn="ctr"/>
                      <a:r>
                        <a:rPr lang="fr-FR" sz="1000" b="1" i="0" u="none" strike="noStrike">
                          <a:solidFill>
                            <a:srgbClr val="FFFFFF"/>
                          </a:solidFill>
                          <a:effectLst/>
                          <a:latin typeface="Calibri" panose="020F0502020204030204" pitchFamily="34" charset="0"/>
                        </a:rPr>
                        <a:t>CEGEE</a:t>
                      </a:r>
                      <a:br>
                        <a:rPr lang="fr-FR" sz="1000" b="1" i="0" u="none" strike="noStrike">
                          <a:solidFill>
                            <a:srgbClr val="FFFFFF"/>
                          </a:solidFill>
                          <a:effectLst/>
                          <a:latin typeface="Calibri" panose="020F0502020204030204" pitchFamily="34" charset="0"/>
                        </a:rPr>
                      </a:br>
                      <a:r>
                        <a:rPr lang="fr-FR" sz="1000" b="1" i="0" u="none" strike="noStrike">
                          <a:solidFill>
                            <a:srgbClr val="FFFFFF"/>
                          </a:solidFill>
                          <a:effectLst/>
                          <a:latin typeface="Calibri" panose="020F0502020204030204" pitchFamily="34" charset="0"/>
                        </a:rPr>
                        <a:t>2023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000" b="1" i="0" u="none" strike="noStrike">
                          <a:solidFill>
                            <a:srgbClr val="0070C0"/>
                          </a:solidFill>
                          <a:effectLst/>
                          <a:latin typeface="Calibri" panose="020F0502020204030204" pitchFamily="34" charset="0"/>
                        </a:rPr>
                        <a:t>CEGEE</a:t>
                      </a:r>
                      <a:br>
                        <a:rPr lang="fr-FR" sz="1000" b="1" i="0" u="none" strike="noStrike">
                          <a:solidFill>
                            <a:srgbClr val="0070C0"/>
                          </a:solidFill>
                          <a:effectLst/>
                          <a:latin typeface="Calibri" panose="020F0502020204030204" pitchFamily="34" charset="0"/>
                        </a:rPr>
                      </a:br>
                      <a:r>
                        <a:rPr lang="fr-FR" sz="1000" b="1" i="0" u="none" strike="noStrike">
                          <a:solidFill>
                            <a:srgbClr val="0070C0"/>
                          </a:solidFill>
                          <a:effectLst/>
                          <a:latin typeface="Calibri" panose="020F0502020204030204" pitchFamily="34" charset="0"/>
                        </a:rPr>
                        <a:t>jan.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42918746"/>
                  </a:ext>
                </a:extLst>
              </a:tr>
              <a:tr h="139458">
                <a:tc>
                  <a:txBody>
                    <a:bodyPr/>
                    <a:lstStyle/>
                    <a:p>
                      <a:pPr algn="ctr" rtl="0" fontAlgn="ctr"/>
                      <a:r>
                        <a:rPr lang="fr-FR" sz="1000" b="1" i="0" u="none" strike="noStrike" dirty="0">
                          <a:solidFill>
                            <a:srgbClr val="404040"/>
                          </a:solidFill>
                          <a:effectLst/>
                          <a:latin typeface="Calibri" panose="020F0502020204030204" pitchFamily="34" charset="0"/>
                        </a:rPr>
                        <a:t>Classic – DI / DD / Izicarte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fr-FR" sz="10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rtl="0" fontAlgn="ctr"/>
                      <a:r>
                        <a:rPr lang="fr-FR" sz="1000" b="0" i="0" u="none" strike="noStrike" dirty="0">
                          <a:solidFill>
                            <a:srgbClr val="404040"/>
                          </a:solidFill>
                          <a:effectLst/>
                          <a:latin typeface="Calibri" panose="020F0502020204030204" pitchFamily="34" charset="0"/>
                        </a:rPr>
                        <a:t>43,86 €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00" b="0" i="0" u="none" strike="noStrike" dirty="0">
                          <a:solidFill>
                            <a:srgbClr val="404040"/>
                          </a:solidFill>
                          <a:effectLst/>
                          <a:latin typeface="Calibri" panose="020F0502020204030204" pitchFamily="34" charset="0"/>
                        </a:rPr>
                        <a:t>45,80 €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7787487"/>
                  </a:ext>
                </a:extLst>
              </a:tr>
              <a:tr h="134435">
                <a:tc>
                  <a:txBody>
                    <a:bodyPr/>
                    <a:lstStyle/>
                    <a:p>
                      <a:pPr algn="ctr" rtl="0" fontAlgn="ctr"/>
                      <a:r>
                        <a:rPr lang="fr-FR" sz="1000" b="1" i="0" u="none" strike="noStrike" dirty="0">
                          <a:solidFill>
                            <a:srgbClr val="404040"/>
                          </a:solidFill>
                          <a:effectLst/>
                          <a:latin typeface="Calibri" panose="020F0502020204030204" pitchFamily="34" charset="0"/>
                        </a:rPr>
                        <a:t>Premier – DI / DD / Izicarte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fr-FR"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rtl="0" fontAlgn="ctr"/>
                      <a:r>
                        <a:rPr lang="fr-FR" sz="1000" b="0" i="0" u="none" strike="noStrike">
                          <a:solidFill>
                            <a:srgbClr val="404040"/>
                          </a:solidFill>
                          <a:effectLst/>
                          <a:latin typeface="Calibri" panose="020F0502020204030204" pitchFamily="34" charset="0"/>
                        </a:rPr>
                        <a:t>132,60 €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00" b="0" i="0" u="none" strike="noStrike" dirty="0">
                          <a:solidFill>
                            <a:srgbClr val="404040"/>
                          </a:solidFill>
                          <a:effectLst/>
                          <a:latin typeface="Calibri" panose="020F0502020204030204" pitchFamily="34" charset="0"/>
                        </a:rPr>
                        <a:t>138 €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2503575"/>
                  </a:ext>
                </a:extLst>
              </a:tr>
              <a:tr h="134435">
                <a:tc>
                  <a:txBody>
                    <a:bodyPr/>
                    <a:lstStyle/>
                    <a:p>
                      <a:pPr algn="ctr" rtl="0" fontAlgn="ctr"/>
                      <a:r>
                        <a:rPr lang="fr-FR" sz="1000" b="1" i="0" u="none" strike="noStrike" dirty="0">
                          <a:solidFill>
                            <a:srgbClr val="404040"/>
                          </a:solidFill>
                          <a:effectLst/>
                          <a:latin typeface="Calibri" panose="020F0502020204030204" pitchFamily="34" charset="0"/>
                        </a:rPr>
                        <a:t>Platinum DD / Izicarte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fr-FR"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rtl="0" fontAlgn="ctr"/>
                      <a:r>
                        <a:rPr lang="fr-FR" sz="1000" b="0" i="0" u="none" strike="noStrike">
                          <a:solidFill>
                            <a:srgbClr val="404040"/>
                          </a:solidFill>
                          <a:effectLst/>
                          <a:latin typeface="Calibri" panose="020F0502020204030204" pitchFamily="34" charset="0"/>
                        </a:rPr>
                        <a:t>204 €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00" b="0" i="0" u="none" strike="noStrike" dirty="0">
                          <a:solidFill>
                            <a:srgbClr val="404040"/>
                          </a:solidFill>
                          <a:effectLst/>
                          <a:latin typeface="Calibri" panose="020F0502020204030204" pitchFamily="34" charset="0"/>
                        </a:rPr>
                        <a:t>213 €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4220167"/>
                  </a:ext>
                </a:extLst>
              </a:tr>
              <a:tr h="134435">
                <a:tc>
                  <a:txBody>
                    <a:bodyPr/>
                    <a:lstStyle/>
                    <a:p>
                      <a:pPr algn="ctr" rtl="0" fontAlgn="ctr"/>
                      <a:r>
                        <a:rPr lang="fr-FR" sz="1000" b="1" i="0" u="none" strike="noStrike" dirty="0" err="1">
                          <a:solidFill>
                            <a:srgbClr val="404040"/>
                          </a:solidFill>
                          <a:effectLst/>
                          <a:latin typeface="Calibri" panose="020F0502020204030204" pitchFamily="34" charset="0"/>
                        </a:rPr>
                        <a:t>Infinite</a:t>
                      </a:r>
                      <a:r>
                        <a:rPr lang="fr-FR" sz="1000" b="1" i="0" u="none" strike="noStrike" dirty="0">
                          <a:solidFill>
                            <a:srgbClr val="404040"/>
                          </a:solidFill>
                          <a:effectLst/>
                          <a:latin typeface="Calibri" panose="020F0502020204030204" pitchFamily="34" charset="0"/>
                        </a:rPr>
                        <a:t> DD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fr-FR"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rtl="0" fontAlgn="ctr"/>
                      <a:r>
                        <a:rPr lang="fr-FR" sz="1000" b="0" i="0" u="none" strike="noStrike" dirty="0">
                          <a:solidFill>
                            <a:srgbClr val="404040"/>
                          </a:solidFill>
                          <a:effectLst/>
                          <a:latin typeface="Calibri" panose="020F0502020204030204" pitchFamily="34" charset="0"/>
                        </a:rPr>
                        <a:t>321,30 €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fr-FR" sz="1000" b="0" i="0" u="none" strike="noStrike" dirty="0">
                          <a:solidFill>
                            <a:srgbClr val="404040"/>
                          </a:solidFill>
                          <a:effectLst/>
                          <a:latin typeface="Calibri" panose="020F0502020204030204" pitchFamily="34" charset="0"/>
                        </a:rPr>
                        <a:t>335 €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3576903"/>
                  </a:ext>
                </a:extLst>
              </a:tr>
            </a:tbl>
          </a:graphicData>
        </a:graphic>
      </p:graphicFrame>
      <p:sp>
        <p:nvSpPr>
          <p:cNvPr id="12" name="Rectangle 11">
            <a:extLst>
              <a:ext uri="{FF2B5EF4-FFF2-40B4-BE49-F238E27FC236}">
                <a16:creationId xmlns:a16="http://schemas.microsoft.com/office/drawing/2014/main" id="{194F33B8-C0E2-C3F0-895A-F069B398208B}"/>
              </a:ext>
            </a:extLst>
          </p:cNvPr>
          <p:cNvSpPr/>
          <p:nvPr/>
        </p:nvSpPr>
        <p:spPr>
          <a:xfrm rot="902795">
            <a:off x="10357035" y="5229624"/>
            <a:ext cx="1377396" cy="911671"/>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PNB généré par l’augmentation tarifaire 2024</a:t>
            </a:r>
          </a:p>
          <a:p>
            <a:pPr algn="ctr"/>
            <a:r>
              <a:rPr lang="fr-FR" sz="1200" b="1" dirty="0">
                <a:solidFill>
                  <a:schemeClr val="tx1">
                    <a:lumMod val="75000"/>
                    <a:lumOff val="25000"/>
                  </a:schemeClr>
                </a:solidFill>
              </a:rPr>
              <a:t>+ 220 000 €</a:t>
            </a:r>
          </a:p>
        </p:txBody>
      </p:sp>
    </p:spTree>
    <p:extLst>
      <p:ext uri="{BB962C8B-B14F-4D97-AF65-F5344CB8AC3E}">
        <p14:creationId xmlns:p14="http://schemas.microsoft.com/office/powerpoint/2010/main" val="2507582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EF62911-4AF7-B624-B32A-E1C7AE9AFB1D}"/>
              </a:ext>
            </a:extLst>
          </p:cNvPr>
          <p:cNvSpPr>
            <a:spLocks noGrp="1"/>
          </p:cNvSpPr>
          <p:nvPr>
            <p:ph idx="17"/>
          </p:nvPr>
        </p:nvSpPr>
        <p:spPr/>
        <p:txBody>
          <a:bodyPr/>
          <a:lstStyle/>
          <a:p>
            <a:r>
              <a:rPr lang="fr-FR" dirty="0"/>
              <a:t>Notre application </a:t>
            </a:r>
            <a:r>
              <a:rPr lang="fr-FR" dirty="0" err="1"/>
              <a:t>Banxo</a:t>
            </a:r>
            <a:r>
              <a:rPr lang="fr-FR" dirty="0"/>
              <a:t> fait partie des applis bancaires les mieux notées.</a:t>
            </a:r>
          </a:p>
          <a:p>
            <a:r>
              <a:rPr lang="fr-FR" dirty="0"/>
              <a:t>Rapide, intuitive, elle laisse la possibilité à un public large d’être autonome sur un grand nombre                               d’opérations chronophages et sans réelle valeur ajoutée quand elles sont saisies en agence.</a:t>
            </a:r>
          </a:p>
          <a:p>
            <a:r>
              <a:rPr lang="fr-FR" dirty="0"/>
              <a:t>Pour libérer du temps commercial, inciter le client à devenir autonome sur ces actes et valoriser le travail                   accompli, certaines tarifications sont majorées quand elles sont effectuées en agence :</a:t>
            </a:r>
          </a:p>
          <a:p>
            <a:endParaRPr lang="fr-FR" dirty="0"/>
          </a:p>
        </p:txBody>
      </p:sp>
      <p:sp>
        <p:nvSpPr>
          <p:cNvPr id="3" name="Espace réservé du texte 2">
            <a:extLst>
              <a:ext uri="{FF2B5EF4-FFF2-40B4-BE49-F238E27FC236}">
                <a16:creationId xmlns:a16="http://schemas.microsoft.com/office/drawing/2014/main" id="{9E4CC8A5-CA51-DDD9-47C0-0EB462644069}"/>
              </a:ext>
            </a:extLst>
          </p:cNvPr>
          <p:cNvSpPr>
            <a:spLocks noGrp="1"/>
          </p:cNvSpPr>
          <p:nvPr>
            <p:ph type="body" sz="quarter" idx="12"/>
          </p:nvPr>
        </p:nvSpPr>
        <p:spPr/>
        <p:txBody>
          <a:bodyPr/>
          <a:lstStyle/>
          <a:p>
            <a:r>
              <a:rPr lang="fr-FR" dirty="0"/>
              <a:t>Nous mettons en valeur des opérations réalisables en </a:t>
            </a:r>
            <a:r>
              <a:rPr lang="fr-FR" dirty="0" err="1"/>
              <a:t>selfcare</a:t>
            </a:r>
            <a:r>
              <a:rPr lang="fr-FR" dirty="0"/>
              <a:t> en impactant les opérations, sans valeur ajoutée commercialement, réalisées en agence.</a:t>
            </a:r>
          </a:p>
        </p:txBody>
      </p:sp>
      <p:sp>
        <p:nvSpPr>
          <p:cNvPr id="4" name="Espace réservé du texte 3">
            <a:extLst>
              <a:ext uri="{FF2B5EF4-FFF2-40B4-BE49-F238E27FC236}">
                <a16:creationId xmlns:a16="http://schemas.microsoft.com/office/drawing/2014/main" id="{014B4E48-A160-3969-2D66-C4B3E9D9B1A3}"/>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EC23D8FA-2B13-2323-43A1-EEAFB8CD556D}"/>
              </a:ext>
            </a:extLst>
          </p:cNvPr>
          <p:cNvSpPr>
            <a:spLocks noGrp="1"/>
          </p:cNvSpPr>
          <p:nvPr>
            <p:ph type="body" sz="quarter" idx="16"/>
          </p:nvPr>
        </p:nvSpPr>
        <p:spPr/>
        <p:txBody>
          <a:bodyPr/>
          <a:lstStyle/>
          <a:p>
            <a:r>
              <a:rPr lang="fr-FR" dirty="0"/>
              <a:t>2</a:t>
            </a:r>
          </a:p>
        </p:txBody>
      </p:sp>
      <p:graphicFrame>
        <p:nvGraphicFramePr>
          <p:cNvPr id="6" name="Tableau 5">
            <a:extLst>
              <a:ext uri="{FF2B5EF4-FFF2-40B4-BE49-F238E27FC236}">
                <a16:creationId xmlns:a16="http://schemas.microsoft.com/office/drawing/2014/main" id="{FCE0AC43-0591-E78B-F012-577DE2B44B1C}"/>
              </a:ext>
            </a:extLst>
          </p:cNvPr>
          <p:cNvGraphicFramePr>
            <a:graphicFrameLocks noGrp="1"/>
          </p:cNvGraphicFramePr>
          <p:nvPr>
            <p:extLst>
              <p:ext uri="{D42A27DB-BD31-4B8C-83A1-F6EECF244321}">
                <p14:modId xmlns:p14="http://schemas.microsoft.com/office/powerpoint/2010/main" val="2774046850"/>
              </p:ext>
            </p:extLst>
          </p:nvPr>
        </p:nvGraphicFramePr>
        <p:xfrm>
          <a:off x="982276" y="2833643"/>
          <a:ext cx="6549235" cy="2088001"/>
        </p:xfrm>
        <a:graphic>
          <a:graphicData uri="http://schemas.openxmlformats.org/drawingml/2006/table">
            <a:tbl>
              <a:tblPr/>
              <a:tblGrid>
                <a:gridCol w="3933253">
                  <a:extLst>
                    <a:ext uri="{9D8B030D-6E8A-4147-A177-3AD203B41FA5}">
                      <a16:colId xmlns:a16="http://schemas.microsoft.com/office/drawing/2014/main" val="160687318"/>
                    </a:ext>
                  </a:extLst>
                </a:gridCol>
                <a:gridCol w="389614">
                  <a:extLst>
                    <a:ext uri="{9D8B030D-6E8A-4147-A177-3AD203B41FA5}">
                      <a16:colId xmlns:a16="http://schemas.microsoft.com/office/drawing/2014/main" val="4142074959"/>
                    </a:ext>
                  </a:extLst>
                </a:gridCol>
                <a:gridCol w="1113184">
                  <a:extLst>
                    <a:ext uri="{9D8B030D-6E8A-4147-A177-3AD203B41FA5}">
                      <a16:colId xmlns:a16="http://schemas.microsoft.com/office/drawing/2014/main" val="2976630314"/>
                    </a:ext>
                  </a:extLst>
                </a:gridCol>
                <a:gridCol w="1113184">
                  <a:extLst>
                    <a:ext uri="{9D8B030D-6E8A-4147-A177-3AD203B41FA5}">
                      <a16:colId xmlns:a16="http://schemas.microsoft.com/office/drawing/2014/main" val="3672982764"/>
                    </a:ext>
                  </a:extLst>
                </a:gridCol>
              </a:tblGrid>
              <a:tr h="490494">
                <a:tc>
                  <a:txBody>
                    <a:bodyPr/>
                    <a:lstStyle/>
                    <a:p>
                      <a:pPr algn="l" rtl="0" fontAlgn="b"/>
                      <a:r>
                        <a:rPr lang="fr-FR" sz="1000" b="0" i="0" u="none" strike="noStrike" dirty="0">
                          <a:solidFill>
                            <a:srgbClr val="000000"/>
                          </a:solidFill>
                          <a:effectLst/>
                          <a:latin typeface="Calibri" panose="020F0502020204030204" pitchFamily="34" charset="0"/>
                        </a:rPr>
                        <a:t> </a:t>
                      </a:r>
                    </a:p>
                  </a:txBody>
                  <a:tcPr marL="0" marR="0" marT="0" marB="0" anchor="b">
                    <a:lnL>
                      <a:noFill/>
                    </a:lnL>
                    <a:lnR w="12700" cap="flat" cmpd="sng" algn="ctr">
                      <a:solidFill>
                        <a:schemeClr val="bg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rtl="0" fontAlgn="b"/>
                      <a:r>
                        <a:rPr lang="fr-FR" sz="10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rtl="0" fontAlgn="ctr"/>
                      <a:r>
                        <a:rPr lang="fr-FR" sz="1000" b="1" i="0" u="none" strike="noStrike">
                          <a:solidFill>
                            <a:srgbClr val="FFFFFF"/>
                          </a:solidFill>
                          <a:effectLst/>
                          <a:latin typeface="Calibri" panose="020F0502020204030204" pitchFamily="34" charset="0"/>
                        </a:rPr>
                        <a:t>CEGEE</a:t>
                      </a:r>
                      <a:br>
                        <a:rPr lang="fr-FR" sz="1000" b="1" i="0" u="none" strike="noStrike">
                          <a:solidFill>
                            <a:srgbClr val="FFFFFF"/>
                          </a:solidFill>
                          <a:effectLst/>
                          <a:latin typeface="Calibri" panose="020F0502020204030204" pitchFamily="34" charset="0"/>
                        </a:rPr>
                      </a:br>
                      <a:r>
                        <a:rPr lang="fr-FR" sz="1000" b="1" i="0" u="none" strike="noStrike">
                          <a:solidFill>
                            <a:srgbClr val="FFFFFF"/>
                          </a:solidFill>
                          <a:effectLst/>
                          <a:latin typeface="Calibri" panose="020F0502020204030204" pitchFamily="34" charset="0"/>
                        </a:rPr>
                        <a:t>2023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000" b="1" i="0" u="none" strike="noStrike">
                          <a:solidFill>
                            <a:srgbClr val="0070C0"/>
                          </a:solidFill>
                          <a:effectLst/>
                          <a:latin typeface="Calibri" panose="020F0502020204030204" pitchFamily="34" charset="0"/>
                        </a:rPr>
                        <a:t>CEGEE</a:t>
                      </a:r>
                      <a:br>
                        <a:rPr lang="fr-FR" sz="1000" b="1" i="0" u="none" strike="noStrike">
                          <a:solidFill>
                            <a:srgbClr val="0070C0"/>
                          </a:solidFill>
                          <a:effectLst/>
                          <a:latin typeface="Calibri" panose="020F0502020204030204" pitchFamily="34" charset="0"/>
                        </a:rPr>
                      </a:br>
                      <a:r>
                        <a:rPr lang="fr-FR" sz="1000" b="1" i="0" u="none" strike="noStrike">
                          <a:solidFill>
                            <a:srgbClr val="0070C0"/>
                          </a:solidFill>
                          <a:effectLst/>
                          <a:latin typeface="Calibri" panose="020F0502020204030204" pitchFamily="34" charset="0"/>
                        </a:rPr>
                        <a:t>jan.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42918746"/>
                  </a:ext>
                </a:extLst>
              </a:tr>
              <a:tr h="257515">
                <a:tc>
                  <a:txBody>
                    <a:bodyPr/>
                    <a:lstStyle/>
                    <a:p>
                      <a:pPr algn="ctr" rtl="0" fontAlgn="ctr"/>
                      <a:r>
                        <a:rPr lang="fr-FR" sz="1050" b="0" i="0" u="none" strike="noStrike" dirty="0">
                          <a:solidFill>
                            <a:schemeClr val="tx1">
                              <a:lumMod val="75000"/>
                              <a:lumOff val="25000"/>
                            </a:schemeClr>
                          </a:solidFill>
                          <a:effectLst/>
                          <a:latin typeface="+mn-lt"/>
                        </a:rPr>
                        <a:t>Frais de virements occasionnels, réalisés en agence </a:t>
                      </a:r>
                      <a:endParaRPr lang="fr-FR" sz="1050" b="1" i="0" u="none" strike="noStrike" dirty="0">
                        <a:solidFill>
                          <a:srgbClr val="40404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rtl="0" fontAlgn="b"/>
                      <a:r>
                        <a:rPr lang="fr-FR" sz="105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ctr"/>
                      <a:r>
                        <a:rPr lang="fr-FR" sz="1050" b="0" i="0" u="none" strike="noStrike" dirty="0">
                          <a:solidFill>
                            <a:srgbClr val="404040"/>
                          </a:solidFill>
                          <a:effectLst/>
                          <a:latin typeface="Calibri" panose="020F0502020204030204" pitchFamily="34" charset="0"/>
                        </a:rPr>
                        <a:t>3,90 €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50" b="0" i="0" u="none" strike="noStrike" dirty="0">
                          <a:solidFill>
                            <a:srgbClr val="404040"/>
                          </a:solidFill>
                          <a:effectLst/>
                          <a:latin typeface="Calibri" panose="020F0502020204030204" pitchFamily="34" charset="0"/>
                        </a:rPr>
                        <a:t>4,50 €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7787487"/>
                  </a:ext>
                </a:extLst>
              </a:tr>
              <a:tr h="257515">
                <a:tc>
                  <a:txBody>
                    <a:bodyPr/>
                    <a:lstStyle/>
                    <a:p>
                      <a:pPr algn="ctr" rtl="0" fontAlgn="ctr"/>
                      <a:r>
                        <a:rPr lang="fr-FR" sz="1050" b="0" i="0" u="none" strike="noStrike" dirty="0">
                          <a:solidFill>
                            <a:schemeClr val="tx1">
                              <a:lumMod val="75000"/>
                              <a:lumOff val="25000"/>
                            </a:schemeClr>
                          </a:solidFill>
                          <a:effectLst/>
                          <a:latin typeface="+mn-lt"/>
                        </a:rPr>
                        <a:t>Carte Tempo hors agence de domiciliation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ctr" rtl="0" fontAlgn="ctr"/>
                      <a:r>
                        <a:rPr lang="fr-FR" sz="1050" b="0" i="0" u="none" strike="noStrike">
                          <a:solidFill>
                            <a:srgbClr val="404040"/>
                          </a:solidFill>
                          <a:effectLst/>
                          <a:latin typeface="Calibri" panose="020F0502020204030204" pitchFamily="34" charset="0"/>
                        </a:rPr>
                        <a:t>2 €</a:t>
                      </a:r>
                      <a:endParaRPr lang="fr-FR" sz="1000" b="0" i="0" u="none" strike="noStrike" dirty="0">
                        <a:solidFill>
                          <a:srgbClr val="40404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50" b="0" i="0" u="none" strike="noStrike" dirty="0">
                          <a:solidFill>
                            <a:srgbClr val="404040"/>
                          </a:solidFill>
                          <a:effectLst/>
                          <a:latin typeface="Calibri" panose="020F0502020204030204" pitchFamily="34" charset="0"/>
                        </a:rPr>
                        <a:t>3 €</a:t>
                      </a:r>
                      <a:endParaRPr lang="fr-FR" sz="1000" b="0" i="0" u="none" strike="noStrike" dirty="0">
                        <a:solidFill>
                          <a:srgbClr val="40404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2234004"/>
                  </a:ext>
                </a:extLst>
              </a:tr>
              <a:tr h="257515">
                <a:tc>
                  <a:txBody>
                    <a:bodyPr/>
                    <a:lstStyle/>
                    <a:p>
                      <a:pPr algn="ctr" rtl="0" fontAlgn="ctr"/>
                      <a:r>
                        <a:rPr lang="fr-FR" sz="1000" b="0" i="0" u="none" strike="noStrike" dirty="0">
                          <a:solidFill>
                            <a:schemeClr val="tx1">
                              <a:lumMod val="75000"/>
                              <a:lumOff val="25000"/>
                            </a:schemeClr>
                          </a:solidFill>
                          <a:effectLst/>
                          <a:latin typeface="+mn-lt"/>
                        </a:rPr>
                        <a:t>Réédition des codes secret cartes bancaires (en agence)</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fr-FR" sz="105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ctr"/>
                      <a:r>
                        <a:rPr lang="fr-FR" sz="1050" b="0" i="0" u="none" strike="noStrike" dirty="0">
                          <a:solidFill>
                            <a:srgbClr val="404040"/>
                          </a:solidFill>
                          <a:effectLst/>
                          <a:latin typeface="Calibri" panose="020F0502020204030204" pitchFamily="34" charset="0"/>
                        </a:rPr>
                        <a:t>9 €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50" b="0" i="0" u="none" strike="noStrike" dirty="0">
                          <a:solidFill>
                            <a:srgbClr val="404040"/>
                          </a:solidFill>
                          <a:effectLst/>
                          <a:latin typeface="Calibri" panose="020F0502020204030204" pitchFamily="34" charset="0"/>
                        </a:rPr>
                        <a:t>9,50 €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1677989"/>
                  </a:ext>
                </a:extLst>
              </a:tr>
              <a:tr h="257152">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dirty="0">
                          <a:solidFill>
                            <a:schemeClr val="tx1">
                              <a:lumMod val="75000"/>
                              <a:lumOff val="25000"/>
                            </a:schemeClr>
                          </a:solidFill>
                          <a:effectLst/>
                          <a:latin typeface="+mn-lt"/>
                        </a:rPr>
                        <a:t>Augmentation plafond paiement carte bancaire</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l" rtl="0" fontAlgn="b"/>
                      <a:endParaRPr lang="fr-FR" sz="105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rtl="0" fontAlgn="ctr"/>
                      <a:r>
                        <a:rPr lang="fr-FR" sz="1050" b="0" i="0" u="none" strike="noStrike" dirty="0">
                          <a:solidFill>
                            <a:srgbClr val="404040"/>
                          </a:solidFill>
                          <a:effectLst/>
                          <a:latin typeface="Calibri" panose="020F0502020204030204" pitchFamily="34" charset="0"/>
                        </a:rPr>
                        <a:t>10 €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rtl="0" fontAlgn="ctr"/>
                      <a:r>
                        <a:rPr lang="fr-FR" sz="1050" b="0" i="0" u="none" strike="noStrike" dirty="0">
                          <a:solidFill>
                            <a:srgbClr val="404040"/>
                          </a:solidFill>
                          <a:effectLst/>
                          <a:latin typeface="Calibri" panose="020F0502020204030204" pitchFamily="34" charset="0"/>
                        </a:rPr>
                        <a:t>10,50 €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2574759"/>
                  </a:ext>
                </a:extLst>
              </a:tr>
              <a:tr h="52780">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dirty="0">
                          <a:solidFill>
                            <a:schemeClr val="tx1">
                              <a:lumMod val="75000"/>
                              <a:lumOff val="25000"/>
                            </a:schemeClr>
                          </a:solidFill>
                          <a:effectLst/>
                          <a:latin typeface="+mn-lt"/>
                        </a:rPr>
                        <a:t>Frais d’envoi en recommandé des cartes et chéquiers</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pPr algn="ctr" rtl="0" fontAlgn="ctr"/>
                      <a:endParaRPr lang="fr-FR" sz="1050" b="0" i="0" u="none" strike="noStrike" dirty="0">
                        <a:solidFill>
                          <a:srgbClr val="40404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rtl="0" fontAlgn="ctr"/>
                      <a:endParaRPr lang="fr-FR" sz="1050" b="0" i="0" u="none" strike="noStrike" dirty="0">
                        <a:solidFill>
                          <a:srgbClr val="40404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1599866"/>
                  </a:ext>
                </a:extLst>
              </a:tr>
              <a:tr h="257515">
                <a:tc v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dirty="0">
                          <a:solidFill>
                            <a:schemeClr val="tx1">
                              <a:lumMod val="75000"/>
                              <a:lumOff val="25000"/>
                            </a:schemeClr>
                          </a:solidFill>
                          <a:effectLst/>
                          <a:latin typeface="+mn-lt"/>
                        </a:rPr>
                        <a:t>Frais d’envoi en recommandé des cartes et chéquiers</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ctr"/>
                      <a:r>
                        <a:rPr lang="fr-FR" sz="1050" dirty="0">
                          <a:latin typeface="Calibri" panose="020F0502020204030204" pitchFamily="34" charset="0"/>
                          <a:cs typeface="Calibri" panose="020F0502020204030204" pitchFamily="34" charset="0"/>
                        </a:rPr>
                        <a:t>6,65 €</a:t>
                      </a:r>
                    </a:p>
                  </a:txBody>
                  <a:tcPr marL="0" marR="0" marT="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a:r>
                        <a:rPr lang="fr-FR" sz="1050" dirty="0">
                          <a:latin typeface="Calibri" panose="020F0502020204030204" pitchFamily="34" charset="0"/>
                          <a:cs typeface="Calibri" panose="020F0502020204030204" pitchFamily="34" charset="0"/>
                        </a:rPr>
                        <a:t>6,95 €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5352873"/>
                  </a:ext>
                </a:extLst>
              </a:tr>
              <a:tr h="257515">
                <a:tc>
                  <a:txBody>
                    <a:bodyPr/>
                    <a:lstStyle/>
                    <a:p>
                      <a:pPr algn="ctr" rtl="0" fontAlgn="ctr"/>
                      <a:r>
                        <a:rPr lang="fr-FR" sz="1000" b="0" i="0" u="none" strike="noStrike" dirty="0">
                          <a:solidFill>
                            <a:schemeClr val="tx1">
                              <a:lumMod val="75000"/>
                              <a:lumOff val="25000"/>
                            </a:schemeClr>
                          </a:solidFill>
                          <a:effectLst/>
                          <a:latin typeface="+mn-lt"/>
                        </a:rPr>
                        <a:t>Chèque de banque sur compte et livret (hors Livret A)</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endParaRPr lang="fr-FR" sz="105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rtl="0" fontAlgn="ctr"/>
                      <a:r>
                        <a:rPr lang="fr-FR" sz="1050" b="0" i="0" u="none" strike="noStrike" dirty="0">
                          <a:solidFill>
                            <a:srgbClr val="404040"/>
                          </a:solidFill>
                          <a:effectLst/>
                          <a:latin typeface="Calibri" panose="020F0502020204030204" pitchFamily="34" charset="0"/>
                        </a:rPr>
                        <a:t>12,50 €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50" b="0" i="0" u="none" strike="noStrike" dirty="0">
                          <a:solidFill>
                            <a:srgbClr val="404040"/>
                          </a:solidFill>
                          <a:effectLst/>
                          <a:latin typeface="Calibri" panose="020F0502020204030204" pitchFamily="34" charset="0"/>
                        </a:rPr>
                        <a:t>13 €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2035629"/>
                  </a:ext>
                </a:extLst>
              </a:tr>
            </a:tbl>
          </a:graphicData>
        </a:graphic>
      </p:graphicFrame>
      <p:sp>
        <p:nvSpPr>
          <p:cNvPr id="7" name="Rectangle 6">
            <a:extLst>
              <a:ext uri="{FF2B5EF4-FFF2-40B4-BE49-F238E27FC236}">
                <a16:creationId xmlns:a16="http://schemas.microsoft.com/office/drawing/2014/main" id="{7C755143-8DE9-765D-C45F-BBA6821F30D0}"/>
              </a:ext>
            </a:extLst>
          </p:cNvPr>
          <p:cNvSpPr/>
          <p:nvPr/>
        </p:nvSpPr>
        <p:spPr>
          <a:xfrm>
            <a:off x="7777369" y="3042053"/>
            <a:ext cx="1952009" cy="271427"/>
          </a:xfrm>
          <a:custGeom>
            <a:avLst/>
            <a:gdLst>
              <a:gd name="connsiteX0" fmla="*/ 0 w 1952009"/>
              <a:gd name="connsiteY0" fmla="*/ 0 h 271427"/>
              <a:gd name="connsiteX1" fmla="*/ 650670 w 1952009"/>
              <a:gd name="connsiteY1" fmla="*/ 0 h 271427"/>
              <a:gd name="connsiteX2" fmla="*/ 1281819 w 1952009"/>
              <a:gd name="connsiteY2" fmla="*/ 0 h 271427"/>
              <a:gd name="connsiteX3" fmla="*/ 1952009 w 1952009"/>
              <a:gd name="connsiteY3" fmla="*/ 0 h 271427"/>
              <a:gd name="connsiteX4" fmla="*/ 1952009 w 1952009"/>
              <a:gd name="connsiteY4" fmla="*/ 271427 h 271427"/>
              <a:gd name="connsiteX5" fmla="*/ 1359900 w 1952009"/>
              <a:gd name="connsiteY5" fmla="*/ 271427 h 271427"/>
              <a:gd name="connsiteX6" fmla="*/ 670190 w 1952009"/>
              <a:gd name="connsiteY6" fmla="*/ 271427 h 271427"/>
              <a:gd name="connsiteX7" fmla="*/ 0 w 1952009"/>
              <a:gd name="connsiteY7" fmla="*/ 271427 h 271427"/>
              <a:gd name="connsiteX8" fmla="*/ 0 w 1952009"/>
              <a:gd name="connsiteY8" fmla="*/ 0 h 271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009" h="271427" extrusionOk="0">
                <a:moveTo>
                  <a:pt x="0" y="0"/>
                </a:moveTo>
                <a:cubicBezTo>
                  <a:pt x="209410" y="-23359"/>
                  <a:pt x="438551" y="23016"/>
                  <a:pt x="650670" y="0"/>
                </a:cubicBezTo>
                <a:cubicBezTo>
                  <a:pt x="862789" y="-23016"/>
                  <a:pt x="1126366" y="13906"/>
                  <a:pt x="1281819" y="0"/>
                </a:cubicBezTo>
                <a:cubicBezTo>
                  <a:pt x="1437272" y="-13906"/>
                  <a:pt x="1808956" y="-25994"/>
                  <a:pt x="1952009" y="0"/>
                </a:cubicBezTo>
                <a:cubicBezTo>
                  <a:pt x="1945971" y="80107"/>
                  <a:pt x="1956210" y="196971"/>
                  <a:pt x="1952009" y="271427"/>
                </a:cubicBezTo>
                <a:cubicBezTo>
                  <a:pt x="1819089" y="267195"/>
                  <a:pt x="1527322" y="253240"/>
                  <a:pt x="1359900" y="271427"/>
                </a:cubicBezTo>
                <a:cubicBezTo>
                  <a:pt x="1192478" y="289614"/>
                  <a:pt x="1003190" y="245111"/>
                  <a:pt x="670190" y="271427"/>
                </a:cubicBezTo>
                <a:cubicBezTo>
                  <a:pt x="337190" y="297744"/>
                  <a:pt x="250671" y="297840"/>
                  <a:pt x="0" y="271427"/>
                </a:cubicBezTo>
                <a:cubicBezTo>
                  <a:pt x="-6776" y="208997"/>
                  <a:pt x="-10810" y="56419"/>
                  <a:pt x="0" y="0"/>
                </a:cubicBezTo>
                <a:close/>
              </a:path>
            </a:pathLst>
          </a:custGeom>
          <a:noFill/>
          <a:ln>
            <a:extLst>
              <a:ext uri="{C807C97D-BFC1-408E-A445-0C87EB9F89A2}">
                <ask:lineSketchStyleProps xmlns:ask="http://schemas.microsoft.com/office/drawing/2018/sketchyshapes" sd="161749963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hlinkClick r:id="rId2"/>
              </a:rPr>
              <a:t>Tuto Réaliser un virement</a:t>
            </a:r>
            <a:endParaRPr lang="fr-FR" sz="1200" dirty="0"/>
          </a:p>
        </p:txBody>
      </p:sp>
      <p:sp>
        <p:nvSpPr>
          <p:cNvPr id="8" name="Rectangle 7">
            <a:extLst>
              <a:ext uri="{FF2B5EF4-FFF2-40B4-BE49-F238E27FC236}">
                <a16:creationId xmlns:a16="http://schemas.microsoft.com/office/drawing/2014/main" id="{9237B97C-8B20-8371-EA48-3A98B8538FD2}"/>
              </a:ext>
            </a:extLst>
          </p:cNvPr>
          <p:cNvSpPr/>
          <p:nvPr/>
        </p:nvSpPr>
        <p:spPr>
          <a:xfrm>
            <a:off x="7246539" y="3391547"/>
            <a:ext cx="3962400" cy="275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i="1" dirty="0">
                <a:solidFill>
                  <a:schemeClr val="tx1">
                    <a:lumMod val="75000"/>
                    <a:lumOff val="25000"/>
                  </a:schemeClr>
                </a:solidFill>
              </a:rPr>
              <a:t>Tarification effective depuis mai 2023</a:t>
            </a:r>
          </a:p>
        </p:txBody>
      </p:sp>
      <p:sp>
        <p:nvSpPr>
          <p:cNvPr id="9" name="Rectangle 8">
            <a:extLst>
              <a:ext uri="{FF2B5EF4-FFF2-40B4-BE49-F238E27FC236}">
                <a16:creationId xmlns:a16="http://schemas.microsoft.com/office/drawing/2014/main" id="{7A247045-98DD-FFF7-3465-F46D88B162FB}"/>
              </a:ext>
            </a:extLst>
          </p:cNvPr>
          <p:cNvSpPr/>
          <p:nvPr/>
        </p:nvSpPr>
        <p:spPr>
          <a:xfrm>
            <a:off x="9759898" y="3046881"/>
            <a:ext cx="2333779" cy="275304"/>
          </a:xfrm>
          <a:custGeom>
            <a:avLst/>
            <a:gdLst>
              <a:gd name="connsiteX0" fmla="*/ 0 w 2333779"/>
              <a:gd name="connsiteY0" fmla="*/ 0 h 275304"/>
              <a:gd name="connsiteX1" fmla="*/ 560107 w 2333779"/>
              <a:gd name="connsiteY1" fmla="*/ 0 h 275304"/>
              <a:gd name="connsiteX2" fmla="*/ 1073538 w 2333779"/>
              <a:gd name="connsiteY2" fmla="*/ 0 h 275304"/>
              <a:gd name="connsiteX3" fmla="*/ 1703659 w 2333779"/>
              <a:gd name="connsiteY3" fmla="*/ 0 h 275304"/>
              <a:gd name="connsiteX4" fmla="*/ 2333779 w 2333779"/>
              <a:gd name="connsiteY4" fmla="*/ 0 h 275304"/>
              <a:gd name="connsiteX5" fmla="*/ 2333779 w 2333779"/>
              <a:gd name="connsiteY5" fmla="*/ 275304 h 275304"/>
              <a:gd name="connsiteX6" fmla="*/ 1797010 w 2333779"/>
              <a:gd name="connsiteY6" fmla="*/ 275304 h 275304"/>
              <a:gd name="connsiteX7" fmla="*/ 1260241 w 2333779"/>
              <a:gd name="connsiteY7" fmla="*/ 275304 h 275304"/>
              <a:gd name="connsiteX8" fmla="*/ 630120 w 2333779"/>
              <a:gd name="connsiteY8" fmla="*/ 275304 h 275304"/>
              <a:gd name="connsiteX9" fmla="*/ 0 w 2333779"/>
              <a:gd name="connsiteY9" fmla="*/ 275304 h 275304"/>
              <a:gd name="connsiteX10" fmla="*/ 0 w 2333779"/>
              <a:gd name="connsiteY10" fmla="*/ 0 h 27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3779" h="275304" extrusionOk="0">
                <a:moveTo>
                  <a:pt x="0" y="0"/>
                </a:moveTo>
                <a:cubicBezTo>
                  <a:pt x="214899" y="-9330"/>
                  <a:pt x="299279" y="8043"/>
                  <a:pt x="560107" y="0"/>
                </a:cubicBezTo>
                <a:cubicBezTo>
                  <a:pt x="820935" y="-8043"/>
                  <a:pt x="930732" y="19917"/>
                  <a:pt x="1073538" y="0"/>
                </a:cubicBezTo>
                <a:cubicBezTo>
                  <a:pt x="1216344" y="-19917"/>
                  <a:pt x="1468980" y="26003"/>
                  <a:pt x="1703659" y="0"/>
                </a:cubicBezTo>
                <a:cubicBezTo>
                  <a:pt x="1938338" y="-26003"/>
                  <a:pt x="2154742" y="9279"/>
                  <a:pt x="2333779" y="0"/>
                </a:cubicBezTo>
                <a:cubicBezTo>
                  <a:pt x="2344507" y="97436"/>
                  <a:pt x="2340891" y="181480"/>
                  <a:pt x="2333779" y="275304"/>
                </a:cubicBezTo>
                <a:cubicBezTo>
                  <a:pt x="2128378" y="271760"/>
                  <a:pt x="1922704" y="265594"/>
                  <a:pt x="1797010" y="275304"/>
                </a:cubicBezTo>
                <a:cubicBezTo>
                  <a:pt x="1671316" y="285014"/>
                  <a:pt x="1448717" y="250797"/>
                  <a:pt x="1260241" y="275304"/>
                </a:cubicBezTo>
                <a:cubicBezTo>
                  <a:pt x="1071765" y="299811"/>
                  <a:pt x="884409" y="268736"/>
                  <a:pt x="630120" y="275304"/>
                </a:cubicBezTo>
                <a:cubicBezTo>
                  <a:pt x="375831" y="281872"/>
                  <a:pt x="173350" y="268063"/>
                  <a:pt x="0" y="275304"/>
                </a:cubicBezTo>
                <a:cubicBezTo>
                  <a:pt x="-971" y="161482"/>
                  <a:pt x="9779" y="124601"/>
                  <a:pt x="0" y="0"/>
                </a:cubicBezTo>
                <a:close/>
              </a:path>
            </a:pathLst>
          </a:custGeom>
          <a:noFill/>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hlinkClick r:id="rId3"/>
              </a:rPr>
              <a:t>Tuto Ajouter un bénéficiaire</a:t>
            </a:r>
            <a:endParaRPr lang="fr-FR" sz="1200" dirty="0"/>
          </a:p>
        </p:txBody>
      </p:sp>
      <p:sp>
        <p:nvSpPr>
          <p:cNvPr id="10" name="Rectangle 9">
            <a:extLst>
              <a:ext uri="{FF2B5EF4-FFF2-40B4-BE49-F238E27FC236}">
                <a16:creationId xmlns:a16="http://schemas.microsoft.com/office/drawing/2014/main" id="{90DBB78A-8E98-0A66-8D5F-3BD118220B9D}"/>
              </a:ext>
            </a:extLst>
          </p:cNvPr>
          <p:cNvSpPr/>
          <p:nvPr/>
        </p:nvSpPr>
        <p:spPr>
          <a:xfrm>
            <a:off x="8033005" y="4038607"/>
            <a:ext cx="3857601" cy="275304"/>
          </a:xfrm>
          <a:custGeom>
            <a:avLst/>
            <a:gdLst>
              <a:gd name="connsiteX0" fmla="*/ 0 w 3857601"/>
              <a:gd name="connsiteY0" fmla="*/ 0 h 275304"/>
              <a:gd name="connsiteX1" fmla="*/ 642934 w 3857601"/>
              <a:gd name="connsiteY1" fmla="*/ 0 h 275304"/>
              <a:gd name="connsiteX2" fmla="*/ 1247291 w 3857601"/>
              <a:gd name="connsiteY2" fmla="*/ 0 h 275304"/>
              <a:gd name="connsiteX3" fmla="*/ 1774496 w 3857601"/>
              <a:gd name="connsiteY3" fmla="*/ 0 h 275304"/>
              <a:gd name="connsiteX4" fmla="*/ 2378854 w 3857601"/>
              <a:gd name="connsiteY4" fmla="*/ 0 h 275304"/>
              <a:gd name="connsiteX5" fmla="*/ 2983211 w 3857601"/>
              <a:gd name="connsiteY5" fmla="*/ 0 h 275304"/>
              <a:gd name="connsiteX6" fmla="*/ 3857601 w 3857601"/>
              <a:gd name="connsiteY6" fmla="*/ 0 h 275304"/>
              <a:gd name="connsiteX7" fmla="*/ 3857601 w 3857601"/>
              <a:gd name="connsiteY7" fmla="*/ 275304 h 275304"/>
              <a:gd name="connsiteX8" fmla="*/ 3214668 w 3857601"/>
              <a:gd name="connsiteY8" fmla="*/ 275304 h 275304"/>
              <a:gd name="connsiteX9" fmla="*/ 2533158 w 3857601"/>
              <a:gd name="connsiteY9" fmla="*/ 275304 h 275304"/>
              <a:gd name="connsiteX10" fmla="*/ 1928801 w 3857601"/>
              <a:gd name="connsiteY10" fmla="*/ 275304 h 275304"/>
              <a:gd name="connsiteX11" fmla="*/ 1247291 w 3857601"/>
              <a:gd name="connsiteY11" fmla="*/ 275304 h 275304"/>
              <a:gd name="connsiteX12" fmla="*/ 681510 w 3857601"/>
              <a:gd name="connsiteY12" fmla="*/ 275304 h 275304"/>
              <a:gd name="connsiteX13" fmla="*/ 0 w 3857601"/>
              <a:gd name="connsiteY13" fmla="*/ 275304 h 275304"/>
              <a:gd name="connsiteX14" fmla="*/ 0 w 3857601"/>
              <a:gd name="connsiteY14" fmla="*/ 0 h 27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7601" h="275304" extrusionOk="0">
                <a:moveTo>
                  <a:pt x="0" y="0"/>
                </a:moveTo>
                <a:cubicBezTo>
                  <a:pt x="133712" y="-12068"/>
                  <a:pt x="512438" y="22829"/>
                  <a:pt x="642934" y="0"/>
                </a:cubicBezTo>
                <a:cubicBezTo>
                  <a:pt x="773430" y="-22829"/>
                  <a:pt x="983722" y="29365"/>
                  <a:pt x="1247291" y="0"/>
                </a:cubicBezTo>
                <a:cubicBezTo>
                  <a:pt x="1510860" y="-29365"/>
                  <a:pt x="1527825" y="26271"/>
                  <a:pt x="1774496" y="0"/>
                </a:cubicBezTo>
                <a:cubicBezTo>
                  <a:pt x="2021167" y="-26271"/>
                  <a:pt x="2143586" y="-9257"/>
                  <a:pt x="2378854" y="0"/>
                </a:cubicBezTo>
                <a:cubicBezTo>
                  <a:pt x="2614122" y="9257"/>
                  <a:pt x="2833086" y="10188"/>
                  <a:pt x="2983211" y="0"/>
                </a:cubicBezTo>
                <a:cubicBezTo>
                  <a:pt x="3133336" y="-10188"/>
                  <a:pt x="3518634" y="-41179"/>
                  <a:pt x="3857601" y="0"/>
                </a:cubicBezTo>
                <a:cubicBezTo>
                  <a:pt x="3868239" y="67528"/>
                  <a:pt x="3861873" y="219336"/>
                  <a:pt x="3857601" y="275304"/>
                </a:cubicBezTo>
                <a:cubicBezTo>
                  <a:pt x="3589022" y="286935"/>
                  <a:pt x="3353331" y="268925"/>
                  <a:pt x="3214668" y="275304"/>
                </a:cubicBezTo>
                <a:cubicBezTo>
                  <a:pt x="3076005" y="281683"/>
                  <a:pt x="2715592" y="250158"/>
                  <a:pt x="2533158" y="275304"/>
                </a:cubicBezTo>
                <a:cubicBezTo>
                  <a:pt x="2350724" y="300451"/>
                  <a:pt x="2107232" y="249971"/>
                  <a:pt x="1928801" y="275304"/>
                </a:cubicBezTo>
                <a:cubicBezTo>
                  <a:pt x="1750370" y="300637"/>
                  <a:pt x="1456466" y="275636"/>
                  <a:pt x="1247291" y="275304"/>
                </a:cubicBezTo>
                <a:cubicBezTo>
                  <a:pt x="1038116" y="274973"/>
                  <a:pt x="901265" y="263564"/>
                  <a:pt x="681510" y="275304"/>
                </a:cubicBezTo>
                <a:cubicBezTo>
                  <a:pt x="461755" y="287044"/>
                  <a:pt x="245752" y="286440"/>
                  <a:pt x="0" y="275304"/>
                </a:cubicBezTo>
                <a:cubicBezTo>
                  <a:pt x="11305" y="214596"/>
                  <a:pt x="-13034" y="108668"/>
                  <a:pt x="0" y="0"/>
                </a:cubicBezTo>
                <a:close/>
              </a:path>
            </a:pathLst>
          </a:custGeom>
          <a:noFill/>
          <a:ln>
            <a:extLst>
              <a:ext uri="{C807C97D-BFC1-408E-A445-0C87EB9F89A2}">
                <ask:lineSketchStyleProps xmlns:ask="http://schemas.microsoft.com/office/drawing/2018/sketchyshapes" sd="123456597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hlinkClick r:id="rId4"/>
              </a:rPr>
              <a:t>Tuto Augmenter temporairement son plafond carte</a:t>
            </a:r>
            <a:endParaRPr lang="fr-FR" sz="1200" dirty="0"/>
          </a:p>
        </p:txBody>
      </p:sp>
      <p:sp>
        <p:nvSpPr>
          <p:cNvPr id="11" name="Rectangle 10">
            <a:extLst>
              <a:ext uri="{FF2B5EF4-FFF2-40B4-BE49-F238E27FC236}">
                <a16:creationId xmlns:a16="http://schemas.microsoft.com/office/drawing/2014/main" id="{CEF19F1E-6908-B06D-A3F7-60DA595E3A0E}"/>
              </a:ext>
            </a:extLst>
          </p:cNvPr>
          <p:cNvSpPr/>
          <p:nvPr/>
        </p:nvSpPr>
        <p:spPr>
          <a:xfrm>
            <a:off x="8033008" y="3711682"/>
            <a:ext cx="3857601" cy="244225"/>
          </a:xfrm>
          <a:custGeom>
            <a:avLst/>
            <a:gdLst>
              <a:gd name="connsiteX0" fmla="*/ 0 w 3857601"/>
              <a:gd name="connsiteY0" fmla="*/ 0 h 244225"/>
              <a:gd name="connsiteX1" fmla="*/ 642934 w 3857601"/>
              <a:gd name="connsiteY1" fmla="*/ 0 h 244225"/>
              <a:gd name="connsiteX2" fmla="*/ 1247291 w 3857601"/>
              <a:gd name="connsiteY2" fmla="*/ 0 h 244225"/>
              <a:gd name="connsiteX3" fmla="*/ 1928801 w 3857601"/>
              <a:gd name="connsiteY3" fmla="*/ 0 h 244225"/>
              <a:gd name="connsiteX4" fmla="*/ 2648886 w 3857601"/>
              <a:gd name="connsiteY4" fmla="*/ 0 h 244225"/>
              <a:gd name="connsiteX5" fmla="*/ 3291820 w 3857601"/>
              <a:gd name="connsiteY5" fmla="*/ 0 h 244225"/>
              <a:gd name="connsiteX6" fmla="*/ 3857601 w 3857601"/>
              <a:gd name="connsiteY6" fmla="*/ 0 h 244225"/>
              <a:gd name="connsiteX7" fmla="*/ 3857601 w 3857601"/>
              <a:gd name="connsiteY7" fmla="*/ 244225 h 244225"/>
              <a:gd name="connsiteX8" fmla="*/ 3330396 w 3857601"/>
              <a:gd name="connsiteY8" fmla="*/ 244225 h 244225"/>
              <a:gd name="connsiteX9" fmla="*/ 2687462 w 3857601"/>
              <a:gd name="connsiteY9" fmla="*/ 244225 h 244225"/>
              <a:gd name="connsiteX10" fmla="*/ 2005953 w 3857601"/>
              <a:gd name="connsiteY10" fmla="*/ 244225 h 244225"/>
              <a:gd name="connsiteX11" fmla="*/ 1285867 w 3857601"/>
              <a:gd name="connsiteY11" fmla="*/ 244225 h 244225"/>
              <a:gd name="connsiteX12" fmla="*/ 565781 w 3857601"/>
              <a:gd name="connsiteY12" fmla="*/ 244225 h 244225"/>
              <a:gd name="connsiteX13" fmla="*/ 0 w 3857601"/>
              <a:gd name="connsiteY13" fmla="*/ 244225 h 244225"/>
              <a:gd name="connsiteX14" fmla="*/ 0 w 3857601"/>
              <a:gd name="connsiteY14" fmla="*/ 0 h 24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57601" h="244225" extrusionOk="0">
                <a:moveTo>
                  <a:pt x="0" y="0"/>
                </a:moveTo>
                <a:cubicBezTo>
                  <a:pt x="310895" y="-24500"/>
                  <a:pt x="474495" y="-24795"/>
                  <a:pt x="642934" y="0"/>
                </a:cubicBezTo>
                <a:cubicBezTo>
                  <a:pt x="811373" y="24795"/>
                  <a:pt x="1075933" y="-26734"/>
                  <a:pt x="1247291" y="0"/>
                </a:cubicBezTo>
                <a:cubicBezTo>
                  <a:pt x="1418649" y="26734"/>
                  <a:pt x="1612462" y="-32834"/>
                  <a:pt x="1928801" y="0"/>
                </a:cubicBezTo>
                <a:cubicBezTo>
                  <a:pt x="2245140" y="32834"/>
                  <a:pt x="2435917" y="-12576"/>
                  <a:pt x="2648886" y="0"/>
                </a:cubicBezTo>
                <a:cubicBezTo>
                  <a:pt x="2861855" y="12576"/>
                  <a:pt x="3019003" y="-7703"/>
                  <a:pt x="3291820" y="0"/>
                </a:cubicBezTo>
                <a:cubicBezTo>
                  <a:pt x="3564637" y="7703"/>
                  <a:pt x="3712037" y="3554"/>
                  <a:pt x="3857601" y="0"/>
                </a:cubicBezTo>
                <a:cubicBezTo>
                  <a:pt x="3868563" y="110572"/>
                  <a:pt x="3869477" y="124168"/>
                  <a:pt x="3857601" y="244225"/>
                </a:cubicBezTo>
                <a:cubicBezTo>
                  <a:pt x="3641155" y="252563"/>
                  <a:pt x="3524909" y="258735"/>
                  <a:pt x="3330396" y="244225"/>
                </a:cubicBezTo>
                <a:cubicBezTo>
                  <a:pt x="3135883" y="229715"/>
                  <a:pt x="2920941" y="268307"/>
                  <a:pt x="2687462" y="244225"/>
                </a:cubicBezTo>
                <a:cubicBezTo>
                  <a:pt x="2453983" y="220143"/>
                  <a:pt x="2287647" y="215039"/>
                  <a:pt x="2005953" y="244225"/>
                </a:cubicBezTo>
                <a:cubicBezTo>
                  <a:pt x="1724259" y="273411"/>
                  <a:pt x="1643272" y="275071"/>
                  <a:pt x="1285867" y="244225"/>
                </a:cubicBezTo>
                <a:cubicBezTo>
                  <a:pt x="928462" y="213379"/>
                  <a:pt x="809897" y="211173"/>
                  <a:pt x="565781" y="244225"/>
                </a:cubicBezTo>
                <a:cubicBezTo>
                  <a:pt x="321665" y="277277"/>
                  <a:pt x="214013" y="259388"/>
                  <a:pt x="0" y="244225"/>
                </a:cubicBezTo>
                <a:cubicBezTo>
                  <a:pt x="-10664" y="159354"/>
                  <a:pt x="4939" y="58774"/>
                  <a:pt x="0" y="0"/>
                </a:cubicBezTo>
                <a:close/>
              </a:path>
            </a:pathLst>
          </a:custGeom>
          <a:noFill/>
          <a:ln>
            <a:extLst>
              <a:ext uri="{C807C97D-BFC1-408E-A445-0C87EB9F89A2}">
                <ask:lineSketchStyleProps xmlns:ask="http://schemas.microsoft.com/office/drawing/2018/sketchyshapes" sd="161749963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hlinkClick r:id="rId5"/>
              </a:rPr>
              <a:t>Tuto Comment voir le code secret de la carte</a:t>
            </a:r>
            <a:endParaRPr lang="fr-FR" sz="1200" dirty="0"/>
          </a:p>
        </p:txBody>
      </p:sp>
      <p:sp>
        <p:nvSpPr>
          <p:cNvPr id="12" name="Rectangle 11">
            <a:extLst>
              <a:ext uri="{FF2B5EF4-FFF2-40B4-BE49-F238E27FC236}">
                <a16:creationId xmlns:a16="http://schemas.microsoft.com/office/drawing/2014/main" id="{9233EA3E-DC50-B54C-82A6-23397717FC36}"/>
              </a:ext>
            </a:extLst>
          </p:cNvPr>
          <p:cNvSpPr/>
          <p:nvPr/>
        </p:nvSpPr>
        <p:spPr>
          <a:xfrm>
            <a:off x="7919827" y="4423331"/>
            <a:ext cx="4562166" cy="275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i="1" dirty="0">
                <a:solidFill>
                  <a:schemeClr val="tx1">
                    <a:lumMod val="75000"/>
                    <a:lumOff val="25000"/>
                  </a:schemeClr>
                </a:solidFill>
              </a:rPr>
              <a:t>Tarification manuelle à appliquer pour faire face aux augmentations des coûts postaux</a:t>
            </a:r>
          </a:p>
        </p:txBody>
      </p:sp>
      <p:sp>
        <p:nvSpPr>
          <p:cNvPr id="13" name="Rectangle 12">
            <a:extLst>
              <a:ext uri="{FF2B5EF4-FFF2-40B4-BE49-F238E27FC236}">
                <a16:creationId xmlns:a16="http://schemas.microsoft.com/office/drawing/2014/main" id="{42A30921-652C-ED60-1262-83BC6CC6FBD3}"/>
              </a:ext>
            </a:extLst>
          </p:cNvPr>
          <p:cNvSpPr/>
          <p:nvPr/>
        </p:nvSpPr>
        <p:spPr>
          <a:xfrm>
            <a:off x="7919826" y="4827723"/>
            <a:ext cx="4272173" cy="272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i="1" dirty="0">
                <a:solidFill>
                  <a:schemeClr val="tx1">
                    <a:lumMod val="75000"/>
                    <a:lumOff val="25000"/>
                  </a:schemeClr>
                </a:solidFill>
              </a:rPr>
              <a:t>Le virement instantané jusqu’à 5000 € depuis l’application (coût de 1 € pour une réception des fonds en 10 secondes !)</a:t>
            </a:r>
          </a:p>
        </p:txBody>
      </p:sp>
      <p:sp>
        <p:nvSpPr>
          <p:cNvPr id="14" name="Rectangle 13">
            <a:extLst>
              <a:ext uri="{FF2B5EF4-FFF2-40B4-BE49-F238E27FC236}">
                <a16:creationId xmlns:a16="http://schemas.microsoft.com/office/drawing/2014/main" id="{FFD61F1C-3DAF-6CAE-D12A-FAB96FA14507}"/>
              </a:ext>
            </a:extLst>
          </p:cNvPr>
          <p:cNvSpPr/>
          <p:nvPr/>
        </p:nvSpPr>
        <p:spPr>
          <a:xfrm>
            <a:off x="938290" y="5447855"/>
            <a:ext cx="4385993" cy="433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i="1" dirty="0">
                <a:solidFill>
                  <a:schemeClr val="tx1">
                    <a:lumMod val="75000"/>
                    <a:lumOff val="25000"/>
                  </a:schemeClr>
                </a:solidFill>
              </a:rPr>
              <a:t>Le chèque est un moyen de paiement encore (trop) fortement utilisé en France, des solutions plus pratiques existent.</a:t>
            </a:r>
          </a:p>
        </p:txBody>
      </p:sp>
      <p:graphicFrame>
        <p:nvGraphicFramePr>
          <p:cNvPr id="15" name="Tableau 14">
            <a:extLst>
              <a:ext uri="{FF2B5EF4-FFF2-40B4-BE49-F238E27FC236}">
                <a16:creationId xmlns:a16="http://schemas.microsoft.com/office/drawing/2014/main" id="{80FFA4D5-B779-FA32-1ED1-97493CA19211}"/>
              </a:ext>
            </a:extLst>
          </p:cNvPr>
          <p:cNvGraphicFramePr>
            <a:graphicFrameLocks noGrp="1"/>
          </p:cNvGraphicFramePr>
          <p:nvPr>
            <p:extLst>
              <p:ext uri="{D42A27DB-BD31-4B8C-83A1-F6EECF244321}">
                <p14:modId xmlns:p14="http://schemas.microsoft.com/office/powerpoint/2010/main" val="4082387302"/>
              </p:ext>
            </p:extLst>
          </p:nvPr>
        </p:nvGraphicFramePr>
        <p:xfrm>
          <a:off x="5324283" y="5218497"/>
          <a:ext cx="6549235" cy="1251998"/>
        </p:xfrm>
        <a:graphic>
          <a:graphicData uri="http://schemas.openxmlformats.org/drawingml/2006/table">
            <a:tbl>
              <a:tblPr/>
              <a:tblGrid>
                <a:gridCol w="3933253">
                  <a:extLst>
                    <a:ext uri="{9D8B030D-6E8A-4147-A177-3AD203B41FA5}">
                      <a16:colId xmlns:a16="http://schemas.microsoft.com/office/drawing/2014/main" val="160687318"/>
                    </a:ext>
                  </a:extLst>
                </a:gridCol>
                <a:gridCol w="389614">
                  <a:extLst>
                    <a:ext uri="{9D8B030D-6E8A-4147-A177-3AD203B41FA5}">
                      <a16:colId xmlns:a16="http://schemas.microsoft.com/office/drawing/2014/main" val="4142074959"/>
                    </a:ext>
                  </a:extLst>
                </a:gridCol>
                <a:gridCol w="1113184">
                  <a:extLst>
                    <a:ext uri="{9D8B030D-6E8A-4147-A177-3AD203B41FA5}">
                      <a16:colId xmlns:a16="http://schemas.microsoft.com/office/drawing/2014/main" val="2976630314"/>
                    </a:ext>
                  </a:extLst>
                </a:gridCol>
                <a:gridCol w="1113184">
                  <a:extLst>
                    <a:ext uri="{9D8B030D-6E8A-4147-A177-3AD203B41FA5}">
                      <a16:colId xmlns:a16="http://schemas.microsoft.com/office/drawing/2014/main" val="3672982764"/>
                    </a:ext>
                  </a:extLst>
                </a:gridCol>
              </a:tblGrid>
              <a:tr h="263595">
                <a:tc>
                  <a:txBody>
                    <a:bodyPr/>
                    <a:lstStyle/>
                    <a:p>
                      <a:pPr algn="l" rtl="0" fontAlgn="b"/>
                      <a:r>
                        <a:rPr lang="fr-FR" sz="1000" b="0" i="0" u="none" strike="noStrike" dirty="0">
                          <a:solidFill>
                            <a:srgbClr val="000000"/>
                          </a:solidFill>
                          <a:effectLst/>
                          <a:latin typeface="Calibri" panose="020F0502020204030204" pitchFamily="34" charset="0"/>
                        </a:rPr>
                        <a:t> </a:t>
                      </a:r>
                    </a:p>
                  </a:txBody>
                  <a:tcPr marL="0" marR="0" marT="0" marB="0" anchor="b">
                    <a:lnL>
                      <a:noFill/>
                    </a:lnL>
                    <a:lnR w="12700" cap="flat" cmpd="sng" algn="ctr">
                      <a:solidFill>
                        <a:schemeClr val="bg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rtl="0" fontAlgn="b"/>
                      <a:r>
                        <a:rPr lang="fr-FR" sz="10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rtl="0" fontAlgn="ctr"/>
                      <a:r>
                        <a:rPr lang="fr-FR" sz="1000" b="1" i="0" u="none" strike="noStrike">
                          <a:solidFill>
                            <a:srgbClr val="FFFFFF"/>
                          </a:solidFill>
                          <a:effectLst/>
                          <a:latin typeface="Calibri" panose="020F0502020204030204" pitchFamily="34" charset="0"/>
                        </a:rPr>
                        <a:t>CEGEE</a:t>
                      </a:r>
                      <a:br>
                        <a:rPr lang="fr-FR" sz="1000" b="1" i="0" u="none" strike="noStrike">
                          <a:solidFill>
                            <a:srgbClr val="FFFFFF"/>
                          </a:solidFill>
                          <a:effectLst/>
                          <a:latin typeface="Calibri" panose="020F0502020204030204" pitchFamily="34" charset="0"/>
                        </a:rPr>
                      </a:br>
                      <a:r>
                        <a:rPr lang="fr-FR" sz="1000" b="1" i="0" u="none" strike="noStrike">
                          <a:solidFill>
                            <a:srgbClr val="FFFFFF"/>
                          </a:solidFill>
                          <a:effectLst/>
                          <a:latin typeface="Calibri" panose="020F0502020204030204" pitchFamily="34" charset="0"/>
                        </a:rPr>
                        <a:t>2023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fr-FR" sz="1000" b="1" i="0" u="none" strike="noStrike">
                          <a:solidFill>
                            <a:srgbClr val="0070C0"/>
                          </a:solidFill>
                          <a:effectLst/>
                          <a:latin typeface="Calibri" panose="020F0502020204030204" pitchFamily="34" charset="0"/>
                        </a:rPr>
                        <a:t>CEGEE</a:t>
                      </a:r>
                      <a:br>
                        <a:rPr lang="fr-FR" sz="1000" b="1" i="0" u="none" strike="noStrike">
                          <a:solidFill>
                            <a:srgbClr val="0070C0"/>
                          </a:solidFill>
                          <a:effectLst/>
                          <a:latin typeface="Calibri" panose="020F0502020204030204" pitchFamily="34" charset="0"/>
                        </a:rPr>
                      </a:br>
                      <a:r>
                        <a:rPr lang="fr-FR" sz="1000" b="1" i="0" u="none" strike="noStrike">
                          <a:solidFill>
                            <a:srgbClr val="0070C0"/>
                          </a:solidFill>
                          <a:effectLst/>
                          <a:latin typeface="Calibri" panose="020F0502020204030204" pitchFamily="34" charset="0"/>
                        </a:rPr>
                        <a:t>jan.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42918746"/>
                  </a:ext>
                </a:extLst>
              </a:tr>
              <a:tr h="391744">
                <a:tc rowSpan="2">
                  <a:txBody>
                    <a:bodyPr/>
                    <a:lstStyle/>
                    <a:p>
                      <a:pPr algn="ctr" rtl="0" fontAlgn="ctr"/>
                      <a:r>
                        <a:rPr lang="fr-FR" sz="1000" b="0" i="0" u="none" strike="noStrike" dirty="0">
                          <a:solidFill>
                            <a:schemeClr val="tx1">
                              <a:lumMod val="75000"/>
                              <a:lumOff val="25000"/>
                            </a:schemeClr>
                          </a:solidFill>
                          <a:effectLst/>
                          <a:latin typeface="+mn-lt"/>
                        </a:rPr>
                        <a:t>Frais de </a:t>
                      </a:r>
                      <a:r>
                        <a:rPr lang="fr-FR" sz="1000" b="1" i="0" u="none" strike="noStrike" dirty="0">
                          <a:solidFill>
                            <a:schemeClr val="tx1">
                              <a:lumMod val="75000"/>
                              <a:lumOff val="25000"/>
                            </a:schemeClr>
                          </a:solidFill>
                          <a:effectLst/>
                          <a:latin typeface="+mn-lt"/>
                        </a:rPr>
                        <a:t>destruction</a:t>
                      </a:r>
                      <a:r>
                        <a:rPr lang="fr-FR" sz="1000" b="0" i="0" u="none" strike="noStrike" dirty="0">
                          <a:solidFill>
                            <a:schemeClr val="tx1">
                              <a:lumMod val="75000"/>
                              <a:lumOff val="25000"/>
                            </a:schemeClr>
                          </a:solidFill>
                          <a:effectLst/>
                          <a:latin typeface="+mn-lt"/>
                        </a:rPr>
                        <a:t> d’un chéquier</a:t>
                      </a:r>
                    </a:p>
                    <a:p>
                      <a:pPr algn="ctr" rtl="0" fontAlgn="ctr"/>
                      <a:r>
                        <a:rPr lang="fr-FR" sz="1000" b="0" i="0" u="none" strike="noStrike" dirty="0">
                          <a:solidFill>
                            <a:schemeClr val="tx1">
                              <a:lumMod val="75000"/>
                              <a:lumOff val="25000"/>
                            </a:schemeClr>
                          </a:solidFill>
                          <a:effectLst/>
                          <a:latin typeface="+mn-lt"/>
                        </a:rPr>
                        <a:t>Frais d’</a:t>
                      </a:r>
                      <a:r>
                        <a:rPr lang="fr-FR" sz="1000" b="1" i="0" u="none" strike="noStrike" dirty="0">
                          <a:solidFill>
                            <a:schemeClr val="tx1">
                              <a:lumMod val="75000"/>
                              <a:lumOff val="25000"/>
                            </a:schemeClr>
                          </a:solidFill>
                          <a:effectLst/>
                          <a:latin typeface="+mn-lt"/>
                        </a:rPr>
                        <a:t>opposition</a:t>
                      </a:r>
                      <a:r>
                        <a:rPr lang="fr-FR" sz="1000" b="0" i="0" u="none" strike="noStrike" dirty="0">
                          <a:solidFill>
                            <a:schemeClr val="tx1">
                              <a:lumMod val="75000"/>
                              <a:lumOff val="25000"/>
                            </a:schemeClr>
                          </a:solidFill>
                          <a:effectLst/>
                          <a:latin typeface="+mn-lt"/>
                        </a:rPr>
                        <a:t> sur </a:t>
                      </a:r>
                      <a:r>
                        <a:rPr lang="fr-FR" sz="1000" b="1" i="0" u="none" strike="noStrike" dirty="0">
                          <a:solidFill>
                            <a:schemeClr val="tx1">
                              <a:lumMod val="75000"/>
                              <a:lumOff val="25000"/>
                            </a:schemeClr>
                          </a:solidFill>
                          <a:effectLst/>
                          <a:latin typeface="+mn-lt"/>
                        </a:rPr>
                        <a:t>un chèque</a:t>
                      </a:r>
                    </a:p>
                    <a:p>
                      <a:pPr algn="ctr" rtl="0" fontAlgn="ctr"/>
                      <a:r>
                        <a:rPr lang="fr-FR" sz="1000" b="0" i="0" u="none" strike="noStrike" dirty="0">
                          <a:solidFill>
                            <a:schemeClr val="tx1">
                              <a:lumMod val="75000"/>
                              <a:lumOff val="25000"/>
                            </a:schemeClr>
                          </a:solidFill>
                          <a:effectLst/>
                          <a:latin typeface="+mn-lt"/>
                        </a:rPr>
                        <a:t>Frais d’</a:t>
                      </a:r>
                      <a:r>
                        <a:rPr lang="fr-FR" sz="1000" b="1" i="0" u="none" strike="noStrike" dirty="0">
                          <a:solidFill>
                            <a:schemeClr val="tx1">
                              <a:lumMod val="75000"/>
                              <a:lumOff val="25000"/>
                            </a:schemeClr>
                          </a:solidFill>
                          <a:effectLst/>
                          <a:latin typeface="+mn-lt"/>
                        </a:rPr>
                        <a:t>opposition</a:t>
                      </a:r>
                      <a:r>
                        <a:rPr lang="fr-FR" sz="1000" b="0" i="0" u="none" strike="noStrike" dirty="0">
                          <a:solidFill>
                            <a:schemeClr val="tx1">
                              <a:lumMod val="75000"/>
                              <a:lumOff val="25000"/>
                            </a:schemeClr>
                          </a:solidFill>
                          <a:effectLst/>
                          <a:latin typeface="+mn-lt"/>
                        </a:rPr>
                        <a:t> sur </a:t>
                      </a:r>
                      <a:r>
                        <a:rPr lang="fr-FR" sz="1000" b="1" i="0" u="none" strike="noStrike" dirty="0">
                          <a:solidFill>
                            <a:schemeClr val="tx1">
                              <a:lumMod val="75000"/>
                              <a:lumOff val="25000"/>
                            </a:schemeClr>
                          </a:solidFill>
                          <a:effectLst/>
                          <a:latin typeface="+mn-lt"/>
                        </a:rPr>
                        <a:t>un chéquier</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l" rtl="0" fontAlgn="b"/>
                      <a:endParaRPr lang="fr-FR" sz="10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1000" b="0" i="0" u="none" strike="noStrike" dirty="0">
                          <a:solidFill>
                            <a:srgbClr val="404040"/>
                          </a:solidFill>
                          <a:effectLst/>
                          <a:latin typeface="Calibri" panose="020F0502020204030204" pitchFamily="34" charset="0"/>
                        </a:rPr>
                        <a:t>7,50 €</a:t>
                      </a:r>
                    </a:p>
                    <a:p>
                      <a:pPr algn="ctr" rtl="0" fontAlgn="ctr"/>
                      <a:r>
                        <a:rPr lang="fr-FR" sz="1000" b="0" i="0" u="none" strike="noStrike" dirty="0">
                          <a:solidFill>
                            <a:srgbClr val="404040"/>
                          </a:solidFill>
                          <a:effectLst/>
                          <a:latin typeface="Calibri" panose="020F0502020204030204" pitchFamily="34" charset="0"/>
                        </a:rPr>
                        <a:t>16 €</a:t>
                      </a:r>
                    </a:p>
                    <a:p>
                      <a:pPr algn="ctr" rtl="0" fontAlgn="ctr"/>
                      <a:r>
                        <a:rPr lang="fr-FR" sz="1000" b="0" i="0" u="none" strike="noStrike" dirty="0">
                          <a:solidFill>
                            <a:srgbClr val="404040"/>
                          </a:solidFill>
                          <a:effectLst/>
                          <a:latin typeface="Calibri" panose="020F0502020204030204" pitchFamily="34" charset="0"/>
                        </a:rPr>
                        <a:t>26 €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fr-FR" sz="1000" b="0" i="0" u="none" strike="noStrike" dirty="0">
                          <a:solidFill>
                            <a:srgbClr val="404040"/>
                          </a:solidFill>
                          <a:effectLst/>
                          <a:latin typeface="Calibri" panose="020F0502020204030204" pitchFamily="34" charset="0"/>
                        </a:rPr>
                        <a:t>7,80 €</a:t>
                      </a:r>
                    </a:p>
                    <a:p>
                      <a:pPr algn="ctr" rtl="0" fontAlgn="ctr"/>
                      <a:r>
                        <a:rPr lang="fr-FR" sz="1000" b="0" i="0" u="none" strike="noStrike" dirty="0">
                          <a:solidFill>
                            <a:srgbClr val="404040"/>
                          </a:solidFill>
                          <a:effectLst/>
                          <a:latin typeface="Calibri" panose="020F0502020204030204" pitchFamily="34" charset="0"/>
                        </a:rPr>
                        <a:t>16,70 €</a:t>
                      </a:r>
                    </a:p>
                    <a:p>
                      <a:pPr algn="ctr" rtl="0" fontAlgn="ctr"/>
                      <a:r>
                        <a:rPr lang="fr-FR" sz="1000" b="0" i="0" u="none" strike="noStrike" dirty="0">
                          <a:solidFill>
                            <a:srgbClr val="404040"/>
                          </a:solidFill>
                          <a:effectLst/>
                          <a:latin typeface="Calibri" panose="020F0502020204030204" pitchFamily="34" charset="0"/>
                        </a:rPr>
                        <a:t>27 €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0855743"/>
                  </a:ext>
                </a:extLst>
              </a:tr>
              <a:tr h="0">
                <a:tc vMerge="1">
                  <a:txBody>
                    <a:bodyPr/>
                    <a:lstStyle/>
                    <a:p>
                      <a:endParaRPr lang="fr-FR"/>
                    </a:p>
                  </a:txBody>
                  <a:tcPr>
                    <a:lnT w="6350" cap="flat" cmpd="sng" algn="ctr">
                      <a:solidFill>
                        <a:srgbClr val="000000"/>
                      </a:solidFill>
                      <a:prstDash val="solid"/>
                      <a:round/>
                      <a:headEnd type="none" w="med" len="med"/>
                      <a:tailEnd type="none" w="med" len="med"/>
                    </a:lnT>
                  </a:tcPr>
                </a:tc>
                <a:tc vMerge="1">
                  <a:txBody>
                    <a:bodyPr/>
                    <a:lstStyle/>
                    <a:p>
                      <a:endParaRPr lang="fr-FR"/>
                    </a:p>
                  </a:txBody>
                  <a:tcPr>
                    <a:lnT w="6350" cap="flat" cmpd="sng" algn="ctr">
                      <a:solidFill>
                        <a:srgbClr val="000000"/>
                      </a:solidFill>
                      <a:prstDash val="solid"/>
                      <a:round/>
                      <a:headEnd type="none" w="med" len="med"/>
                      <a:tailEnd type="none" w="med" len="med"/>
                    </a:lnT>
                  </a:tcPr>
                </a:tc>
                <a:tc rowSpan="2">
                  <a:txBody>
                    <a:bodyPr/>
                    <a:lstStyle/>
                    <a:p>
                      <a:pPr algn="ctr" rtl="0" fontAlgn="ctr"/>
                      <a:r>
                        <a:rPr lang="fr-FR" sz="1000" b="0" i="0" u="none" strike="noStrike" dirty="0">
                          <a:solidFill>
                            <a:srgbClr val="404040"/>
                          </a:solidFill>
                          <a:effectLst/>
                          <a:latin typeface="Calibri" panose="020F0502020204030204" pitchFamily="34" charset="0"/>
                        </a:rPr>
                        <a:t>18 €</a:t>
                      </a:r>
                    </a:p>
                    <a:p>
                      <a:pPr algn="ctr" rtl="0" fontAlgn="ctr"/>
                      <a:r>
                        <a:rPr lang="fr-FR" sz="1000" b="0" i="0" u="none" strike="noStrike" dirty="0">
                          <a:solidFill>
                            <a:srgbClr val="404040"/>
                          </a:solidFill>
                          <a:effectLst/>
                          <a:latin typeface="Calibri" panose="020F0502020204030204" pitchFamily="34" charset="0"/>
                        </a:rPr>
                        <a:t>24 €</a:t>
                      </a:r>
                    </a:p>
                    <a:p>
                      <a:pPr algn="ctr" rtl="0" fontAlgn="ctr"/>
                      <a:r>
                        <a:rPr lang="fr-FR" sz="1000" b="0" i="0" u="none" strike="noStrike" dirty="0">
                          <a:solidFill>
                            <a:srgbClr val="404040"/>
                          </a:solidFill>
                          <a:effectLst/>
                          <a:latin typeface="Calibri" panose="020F0502020204030204" pitchFamily="34" charset="0"/>
                        </a:rPr>
                        <a:t>17 €</a:t>
                      </a:r>
                    </a:p>
                  </a:txBody>
                  <a:tcPr marL="0" marR="0" marT="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a:r>
                        <a:rPr lang="fr-FR" sz="1000" dirty="0">
                          <a:latin typeface="Calibri" panose="020F0502020204030204" pitchFamily="34" charset="0"/>
                          <a:cs typeface="Calibri" panose="020F0502020204030204" pitchFamily="34" charset="0"/>
                        </a:rPr>
                        <a:t>19 €</a:t>
                      </a:r>
                    </a:p>
                    <a:p>
                      <a:pPr algn="ctr"/>
                      <a:r>
                        <a:rPr lang="fr-FR" sz="1000" dirty="0">
                          <a:latin typeface="Calibri" panose="020F0502020204030204" pitchFamily="34" charset="0"/>
                          <a:cs typeface="Calibri" panose="020F0502020204030204" pitchFamily="34" charset="0"/>
                        </a:rPr>
                        <a:t>25 €</a:t>
                      </a:r>
                    </a:p>
                    <a:p>
                      <a:pPr algn="ctr"/>
                      <a:r>
                        <a:rPr lang="fr-FR" sz="1000" dirty="0">
                          <a:latin typeface="Calibri" panose="020F0502020204030204" pitchFamily="34" charset="0"/>
                          <a:cs typeface="Calibri" panose="020F0502020204030204" pitchFamily="34" charset="0"/>
                        </a:rPr>
                        <a:t>18 €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1698410"/>
                  </a:ext>
                </a:extLst>
              </a:tr>
              <a:tr h="398083">
                <a:tc>
                  <a:txBody>
                    <a:bodyPr/>
                    <a:lstStyle/>
                    <a:p>
                      <a:pPr algn="ctr" rtl="0" fontAlgn="ctr"/>
                      <a:r>
                        <a:rPr lang="fr-FR" sz="1000" b="0" i="0" u="none" strike="noStrike" dirty="0">
                          <a:solidFill>
                            <a:schemeClr val="tx1">
                              <a:lumMod val="75000"/>
                              <a:lumOff val="25000"/>
                            </a:schemeClr>
                          </a:solidFill>
                          <a:effectLst/>
                          <a:latin typeface="+mn-lt"/>
                        </a:rPr>
                        <a:t>Frais de </a:t>
                      </a:r>
                      <a:r>
                        <a:rPr lang="fr-FR" sz="1000" b="1" i="0" u="none" strike="noStrike" dirty="0">
                          <a:solidFill>
                            <a:schemeClr val="tx1">
                              <a:lumMod val="75000"/>
                              <a:lumOff val="25000"/>
                            </a:schemeClr>
                          </a:solidFill>
                          <a:effectLst/>
                          <a:latin typeface="+mn-lt"/>
                        </a:rPr>
                        <a:t>recherche</a:t>
                      </a:r>
                      <a:r>
                        <a:rPr lang="fr-FR" sz="1000" b="0" i="0" u="none" strike="noStrike" dirty="0">
                          <a:solidFill>
                            <a:schemeClr val="tx1">
                              <a:lumMod val="75000"/>
                              <a:lumOff val="25000"/>
                            </a:schemeClr>
                          </a:solidFill>
                          <a:effectLst/>
                          <a:latin typeface="+mn-lt"/>
                        </a:rPr>
                        <a:t> de document </a:t>
                      </a:r>
                      <a:r>
                        <a:rPr lang="fr-FR" sz="1000" b="1" i="0" u="none" strike="noStrike" dirty="0">
                          <a:solidFill>
                            <a:schemeClr val="tx1">
                              <a:lumMod val="75000"/>
                              <a:lumOff val="25000"/>
                            </a:schemeClr>
                          </a:solidFill>
                          <a:effectLst/>
                          <a:latin typeface="+mn-lt"/>
                        </a:rPr>
                        <a:t>simple</a:t>
                      </a:r>
                    </a:p>
                    <a:p>
                      <a:pPr algn="ctr" rtl="0" fontAlgn="ctr"/>
                      <a:r>
                        <a:rPr lang="fr-FR" sz="1000" b="0" i="0" u="none" strike="noStrike" dirty="0">
                          <a:solidFill>
                            <a:schemeClr val="tx1">
                              <a:lumMod val="75000"/>
                              <a:lumOff val="25000"/>
                            </a:schemeClr>
                          </a:solidFill>
                          <a:effectLst/>
                          <a:latin typeface="+mn-lt"/>
                        </a:rPr>
                        <a:t>Frais de </a:t>
                      </a:r>
                      <a:r>
                        <a:rPr lang="fr-FR" sz="1000" b="1" i="0" u="none" strike="noStrike" dirty="0">
                          <a:solidFill>
                            <a:schemeClr val="tx1">
                              <a:lumMod val="75000"/>
                              <a:lumOff val="25000"/>
                            </a:schemeClr>
                          </a:solidFill>
                          <a:effectLst/>
                          <a:latin typeface="+mn-lt"/>
                        </a:rPr>
                        <a:t>recherche</a:t>
                      </a:r>
                      <a:r>
                        <a:rPr lang="fr-FR" sz="1000" b="0" i="0" u="none" strike="noStrike" dirty="0">
                          <a:solidFill>
                            <a:schemeClr val="tx1">
                              <a:lumMod val="75000"/>
                              <a:lumOff val="25000"/>
                            </a:schemeClr>
                          </a:solidFill>
                          <a:effectLst/>
                          <a:latin typeface="+mn-lt"/>
                        </a:rPr>
                        <a:t> de document </a:t>
                      </a:r>
                      <a:r>
                        <a:rPr lang="fr-FR" sz="1000" b="1" i="0" u="none" strike="noStrike" dirty="0">
                          <a:solidFill>
                            <a:schemeClr val="tx1">
                              <a:lumMod val="75000"/>
                              <a:lumOff val="25000"/>
                            </a:schemeClr>
                          </a:solidFill>
                          <a:effectLst/>
                          <a:latin typeface="+mn-lt"/>
                        </a:rPr>
                        <a:t>complexe</a:t>
                      </a:r>
                    </a:p>
                    <a:p>
                      <a:pPr algn="ctr" rtl="0" fontAlgn="ctr"/>
                      <a:r>
                        <a:rPr lang="fr-FR" sz="1000" b="0" i="0" u="none" strike="noStrike" dirty="0">
                          <a:solidFill>
                            <a:schemeClr val="tx1">
                              <a:lumMod val="75000"/>
                              <a:lumOff val="25000"/>
                            </a:schemeClr>
                          </a:solidFill>
                          <a:effectLst/>
                          <a:latin typeface="+mn-lt"/>
                        </a:rPr>
                        <a:t>Demande de </a:t>
                      </a:r>
                      <a:r>
                        <a:rPr lang="fr-FR" sz="1000" b="1" i="0" u="none" strike="noStrike" dirty="0">
                          <a:solidFill>
                            <a:schemeClr val="tx1">
                              <a:lumMod val="75000"/>
                              <a:lumOff val="25000"/>
                            </a:schemeClr>
                          </a:solidFill>
                          <a:effectLst/>
                          <a:latin typeface="+mn-lt"/>
                        </a:rPr>
                        <a:t>copie de chèque</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vMerge="1">
                  <a:txBody>
                    <a:bodyPr/>
                    <a:lstStyle/>
                    <a:p>
                      <a:endParaRPr lang="fr-FR" dirty="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4586263"/>
                  </a:ext>
                </a:extLst>
              </a:tr>
            </a:tbl>
          </a:graphicData>
        </a:graphic>
      </p:graphicFrame>
      <p:sp>
        <p:nvSpPr>
          <p:cNvPr id="16" name="Rectangle 15">
            <a:extLst>
              <a:ext uri="{FF2B5EF4-FFF2-40B4-BE49-F238E27FC236}">
                <a16:creationId xmlns:a16="http://schemas.microsoft.com/office/drawing/2014/main" id="{CAB01DD6-DD7B-3081-D2F2-70D540B39C33}"/>
              </a:ext>
            </a:extLst>
          </p:cNvPr>
          <p:cNvSpPr/>
          <p:nvPr/>
        </p:nvSpPr>
        <p:spPr>
          <a:xfrm>
            <a:off x="982276" y="6060781"/>
            <a:ext cx="4308610" cy="245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i="1" dirty="0">
                <a:solidFill>
                  <a:schemeClr val="tx1">
                    <a:lumMod val="75000"/>
                    <a:lumOff val="25000"/>
                  </a:schemeClr>
                </a:solidFill>
              </a:rPr>
              <a:t>Via l’application ou le site internet, le client peut être autonome gratuitement dans un grand nombre de recherches.</a:t>
            </a:r>
          </a:p>
        </p:txBody>
      </p:sp>
      <p:cxnSp>
        <p:nvCxnSpPr>
          <p:cNvPr id="17" name="Connecteur droit avec flèche 16">
            <a:extLst>
              <a:ext uri="{FF2B5EF4-FFF2-40B4-BE49-F238E27FC236}">
                <a16:creationId xmlns:a16="http://schemas.microsoft.com/office/drawing/2014/main" id="{F66CB9EB-4C95-B0CB-C0E5-48565E0EAD1B}"/>
              </a:ext>
            </a:extLst>
          </p:cNvPr>
          <p:cNvCxnSpPr>
            <a:endCxn id="7" idx="1"/>
          </p:cNvCxnSpPr>
          <p:nvPr/>
        </p:nvCxnSpPr>
        <p:spPr>
          <a:xfrm flipV="1">
            <a:off x="7531511" y="3177767"/>
            <a:ext cx="245858" cy="2673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12A09F79-9104-4FAE-7052-04342572A92F}"/>
              </a:ext>
            </a:extLst>
          </p:cNvPr>
          <p:cNvCxnSpPr>
            <a:cxnSpLocks/>
          </p:cNvCxnSpPr>
          <p:nvPr/>
        </p:nvCxnSpPr>
        <p:spPr>
          <a:xfrm flipV="1">
            <a:off x="7531406" y="3536228"/>
            <a:ext cx="383562" cy="1783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70B07DB5-0AC7-DFD8-7C2D-DB4B6E988EDC}"/>
              </a:ext>
            </a:extLst>
          </p:cNvPr>
          <p:cNvCxnSpPr>
            <a:cxnSpLocks/>
          </p:cNvCxnSpPr>
          <p:nvPr/>
        </p:nvCxnSpPr>
        <p:spPr>
          <a:xfrm flipV="1">
            <a:off x="7524575" y="3833795"/>
            <a:ext cx="519450" cy="177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33CD9846-0510-6D97-3B02-1AB6199E5D25}"/>
              </a:ext>
            </a:extLst>
          </p:cNvPr>
          <p:cNvCxnSpPr>
            <a:cxnSpLocks/>
            <a:endCxn id="10" idx="1"/>
          </p:cNvCxnSpPr>
          <p:nvPr/>
        </p:nvCxnSpPr>
        <p:spPr>
          <a:xfrm flipV="1">
            <a:off x="7531406" y="4176259"/>
            <a:ext cx="501599" cy="104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F94DBB30-E382-C76E-1856-BDB311202391}"/>
              </a:ext>
            </a:extLst>
          </p:cNvPr>
          <p:cNvCxnSpPr>
            <a:cxnSpLocks/>
          </p:cNvCxnSpPr>
          <p:nvPr/>
        </p:nvCxnSpPr>
        <p:spPr>
          <a:xfrm flipV="1">
            <a:off x="7524575" y="4560983"/>
            <a:ext cx="406269" cy="1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4A1505FB-A041-74C7-90DE-B234FA57499A}"/>
              </a:ext>
            </a:extLst>
          </p:cNvPr>
          <p:cNvCxnSpPr>
            <a:cxnSpLocks/>
            <a:endCxn id="13" idx="1"/>
          </p:cNvCxnSpPr>
          <p:nvPr/>
        </p:nvCxnSpPr>
        <p:spPr>
          <a:xfrm>
            <a:off x="7531406" y="4782111"/>
            <a:ext cx="388420" cy="1820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E9783CE5-4C62-912A-4E67-182C0CE999C3}"/>
              </a:ext>
            </a:extLst>
          </p:cNvPr>
          <p:cNvCxnSpPr>
            <a:cxnSpLocks/>
            <a:stCxn id="15" idx="1"/>
          </p:cNvCxnSpPr>
          <p:nvPr/>
        </p:nvCxnSpPr>
        <p:spPr>
          <a:xfrm flipH="1" flipV="1">
            <a:off x="4866968" y="5751871"/>
            <a:ext cx="457315" cy="92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AD3CF4D5-AEB1-A1DE-D406-BFF523F757C0}"/>
              </a:ext>
            </a:extLst>
          </p:cNvPr>
          <p:cNvCxnSpPr>
            <a:cxnSpLocks/>
          </p:cNvCxnSpPr>
          <p:nvPr/>
        </p:nvCxnSpPr>
        <p:spPr>
          <a:xfrm flipH="1" flipV="1">
            <a:off x="4866968" y="6114623"/>
            <a:ext cx="440616" cy="113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 name="Image 24">
            <a:extLst>
              <a:ext uri="{FF2B5EF4-FFF2-40B4-BE49-F238E27FC236}">
                <a16:creationId xmlns:a16="http://schemas.microsoft.com/office/drawing/2014/main" id="{82C4815A-9ED0-11C1-681D-06B885ED9880}"/>
              </a:ext>
            </a:extLst>
          </p:cNvPr>
          <p:cNvPicPr>
            <a:picLocks noChangeAspect="1"/>
          </p:cNvPicPr>
          <p:nvPr/>
        </p:nvPicPr>
        <p:blipFill>
          <a:blip r:embed="rId6">
            <a:clrChange>
              <a:clrFrom>
                <a:srgbClr val="FFFFFE"/>
              </a:clrFrom>
              <a:clrTo>
                <a:srgbClr val="FFFFFE">
                  <a:alpha val="0"/>
                </a:srgbClr>
              </a:clrTo>
            </a:clrChange>
          </a:blip>
          <a:stretch>
            <a:fillRect/>
          </a:stretch>
        </p:blipFill>
        <p:spPr>
          <a:xfrm>
            <a:off x="10992271" y="2401047"/>
            <a:ext cx="1008807" cy="694297"/>
          </a:xfrm>
          <a:prstGeom prst="rect">
            <a:avLst/>
          </a:prstGeom>
        </p:spPr>
      </p:pic>
      <p:pic>
        <p:nvPicPr>
          <p:cNvPr id="26" name="Image 25">
            <a:extLst>
              <a:ext uri="{FF2B5EF4-FFF2-40B4-BE49-F238E27FC236}">
                <a16:creationId xmlns:a16="http://schemas.microsoft.com/office/drawing/2014/main" id="{44B32278-9F86-88DD-0716-14D431F63899}"/>
              </a:ext>
            </a:extLst>
          </p:cNvPr>
          <p:cNvPicPr>
            <a:picLocks noChangeAspect="1"/>
          </p:cNvPicPr>
          <p:nvPr/>
        </p:nvPicPr>
        <p:blipFill>
          <a:blip r:embed="rId6">
            <a:clrChange>
              <a:clrFrom>
                <a:srgbClr val="FFFFFE"/>
              </a:clrFrom>
              <a:clrTo>
                <a:srgbClr val="FFFFFE">
                  <a:alpha val="0"/>
                </a:srgbClr>
              </a:clrTo>
            </a:clrChange>
          </a:blip>
          <a:stretch>
            <a:fillRect/>
          </a:stretch>
        </p:blipFill>
        <p:spPr>
          <a:xfrm>
            <a:off x="11533" y="5533837"/>
            <a:ext cx="1008807" cy="694297"/>
          </a:xfrm>
          <a:prstGeom prst="rect">
            <a:avLst/>
          </a:prstGeom>
        </p:spPr>
      </p:pic>
      <p:sp>
        <p:nvSpPr>
          <p:cNvPr id="27" name="Rectangle 26">
            <a:extLst>
              <a:ext uri="{FF2B5EF4-FFF2-40B4-BE49-F238E27FC236}">
                <a16:creationId xmlns:a16="http://schemas.microsoft.com/office/drawing/2014/main" id="{ABD22BC5-1EE3-938A-DB3B-140E751AF1F5}"/>
              </a:ext>
            </a:extLst>
          </p:cNvPr>
          <p:cNvSpPr/>
          <p:nvPr/>
        </p:nvSpPr>
        <p:spPr>
          <a:xfrm rot="902795">
            <a:off x="9932895" y="1093166"/>
            <a:ext cx="1743169" cy="1075764"/>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PNB généré par l’augmentation tarifaire 2024</a:t>
            </a:r>
          </a:p>
          <a:p>
            <a:pPr algn="ctr"/>
            <a:r>
              <a:rPr lang="fr-FR" sz="1400" b="1" dirty="0">
                <a:solidFill>
                  <a:schemeClr val="tx1">
                    <a:lumMod val="75000"/>
                    <a:lumOff val="25000"/>
                  </a:schemeClr>
                </a:solidFill>
              </a:rPr>
              <a:t>+ 81 000 €</a:t>
            </a:r>
          </a:p>
        </p:txBody>
      </p:sp>
    </p:spTree>
    <p:extLst>
      <p:ext uri="{BB962C8B-B14F-4D97-AF65-F5344CB8AC3E}">
        <p14:creationId xmlns:p14="http://schemas.microsoft.com/office/powerpoint/2010/main" val="1115428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60EE9AB-8A7C-6EEF-6B03-E6AA42393323}"/>
              </a:ext>
            </a:extLst>
          </p:cNvPr>
          <p:cNvSpPr>
            <a:spLocks noGrp="1"/>
          </p:cNvSpPr>
          <p:nvPr>
            <p:ph idx="17"/>
          </p:nvPr>
        </p:nvSpPr>
        <p:spPr>
          <a:xfrm>
            <a:off x="695324" y="1388669"/>
            <a:ext cx="11243485" cy="4860000"/>
          </a:xfrm>
        </p:spPr>
        <p:txBody>
          <a:bodyPr/>
          <a:lstStyle/>
          <a:p>
            <a:pPr>
              <a:spcAft>
                <a:spcPts val="600"/>
              </a:spcAft>
            </a:pPr>
            <a:r>
              <a:rPr lang="fr-FR" dirty="0"/>
              <a:t>Que notre client soit titulaire d’une carte à l’unité* ou au travers d’une ancienne offre groupée de services**, il </a:t>
            </a:r>
            <a:r>
              <a:rPr lang="fr-FR" b="1" dirty="0"/>
              <a:t>bénéficie d’une franchise sur le nombre de retraits d’espèce </a:t>
            </a:r>
            <a:r>
              <a:rPr lang="fr-FR" dirty="0"/>
              <a:t>qu’il peut effectuer en dehors des GAB Caisse d’Epargne.</a:t>
            </a:r>
          </a:p>
          <a:p>
            <a:pPr>
              <a:spcAft>
                <a:spcPts val="600"/>
              </a:spcAft>
            </a:pPr>
            <a:r>
              <a:rPr lang="fr-FR" dirty="0"/>
              <a:t>Pour 2024, </a:t>
            </a:r>
            <a:r>
              <a:rPr lang="fr-FR" b="1" dirty="0"/>
              <a:t>la franchise de retraits déplacés est diminuée de 1 pour l’ensemble de nos offres</a:t>
            </a:r>
            <a:r>
              <a:rPr lang="fr-FR" dirty="0"/>
              <a:t>. Son </a:t>
            </a:r>
            <a:r>
              <a:rPr lang="fr-FR" b="1" dirty="0"/>
              <a:t>prix unitaire </a:t>
            </a:r>
            <a:r>
              <a:rPr lang="fr-FR" dirty="0"/>
              <a:t>passe à </a:t>
            </a:r>
            <a:r>
              <a:rPr lang="fr-FR" b="1" dirty="0"/>
              <a:t>1,10 €</a:t>
            </a:r>
            <a:r>
              <a:rPr lang="fr-FR" dirty="0"/>
              <a:t>.</a:t>
            </a:r>
          </a:p>
          <a:p>
            <a:r>
              <a:rPr lang="fr-FR" dirty="0"/>
              <a:t>Un grand nombre d’arguments permet de justifier cette baisse de service et cette valorisation de tarif :</a:t>
            </a:r>
          </a:p>
          <a:p>
            <a:pPr lvl="1">
              <a:spcAft>
                <a:spcPts val="0"/>
              </a:spcAft>
            </a:pPr>
            <a:r>
              <a:rPr lang="fr-FR" dirty="0"/>
              <a:t>Nos </a:t>
            </a:r>
            <a:r>
              <a:rPr lang="fr-FR" b="1" dirty="0"/>
              <a:t>Formules</a:t>
            </a:r>
            <a:r>
              <a:rPr lang="fr-FR" dirty="0"/>
              <a:t> (sauf Initial) proposent </a:t>
            </a:r>
            <a:r>
              <a:rPr lang="fr-FR" b="1" dirty="0"/>
              <a:t>gratuitement</a:t>
            </a:r>
            <a:r>
              <a:rPr lang="fr-FR" dirty="0"/>
              <a:t> des retraits déplacés illimités**.</a:t>
            </a:r>
          </a:p>
          <a:p>
            <a:pPr lvl="1">
              <a:spcAft>
                <a:spcPts val="0"/>
              </a:spcAft>
            </a:pPr>
            <a:r>
              <a:rPr lang="fr-FR" dirty="0"/>
              <a:t>Avec 379 GAB Caisse d’Epargne présents sur le Grand Est, nous disposons d’un </a:t>
            </a:r>
            <a:r>
              <a:rPr lang="fr-FR" b="1" dirty="0"/>
              <a:t>parc élargi </a:t>
            </a:r>
            <a:r>
              <a:rPr lang="fr-FR" dirty="0"/>
              <a:t>sur l’ensemble                                  de notre territoire permettant une facilité d’accès à l’espèce via notre réseau.</a:t>
            </a:r>
          </a:p>
          <a:p>
            <a:pPr lvl="1">
              <a:spcAft>
                <a:spcPts val="0"/>
              </a:spcAft>
            </a:pPr>
            <a:r>
              <a:rPr lang="fr-FR" dirty="0"/>
              <a:t>La plupart de </a:t>
            </a:r>
            <a:r>
              <a:rPr lang="fr-FR" b="1" dirty="0"/>
              <a:t>nos concurrents </a:t>
            </a:r>
            <a:r>
              <a:rPr lang="fr-FR" dirty="0"/>
              <a:t>proposent une franchise de retraits déplacés à </a:t>
            </a:r>
            <a:r>
              <a:rPr lang="fr-FR" b="1" dirty="0"/>
              <a:t>3 par mois, voir 2</a:t>
            </a:r>
            <a:r>
              <a:rPr lang="fr-FR" dirty="0"/>
              <a:t>.</a:t>
            </a:r>
            <a:endParaRPr lang="fr-FR" b="1" dirty="0"/>
          </a:p>
          <a:p>
            <a:pPr lvl="1">
              <a:spcAft>
                <a:spcPts val="600"/>
              </a:spcAft>
            </a:pPr>
            <a:r>
              <a:rPr lang="fr-FR" b="1" dirty="0"/>
              <a:t>Pour chaque retrait effectué hors réseau Caisse d’Epargne, la CEGEE paie 1,06 € au concurrent.</a:t>
            </a:r>
            <a:r>
              <a:rPr lang="fr-FR" dirty="0"/>
              <a:t> Le prix de la prestation passe à 1,10 € pour faire face au coût que représente ce service.</a:t>
            </a:r>
          </a:p>
          <a:p>
            <a:endParaRPr lang="fr-FR" dirty="0"/>
          </a:p>
        </p:txBody>
      </p:sp>
      <p:sp>
        <p:nvSpPr>
          <p:cNvPr id="3" name="Espace réservé du texte 2">
            <a:extLst>
              <a:ext uri="{FF2B5EF4-FFF2-40B4-BE49-F238E27FC236}">
                <a16:creationId xmlns:a16="http://schemas.microsoft.com/office/drawing/2014/main" id="{40847F50-4CC9-7445-E2B5-825BF17541E4}"/>
              </a:ext>
            </a:extLst>
          </p:cNvPr>
          <p:cNvSpPr>
            <a:spLocks noGrp="1"/>
          </p:cNvSpPr>
          <p:nvPr>
            <p:ph type="body" sz="quarter" idx="12"/>
          </p:nvPr>
        </p:nvSpPr>
        <p:spPr/>
        <p:txBody>
          <a:bodyPr/>
          <a:lstStyle/>
          <a:p>
            <a:r>
              <a:rPr lang="fr-FR" dirty="0"/>
              <a:t>Une diminution de la franchise de retraits déplacés hors réseau des Caisses d’Epargne et une valorisation de la prestation sont actées pour 2024.</a:t>
            </a:r>
          </a:p>
        </p:txBody>
      </p:sp>
      <p:sp>
        <p:nvSpPr>
          <p:cNvPr id="4" name="Espace réservé du texte 3">
            <a:extLst>
              <a:ext uri="{FF2B5EF4-FFF2-40B4-BE49-F238E27FC236}">
                <a16:creationId xmlns:a16="http://schemas.microsoft.com/office/drawing/2014/main" id="{81D60510-A555-6048-A4A6-498CF8F9694A}"/>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567922C0-52E2-5735-0F12-1C3E72184B38}"/>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A57DE10A-AD2E-5419-9164-0FCCA5AF0A82}"/>
              </a:ext>
            </a:extLst>
          </p:cNvPr>
          <p:cNvSpPr/>
          <p:nvPr/>
        </p:nvSpPr>
        <p:spPr>
          <a:xfrm>
            <a:off x="2357609" y="6468413"/>
            <a:ext cx="9233863" cy="367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schemeClr val="tx1">
                    <a:lumMod val="75000"/>
                    <a:lumOff val="25000"/>
                  </a:schemeClr>
                </a:solidFill>
              </a:rPr>
              <a:t>* Sauf pour la CSQS</a:t>
            </a:r>
          </a:p>
          <a:p>
            <a:r>
              <a:rPr lang="fr-FR" sz="900" dirty="0">
                <a:solidFill>
                  <a:schemeClr val="tx1">
                    <a:lumMod val="75000"/>
                    <a:lumOff val="25000"/>
                  </a:schemeClr>
                </a:solidFill>
              </a:rPr>
              <a:t>** transformation possible d’une ancienne OGS vers une Formule sous réserve d’une </a:t>
            </a:r>
            <a:r>
              <a:rPr lang="fr-FR" sz="900" u="sng" dirty="0">
                <a:solidFill>
                  <a:schemeClr val="tx1">
                    <a:lumMod val="75000"/>
                    <a:lumOff val="25000"/>
                  </a:schemeClr>
                </a:solidFill>
              </a:rPr>
              <a:t>montée en gamme</a:t>
            </a:r>
            <a:r>
              <a:rPr lang="fr-FR" sz="900" dirty="0">
                <a:solidFill>
                  <a:schemeClr val="tx1">
                    <a:lumMod val="75000"/>
                    <a:lumOff val="25000"/>
                  </a:schemeClr>
                </a:solidFill>
              </a:rPr>
              <a:t> de carte bancaire (= changement de couleur) </a:t>
            </a:r>
            <a:r>
              <a:rPr lang="fr-FR" sz="900" u="sng" dirty="0">
                <a:solidFill>
                  <a:schemeClr val="tx1">
                    <a:lumMod val="75000"/>
                    <a:lumOff val="25000"/>
                  </a:schemeClr>
                </a:solidFill>
              </a:rPr>
              <a:t>avec Débit Différé</a:t>
            </a:r>
          </a:p>
        </p:txBody>
      </p:sp>
      <p:graphicFrame>
        <p:nvGraphicFramePr>
          <p:cNvPr id="7" name="Tableau 6">
            <a:extLst>
              <a:ext uri="{FF2B5EF4-FFF2-40B4-BE49-F238E27FC236}">
                <a16:creationId xmlns:a16="http://schemas.microsoft.com/office/drawing/2014/main" id="{5FA6DA55-652C-E2F8-0C7D-E663C639A640}"/>
              </a:ext>
            </a:extLst>
          </p:cNvPr>
          <p:cNvGraphicFramePr>
            <a:graphicFrameLocks noGrp="1"/>
          </p:cNvGraphicFramePr>
          <p:nvPr>
            <p:extLst>
              <p:ext uri="{D42A27DB-BD31-4B8C-83A1-F6EECF244321}">
                <p14:modId xmlns:p14="http://schemas.microsoft.com/office/powerpoint/2010/main" val="162853858"/>
              </p:ext>
            </p:extLst>
          </p:nvPr>
        </p:nvGraphicFramePr>
        <p:xfrm>
          <a:off x="4409666" y="4668462"/>
          <a:ext cx="7281898" cy="1664682"/>
        </p:xfrm>
        <a:graphic>
          <a:graphicData uri="http://schemas.openxmlformats.org/drawingml/2006/table">
            <a:tbl>
              <a:tblPr firstRow="1" firstCol="1" bandRow="1">
                <a:tableStyleId>{B301B821-A1FF-4177-AEE7-76D212191A09}</a:tableStyleId>
              </a:tblPr>
              <a:tblGrid>
                <a:gridCol w="1304304">
                  <a:extLst>
                    <a:ext uri="{9D8B030D-6E8A-4147-A177-3AD203B41FA5}">
                      <a16:colId xmlns:a16="http://schemas.microsoft.com/office/drawing/2014/main" val="1814339497"/>
                    </a:ext>
                  </a:extLst>
                </a:gridCol>
                <a:gridCol w="949859">
                  <a:extLst>
                    <a:ext uri="{9D8B030D-6E8A-4147-A177-3AD203B41FA5}">
                      <a16:colId xmlns:a16="http://schemas.microsoft.com/office/drawing/2014/main" val="2652236633"/>
                    </a:ext>
                  </a:extLst>
                </a:gridCol>
                <a:gridCol w="949859">
                  <a:extLst>
                    <a:ext uri="{9D8B030D-6E8A-4147-A177-3AD203B41FA5}">
                      <a16:colId xmlns:a16="http://schemas.microsoft.com/office/drawing/2014/main" val="4133053577"/>
                    </a:ext>
                  </a:extLst>
                </a:gridCol>
                <a:gridCol w="949859">
                  <a:extLst>
                    <a:ext uri="{9D8B030D-6E8A-4147-A177-3AD203B41FA5}">
                      <a16:colId xmlns:a16="http://schemas.microsoft.com/office/drawing/2014/main" val="4193589166"/>
                    </a:ext>
                  </a:extLst>
                </a:gridCol>
                <a:gridCol w="949859">
                  <a:extLst>
                    <a:ext uri="{9D8B030D-6E8A-4147-A177-3AD203B41FA5}">
                      <a16:colId xmlns:a16="http://schemas.microsoft.com/office/drawing/2014/main" val="2561533097"/>
                    </a:ext>
                  </a:extLst>
                </a:gridCol>
                <a:gridCol w="2178158">
                  <a:extLst>
                    <a:ext uri="{9D8B030D-6E8A-4147-A177-3AD203B41FA5}">
                      <a16:colId xmlns:a16="http://schemas.microsoft.com/office/drawing/2014/main" val="3531631796"/>
                    </a:ext>
                  </a:extLst>
                </a:gridCol>
              </a:tblGrid>
              <a:tr h="1086267">
                <a:tc>
                  <a:txBody>
                    <a:bodyPr/>
                    <a:lstStyle/>
                    <a:p>
                      <a:pPr algn="ctr"/>
                      <a:r>
                        <a:rPr lang="fr-FR" sz="1100" dirty="0">
                          <a:effectLst/>
                        </a:rPr>
                        <a:t>offres groupées</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900" dirty="0">
                          <a:effectLst/>
                        </a:rPr>
                        <a:t>Formule Confort et Optimal</a:t>
                      </a:r>
                    </a:p>
                    <a:p>
                      <a:pPr algn="ctr"/>
                      <a:r>
                        <a:rPr lang="fr-FR" sz="900" dirty="0">
                          <a:effectLst/>
                          <a:latin typeface="+mn-lt"/>
                          <a:ea typeface="Calibri" panose="020F0502020204030204" pitchFamily="34" charset="0"/>
                        </a:rPr>
                        <a:t>BL avec Visa Platinum / Izicarte Platinum</a:t>
                      </a:r>
                    </a:p>
                    <a:p>
                      <a:pPr algn="ctr"/>
                      <a:r>
                        <a:rPr lang="fr-FR" sz="900" dirty="0">
                          <a:effectLst/>
                          <a:latin typeface="+mn-lt"/>
                          <a:ea typeface="Calibri" panose="020F0502020204030204" pitchFamily="34" charset="0"/>
                        </a:rPr>
                        <a:t>BL avec </a:t>
                      </a:r>
                      <a:r>
                        <a:rPr lang="fr-FR" sz="900" dirty="0" err="1">
                          <a:effectLst/>
                          <a:latin typeface="+mn-lt"/>
                          <a:ea typeface="Calibri" panose="020F0502020204030204" pitchFamily="34" charset="0"/>
                        </a:rPr>
                        <a:t>Infinite</a:t>
                      </a:r>
                      <a:endParaRPr lang="fr-FR" sz="1100" dirty="0">
                        <a:effectLst/>
                        <a:latin typeface="+mn-lt"/>
                        <a:ea typeface="Calibri" panose="020F0502020204030204" pitchFamily="34" charset="0"/>
                      </a:endParaRPr>
                    </a:p>
                  </a:txBody>
                  <a:tcPr marL="44450" marR="44450" marT="0" marB="0" anchor="ctr"/>
                </a:tc>
                <a:tc>
                  <a:txBody>
                    <a:bodyPr/>
                    <a:lstStyle/>
                    <a:p>
                      <a:pPr algn="ctr"/>
                      <a:r>
                        <a:rPr lang="fr-FR" sz="900" dirty="0">
                          <a:effectLst/>
                        </a:rPr>
                        <a:t>BL avec Visa Premier / Izicarte Premier</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900" dirty="0">
                          <a:effectLst/>
                        </a:rPr>
                        <a:t>BL avec Visa </a:t>
                      </a:r>
                      <a:r>
                        <a:rPr lang="fr-FR" sz="900" dirty="0" err="1">
                          <a:effectLst/>
                        </a:rPr>
                        <a:t>classic</a:t>
                      </a:r>
                      <a:r>
                        <a:rPr lang="fr-FR" sz="900" dirty="0">
                          <a:effectLst/>
                        </a:rPr>
                        <a:t> / Izicarte </a:t>
                      </a:r>
                      <a:r>
                        <a:rPr lang="fr-FR" sz="900" dirty="0" err="1">
                          <a:effectLst/>
                        </a:rPr>
                        <a:t>Classic</a:t>
                      </a:r>
                      <a:endParaRPr lang="fr-FR" sz="9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err="1">
                          <a:effectLst/>
                          <a:latin typeface="+mn-lt"/>
                        </a:rPr>
                        <a:t>Satellis</a:t>
                      </a:r>
                      <a:r>
                        <a:rPr lang="fr-FR" sz="900" dirty="0">
                          <a:effectLst/>
                          <a:latin typeface="+mn-lt"/>
                        </a:rPr>
                        <a:t> Intégral </a:t>
                      </a:r>
                      <a:br>
                        <a:rPr lang="fr-FR" sz="900" dirty="0">
                          <a:effectLst/>
                          <a:latin typeface="+mn-lt"/>
                        </a:rPr>
                      </a:br>
                      <a:r>
                        <a:rPr lang="fr-FR" sz="900" dirty="0">
                          <a:effectLst/>
                          <a:latin typeface="+mn-lt"/>
                        </a:rPr>
                        <a:t>(visa Premier ou </a:t>
                      </a:r>
                      <a:r>
                        <a:rPr lang="fr-FR" sz="900" dirty="0" err="1">
                          <a:effectLst/>
                          <a:latin typeface="+mn-lt"/>
                        </a:rPr>
                        <a:t>Infinite</a:t>
                      </a:r>
                      <a:r>
                        <a:rPr lang="fr-FR" sz="900" dirty="0">
                          <a:effectLst/>
                          <a:latin typeface="+mn-lt"/>
                        </a:rPr>
                        <a:t>)</a:t>
                      </a:r>
                      <a:endParaRPr lang="fr-FR" sz="900" dirty="0">
                        <a:effectLst/>
                        <a:latin typeface="+mn-lt"/>
                        <a:ea typeface="Calibri" panose="020F0502020204030204" pitchFamily="34" charset="0"/>
                      </a:endParaRPr>
                    </a:p>
                  </a:txBody>
                  <a:tcPr marL="44450" marR="44450" marT="0" marB="0" anchor="ctr"/>
                </a:tc>
                <a:tc>
                  <a:txBody>
                    <a:bodyPr/>
                    <a:lstStyle/>
                    <a:p>
                      <a:pPr algn="ctr"/>
                      <a:r>
                        <a:rPr lang="fr-FR" sz="900" dirty="0">
                          <a:effectLst/>
                        </a:rPr>
                        <a:t>Formule Initial</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effectLst/>
                        </a:rPr>
                        <a:t>BL, </a:t>
                      </a:r>
                      <a:r>
                        <a:rPr lang="fr-FR" sz="900" b="1" dirty="0" err="1">
                          <a:effectLst/>
                        </a:rPr>
                        <a:t>Satellis</a:t>
                      </a:r>
                      <a:r>
                        <a:rPr lang="fr-FR" sz="900" b="1" dirty="0">
                          <a:effectLst/>
                        </a:rPr>
                        <a:t> Essentiel</a:t>
                      </a:r>
                      <a:r>
                        <a:rPr lang="fr-FR" sz="900" dirty="0">
                          <a:effectLst/>
                        </a:rPr>
                        <a:t>, Satellis Essentiel Plus avec carte Visa </a:t>
                      </a:r>
                      <a:r>
                        <a:rPr lang="fr-FR" sz="900" dirty="0" err="1">
                          <a:effectLst/>
                        </a:rPr>
                        <a:t>Classic</a:t>
                      </a:r>
                      <a:r>
                        <a:rPr lang="fr-FR" sz="900" dirty="0">
                          <a:effectLst/>
                        </a:rPr>
                        <a:t> ou Izicarte </a:t>
                      </a:r>
                      <a:r>
                        <a:rPr lang="fr-FR" sz="900" dirty="0" err="1">
                          <a:effectLst/>
                        </a:rPr>
                        <a:t>Classic</a:t>
                      </a:r>
                      <a:r>
                        <a:rPr lang="fr-FR" sz="900" dirty="0">
                          <a:effectLst/>
                        </a:rPr>
                        <a:t> ou Visa </a:t>
                      </a:r>
                      <a:r>
                        <a:rPr lang="fr-FR" sz="900" dirty="0" err="1">
                          <a:effectLst/>
                        </a:rPr>
                        <a:t>Classic</a:t>
                      </a:r>
                      <a:r>
                        <a:rPr lang="fr-FR" sz="900" dirty="0">
                          <a:effectLst/>
                        </a:rPr>
                        <a:t> à contrôle </a:t>
                      </a:r>
                      <a:r>
                        <a:rPr lang="fr-FR" sz="900">
                          <a:effectLst/>
                        </a:rPr>
                        <a:t>quasi systématique</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err="1">
                          <a:effectLst/>
                        </a:rPr>
                        <a:t>Satellis</a:t>
                      </a:r>
                      <a:r>
                        <a:rPr lang="fr-FR" sz="900" dirty="0">
                          <a:effectLst/>
                        </a:rPr>
                        <a:t> Autonomie, OCF, SBB  avec Visa </a:t>
                      </a:r>
                      <a:r>
                        <a:rPr lang="fr-FR" sz="900" dirty="0" err="1">
                          <a:effectLst/>
                        </a:rPr>
                        <a:t>Classic</a:t>
                      </a:r>
                      <a:r>
                        <a:rPr lang="fr-FR" sz="900" dirty="0">
                          <a:effectLst/>
                        </a:rPr>
                        <a:t> à contrôle systématique</a:t>
                      </a:r>
                      <a:endParaRPr lang="fr-FR" sz="1100" dirty="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2632995120"/>
                  </a:ext>
                </a:extLst>
              </a:tr>
              <a:tr h="283701">
                <a:tc>
                  <a:txBody>
                    <a:bodyPr/>
                    <a:lstStyle/>
                    <a:p>
                      <a:pPr algn="ctr"/>
                      <a:r>
                        <a:rPr lang="fr-FR" sz="900" dirty="0">
                          <a:effectLst/>
                        </a:rPr>
                        <a:t>Franchise de retraits</a:t>
                      </a:r>
                      <a:br>
                        <a:rPr lang="fr-FR" sz="900" dirty="0">
                          <a:effectLst/>
                        </a:rPr>
                      </a:br>
                      <a:r>
                        <a:rPr lang="fr-FR" sz="900" dirty="0">
                          <a:effectLst/>
                        </a:rPr>
                        <a:t>déplacés actuelle</a:t>
                      </a:r>
                      <a:endParaRPr lang="fr-FR" sz="105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Illimitée</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6</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4</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3</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3</a:t>
                      </a:r>
                      <a:endParaRPr lang="fr-FR" sz="1100" dirty="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1518956353"/>
                  </a:ext>
                </a:extLst>
              </a:tr>
              <a:tr h="283701">
                <a:tc>
                  <a:txBody>
                    <a:bodyPr/>
                    <a:lstStyle/>
                    <a:p>
                      <a:pPr algn="ctr"/>
                      <a:r>
                        <a:rPr lang="fr-FR" sz="900" dirty="0">
                          <a:effectLst/>
                        </a:rPr>
                        <a:t>Franchise de retraits déplacés </a:t>
                      </a:r>
                      <a:r>
                        <a:rPr lang="fr-FR" sz="900" dirty="0">
                          <a:solidFill>
                            <a:schemeClr val="accent4">
                              <a:lumMod val="75000"/>
                            </a:schemeClr>
                          </a:solidFill>
                          <a:effectLst/>
                        </a:rPr>
                        <a:t>2024</a:t>
                      </a:r>
                      <a:endParaRPr lang="fr-FR" sz="1050" dirty="0">
                        <a:solidFill>
                          <a:schemeClr val="accent4">
                            <a:lumMod val="75000"/>
                          </a:schemeClr>
                        </a:solidFill>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Illimitée</a:t>
                      </a:r>
                      <a:endParaRPr lang="fr-FR" sz="1000" b="1" dirty="0">
                        <a:solidFill>
                          <a:schemeClr val="accent4">
                            <a:lumMod val="75000"/>
                          </a:schemeClr>
                        </a:solidFill>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b="1" dirty="0">
                          <a:solidFill>
                            <a:schemeClr val="accent4">
                              <a:lumMod val="75000"/>
                            </a:schemeClr>
                          </a:solidFill>
                          <a:effectLst/>
                          <a:latin typeface="Calibri" panose="020F0502020204030204" pitchFamily="34" charset="0"/>
                          <a:ea typeface="Calibri" panose="020F0502020204030204" pitchFamily="34" charset="0"/>
                        </a:rPr>
                        <a:t>5</a:t>
                      </a:r>
                    </a:p>
                  </a:txBody>
                  <a:tcPr marL="44450" marR="44450" marT="0" marB="0" anchor="ctr"/>
                </a:tc>
                <a:tc>
                  <a:txBody>
                    <a:bodyPr/>
                    <a:lstStyle/>
                    <a:p>
                      <a:pPr algn="ctr"/>
                      <a:r>
                        <a:rPr lang="fr-FR" sz="1000" b="1" dirty="0">
                          <a:solidFill>
                            <a:schemeClr val="accent4">
                              <a:lumMod val="75000"/>
                            </a:schemeClr>
                          </a:solidFill>
                          <a:effectLst/>
                        </a:rPr>
                        <a:t>3</a:t>
                      </a:r>
                      <a:endParaRPr lang="fr-FR" sz="1000" b="1" dirty="0">
                        <a:solidFill>
                          <a:schemeClr val="accent4">
                            <a:lumMod val="75000"/>
                          </a:schemeClr>
                        </a:solidFill>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b="1" dirty="0">
                          <a:solidFill>
                            <a:schemeClr val="accent4">
                              <a:lumMod val="75000"/>
                            </a:schemeClr>
                          </a:solidFill>
                          <a:effectLst/>
                        </a:rPr>
                        <a:t>3</a:t>
                      </a:r>
                      <a:endParaRPr lang="fr-FR" sz="1000" b="1" dirty="0">
                        <a:solidFill>
                          <a:schemeClr val="accent4">
                            <a:lumMod val="75000"/>
                          </a:schemeClr>
                        </a:solidFill>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b="1" dirty="0">
                          <a:solidFill>
                            <a:schemeClr val="accent4">
                              <a:lumMod val="75000"/>
                            </a:schemeClr>
                          </a:solidFill>
                          <a:effectLst/>
                        </a:rPr>
                        <a:t>2</a:t>
                      </a:r>
                      <a:endParaRPr lang="fr-FR" sz="1000" b="1" dirty="0">
                        <a:solidFill>
                          <a:schemeClr val="accent4">
                            <a:lumMod val="75000"/>
                          </a:schemeClr>
                        </a:solidFill>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3490371051"/>
                  </a:ext>
                </a:extLst>
              </a:tr>
            </a:tbl>
          </a:graphicData>
        </a:graphic>
      </p:graphicFrame>
      <p:graphicFrame>
        <p:nvGraphicFramePr>
          <p:cNvPr id="8" name="Tableau 7">
            <a:extLst>
              <a:ext uri="{FF2B5EF4-FFF2-40B4-BE49-F238E27FC236}">
                <a16:creationId xmlns:a16="http://schemas.microsoft.com/office/drawing/2014/main" id="{FF8F2DE9-679F-326F-8C4F-BDFE6B052899}"/>
              </a:ext>
            </a:extLst>
          </p:cNvPr>
          <p:cNvGraphicFramePr>
            <a:graphicFrameLocks noGrp="1"/>
          </p:cNvGraphicFramePr>
          <p:nvPr>
            <p:extLst>
              <p:ext uri="{D42A27DB-BD31-4B8C-83A1-F6EECF244321}">
                <p14:modId xmlns:p14="http://schemas.microsoft.com/office/powerpoint/2010/main" val="869100720"/>
              </p:ext>
            </p:extLst>
          </p:nvPr>
        </p:nvGraphicFramePr>
        <p:xfrm>
          <a:off x="500438" y="4665394"/>
          <a:ext cx="3714341" cy="1656736"/>
        </p:xfrm>
        <a:graphic>
          <a:graphicData uri="http://schemas.openxmlformats.org/drawingml/2006/table">
            <a:tbl>
              <a:tblPr firstRow="1" firstCol="1" bandRow="1">
                <a:tableStyleId>{B301B821-A1FF-4177-AEE7-76D212191A09}</a:tableStyleId>
              </a:tblPr>
              <a:tblGrid>
                <a:gridCol w="1162369">
                  <a:extLst>
                    <a:ext uri="{9D8B030D-6E8A-4147-A177-3AD203B41FA5}">
                      <a16:colId xmlns:a16="http://schemas.microsoft.com/office/drawing/2014/main" val="81726635"/>
                    </a:ext>
                  </a:extLst>
                </a:gridCol>
                <a:gridCol w="783226">
                  <a:extLst>
                    <a:ext uri="{9D8B030D-6E8A-4147-A177-3AD203B41FA5}">
                      <a16:colId xmlns:a16="http://schemas.microsoft.com/office/drawing/2014/main" val="620275194"/>
                    </a:ext>
                  </a:extLst>
                </a:gridCol>
                <a:gridCol w="783226">
                  <a:extLst>
                    <a:ext uri="{9D8B030D-6E8A-4147-A177-3AD203B41FA5}">
                      <a16:colId xmlns:a16="http://schemas.microsoft.com/office/drawing/2014/main" val="3115768435"/>
                    </a:ext>
                  </a:extLst>
                </a:gridCol>
                <a:gridCol w="985520">
                  <a:extLst>
                    <a:ext uri="{9D8B030D-6E8A-4147-A177-3AD203B41FA5}">
                      <a16:colId xmlns:a16="http://schemas.microsoft.com/office/drawing/2014/main" val="307530222"/>
                    </a:ext>
                  </a:extLst>
                </a:gridCol>
              </a:tblGrid>
              <a:tr h="753062">
                <a:tc>
                  <a:txBody>
                    <a:bodyPr/>
                    <a:lstStyle/>
                    <a:p>
                      <a:pPr algn="ctr"/>
                      <a:r>
                        <a:rPr lang="fr-FR" sz="1100" dirty="0">
                          <a:effectLst/>
                        </a:rPr>
                        <a:t>cartes à l’unité</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900" dirty="0">
                          <a:effectLst/>
                        </a:rPr>
                        <a:t>Visa </a:t>
                      </a:r>
                      <a:r>
                        <a:rPr lang="fr-FR" sz="900" dirty="0" err="1">
                          <a:effectLst/>
                        </a:rPr>
                        <a:t>Infinite</a:t>
                      </a:r>
                      <a:r>
                        <a:rPr lang="fr-FR" sz="900" dirty="0">
                          <a:effectLst/>
                        </a:rPr>
                        <a:t> ou Platinum</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900" dirty="0">
                          <a:effectLst/>
                        </a:rPr>
                        <a:t>Visa Premier ou  Visa </a:t>
                      </a:r>
                      <a:r>
                        <a:rPr lang="fr-FR" sz="900" dirty="0" err="1">
                          <a:effectLst/>
                        </a:rPr>
                        <a:t>Classic</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900" dirty="0">
                          <a:effectLst/>
                        </a:rPr>
                        <a:t>Visa </a:t>
                      </a:r>
                      <a:r>
                        <a:rPr lang="fr-FR" sz="900" dirty="0" err="1">
                          <a:effectLst/>
                        </a:rPr>
                        <a:t>Classic</a:t>
                      </a:r>
                      <a:r>
                        <a:rPr lang="fr-FR" sz="900" dirty="0">
                          <a:effectLst/>
                        </a:rPr>
                        <a:t> à </a:t>
                      </a:r>
                      <a:r>
                        <a:rPr lang="fr-FR" sz="900" dirty="0" err="1">
                          <a:effectLst/>
                        </a:rPr>
                        <a:t>Contôle</a:t>
                      </a:r>
                      <a:r>
                        <a:rPr lang="fr-FR" sz="900" dirty="0">
                          <a:effectLst/>
                        </a:rPr>
                        <a:t> quasi-systématique ou systématique</a:t>
                      </a:r>
                      <a:endParaRPr lang="fr-FR" sz="1100" dirty="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2876025984"/>
                  </a:ext>
                </a:extLst>
              </a:tr>
              <a:tr h="451837">
                <a:tc>
                  <a:txBody>
                    <a:bodyPr/>
                    <a:lstStyle/>
                    <a:p>
                      <a:pPr algn="ctr"/>
                      <a:r>
                        <a:rPr lang="fr-FR" sz="900" dirty="0">
                          <a:effectLst/>
                        </a:rPr>
                        <a:t>Franchise de retraits</a:t>
                      </a:r>
                      <a:br>
                        <a:rPr lang="fr-FR" sz="900" dirty="0">
                          <a:effectLst/>
                        </a:rPr>
                      </a:br>
                      <a:r>
                        <a:rPr lang="fr-FR" sz="900" dirty="0">
                          <a:effectLst/>
                        </a:rPr>
                        <a:t>déplacés actuelle</a:t>
                      </a:r>
                      <a:endParaRPr lang="fr-FR" sz="105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gratuit</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4</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0</a:t>
                      </a:r>
                      <a:endParaRPr lang="fr-FR" sz="1000" dirty="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431854433"/>
                  </a:ext>
                </a:extLst>
              </a:tr>
              <a:tr h="451837">
                <a:tc>
                  <a:txBody>
                    <a:bodyPr/>
                    <a:lstStyle/>
                    <a:p>
                      <a:pPr algn="ctr"/>
                      <a:r>
                        <a:rPr lang="fr-FR" sz="900" dirty="0">
                          <a:effectLst/>
                        </a:rPr>
                        <a:t>Franchise de retraits déplacés </a:t>
                      </a:r>
                      <a:r>
                        <a:rPr lang="fr-FR" sz="900" dirty="0">
                          <a:solidFill>
                            <a:schemeClr val="accent4">
                              <a:lumMod val="75000"/>
                            </a:schemeClr>
                          </a:solidFill>
                          <a:effectLst/>
                        </a:rPr>
                        <a:t>2024</a:t>
                      </a:r>
                      <a:endParaRPr lang="fr-FR" sz="1050" dirty="0">
                        <a:solidFill>
                          <a:schemeClr val="accent4">
                            <a:lumMod val="75000"/>
                          </a:schemeClr>
                        </a:solidFill>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gratuit</a:t>
                      </a:r>
                      <a:endParaRPr lang="fr-FR"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b="1" dirty="0">
                          <a:solidFill>
                            <a:schemeClr val="accent4">
                              <a:lumMod val="75000"/>
                            </a:schemeClr>
                          </a:solidFill>
                          <a:effectLst/>
                        </a:rPr>
                        <a:t>3</a:t>
                      </a:r>
                      <a:endParaRPr lang="fr-FR" sz="1000" b="1" dirty="0">
                        <a:solidFill>
                          <a:schemeClr val="accent4">
                            <a:lumMod val="75000"/>
                          </a:schemeClr>
                        </a:solidFill>
                        <a:effectLst/>
                        <a:latin typeface="Calibri" panose="020F0502020204030204" pitchFamily="34" charset="0"/>
                        <a:ea typeface="Calibri" panose="020F0502020204030204" pitchFamily="34" charset="0"/>
                      </a:endParaRPr>
                    </a:p>
                  </a:txBody>
                  <a:tcPr marL="44450" marR="44450" marT="0" marB="0" anchor="ctr"/>
                </a:tc>
                <a:tc>
                  <a:txBody>
                    <a:bodyPr/>
                    <a:lstStyle/>
                    <a:p>
                      <a:pPr algn="ctr"/>
                      <a:r>
                        <a:rPr lang="fr-FR" sz="1000" dirty="0">
                          <a:effectLst/>
                        </a:rPr>
                        <a:t>0</a:t>
                      </a:r>
                      <a:endParaRPr lang="fr-FR" sz="1000" dirty="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3328992754"/>
                  </a:ext>
                </a:extLst>
              </a:tr>
            </a:tbl>
          </a:graphicData>
        </a:graphic>
      </p:graphicFrame>
      <p:sp>
        <p:nvSpPr>
          <p:cNvPr id="9" name="Rectangle 8">
            <a:extLst>
              <a:ext uri="{FF2B5EF4-FFF2-40B4-BE49-F238E27FC236}">
                <a16:creationId xmlns:a16="http://schemas.microsoft.com/office/drawing/2014/main" id="{F00A6C70-1CD1-82A9-5A34-C66B11C03B5D}"/>
              </a:ext>
            </a:extLst>
          </p:cNvPr>
          <p:cNvSpPr/>
          <p:nvPr/>
        </p:nvSpPr>
        <p:spPr>
          <a:xfrm rot="902795">
            <a:off x="10466689" y="2941026"/>
            <a:ext cx="1377396" cy="911671"/>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PNB généré par l’augmentation tarifaire 2024</a:t>
            </a:r>
          </a:p>
          <a:p>
            <a:pPr algn="ctr"/>
            <a:r>
              <a:rPr lang="fr-FR" sz="1200" b="1" dirty="0">
                <a:solidFill>
                  <a:schemeClr val="tx1">
                    <a:lumMod val="75000"/>
                    <a:lumOff val="25000"/>
                  </a:schemeClr>
                </a:solidFill>
              </a:rPr>
              <a:t>+ 128 000 €</a:t>
            </a:r>
          </a:p>
        </p:txBody>
      </p:sp>
    </p:spTree>
    <p:extLst>
      <p:ext uri="{BB962C8B-B14F-4D97-AF65-F5344CB8AC3E}">
        <p14:creationId xmlns:p14="http://schemas.microsoft.com/office/powerpoint/2010/main" val="2847774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11505AF-CF80-DFA8-7F12-64FDB30344C0}"/>
              </a:ext>
            </a:extLst>
          </p:cNvPr>
          <p:cNvSpPr>
            <a:spLocks noGrp="1"/>
          </p:cNvSpPr>
          <p:nvPr>
            <p:ph idx="17"/>
          </p:nvPr>
        </p:nvSpPr>
        <p:spPr/>
        <p:txBody>
          <a:bodyPr/>
          <a:lstStyle/>
          <a:p>
            <a:r>
              <a:rPr lang="fr-FR" dirty="0"/>
              <a:t>Quand un client bénéficie d’une autorisation de découvert, un calcul d’agios est réalisé trimestriellement.</a:t>
            </a:r>
          </a:p>
          <a:p>
            <a:r>
              <a:rPr lang="fr-FR" dirty="0"/>
              <a:t>Ces agios sont calculés :</a:t>
            </a:r>
          </a:p>
          <a:p>
            <a:pPr lvl="1">
              <a:spcAft>
                <a:spcPts val="600"/>
              </a:spcAft>
            </a:pPr>
            <a:r>
              <a:rPr lang="fr-FR" dirty="0"/>
              <a:t>Selon le nombre de jours et le montant du débit réellement présent sur le compte du client au cours du trimestre passé,</a:t>
            </a:r>
          </a:p>
          <a:p>
            <a:pPr lvl="1">
              <a:spcAft>
                <a:spcPts val="600"/>
              </a:spcAft>
            </a:pPr>
            <a:r>
              <a:rPr lang="fr-FR" dirty="0"/>
              <a:t>Selon un indice de référence. Cet indice est le taux d’usure, auquel on applique une réduction de 1,00 % (vs 3,50 % en 2023),</a:t>
            </a:r>
          </a:p>
          <a:p>
            <a:pPr lvl="1">
              <a:spcAft>
                <a:spcPts val="600"/>
              </a:spcAft>
            </a:pPr>
            <a:r>
              <a:rPr lang="fr-FR" dirty="0"/>
              <a:t>L’ensemble de nos concurrents de la place applique le taux d’usure complet à ses clients (sans réduction).</a:t>
            </a:r>
          </a:p>
          <a:p>
            <a:r>
              <a:rPr lang="fr-FR" dirty="0"/>
              <a:t>Des frais de gestion viennent en sus :</a:t>
            </a:r>
          </a:p>
          <a:p>
            <a:pPr lvl="1">
              <a:spcAft>
                <a:spcPts val="600"/>
              </a:spcAft>
            </a:pPr>
            <a:r>
              <a:rPr lang="fr-FR" dirty="0"/>
              <a:t>Hors offres groupées de services, ils sont prélevés annuellement (20 € / an), que le client utilise ou non le service,</a:t>
            </a:r>
          </a:p>
          <a:p>
            <a:pPr lvl="1">
              <a:spcAft>
                <a:spcPts val="600"/>
              </a:spcAft>
            </a:pPr>
            <a:r>
              <a:rPr lang="fr-FR" dirty="0"/>
              <a:t>Une réduction de 50 % s’applique pour les jeunes de moins de 26 ans,</a:t>
            </a:r>
          </a:p>
          <a:p>
            <a:pPr lvl="1"/>
            <a:r>
              <a:rPr lang="fr-FR" dirty="0"/>
              <a:t>Ils sont gratuits dans le cadre de toutes nos offres groupées de services (Formules, Bouquet Liberté, </a:t>
            </a:r>
            <a:r>
              <a:rPr lang="fr-FR" dirty="0" err="1"/>
              <a:t>Satellis</a:t>
            </a:r>
            <a:r>
              <a:rPr lang="fr-FR" dirty="0"/>
              <a:t>)</a:t>
            </a:r>
          </a:p>
          <a:p>
            <a:endParaRPr lang="fr-FR" dirty="0"/>
          </a:p>
        </p:txBody>
      </p:sp>
      <p:sp>
        <p:nvSpPr>
          <p:cNvPr id="3" name="Espace réservé du texte 2">
            <a:extLst>
              <a:ext uri="{FF2B5EF4-FFF2-40B4-BE49-F238E27FC236}">
                <a16:creationId xmlns:a16="http://schemas.microsoft.com/office/drawing/2014/main" id="{55CD7CCF-3E28-FCC0-593D-0511702037CC}"/>
              </a:ext>
            </a:extLst>
          </p:cNvPr>
          <p:cNvSpPr>
            <a:spLocks noGrp="1"/>
          </p:cNvSpPr>
          <p:nvPr>
            <p:ph type="body" sz="quarter" idx="12"/>
          </p:nvPr>
        </p:nvSpPr>
        <p:spPr/>
        <p:txBody>
          <a:bodyPr/>
          <a:lstStyle/>
          <a:p>
            <a:r>
              <a:rPr lang="fr-FR" dirty="0"/>
              <a:t>Une révision du barème de calcul des agios sur le découvert autorisé nous permet de conserver encore un avantage sur la pratique concurrentielle.</a:t>
            </a:r>
          </a:p>
        </p:txBody>
      </p:sp>
      <p:sp>
        <p:nvSpPr>
          <p:cNvPr id="4" name="Espace réservé du texte 3">
            <a:extLst>
              <a:ext uri="{FF2B5EF4-FFF2-40B4-BE49-F238E27FC236}">
                <a16:creationId xmlns:a16="http://schemas.microsoft.com/office/drawing/2014/main" id="{EDF7DA22-5A19-455C-27DC-3BD01282D6F9}"/>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AAE701B6-8669-BA9E-053A-D9AC5108555B}"/>
              </a:ext>
            </a:extLst>
          </p:cNvPr>
          <p:cNvSpPr>
            <a:spLocks noGrp="1"/>
          </p:cNvSpPr>
          <p:nvPr>
            <p:ph type="body" sz="quarter" idx="16"/>
          </p:nvPr>
        </p:nvSpPr>
        <p:spPr/>
        <p:txBody>
          <a:bodyPr/>
          <a:lstStyle/>
          <a:p>
            <a:r>
              <a:rPr lang="fr-FR" dirty="0"/>
              <a:t>2</a:t>
            </a:r>
          </a:p>
        </p:txBody>
      </p:sp>
      <p:pic>
        <p:nvPicPr>
          <p:cNvPr id="6" name="Image 5">
            <a:extLst>
              <a:ext uri="{FF2B5EF4-FFF2-40B4-BE49-F238E27FC236}">
                <a16:creationId xmlns:a16="http://schemas.microsoft.com/office/drawing/2014/main" id="{55AB7262-02B3-1EF7-54D1-4A67D623206F}"/>
              </a:ext>
            </a:extLst>
          </p:cNvPr>
          <p:cNvPicPr>
            <a:picLocks noChangeAspect="1"/>
          </p:cNvPicPr>
          <p:nvPr/>
        </p:nvPicPr>
        <p:blipFill>
          <a:blip r:embed="rId2"/>
          <a:stretch>
            <a:fillRect/>
          </a:stretch>
        </p:blipFill>
        <p:spPr>
          <a:xfrm>
            <a:off x="3347348" y="4543914"/>
            <a:ext cx="5497303" cy="925417"/>
          </a:xfrm>
          <a:prstGeom prst="rect">
            <a:avLst/>
          </a:prstGeom>
        </p:spPr>
      </p:pic>
      <p:sp>
        <p:nvSpPr>
          <p:cNvPr id="7" name="Rectangle 6">
            <a:extLst>
              <a:ext uri="{FF2B5EF4-FFF2-40B4-BE49-F238E27FC236}">
                <a16:creationId xmlns:a16="http://schemas.microsoft.com/office/drawing/2014/main" id="{A748C25A-C29E-A14B-2613-E6455E1D8815}"/>
              </a:ext>
            </a:extLst>
          </p:cNvPr>
          <p:cNvSpPr/>
          <p:nvPr/>
        </p:nvSpPr>
        <p:spPr>
          <a:xfrm rot="902795">
            <a:off x="10466689" y="4241016"/>
            <a:ext cx="1377396" cy="911671"/>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PNB généré par l’augmentation tarifaire 2024</a:t>
            </a:r>
          </a:p>
          <a:p>
            <a:pPr algn="ctr"/>
            <a:r>
              <a:rPr lang="fr-FR" sz="1200" b="1" dirty="0">
                <a:solidFill>
                  <a:schemeClr val="tx1">
                    <a:lumMod val="75000"/>
                    <a:lumOff val="25000"/>
                  </a:schemeClr>
                </a:solidFill>
              </a:rPr>
              <a:t>+ 275 000 €</a:t>
            </a:r>
          </a:p>
        </p:txBody>
      </p:sp>
      <p:pic>
        <p:nvPicPr>
          <p:cNvPr id="8" name="Picture 2" descr="Concept d'éthique des affaires">
            <a:extLst>
              <a:ext uri="{FF2B5EF4-FFF2-40B4-BE49-F238E27FC236}">
                <a16:creationId xmlns:a16="http://schemas.microsoft.com/office/drawing/2014/main" id="{2962EC60-8FF6-EB6C-AC66-B846AF823A49}"/>
              </a:ext>
            </a:extLst>
          </p:cNvPr>
          <p:cNvPicPr>
            <a:picLocks noChangeAspect="1" noChangeArrowheads="1"/>
          </p:cNvPicPr>
          <p:nvPr/>
        </p:nvPicPr>
        <p:blipFill>
          <a:blip r:embed="rId3" cstate="print">
            <a:clrChange>
              <a:clrFrom>
                <a:srgbClr val="FAFBFD"/>
              </a:clrFrom>
              <a:clrTo>
                <a:srgbClr val="FAFBFD">
                  <a:alpha val="0"/>
                </a:srgbClr>
              </a:clrTo>
            </a:clrChange>
            <a:extLst>
              <a:ext uri="{28A0092B-C50C-407E-A947-70E740481C1C}">
                <a14:useLocalDpi xmlns:a14="http://schemas.microsoft.com/office/drawing/2010/main" val="0"/>
              </a:ext>
            </a:extLst>
          </a:blip>
          <a:srcRect/>
          <a:stretch>
            <a:fillRect/>
          </a:stretch>
        </p:blipFill>
        <p:spPr bwMode="auto">
          <a:xfrm>
            <a:off x="253190" y="4383488"/>
            <a:ext cx="2171685" cy="2171685"/>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1">
            <a:extLst>
              <a:ext uri="{FF2B5EF4-FFF2-40B4-BE49-F238E27FC236}">
                <a16:creationId xmlns:a16="http://schemas.microsoft.com/office/drawing/2014/main" id="{05527122-6427-5A5F-80AB-EDCFD28BA8EE}"/>
              </a:ext>
            </a:extLst>
          </p:cNvPr>
          <p:cNvSpPr txBox="1">
            <a:spLocks/>
          </p:cNvSpPr>
          <p:nvPr/>
        </p:nvSpPr>
        <p:spPr>
          <a:xfrm>
            <a:off x="2262171" y="5606248"/>
            <a:ext cx="9676639" cy="92541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Une autorisation de découvert bien adaptée (selon les revenus domiciliés et vos délégations) évite les frais d’incidents et la détection « clientèle fragile » pour des clients qui, à priori, ne connaissent pas de problématique de gestion budgétaire.</a:t>
            </a:r>
          </a:p>
        </p:txBody>
      </p:sp>
    </p:spTree>
    <p:extLst>
      <p:ext uri="{BB962C8B-B14F-4D97-AF65-F5344CB8AC3E}">
        <p14:creationId xmlns:p14="http://schemas.microsoft.com/office/powerpoint/2010/main" val="1017996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CEE2CA-3E56-F2DB-0717-E904DAC23334}"/>
              </a:ext>
            </a:extLst>
          </p:cNvPr>
          <p:cNvSpPr>
            <a:spLocks noGrp="1"/>
          </p:cNvSpPr>
          <p:nvPr>
            <p:ph idx="17"/>
          </p:nvPr>
        </p:nvSpPr>
        <p:spPr/>
        <p:txBody>
          <a:bodyPr/>
          <a:lstStyle/>
          <a:p>
            <a:r>
              <a:rPr lang="fr-FR" dirty="0"/>
              <a:t>Chaque acte sur un crédit est une demande qui nécessite du temps, une expertise et une maîtrise du risque.</a:t>
            </a:r>
          </a:p>
          <a:p>
            <a:r>
              <a:rPr lang="fr-FR" dirty="0"/>
              <a:t>Ainsi, face à ces demandes exceptionnelles dans la vie d’un client, quelques prestations connaissent une nouvelle valorisation.</a:t>
            </a:r>
          </a:p>
          <a:p>
            <a:r>
              <a:rPr lang="fr-FR" dirty="0"/>
              <a:t>Prêt Consommation : le minimum des frais de dossier passe de 70 € à 80 €</a:t>
            </a:r>
          </a:p>
          <a:p>
            <a:r>
              <a:rPr lang="fr-FR" dirty="0"/>
              <a:t>Prêt Immobilier :	</a:t>
            </a:r>
          </a:p>
          <a:p>
            <a:endParaRPr lang="fr-FR" dirty="0"/>
          </a:p>
        </p:txBody>
      </p:sp>
      <p:sp>
        <p:nvSpPr>
          <p:cNvPr id="3" name="Espace réservé du texte 2">
            <a:extLst>
              <a:ext uri="{FF2B5EF4-FFF2-40B4-BE49-F238E27FC236}">
                <a16:creationId xmlns:a16="http://schemas.microsoft.com/office/drawing/2014/main" id="{0CA53B66-E194-6D30-31CE-A978C4E0478D}"/>
              </a:ext>
            </a:extLst>
          </p:cNvPr>
          <p:cNvSpPr>
            <a:spLocks noGrp="1"/>
          </p:cNvSpPr>
          <p:nvPr>
            <p:ph type="body" sz="quarter" idx="12"/>
          </p:nvPr>
        </p:nvSpPr>
        <p:spPr/>
        <p:txBody>
          <a:bodyPr/>
          <a:lstStyle/>
          <a:p>
            <a:r>
              <a:rPr lang="fr-FR" dirty="0"/>
              <a:t>Une hausse du minimum des frais de dossier sur le prêt consommation et diverses augmentations sur l’item immobilier permettent de valoriser l’expertise requise.</a:t>
            </a:r>
          </a:p>
        </p:txBody>
      </p:sp>
      <p:sp>
        <p:nvSpPr>
          <p:cNvPr id="4" name="Espace réservé du texte 3">
            <a:extLst>
              <a:ext uri="{FF2B5EF4-FFF2-40B4-BE49-F238E27FC236}">
                <a16:creationId xmlns:a16="http://schemas.microsoft.com/office/drawing/2014/main" id="{13EF66A4-020D-5862-A7BE-10FCA4129EE2}"/>
              </a:ext>
            </a:extLst>
          </p:cNvPr>
          <p:cNvSpPr>
            <a:spLocks noGrp="1"/>
          </p:cNvSpPr>
          <p:nvPr>
            <p:ph type="body" sz="quarter" idx="14"/>
          </p:nvPr>
        </p:nvSpPr>
        <p:spPr/>
        <p:txBody>
          <a:bodyPr/>
          <a:lstStyle/>
          <a:p>
            <a:r>
              <a:rPr lang="fr-FR" dirty="0"/>
              <a:t>Evolutions tarifaires 2024</a:t>
            </a:r>
          </a:p>
        </p:txBody>
      </p:sp>
      <p:sp>
        <p:nvSpPr>
          <p:cNvPr id="5" name="Espace réservé du texte 4">
            <a:extLst>
              <a:ext uri="{FF2B5EF4-FFF2-40B4-BE49-F238E27FC236}">
                <a16:creationId xmlns:a16="http://schemas.microsoft.com/office/drawing/2014/main" id="{1B73211E-7046-EF6D-6B7E-B55640844030}"/>
              </a:ext>
            </a:extLst>
          </p:cNvPr>
          <p:cNvSpPr>
            <a:spLocks noGrp="1"/>
          </p:cNvSpPr>
          <p:nvPr>
            <p:ph type="body" sz="quarter" idx="16"/>
          </p:nvPr>
        </p:nvSpPr>
        <p:spPr/>
        <p:txBody>
          <a:bodyPr/>
          <a:lstStyle/>
          <a:p>
            <a:r>
              <a:rPr lang="fr-FR" dirty="0"/>
              <a:t>2</a:t>
            </a:r>
          </a:p>
        </p:txBody>
      </p:sp>
      <p:graphicFrame>
        <p:nvGraphicFramePr>
          <p:cNvPr id="6" name="Tableau 4">
            <a:extLst>
              <a:ext uri="{FF2B5EF4-FFF2-40B4-BE49-F238E27FC236}">
                <a16:creationId xmlns:a16="http://schemas.microsoft.com/office/drawing/2014/main" id="{CB1598DA-F35D-3840-2921-C9E07CF61AC2}"/>
              </a:ext>
            </a:extLst>
          </p:cNvPr>
          <p:cNvGraphicFramePr>
            <a:graphicFrameLocks noGrp="1"/>
          </p:cNvGraphicFramePr>
          <p:nvPr>
            <p:extLst>
              <p:ext uri="{D42A27DB-BD31-4B8C-83A1-F6EECF244321}">
                <p14:modId xmlns:p14="http://schemas.microsoft.com/office/powerpoint/2010/main" val="2516352626"/>
              </p:ext>
            </p:extLst>
          </p:nvPr>
        </p:nvGraphicFramePr>
        <p:xfrm>
          <a:off x="1006833" y="2684223"/>
          <a:ext cx="8555802" cy="2715044"/>
        </p:xfrm>
        <a:graphic>
          <a:graphicData uri="http://schemas.openxmlformats.org/drawingml/2006/table">
            <a:tbl>
              <a:tblPr firstRow="1" bandRow="1">
                <a:tableStyleId>{C4B1156A-380E-4F78-BDF5-A606A8083BF9}</a:tableStyleId>
              </a:tblPr>
              <a:tblGrid>
                <a:gridCol w="6312664">
                  <a:extLst>
                    <a:ext uri="{9D8B030D-6E8A-4147-A177-3AD203B41FA5}">
                      <a16:colId xmlns:a16="http://schemas.microsoft.com/office/drawing/2014/main" val="3231502705"/>
                    </a:ext>
                  </a:extLst>
                </a:gridCol>
                <a:gridCol w="1152469">
                  <a:extLst>
                    <a:ext uri="{9D8B030D-6E8A-4147-A177-3AD203B41FA5}">
                      <a16:colId xmlns:a16="http://schemas.microsoft.com/office/drawing/2014/main" val="3293571301"/>
                    </a:ext>
                  </a:extLst>
                </a:gridCol>
                <a:gridCol w="1090669">
                  <a:extLst>
                    <a:ext uri="{9D8B030D-6E8A-4147-A177-3AD203B41FA5}">
                      <a16:colId xmlns:a16="http://schemas.microsoft.com/office/drawing/2014/main" val="4288857927"/>
                    </a:ext>
                  </a:extLst>
                </a:gridCol>
              </a:tblGrid>
              <a:tr h="334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b="0" u="none" strike="noStrike" kern="1200" dirty="0">
                        <a:solidFill>
                          <a:schemeClr val="tx1">
                            <a:lumMod val="75000"/>
                            <a:lumOff val="25000"/>
                          </a:schemeClr>
                        </a:solidFill>
                        <a:effectLst/>
                        <a:latin typeface="+mn-lt"/>
                        <a:ea typeface="+mn-ea"/>
                        <a:cs typeface="+mn-cs"/>
                      </a:endParaRPr>
                    </a:p>
                  </a:txBody>
                  <a:tcPr>
                    <a:lnL w="12700" cmpd="sng">
                      <a:noFill/>
                    </a:lnL>
                    <a:lnR w="12700" cap="flat" cmpd="sng" algn="ctr">
                      <a:solidFill>
                        <a:schemeClr val="accent4">
                          <a:lumMod val="75000"/>
                        </a:schemeClr>
                      </a:solidFill>
                      <a:prstDash val="solid"/>
                      <a:round/>
                      <a:headEnd type="none" w="med" len="med"/>
                      <a:tailEnd type="none" w="med" len="med"/>
                    </a:lnR>
                    <a:lnT w="12700" cmpd="sng">
                      <a:noFill/>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600" b="0" dirty="0">
                          <a:solidFill>
                            <a:schemeClr val="tx1">
                              <a:lumMod val="75000"/>
                              <a:lumOff val="25000"/>
                            </a:schemeClr>
                          </a:solidFill>
                        </a:rPr>
                        <a:t>Tarif 2023</a:t>
                      </a:r>
                    </a:p>
                  </a:txBody>
                  <a:tcPr>
                    <a:lnL w="12700" cap="flat" cmpd="sng" algn="ctr">
                      <a:solidFill>
                        <a:schemeClr val="accent4">
                          <a:lumMod val="75000"/>
                        </a:schemeClr>
                      </a:solidFill>
                      <a:prstDash val="solid"/>
                      <a:round/>
                      <a:headEnd type="none" w="med" len="med"/>
                      <a:tailEnd type="none" w="med" len="med"/>
                    </a:lnL>
                  </a:tcPr>
                </a:tc>
                <a:tc>
                  <a:txBody>
                    <a:bodyPr/>
                    <a:lstStyle/>
                    <a:p>
                      <a:pPr algn="ctr"/>
                      <a:r>
                        <a:rPr lang="fr-FR" sz="1600" b="0" dirty="0">
                          <a:solidFill>
                            <a:schemeClr val="tx1">
                              <a:lumMod val="75000"/>
                              <a:lumOff val="25000"/>
                            </a:schemeClr>
                          </a:solidFill>
                        </a:rPr>
                        <a:t>Tarif 2024</a:t>
                      </a:r>
                    </a:p>
                  </a:txBody>
                  <a:tcPr/>
                </a:tc>
                <a:extLst>
                  <a:ext uri="{0D108BD9-81ED-4DB2-BD59-A6C34878D82A}">
                    <a16:rowId xmlns:a16="http://schemas.microsoft.com/office/drawing/2014/main" val="1332957630"/>
                  </a:ext>
                </a:extLst>
              </a:tr>
              <a:tr h="334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u="none" strike="noStrike" kern="1200" dirty="0">
                          <a:solidFill>
                            <a:schemeClr val="tx1">
                              <a:lumMod val="75000"/>
                              <a:lumOff val="25000"/>
                            </a:schemeClr>
                          </a:solidFill>
                          <a:effectLst/>
                          <a:latin typeface="+mn-lt"/>
                          <a:ea typeface="+mn-ea"/>
                          <a:cs typeface="+mn-cs"/>
                        </a:rPr>
                        <a:t>Délivrance de duplicata (contrat prêt ou tableau d'amortissement)</a:t>
                      </a:r>
                    </a:p>
                  </a:txBody>
                  <a:tcPr>
                    <a:lnT w="12700" cap="flat" cmpd="sng" algn="ctr">
                      <a:solidFill>
                        <a:schemeClr val="accent4">
                          <a:lumMod val="75000"/>
                        </a:schemeClr>
                      </a:solidFill>
                      <a:prstDash val="solid"/>
                      <a:round/>
                      <a:headEnd type="none" w="med" len="med"/>
                      <a:tailEnd type="none" w="med" len="med"/>
                    </a:lnT>
                  </a:tcPr>
                </a:tc>
                <a:tc>
                  <a:txBody>
                    <a:bodyPr/>
                    <a:lstStyle/>
                    <a:p>
                      <a:pPr algn="ctr"/>
                      <a:r>
                        <a:rPr lang="fr-FR" sz="1600" b="0" dirty="0">
                          <a:solidFill>
                            <a:schemeClr val="tx1">
                              <a:lumMod val="75000"/>
                              <a:lumOff val="25000"/>
                            </a:schemeClr>
                          </a:solidFill>
                        </a:rPr>
                        <a:t>28,50 €</a:t>
                      </a:r>
                    </a:p>
                  </a:txBody>
                  <a:tcPr/>
                </a:tc>
                <a:tc>
                  <a:txBody>
                    <a:bodyPr/>
                    <a:lstStyle/>
                    <a:p>
                      <a:pPr algn="ctr"/>
                      <a:r>
                        <a:rPr lang="fr-FR" sz="1600" b="0" dirty="0">
                          <a:solidFill>
                            <a:schemeClr val="tx1">
                              <a:lumMod val="75000"/>
                              <a:lumOff val="25000"/>
                            </a:schemeClr>
                          </a:solidFill>
                        </a:rPr>
                        <a:t>30 €</a:t>
                      </a:r>
                    </a:p>
                  </a:txBody>
                  <a:tcPr/>
                </a:tc>
                <a:extLst>
                  <a:ext uri="{0D108BD9-81ED-4DB2-BD59-A6C34878D82A}">
                    <a16:rowId xmlns:a16="http://schemas.microsoft.com/office/drawing/2014/main" val="528374522"/>
                  </a:ext>
                </a:extLst>
              </a:tr>
              <a:tr h="3303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u="none" strike="noStrike" kern="1200" dirty="0">
                          <a:solidFill>
                            <a:schemeClr val="tx1">
                              <a:lumMod val="75000"/>
                              <a:lumOff val="25000"/>
                            </a:schemeClr>
                          </a:solidFill>
                          <a:effectLst/>
                        </a:rPr>
                        <a:t>Attestations diverses sur prêt en cours</a:t>
                      </a:r>
                      <a:endParaRPr lang="fr-FR" sz="1600" b="0" i="0" u="none" strike="noStrike" dirty="0">
                        <a:solidFill>
                          <a:schemeClr val="tx1">
                            <a:lumMod val="75000"/>
                            <a:lumOff val="25000"/>
                          </a:schemeClr>
                        </a:solidFill>
                        <a:effectLst/>
                      </a:endParaRPr>
                    </a:p>
                  </a:txBody>
                  <a:tcPr/>
                </a:tc>
                <a:tc>
                  <a:txBody>
                    <a:bodyPr/>
                    <a:lstStyle/>
                    <a:p>
                      <a:pPr algn="ctr"/>
                      <a:r>
                        <a:rPr lang="fr-FR" sz="1600" b="0" dirty="0">
                          <a:solidFill>
                            <a:schemeClr val="tx1">
                              <a:lumMod val="75000"/>
                              <a:lumOff val="25000"/>
                            </a:schemeClr>
                          </a:solidFill>
                        </a:rPr>
                        <a:t>19 €</a:t>
                      </a:r>
                    </a:p>
                  </a:txBody>
                  <a:tcPr/>
                </a:tc>
                <a:tc>
                  <a:txBody>
                    <a:bodyPr/>
                    <a:lstStyle/>
                    <a:p>
                      <a:pPr algn="ctr"/>
                      <a:r>
                        <a:rPr lang="fr-FR" sz="1600" b="0" dirty="0">
                          <a:solidFill>
                            <a:schemeClr val="tx1">
                              <a:lumMod val="75000"/>
                              <a:lumOff val="25000"/>
                            </a:schemeClr>
                          </a:solidFill>
                        </a:rPr>
                        <a:t>20 €</a:t>
                      </a:r>
                    </a:p>
                  </a:txBody>
                  <a:tcPr/>
                </a:tc>
                <a:extLst>
                  <a:ext uri="{0D108BD9-81ED-4DB2-BD59-A6C34878D82A}">
                    <a16:rowId xmlns:a16="http://schemas.microsoft.com/office/drawing/2014/main" val="1191509470"/>
                  </a:ext>
                </a:extLst>
              </a:tr>
              <a:tr h="3149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u="none" strike="noStrike" kern="1200" dirty="0">
                          <a:solidFill>
                            <a:schemeClr val="tx1">
                              <a:lumMod val="75000"/>
                              <a:lumOff val="25000"/>
                            </a:schemeClr>
                          </a:solidFill>
                          <a:effectLst/>
                        </a:rPr>
                        <a:t>Option primo report</a:t>
                      </a:r>
                      <a:endParaRPr lang="fr-FR" sz="1600" b="0" i="0" u="none" strike="noStrike" dirty="0">
                        <a:solidFill>
                          <a:schemeClr val="tx1">
                            <a:lumMod val="75000"/>
                            <a:lumOff val="25000"/>
                          </a:schemeClr>
                        </a:solidFill>
                        <a:effectLst/>
                      </a:endParaRPr>
                    </a:p>
                  </a:txBody>
                  <a:tcPr/>
                </a:tc>
                <a:tc>
                  <a:txBody>
                    <a:bodyPr/>
                    <a:lstStyle/>
                    <a:p>
                      <a:pPr algn="ctr"/>
                      <a:r>
                        <a:rPr lang="fr-FR" sz="1600" b="0" dirty="0">
                          <a:solidFill>
                            <a:schemeClr val="tx1">
                              <a:lumMod val="75000"/>
                              <a:lumOff val="25000"/>
                            </a:schemeClr>
                          </a:solidFill>
                        </a:rPr>
                        <a:t>85 €</a:t>
                      </a:r>
                    </a:p>
                  </a:txBody>
                  <a:tcPr/>
                </a:tc>
                <a:tc>
                  <a:txBody>
                    <a:bodyPr/>
                    <a:lstStyle/>
                    <a:p>
                      <a:pPr algn="ctr"/>
                      <a:r>
                        <a:rPr lang="fr-FR" sz="1600" b="0" dirty="0">
                          <a:solidFill>
                            <a:schemeClr val="tx1">
                              <a:lumMod val="75000"/>
                              <a:lumOff val="25000"/>
                            </a:schemeClr>
                          </a:solidFill>
                        </a:rPr>
                        <a:t>90 €</a:t>
                      </a:r>
                    </a:p>
                  </a:txBody>
                  <a:tcPr/>
                </a:tc>
                <a:extLst>
                  <a:ext uri="{0D108BD9-81ED-4DB2-BD59-A6C34878D82A}">
                    <a16:rowId xmlns:a16="http://schemas.microsoft.com/office/drawing/2014/main" val="1784217047"/>
                  </a:ext>
                </a:extLst>
              </a:tr>
              <a:tr h="3127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u="none" strike="noStrike" kern="1200" dirty="0">
                          <a:solidFill>
                            <a:schemeClr val="tx1">
                              <a:lumMod val="75000"/>
                              <a:lumOff val="25000"/>
                            </a:schemeClr>
                          </a:solidFill>
                          <a:effectLst/>
                        </a:rPr>
                        <a:t>Avenant au contrat de prêt</a:t>
                      </a:r>
                      <a:endParaRPr lang="fr-FR" sz="1600" b="0" i="0" u="none" strike="noStrike" dirty="0">
                        <a:solidFill>
                          <a:schemeClr val="tx1">
                            <a:lumMod val="75000"/>
                            <a:lumOff val="25000"/>
                          </a:schemeClr>
                        </a:solidFill>
                        <a:effectLst/>
                      </a:endParaRPr>
                    </a:p>
                  </a:txBody>
                  <a:tcPr/>
                </a:tc>
                <a:tc>
                  <a:txBody>
                    <a:bodyPr/>
                    <a:lstStyle/>
                    <a:p>
                      <a:pPr algn="ctr"/>
                      <a:r>
                        <a:rPr lang="fr-FR" sz="1600" b="0" dirty="0">
                          <a:solidFill>
                            <a:schemeClr val="tx1">
                              <a:lumMod val="75000"/>
                              <a:lumOff val="25000"/>
                            </a:schemeClr>
                          </a:solidFill>
                        </a:rPr>
                        <a:t>200 €</a:t>
                      </a:r>
                    </a:p>
                  </a:txBody>
                  <a:tcPr/>
                </a:tc>
                <a:tc>
                  <a:txBody>
                    <a:bodyPr/>
                    <a:lstStyle/>
                    <a:p>
                      <a:pPr algn="ctr"/>
                      <a:r>
                        <a:rPr lang="fr-FR" sz="1600" b="0" dirty="0">
                          <a:solidFill>
                            <a:schemeClr val="tx1">
                              <a:lumMod val="75000"/>
                              <a:lumOff val="25000"/>
                            </a:schemeClr>
                          </a:solidFill>
                        </a:rPr>
                        <a:t>210 €</a:t>
                      </a:r>
                    </a:p>
                  </a:txBody>
                  <a:tcPr/>
                </a:tc>
                <a:extLst>
                  <a:ext uri="{0D108BD9-81ED-4DB2-BD59-A6C34878D82A}">
                    <a16:rowId xmlns:a16="http://schemas.microsoft.com/office/drawing/2014/main" val="3541482194"/>
                  </a:ext>
                </a:extLst>
              </a:tr>
              <a:tr h="3679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u="none" strike="noStrike" kern="1200" dirty="0">
                          <a:solidFill>
                            <a:schemeClr val="tx1">
                              <a:lumMod val="75000"/>
                              <a:lumOff val="25000"/>
                            </a:schemeClr>
                          </a:solidFill>
                          <a:effectLst/>
                        </a:rPr>
                        <a:t>Avenant </a:t>
                      </a:r>
                      <a:r>
                        <a:rPr lang="fr-FR" sz="1600" b="0" u="none" strike="noStrike" kern="1200" dirty="0" err="1">
                          <a:solidFill>
                            <a:schemeClr val="tx1">
                              <a:lumMod val="75000"/>
                              <a:lumOff val="25000"/>
                            </a:schemeClr>
                          </a:solidFill>
                          <a:effectLst/>
                        </a:rPr>
                        <a:t>modif</a:t>
                      </a:r>
                      <a:r>
                        <a:rPr lang="fr-FR" sz="1600" b="0" u="none" strike="noStrike" kern="1200" dirty="0">
                          <a:solidFill>
                            <a:schemeClr val="tx1">
                              <a:lumMod val="75000"/>
                              <a:lumOff val="25000"/>
                            </a:schemeClr>
                          </a:solidFill>
                          <a:effectLst/>
                        </a:rPr>
                        <a:t> compte de prélèvement VERS COMPTE EXTERNE</a:t>
                      </a:r>
                      <a:endParaRPr lang="fr-FR" sz="1600" b="0" i="0" u="none" strike="noStrike" dirty="0">
                        <a:solidFill>
                          <a:schemeClr val="tx1">
                            <a:lumMod val="75000"/>
                            <a:lumOff val="25000"/>
                          </a:schemeClr>
                        </a:solidFill>
                        <a:effectLst/>
                      </a:endParaRPr>
                    </a:p>
                  </a:txBody>
                  <a:tcPr/>
                </a:tc>
                <a:tc>
                  <a:txBody>
                    <a:bodyPr/>
                    <a:lstStyle/>
                    <a:p>
                      <a:pPr algn="ctr"/>
                      <a:r>
                        <a:rPr lang="fr-FR" sz="1600" b="0" dirty="0">
                          <a:solidFill>
                            <a:schemeClr val="tx1">
                              <a:lumMod val="75000"/>
                              <a:lumOff val="25000"/>
                            </a:schemeClr>
                          </a:solidFill>
                        </a:rPr>
                        <a:t>28,50 €</a:t>
                      </a:r>
                    </a:p>
                  </a:txBody>
                  <a:tcPr/>
                </a:tc>
                <a:tc>
                  <a:txBody>
                    <a:bodyPr/>
                    <a:lstStyle/>
                    <a:p>
                      <a:pPr algn="ctr"/>
                      <a:r>
                        <a:rPr lang="fr-FR" sz="1600" b="0" dirty="0">
                          <a:solidFill>
                            <a:schemeClr val="tx1">
                              <a:lumMod val="75000"/>
                              <a:lumOff val="25000"/>
                            </a:schemeClr>
                          </a:solidFill>
                        </a:rPr>
                        <a:t>80 €</a:t>
                      </a:r>
                    </a:p>
                  </a:txBody>
                  <a:tcPr/>
                </a:tc>
                <a:extLst>
                  <a:ext uri="{0D108BD9-81ED-4DB2-BD59-A6C34878D82A}">
                    <a16:rowId xmlns:a16="http://schemas.microsoft.com/office/drawing/2014/main" val="2507282054"/>
                  </a:ext>
                </a:extLst>
              </a:tr>
              <a:tr h="329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u="none" strike="noStrike" kern="1200" dirty="0">
                          <a:solidFill>
                            <a:schemeClr val="tx1">
                              <a:lumMod val="75000"/>
                              <a:lumOff val="25000"/>
                            </a:schemeClr>
                          </a:solidFill>
                          <a:effectLst/>
                        </a:rPr>
                        <a:t>Avenant </a:t>
                      </a:r>
                      <a:r>
                        <a:rPr lang="fr-FR" sz="1600" b="0" u="none" strike="noStrike" kern="1200" dirty="0" err="1">
                          <a:solidFill>
                            <a:schemeClr val="tx1">
                              <a:lumMod val="75000"/>
                              <a:lumOff val="25000"/>
                            </a:schemeClr>
                          </a:solidFill>
                          <a:effectLst/>
                        </a:rPr>
                        <a:t>modif</a:t>
                      </a:r>
                      <a:r>
                        <a:rPr lang="fr-FR" sz="1600" b="0" u="none" strike="noStrike" kern="1200" dirty="0">
                          <a:solidFill>
                            <a:schemeClr val="tx1">
                              <a:lumMod val="75000"/>
                              <a:lumOff val="25000"/>
                            </a:schemeClr>
                          </a:solidFill>
                          <a:effectLst/>
                        </a:rPr>
                        <a:t> compte de prélèvement VERS COMPTE CEGEE</a:t>
                      </a:r>
                      <a:endParaRPr lang="fr-FR" sz="1600" b="0" i="0" u="none" strike="noStrike" dirty="0">
                        <a:solidFill>
                          <a:schemeClr val="tx1">
                            <a:lumMod val="75000"/>
                            <a:lumOff val="25000"/>
                          </a:schemeClr>
                        </a:solidFill>
                        <a:effectLst/>
                      </a:endParaRPr>
                    </a:p>
                  </a:txBody>
                  <a:tcPr/>
                </a:tc>
                <a:tc>
                  <a:txBody>
                    <a:bodyPr/>
                    <a:lstStyle/>
                    <a:p>
                      <a:pPr algn="ctr"/>
                      <a:r>
                        <a:rPr lang="fr-FR" sz="1600" b="0" dirty="0">
                          <a:solidFill>
                            <a:schemeClr val="tx1">
                              <a:lumMod val="75000"/>
                              <a:lumOff val="25000"/>
                            </a:schemeClr>
                          </a:solidFill>
                        </a:rPr>
                        <a:t>28,50 €</a:t>
                      </a:r>
                    </a:p>
                  </a:txBody>
                  <a:tcPr/>
                </a:tc>
                <a:tc>
                  <a:txBody>
                    <a:bodyPr/>
                    <a:lstStyle/>
                    <a:p>
                      <a:pPr algn="ctr"/>
                      <a:r>
                        <a:rPr lang="fr-FR" sz="1600" b="0" dirty="0">
                          <a:solidFill>
                            <a:schemeClr val="tx1">
                              <a:lumMod val="75000"/>
                              <a:lumOff val="25000"/>
                            </a:schemeClr>
                          </a:solidFill>
                        </a:rPr>
                        <a:t>30 €</a:t>
                      </a:r>
                    </a:p>
                  </a:txBody>
                  <a:tcPr/>
                </a:tc>
                <a:extLst>
                  <a:ext uri="{0D108BD9-81ED-4DB2-BD59-A6C34878D82A}">
                    <a16:rowId xmlns:a16="http://schemas.microsoft.com/office/drawing/2014/main" val="3737190724"/>
                  </a:ext>
                </a:extLst>
              </a:tr>
              <a:tr h="3354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u="none" strike="noStrike" kern="1200" dirty="0">
                          <a:solidFill>
                            <a:schemeClr val="tx1">
                              <a:lumMod val="75000"/>
                              <a:lumOff val="25000"/>
                            </a:schemeClr>
                          </a:solidFill>
                          <a:effectLst/>
                        </a:rPr>
                        <a:t>Avenant </a:t>
                      </a:r>
                      <a:r>
                        <a:rPr lang="fr-FR" sz="1600" b="0" u="none" strike="noStrike" kern="1200" dirty="0" err="1">
                          <a:solidFill>
                            <a:schemeClr val="tx1">
                              <a:lumMod val="75000"/>
                              <a:lumOff val="25000"/>
                            </a:schemeClr>
                          </a:solidFill>
                          <a:effectLst/>
                        </a:rPr>
                        <a:t>modif</a:t>
                      </a:r>
                      <a:r>
                        <a:rPr lang="fr-FR" sz="1600" b="0" u="none" strike="noStrike" kern="1200" dirty="0">
                          <a:solidFill>
                            <a:schemeClr val="tx1">
                              <a:lumMod val="75000"/>
                              <a:lumOff val="25000"/>
                            </a:schemeClr>
                          </a:solidFill>
                          <a:effectLst/>
                        </a:rPr>
                        <a:t> date de prélèvement (</a:t>
                      </a:r>
                      <a:r>
                        <a:rPr lang="fr-FR" sz="1600" b="0" u="none" strike="noStrike" kern="1200" dirty="0" err="1">
                          <a:solidFill>
                            <a:schemeClr val="tx1">
                              <a:lumMod val="75000"/>
                              <a:lumOff val="25000"/>
                            </a:schemeClr>
                          </a:solidFill>
                          <a:effectLst/>
                        </a:rPr>
                        <a:t>changt</a:t>
                      </a:r>
                      <a:r>
                        <a:rPr lang="fr-FR" sz="1600" b="0" u="none" strike="noStrike" kern="1200" dirty="0">
                          <a:solidFill>
                            <a:schemeClr val="tx1">
                              <a:lumMod val="75000"/>
                              <a:lumOff val="25000"/>
                            </a:schemeClr>
                          </a:solidFill>
                          <a:effectLst/>
                        </a:rPr>
                        <a:t> sur prêt en cours)</a:t>
                      </a:r>
                      <a:endParaRPr lang="fr-FR" sz="1600" b="0" i="0" u="none" strike="noStrike" dirty="0">
                        <a:solidFill>
                          <a:schemeClr val="tx1">
                            <a:lumMod val="75000"/>
                            <a:lumOff val="25000"/>
                          </a:schemeClr>
                        </a:solidFill>
                        <a:effectLst/>
                      </a:endParaRPr>
                    </a:p>
                  </a:txBody>
                  <a:tcPr/>
                </a:tc>
                <a:tc>
                  <a:txBody>
                    <a:bodyPr/>
                    <a:lstStyle/>
                    <a:p>
                      <a:pPr algn="ctr"/>
                      <a:r>
                        <a:rPr lang="fr-FR" sz="1600" b="0" dirty="0">
                          <a:solidFill>
                            <a:schemeClr val="tx1">
                              <a:lumMod val="75000"/>
                              <a:lumOff val="25000"/>
                            </a:schemeClr>
                          </a:solidFill>
                        </a:rPr>
                        <a:t>28,50 €</a:t>
                      </a:r>
                    </a:p>
                  </a:txBody>
                  <a:tcPr/>
                </a:tc>
                <a:tc>
                  <a:txBody>
                    <a:bodyPr/>
                    <a:lstStyle/>
                    <a:p>
                      <a:pPr algn="ctr"/>
                      <a:r>
                        <a:rPr lang="fr-FR" sz="1600" b="0" dirty="0">
                          <a:solidFill>
                            <a:schemeClr val="tx1">
                              <a:lumMod val="75000"/>
                              <a:lumOff val="25000"/>
                            </a:schemeClr>
                          </a:solidFill>
                        </a:rPr>
                        <a:t>30 €</a:t>
                      </a:r>
                    </a:p>
                  </a:txBody>
                  <a:tcPr/>
                </a:tc>
                <a:extLst>
                  <a:ext uri="{0D108BD9-81ED-4DB2-BD59-A6C34878D82A}">
                    <a16:rowId xmlns:a16="http://schemas.microsoft.com/office/drawing/2014/main" val="3513321642"/>
                  </a:ext>
                </a:extLst>
              </a:tr>
            </a:tbl>
          </a:graphicData>
        </a:graphic>
      </p:graphicFrame>
      <p:sp>
        <p:nvSpPr>
          <p:cNvPr id="7" name="Rectangle 6">
            <a:extLst>
              <a:ext uri="{FF2B5EF4-FFF2-40B4-BE49-F238E27FC236}">
                <a16:creationId xmlns:a16="http://schemas.microsoft.com/office/drawing/2014/main" id="{0AD37C1E-149C-D8AF-CC66-F02387D2772D}"/>
              </a:ext>
            </a:extLst>
          </p:cNvPr>
          <p:cNvSpPr/>
          <p:nvPr/>
        </p:nvSpPr>
        <p:spPr>
          <a:xfrm rot="902795">
            <a:off x="10203942" y="3585910"/>
            <a:ext cx="1377396" cy="911671"/>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PNB généré par l’augmentation tarifaire 2024</a:t>
            </a:r>
          </a:p>
          <a:p>
            <a:pPr algn="ctr"/>
            <a:r>
              <a:rPr lang="fr-FR" sz="1200" b="1" dirty="0">
                <a:solidFill>
                  <a:schemeClr val="tx1">
                    <a:lumMod val="75000"/>
                    <a:lumOff val="25000"/>
                  </a:schemeClr>
                </a:solidFill>
              </a:rPr>
              <a:t>+ 55 000 €</a:t>
            </a:r>
          </a:p>
        </p:txBody>
      </p:sp>
      <p:sp>
        <p:nvSpPr>
          <p:cNvPr id="8" name="Rectangle 7">
            <a:extLst>
              <a:ext uri="{FF2B5EF4-FFF2-40B4-BE49-F238E27FC236}">
                <a16:creationId xmlns:a16="http://schemas.microsoft.com/office/drawing/2014/main" id="{A21F7684-CB8D-13C3-E403-5D639B1C7E03}"/>
              </a:ext>
            </a:extLst>
          </p:cNvPr>
          <p:cNvSpPr/>
          <p:nvPr/>
        </p:nvSpPr>
        <p:spPr>
          <a:xfrm>
            <a:off x="903383" y="4318609"/>
            <a:ext cx="8758410" cy="767959"/>
          </a:xfrm>
          <a:custGeom>
            <a:avLst/>
            <a:gdLst>
              <a:gd name="connsiteX0" fmla="*/ 0 w 8758410"/>
              <a:gd name="connsiteY0" fmla="*/ 0 h 767959"/>
              <a:gd name="connsiteX1" fmla="*/ 673724 w 8758410"/>
              <a:gd name="connsiteY1" fmla="*/ 0 h 767959"/>
              <a:gd name="connsiteX2" fmla="*/ 1347448 w 8758410"/>
              <a:gd name="connsiteY2" fmla="*/ 0 h 767959"/>
              <a:gd name="connsiteX3" fmla="*/ 1933587 w 8758410"/>
              <a:gd name="connsiteY3" fmla="*/ 0 h 767959"/>
              <a:gd name="connsiteX4" fmla="*/ 2432143 w 8758410"/>
              <a:gd name="connsiteY4" fmla="*/ 0 h 767959"/>
              <a:gd name="connsiteX5" fmla="*/ 3281035 w 8758410"/>
              <a:gd name="connsiteY5" fmla="*/ 0 h 767959"/>
              <a:gd name="connsiteX6" fmla="*/ 3779591 w 8758410"/>
              <a:gd name="connsiteY6" fmla="*/ 0 h 767959"/>
              <a:gd name="connsiteX7" fmla="*/ 4540899 w 8758410"/>
              <a:gd name="connsiteY7" fmla="*/ 0 h 767959"/>
              <a:gd name="connsiteX8" fmla="*/ 5127038 w 8758410"/>
              <a:gd name="connsiteY8" fmla="*/ 0 h 767959"/>
              <a:gd name="connsiteX9" fmla="*/ 5975931 w 8758410"/>
              <a:gd name="connsiteY9" fmla="*/ 0 h 767959"/>
              <a:gd name="connsiteX10" fmla="*/ 6824823 w 8758410"/>
              <a:gd name="connsiteY10" fmla="*/ 0 h 767959"/>
              <a:gd name="connsiteX11" fmla="*/ 7235794 w 8758410"/>
              <a:gd name="connsiteY11" fmla="*/ 0 h 767959"/>
              <a:gd name="connsiteX12" fmla="*/ 7909518 w 8758410"/>
              <a:gd name="connsiteY12" fmla="*/ 0 h 767959"/>
              <a:gd name="connsiteX13" fmla="*/ 8758410 w 8758410"/>
              <a:gd name="connsiteY13" fmla="*/ 0 h 767959"/>
              <a:gd name="connsiteX14" fmla="*/ 8758410 w 8758410"/>
              <a:gd name="connsiteY14" fmla="*/ 376300 h 767959"/>
              <a:gd name="connsiteX15" fmla="*/ 8758410 w 8758410"/>
              <a:gd name="connsiteY15" fmla="*/ 767959 h 767959"/>
              <a:gd name="connsiteX16" fmla="*/ 8172270 w 8758410"/>
              <a:gd name="connsiteY16" fmla="*/ 767959 h 767959"/>
              <a:gd name="connsiteX17" fmla="*/ 7761299 w 8758410"/>
              <a:gd name="connsiteY17" fmla="*/ 767959 h 767959"/>
              <a:gd name="connsiteX18" fmla="*/ 7350327 w 8758410"/>
              <a:gd name="connsiteY18" fmla="*/ 767959 h 767959"/>
              <a:gd name="connsiteX19" fmla="*/ 6939356 w 8758410"/>
              <a:gd name="connsiteY19" fmla="*/ 767959 h 767959"/>
              <a:gd name="connsiteX20" fmla="*/ 6178048 w 8758410"/>
              <a:gd name="connsiteY20" fmla="*/ 767959 h 767959"/>
              <a:gd name="connsiteX21" fmla="*/ 5591908 w 8758410"/>
              <a:gd name="connsiteY21" fmla="*/ 767959 h 767959"/>
              <a:gd name="connsiteX22" fmla="*/ 5005768 w 8758410"/>
              <a:gd name="connsiteY22" fmla="*/ 767959 h 767959"/>
              <a:gd name="connsiteX23" fmla="*/ 4332044 w 8758410"/>
              <a:gd name="connsiteY23" fmla="*/ 767959 h 767959"/>
              <a:gd name="connsiteX24" fmla="*/ 3570736 w 8758410"/>
              <a:gd name="connsiteY24" fmla="*/ 767959 h 767959"/>
              <a:gd name="connsiteX25" fmla="*/ 3159765 w 8758410"/>
              <a:gd name="connsiteY25" fmla="*/ 767959 h 767959"/>
              <a:gd name="connsiteX26" fmla="*/ 2398457 w 8758410"/>
              <a:gd name="connsiteY26" fmla="*/ 767959 h 767959"/>
              <a:gd name="connsiteX27" fmla="*/ 1724733 w 8758410"/>
              <a:gd name="connsiteY27" fmla="*/ 767959 h 767959"/>
              <a:gd name="connsiteX28" fmla="*/ 1051009 w 8758410"/>
              <a:gd name="connsiteY28" fmla="*/ 767959 h 767959"/>
              <a:gd name="connsiteX29" fmla="*/ 0 w 8758410"/>
              <a:gd name="connsiteY29" fmla="*/ 767959 h 767959"/>
              <a:gd name="connsiteX30" fmla="*/ 0 w 8758410"/>
              <a:gd name="connsiteY30" fmla="*/ 407018 h 767959"/>
              <a:gd name="connsiteX31" fmla="*/ 0 w 8758410"/>
              <a:gd name="connsiteY31" fmla="*/ 0 h 76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8410" h="767959" extrusionOk="0">
                <a:moveTo>
                  <a:pt x="0" y="0"/>
                </a:moveTo>
                <a:cubicBezTo>
                  <a:pt x="252482" y="-5994"/>
                  <a:pt x="438247" y="2833"/>
                  <a:pt x="673724" y="0"/>
                </a:cubicBezTo>
                <a:cubicBezTo>
                  <a:pt x="909201" y="-2833"/>
                  <a:pt x="1093886" y="19010"/>
                  <a:pt x="1347448" y="0"/>
                </a:cubicBezTo>
                <a:cubicBezTo>
                  <a:pt x="1601010" y="-19010"/>
                  <a:pt x="1808808" y="13621"/>
                  <a:pt x="1933587" y="0"/>
                </a:cubicBezTo>
                <a:cubicBezTo>
                  <a:pt x="2058366" y="-13621"/>
                  <a:pt x="2215582" y="18576"/>
                  <a:pt x="2432143" y="0"/>
                </a:cubicBezTo>
                <a:cubicBezTo>
                  <a:pt x="2648704" y="-18576"/>
                  <a:pt x="3000955" y="-39871"/>
                  <a:pt x="3281035" y="0"/>
                </a:cubicBezTo>
                <a:cubicBezTo>
                  <a:pt x="3561115" y="39871"/>
                  <a:pt x="3610625" y="18326"/>
                  <a:pt x="3779591" y="0"/>
                </a:cubicBezTo>
                <a:cubicBezTo>
                  <a:pt x="3948557" y="-18326"/>
                  <a:pt x="4294027" y="-13560"/>
                  <a:pt x="4540899" y="0"/>
                </a:cubicBezTo>
                <a:cubicBezTo>
                  <a:pt x="4787771" y="13560"/>
                  <a:pt x="4840945" y="28755"/>
                  <a:pt x="5127038" y="0"/>
                </a:cubicBezTo>
                <a:cubicBezTo>
                  <a:pt x="5413131" y="-28755"/>
                  <a:pt x="5626655" y="33833"/>
                  <a:pt x="5975931" y="0"/>
                </a:cubicBezTo>
                <a:cubicBezTo>
                  <a:pt x="6325207" y="-33833"/>
                  <a:pt x="6549481" y="-7716"/>
                  <a:pt x="6824823" y="0"/>
                </a:cubicBezTo>
                <a:cubicBezTo>
                  <a:pt x="7100165" y="7716"/>
                  <a:pt x="7079777" y="-12674"/>
                  <a:pt x="7235794" y="0"/>
                </a:cubicBezTo>
                <a:cubicBezTo>
                  <a:pt x="7391811" y="12674"/>
                  <a:pt x="7672811" y="26609"/>
                  <a:pt x="7909518" y="0"/>
                </a:cubicBezTo>
                <a:cubicBezTo>
                  <a:pt x="8146225" y="-26609"/>
                  <a:pt x="8561337" y="33938"/>
                  <a:pt x="8758410" y="0"/>
                </a:cubicBezTo>
                <a:cubicBezTo>
                  <a:pt x="8741033" y="150671"/>
                  <a:pt x="8775357" y="262363"/>
                  <a:pt x="8758410" y="376300"/>
                </a:cubicBezTo>
                <a:cubicBezTo>
                  <a:pt x="8741463" y="490237"/>
                  <a:pt x="8759179" y="587031"/>
                  <a:pt x="8758410" y="767959"/>
                </a:cubicBezTo>
                <a:cubicBezTo>
                  <a:pt x="8480229" y="774574"/>
                  <a:pt x="8332766" y="740878"/>
                  <a:pt x="8172270" y="767959"/>
                </a:cubicBezTo>
                <a:cubicBezTo>
                  <a:pt x="8011774" y="795040"/>
                  <a:pt x="7925882" y="777448"/>
                  <a:pt x="7761299" y="767959"/>
                </a:cubicBezTo>
                <a:cubicBezTo>
                  <a:pt x="7596716" y="758470"/>
                  <a:pt x="7530347" y="752043"/>
                  <a:pt x="7350327" y="767959"/>
                </a:cubicBezTo>
                <a:cubicBezTo>
                  <a:pt x="7170307" y="783875"/>
                  <a:pt x="7114974" y="751926"/>
                  <a:pt x="6939356" y="767959"/>
                </a:cubicBezTo>
                <a:cubicBezTo>
                  <a:pt x="6763738" y="783992"/>
                  <a:pt x="6447142" y="758856"/>
                  <a:pt x="6178048" y="767959"/>
                </a:cubicBezTo>
                <a:cubicBezTo>
                  <a:pt x="5908954" y="777062"/>
                  <a:pt x="5757724" y="763828"/>
                  <a:pt x="5591908" y="767959"/>
                </a:cubicBezTo>
                <a:cubicBezTo>
                  <a:pt x="5426092" y="772090"/>
                  <a:pt x="5229191" y="745265"/>
                  <a:pt x="5005768" y="767959"/>
                </a:cubicBezTo>
                <a:cubicBezTo>
                  <a:pt x="4782345" y="790653"/>
                  <a:pt x="4552400" y="799274"/>
                  <a:pt x="4332044" y="767959"/>
                </a:cubicBezTo>
                <a:cubicBezTo>
                  <a:pt x="4111688" y="736644"/>
                  <a:pt x="3905202" y="761036"/>
                  <a:pt x="3570736" y="767959"/>
                </a:cubicBezTo>
                <a:cubicBezTo>
                  <a:pt x="3236270" y="774882"/>
                  <a:pt x="3285740" y="779933"/>
                  <a:pt x="3159765" y="767959"/>
                </a:cubicBezTo>
                <a:cubicBezTo>
                  <a:pt x="3033790" y="755985"/>
                  <a:pt x="2578179" y="774618"/>
                  <a:pt x="2398457" y="767959"/>
                </a:cubicBezTo>
                <a:cubicBezTo>
                  <a:pt x="2218735" y="761300"/>
                  <a:pt x="1941070" y="765991"/>
                  <a:pt x="1724733" y="767959"/>
                </a:cubicBezTo>
                <a:cubicBezTo>
                  <a:pt x="1508396" y="769927"/>
                  <a:pt x="1292473" y="738624"/>
                  <a:pt x="1051009" y="767959"/>
                </a:cubicBezTo>
                <a:cubicBezTo>
                  <a:pt x="809545" y="797294"/>
                  <a:pt x="335723" y="810998"/>
                  <a:pt x="0" y="767959"/>
                </a:cubicBezTo>
                <a:cubicBezTo>
                  <a:pt x="-10727" y="675209"/>
                  <a:pt x="-7761" y="553172"/>
                  <a:pt x="0" y="407018"/>
                </a:cubicBezTo>
                <a:cubicBezTo>
                  <a:pt x="7761" y="260864"/>
                  <a:pt x="-19655" y="165960"/>
                  <a:pt x="0" y="0"/>
                </a:cubicBezTo>
                <a:close/>
              </a:path>
            </a:pathLst>
          </a:custGeom>
          <a:noFill/>
          <a:ln w="38100">
            <a:extLst>
              <a:ext uri="{C807C97D-BFC1-408E-A445-0C87EB9F89A2}">
                <ask:lineSketchStyleProps xmlns:ask="http://schemas.microsoft.com/office/drawing/2018/sketchyshapes" sd="359964011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avec flèche 8">
            <a:extLst>
              <a:ext uri="{FF2B5EF4-FFF2-40B4-BE49-F238E27FC236}">
                <a16:creationId xmlns:a16="http://schemas.microsoft.com/office/drawing/2014/main" id="{ADF6D4C3-05AA-0B40-557C-A2D01BB28F4E}"/>
              </a:ext>
            </a:extLst>
          </p:cNvPr>
          <p:cNvCxnSpPr/>
          <p:nvPr/>
        </p:nvCxnSpPr>
        <p:spPr>
          <a:xfrm>
            <a:off x="2743195" y="5072722"/>
            <a:ext cx="782197" cy="767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35F9776-1299-5537-82B5-695DD7BBC85E}"/>
              </a:ext>
            </a:extLst>
          </p:cNvPr>
          <p:cNvSpPr/>
          <p:nvPr/>
        </p:nvSpPr>
        <p:spPr>
          <a:xfrm>
            <a:off x="3525392" y="5525133"/>
            <a:ext cx="8150671" cy="9166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lumMod val="75000"/>
                    <a:lumOff val="25000"/>
                  </a:schemeClr>
                </a:solidFill>
              </a:rPr>
              <a:t>La différenciation permet de distinguer un client qui reste en CEGEE de celui qui marque son départ via une mobilité bancaire par exemple (process de changement de compte inchangé – </a:t>
            </a:r>
            <a:r>
              <a:rPr lang="fr-FR" sz="1400" dirty="0" err="1">
                <a:solidFill>
                  <a:schemeClr val="tx1">
                    <a:lumMod val="75000"/>
                    <a:lumOff val="25000"/>
                  </a:schemeClr>
                </a:solidFill>
              </a:rPr>
              <a:t>cf</a:t>
            </a:r>
            <a:r>
              <a:rPr lang="fr-FR" sz="1400" dirty="0">
                <a:solidFill>
                  <a:schemeClr val="tx1">
                    <a:lumMod val="75000"/>
                    <a:lumOff val="25000"/>
                  </a:schemeClr>
                </a:solidFill>
              </a:rPr>
              <a:t> Cloé </a:t>
            </a:r>
            <a:r>
              <a:rPr lang="fr-FR" sz="1400" b="1" i="0" dirty="0">
                <a:solidFill>
                  <a:srgbClr val="0493ED"/>
                </a:solidFill>
                <a:effectLst/>
                <a:latin typeface="Arial" panose="020B0604020202020204" pitchFamily="34" charset="0"/>
              </a:rPr>
              <a:t>Comment modifier le compte de prélèvement d'un crédit immobilier ?</a:t>
            </a:r>
            <a:r>
              <a:rPr lang="fr-FR" sz="1400" dirty="0">
                <a:solidFill>
                  <a:schemeClr val="tx1">
                    <a:lumMod val="75000"/>
                    <a:lumOff val="25000"/>
                  </a:schemeClr>
                </a:solidFill>
              </a:rPr>
              <a:t>).</a:t>
            </a:r>
          </a:p>
        </p:txBody>
      </p:sp>
    </p:spTree>
    <p:extLst>
      <p:ext uri="{BB962C8B-B14F-4D97-AF65-F5344CB8AC3E}">
        <p14:creationId xmlns:p14="http://schemas.microsoft.com/office/powerpoint/2010/main" val="508913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dirty="0"/>
              <a:t>Les évolutions tarifaires pour 2024 portent sur divers domaines.</a:t>
            </a:r>
          </a:p>
          <a:p>
            <a:r>
              <a:rPr lang="fr-FR" b="1" dirty="0">
                <a:solidFill>
                  <a:schemeClr val="accent4">
                    <a:lumMod val="75000"/>
                  </a:schemeClr>
                </a:solidFill>
              </a:rPr>
              <a:t>Défendre notre tarification en maîtrisant les remises commerciales est l’outil de rentabilité permanente.</a:t>
            </a:r>
          </a:p>
          <a:p>
            <a:r>
              <a:rPr lang="fr-FR" dirty="0"/>
              <a:t>Quand un établissement bancaire fait évoluer ses tarifs, l’information donnée aux clients est règlementée.</a:t>
            </a:r>
          </a:p>
          <a:p>
            <a:r>
              <a:rPr lang="fr-FR" dirty="0"/>
              <a:t>Annexes</a:t>
            </a:r>
          </a:p>
        </p:txBody>
      </p:sp>
    </p:spTree>
    <p:extLst>
      <p:ext uri="{BB962C8B-B14F-4D97-AF65-F5344CB8AC3E}">
        <p14:creationId xmlns:p14="http://schemas.microsoft.com/office/powerpoint/2010/main" val="2505544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EB5F2BA-149D-E3B1-2536-261BB8A88370}"/>
              </a:ext>
            </a:extLst>
          </p:cNvPr>
          <p:cNvSpPr>
            <a:spLocks noGrp="1"/>
          </p:cNvSpPr>
          <p:nvPr>
            <p:ph idx="17"/>
          </p:nvPr>
        </p:nvSpPr>
        <p:spPr>
          <a:xfrm>
            <a:off x="695325" y="1388669"/>
            <a:ext cx="7147776" cy="1592802"/>
          </a:xfrm>
        </p:spPr>
        <p:txBody>
          <a:bodyPr/>
          <a:lstStyle/>
          <a:p>
            <a:r>
              <a:rPr lang="fr-FR" dirty="0"/>
              <a:t>Les </a:t>
            </a:r>
            <a:r>
              <a:rPr lang="fr-FR" b="1" dirty="0"/>
              <a:t>remises commerciales </a:t>
            </a:r>
            <a:r>
              <a:rPr lang="fr-FR" dirty="0"/>
              <a:t>réalisées sur les comptes de nos clients s’élèvent à </a:t>
            </a:r>
            <a:r>
              <a:rPr lang="fr-FR" b="1" dirty="0"/>
              <a:t>4,5 millions d’euros sur l’année 2022.</a:t>
            </a:r>
            <a:endParaRPr lang="fr-FR" dirty="0"/>
          </a:p>
          <a:p>
            <a:r>
              <a:rPr lang="fr-FR" dirty="0"/>
              <a:t>Des offres promotionnelles automatiques permettent d’accentuer la stratégie de conquête mise en place par la CEGEE .</a:t>
            </a:r>
          </a:p>
          <a:p>
            <a:r>
              <a:rPr lang="fr-FR" b="1" i="1" dirty="0"/>
              <a:t>“Un service vaut ce qu'il coûte.” (Victor Hugo)</a:t>
            </a:r>
          </a:p>
          <a:p>
            <a:endParaRPr lang="fr-FR" dirty="0"/>
          </a:p>
        </p:txBody>
      </p:sp>
      <p:sp>
        <p:nvSpPr>
          <p:cNvPr id="3" name="Espace réservé du texte 2">
            <a:extLst>
              <a:ext uri="{FF2B5EF4-FFF2-40B4-BE49-F238E27FC236}">
                <a16:creationId xmlns:a16="http://schemas.microsoft.com/office/drawing/2014/main" id="{1785E9D9-51EF-BE47-A812-D913C505109D}"/>
              </a:ext>
            </a:extLst>
          </p:cNvPr>
          <p:cNvSpPr>
            <a:spLocks noGrp="1"/>
          </p:cNvSpPr>
          <p:nvPr>
            <p:ph type="body" sz="quarter" idx="12"/>
          </p:nvPr>
        </p:nvSpPr>
        <p:spPr>
          <a:xfrm>
            <a:off x="695325" y="464147"/>
            <a:ext cx="7300006" cy="720000"/>
          </a:xfrm>
        </p:spPr>
        <p:txBody>
          <a:bodyPr/>
          <a:lstStyle/>
          <a:p>
            <a:r>
              <a:rPr lang="fr-FR" dirty="0"/>
              <a:t>Défendre notre tarification en maîtrisant les remises commerciales est l’outil de rentabilité permanente.</a:t>
            </a:r>
          </a:p>
        </p:txBody>
      </p:sp>
      <p:sp>
        <p:nvSpPr>
          <p:cNvPr id="4" name="Espace réservé du texte 3">
            <a:extLst>
              <a:ext uri="{FF2B5EF4-FFF2-40B4-BE49-F238E27FC236}">
                <a16:creationId xmlns:a16="http://schemas.microsoft.com/office/drawing/2014/main" id="{440B6840-D699-5481-91D5-3CF0F5166D62}"/>
              </a:ext>
            </a:extLst>
          </p:cNvPr>
          <p:cNvSpPr>
            <a:spLocks noGrp="1"/>
          </p:cNvSpPr>
          <p:nvPr>
            <p:ph type="body" sz="quarter" idx="14"/>
          </p:nvPr>
        </p:nvSpPr>
        <p:spPr/>
        <p:txBody>
          <a:bodyPr/>
          <a:lstStyle/>
          <a:p>
            <a:r>
              <a:rPr lang="fr-FR" dirty="0"/>
              <a:t>Défendre notre tarification</a:t>
            </a:r>
          </a:p>
        </p:txBody>
      </p:sp>
      <p:sp>
        <p:nvSpPr>
          <p:cNvPr id="5" name="Espace réservé du texte 4">
            <a:extLst>
              <a:ext uri="{FF2B5EF4-FFF2-40B4-BE49-F238E27FC236}">
                <a16:creationId xmlns:a16="http://schemas.microsoft.com/office/drawing/2014/main" id="{6B948AFB-7E24-013A-1E47-FD216E58EE7C}"/>
              </a:ext>
            </a:extLst>
          </p:cNvPr>
          <p:cNvSpPr>
            <a:spLocks noGrp="1"/>
          </p:cNvSpPr>
          <p:nvPr>
            <p:ph type="body" sz="quarter" idx="16"/>
          </p:nvPr>
        </p:nvSpPr>
        <p:spPr/>
        <p:txBody>
          <a:bodyPr/>
          <a:lstStyle/>
          <a:p>
            <a:r>
              <a:rPr lang="fr-FR" dirty="0"/>
              <a:t>3</a:t>
            </a:r>
          </a:p>
        </p:txBody>
      </p:sp>
      <p:pic>
        <p:nvPicPr>
          <p:cNvPr id="6" name="Image 5">
            <a:extLst>
              <a:ext uri="{FF2B5EF4-FFF2-40B4-BE49-F238E27FC236}">
                <a16:creationId xmlns:a16="http://schemas.microsoft.com/office/drawing/2014/main" id="{6FBEFDDD-8702-D99C-4937-51BF0D51E403}"/>
              </a:ext>
            </a:extLst>
          </p:cNvPr>
          <p:cNvPicPr>
            <a:picLocks noChangeAspect="1"/>
          </p:cNvPicPr>
          <p:nvPr/>
        </p:nvPicPr>
        <p:blipFill>
          <a:blip r:embed="rId2"/>
          <a:stretch>
            <a:fillRect/>
          </a:stretch>
        </p:blipFill>
        <p:spPr>
          <a:xfrm>
            <a:off x="7711922" y="455456"/>
            <a:ext cx="4480078" cy="2438859"/>
          </a:xfrm>
          <a:prstGeom prst="rect">
            <a:avLst/>
          </a:prstGeom>
          <a:ln>
            <a:noFill/>
          </a:ln>
          <a:effectLst>
            <a:softEdge rad="112500"/>
          </a:effectLst>
        </p:spPr>
      </p:pic>
      <p:sp>
        <p:nvSpPr>
          <p:cNvPr id="7" name="Espace réservé du contenu 1">
            <a:extLst>
              <a:ext uri="{FF2B5EF4-FFF2-40B4-BE49-F238E27FC236}">
                <a16:creationId xmlns:a16="http://schemas.microsoft.com/office/drawing/2014/main" id="{AD93BF0E-668B-8CED-CEA1-010C2167B855}"/>
              </a:ext>
            </a:extLst>
          </p:cNvPr>
          <p:cNvSpPr txBox="1">
            <a:spLocks/>
          </p:cNvSpPr>
          <p:nvPr/>
        </p:nvSpPr>
        <p:spPr>
          <a:xfrm>
            <a:off x="695325" y="2894315"/>
            <a:ext cx="11037639" cy="349953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Pour bien défendre la tarification il est nécessaire d’être persuadé de cet adage</a:t>
            </a:r>
          </a:p>
          <a:p>
            <a:pPr lvl="1">
              <a:spcAft>
                <a:spcPts val="0"/>
              </a:spcAft>
            </a:pPr>
            <a:r>
              <a:rPr lang="fr-FR" dirty="0"/>
              <a:t>Le travail réalisé au quotidien, les services rendus aux clients ne représentent pas nécessairement un coût unitaire ;</a:t>
            </a:r>
          </a:p>
          <a:p>
            <a:pPr lvl="1"/>
            <a:r>
              <a:rPr lang="fr-FR" dirty="0"/>
              <a:t>Un grand nombre de prestations connaissent un tarif réglementé ou limité.</a:t>
            </a:r>
          </a:p>
          <a:p>
            <a:r>
              <a:rPr lang="fr-FR" dirty="0"/>
              <a:t>Quand un client vient contester une tarification, </a:t>
            </a:r>
            <a:r>
              <a:rPr lang="fr-FR" b="1" dirty="0"/>
              <a:t>sa défense est primordiale</a:t>
            </a:r>
          </a:p>
          <a:p>
            <a:pPr lvl="1">
              <a:spcAft>
                <a:spcPts val="0"/>
              </a:spcAft>
            </a:pPr>
            <a:r>
              <a:rPr lang="fr-FR" dirty="0"/>
              <a:t>Si la réclamation est fondée, il y a lieu de la corriger au plus vite ;</a:t>
            </a:r>
          </a:p>
          <a:p>
            <a:pPr lvl="1">
              <a:spcAft>
                <a:spcPts val="600"/>
              </a:spcAft>
            </a:pPr>
            <a:r>
              <a:rPr lang="fr-FR" dirty="0"/>
              <a:t>Si ce n’est pas le cas, il y a lieu de préserver la qualité de la relation-client en expliquant et </a:t>
            </a:r>
            <a:r>
              <a:rPr lang="fr-FR" b="1" dirty="0"/>
              <a:t>argumentant le principe tarifaire de façon pédagogique</a:t>
            </a:r>
            <a:r>
              <a:rPr lang="fr-FR" dirty="0"/>
              <a:t>, selon les éléments développés dans cette HDJ :</a:t>
            </a:r>
          </a:p>
          <a:p>
            <a:pPr lvl="2">
              <a:spcBef>
                <a:spcPts val="0"/>
              </a:spcBef>
              <a:spcAft>
                <a:spcPts val="0"/>
              </a:spcAft>
            </a:pPr>
            <a:r>
              <a:rPr lang="fr-FR" dirty="0"/>
              <a:t>Le </a:t>
            </a:r>
            <a:r>
              <a:rPr lang="fr-FR" b="1" dirty="0"/>
              <a:t>contenu de la tarification</a:t>
            </a:r>
            <a:r>
              <a:rPr lang="fr-FR" dirty="0"/>
              <a:t>,</a:t>
            </a:r>
          </a:p>
          <a:p>
            <a:pPr lvl="2">
              <a:spcBef>
                <a:spcPts val="0"/>
              </a:spcBef>
              <a:spcAft>
                <a:spcPts val="0"/>
              </a:spcAft>
            </a:pPr>
            <a:r>
              <a:rPr lang="fr-FR" dirty="0"/>
              <a:t>En quoi le </a:t>
            </a:r>
            <a:r>
              <a:rPr lang="fr-FR" b="1" dirty="0"/>
              <a:t>service est utile, adapté à la situation du client</a:t>
            </a:r>
            <a:r>
              <a:rPr lang="fr-FR" dirty="0"/>
              <a:t>,</a:t>
            </a:r>
          </a:p>
          <a:p>
            <a:pPr lvl="2">
              <a:spcBef>
                <a:spcPts val="0"/>
              </a:spcBef>
              <a:spcAft>
                <a:spcPts val="0"/>
              </a:spcAft>
            </a:pPr>
            <a:r>
              <a:rPr lang="fr-FR" b="1" dirty="0"/>
              <a:t>Rationnaliser le prix par rapport à l’usage régulier du service</a:t>
            </a:r>
            <a:r>
              <a:rPr lang="fr-FR" dirty="0"/>
              <a:t>,</a:t>
            </a:r>
          </a:p>
          <a:p>
            <a:pPr lvl="2">
              <a:spcBef>
                <a:spcPts val="0"/>
              </a:spcBef>
              <a:spcAft>
                <a:spcPts val="600"/>
              </a:spcAft>
            </a:pPr>
            <a:r>
              <a:rPr lang="fr-FR" b="1" dirty="0"/>
              <a:t>Mettre en avant notre positionnement par rapport à la concurrence</a:t>
            </a:r>
            <a:r>
              <a:rPr lang="fr-FR" dirty="0"/>
              <a:t>.</a:t>
            </a:r>
          </a:p>
          <a:p>
            <a:pPr>
              <a:spcBef>
                <a:spcPts val="0"/>
              </a:spcBef>
              <a:spcAft>
                <a:spcPts val="600"/>
              </a:spcAft>
            </a:pPr>
            <a:r>
              <a:rPr lang="fr-FR" altLang="fr-FR" dirty="0"/>
              <a:t>En fonction de l’expression des besoins du client, il conviendra ensuite de rebondir en orientant le client </a:t>
            </a:r>
            <a:r>
              <a:rPr lang="fr-FR" altLang="fr-FR" b="1" dirty="0"/>
              <a:t>vers un autre fonctionnement</a:t>
            </a:r>
            <a:r>
              <a:rPr lang="fr-FR" altLang="fr-FR" dirty="0"/>
              <a:t>, </a:t>
            </a:r>
            <a:r>
              <a:rPr lang="fr-FR" altLang="fr-FR" b="1" dirty="0"/>
              <a:t>plus adapté à ses attentes </a:t>
            </a:r>
            <a:r>
              <a:rPr lang="fr-FR" altLang="fr-FR" dirty="0"/>
              <a:t>et ainsi </a:t>
            </a:r>
            <a:r>
              <a:rPr lang="fr-FR" altLang="fr-FR" b="1" dirty="0"/>
              <a:t>maintenir un niveau de satisfaction excellent.</a:t>
            </a:r>
            <a:endParaRPr lang="fr-FR" altLang="fr-FR" dirty="0"/>
          </a:p>
          <a:p>
            <a:pPr marL="0" indent="0">
              <a:spcBef>
                <a:spcPts val="0"/>
              </a:spcBef>
              <a:buNone/>
            </a:pPr>
            <a:endParaRPr lang="fr-FR" dirty="0"/>
          </a:p>
        </p:txBody>
      </p:sp>
    </p:spTree>
    <p:extLst>
      <p:ext uri="{BB962C8B-B14F-4D97-AF65-F5344CB8AC3E}">
        <p14:creationId xmlns:p14="http://schemas.microsoft.com/office/powerpoint/2010/main" val="2871093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dirty="0"/>
              <a:t>Les évolutions tarifaires pour 2024 portent sur divers domaines.</a:t>
            </a:r>
          </a:p>
          <a:p>
            <a:r>
              <a:rPr lang="fr-FR" dirty="0"/>
              <a:t>Défendre notre tarification en maîtrisant les remises commerciales est l’outil de rentabilité permanente.</a:t>
            </a:r>
          </a:p>
          <a:p>
            <a:r>
              <a:rPr lang="fr-FR" b="1" dirty="0">
                <a:solidFill>
                  <a:schemeClr val="accent4">
                    <a:lumMod val="75000"/>
                  </a:schemeClr>
                </a:solidFill>
              </a:rPr>
              <a:t>Quand un établissement bancaire fait évoluer ses tarifs, l’information donnée aux clients est règlementée.</a:t>
            </a:r>
          </a:p>
          <a:p>
            <a:r>
              <a:rPr lang="fr-FR" dirty="0"/>
              <a:t>Annexes</a:t>
            </a:r>
          </a:p>
        </p:txBody>
      </p:sp>
    </p:spTree>
    <p:extLst>
      <p:ext uri="{BB962C8B-B14F-4D97-AF65-F5344CB8AC3E}">
        <p14:creationId xmlns:p14="http://schemas.microsoft.com/office/powerpoint/2010/main" val="572758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5BEABD9-97F9-D7D3-B59D-721F94EA5579}"/>
              </a:ext>
            </a:extLst>
          </p:cNvPr>
          <p:cNvSpPr>
            <a:spLocks noGrp="1"/>
          </p:cNvSpPr>
          <p:nvPr>
            <p:ph idx="17"/>
          </p:nvPr>
        </p:nvSpPr>
        <p:spPr/>
        <p:txBody>
          <a:bodyPr/>
          <a:lstStyle/>
          <a:p>
            <a:pPr>
              <a:spcAft>
                <a:spcPts val="600"/>
              </a:spcAft>
            </a:pPr>
            <a:r>
              <a:rPr lang="fr-FR" dirty="0"/>
              <a:t>L’ensemble de nos clients sont informés des modifications tarifaires applicables au 1</a:t>
            </a:r>
            <a:r>
              <a:rPr lang="fr-FR" baseline="30000" dirty="0"/>
              <a:t>er</a:t>
            </a:r>
            <a:r>
              <a:rPr lang="fr-FR" dirty="0"/>
              <a:t> janvier 2024.</a:t>
            </a:r>
          </a:p>
          <a:p>
            <a:r>
              <a:rPr lang="fr-FR" dirty="0"/>
              <a:t>Au travers de leur </a:t>
            </a:r>
            <a:r>
              <a:rPr lang="fr-FR" b="1" dirty="0"/>
              <a:t>relevé de compte du mois d’octobre 2023 </a:t>
            </a:r>
            <a:r>
              <a:rPr lang="fr-FR" dirty="0"/>
              <a:t>:</a:t>
            </a:r>
          </a:p>
          <a:p>
            <a:pPr lvl="1">
              <a:spcAft>
                <a:spcPts val="600"/>
              </a:spcAft>
            </a:pPr>
            <a:r>
              <a:rPr lang="fr-FR" dirty="0"/>
              <a:t>Joint à leur relevé de compte papier ou numérique, l’encart tarifaire reprend l’ensemble des modifications à venir.</a:t>
            </a:r>
          </a:p>
          <a:p>
            <a:pPr lvl="1">
              <a:spcAft>
                <a:spcPts val="600"/>
              </a:spcAft>
            </a:pPr>
            <a:r>
              <a:rPr lang="fr-FR" dirty="0"/>
              <a:t>Cet encart doit être envoyé, réglementairement, 2 mois avant la mise en place des nouveaux tarifs.</a:t>
            </a:r>
          </a:p>
          <a:p>
            <a:pPr lvl="1">
              <a:spcAft>
                <a:spcPts val="600"/>
              </a:spcAft>
            </a:pPr>
            <a:r>
              <a:rPr lang="fr-FR" dirty="0"/>
              <a:t>Retrouvez </a:t>
            </a:r>
            <a:r>
              <a:rPr lang="fr-FR" b="1" dirty="0"/>
              <a:t>l’encart tarifaire 2024 </a:t>
            </a:r>
            <a:r>
              <a:rPr lang="fr-FR" dirty="0">
                <a:hlinkClick r:id="rId2"/>
              </a:rPr>
              <a:t>ici</a:t>
            </a:r>
            <a:endParaRPr lang="fr-FR" dirty="0"/>
          </a:p>
          <a:p>
            <a:r>
              <a:rPr lang="fr-FR" dirty="0"/>
              <a:t>Au travers de la nouvelle rédaction de la </a:t>
            </a:r>
            <a:r>
              <a:rPr lang="fr-FR" b="1" dirty="0"/>
              <a:t>plaquette tarifaire</a:t>
            </a:r>
          </a:p>
          <a:p>
            <a:pPr lvl="1">
              <a:spcAft>
                <a:spcPts val="600"/>
              </a:spcAft>
            </a:pPr>
            <a:r>
              <a:rPr lang="fr-FR" dirty="0"/>
              <a:t>Plusieurs exemplaires seront livrés en agence pour </a:t>
            </a:r>
            <a:r>
              <a:rPr lang="fr-FR" b="1" dirty="0"/>
              <a:t>début janvier 2024 </a:t>
            </a:r>
            <a:r>
              <a:rPr lang="fr-FR" dirty="0"/>
              <a:t>et disponible en commande sous Fiducial</a:t>
            </a:r>
          </a:p>
          <a:p>
            <a:pPr lvl="1">
              <a:spcAft>
                <a:spcPts val="600"/>
              </a:spcAft>
            </a:pPr>
            <a:r>
              <a:rPr lang="fr-FR" b="1" dirty="0"/>
              <a:t>Au quotidien</a:t>
            </a:r>
            <a:r>
              <a:rPr lang="fr-FR" dirty="0"/>
              <a:t>, vous pouvez également retrouver la </a:t>
            </a:r>
            <a:r>
              <a:rPr lang="fr-FR" b="1" dirty="0"/>
              <a:t>dernière version en vigueur sur                                                                             notre </a:t>
            </a:r>
            <a:r>
              <a:rPr lang="fr-FR" b="1" dirty="0">
                <a:hlinkClick r:id="rId3"/>
              </a:rPr>
              <a:t>site internet</a:t>
            </a:r>
            <a:endParaRPr lang="fr-FR" b="1" dirty="0"/>
          </a:p>
          <a:p>
            <a:r>
              <a:rPr lang="fr-FR" dirty="0"/>
              <a:t>Au travers du </a:t>
            </a:r>
            <a:r>
              <a:rPr lang="fr-FR" b="1" dirty="0"/>
              <a:t>DIT (Document d’Information Tarifaire)</a:t>
            </a:r>
          </a:p>
          <a:p>
            <a:pPr lvl="1">
              <a:spcAft>
                <a:spcPts val="600"/>
              </a:spcAft>
            </a:pPr>
            <a:r>
              <a:rPr lang="fr-FR" dirty="0"/>
              <a:t>Livrée en début d’année, cette double page est à positionner dans le </a:t>
            </a:r>
            <a:r>
              <a:rPr lang="fr-FR" b="1" dirty="0"/>
              <a:t>chevalet à disposition                                                                      dans chaque agence sur simple demande de nos clients</a:t>
            </a:r>
            <a:r>
              <a:rPr lang="fr-FR" dirty="0"/>
              <a:t>.</a:t>
            </a:r>
          </a:p>
          <a:p>
            <a:pPr lvl="1"/>
            <a:r>
              <a:rPr lang="fr-FR" dirty="0"/>
              <a:t>Il reprend, de façon succincte, des tarifs réglementés et de nos services les plus commercialisés.</a:t>
            </a:r>
          </a:p>
          <a:p>
            <a:endParaRPr lang="fr-FR" dirty="0"/>
          </a:p>
        </p:txBody>
      </p:sp>
      <p:sp>
        <p:nvSpPr>
          <p:cNvPr id="3" name="Espace réservé du texte 2">
            <a:extLst>
              <a:ext uri="{FF2B5EF4-FFF2-40B4-BE49-F238E27FC236}">
                <a16:creationId xmlns:a16="http://schemas.microsoft.com/office/drawing/2014/main" id="{0A70635F-9146-7BA4-3598-BDD3271A9C5E}"/>
              </a:ext>
            </a:extLst>
          </p:cNvPr>
          <p:cNvSpPr>
            <a:spLocks noGrp="1"/>
          </p:cNvSpPr>
          <p:nvPr>
            <p:ph type="body" sz="quarter" idx="12"/>
          </p:nvPr>
        </p:nvSpPr>
        <p:spPr/>
        <p:txBody>
          <a:bodyPr/>
          <a:lstStyle/>
          <a:p>
            <a:r>
              <a:rPr lang="fr-FR" dirty="0"/>
              <a:t>Quand un établissement bancaire fait évoluer ses tarifs, l’information donnée aux clients est règlementée. </a:t>
            </a:r>
          </a:p>
        </p:txBody>
      </p:sp>
      <p:sp>
        <p:nvSpPr>
          <p:cNvPr id="4" name="Espace réservé du texte 3">
            <a:extLst>
              <a:ext uri="{FF2B5EF4-FFF2-40B4-BE49-F238E27FC236}">
                <a16:creationId xmlns:a16="http://schemas.microsoft.com/office/drawing/2014/main" id="{02C03187-74CB-C695-ACAB-2F1E8A3713C2}"/>
              </a:ext>
            </a:extLst>
          </p:cNvPr>
          <p:cNvSpPr>
            <a:spLocks noGrp="1"/>
          </p:cNvSpPr>
          <p:nvPr>
            <p:ph type="body" sz="quarter" idx="14"/>
          </p:nvPr>
        </p:nvSpPr>
        <p:spPr/>
        <p:txBody>
          <a:bodyPr/>
          <a:lstStyle/>
          <a:p>
            <a:r>
              <a:rPr lang="fr-FR" dirty="0"/>
              <a:t>Communication</a:t>
            </a:r>
          </a:p>
        </p:txBody>
      </p:sp>
      <p:sp>
        <p:nvSpPr>
          <p:cNvPr id="5" name="Espace réservé du texte 4">
            <a:extLst>
              <a:ext uri="{FF2B5EF4-FFF2-40B4-BE49-F238E27FC236}">
                <a16:creationId xmlns:a16="http://schemas.microsoft.com/office/drawing/2014/main" id="{5BDDB335-1447-7331-13D0-702264BF7170}"/>
              </a:ext>
            </a:extLst>
          </p:cNvPr>
          <p:cNvSpPr>
            <a:spLocks noGrp="1"/>
          </p:cNvSpPr>
          <p:nvPr>
            <p:ph type="body" sz="quarter" idx="16"/>
          </p:nvPr>
        </p:nvSpPr>
        <p:spPr/>
        <p:txBody>
          <a:bodyPr/>
          <a:lstStyle/>
          <a:p>
            <a:r>
              <a:rPr lang="fr-FR" dirty="0"/>
              <a:t>4</a:t>
            </a:r>
          </a:p>
        </p:txBody>
      </p:sp>
      <p:pic>
        <p:nvPicPr>
          <p:cNvPr id="6" name="Picture 2" descr="Vecteur gratuit mégaphone et hommes d'affaires évaluent avec des étoiles et des icônes de pouce vers le haut. échelle de classement et de notation, concept de haut rang et de premier rang sur fond blanc.">
            <a:extLst>
              <a:ext uri="{FF2B5EF4-FFF2-40B4-BE49-F238E27FC236}">
                <a16:creationId xmlns:a16="http://schemas.microsoft.com/office/drawing/2014/main" id="{FF0AA1BD-0A2D-EBDD-E893-845E97A398F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35528" y="4436168"/>
            <a:ext cx="3356472" cy="2235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098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dirty="0"/>
              <a:t>Les évolutions tarifaires pour 2024 portent sur divers domaines.</a:t>
            </a:r>
          </a:p>
          <a:p>
            <a:r>
              <a:rPr lang="fr-FR" dirty="0"/>
              <a:t>Défendre notre tarification en maîtrisant les remises commerciales est l’outil de rentabilité permanente.</a:t>
            </a:r>
          </a:p>
          <a:p>
            <a:r>
              <a:rPr lang="fr-FR" dirty="0"/>
              <a:t>Quand un établissement bancaire fait évoluer ses tarifs, l’information donnée aux clients est règlementée.</a:t>
            </a:r>
          </a:p>
          <a:p>
            <a:r>
              <a:rPr lang="fr-FR" b="1" dirty="0">
                <a:solidFill>
                  <a:schemeClr val="accent4">
                    <a:lumMod val="75000"/>
                  </a:schemeClr>
                </a:solidFill>
              </a:rPr>
              <a:t>Annexes</a:t>
            </a:r>
          </a:p>
        </p:txBody>
      </p:sp>
    </p:spTree>
    <p:extLst>
      <p:ext uri="{BB962C8B-B14F-4D97-AF65-F5344CB8AC3E}">
        <p14:creationId xmlns:p14="http://schemas.microsoft.com/office/powerpoint/2010/main" val="1731017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082CDEA-3F6B-20C3-1049-7A98174C6760}"/>
              </a:ext>
            </a:extLst>
          </p:cNvPr>
          <p:cNvSpPr>
            <a:spLocks noGrp="1"/>
          </p:cNvSpPr>
          <p:nvPr>
            <p:ph type="body" sz="quarter" idx="12"/>
          </p:nvPr>
        </p:nvSpPr>
        <p:spPr/>
        <p:txBody>
          <a:bodyPr/>
          <a:lstStyle/>
          <a:p>
            <a:r>
              <a:rPr lang="fr-FR" dirty="0"/>
              <a:t>Retrouvez le récapitulatif des augmentations tarifaires pour 2024 (1/3).</a:t>
            </a:r>
          </a:p>
        </p:txBody>
      </p:sp>
      <p:sp>
        <p:nvSpPr>
          <p:cNvPr id="4" name="Espace réservé du texte 3">
            <a:extLst>
              <a:ext uri="{FF2B5EF4-FFF2-40B4-BE49-F238E27FC236}">
                <a16:creationId xmlns:a16="http://schemas.microsoft.com/office/drawing/2014/main" id="{B93423EA-079D-B27E-AA0F-120ABC97FAE5}"/>
              </a:ext>
            </a:extLst>
          </p:cNvPr>
          <p:cNvSpPr>
            <a:spLocks noGrp="1"/>
          </p:cNvSpPr>
          <p:nvPr>
            <p:ph type="body" sz="quarter" idx="14"/>
          </p:nvPr>
        </p:nvSpPr>
        <p:spPr/>
        <p:txBody>
          <a:bodyPr/>
          <a:lstStyle/>
          <a:p>
            <a:r>
              <a:rPr lang="fr-FR" dirty="0"/>
              <a:t>Annexes</a:t>
            </a:r>
          </a:p>
        </p:txBody>
      </p:sp>
      <p:sp>
        <p:nvSpPr>
          <p:cNvPr id="5" name="Espace réservé du texte 4">
            <a:extLst>
              <a:ext uri="{FF2B5EF4-FFF2-40B4-BE49-F238E27FC236}">
                <a16:creationId xmlns:a16="http://schemas.microsoft.com/office/drawing/2014/main" id="{9ABA63ED-737D-7209-813F-3CCE2A0D6EF8}"/>
              </a:ext>
            </a:extLst>
          </p:cNvPr>
          <p:cNvSpPr>
            <a:spLocks noGrp="1"/>
          </p:cNvSpPr>
          <p:nvPr>
            <p:ph type="body" sz="quarter" idx="16"/>
          </p:nvPr>
        </p:nvSpPr>
        <p:spPr/>
        <p:txBody>
          <a:bodyPr/>
          <a:lstStyle/>
          <a:p>
            <a:r>
              <a:rPr lang="fr-FR" dirty="0"/>
              <a:t>5</a:t>
            </a:r>
          </a:p>
        </p:txBody>
      </p:sp>
      <p:graphicFrame>
        <p:nvGraphicFramePr>
          <p:cNvPr id="7" name="Tableau 6">
            <a:extLst>
              <a:ext uri="{FF2B5EF4-FFF2-40B4-BE49-F238E27FC236}">
                <a16:creationId xmlns:a16="http://schemas.microsoft.com/office/drawing/2014/main" id="{5AAC9023-031F-2E37-2009-CB3F83C4250E}"/>
              </a:ext>
            </a:extLst>
          </p:cNvPr>
          <p:cNvGraphicFramePr>
            <a:graphicFrameLocks noGrp="1"/>
          </p:cNvGraphicFramePr>
          <p:nvPr>
            <p:extLst>
              <p:ext uri="{D42A27DB-BD31-4B8C-83A1-F6EECF244321}">
                <p14:modId xmlns:p14="http://schemas.microsoft.com/office/powerpoint/2010/main" val="2828194694"/>
              </p:ext>
            </p:extLst>
          </p:nvPr>
        </p:nvGraphicFramePr>
        <p:xfrm>
          <a:off x="1474537" y="1263550"/>
          <a:ext cx="9045242" cy="5130303"/>
        </p:xfrm>
        <a:graphic>
          <a:graphicData uri="http://schemas.openxmlformats.org/drawingml/2006/table">
            <a:tbl>
              <a:tblPr/>
              <a:tblGrid>
                <a:gridCol w="5777906">
                  <a:extLst>
                    <a:ext uri="{9D8B030D-6E8A-4147-A177-3AD203B41FA5}">
                      <a16:colId xmlns:a16="http://schemas.microsoft.com/office/drawing/2014/main" val="1400335964"/>
                    </a:ext>
                  </a:extLst>
                </a:gridCol>
                <a:gridCol w="1730189">
                  <a:extLst>
                    <a:ext uri="{9D8B030D-6E8A-4147-A177-3AD203B41FA5}">
                      <a16:colId xmlns:a16="http://schemas.microsoft.com/office/drawing/2014/main" val="256873726"/>
                    </a:ext>
                  </a:extLst>
                </a:gridCol>
                <a:gridCol w="1537147">
                  <a:extLst>
                    <a:ext uri="{9D8B030D-6E8A-4147-A177-3AD203B41FA5}">
                      <a16:colId xmlns:a16="http://schemas.microsoft.com/office/drawing/2014/main" val="1211412025"/>
                    </a:ext>
                  </a:extLst>
                </a:gridCol>
              </a:tblGrid>
              <a:tr h="399079">
                <a:tc>
                  <a:txBody>
                    <a:bodyPr/>
                    <a:lstStyle/>
                    <a:p>
                      <a:pPr algn="ctr" rtl="0" fontAlgn="ctr"/>
                      <a:r>
                        <a:rPr lang="fr-FR" sz="900" b="0" i="0" u="none" strike="noStrike" dirty="0">
                          <a:solidFill>
                            <a:schemeClr val="tx1">
                              <a:lumMod val="75000"/>
                              <a:lumOff val="25000"/>
                            </a:schemeClr>
                          </a:solidFill>
                          <a:effectLst/>
                          <a:latin typeface="+mn-lt"/>
                        </a:rPr>
                        <a:t>Libellé</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fr-FR" sz="900" b="0" i="0" u="none" strike="noStrike" dirty="0">
                          <a:solidFill>
                            <a:schemeClr val="tx1">
                              <a:lumMod val="75000"/>
                              <a:lumOff val="25000"/>
                            </a:schemeClr>
                          </a:solidFill>
                          <a:effectLst/>
                          <a:latin typeface="+mn-lt"/>
                        </a:rPr>
                        <a:t>2023</a:t>
                      </a:r>
                    </a:p>
                  </a:txBody>
                  <a:tcPr marL="5077" marR="5077" marT="507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rtl="0" fontAlgn="ctr"/>
                      <a:r>
                        <a:rPr lang="fr-FR" sz="900" b="0" i="0" u="none" strike="noStrike" dirty="0">
                          <a:solidFill>
                            <a:schemeClr val="tx1">
                              <a:lumMod val="75000"/>
                              <a:lumOff val="25000"/>
                            </a:schemeClr>
                          </a:solidFill>
                          <a:effectLst/>
                          <a:latin typeface="+mn-lt"/>
                        </a:rPr>
                        <a:t>2024</a:t>
                      </a:r>
                    </a:p>
                  </a:txBody>
                  <a:tcPr marL="5077" marR="5077" marT="507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820761759"/>
                  </a:ext>
                </a:extLst>
              </a:tr>
              <a:tr h="198000">
                <a:tc>
                  <a:txBody>
                    <a:bodyPr/>
                    <a:lstStyle/>
                    <a:p>
                      <a:pPr algn="l" rtl="0" fontAlgn="ctr"/>
                      <a:r>
                        <a:rPr lang="fr-FR" sz="900" b="0" i="0" u="none" strike="noStrike" dirty="0">
                          <a:solidFill>
                            <a:schemeClr val="tx1">
                              <a:lumMod val="75000"/>
                              <a:lumOff val="25000"/>
                            </a:schemeClr>
                          </a:solidFill>
                          <a:effectLst/>
                          <a:latin typeface="+mn-lt"/>
                        </a:rPr>
                        <a:t>Formule Initial Individuelle</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a:solidFill>
                            <a:schemeClr val="tx1">
                              <a:lumMod val="75000"/>
                              <a:lumOff val="25000"/>
                            </a:schemeClr>
                          </a:solidFill>
                          <a:effectLst/>
                          <a:latin typeface="+mn-lt"/>
                        </a:rPr>
                        <a:t>7 €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7,4 €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617450"/>
                  </a:ext>
                </a:extLst>
              </a:tr>
              <a:tr h="198000">
                <a:tc>
                  <a:txBody>
                    <a:bodyPr/>
                    <a:lstStyle/>
                    <a:p>
                      <a:pPr algn="l" rtl="0" fontAlgn="ctr"/>
                      <a:r>
                        <a:rPr lang="fr-FR" sz="900" b="0" i="0" u="none" strike="noStrike" dirty="0">
                          <a:solidFill>
                            <a:schemeClr val="tx1">
                              <a:lumMod val="75000"/>
                              <a:lumOff val="25000"/>
                            </a:schemeClr>
                          </a:solidFill>
                          <a:effectLst/>
                          <a:latin typeface="+mn-lt"/>
                        </a:rPr>
                        <a:t>Formule Confort Individuelle avec Visa Classic ou Classic à contrôle de solde quasi systématique</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9,18 €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018003"/>
                  </a:ext>
                </a:extLst>
              </a:tr>
              <a:tr h="198000">
                <a:tc>
                  <a:txBody>
                    <a:bodyPr/>
                    <a:lstStyle/>
                    <a:p>
                      <a:pPr algn="l" rtl="0" fontAlgn="ctr"/>
                      <a:r>
                        <a:rPr lang="fr-FR" sz="900" b="0" i="0" u="none" strike="noStrike" dirty="0">
                          <a:solidFill>
                            <a:schemeClr val="tx1">
                              <a:lumMod val="75000"/>
                              <a:lumOff val="25000"/>
                            </a:schemeClr>
                          </a:solidFill>
                          <a:effectLst/>
                          <a:latin typeface="+mn-lt"/>
                        </a:rPr>
                        <a:t>Formule Confort Individuelle avec Visa Premier</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15,3 €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16,1 €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5789763"/>
                  </a:ext>
                </a:extLst>
              </a:tr>
              <a:tr h="198000">
                <a:tc>
                  <a:txBody>
                    <a:bodyPr/>
                    <a:lstStyle/>
                    <a:p>
                      <a:pPr algn="l" rtl="0" fontAlgn="ctr"/>
                      <a:r>
                        <a:rPr lang="fr-FR" sz="900" b="0" i="0" u="none" strike="noStrike" dirty="0">
                          <a:solidFill>
                            <a:schemeClr val="tx1">
                              <a:lumMod val="75000"/>
                              <a:lumOff val="25000"/>
                            </a:schemeClr>
                          </a:solidFill>
                          <a:effectLst/>
                          <a:latin typeface="+mn-lt"/>
                        </a:rPr>
                        <a:t>Formule Optimal Individuelle avec Visa Classic ou Classic à contrôle de solde quasi systématique et Visa Premier</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20,4 €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21,5 €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9255966"/>
                  </a:ext>
                </a:extLst>
              </a:tr>
              <a:tr h="198000">
                <a:tc>
                  <a:txBody>
                    <a:bodyPr/>
                    <a:lstStyle/>
                    <a:p>
                      <a:pPr algn="l" rtl="0" fontAlgn="ctr"/>
                      <a:r>
                        <a:rPr lang="fr-FR" sz="900" b="0" i="0" u="none" strike="noStrike" dirty="0">
                          <a:solidFill>
                            <a:schemeClr val="tx1">
                              <a:lumMod val="75000"/>
                              <a:lumOff val="25000"/>
                            </a:schemeClr>
                          </a:solidFill>
                          <a:effectLst/>
                          <a:latin typeface="+mn-lt"/>
                        </a:rPr>
                        <a:t>Formule Optimal Individuelle avec Visa Platinum</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25,5 €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27 €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9564265"/>
                  </a:ext>
                </a:extLst>
              </a:tr>
              <a:tr h="198000">
                <a:tc>
                  <a:txBody>
                    <a:bodyPr/>
                    <a:lstStyle/>
                    <a:p>
                      <a:pPr algn="l" rtl="0" fontAlgn="ctr"/>
                      <a:r>
                        <a:rPr lang="fr-FR" sz="900" b="0" i="0" u="none" strike="noStrike" dirty="0">
                          <a:solidFill>
                            <a:schemeClr val="tx1">
                              <a:lumMod val="75000"/>
                              <a:lumOff val="25000"/>
                            </a:schemeClr>
                          </a:solidFill>
                          <a:effectLst/>
                          <a:latin typeface="+mn-lt"/>
                        </a:rPr>
                        <a:t>Formule Optimal Individuelle avec Visa </a:t>
                      </a:r>
                      <a:r>
                        <a:rPr lang="fr-FR" sz="900" b="0" i="0" u="none" strike="noStrike" dirty="0" err="1">
                          <a:solidFill>
                            <a:schemeClr val="tx1">
                              <a:lumMod val="75000"/>
                              <a:lumOff val="25000"/>
                            </a:schemeClr>
                          </a:solidFill>
                          <a:effectLst/>
                          <a:latin typeface="+mn-lt"/>
                        </a:rPr>
                        <a:t>Infinite</a:t>
                      </a:r>
                      <a:endParaRPr lang="fr-FR" sz="900" b="0" i="0" u="none" strike="noStrike" dirty="0">
                        <a:solidFill>
                          <a:schemeClr val="tx1">
                            <a:lumMod val="75000"/>
                            <a:lumOff val="25000"/>
                          </a:schemeClr>
                        </a:solidFill>
                        <a:effectLst/>
                        <a:latin typeface="+mn-lt"/>
                      </a:endParaRP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35,7 €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37,5 €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7140374"/>
                  </a:ext>
                </a:extLst>
              </a:tr>
              <a:tr h="198000">
                <a:tc>
                  <a:txBody>
                    <a:bodyPr/>
                    <a:lstStyle/>
                    <a:p>
                      <a:pPr algn="l" rtl="0" fontAlgn="ctr"/>
                      <a:r>
                        <a:rPr lang="fr-FR" sz="900" b="0" i="0" u="none" strike="noStrike" dirty="0">
                          <a:solidFill>
                            <a:schemeClr val="tx1">
                              <a:lumMod val="75000"/>
                              <a:lumOff val="25000"/>
                            </a:schemeClr>
                          </a:solidFill>
                          <a:effectLst/>
                          <a:latin typeface="+mn-lt"/>
                        </a:rPr>
                        <a:t>Formule Initial Famille</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12 €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12,6 €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2401845"/>
                  </a:ext>
                </a:extLst>
              </a:tr>
              <a:tr h="198000">
                <a:tc>
                  <a:txBody>
                    <a:bodyPr/>
                    <a:lstStyle/>
                    <a:p>
                      <a:pPr algn="l" rtl="0" fontAlgn="ctr"/>
                      <a:r>
                        <a:rPr lang="fr-FR" sz="900" b="0" i="0" u="none" strike="noStrike" dirty="0">
                          <a:solidFill>
                            <a:schemeClr val="tx1">
                              <a:lumMod val="75000"/>
                              <a:lumOff val="25000"/>
                            </a:schemeClr>
                          </a:solidFill>
                          <a:effectLst/>
                          <a:latin typeface="+mn-lt"/>
                        </a:rPr>
                        <a:t>Formule Confort Famille avec Visa Classic ou Classic à contrôle de solde quasi systématique</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15,3 €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16,1 €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550069"/>
                  </a:ext>
                </a:extLst>
              </a:tr>
              <a:tr h="198000">
                <a:tc>
                  <a:txBody>
                    <a:bodyPr/>
                    <a:lstStyle/>
                    <a:p>
                      <a:pPr algn="l" rtl="0" fontAlgn="ctr"/>
                      <a:r>
                        <a:rPr lang="fr-FR" sz="900" b="0" i="0" u="none" strike="noStrike" dirty="0">
                          <a:solidFill>
                            <a:schemeClr val="tx1">
                              <a:lumMod val="75000"/>
                              <a:lumOff val="25000"/>
                            </a:schemeClr>
                          </a:solidFill>
                          <a:effectLst/>
                          <a:latin typeface="+mn-lt"/>
                        </a:rPr>
                        <a:t>Formule Confort Famille avec Visa Premier</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19,38 €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20,4 €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7739349"/>
                  </a:ext>
                </a:extLst>
              </a:tr>
              <a:tr h="198000">
                <a:tc>
                  <a:txBody>
                    <a:bodyPr/>
                    <a:lstStyle/>
                    <a:p>
                      <a:pPr algn="l" rtl="0" fontAlgn="ctr"/>
                      <a:r>
                        <a:rPr lang="fr-FR" sz="900" b="0" i="0" u="none" strike="noStrike" dirty="0">
                          <a:solidFill>
                            <a:schemeClr val="tx1">
                              <a:lumMod val="75000"/>
                              <a:lumOff val="25000"/>
                            </a:schemeClr>
                          </a:solidFill>
                          <a:effectLst/>
                          <a:latin typeface="+mn-lt"/>
                        </a:rPr>
                        <a:t>Formule Optimal Famille avec Visa Classic ou Classic à contrôle de solde quasi systématique et Visa Premier</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27,54 €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29 €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1363202"/>
                  </a:ext>
                </a:extLst>
              </a:tr>
              <a:tr h="198000">
                <a:tc>
                  <a:txBody>
                    <a:bodyPr/>
                    <a:lstStyle/>
                    <a:p>
                      <a:pPr algn="l" rtl="0" fontAlgn="ctr"/>
                      <a:r>
                        <a:rPr lang="fr-FR" sz="900" b="0" i="0" u="none" strike="noStrike" dirty="0">
                          <a:solidFill>
                            <a:schemeClr val="tx1">
                              <a:lumMod val="75000"/>
                              <a:lumOff val="25000"/>
                            </a:schemeClr>
                          </a:solidFill>
                          <a:effectLst/>
                          <a:latin typeface="+mn-lt"/>
                        </a:rPr>
                        <a:t>Formule Optimal Famille avec Visa Platinum</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34,68 €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36,5 €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7714560"/>
                  </a:ext>
                </a:extLst>
              </a:tr>
              <a:tr h="198000">
                <a:tc>
                  <a:txBody>
                    <a:bodyPr/>
                    <a:lstStyle/>
                    <a:p>
                      <a:pPr algn="l" rtl="0" fontAlgn="ctr"/>
                      <a:r>
                        <a:rPr lang="fr-FR" sz="900" b="0" i="0" u="none" strike="noStrike" dirty="0">
                          <a:solidFill>
                            <a:schemeClr val="tx1">
                              <a:lumMod val="75000"/>
                              <a:lumOff val="25000"/>
                            </a:schemeClr>
                          </a:solidFill>
                          <a:effectLst/>
                          <a:latin typeface="+mn-lt"/>
                        </a:rPr>
                        <a:t>Formule Optimal Famille avec Visa </a:t>
                      </a:r>
                      <a:r>
                        <a:rPr lang="fr-FR" sz="900" b="0" i="0" u="none" strike="noStrike" dirty="0" err="1">
                          <a:solidFill>
                            <a:schemeClr val="tx1">
                              <a:lumMod val="75000"/>
                              <a:lumOff val="25000"/>
                            </a:schemeClr>
                          </a:solidFill>
                          <a:effectLst/>
                          <a:latin typeface="+mn-lt"/>
                        </a:rPr>
                        <a:t>Infinite</a:t>
                      </a:r>
                      <a:endParaRPr lang="fr-FR" sz="900" b="0" i="0" u="none" strike="noStrike" dirty="0">
                        <a:solidFill>
                          <a:schemeClr val="tx1">
                            <a:lumMod val="75000"/>
                            <a:lumOff val="25000"/>
                          </a:schemeClr>
                        </a:solidFill>
                        <a:effectLst/>
                        <a:latin typeface="+mn-lt"/>
                      </a:endParaRP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44,88 €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47,2 €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724096"/>
                  </a:ext>
                </a:extLst>
              </a:tr>
              <a:tr h="198000">
                <a:tc>
                  <a:txBody>
                    <a:bodyPr/>
                    <a:lstStyle/>
                    <a:p>
                      <a:pPr algn="l" rtl="0" fontAlgn="ctr"/>
                      <a:r>
                        <a:rPr lang="fr-FR" sz="900" b="0" i="0" u="none" strike="noStrike" dirty="0">
                          <a:solidFill>
                            <a:schemeClr val="tx1">
                              <a:lumMod val="75000"/>
                              <a:lumOff val="25000"/>
                            </a:schemeClr>
                          </a:solidFill>
                          <a:effectLst/>
                          <a:latin typeface="+mn-lt"/>
                        </a:rPr>
                        <a:t>BL avec carte Visa </a:t>
                      </a:r>
                      <a:r>
                        <a:rPr lang="fr-FR" sz="900" b="0" i="0" u="none" strike="noStrike" dirty="0" err="1">
                          <a:solidFill>
                            <a:schemeClr val="tx1">
                              <a:lumMod val="75000"/>
                              <a:lumOff val="25000"/>
                            </a:schemeClr>
                          </a:solidFill>
                          <a:effectLst/>
                          <a:latin typeface="+mn-lt"/>
                        </a:rPr>
                        <a:t>classic</a:t>
                      </a:r>
                      <a:r>
                        <a:rPr lang="fr-FR" sz="900" b="0" i="0" u="none" strike="noStrike" dirty="0">
                          <a:solidFill>
                            <a:schemeClr val="tx1">
                              <a:lumMod val="75000"/>
                              <a:lumOff val="25000"/>
                            </a:schemeClr>
                          </a:solidFill>
                          <a:effectLst/>
                          <a:latin typeface="+mn-lt"/>
                        </a:rPr>
                        <a:t> ou </a:t>
                      </a:r>
                      <a:r>
                        <a:rPr lang="fr-FR" sz="900" b="0" i="0" u="none" strike="noStrike" dirty="0" err="1">
                          <a:solidFill>
                            <a:schemeClr val="tx1">
                              <a:lumMod val="75000"/>
                              <a:lumOff val="25000"/>
                            </a:schemeClr>
                          </a:solidFill>
                          <a:effectLst/>
                          <a:latin typeface="+mn-lt"/>
                        </a:rPr>
                        <a:t>Classic</a:t>
                      </a:r>
                      <a:r>
                        <a:rPr lang="fr-FR" sz="900" b="0" i="0" u="none" strike="noStrike" dirty="0">
                          <a:solidFill>
                            <a:schemeClr val="tx1">
                              <a:lumMod val="75000"/>
                              <a:lumOff val="25000"/>
                            </a:schemeClr>
                          </a:solidFill>
                          <a:effectLst/>
                          <a:latin typeface="+mn-lt"/>
                        </a:rPr>
                        <a:t> à contrôle de solde quasi systématique</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9,18 €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7128019"/>
                  </a:ext>
                </a:extLst>
              </a:tr>
              <a:tr h="198000">
                <a:tc>
                  <a:txBody>
                    <a:bodyPr/>
                    <a:lstStyle/>
                    <a:p>
                      <a:pPr algn="l" rtl="0" fontAlgn="ctr"/>
                      <a:r>
                        <a:rPr lang="fr-FR" sz="900" b="0" i="0" u="none" strike="noStrike" dirty="0">
                          <a:solidFill>
                            <a:schemeClr val="tx1">
                              <a:lumMod val="75000"/>
                              <a:lumOff val="25000"/>
                            </a:schemeClr>
                          </a:solidFill>
                          <a:effectLst/>
                          <a:latin typeface="+mn-lt"/>
                        </a:rPr>
                        <a:t>BL avec Visa Premier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15,3 €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16,1 €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9882119"/>
                  </a:ext>
                </a:extLst>
              </a:tr>
              <a:tr h="198000">
                <a:tc>
                  <a:txBody>
                    <a:bodyPr/>
                    <a:lstStyle/>
                    <a:p>
                      <a:pPr algn="l" rtl="0" fontAlgn="ctr"/>
                      <a:r>
                        <a:rPr lang="fr-FR" sz="900" b="0" i="0" u="none" strike="noStrike" dirty="0">
                          <a:solidFill>
                            <a:schemeClr val="tx1">
                              <a:lumMod val="75000"/>
                              <a:lumOff val="25000"/>
                            </a:schemeClr>
                          </a:solidFill>
                          <a:effectLst/>
                          <a:latin typeface="+mn-lt"/>
                        </a:rPr>
                        <a:t>BL avec Visa Platinum</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21,82 €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23 €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9384873"/>
                  </a:ext>
                </a:extLst>
              </a:tr>
              <a:tr h="198000">
                <a:tc>
                  <a:txBody>
                    <a:bodyPr/>
                    <a:lstStyle/>
                    <a:p>
                      <a:pPr algn="l" rtl="0" fontAlgn="ctr"/>
                      <a:r>
                        <a:rPr lang="fr-FR" sz="900" b="0" i="0" u="none" strike="noStrike" dirty="0">
                          <a:solidFill>
                            <a:schemeClr val="tx1">
                              <a:lumMod val="75000"/>
                              <a:lumOff val="25000"/>
                            </a:schemeClr>
                          </a:solidFill>
                          <a:effectLst/>
                          <a:latin typeface="+mn-lt"/>
                        </a:rPr>
                        <a:t>BL avec Visa </a:t>
                      </a:r>
                      <a:r>
                        <a:rPr lang="fr-FR" sz="900" b="0" i="0" u="none" strike="noStrike" dirty="0" err="1">
                          <a:solidFill>
                            <a:schemeClr val="tx1">
                              <a:lumMod val="75000"/>
                              <a:lumOff val="25000"/>
                            </a:schemeClr>
                          </a:solidFill>
                          <a:effectLst/>
                          <a:latin typeface="+mn-lt"/>
                        </a:rPr>
                        <a:t>Infinite</a:t>
                      </a:r>
                      <a:endParaRPr lang="fr-FR" sz="900" b="0" i="0" u="none" strike="noStrike" dirty="0">
                        <a:solidFill>
                          <a:schemeClr val="tx1">
                            <a:lumMod val="75000"/>
                            <a:lumOff val="25000"/>
                          </a:schemeClr>
                        </a:solidFill>
                        <a:effectLst/>
                        <a:latin typeface="+mn-lt"/>
                      </a:endParaRP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32,23 €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34 €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4060540"/>
                  </a:ext>
                </a:extLst>
              </a:tr>
              <a:tr h="173420">
                <a:tc>
                  <a:txBody>
                    <a:bodyPr/>
                    <a:lstStyle/>
                    <a:p>
                      <a:pPr algn="l" rtl="0" fontAlgn="ctr"/>
                      <a:r>
                        <a:rPr lang="fr-FR" sz="900" b="0" i="0" u="none" strike="noStrike" dirty="0">
                          <a:solidFill>
                            <a:schemeClr val="tx1">
                              <a:lumMod val="75000"/>
                              <a:lumOff val="25000"/>
                            </a:schemeClr>
                          </a:solidFill>
                          <a:effectLst/>
                          <a:latin typeface="+mn-lt"/>
                        </a:rPr>
                        <a:t>FSE avec Visa Classic à contrôle de solde quasi systématique</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10,38 €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10,9 €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4999424"/>
                  </a:ext>
                </a:extLst>
              </a:tr>
              <a:tr h="178704">
                <a:tc>
                  <a:txBody>
                    <a:bodyPr/>
                    <a:lstStyle/>
                    <a:p>
                      <a:pPr algn="l" rtl="0" fontAlgn="ctr"/>
                      <a:r>
                        <a:rPr lang="fr-FR" sz="900" b="0" i="0" u="none" strike="noStrike" dirty="0">
                          <a:solidFill>
                            <a:schemeClr val="tx1">
                              <a:lumMod val="75000"/>
                              <a:lumOff val="25000"/>
                            </a:schemeClr>
                          </a:solidFill>
                          <a:effectLst/>
                          <a:latin typeface="+mn-lt"/>
                        </a:rPr>
                        <a:t>FSE avec Visa </a:t>
                      </a:r>
                      <a:r>
                        <a:rPr lang="fr-FR" sz="900" b="0" i="0" u="none" strike="noStrike" dirty="0" err="1">
                          <a:solidFill>
                            <a:schemeClr val="tx1">
                              <a:lumMod val="75000"/>
                              <a:lumOff val="25000"/>
                            </a:schemeClr>
                          </a:solidFill>
                          <a:effectLst/>
                          <a:latin typeface="+mn-lt"/>
                        </a:rPr>
                        <a:t>Classic</a:t>
                      </a:r>
                      <a:r>
                        <a:rPr lang="fr-FR" sz="900" b="0" i="0" u="none" strike="noStrike" dirty="0">
                          <a:solidFill>
                            <a:schemeClr val="tx1">
                              <a:lumMod val="75000"/>
                              <a:lumOff val="25000"/>
                            </a:schemeClr>
                          </a:solidFill>
                          <a:effectLst/>
                          <a:latin typeface="+mn-lt"/>
                        </a:rPr>
                        <a:t>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10,38 €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10,9 €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106675"/>
                  </a:ext>
                </a:extLst>
              </a:tr>
              <a:tr h="198000">
                <a:tc>
                  <a:txBody>
                    <a:bodyPr/>
                    <a:lstStyle/>
                    <a:p>
                      <a:pPr algn="l" rtl="0" fontAlgn="ctr"/>
                      <a:r>
                        <a:rPr lang="fr-FR" sz="900" b="0" i="0" u="none" strike="noStrike" dirty="0">
                          <a:solidFill>
                            <a:schemeClr val="tx1">
                              <a:lumMod val="75000"/>
                              <a:lumOff val="25000"/>
                            </a:schemeClr>
                          </a:solidFill>
                          <a:effectLst/>
                          <a:latin typeface="+mn-lt"/>
                        </a:rPr>
                        <a:t>FSE + avec Visa Classic ou Classic à contrôle de solde quasi systématique</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10,71 €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11,3 €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8043899"/>
                  </a:ext>
                </a:extLst>
              </a:tr>
              <a:tr h="198000">
                <a:tc>
                  <a:txBody>
                    <a:bodyPr/>
                    <a:lstStyle/>
                    <a:p>
                      <a:pPr algn="l" rtl="0" fontAlgn="ctr"/>
                      <a:r>
                        <a:rPr lang="fr-FR" sz="900" b="0" i="0" u="none" strike="noStrike" dirty="0">
                          <a:solidFill>
                            <a:schemeClr val="tx1">
                              <a:lumMod val="75000"/>
                              <a:lumOff val="25000"/>
                            </a:schemeClr>
                          </a:solidFill>
                          <a:effectLst/>
                          <a:latin typeface="+mn-lt"/>
                        </a:rPr>
                        <a:t>FSI avec Visa Premier</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17,34 €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18,3 €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2853042"/>
                  </a:ext>
                </a:extLst>
              </a:tr>
              <a:tr h="198000">
                <a:tc>
                  <a:txBody>
                    <a:bodyPr/>
                    <a:lstStyle/>
                    <a:p>
                      <a:pPr algn="l" rtl="0" fontAlgn="ctr"/>
                      <a:r>
                        <a:rPr lang="fr-FR" sz="900" b="0" i="0" u="none" strike="noStrike" dirty="0">
                          <a:solidFill>
                            <a:schemeClr val="tx1">
                              <a:lumMod val="75000"/>
                              <a:lumOff val="25000"/>
                            </a:schemeClr>
                          </a:solidFill>
                          <a:effectLst/>
                          <a:latin typeface="+mn-lt"/>
                        </a:rPr>
                        <a:t>FSI avec Visa </a:t>
                      </a:r>
                      <a:r>
                        <a:rPr lang="fr-FR" sz="900" b="0" i="0" u="none" strike="noStrike" dirty="0" err="1">
                          <a:solidFill>
                            <a:schemeClr val="tx1">
                              <a:lumMod val="75000"/>
                              <a:lumOff val="25000"/>
                            </a:schemeClr>
                          </a:solidFill>
                          <a:effectLst/>
                          <a:latin typeface="+mn-lt"/>
                        </a:rPr>
                        <a:t>Infinite</a:t>
                      </a:r>
                      <a:endParaRPr lang="fr-FR" sz="900" b="0" i="0" u="none" strike="noStrike" dirty="0">
                        <a:solidFill>
                          <a:schemeClr val="tx1">
                            <a:lumMod val="75000"/>
                            <a:lumOff val="25000"/>
                          </a:schemeClr>
                        </a:solidFill>
                        <a:effectLst/>
                        <a:latin typeface="+mn-lt"/>
                      </a:endParaRPr>
                    </a:p>
                  </a:txBody>
                  <a:tcPr marL="5077" marR="5077" marT="5077"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33,15 €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34,9 €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8891227"/>
                  </a:ext>
                </a:extLst>
              </a:tr>
              <a:tr h="198000">
                <a:tc>
                  <a:txBody>
                    <a:bodyPr/>
                    <a:lstStyle/>
                    <a:p>
                      <a:pPr algn="l" rtl="0" fontAlgn="ctr"/>
                      <a:r>
                        <a:rPr lang="fr-FR" sz="900" b="0" i="0" u="none" strike="noStrike" dirty="0">
                          <a:solidFill>
                            <a:schemeClr val="tx1">
                              <a:lumMod val="75000"/>
                              <a:lumOff val="25000"/>
                            </a:schemeClr>
                          </a:solidFill>
                          <a:effectLst/>
                          <a:latin typeface="+mn-lt"/>
                        </a:rPr>
                        <a:t>EST : Frais de tenue de compte - augmentation du tarif qui passerait de 4.79 à 5 €</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4,79 €  /  trimestre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5,5 €  /  trimestre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407162"/>
                  </a:ext>
                </a:extLst>
              </a:tr>
              <a:tr h="419100">
                <a:tc>
                  <a:txBody>
                    <a:bodyPr/>
                    <a:lstStyle/>
                    <a:p>
                      <a:pPr algn="l" rtl="0" fontAlgn="ctr"/>
                      <a:r>
                        <a:rPr lang="fr-FR" sz="900" b="0" i="0" u="none" strike="noStrike" dirty="0">
                          <a:solidFill>
                            <a:schemeClr val="tx1">
                              <a:lumMod val="75000"/>
                              <a:lumOff val="25000"/>
                            </a:schemeClr>
                          </a:solidFill>
                          <a:effectLst/>
                          <a:latin typeface="+mn-lt"/>
                        </a:rPr>
                        <a:t>EST : Baisse de la franchise de retraits déplacés gratuits de 4 à 3 et baisse des franchises pour les offres groupées</a:t>
                      </a:r>
                    </a:p>
                    <a:p>
                      <a:pPr algn="l" rtl="0" fontAlgn="ctr"/>
                      <a:r>
                        <a:rPr lang="fr-FR" sz="900" b="0" i="0" u="none" strike="noStrike" dirty="0">
                          <a:solidFill>
                            <a:schemeClr val="tx1">
                              <a:lumMod val="75000"/>
                              <a:lumOff val="25000"/>
                            </a:schemeClr>
                          </a:solidFill>
                          <a:effectLst/>
                          <a:latin typeface="+mn-lt"/>
                        </a:rPr>
                        <a:t>Prix à l’unité du retrait hors réseau Caisse d’Epargne</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4 retrais gratuits </a:t>
                      </a:r>
                    </a:p>
                    <a:p>
                      <a:pPr algn="ctr" rtl="0" fontAlgn="ctr"/>
                      <a:r>
                        <a:rPr lang="fr-FR" sz="900" b="0" i="0" u="none" strike="noStrike" dirty="0">
                          <a:solidFill>
                            <a:schemeClr val="tx1">
                              <a:lumMod val="75000"/>
                              <a:lumOff val="25000"/>
                            </a:schemeClr>
                          </a:solidFill>
                          <a:effectLst/>
                          <a:latin typeface="+mn-lt"/>
                        </a:rPr>
                        <a:t>(…)</a:t>
                      </a:r>
                    </a:p>
                    <a:p>
                      <a:pPr algn="ctr" rtl="0" fontAlgn="ctr"/>
                      <a:r>
                        <a:rPr lang="fr-FR" sz="900" b="0" i="0" u="none" strike="noStrike" dirty="0">
                          <a:solidFill>
                            <a:schemeClr val="tx1">
                              <a:lumMod val="75000"/>
                              <a:lumOff val="25000"/>
                            </a:schemeClr>
                          </a:solidFill>
                          <a:effectLst/>
                          <a:latin typeface="+mn-lt"/>
                        </a:rPr>
                        <a:t>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 retraits gratuits </a:t>
                      </a:r>
                    </a:p>
                    <a:p>
                      <a:pPr algn="ctr" rtl="0" fontAlgn="ctr"/>
                      <a:r>
                        <a:rPr lang="fr-FR" sz="900" b="0" i="0" u="none" strike="noStrike" dirty="0">
                          <a:solidFill>
                            <a:schemeClr val="tx1">
                              <a:lumMod val="75000"/>
                              <a:lumOff val="25000"/>
                            </a:schemeClr>
                          </a:solidFill>
                          <a:effectLst/>
                          <a:latin typeface="+mn-lt"/>
                        </a:rPr>
                        <a:t>(…)</a:t>
                      </a:r>
                    </a:p>
                    <a:p>
                      <a:pPr algn="ctr" rtl="0" fontAlgn="ctr"/>
                      <a:r>
                        <a:rPr lang="fr-FR" sz="900" b="0" i="0" u="none" strike="noStrike" dirty="0">
                          <a:solidFill>
                            <a:schemeClr val="tx1">
                              <a:lumMod val="75000"/>
                              <a:lumOff val="25000"/>
                            </a:schemeClr>
                          </a:solidFill>
                          <a:effectLst/>
                          <a:latin typeface="+mn-lt"/>
                        </a:rPr>
                        <a:t>1,10 €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8268862"/>
                  </a:ext>
                </a:extLst>
              </a:tr>
            </a:tbl>
          </a:graphicData>
        </a:graphic>
      </p:graphicFrame>
    </p:spTree>
    <p:extLst>
      <p:ext uri="{BB962C8B-B14F-4D97-AF65-F5344CB8AC3E}">
        <p14:creationId xmlns:p14="http://schemas.microsoft.com/office/powerpoint/2010/main" val="2069986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082CDEA-3F6B-20C3-1049-7A98174C6760}"/>
              </a:ext>
            </a:extLst>
          </p:cNvPr>
          <p:cNvSpPr>
            <a:spLocks noGrp="1"/>
          </p:cNvSpPr>
          <p:nvPr>
            <p:ph type="body" sz="quarter" idx="12"/>
          </p:nvPr>
        </p:nvSpPr>
        <p:spPr/>
        <p:txBody>
          <a:bodyPr/>
          <a:lstStyle/>
          <a:p>
            <a:r>
              <a:rPr lang="fr-FR" dirty="0"/>
              <a:t>Retrouvez le récapitulatif des augmentations tarifaires pour 2024 (2/3).</a:t>
            </a:r>
          </a:p>
        </p:txBody>
      </p:sp>
      <p:sp>
        <p:nvSpPr>
          <p:cNvPr id="4" name="Espace réservé du texte 3">
            <a:extLst>
              <a:ext uri="{FF2B5EF4-FFF2-40B4-BE49-F238E27FC236}">
                <a16:creationId xmlns:a16="http://schemas.microsoft.com/office/drawing/2014/main" id="{B93423EA-079D-B27E-AA0F-120ABC97FAE5}"/>
              </a:ext>
            </a:extLst>
          </p:cNvPr>
          <p:cNvSpPr>
            <a:spLocks noGrp="1"/>
          </p:cNvSpPr>
          <p:nvPr>
            <p:ph type="body" sz="quarter" idx="14"/>
          </p:nvPr>
        </p:nvSpPr>
        <p:spPr/>
        <p:txBody>
          <a:bodyPr/>
          <a:lstStyle/>
          <a:p>
            <a:r>
              <a:rPr lang="fr-FR" dirty="0"/>
              <a:t>Annexes</a:t>
            </a:r>
          </a:p>
        </p:txBody>
      </p:sp>
      <p:sp>
        <p:nvSpPr>
          <p:cNvPr id="5" name="Espace réservé du texte 4">
            <a:extLst>
              <a:ext uri="{FF2B5EF4-FFF2-40B4-BE49-F238E27FC236}">
                <a16:creationId xmlns:a16="http://schemas.microsoft.com/office/drawing/2014/main" id="{9ABA63ED-737D-7209-813F-3CCE2A0D6EF8}"/>
              </a:ext>
            </a:extLst>
          </p:cNvPr>
          <p:cNvSpPr>
            <a:spLocks noGrp="1"/>
          </p:cNvSpPr>
          <p:nvPr>
            <p:ph type="body" sz="quarter" idx="16"/>
          </p:nvPr>
        </p:nvSpPr>
        <p:spPr/>
        <p:txBody>
          <a:bodyPr/>
          <a:lstStyle/>
          <a:p>
            <a:r>
              <a:rPr lang="fr-FR" dirty="0"/>
              <a:t>5</a:t>
            </a:r>
          </a:p>
        </p:txBody>
      </p:sp>
      <p:graphicFrame>
        <p:nvGraphicFramePr>
          <p:cNvPr id="13" name="Tableau 12">
            <a:extLst>
              <a:ext uri="{FF2B5EF4-FFF2-40B4-BE49-F238E27FC236}">
                <a16:creationId xmlns:a16="http://schemas.microsoft.com/office/drawing/2014/main" id="{B28662D6-3FAA-5361-FE59-3EF54B587C87}"/>
              </a:ext>
            </a:extLst>
          </p:cNvPr>
          <p:cNvGraphicFramePr>
            <a:graphicFrameLocks noGrp="1"/>
          </p:cNvGraphicFramePr>
          <p:nvPr>
            <p:extLst>
              <p:ext uri="{D42A27DB-BD31-4B8C-83A1-F6EECF244321}">
                <p14:modId xmlns:p14="http://schemas.microsoft.com/office/powerpoint/2010/main" val="3952168560"/>
              </p:ext>
            </p:extLst>
          </p:nvPr>
        </p:nvGraphicFramePr>
        <p:xfrm>
          <a:off x="1314378" y="1279994"/>
          <a:ext cx="9026194" cy="5074494"/>
        </p:xfrm>
        <a:graphic>
          <a:graphicData uri="http://schemas.openxmlformats.org/drawingml/2006/table">
            <a:tbl>
              <a:tblPr/>
              <a:tblGrid>
                <a:gridCol w="4653022">
                  <a:extLst>
                    <a:ext uri="{9D8B030D-6E8A-4147-A177-3AD203B41FA5}">
                      <a16:colId xmlns:a16="http://schemas.microsoft.com/office/drawing/2014/main" val="1828787053"/>
                    </a:ext>
                  </a:extLst>
                </a:gridCol>
                <a:gridCol w="2222340">
                  <a:extLst>
                    <a:ext uri="{9D8B030D-6E8A-4147-A177-3AD203B41FA5}">
                      <a16:colId xmlns:a16="http://schemas.microsoft.com/office/drawing/2014/main" val="1547816471"/>
                    </a:ext>
                  </a:extLst>
                </a:gridCol>
                <a:gridCol w="2150832">
                  <a:extLst>
                    <a:ext uri="{9D8B030D-6E8A-4147-A177-3AD203B41FA5}">
                      <a16:colId xmlns:a16="http://schemas.microsoft.com/office/drawing/2014/main" val="3662439344"/>
                    </a:ext>
                  </a:extLst>
                </a:gridCol>
              </a:tblGrid>
              <a:tr h="489751">
                <a:tc>
                  <a:txBody>
                    <a:bodyPr/>
                    <a:lstStyle/>
                    <a:p>
                      <a:pPr algn="ctr" rtl="0" fontAlgn="ctr"/>
                      <a:r>
                        <a:rPr lang="fr-FR" sz="900" b="0" i="0" u="none" strike="noStrike" dirty="0">
                          <a:solidFill>
                            <a:schemeClr val="tx1">
                              <a:lumMod val="75000"/>
                              <a:lumOff val="25000"/>
                            </a:schemeClr>
                          </a:solidFill>
                          <a:effectLst/>
                          <a:latin typeface="+mn-lt"/>
                        </a:rPr>
                        <a:t>Libellé</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fr-FR" sz="900" b="0" i="0" u="none" strike="noStrike" dirty="0">
                          <a:solidFill>
                            <a:schemeClr val="tx1">
                              <a:lumMod val="75000"/>
                              <a:lumOff val="25000"/>
                            </a:schemeClr>
                          </a:solidFill>
                          <a:effectLst/>
                          <a:latin typeface="+mn-lt"/>
                        </a:rPr>
                        <a:t>2023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fr-FR" sz="900" b="0" i="0" u="none" strike="noStrike" dirty="0">
                          <a:solidFill>
                            <a:schemeClr val="tx1">
                              <a:lumMod val="75000"/>
                              <a:lumOff val="25000"/>
                            </a:schemeClr>
                          </a:solidFill>
                          <a:effectLst/>
                          <a:latin typeface="+mn-lt"/>
                        </a:rPr>
                        <a:t>2024</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68010141"/>
                  </a:ext>
                </a:extLst>
              </a:tr>
              <a:tr h="428929">
                <a:tc>
                  <a:txBody>
                    <a:bodyPr/>
                    <a:lstStyle/>
                    <a:p>
                      <a:pPr algn="l" rtl="0" fontAlgn="ctr"/>
                      <a:r>
                        <a:rPr lang="fr-FR" sz="900" b="0" i="0" u="none" strike="noStrike" dirty="0">
                          <a:solidFill>
                            <a:schemeClr val="tx1">
                              <a:lumMod val="75000"/>
                              <a:lumOff val="25000"/>
                            </a:schemeClr>
                          </a:solidFill>
                          <a:effectLst/>
                          <a:latin typeface="+mn-lt"/>
                        </a:rPr>
                        <a:t>Tarif des cartes de paiement à l'unité :</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                              Visa </a:t>
                      </a:r>
                      <a:r>
                        <a:rPr lang="fr-FR" sz="900" b="0" i="0" u="none" strike="noStrike" dirty="0" err="1">
                          <a:solidFill>
                            <a:schemeClr val="tx1">
                              <a:lumMod val="75000"/>
                              <a:lumOff val="25000"/>
                            </a:schemeClr>
                          </a:solidFill>
                          <a:effectLst/>
                          <a:latin typeface="+mn-lt"/>
                        </a:rPr>
                        <a:t>Infinite</a:t>
                      </a:r>
                      <a:r>
                        <a:rPr lang="fr-FR" sz="900" b="0" i="0" u="none" strike="noStrike" dirty="0">
                          <a:solidFill>
                            <a:schemeClr val="tx1">
                              <a:lumMod val="75000"/>
                              <a:lumOff val="25000"/>
                            </a:schemeClr>
                          </a:solidFill>
                          <a:effectLst/>
                          <a:latin typeface="+mn-lt"/>
                        </a:rPr>
                        <a:t> </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                              Visa Platinum </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                              Visa Premier </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                              Visa Classic </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                              Visa Classic à Contrôle de solde systématique  </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                              Visa Classic à Contrôle quasi systématique </a:t>
                      </a:r>
                    </a:p>
                    <a:p>
                      <a:pPr algn="l" rtl="0" fontAlgn="ctr"/>
                      <a:endParaRPr lang="fr-FR" sz="900" b="0" i="0" u="none" strike="noStrike" dirty="0">
                        <a:solidFill>
                          <a:schemeClr val="tx1">
                            <a:lumMod val="75000"/>
                            <a:lumOff val="25000"/>
                          </a:schemeClr>
                        </a:solidFill>
                        <a:effectLst/>
                        <a:latin typeface="+mn-lt"/>
                      </a:endParaRPr>
                    </a:p>
                    <a:p>
                      <a:pPr algn="l" rtl="0" fontAlgn="ctr"/>
                      <a:r>
                        <a:rPr lang="fr-FR" sz="900" b="0" i="0" u="none" strike="noStrike" dirty="0">
                          <a:solidFill>
                            <a:schemeClr val="tx1">
                              <a:lumMod val="75000"/>
                              <a:lumOff val="25000"/>
                            </a:schemeClr>
                          </a:solidFill>
                          <a:effectLst/>
                          <a:latin typeface="+mn-lt"/>
                        </a:rPr>
                        <a:t>Tarif des cartes de retraits à l’unité :</a:t>
                      </a:r>
                    </a:p>
                    <a:p>
                      <a:pPr algn="l" rtl="0" fontAlgn="ctr"/>
                      <a:r>
                        <a:rPr lang="fr-FR" sz="900" b="0" i="0" u="none" strike="noStrike" dirty="0">
                          <a:solidFill>
                            <a:schemeClr val="tx1">
                              <a:lumMod val="75000"/>
                              <a:lumOff val="25000"/>
                            </a:schemeClr>
                          </a:solidFill>
                          <a:effectLst/>
                          <a:latin typeface="+mn-lt"/>
                        </a:rPr>
                        <a:t>                              Carte Nomade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br>
                        <a:rPr lang="fr-FR" sz="900" b="0" i="0" u="none" strike="noStrike" dirty="0">
                          <a:solidFill>
                            <a:schemeClr val="tx1">
                              <a:lumMod val="75000"/>
                              <a:lumOff val="25000"/>
                            </a:schemeClr>
                          </a:solidFill>
                          <a:effectLst/>
                          <a:latin typeface="+mn-lt"/>
                        </a:rPr>
                      </a:b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15 €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br>
                        <a:rPr lang="fr-FR" sz="900" b="0" i="0" u="none" strike="noStrike" dirty="0">
                          <a:solidFill>
                            <a:schemeClr val="tx1">
                              <a:lumMod val="75000"/>
                              <a:lumOff val="25000"/>
                            </a:schemeClr>
                          </a:solidFill>
                          <a:effectLst/>
                          <a:latin typeface="+mn-lt"/>
                        </a:rPr>
                      </a:b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20 €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6001169"/>
                  </a:ext>
                </a:extLst>
              </a:tr>
              <a:tr h="286839">
                <a:tc>
                  <a:txBody>
                    <a:bodyPr/>
                    <a:lstStyle/>
                    <a:p>
                      <a:pPr algn="l" rtl="0" fontAlgn="ctr"/>
                      <a:r>
                        <a:rPr lang="fr-FR" sz="900" b="0" i="0" u="none" strike="noStrike" dirty="0">
                          <a:solidFill>
                            <a:schemeClr val="tx1">
                              <a:lumMod val="75000"/>
                              <a:lumOff val="25000"/>
                            </a:schemeClr>
                          </a:solidFill>
                          <a:effectLst/>
                          <a:latin typeface="+mn-lt"/>
                        </a:rPr>
                        <a:t>Augmentation du tarif des frais de virements occasionnels, réalisés en agence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4,5 €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4555979"/>
                  </a:ext>
                </a:extLst>
              </a:tr>
              <a:tr h="500487">
                <a:tc>
                  <a:txBody>
                    <a:bodyPr/>
                    <a:lstStyle/>
                    <a:p>
                      <a:pPr algn="l" rtl="0" fontAlgn="ctr"/>
                      <a:r>
                        <a:rPr lang="fr-FR" sz="900" b="0" i="0" u="none" strike="noStrike" dirty="0">
                          <a:solidFill>
                            <a:schemeClr val="tx1">
                              <a:lumMod val="75000"/>
                              <a:lumOff val="25000"/>
                            </a:schemeClr>
                          </a:solidFill>
                          <a:effectLst/>
                          <a:latin typeface="+mn-lt"/>
                        </a:rPr>
                        <a:t>Tarif des services complémentaires impactant les Bouquet Liberté :</a:t>
                      </a:r>
                    </a:p>
                    <a:p>
                      <a:pPr algn="l" rtl="0" fontAlgn="ctr"/>
                      <a:r>
                        <a:rPr lang="fr-FR" sz="900" b="0" i="0" u="none" strike="noStrike" dirty="0">
                          <a:solidFill>
                            <a:schemeClr val="tx1">
                              <a:lumMod val="75000"/>
                              <a:lumOff val="25000"/>
                            </a:schemeClr>
                          </a:solidFill>
                          <a:effectLst/>
                          <a:latin typeface="+mn-lt"/>
                        </a:rPr>
                        <a:t>                            Retraits déplacés illimités par carte</a:t>
                      </a:r>
                    </a:p>
                    <a:p>
                      <a:pPr algn="l" rtl="0" fontAlgn="ctr"/>
                      <a:r>
                        <a:rPr lang="fr-FR" sz="900" b="0" i="0" u="none" strike="noStrike" dirty="0">
                          <a:solidFill>
                            <a:schemeClr val="tx1">
                              <a:lumMod val="75000"/>
                              <a:lumOff val="25000"/>
                            </a:schemeClr>
                          </a:solidFill>
                          <a:effectLst/>
                          <a:latin typeface="+mn-lt"/>
                        </a:rPr>
                        <a:t>                            Opérations courantes illimitées</a:t>
                      </a:r>
                    </a:p>
                    <a:p>
                      <a:pPr algn="l" rtl="0" fontAlgn="ctr"/>
                      <a:r>
                        <a:rPr lang="fr-FR" sz="900" b="0" i="0" u="none" strike="noStrike" dirty="0">
                          <a:solidFill>
                            <a:schemeClr val="tx1">
                              <a:lumMod val="75000"/>
                              <a:lumOff val="25000"/>
                            </a:schemeClr>
                          </a:solidFill>
                          <a:effectLst/>
                          <a:latin typeface="+mn-lt"/>
                        </a:rPr>
                        <a:t>                            Franchise d’agios</a:t>
                      </a:r>
                    </a:p>
                    <a:p>
                      <a:pPr algn="l" rtl="0" fontAlgn="ctr"/>
                      <a:r>
                        <a:rPr lang="fr-FR" sz="900" b="0" i="0" u="none" strike="noStrike" dirty="0">
                          <a:solidFill>
                            <a:schemeClr val="tx1">
                              <a:lumMod val="75000"/>
                              <a:lumOff val="25000"/>
                            </a:schemeClr>
                          </a:solidFill>
                          <a:effectLst/>
                          <a:latin typeface="+mn-lt"/>
                        </a:rPr>
                        <a:t>                            Coffre Fort Numérique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fr-FR" sz="900" b="0" i="0" u="none" strike="noStrike" dirty="0">
                        <a:solidFill>
                          <a:schemeClr val="tx1">
                            <a:lumMod val="75000"/>
                            <a:lumOff val="25000"/>
                          </a:schemeClr>
                        </a:solidFill>
                        <a:effectLst/>
                        <a:latin typeface="+mn-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fr-FR" sz="900" b="0" i="0" u="none" strike="noStrike" dirty="0">
                        <a:solidFill>
                          <a:schemeClr val="tx1">
                            <a:lumMod val="75000"/>
                            <a:lumOff val="25000"/>
                          </a:schemeClr>
                        </a:solidFill>
                        <a:effectLst/>
                        <a:latin typeface="+mn-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3589686"/>
                  </a:ext>
                </a:extLst>
              </a:tr>
              <a:tr h="195120">
                <a:tc>
                  <a:txBody>
                    <a:bodyPr/>
                    <a:lstStyle/>
                    <a:p>
                      <a:pPr algn="l" rtl="0" fontAlgn="ctr"/>
                      <a:r>
                        <a:rPr lang="fr-FR" sz="900" b="0" i="0" u="none" strike="noStrike" dirty="0">
                          <a:solidFill>
                            <a:schemeClr val="tx1">
                              <a:lumMod val="75000"/>
                              <a:lumOff val="25000"/>
                            </a:schemeClr>
                          </a:solidFill>
                          <a:effectLst/>
                          <a:latin typeface="+mn-lt"/>
                        </a:rPr>
                        <a:t>Augmentation du tarif d’envoi des relevés de compte papier (au-delà du 1er mensuel gratuit)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66529"/>
                  </a:ext>
                </a:extLst>
              </a:tr>
              <a:tr h="282164">
                <a:tc>
                  <a:txBody>
                    <a:bodyPr/>
                    <a:lstStyle/>
                    <a:p>
                      <a:pPr algn="l" rtl="0" fontAlgn="ctr"/>
                      <a:r>
                        <a:rPr lang="fr-FR" sz="900" b="0" i="0" u="none" strike="noStrike" dirty="0">
                          <a:solidFill>
                            <a:schemeClr val="tx1">
                              <a:lumMod val="75000"/>
                              <a:lumOff val="25000"/>
                            </a:schemeClr>
                          </a:solidFill>
                          <a:effectLst/>
                          <a:latin typeface="+mn-lt"/>
                        </a:rPr>
                        <a:t>Diminution de la réduction appliquée sur le calcul d’agios</a:t>
                      </a:r>
                    </a:p>
                    <a:p>
                      <a:pPr algn="l" rtl="0" fontAlgn="ctr"/>
                      <a:r>
                        <a:rPr lang="fr-FR" sz="900" b="0" i="0" u="none" strike="noStrike" dirty="0">
                          <a:solidFill>
                            <a:schemeClr val="tx1">
                              <a:lumMod val="75000"/>
                              <a:lumOff val="25000"/>
                            </a:schemeClr>
                          </a:solidFill>
                          <a:effectLst/>
                          <a:latin typeface="+mn-lt"/>
                        </a:rPr>
                        <a:t>Augmentation des frais de gestion annuels autorisation de découvert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Taux de référence -3,50 %</a:t>
                      </a:r>
                    </a:p>
                    <a:p>
                      <a:pPr algn="ctr" rtl="0" fontAlgn="ctr"/>
                      <a:r>
                        <a:rPr lang="fr-FR" sz="900" b="0" i="0" u="none" strike="noStrike" dirty="0">
                          <a:solidFill>
                            <a:schemeClr val="tx1">
                              <a:lumMod val="75000"/>
                              <a:lumOff val="25000"/>
                            </a:schemeClr>
                          </a:solidFill>
                          <a:effectLst/>
                          <a:latin typeface="+mn-lt"/>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mn-lt"/>
                        </a:rPr>
                        <a:t>Taux de référence -1 %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mn-lt"/>
                        </a:rPr>
                        <a:t>20 €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6547634"/>
                  </a:ext>
                </a:extLst>
              </a:tr>
              <a:tr h="156210">
                <a:tc>
                  <a:txBody>
                    <a:bodyPr/>
                    <a:lstStyle/>
                    <a:p>
                      <a:pPr algn="l" rtl="0" fontAlgn="ctr"/>
                      <a:r>
                        <a:rPr lang="fr-FR" sz="900" b="0" i="0" u="none" strike="noStrike" dirty="0">
                          <a:solidFill>
                            <a:schemeClr val="tx1">
                              <a:lumMod val="75000"/>
                              <a:lumOff val="25000"/>
                            </a:schemeClr>
                          </a:solidFill>
                          <a:effectLst/>
                          <a:latin typeface="+mn-lt"/>
                        </a:rPr>
                        <a:t>Prêt personnel - Frais de dossier</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Le minimum passe de 70 à 80 €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70 €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80 €</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7030190"/>
                  </a:ext>
                </a:extLst>
              </a:tr>
              <a:tr h="156210">
                <a:tc>
                  <a:txBody>
                    <a:bodyPr/>
                    <a:lstStyle/>
                    <a:p>
                      <a:pPr algn="l" rtl="0" fontAlgn="ctr"/>
                      <a:r>
                        <a:rPr lang="fr-FR" sz="900" b="0" i="0" u="none" strike="noStrike" dirty="0">
                          <a:solidFill>
                            <a:schemeClr val="tx1">
                              <a:lumMod val="75000"/>
                              <a:lumOff val="25000"/>
                            </a:schemeClr>
                          </a:solidFill>
                          <a:effectLst/>
                          <a:latin typeface="+mn-lt"/>
                        </a:rPr>
                        <a:t>Prestations liées à la vie du crédit immobilier :</a:t>
                      </a:r>
                    </a:p>
                    <a:p>
                      <a:pPr algn="l" rtl="0" fontAlgn="ctr"/>
                      <a:r>
                        <a:rPr lang="fr-FR" sz="900" b="0" i="0" u="none" strike="noStrike" dirty="0">
                          <a:solidFill>
                            <a:schemeClr val="tx1">
                              <a:lumMod val="75000"/>
                              <a:lumOff val="25000"/>
                            </a:schemeClr>
                          </a:solidFill>
                          <a:effectLst/>
                          <a:latin typeface="+mn-lt"/>
                        </a:rPr>
                        <a:t>                         Création d’une ligne « Rédaction d’un avenant de modification du compte de prélèvement vers un compte externe à la CEGEE »</a:t>
                      </a:r>
                    </a:p>
                    <a:p>
                      <a:pPr algn="l" rtl="0" fontAlgn="ctr"/>
                      <a:r>
                        <a:rPr lang="fr-FR" sz="900" b="0" i="0" u="none" strike="noStrike" dirty="0">
                          <a:solidFill>
                            <a:schemeClr val="tx1">
                              <a:lumMod val="75000"/>
                              <a:lumOff val="25000"/>
                            </a:schemeClr>
                          </a:solidFill>
                          <a:effectLst/>
                          <a:latin typeface="+mn-lt"/>
                        </a:rPr>
                        <a:t>                         Modification de la ligne « Rédaction d’un avenant de modification du compte de prélèvement vers un compte CEGEE »</a:t>
                      </a:r>
                    </a:p>
                    <a:p>
                      <a:pPr algn="l" rtl="0" fontAlgn="ctr"/>
                      <a:r>
                        <a:rPr lang="fr-FR" sz="900" b="0" i="0" u="none" strike="noStrike" dirty="0">
                          <a:solidFill>
                            <a:schemeClr val="tx1">
                              <a:lumMod val="75000"/>
                              <a:lumOff val="25000"/>
                            </a:schemeClr>
                          </a:solidFill>
                          <a:effectLst/>
                          <a:latin typeface="+mn-lt"/>
                        </a:rPr>
                        <a:t>                         Délivrance de duplicata (TA et contrat)</a:t>
                      </a:r>
                    </a:p>
                    <a:p>
                      <a:pPr algn="l" rtl="0" fontAlgn="ctr"/>
                      <a:r>
                        <a:rPr lang="fr-FR" sz="900" b="0" i="0" u="none" strike="noStrike" dirty="0">
                          <a:solidFill>
                            <a:schemeClr val="tx1">
                              <a:lumMod val="75000"/>
                              <a:lumOff val="25000"/>
                            </a:schemeClr>
                          </a:solidFill>
                          <a:effectLst/>
                          <a:latin typeface="+mn-lt"/>
                        </a:rPr>
                        <a:t>                         Attestations diverses sur prêt en cours</a:t>
                      </a:r>
                    </a:p>
                    <a:p>
                      <a:pPr algn="l" rtl="0" fontAlgn="ctr"/>
                      <a:r>
                        <a:rPr lang="fr-FR" sz="900" b="0" i="0" u="none" strike="noStrike" dirty="0">
                          <a:solidFill>
                            <a:schemeClr val="tx1">
                              <a:lumMod val="75000"/>
                              <a:lumOff val="25000"/>
                            </a:schemeClr>
                          </a:solidFill>
                          <a:effectLst/>
                          <a:latin typeface="+mn-lt"/>
                        </a:rPr>
                        <a:t>                         Option Primo Report</a:t>
                      </a:r>
                    </a:p>
                    <a:p>
                      <a:pPr algn="l" rtl="0" fontAlgn="ctr"/>
                      <a:r>
                        <a:rPr lang="fr-FR" sz="900" b="0" i="0" u="none" strike="noStrike" dirty="0">
                          <a:solidFill>
                            <a:schemeClr val="tx1">
                              <a:lumMod val="75000"/>
                              <a:lumOff val="25000"/>
                            </a:schemeClr>
                          </a:solidFill>
                          <a:effectLst/>
                          <a:latin typeface="+mn-lt"/>
                        </a:rPr>
                        <a:t>                         Avenant contrat de prêt</a:t>
                      </a:r>
                    </a:p>
                    <a:p>
                      <a:pPr algn="l" rtl="0" fontAlgn="ctr"/>
                      <a:r>
                        <a:rPr lang="fr-FR" sz="900" b="0" i="0" u="none" strike="noStrike" dirty="0">
                          <a:solidFill>
                            <a:schemeClr val="tx1">
                              <a:lumMod val="75000"/>
                              <a:lumOff val="25000"/>
                            </a:schemeClr>
                          </a:solidFill>
                          <a:effectLst/>
                          <a:latin typeface="+mn-lt"/>
                        </a:rPr>
                        <a:t>                         Avenant changement de date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fr-FR" sz="900" b="0" i="0" u="none" strike="noStrike" dirty="0">
                        <a:solidFill>
                          <a:schemeClr val="tx1">
                            <a:lumMod val="75000"/>
                            <a:lumOff val="25000"/>
                          </a:schemeClr>
                        </a:solidFill>
                        <a:effectLst/>
                        <a:latin typeface="+mn-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fr-FR" sz="900" b="0" i="0" u="none" strike="noStrike" dirty="0">
                        <a:solidFill>
                          <a:schemeClr val="tx1">
                            <a:lumMod val="75000"/>
                            <a:lumOff val="25000"/>
                          </a:schemeClr>
                        </a:solidFill>
                        <a:effectLst/>
                        <a:latin typeface="+mn-lt"/>
                      </a:endParaRPr>
                    </a:p>
                    <a:p>
                      <a:pPr algn="ctr" rtl="0" fontAlgn="ctr"/>
                      <a:endParaRPr lang="fr-FR" sz="900" b="0" i="0" u="none" strike="noStrike" dirty="0">
                        <a:solidFill>
                          <a:schemeClr val="tx1">
                            <a:lumMod val="75000"/>
                            <a:lumOff val="25000"/>
                          </a:schemeClr>
                        </a:solidFill>
                        <a:effectLst/>
                        <a:latin typeface="+mn-lt"/>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7272645"/>
                  </a:ext>
                </a:extLst>
              </a:tr>
            </a:tbl>
          </a:graphicData>
        </a:graphic>
      </p:graphicFrame>
      <p:sp>
        <p:nvSpPr>
          <p:cNvPr id="14" name="Rectangle 13">
            <a:extLst>
              <a:ext uri="{FF2B5EF4-FFF2-40B4-BE49-F238E27FC236}">
                <a16:creationId xmlns:a16="http://schemas.microsoft.com/office/drawing/2014/main" id="{7E79CC4F-39AA-EE42-9EB9-F49C43D962D5}"/>
              </a:ext>
            </a:extLst>
          </p:cNvPr>
          <p:cNvSpPr/>
          <p:nvPr/>
        </p:nvSpPr>
        <p:spPr>
          <a:xfrm>
            <a:off x="6706382" y="3521868"/>
            <a:ext cx="672353"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ctr"/>
            <a:r>
              <a:rPr lang="fr-FR" sz="900" b="0" i="0" u="none" strike="noStrike" dirty="0">
                <a:solidFill>
                  <a:srgbClr val="000000"/>
                </a:solidFill>
                <a:effectLst/>
                <a:latin typeface="+mn-lt"/>
              </a:rPr>
              <a:t>1,2 €</a:t>
            </a:r>
          </a:p>
          <a:p>
            <a:pPr algn="ctr" rtl="0" fontAlgn="ctr"/>
            <a:r>
              <a:rPr lang="fr-FR" sz="900" b="0" i="0" u="none" strike="noStrike" dirty="0">
                <a:solidFill>
                  <a:srgbClr val="000000"/>
                </a:solidFill>
                <a:effectLst/>
                <a:latin typeface="+mn-lt"/>
              </a:rPr>
              <a:t>2,6 €</a:t>
            </a:r>
          </a:p>
          <a:p>
            <a:pPr algn="ctr" rtl="0" fontAlgn="ctr"/>
            <a:r>
              <a:rPr lang="fr-FR" sz="900" b="0" i="0" u="none" strike="noStrike" dirty="0">
                <a:solidFill>
                  <a:srgbClr val="000000"/>
                </a:solidFill>
                <a:effectLst/>
                <a:latin typeface="+mn-lt"/>
              </a:rPr>
              <a:t>1,4 €</a:t>
            </a:r>
          </a:p>
          <a:p>
            <a:pPr algn="ctr" rtl="0" fontAlgn="ctr"/>
            <a:r>
              <a:rPr lang="fr-FR" sz="900" b="0" i="0" u="none" strike="noStrike" dirty="0">
                <a:solidFill>
                  <a:srgbClr val="000000"/>
                </a:solidFill>
                <a:effectLst/>
                <a:latin typeface="+mn-lt"/>
              </a:rPr>
              <a:t>1,2 €</a:t>
            </a:r>
          </a:p>
        </p:txBody>
      </p:sp>
      <p:sp>
        <p:nvSpPr>
          <p:cNvPr id="15" name="Rectangle 14">
            <a:extLst>
              <a:ext uri="{FF2B5EF4-FFF2-40B4-BE49-F238E27FC236}">
                <a16:creationId xmlns:a16="http://schemas.microsoft.com/office/drawing/2014/main" id="{26A86D84-BF9B-CA36-5285-E4E44771F9EB}"/>
              </a:ext>
            </a:extLst>
          </p:cNvPr>
          <p:cNvSpPr/>
          <p:nvPr/>
        </p:nvSpPr>
        <p:spPr>
          <a:xfrm>
            <a:off x="6778728" y="2046623"/>
            <a:ext cx="672353"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ctr"/>
            <a:r>
              <a:rPr lang="fr-FR" sz="900" b="0" i="0" u="none" strike="noStrike" dirty="0">
                <a:solidFill>
                  <a:srgbClr val="000000"/>
                </a:solidFill>
                <a:effectLst/>
                <a:latin typeface="+mn-lt"/>
              </a:rPr>
              <a:t> 321,3 €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 204 €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132,6 €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43,86 €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 30 €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 39 €</a:t>
            </a:r>
          </a:p>
        </p:txBody>
      </p:sp>
      <p:sp>
        <p:nvSpPr>
          <p:cNvPr id="16" name="Rectangle 15">
            <a:extLst>
              <a:ext uri="{FF2B5EF4-FFF2-40B4-BE49-F238E27FC236}">
                <a16:creationId xmlns:a16="http://schemas.microsoft.com/office/drawing/2014/main" id="{26175069-C4F6-898D-29D1-1F02D7B32D52}"/>
              </a:ext>
            </a:extLst>
          </p:cNvPr>
          <p:cNvSpPr/>
          <p:nvPr/>
        </p:nvSpPr>
        <p:spPr>
          <a:xfrm>
            <a:off x="8936378" y="2046623"/>
            <a:ext cx="672353"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ctr"/>
            <a:r>
              <a:rPr lang="fr-FR" sz="900" b="0" i="0" u="none" strike="noStrike" dirty="0">
                <a:solidFill>
                  <a:srgbClr val="000000"/>
                </a:solidFill>
                <a:effectLst/>
                <a:latin typeface="+mn-lt"/>
              </a:rPr>
              <a:t>335 €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213 €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138 €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 45,8 €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 30 €</a:t>
            </a:r>
            <a:br>
              <a:rPr lang="fr-FR" sz="900" b="0" i="0" u="none" strike="noStrike" dirty="0">
                <a:solidFill>
                  <a:srgbClr val="000000"/>
                </a:solidFill>
                <a:effectLst/>
                <a:latin typeface="+mn-lt"/>
              </a:rPr>
            </a:br>
            <a:r>
              <a:rPr lang="fr-FR" sz="900" b="0" i="0" u="none" strike="noStrike" dirty="0">
                <a:solidFill>
                  <a:srgbClr val="000000"/>
                </a:solidFill>
                <a:effectLst/>
                <a:latin typeface="+mn-lt"/>
              </a:rPr>
              <a:t> 39 €</a:t>
            </a:r>
          </a:p>
        </p:txBody>
      </p:sp>
      <p:sp>
        <p:nvSpPr>
          <p:cNvPr id="17" name="Rectangle 16">
            <a:extLst>
              <a:ext uri="{FF2B5EF4-FFF2-40B4-BE49-F238E27FC236}">
                <a16:creationId xmlns:a16="http://schemas.microsoft.com/office/drawing/2014/main" id="{F9F2F87C-8DCF-313F-5662-5878501F7D33}"/>
              </a:ext>
            </a:extLst>
          </p:cNvPr>
          <p:cNvSpPr/>
          <p:nvPr/>
        </p:nvSpPr>
        <p:spPr>
          <a:xfrm>
            <a:off x="8936377" y="3521868"/>
            <a:ext cx="672353"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ctr"/>
            <a:r>
              <a:rPr lang="fr-FR" sz="900" b="0" i="0" u="none" strike="noStrike" dirty="0">
                <a:solidFill>
                  <a:srgbClr val="000000"/>
                </a:solidFill>
                <a:effectLst/>
                <a:latin typeface="+mn-lt"/>
              </a:rPr>
              <a:t>1,3 €</a:t>
            </a:r>
          </a:p>
          <a:p>
            <a:pPr algn="ctr" rtl="0" fontAlgn="ctr"/>
            <a:r>
              <a:rPr lang="fr-FR" sz="900" b="0" i="0" u="none" strike="noStrike" dirty="0">
                <a:solidFill>
                  <a:srgbClr val="000000"/>
                </a:solidFill>
                <a:effectLst/>
                <a:latin typeface="+mn-lt"/>
              </a:rPr>
              <a:t>2,7 €</a:t>
            </a:r>
          </a:p>
          <a:p>
            <a:pPr algn="ctr" rtl="0" fontAlgn="ctr"/>
            <a:r>
              <a:rPr lang="fr-FR" sz="900" b="0" i="0" u="none" strike="noStrike" dirty="0">
                <a:solidFill>
                  <a:srgbClr val="000000"/>
                </a:solidFill>
                <a:effectLst/>
                <a:latin typeface="+mn-lt"/>
              </a:rPr>
              <a:t>1,5 €</a:t>
            </a:r>
          </a:p>
          <a:p>
            <a:pPr algn="ctr" rtl="0" fontAlgn="ctr"/>
            <a:r>
              <a:rPr lang="fr-FR" sz="900" b="0" i="0" u="none" strike="noStrike" dirty="0">
                <a:solidFill>
                  <a:srgbClr val="000000"/>
                </a:solidFill>
                <a:effectLst/>
                <a:latin typeface="+mn-lt"/>
              </a:rPr>
              <a:t>1,3 €</a:t>
            </a:r>
          </a:p>
        </p:txBody>
      </p:sp>
      <p:sp>
        <p:nvSpPr>
          <p:cNvPr id="18" name="Rectangle 17">
            <a:extLst>
              <a:ext uri="{FF2B5EF4-FFF2-40B4-BE49-F238E27FC236}">
                <a16:creationId xmlns:a16="http://schemas.microsoft.com/office/drawing/2014/main" id="{03C65ECB-C04E-566A-25E4-EDB890BE65F9}"/>
              </a:ext>
            </a:extLst>
          </p:cNvPr>
          <p:cNvSpPr/>
          <p:nvPr/>
        </p:nvSpPr>
        <p:spPr>
          <a:xfrm>
            <a:off x="6778728" y="4997112"/>
            <a:ext cx="672353" cy="1526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ctr">
              <a:lnSpc>
                <a:spcPts val="900"/>
              </a:lnSpc>
            </a:pPr>
            <a:r>
              <a:rPr lang="fr-FR" sz="900" b="0" i="0" u="none" strike="noStrike" dirty="0">
                <a:solidFill>
                  <a:srgbClr val="000000"/>
                </a:solidFill>
                <a:effectLst/>
                <a:latin typeface="+mn-lt"/>
              </a:rPr>
              <a:t> </a:t>
            </a:r>
            <a:r>
              <a:rPr lang="fr-FR" sz="900" b="0" i="0" u="none" strike="noStrike" dirty="0">
                <a:solidFill>
                  <a:schemeClr val="tx1">
                    <a:lumMod val="75000"/>
                    <a:lumOff val="25000"/>
                  </a:schemeClr>
                </a:solidFill>
                <a:effectLst/>
                <a:latin typeface="+mn-lt"/>
              </a:rPr>
              <a:t>28,5 €</a:t>
            </a:r>
          </a:p>
          <a:p>
            <a:pPr algn="ctr" rtl="0" fontAlgn="ctr">
              <a:lnSpc>
                <a:spcPts val="900"/>
              </a:lnSpc>
            </a:pPr>
            <a:endParaRPr lang="fr-FR" sz="900" b="0" i="0" u="none" strike="noStrike" dirty="0">
              <a:solidFill>
                <a:schemeClr val="tx1">
                  <a:lumMod val="75000"/>
                  <a:lumOff val="25000"/>
                </a:schemeClr>
              </a:solidFill>
              <a:effectLst/>
              <a:latin typeface="+mn-lt"/>
            </a:endParaRPr>
          </a:p>
          <a:p>
            <a:pPr algn="ctr" rtl="0" fontAlgn="ctr">
              <a:lnSpc>
                <a:spcPts val="900"/>
              </a:lnSpc>
            </a:pPr>
            <a:r>
              <a:rPr lang="fr-FR" sz="900" b="0" i="0" u="none" strike="noStrike" dirty="0">
                <a:solidFill>
                  <a:schemeClr val="tx1">
                    <a:lumMod val="75000"/>
                    <a:lumOff val="25000"/>
                  </a:schemeClr>
                </a:solidFill>
                <a:effectLst/>
                <a:latin typeface="+mn-lt"/>
              </a:rPr>
              <a:t>28,5 €</a:t>
            </a:r>
          </a:p>
          <a:p>
            <a:pPr algn="ctr" rtl="0" fontAlgn="ctr">
              <a:lnSpc>
                <a:spcPts val="900"/>
              </a:lnSpc>
            </a:pPr>
            <a:endParaRPr lang="fr-FR" sz="900" b="0" i="0" u="none" strike="noStrike" dirty="0">
              <a:solidFill>
                <a:schemeClr val="tx1">
                  <a:lumMod val="75000"/>
                  <a:lumOff val="25000"/>
                </a:schemeClr>
              </a:solidFill>
              <a:effectLst/>
              <a:latin typeface="+mn-lt"/>
            </a:endParaRPr>
          </a:p>
          <a:p>
            <a:pPr algn="ctr" rtl="0" fontAlgn="ctr">
              <a:lnSpc>
                <a:spcPts val="900"/>
              </a:lnSpc>
            </a:pPr>
            <a:endParaRPr lang="fr-FR" sz="900" b="0" i="0" u="none" strike="noStrike" dirty="0">
              <a:solidFill>
                <a:schemeClr val="tx1">
                  <a:lumMod val="75000"/>
                  <a:lumOff val="25000"/>
                </a:schemeClr>
              </a:solidFill>
              <a:effectLst/>
              <a:latin typeface="+mn-lt"/>
            </a:endParaRPr>
          </a:p>
          <a:p>
            <a:pPr algn="ctr" rtl="0" fontAlgn="ctr">
              <a:lnSpc>
                <a:spcPts val="900"/>
              </a:lnSpc>
            </a:pPr>
            <a:r>
              <a:rPr lang="fr-FR" sz="900" b="0" i="0" u="none" strike="noStrike" dirty="0">
                <a:solidFill>
                  <a:schemeClr val="tx1">
                    <a:lumMod val="75000"/>
                    <a:lumOff val="25000"/>
                  </a:schemeClr>
                </a:solidFill>
                <a:effectLst/>
                <a:latin typeface="+mn-lt"/>
              </a:rPr>
              <a:t>28,5 €</a:t>
            </a:r>
          </a:p>
          <a:p>
            <a:pPr algn="ctr" rtl="0" fontAlgn="ctr">
              <a:lnSpc>
                <a:spcPts val="900"/>
              </a:lnSpc>
            </a:pPr>
            <a:r>
              <a:rPr lang="fr-FR" sz="900" b="0" i="0" u="none" strike="noStrike" dirty="0">
                <a:solidFill>
                  <a:schemeClr val="tx1">
                    <a:lumMod val="75000"/>
                    <a:lumOff val="25000"/>
                  </a:schemeClr>
                </a:solidFill>
                <a:effectLst/>
                <a:latin typeface="+mn-lt"/>
              </a:rPr>
              <a:t>19 €</a:t>
            </a:r>
          </a:p>
          <a:p>
            <a:pPr algn="ctr" rtl="0" fontAlgn="ctr">
              <a:lnSpc>
                <a:spcPts val="900"/>
              </a:lnSpc>
            </a:pPr>
            <a:r>
              <a:rPr lang="fr-FR" sz="900" b="0" i="0" u="none" strike="noStrike" dirty="0">
                <a:solidFill>
                  <a:schemeClr val="tx1">
                    <a:lumMod val="75000"/>
                    <a:lumOff val="25000"/>
                  </a:schemeClr>
                </a:solidFill>
                <a:effectLst/>
                <a:latin typeface="+mn-lt"/>
              </a:rPr>
              <a:t>85 €</a:t>
            </a:r>
          </a:p>
          <a:p>
            <a:pPr algn="ctr" rtl="0" fontAlgn="ctr">
              <a:lnSpc>
                <a:spcPts val="900"/>
              </a:lnSpc>
            </a:pPr>
            <a:r>
              <a:rPr lang="fr-FR" sz="900" dirty="0">
                <a:solidFill>
                  <a:schemeClr val="tx1">
                    <a:lumMod val="75000"/>
                    <a:lumOff val="25000"/>
                  </a:schemeClr>
                </a:solidFill>
              </a:rPr>
              <a:t>200 €</a:t>
            </a:r>
          </a:p>
          <a:p>
            <a:pPr algn="ctr" rtl="0" fontAlgn="ctr">
              <a:lnSpc>
                <a:spcPts val="900"/>
              </a:lnSpc>
            </a:pPr>
            <a:r>
              <a:rPr lang="fr-FR" sz="900" b="0" i="0" u="none" strike="noStrike" dirty="0">
                <a:solidFill>
                  <a:schemeClr val="tx1">
                    <a:lumMod val="75000"/>
                    <a:lumOff val="25000"/>
                  </a:schemeClr>
                </a:solidFill>
                <a:effectLst/>
                <a:latin typeface="+mn-lt"/>
              </a:rPr>
              <a:t>28,5 €</a:t>
            </a:r>
            <a:endParaRPr lang="fr-FR" sz="900" b="0" i="0" u="none" strike="noStrike" dirty="0">
              <a:solidFill>
                <a:srgbClr val="000000"/>
              </a:solidFill>
              <a:effectLst/>
              <a:latin typeface="+mn-lt"/>
            </a:endParaRPr>
          </a:p>
        </p:txBody>
      </p:sp>
      <p:sp>
        <p:nvSpPr>
          <p:cNvPr id="19" name="Rectangle 18">
            <a:extLst>
              <a:ext uri="{FF2B5EF4-FFF2-40B4-BE49-F238E27FC236}">
                <a16:creationId xmlns:a16="http://schemas.microsoft.com/office/drawing/2014/main" id="{2DC25AAC-9B2C-D05B-A301-EAAA7C2331E1}"/>
              </a:ext>
            </a:extLst>
          </p:cNvPr>
          <p:cNvSpPr/>
          <p:nvPr/>
        </p:nvSpPr>
        <p:spPr>
          <a:xfrm>
            <a:off x="8936377" y="5109328"/>
            <a:ext cx="672353" cy="1293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fontAlgn="ctr">
              <a:lnSpc>
                <a:spcPts val="900"/>
              </a:lnSpc>
            </a:pPr>
            <a:r>
              <a:rPr lang="fr-FR" sz="900" dirty="0">
                <a:solidFill>
                  <a:schemeClr val="tx1">
                    <a:lumMod val="75000"/>
                    <a:lumOff val="25000"/>
                  </a:schemeClr>
                </a:solidFill>
              </a:rPr>
              <a:t>8</a:t>
            </a:r>
            <a:r>
              <a:rPr lang="fr-FR" sz="900" b="0" i="0" u="none" strike="noStrike" dirty="0">
                <a:solidFill>
                  <a:schemeClr val="tx1">
                    <a:lumMod val="75000"/>
                    <a:lumOff val="25000"/>
                  </a:schemeClr>
                </a:solidFill>
                <a:effectLst/>
                <a:latin typeface="+mn-lt"/>
              </a:rPr>
              <a:t>0 €</a:t>
            </a:r>
          </a:p>
          <a:p>
            <a:pPr algn="ctr" rtl="0" fontAlgn="ctr">
              <a:lnSpc>
                <a:spcPts val="900"/>
              </a:lnSpc>
            </a:pPr>
            <a:endParaRPr lang="fr-FR" sz="900" b="0" i="0" u="none" strike="noStrike" dirty="0">
              <a:solidFill>
                <a:schemeClr val="tx1">
                  <a:lumMod val="75000"/>
                  <a:lumOff val="25000"/>
                </a:schemeClr>
              </a:solidFill>
              <a:effectLst/>
              <a:latin typeface="+mn-lt"/>
            </a:endParaRPr>
          </a:p>
          <a:p>
            <a:pPr algn="ctr" rtl="0" fontAlgn="ctr">
              <a:lnSpc>
                <a:spcPts val="900"/>
              </a:lnSpc>
            </a:pPr>
            <a:r>
              <a:rPr lang="fr-FR" sz="900" b="0" i="0" u="none" strike="noStrike" dirty="0">
                <a:solidFill>
                  <a:schemeClr val="tx1">
                    <a:lumMod val="75000"/>
                    <a:lumOff val="25000"/>
                  </a:schemeClr>
                </a:solidFill>
                <a:effectLst/>
                <a:latin typeface="+mn-lt"/>
              </a:rPr>
              <a:t>30 €</a:t>
            </a:r>
          </a:p>
          <a:p>
            <a:pPr algn="ctr" rtl="0" fontAlgn="ctr">
              <a:lnSpc>
                <a:spcPts val="900"/>
              </a:lnSpc>
            </a:pPr>
            <a:endParaRPr lang="fr-FR" sz="900" b="0" i="0" u="none" strike="noStrike" dirty="0">
              <a:solidFill>
                <a:schemeClr val="tx1">
                  <a:lumMod val="75000"/>
                  <a:lumOff val="25000"/>
                </a:schemeClr>
              </a:solidFill>
              <a:effectLst/>
              <a:latin typeface="+mn-lt"/>
            </a:endParaRPr>
          </a:p>
          <a:p>
            <a:pPr algn="ctr" rtl="0" fontAlgn="ctr">
              <a:lnSpc>
                <a:spcPts val="900"/>
              </a:lnSpc>
            </a:pPr>
            <a:endParaRPr lang="fr-FR" sz="900" b="0" i="0" u="none" strike="noStrike" dirty="0">
              <a:solidFill>
                <a:schemeClr val="tx1">
                  <a:lumMod val="75000"/>
                  <a:lumOff val="25000"/>
                </a:schemeClr>
              </a:solidFill>
              <a:effectLst/>
              <a:latin typeface="+mn-lt"/>
            </a:endParaRPr>
          </a:p>
          <a:p>
            <a:pPr algn="ctr" rtl="0" fontAlgn="ctr">
              <a:lnSpc>
                <a:spcPts val="900"/>
              </a:lnSpc>
            </a:pPr>
            <a:r>
              <a:rPr lang="fr-FR" sz="900" b="0" i="0" u="none" strike="noStrike" dirty="0">
                <a:solidFill>
                  <a:schemeClr val="tx1">
                    <a:lumMod val="75000"/>
                    <a:lumOff val="25000"/>
                  </a:schemeClr>
                </a:solidFill>
                <a:effectLst/>
                <a:latin typeface="+mn-lt"/>
              </a:rPr>
              <a:t>30 €</a:t>
            </a:r>
          </a:p>
          <a:p>
            <a:pPr algn="ctr" rtl="0" fontAlgn="ctr">
              <a:lnSpc>
                <a:spcPts val="900"/>
              </a:lnSpc>
            </a:pPr>
            <a:r>
              <a:rPr lang="fr-FR" sz="900" b="0" i="0" u="none" strike="noStrike" dirty="0">
                <a:solidFill>
                  <a:schemeClr val="tx1">
                    <a:lumMod val="75000"/>
                    <a:lumOff val="25000"/>
                  </a:schemeClr>
                </a:solidFill>
                <a:effectLst/>
                <a:latin typeface="+mn-lt"/>
              </a:rPr>
              <a:t>20 €</a:t>
            </a:r>
          </a:p>
          <a:p>
            <a:pPr algn="ctr" rtl="0" fontAlgn="ctr">
              <a:lnSpc>
                <a:spcPts val="900"/>
              </a:lnSpc>
            </a:pPr>
            <a:r>
              <a:rPr lang="fr-FR" sz="900" b="0" i="0" u="none" strike="noStrike" dirty="0">
                <a:solidFill>
                  <a:schemeClr val="tx1">
                    <a:lumMod val="75000"/>
                    <a:lumOff val="25000"/>
                  </a:schemeClr>
                </a:solidFill>
                <a:effectLst/>
                <a:latin typeface="+mn-lt"/>
              </a:rPr>
              <a:t>90 €</a:t>
            </a:r>
          </a:p>
          <a:p>
            <a:pPr algn="ctr" rtl="0" fontAlgn="ctr">
              <a:lnSpc>
                <a:spcPts val="900"/>
              </a:lnSpc>
            </a:pPr>
            <a:r>
              <a:rPr lang="fr-FR" sz="900" b="0" i="0" u="none" strike="noStrike" dirty="0">
                <a:solidFill>
                  <a:schemeClr val="tx1">
                    <a:lumMod val="75000"/>
                    <a:lumOff val="25000"/>
                  </a:schemeClr>
                </a:solidFill>
                <a:effectLst/>
                <a:latin typeface="+mn-lt"/>
              </a:rPr>
              <a:t>210 €</a:t>
            </a:r>
          </a:p>
          <a:p>
            <a:pPr algn="ctr" rtl="0" fontAlgn="ctr">
              <a:lnSpc>
                <a:spcPts val="900"/>
              </a:lnSpc>
            </a:pPr>
            <a:r>
              <a:rPr lang="fr-FR" sz="900" b="0" i="0" u="none" strike="noStrike" dirty="0">
                <a:solidFill>
                  <a:schemeClr val="tx1">
                    <a:lumMod val="75000"/>
                    <a:lumOff val="25000"/>
                  </a:schemeClr>
                </a:solidFill>
                <a:effectLst/>
                <a:latin typeface="+mn-lt"/>
              </a:rPr>
              <a:t>30 €</a:t>
            </a:r>
          </a:p>
        </p:txBody>
      </p:sp>
    </p:spTree>
    <p:extLst>
      <p:ext uri="{BB962C8B-B14F-4D97-AF65-F5344CB8AC3E}">
        <p14:creationId xmlns:p14="http://schemas.microsoft.com/office/powerpoint/2010/main" val="742473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082CDEA-3F6B-20C3-1049-7A98174C6760}"/>
              </a:ext>
            </a:extLst>
          </p:cNvPr>
          <p:cNvSpPr>
            <a:spLocks noGrp="1"/>
          </p:cNvSpPr>
          <p:nvPr>
            <p:ph type="body" sz="quarter" idx="12"/>
          </p:nvPr>
        </p:nvSpPr>
        <p:spPr/>
        <p:txBody>
          <a:bodyPr/>
          <a:lstStyle/>
          <a:p>
            <a:r>
              <a:rPr lang="fr-FR" dirty="0"/>
              <a:t>Retrouvez le récapitulatif des augmentations tarifaires pour 2024 (3/3).</a:t>
            </a:r>
          </a:p>
        </p:txBody>
      </p:sp>
      <p:sp>
        <p:nvSpPr>
          <p:cNvPr id="4" name="Espace réservé du texte 3">
            <a:extLst>
              <a:ext uri="{FF2B5EF4-FFF2-40B4-BE49-F238E27FC236}">
                <a16:creationId xmlns:a16="http://schemas.microsoft.com/office/drawing/2014/main" id="{B93423EA-079D-B27E-AA0F-120ABC97FAE5}"/>
              </a:ext>
            </a:extLst>
          </p:cNvPr>
          <p:cNvSpPr>
            <a:spLocks noGrp="1"/>
          </p:cNvSpPr>
          <p:nvPr>
            <p:ph type="body" sz="quarter" idx="14"/>
          </p:nvPr>
        </p:nvSpPr>
        <p:spPr/>
        <p:txBody>
          <a:bodyPr/>
          <a:lstStyle/>
          <a:p>
            <a:r>
              <a:rPr lang="fr-FR" dirty="0"/>
              <a:t>Annexes</a:t>
            </a:r>
          </a:p>
        </p:txBody>
      </p:sp>
      <p:sp>
        <p:nvSpPr>
          <p:cNvPr id="5" name="Espace réservé du texte 4">
            <a:extLst>
              <a:ext uri="{FF2B5EF4-FFF2-40B4-BE49-F238E27FC236}">
                <a16:creationId xmlns:a16="http://schemas.microsoft.com/office/drawing/2014/main" id="{9ABA63ED-737D-7209-813F-3CCE2A0D6EF8}"/>
              </a:ext>
            </a:extLst>
          </p:cNvPr>
          <p:cNvSpPr>
            <a:spLocks noGrp="1"/>
          </p:cNvSpPr>
          <p:nvPr>
            <p:ph type="body" sz="quarter" idx="16"/>
          </p:nvPr>
        </p:nvSpPr>
        <p:spPr/>
        <p:txBody>
          <a:bodyPr/>
          <a:lstStyle/>
          <a:p>
            <a:r>
              <a:rPr lang="fr-FR" dirty="0"/>
              <a:t>5</a:t>
            </a:r>
          </a:p>
        </p:txBody>
      </p:sp>
      <p:sp>
        <p:nvSpPr>
          <p:cNvPr id="7" name="Rectangle 6">
            <a:extLst>
              <a:ext uri="{FF2B5EF4-FFF2-40B4-BE49-F238E27FC236}">
                <a16:creationId xmlns:a16="http://schemas.microsoft.com/office/drawing/2014/main" id="{A2E0447E-EE74-A16E-EFAE-27AAE4C0DA34}"/>
              </a:ext>
            </a:extLst>
          </p:cNvPr>
          <p:cNvSpPr/>
          <p:nvPr/>
        </p:nvSpPr>
        <p:spPr>
          <a:xfrm>
            <a:off x="6279417" y="2727723"/>
            <a:ext cx="824753" cy="268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14,5 €</a:t>
            </a:r>
          </a:p>
          <a:p>
            <a:pPr algn="ctr"/>
            <a:r>
              <a:rPr lang="fr-FR" sz="900" dirty="0">
                <a:solidFill>
                  <a:schemeClr val="tx1">
                    <a:lumMod val="75000"/>
                    <a:lumOff val="25000"/>
                  </a:schemeClr>
                </a:solidFill>
              </a:rPr>
              <a:t>10,5 €</a:t>
            </a:r>
          </a:p>
        </p:txBody>
      </p:sp>
      <p:sp>
        <p:nvSpPr>
          <p:cNvPr id="8" name="Rectangle 7">
            <a:extLst>
              <a:ext uri="{FF2B5EF4-FFF2-40B4-BE49-F238E27FC236}">
                <a16:creationId xmlns:a16="http://schemas.microsoft.com/office/drawing/2014/main" id="{31135D8B-5839-40F7-ECD5-9118BD072CD0}"/>
              </a:ext>
            </a:extLst>
          </p:cNvPr>
          <p:cNvSpPr/>
          <p:nvPr/>
        </p:nvSpPr>
        <p:spPr>
          <a:xfrm>
            <a:off x="9201911" y="2736687"/>
            <a:ext cx="824753" cy="268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15 €</a:t>
            </a:r>
          </a:p>
          <a:p>
            <a:pPr algn="ctr"/>
            <a:r>
              <a:rPr lang="fr-FR" sz="900" dirty="0">
                <a:solidFill>
                  <a:schemeClr val="tx1">
                    <a:lumMod val="75000"/>
                    <a:lumOff val="25000"/>
                  </a:schemeClr>
                </a:solidFill>
              </a:rPr>
              <a:t>13 €</a:t>
            </a:r>
          </a:p>
        </p:txBody>
      </p:sp>
      <p:sp>
        <p:nvSpPr>
          <p:cNvPr id="9" name="Rectangle 8">
            <a:extLst>
              <a:ext uri="{FF2B5EF4-FFF2-40B4-BE49-F238E27FC236}">
                <a16:creationId xmlns:a16="http://schemas.microsoft.com/office/drawing/2014/main" id="{E07FF156-09CF-1450-AD43-E3A1F344E9DB}"/>
              </a:ext>
            </a:extLst>
          </p:cNvPr>
          <p:cNvSpPr/>
          <p:nvPr/>
        </p:nvSpPr>
        <p:spPr>
          <a:xfrm>
            <a:off x="6279415" y="2064929"/>
            <a:ext cx="824753" cy="268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000"/>
              </a:lnSpc>
            </a:pPr>
            <a:r>
              <a:rPr lang="fr-FR" sz="900" dirty="0">
                <a:solidFill>
                  <a:schemeClr val="tx1">
                    <a:lumMod val="75000"/>
                    <a:lumOff val="25000"/>
                  </a:schemeClr>
                </a:solidFill>
              </a:rPr>
              <a:t>3,1 €</a:t>
            </a:r>
          </a:p>
          <a:p>
            <a:pPr algn="ctr">
              <a:lnSpc>
                <a:spcPts val="1000"/>
              </a:lnSpc>
            </a:pPr>
            <a:r>
              <a:rPr lang="fr-FR" sz="900" dirty="0">
                <a:solidFill>
                  <a:schemeClr val="tx1">
                    <a:lumMod val="75000"/>
                    <a:lumOff val="25000"/>
                  </a:schemeClr>
                </a:solidFill>
              </a:rPr>
              <a:t>4,14 €</a:t>
            </a:r>
          </a:p>
          <a:p>
            <a:pPr algn="ctr">
              <a:lnSpc>
                <a:spcPts val="1000"/>
              </a:lnSpc>
            </a:pPr>
            <a:r>
              <a:rPr lang="fr-FR" sz="900" dirty="0">
                <a:solidFill>
                  <a:schemeClr val="tx1">
                    <a:lumMod val="75000"/>
                    <a:lumOff val="25000"/>
                  </a:schemeClr>
                </a:solidFill>
              </a:rPr>
              <a:t>1 €</a:t>
            </a:r>
          </a:p>
          <a:p>
            <a:pPr algn="ctr">
              <a:lnSpc>
                <a:spcPts val="1000"/>
              </a:lnSpc>
            </a:pPr>
            <a:r>
              <a:rPr lang="fr-FR" sz="900" dirty="0">
                <a:solidFill>
                  <a:schemeClr val="tx1">
                    <a:lumMod val="75000"/>
                    <a:lumOff val="25000"/>
                  </a:schemeClr>
                </a:solidFill>
              </a:rPr>
              <a:t>4,14 €</a:t>
            </a:r>
          </a:p>
        </p:txBody>
      </p:sp>
      <p:sp>
        <p:nvSpPr>
          <p:cNvPr id="10" name="Rectangle 9">
            <a:extLst>
              <a:ext uri="{FF2B5EF4-FFF2-40B4-BE49-F238E27FC236}">
                <a16:creationId xmlns:a16="http://schemas.microsoft.com/office/drawing/2014/main" id="{54B0ED4D-3B66-FC9E-5937-9A9AC23FF65C}"/>
              </a:ext>
            </a:extLst>
          </p:cNvPr>
          <p:cNvSpPr/>
          <p:nvPr/>
        </p:nvSpPr>
        <p:spPr>
          <a:xfrm>
            <a:off x="9201909" y="2065898"/>
            <a:ext cx="824753" cy="268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000"/>
              </a:lnSpc>
            </a:pPr>
            <a:r>
              <a:rPr lang="fr-FR" sz="900" dirty="0">
                <a:solidFill>
                  <a:schemeClr val="tx1">
                    <a:lumMod val="75000"/>
                    <a:lumOff val="25000"/>
                  </a:schemeClr>
                </a:solidFill>
              </a:rPr>
              <a:t>3,3 €</a:t>
            </a:r>
          </a:p>
          <a:p>
            <a:pPr algn="ctr">
              <a:lnSpc>
                <a:spcPts val="1000"/>
              </a:lnSpc>
            </a:pPr>
            <a:r>
              <a:rPr lang="fr-FR" sz="900" dirty="0">
                <a:solidFill>
                  <a:schemeClr val="tx1">
                    <a:lumMod val="75000"/>
                    <a:lumOff val="25000"/>
                  </a:schemeClr>
                </a:solidFill>
              </a:rPr>
              <a:t>4,4 €</a:t>
            </a:r>
          </a:p>
          <a:p>
            <a:pPr algn="ctr">
              <a:lnSpc>
                <a:spcPts val="1000"/>
              </a:lnSpc>
            </a:pPr>
            <a:r>
              <a:rPr lang="fr-FR" sz="900" dirty="0">
                <a:solidFill>
                  <a:schemeClr val="tx1">
                    <a:lumMod val="75000"/>
                    <a:lumOff val="25000"/>
                  </a:schemeClr>
                </a:solidFill>
              </a:rPr>
              <a:t>1,1 €</a:t>
            </a:r>
          </a:p>
          <a:p>
            <a:pPr algn="ctr">
              <a:lnSpc>
                <a:spcPts val="1000"/>
              </a:lnSpc>
            </a:pPr>
            <a:r>
              <a:rPr lang="fr-FR" sz="900" dirty="0">
                <a:solidFill>
                  <a:schemeClr val="tx1">
                    <a:lumMod val="75000"/>
                    <a:lumOff val="25000"/>
                  </a:schemeClr>
                </a:solidFill>
              </a:rPr>
              <a:t>4,4 €</a:t>
            </a:r>
          </a:p>
        </p:txBody>
      </p:sp>
      <p:sp>
        <p:nvSpPr>
          <p:cNvPr id="11" name="Rectangle 10">
            <a:extLst>
              <a:ext uri="{FF2B5EF4-FFF2-40B4-BE49-F238E27FC236}">
                <a16:creationId xmlns:a16="http://schemas.microsoft.com/office/drawing/2014/main" id="{A940A2DF-15D4-F613-0961-A4E823D97F8D}"/>
              </a:ext>
            </a:extLst>
          </p:cNvPr>
          <p:cNvSpPr/>
          <p:nvPr/>
        </p:nvSpPr>
        <p:spPr>
          <a:xfrm>
            <a:off x="6279415" y="5893577"/>
            <a:ext cx="824753" cy="268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000"/>
              </a:lnSpc>
            </a:pPr>
            <a:endParaRPr lang="fr-FR" sz="900" dirty="0">
              <a:solidFill>
                <a:schemeClr val="tx1">
                  <a:lumMod val="75000"/>
                  <a:lumOff val="25000"/>
                </a:schemeClr>
              </a:solidFill>
            </a:endParaRPr>
          </a:p>
          <a:p>
            <a:pPr algn="ctr">
              <a:lnSpc>
                <a:spcPts val="1000"/>
              </a:lnSpc>
            </a:pPr>
            <a:r>
              <a:rPr lang="fr-FR" sz="900" dirty="0">
                <a:solidFill>
                  <a:schemeClr val="tx1">
                    <a:lumMod val="75000"/>
                    <a:lumOff val="25000"/>
                  </a:schemeClr>
                </a:solidFill>
              </a:rPr>
              <a:t>16 €</a:t>
            </a:r>
          </a:p>
          <a:p>
            <a:pPr algn="ctr">
              <a:lnSpc>
                <a:spcPts val="1000"/>
              </a:lnSpc>
            </a:pPr>
            <a:r>
              <a:rPr lang="fr-FR" sz="900" dirty="0">
                <a:solidFill>
                  <a:schemeClr val="tx1">
                    <a:lumMod val="75000"/>
                    <a:lumOff val="25000"/>
                  </a:schemeClr>
                </a:solidFill>
              </a:rPr>
              <a:t>26 €</a:t>
            </a:r>
          </a:p>
        </p:txBody>
      </p:sp>
      <p:sp>
        <p:nvSpPr>
          <p:cNvPr id="12" name="Rectangle 11">
            <a:extLst>
              <a:ext uri="{FF2B5EF4-FFF2-40B4-BE49-F238E27FC236}">
                <a16:creationId xmlns:a16="http://schemas.microsoft.com/office/drawing/2014/main" id="{D4009235-B6FD-1846-6A8B-CDCD8B42C86F}"/>
              </a:ext>
            </a:extLst>
          </p:cNvPr>
          <p:cNvSpPr/>
          <p:nvPr/>
        </p:nvSpPr>
        <p:spPr>
          <a:xfrm>
            <a:off x="9201909" y="5904928"/>
            <a:ext cx="824753" cy="268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000"/>
              </a:lnSpc>
            </a:pPr>
            <a:endParaRPr lang="fr-FR" sz="900" dirty="0">
              <a:solidFill>
                <a:schemeClr val="tx1">
                  <a:lumMod val="75000"/>
                  <a:lumOff val="25000"/>
                </a:schemeClr>
              </a:solidFill>
            </a:endParaRPr>
          </a:p>
          <a:p>
            <a:pPr algn="ctr">
              <a:lnSpc>
                <a:spcPts val="1000"/>
              </a:lnSpc>
            </a:pPr>
            <a:r>
              <a:rPr lang="fr-FR" sz="900" dirty="0">
                <a:solidFill>
                  <a:schemeClr val="tx1">
                    <a:lumMod val="75000"/>
                    <a:lumOff val="25000"/>
                  </a:schemeClr>
                </a:solidFill>
              </a:rPr>
              <a:t>16,7 €</a:t>
            </a:r>
          </a:p>
          <a:p>
            <a:pPr algn="ctr">
              <a:lnSpc>
                <a:spcPts val="1000"/>
              </a:lnSpc>
            </a:pPr>
            <a:r>
              <a:rPr lang="fr-FR" sz="900" dirty="0">
                <a:solidFill>
                  <a:schemeClr val="tx1">
                    <a:lumMod val="75000"/>
                    <a:lumOff val="25000"/>
                  </a:schemeClr>
                </a:solidFill>
              </a:rPr>
              <a:t>27 €</a:t>
            </a:r>
          </a:p>
        </p:txBody>
      </p:sp>
      <p:sp>
        <p:nvSpPr>
          <p:cNvPr id="13" name="Rectangle 12">
            <a:extLst>
              <a:ext uri="{FF2B5EF4-FFF2-40B4-BE49-F238E27FC236}">
                <a16:creationId xmlns:a16="http://schemas.microsoft.com/office/drawing/2014/main" id="{47CCCC12-9D73-4AB8-22D7-F1C49CF7572E}"/>
              </a:ext>
            </a:extLst>
          </p:cNvPr>
          <p:cNvSpPr/>
          <p:nvPr/>
        </p:nvSpPr>
        <p:spPr>
          <a:xfrm>
            <a:off x="6279415" y="5793581"/>
            <a:ext cx="824753" cy="268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7,5 €</a:t>
            </a:r>
          </a:p>
          <a:p>
            <a:pPr algn="ctr">
              <a:lnSpc>
                <a:spcPts val="900"/>
              </a:lnSpc>
            </a:pPr>
            <a:endParaRPr lang="fr-FR" sz="900" dirty="0">
              <a:solidFill>
                <a:schemeClr val="tx1">
                  <a:lumMod val="75000"/>
                  <a:lumOff val="25000"/>
                </a:schemeClr>
              </a:solidFill>
            </a:endParaRPr>
          </a:p>
        </p:txBody>
      </p:sp>
      <p:sp>
        <p:nvSpPr>
          <p:cNvPr id="14" name="Rectangle 13">
            <a:extLst>
              <a:ext uri="{FF2B5EF4-FFF2-40B4-BE49-F238E27FC236}">
                <a16:creationId xmlns:a16="http://schemas.microsoft.com/office/drawing/2014/main" id="{635442A1-63C6-8867-8E20-60A052AE8138}"/>
              </a:ext>
            </a:extLst>
          </p:cNvPr>
          <p:cNvSpPr/>
          <p:nvPr/>
        </p:nvSpPr>
        <p:spPr>
          <a:xfrm>
            <a:off x="9201909" y="5738705"/>
            <a:ext cx="824753" cy="268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7,8 €</a:t>
            </a:r>
          </a:p>
        </p:txBody>
      </p:sp>
      <p:graphicFrame>
        <p:nvGraphicFramePr>
          <p:cNvPr id="23" name="Tableau 22">
            <a:extLst>
              <a:ext uri="{FF2B5EF4-FFF2-40B4-BE49-F238E27FC236}">
                <a16:creationId xmlns:a16="http://schemas.microsoft.com/office/drawing/2014/main" id="{41ED460A-912F-6A3C-32F2-11C67581FF4D}"/>
              </a:ext>
            </a:extLst>
          </p:cNvPr>
          <p:cNvGraphicFramePr>
            <a:graphicFrameLocks noGrp="1"/>
          </p:cNvGraphicFramePr>
          <p:nvPr>
            <p:extLst>
              <p:ext uri="{D42A27DB-BD31-4B8C-83A1-F6EECF244321}">
                <p14:modId xmlns:p14="http://schemas.microsoft.com/office/powerpoint/2010/main" val="3815822244"/>
              </p:ext>
            </p:extLst>
          </p:nvPr>
        </p:nvGraphicFramePr>
        <p:xfrm>
          <a:off x="1198406" y="1424005"/>
          <a:ext cx="9795188" cy="4838509"/>
        </p:xfrm>
        <a:graphic>
          <a:graphicData uri="http://schemas.openxmlformats.org/drawingml/2006/table">
            <a:tbl>
              <a:tblPr/>
              <a:tblGrid>
                <a:gridCol w="4036897">
                  <a:extLst>
                    <a:ext uri="{9D8B030D-6E8A-4147-A177-3AD203B41FA5}">
                      <a16:colId xmlns:a16="http://schemas.microsoft.com/office/drawing/2014/main" val="1447070666"/>
                    </a:ext>
                  </a:extLst>
                </a:gridCol>
                <a:gridCol w="2940080">
                  <a:extLst>
                    <a:ext uri="{9D8B030D-6E8A-4147-A177-3AD203B41FA5}">
                      <a16:colId xmlns:a16="http://schemas.microsoft.com/office/drawing/2014/main" val="508179615"/>
                    </a:ext>
                  </a:extLst>
                </a:gridCol>
                <a:gridCol w="2818211">
                  <a:extLst>
                    <a:ext uri="{9D8B030D-6E8A-4147-A177-3AD203B41FA5}">
                      <a16:colId xmlns:a16="http://schemas.microsoft.com/office/drawing/2014/main" val="3908638120"/>
                    </a:ext>
                  </a:extLst>
                </a:gridCol>
              </a:tblGrid>
              <a:tr h="347116">
                <a:tc>
                  <a:txBody>
                    <a:bodyPr/>
                    <a:lstStyle/>
                    <a:p>
                      <a:pPr algn="ctr" rtl="0" fontAlgn="ctr"/>
                      <a:r>
                        <a:rPr lang="fr-FR" sz="1000" b="0" i="0" u="none" strike="noStrike" dirty="0">
                          <a:solidFill>
                            <a:schemeClr val="tx1">
                              <a:lumMod val="75000"/>
                              <a:lumOff val="25000"/>
                            </a:schemeClr>
                          </a:solidFill>
                          <a:effectLst/>
                          <a:latin typeface="+mn-lt"/>
                        </a:rPr>
                        <a:t>Libellé</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fr-FR" sz="1000" b="0" i="0" u="none" strike="noStrike" dirty="0">
                          <a:solidFill>
                            <a:schemeClr val="tx1">
                              <a:lumMod val="75000"/>
                              <a:lumOff val="25000"/>
                            </a:schemeClr>
                          </a:solidFill>
                          <a:effectLst/>
                          <a:latin typeface="+mn-lt"/>
                        </a:rPr>
                        <a:t>2023</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fr-FR" sz="1000" b="0" i="0" u="none" strike="noStrike" dirty="0">
                          <a:solidFill>
                            <a:schemeClr val="tx1">
                              <a:lumMod val="75000"/>
                              <a:lumOff val="25000"/>
                            </a:schemeClr>
                          </a:solidFill>
                          <a:effectLst/>
                          <a:latin typeface="+mn-lt"/>
                        </a:rPr>
                        <a:t>2024</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74791650"/>
                  </a:ext>
                </a:extLst>
              </a:tr>
              <a:tr h="394450">
                <a:tc>
                  <a:txBody>
                    <a:bodyPr/>
                    <a:lstStyle/>
                    <a:p>
                      <a:pPr algn="l" rtl="0" fontAlgn="ctr"/>
                      <a:r>
                        <a:rPr lang="fr-FR" sz="900" b="0" i="0" u="none" strike="noStrike" dirty="0">
                          <a:solidFill>
                            <a:schemeClr val="tx1">
                              <a:lumMod val="75000"/>
                              <a:lumOff val="25000"/>
                            </a:schemeClr>
                          </a:solidFill>
                          <a:effectLst/>
                          <a:latin typeface="+mn-lt"/>
                        </a:rPr>
                        <a:t>Augmentation des offres groupées destinées aux Personnes Protégées</a:t>
                      </a:r>
                    </a:p>
                    <a:p>
                      <a:pPr algn="l" rtl="0" fontAlgn="ctr"/>
                      <a:r>
                        <a:rPr lang="fr-FR" sz="900" b="0" i="0" u="none" strike="noStrike" dirty="0">
                          <a:solidFill>
                            <a:schemeClr val="tx1">
                              <a:lumMod val="75000"/>
                              <a:lumOff val="25000"/>
                            </a:schemeClr>
                          </a:solidFill>
                          <a:effectLst/>
                          <a:latin typeface="+mn-lt"/>
                        </a:rPr>
                        <a:t>- Satellis Autonomie - Equilibra</a:t>
                      </a:r>
                    </a:p>
                    <a:p>
                      <a:pPr marL="0" indent="0" algn="l" rtl="0" fontAlgn="ctr">
                        <a:buFontTx/>
                        <a:buNone/>
                      </a:pPr>
                      <a:r>
                        <a:rPr lang="fr-FR" sz="900" b="0" i="0" u="none" strike="noStrike" dirty="0">
                          <a:solidFill>
                            <a:schemeClr val="tx1">
                              <a:lumMod val="75000"/>
                              <a:lumOff val="25000"/>
                            </a:schemeClr>
                          </a:solidFill>
                          <a:effectLst/>
                          <a:latin typeface="+mn-lt"/>
                        </a:rPr>
                        <a:t>- Satellis Autonomie – C2S</a:t>
                      </a:r>
                    </a:p>
                    <a:p>
                      <a:pPr marL="0" indent="0" algn="l" rtl="0" fontAlgn="ctr">
                        <a:buFontTx/>
                        <a:buNone/>
                      </a:pPr>
                      <a:r>
                        <a:rPr lang="fr-FR" sz="900" b="0" i="0" u="none" strike="noStrike" dirty="0">
                          <a:solidFill>
                            <a:schemeClr val="tx1">
                              <a:lumMod val="75000"/>
                              <a:lumOff val="25000"/>
                            </a:schemeClr>
                          </a:solidFill>
                          <a:effectLst/>
                          <a:latin typeface="+mn-lt"/>
                        </a:rPr>
                        <a:t>- Satellis gestion - sans carte</a:t>
                      </a:r>
                    </a:p>
                    <a:p>
                      <a:pPr algn="l" rtl="0" fontAlgn="ctr"/>
                      <a:r>
                        <a:rPr lang="fr-FR" sz="900" b="0" i="0" u="none" strike="noStrike" dirty="0">
                          <a:solidFill>
                            <a:schemeClr val="tx1">
                              <a:lumMod val="75000"/>
                              <a:lumOff val="25000"/>
                            </a:schemeClr>
                          </a:solidFill>
                          <a:effectLst/>
                          <a:latin typeface="+mn-lt"/>
                        </a:rPr>
                        <a:t>- Satellis gestion – C2S</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br>
                        <a:rPr lang="fr-FR" sz="900" b="0" i="0" u="none" strike="noStrike" dirty="0">
                          <a:solidFill>
                            <a:schemeClr val="tx1">
                              <a:lumMod val="75000"/>
                              <a:lumOff val="25000"/>
                            </a:schemeClr>
                          </a:solidFill>
                          <a:effectLst/>
                          <a:highlight>
                            <a:srgbClr val="FFFF00"/>
                          </a:highlight>
                          <a:latin typeface="+mn-lt"/>
                        </a:rPr>
                      </a:br>
                      <a:br>
                        <a:rPr lang="fr-FR" sz="900" b="0" i="0" u="none" strike="noStrike" dirty="0">
                          <a:solidFill>
                            <a:schemeClr val="tx1">
                              <a:lumMod val="75000"/>
                              <a:lumOff val="25000"/>
                            </a:schemeClr>
                          </a:solidFill>
                          <a:effectLst/>
                          <a:highlight>
                            <a:srgbClr val="FFFF00"/>
                          </a:highlight>
                          <a:latin typeface="+mn-lt"/>
                        </a:rPr>
                      </a:br>
                      <a:br>
                        <a:rPr lang="fr-FR" sz="900" b="0" i="0" u="none" strike="noStrike" dirty="0">
                          <a:solidFill>
                            <a:schemeClr val="tx1">
                              <a:lumMod val="75000"/>
                              <a:lumOff val="25000"/>
                            </a:schemeClr>
                          </a:solidFill>
                          <a:effectLst/>
                          <a:highlight>
                            <a:srgbClr val="FFFF00"/>
                          </a:highlight>
                          <a:latin typeface="+mn-lt"/>
                        </a:rPr>
                      </a:br>
                      <a:endParaRPr lang="fr-FR" sz="900" b="0" i="0" u="none" strike="noStrike" dirty="0">
                        <a:solidFill>
                          <a:schemeClr val="tx1">
                            <a:lumMod val="75000"/>
                            <a:lumOff val="25000"/>
                          </a:schemeClr>
                        </a:solidFill>
                        <a:effectLst/>
                        <a:highlight>
                          <a:srgbClr val="FFFF00"/>
                        </a:highlight>
                        <a:latin typeface="+mn-lt"/>
                      </a:endParaRP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br>
                        <a:rPr lang="fr-FR" sz="900" b="0" i="0" u="none" strike="noStrike" dirty="0">
                          <a:solidFill>
                            <a:schemeClr val="tx1">
                              <a:lumMod val="75000"/>
                              <a:lumOff val="25000"/>
                            </a:schemeClr>
                          </a:solidFill>
                          <a:effectLst/>
                          <a:highlight>
                            <a:srgbClr val="FFFF00"/>
                          </a:highlight>
                          <a:latin typeface="+mn-lt"/>
                        </a:rPr>
                      </a:br>
                      <a:br>
                        <a:rPr lang="fr-FR" sz="900" b="0" i="0" u="none" strike="noStrike" dirty="0">
                          <a:solidFill>
                            <a:schemeClr val="tx1">
                              <a:lumMod val="75000"/>
                              <a:lumOff val="25000"/>
                            </a:schemeClr>
                          </a:solidFill>
                          <a:effectLst/>
                          <a:highlight>
                            <a:srgbClr val="FFFF00"/>
                          </a:highlight>
                          <a:latin typeface="+mn-lt"/>
                        </a:rPr>
                      </a:br>
                      <a:br>
                        <a:rPr lang="fr-FR" sz="900" b="0" i="0" u="none" strike="noStrike" dirty="0">
                          <a:solidFill>
                            <a:schemeClr val="tx1">
                              <a:lumMod val="75000"/>
                              <a:lumOff val="25000"/>
                            </a:schemeClr>
                          </a:solidFill>
                          <a:effectLst/>
                          <a:highlight>
                            <a:srgbClr val="FFFF00"/>
                          </a:highlight>
                          <a:latin typeface="+mn-lt"/>
                        </a:rPr>
                      </a:br>
                      <a:endParaRPr lang="fr-FR" sz="900" b="0" i="0" u="none" strike="noStrike" dirty="0">
                        <a:solidFill>
                          <a:schemeClr val="tx1">
                            <a:lumMod val="75000"/>
                            <a:lumOff val="25000"/>
                          </a:schemeClr>
                        </a:solidFill>
                        <a:effectLst/>
                        <a:highlight>
                          <a:srgbClr val="FFFF00"/>
                        </a:highlight>
                        <a:latin typeface="+mn-lt"/>
                      </a:endParaRP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5804576"/>
                  </a:ext>
                </a:extLst>
              </a:tr>
              <a:tr h="394450">
                <a:tc>
                  <a:txBody>
                    <a:bodyPr/>
                    <a:lstStyle/>
                    <a:p>
                      <a:pPr algn="l" rtl="0" fontAlgn="ctr"/>
                      <a:r>
                        <a:rPr lang="fr-FR" sz="900" b="0" i="0" u="none" strike="noStrike" dirty="0">
                          <a:solidFill>
                            <a:schemeClr val="tx1">
                              <a:lumMod val="75000"/>
                              <a:lumOff val="25000"/>
                            </a:schemeClr>
                          </a:solidFill>
                          <a:effectLst/>
                          <a:latin typeface="+mn-lt"/>
                        </a:rPr>
                        <a:t>Augmentation de la tarification des renouvellements anticipés de carte </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Tarifs :</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 cartes de paiement</a:t>
                      </a:r>
                      <a:br>
                        <a:rPr lang="fr-FR" sz="900" b="0" i="0" u="none" strike="noStrike" dirty="0">
                          <a:solidFill>
                            <a:schemeClr val="tx1">
                              <a:lumMod val="75000"/>
                              <a:lumOff val="25000"/>
                            </a:schemeClr>
                          </a:solidFill>
                          <a:effectLst/>
                          <a:latin typeface="+mn-lt"/>
                        </a:rPr>
                      </a:br>
                      <a:r>
                        <a:rPr lang="fr-FR" sz="900" b="0" i="0" u="none" strike="noStrike" dirty="0">
                          <a:solidFill>
                            <a:schemeClr val="tx1">
                              <a:lumMod val="75000"/>
                              <a:lumOff val="25000"/>
                            </a:schemeClr>
                          </a:solidFill>
                          <a:effectLst/>
                          <a:latin typeface="+mn-lt"/>
                        </a:rPr>
                        <a:t>- cartes de retrait</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br>
                        <a:rPr lang="fr-FR" sz="900" b="0" i="0" u="none" strike="noStrike" dirty="0">
                          <a:solidFill>
                            <a:schemeClr val="tx1">
                              <a:lumMod val="75000"/>
                              <a:lumOff val="25000"/>
                            </a:schemeClr>
                          </a:solidFill>
                          <a:effectLst/>
                          <a:highlight>
                            <a:srgbClr val="FFFF00"/>
                          </a:highlight>
                          <a:latin typeface="+mn-lt"/>
                        </a:rPr>
                      </a:br>
                      <a:br>
                        <a:rPr lang="fr-FR" sz="900" b="0" i="0" u="none" strike="noStrike" dirty="0">
                          <a:solidFill>
                            <a:schemeClr val="tx1">
                              <a:lumMod val="75000"/>
                              <a:lumOff val="25000"/>
                            </a:schemeClr>
                          </a:solidFill>
                          <a:effectLst/>
                          <a:highlight>
                            <a:srgbClr val="FFFF00"/>
                          </a:highlight>
                          <a:latin typeface="+mn-lt"/>
                        </a:rPr>
                      </a:br>
                      <a:br>
                        <a:rPr lang="fr-FR" sz="900" b="0" i="0" u="none" strike="noStrike" dirty="0">
                          <a:solidFill>
                            <a:schemeClr val="tx1">
                              <a:lumMod val="75000"/>
                              <a:lumOff val="25000"/>
                            </a:schemeClr>
                          </a:solidFill>
                          <a:effectLst/>
                          <a:highlight>
                            <a:srgbClr val="FFFF00"/>
                          </a:highlight>
                          <a:latin typeface="+mn-lt"/>
                        </a:rPr>
                      </a:br>
                      <a:endParaRPr lang="fr-FR" sz="900" b="0" i="0" u="none" strike="noStrike" dirty="0">
                        <a:solidFill>
                          <a:schemeClr val="tx1">
                            <a:lumMod val="75000"/>
                            <a:lumOff val="25000"/>
                          </a:schemeClr>
                        </a:solidFill>
                        <a:effectLst/>
                        <a:highlight>
                          <a:srgbClr val="FFFF00"/>
                        </a:highlight>
                        <a:latin typeface="+mn-lt"/>
                      </a:endParaRP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br>
                        <a:rPr lang="fr-FR" sz="900" b="0" i="0" u="none" strike="noStrike" dirty="0">
                          <a:solidFill>
                            <a:schemeClr val="tx1">
                              <a:lumMod val="75000"/>
                              <a:lumOff val="25000"/>
                            </a:schemeClr>
                          </a:solidFill>
                          <a:effectLst/>
                          <a:highlight>
                            <a:srgbClr val="FFFF00"/>
                          </a:highlight>
                          <a:latin typeface="+mn-lt"/>
                        </a:rPr>
                      </a:br>
                      <a:br>
                        <a:rPr lang="fr-FR" sz="900" b="0" i="0" u="none" strike="noStrike" dirty="0">
                          <a:solidFill>
                            <a:schemeClr val="tx1">
                              <a:lumMod val="75000"/>
                              <a:lumOff val="25000"/>
                            </a:schemeClr>
                          </a:solidFill>
                          <a:effectLst/>
                          <a:highlight>
                            <a:srgbClr val="FFFF00"/>
                          </a:highlight>
                          <a:latin typeface="+mn-lt"/>
                        </a:rPr>
                      </a:br>
                      <a:br>
                        <a:rPr lang="fr-FR" sz="900" b="0" i="0" u="none" strike="noStrike" dirty="0">
                          <a:solidFill>
                            <a:schemeClr val="tx1">
                              <a:lumMod val="75000"/>
                              <a:lumOff val="25000"/>
                            </a:schemeClr>
                          </a:solidFill>
                          <a:effectLst/>
                          <a:highlight>
                            <a:srgbClr val="FFFF00"/>
                          </a:highlight>
                          <a:latin typeface="+mn-lt"/>
                        </a:rPr>
                      </a:br>
                      <a:endParaRPr lang="fr-FR" sz="900" b="0" i="0" u="none" strike="noStrike" dirty="0">
                        <a:solidFill>
                          <a:schemeClr val="tx1">
                            <a:lumMod val="75000"/>
                            <a:lumOff val="25000"/>
                          </a:schemeClr>
                        </a:solidFill>
                        <a:effectLst/>
                        <a:highlight>
                          <a:srgbClr val="FFFF00"/>
                        </a:highlight>
                        <a:latin typeface="+mn-lt"/>
                      </a:endParaRP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7374637"/>
                  </a:ext>
                </a:extLst>
              </a:tr>
              <a:tr h="347116">
                <a:tc>
                  <a:txBody>
                    <a:bodyPr/>
                    <a:lstStyle/>
                    <a:p>
                      <a:pPr algn="l" rtl="0" fontAlgn="ctr"/>
                      <a:r>
                        <a:rPr lang="fr-FR" sz="900" b="0" i="0" u="none" strike="noStrike" dirty="0">
                          <a:solidFill>
                            <a:schemeClr val="tx1">
                              <a:lumMod val="75000"/>
                              <a:lumOff val="25000"/>
                            </a:schemeClr>
                          </a:solidFill>
                          <a:effectLst/>
                          <a:latin typeface="+mn-lt"/>
                        </a:rPr>
                        <a:t>Carte Tempo hors agence de domiciliation</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2 €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3 €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3890613"/>
                  </a:ext>
                </a:extLst>
              </a:tr>
              <a:tr h="345143">
                <a:tc>
                  <a:txBody>
                    <a:bodyPr/>
                    <a:lstStyle/>
                    <a:p>
                      <a:pPr algn="l" rtl="0" fontAlgn="ctr"/>
                      <a:r>
                        <a:rPr lang="fr-FR" sz="900" b="0" i="0" u="none" strike="noStrike" dirty="0">
                          <a:solidFill>
                            <a:schemeClr val="tx1">
                              <a:lumMod val="75000"/>
                              <a:lumOff val="25000"/>
                            </a:schemeClr>
                          </a:solidFill>
                          <a:effectLst/>
                          <a:latin typeface="+mn-lt"/>
                        </a:rPr>
                        <a:t>Frais de recherche de document simple</a:t>
                      </a:r>
                    </a:p>
                    <a:p>
                      <a:pPr algn="l" rtl="0" fontAlgn="ctr"/>
                      <a:r>
                        <a:rPr lang="fr-FR" sz="900" b="0" i="0" u="none" strike="noStrike" dirty="0">
                          <a:solidFill>
                            <a:schemeClr val="tx1">
                              <a:lumMod val="75000"/>
                              <a:lumOff val="25000"/>
                            </a:schemeClr>
                          </a:solidFill>
                          <a:effectLst/>
                          <a:latin typeface="+mn-lt"/>
                        </a:rPr>
                        <a:t>Frais de recherche de document complexe</a:t>
                      </a:r>
                    </a:p>
                    <a:p>
                      <a:pPr algn="l" rtl="0" fontAlgn="ctr"/>
                      <a:r>
                        <a:rPr lang="fr-FR" sz="900" b="0" i="0" u="none" strike="noStrike" dirty="0">
                          <a:solidFill>
                            <a:schemeClr val="tx1">
                              <a:lumMod val="75000"/>
                              <a:lumOff val="25000"/>
                            </a:schemeClr>
                          </a:solidFill>
                          <a:effectLst/>
                          <a:latin typeface="+mn-lt"/>
                        </a:rPr>
                        <a:t>Demande de copie de chèque</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18 €</a:t>
                      </a:r>
                    </a:p>
                    <a:p>
                      <a:pPr algn="ctr" rtl="0" fontAlgn="ctr"/>
                      <a:r>
                        <a:rPr lang="fr-FR" sz="900" b="0" i="0" u="none" strike="noStrike" dirty="0">
                          <a:solidFill>
                            <a:schemeClr val="tx1">
                              <a:lumMod val="75000"/>
                              <a:lumOff val="25000"/>
                            </a:schemeClr>
                          </a:solidFill>
                          <a:effectLst/>
                          <a:latin typeface="+mn-lt"/>
                        </a:rPr>
                        <a:t>24 €</a:t>
                      </a:r>
                    </a:p>
                    <a:p>
                      <a:pPr algn="ctr" rtl="0" fontAlgn="ctr"/>
                      <a:r>
                        <a:rPr lang="fr-FR" sz="900" b="0" i="0" u="none" strike="noStrike" dirty="0">
                          <a:solidFill>
                            <a:schemeClr val="tx1">
                              <a:lumMod val="75000"/>
                              <a:lumOff val="25000"/>
                            </a:schemeClr>
                          </a:solidFill>
                          <a:effectLst/>
                          <a:latin typeface="+mn-lt"/>
                        </a:rPr>
                        <a:t>17 €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19 €</a:t>
                      </a:r>
                    </a:p>
                    <a:p>
                      <a:pPr algn="ctr" rtl="0" fontAlgn="ctr"/>
                      <a:r>
                        <a:rPr lang="fr-FR" sz="900" b="0" i="0" u="none" strike="noStrike" dirty="0">
                          <a:solidFill>
                            <a:schemeClr val="tx1">
                              <a:lumMod val="75000"/>
                              <a:lumOff val="25000"/>
                            </a:schemeClr>
                          </a:solidFill>
                          <a:effectLst/>
                          <a:latin typeface="+mn-lt"/>
                        </a:rPr>
                        <a:t>25 €</a:t>
                      </a:r>
                    </a:p>
                    <a:p>
                      <a:pPr algn="ctr" rtl="0" fontAlgn="ctr"/>
                      <a:r>
                        <a:rPr lang="fr-FR" sz="900" b="0" i="0" u="none" strike="noStrike" dirty="0">
                          <a:solidFill>
                            <a:schemeClr val="tx1">
                              <a:lumMod val="75000"/>
                              <a:lumOff val="25000"/>
                            </a:schemeClr>
                          </a:solidFill>
                          <a:effectLst/>
                          <a:latin typeface="+mn-lt"/>
                        </a:rPr>
                        <a:t>18 €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2106422"/>
                  </a:ext>
                </a:extLst>
              </a:tr>
              <a:tr h="463479">
                <a:tc>
                  <a:txBody>
                    <a:bodyPr/>
                    <a:lstStyle/>
                    <a:p>
                      <a:pPr algn="l" rtl="0" fontAlgn="ctr"/>
                      <a:r>
                        <a:rPr lang="fr-FR" sz="900" b="0" i="0" u="none" strike="noStrike" dirty="0">
                          <a:solidFill>
                            <a:schemeClr val="tx1">
                              <a:lumMod val="75000"/>
                              <a:lumOff val="25000"/>
                            </a:schemeClr>
                          </a:solidFill>
                          <a:effectLst/>
                          <a:latin typeface="+mn-lt"/>
                        </a:rPr>
                        <a:t>Réédition des codes secret cartes bancaires (en agence)</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9 €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9,5 €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1319189"/>
                  </a:ext>
                </a:extLst>
              </a:tr>
              <a:tr h="414172">
                <a:tc>
                  <a:txBody>
                    <a:bodyPr/>
                    <a:lstStyle/>
                    <a:p>
                      <a:pPr algn="l" rtl="0" fontAlgn="ctr"/>
                      <a:r>
                        <a:rPr lang="fr-FR" sz="900" b="0" i="0" u="none" strike="noStrike" dirty="0">
                          <a:solidFill>
                            <a:schemeClr val="tx1">
                              <a:lumMod val="75000"/>
                              <a:lumOff val="25000"/>
                            </a:schemeClr>
                          </a:solidFill>
                          <a:effectLst/>
                          <a:latin typeface="+mn-lt"/>
                        </a:rPr>
                        <a:t>Augmentation plafond paiement carte bancaire</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10,5 €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6995796"/>
                  </a:ext>
                </a:extLst>
              </a:tr>
              <a:tr h="352418">
                <a:tc>
                  <a:txBody>
                    <a:bodyPr/>
                    <a:lstStyle/>
                    <a:p>
                      <a:pPr algn="l" rtl="0" fontAlgn="ctr"/>
                      <a:r>
                        <a:rPr lang="fr-FR" sz="900" b="0" i="0" u="none" strike="noStrike" dirty="0">
                          <a:solidFill>
                            <a:schemeClr val="tx1">
                              <a:lumMod val="75000"/>
                              <a:lumOff val="25000"/>
                            </a:schemeClr>
                          </a:solidFill>
                          <a:effectLst/>
                          <a:latin typeface="+mn-lt"/>
                        </a:rPr>
                        <a:t>Hausse du tarif de l'</a:t>
                      </a:r>
                      <a:r>
                        <a:rPr lang="fr-FR" sz="900" b="0" i="0" u="none" strike="noStrike" dirty="0" err="1">
                          <a:solidFill>
                            <a:schemeClr val="tx1">
                              <a:lumMod val="75000"/>
                              <a:lumOff val="25000"/>
                            </a:schemeClr>
                          </a:solidFill>
                          <a:effectLst/>
                          <a:latin typeface="+mn-lt"/>
                        </a:rPr>
                        <a:t>Eparfix</a:t>
                      </a:r>
                      <a:r>
                        <a:rPr lang="fr-FR" sz="900" b="0" i="0" u="none" strike="noStrike" dirty="0">
                          <a:solidFill>
                            <a:schemeClr val="tx1">
                              <a:lumMod val="75000"/>
                              <a:lumOff val="25000"/>
                            </a:schemeClr>
                          </a:solidFill>
                          <a:effectLst/>
                          <a:latin typeface="+mn-lt"/>
                        </a:rPr>
                        <a:t> / </a:t>
                      </a:r>
                      <a:r>
                        <a:rPr lang="fr-FR" sz="900" b="0" i="0" u="none" strike="noStrike" dirty="0" err="1">
                          <a:solidFill>
                            <a:schemeClr val="tx1">
                              <a:lumMod val="75000"/>
                              <a:lumOff val="25000"/>
                            </a:schemeClr>
                          </a:solidFill>
                          <a:effectLst/>
                          <a:latin typeface="+mn-lt"/>
                        </a:rPr>
                        <a:t>Eparplus</a:t>
                      </a:r>
                      <a:r>
                        <a:rPr lang="fr-FR" sz="900" b="0" i="0" u="none" strike="noStrike" dirty="0">
                          <a:solidFill>
                            <a:schemeClr val="tx1">
                              <a:lumMod val="75000"/>
                              <a:lumOff val="25000"/>
                            </a:schemeClr>
                          </a:solidFill>
                          <a:effectLst/>
                          <a:latin typeface="+mn-lt"/>
                        </a:rPr>
                        <a:t>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9,18 €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9,5 €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1573275"/>
                  </a:ext>
                </a:extLst>
              </a:tr>
              <a:tr h="374827">
                <a:tc>
                  <a:txBody>
                    <a:bodyPr/>
                    <a:lstStyle/>
                    <a:p>
                      <a:pPr algn="l" rtl="0" fontAlgn="ctr"/>
                      <a:r>
                        <a:rPr lang="fr-FR" sz="900" b="0" i="0" u="none" strike="noStrike" dirty="0">
                          <a:solidFill>
                            <a:schemeClr val="tx1">
                              <a:lumMod val="75000"/>
                              <a:lumOff val="25000"/>
                            </a:schemeClr>
                          </a:solidFill>
                          <a:effectLst/>
                          <a:latin typeface="+mn-lt"/>
                        </a:rPr>
                        <a:t>Frais d’envoi en recommandé des cartes et chéquiers</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6,65 €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6,95 €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1783737"/>
                  </a:ext>
                </a:extLst>
              </a:tr>
              <a:tr h="367553">
                <a:tc>
                  <a:txBody>
                    <a:bodyPr/>
                    <a:lstStyle/>
                    <a:p>
                      <a:pPr algn="l" rtl="0" fontAlgn="ctr"/>
                      <a:r>
                        <a:rPr lang="fr-FR" sz="900" b="0" i="0" u="none" strike="noStrike" dirty="0">
                          <a:solidFill>
                            <a:schemeClr val="tx1">
                              <a:lumMod val="75000"/>
                              <a:lumOff val="25000"/>
                            </a:schemeClr>
                          </a:solidFill>
                          <a:effectLst/>
                          <a:latin typeface="+mn-lt"/>
                        </a:rPr>
                        <a:t>Chèque de banque sur compte et livret (hors Livret A)</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12,5 €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900" b="0" i="0" u="none" strike="noStrike" dirty="0">
                          <a:solidFill>
                            <a:schemeClr val="tx1">
                              <a:lumMod val="75000"/>
                              <a:lumOff val="25000"/>
                            </a:schemeClr>
                          </a:solidFill>
                          <a:effectLst/>
                          <a:latin typeface="+mn-lt"/>
                        </a:rPr>
                        <a:t>13 €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3048991"/>
                  </a:ext>
                </a:extLst>
              </a:tr>
              <a:tr h="503714">
                <a:tc>
                  <a:txBody>
                    <a:bodyPr/>
                    <a:lstStyle/>
                    <a:p>
                      <a:pPr algn="l" rtl="0" fontAlgn="ctr"/>
                      <a:r>
                        <a:rPr lang="fr-FR" sz="900" b="0" i="0" u="none" strike="noStrike" dirty="0">
                          <a:solidFill>
                            <a:schemeClr val="tx1">
                              <a:lumMod val="75000"/>
                              <a:lumOff val="25000"/>
                            </a:schemeClr>
                          </a:solidFill>
                          <a:effectLst/>
                          <a:latin typeface="+mn-lt"/>
                        </a:rPr>
                        <a:t>Frais de destruction chéquier</a:t>
                      </a:r>
                    </a:p>
                    <a:p>
                      <a:pPr algn="l" rtl="0" fontAlgn="ctr"/>
                      <a:r>
                        <a:rPr lang="fr-FR" sz="900" b="0" i="0" u="none" strike="noStrike" dirty="0">
                          <a:solidFill>
                            <a:schemeClr val="tx1">
                              <a:lumMod val="75000"/>
                              <a:lumOff val="25000"/>
                            </a:schemeClr>
                          </a:solidFill>
                          <a:effectLst/>
                          <a:latin typeface="+mn-lt"/>
                        </a:rPr>
                        <a:t>Frais d’opposition sur chèque</a:t>
                      </a:r>
                    </a:p>
                    <a:p>
                      <a:pPr algn="l" rtl="0" fontAlgn="ctr"/>
                      <a:r>
                        <a:rPr lang="fr-FR" sz="900" b="0" i="0" u="none" strike="noStrike" dirty="0">
                          <a:solidFill>
                            <a:schemeClr val="tx1">
                              <a:lumMod val="75000"/>
                              <a:lumOff val="25000"/>
                            </a:schemeClr>
                          </a:solidFill>
                          <a:effectLst/>
                          <a:latin typeface="+mn-lt"/>
                        </a:rPr>
                        <a:t>                             sur chéquier</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endParaRPr lang="fr-FR" sz="900" b="0" i="0" u="none" strike="noStrike" dirty="0">
                        <a:solidFill>
                          <a:schemeClr val="tx1">
                            <a:lumMod val="75000"/>
                            <a:lumOff val="25000"/>
                          </a:schemeClr>
                        </a:solidFill>
                        <a:effectLst/>
                        <a:latin typeface="+mn-lt"/>
                      </a:endParaRP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endParaRPr lang="fr-FR" sz="900" b="0" i="0" u="none" strike="noStrike" dirty="0">
                        <a:solidFill>
                          <a:schemeClr val="tx1">
                            <a:lumMod val="75000"/>
                            <a:lumOff val="25000"/>
                          </a:schemeClr>
                        </a:solidFill>
                        <a:effectLst/>
                        <a:latin typeface="+mn-lt"/>
                      </a:endParaRP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176159"/>
                  </a:ext>
                </a:extLst>
              </a:tr>
            </a:tbl>
          </a:graphicData>
        </a:graphic>
      </p:graphicFrame>
    </p:spTree>
    <p:extLst>
      <p:ext uri="{BB962C8B-B14F-4D97-AF65-F5344CB8AC3E}">
        <p14:creationId xmlns:p14="http://schemas.microsoft.com/office/powerpoint/2010/main" val="1680111065"/>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4546</TotalTime>
  <Words>4312</Words>
  <Application>Microsoft Office PowerPoint</Application>
  <PresentationFormat>Grand écran</PresentationFormat>
  <Paragraphs>676</Paragraphs>
  <Slides>22</Slides>
  <Notes>0</Notes>
  <HiddenSlides>0</HiddenSlides>
  <MMClips>1</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22</vt:i4>
      </vt:variant>
    </vt:vector>
  </HeadingPairs>
  <TitlesOfParts>
    <vt:vector size="30" baseType="lpstr">
      <vt:lpstr>Arial</vt:lpstr>
      <vt:lpstr>Arial Black</vt:lpstr>
      <vt:lpstr>Bahnschrift SemiBold</vt:lpstr>
      <vt:lpstr>Calibri</vt:lpstr>
      <vt:lpstr>Montserrat Black</vt:lpstr>
      <vt:lpstr>Wingdings</vt:lpstr>
      <vt:lpstr>Thème Office</vt:lpstr>
      <vt:lpstr>Worksheet</vt:lpstr>
      <vt:lpstr>La tarification, un jeu d’équilibre entre notre PNB et l’acceptabilité client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302</cp:revision>
  <dcterms:created xsi:type="dcterms:W3CDTF">2020-06-24T09:20:11Z</dcterms:created>
  <dcterms:modified xsi:type="dcterms:W3CDTF">2023-09-26T13:55:03Z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