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8"/>
  </p:notesMasterIdLst>
  <p:handoutMasterIdLst>
    <p:handoutMasterId r:id="rId19"/>
  </p:handoutMasterIdLst>
  <p:sldIdLst>
    <p:sldId id="285" r:id="rId13"/>
    <p:sldId id="296" r:id="rId14"/>
    <p:sldId id="289" r:id="rId15"/>
    <p:sldId id="302" r:id="rId16"/>
    <p:sldId id="300" r:id="rId17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9922"/>
    <a:srgbClr val="F7DAAF"/>
    <a:srgbClr val="EB0F2D"/>
    <a:srgbClr val="581D41"/>
    <a:srgbClr val="DE6225"/>
    <a:srgbClr val="BFBFBF"/>
    <a:srgbClr val="A79C86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4645" autoAdjust="0"/>
  </p:normalViewPr>
  <p:slideViewPr>
    <p:cSldViewPr snapToGrid="0">
      <p:cViewPr>
        <p:scale>
          <a:sx n="114" d="100"/>
          <a:sy n="114" d="100"/>
        </p:scale>
        <p:origin x="-1470" y="7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320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8175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011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549" y="6293308"/>
            <a:ext cx="1617225" cy="363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COTISATIONS DES CARTES PRORATA TEMPORIS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362" y="6329377"/>
            <a:ext cx="1596254" cy="35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google.fr/url?sa=i&amp;rct=j&amp;q=&amp;esrc=s&amp;source=images&amp;cd=&amp;ved=0ahUKEwjv9_GoiprTAhWBaxQKHaQQD18QjRwIBw&amp;url=https://pixabay.com/fr/mise-en-garde-attention-146916/&amp;bvm=bv.152174688,d.d24&amp;psig=AFQjCNEEYnrG4K77-sJOz2947vHzhPpv6Q&amp;ust=149192028784819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64" y="265113"/>
            <a:ext cx="8282066" cy="5554800"/>
          </a:xfrm>
        </p:spPr>
      </p:pic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98449" y="3444536"/>
            <a:ext cx="8575675" cy="1099120"/>
          </a:xfrm>
        </p:spPr>
        <p:txBody>
          <a:bodyPr>
            <a:normAutofit/>
          </a:bodyPr>
          <a:lstStyle/>
          <a:p>
            <a:r>
              <a:rPr lang="fr-FR" dirty="0" smtClean="0"/>
              <a:t>Cotisations des cartes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prorata </a:t>
            </a:r>
            <a:r>
              <a:rPr lang="fr-FR" dirty="0" err="1" smtClean="0">
                <a:solidFill>
                  <a:srgbClr val="FF0000"/>
                </a:solidFill>
              </a:rPr>
              <a:t>temporis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A COMPTER DU 5 JUIN 2017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9" name="Espace réservé du texte 139"/>
          <p:cNvSpPr>
            <a:spLocks noGrp="1"/>
          </p:cNvSpPr>
          <p:nvPr>
            <p:ph type="body" sz="quarter" idx="10"/>
          </p:nvPr>
        </p:nvSpPr>
        <p:spPr>
          <a:xfrm>
            <a:off x="322456" y="5223433"/>
            <a:ext cx="8575675" cy="346075"/>
          </a:xfrm>
        </p:spPr>
        <p:txBody>
          <a:bodyPr/>
          <a:lstStyle/>
          <a:p>
            <a:r>
              <a:rPr lang="fr-FR" b="0" dirty="0" smtClean="0"/>
              <a:t>Particuliers / Professionnels / BDR</a:t>
            </a:r>
            <a:endParaRPr lang="fr-FR" b="0" dirty="0"/>
          </a:p>
        </p:txBody>
      </p:sp>
    </p:spTree>
    <p:extLst>
      <p:ext uri="{BB962C8B-B14F-4D97-AF65-F5344CB8AC3E}">
        <p14:creationId xmlns:p14="http://schemas.microsoft.com/office/powerpoint/2010/main" val="26003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599049" y="1316034"/>
            <a:ext cx="3725128" cy="23671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600" b="1" dirty="0" smtClean="0">
              <a:solidFill>
                <a:schemeClr val="tx1"/>
              </a:solidFill>
            </a:endParaRPr>
          </a:p>
          <a:p>
            <a:pPr algn="ctr"/>
            <a:endParaRPr lang="fr-FR" sz="16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Clôture avant l’échéance d’une carte à l’unité ou reprise de la carte en forfait</a:t>
            </a:r>
          </a:p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600" dirty="0">
              <a:solidFill>
                <a:schemeClr val="tx1"/>
              </a:solidFill>
            </a:endParaRPr>
          </a:p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100" dirty="0">
              <a:solidFill>
                <a:schemeClr val="tx1"/>
              </a:solidFill>
            </a:endParaRPr>
          </a:p>
          <a:p>
            <a:pPr marL="285750" indent="-285750" algn="ctr">
              <a:buFont typeface="Wingdings"/>
              <a:buChar char="ð"/>
            </a:pPr>
            <a:r>
              <a:rPr lang="fr-FR" sz="1600" b="1" dirty="0" smtClean="0">
                <a:solidFill>
                  <a:srgbClr val="C00000"/>
                </a:solidFill>
              </a:rPr>
              <a:t>Remboursement automatique </a:t>
            </a:r>
          </a:p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de la durée non consommée </a:t>
            </a:r>
          </a:p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jusqu’à la date d’échéance annuelle</a:t>
            </a:r>
            <a:endParaRPr lang="fr-FR" sz="1600" dirty="0">
              <a:solidFill>
                <a:schemeClr val="tx1"/>
              </a:solidFill>
            </a:endParaRPr>
          </a:p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600" dirty="0">
              <a:solidFill>
                <a:schemeClr val="tx1"/>
              </a:solidFill>
            </a:endParaRPr>
          </a:p>
          <a:p>
            <a:pPr algn="ctr"/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000" dirty="0" smtClean="0"/>
              <a:t>Mise en place d’un remboursement et d’une facturation automatiques prorata </a:t>
            </a:r>
            <a:r>
              <a:rPr lang="fr-FR" sz="2000" dirty="0" err="1" smtClean="0"/>
              <a:t>temporis</a:t>
            </a:r>
            <a:r>
              <a:rPr lang="fr-FR" sz="2000" dirty="0" smtClean="0"/>
              <a:t> </a:t>
            </a:r>
            <a:endParaRPr lang="fr-FR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247" y="1930476"/>
            <a:ext cx="1510930" cy="984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à coins arrondis 9"/>
          <p:cNvSpPr/>
          <p:nvPr/>
        </p:nvSpPr>
        <p:spPr>
          <a:xfrm>
            <a:off x="4766685" y="1307489"/>
            <a:ext cx="3735098" cy="23671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600" b="1" dirty="0" smtClean="0">
              <a:solidFill>
                <a:schemeClr val="tx1"/>
              </a:solidFill>
            </a:endParaRPr>
          </a:p>
          <a:p>
            <a:pPr algn="ctr"/>
            <a:endParaRPr lang="fr-FR" sz="16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Clôture d’un forfait avec conservation de la carte à l’unité</a:t>
            </a:r>
          </a:p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600" dirty="0">
              <a:solidFill>
                <a:schemeClr val="tx1"/>
              </a:solidFill>
            </a:endParaRPr>
          </a:p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100" dirty="0">
              <a:solidFill>
                <a:schemeClr val="tx1"/>
              </a:solidFill>
            </a:endParaRPr>
          </a:p>
          <a:p>
            <a:pPr marL="285750" indent="-285750" algn="ctr">
              <a:buFont typeface="Wingdings"/>
              <a:buChar char="ð"/>
            </a:pPr>
            <a:r>
              <a:rPr lang="fr-FR" sz="1600" b="1" dirty="0" smtClean="0">
                <a:solidFill>
                  <a:srgbClr val="C00000"/>
                </a:solidFill>
              </a:rPr>
              <a:t>Prélèvement automatique </a:t>
            </a:r>
          </a:p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de la durée restante </a:t>
            </a:r>
          </a:p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jusqu’à la date d’échéance annuelle</a:t>
            </a:r>
            <a:endParaRPr lang="fr-FR" sz="1600" dirty="0">
              <a:solidFill>
                <a:schemeClr val="tx1"/>
              </a:solidFill>
            </a:endParaRPr>
          </a:p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algn="ctr"/>
            <a:endParaRPr lang="fr-FR" sz="1600" dirty="0">
              <a:solidFill>
                <a:schemeClr val="tx1"/>
              </a:solidFill>
            </a:endParaRPr>
          </a:p>
          <a:p>
            <a:pPr algn="ctr"/>
            <a:endParaRPr lang="fr-FR" sz="1600" dirty="0">
              <a:solidFill>
                <a:schemeClr val="tx1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937" y="1913053"/>
            <a:ext cx="1510930" cy="984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Multiplier 11"/>
          <p:cNvSpPr/>
          <p:nvPr/>
        </p:nvSpPr>
        <p:spPr>
          <a:xfrm>
            <a:off x="1692283" y="1587958"/>
            <a:ext cx="1572858" cy="1669151"/>
          </a:xfrm>
          <a:prstGeom prst="mathMultiply">
            <a:avLst>
              <a:gd name="adj1" fmla="val 447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contenu 1"/>
          <p:cNvSpPr txBox="1">
            <a:spLocks/>
          </p:cNvSpPr>
          <p:nvPr/>
        </p:nvSpPr>
        <p:spPr>
          <a:xfrm>
            <a:off x="599048" y="3772467"/>
            <a:ext cx="3725129" cy="6752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fr-FR" sz="1200" b="1" dirty="0" smtClean="0"/>
              <a:t>Le client est remboursé du trop-perçu sur la base du montant qui lui a été prélevé lors de la dernière facturation annuelle.</a:t>
            </a:r>
          </a:p>
        </p:txBody>
      </p:sp>
      <p:sp>
        <p:nvSpPr>
          <p:cNvPr id="15" name="Espace réservé du contenu 1"/>
          <p:cNvSpPr txBox="1">
            <a:spLocks/>
          </p:cNvSpPr>
          <p:nvPr/>
        </p:nvSpPr>
        <p:spPr>
          <a:xfrm>
            <a:off x="4766684" y="3772466"/>
            <a:ext cx="3735097" cy="6752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/>
            </a:lvl1pPr>
            <a:lvl2pPr marL="712788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/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/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/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fr-FR" b="1" dirty="0" smtClean="0"/>
              <a:t>Le client est tarifé au prorata de la période restant à courir jusqu’à la prochaine date anniversaire du contrat carte.</a:t>
            </a:r>
            <a:endParaRPr lang="fr-FR" b="1" dirty="0"/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599049" y="4555060"/>
            <a:ext cx="3876705" cy="133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FR" sz="1200" dirty="0" smtClean="0"/>
              <a:t>La cotisation annuelle prélevée est</a:t>
            </a:r>
            <a:r>
              <a:rPr lang="fr-FR" sz="1200" b="1" dirty="0" smtClean="0"/>
              <a:t> automatiquement remboursée au prorata</a:t>
            </a:r>
            <a:r>
              <a:rPr lang="fr-FR" sz="1200" dirty="0" smtClean="0"/>
              <a:t> dès lors que:</a:t>
            </a:r>
          </a:p>
          <a:p>
            <a:r>
              <a:rPr lang="fr-FR" sz="1200" dirty="0"/>
              <a:t>l</a:t>
            </a:r>
            <a:r>
              <a:rPr lang="fr-FR" sz="1200" dirty="0" smtClean="0"/>
              <a:t>e contrat carte est clôturé avant son échéance (clôture immédiate ou différée)</a:t>
            </a:r>
          </a:p>
          <a:p>
            <a:r>
              <a:rPr lang="fr-FR" sz="1200" dirty="0"/>
              <a:t>l</a:t>
            </a:r>
            <a:r>
              <a:rPr lang="fr-FR" sz="1200" dirty="0" smtClean="0"/>
              <a:t>a carte est clôturée dans le cadre d’un renouvellement exceptionnel 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r-FR" sz="1000" dirty="0" smtClean="0"/>
          </a:p>
        </p:txBody>
      </p:sp>
    </p:spTree>
    <p:extLst>
      <p:ext uri="{BB962C8B-B14F-4D97-AF65-F5344CB8AC3E}">
        <p14:creationId xmlns:p14="http://schemas.microsoft.com/office/powerpoint/2010/main" val="921550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Quelles sont les situations concernées?</a:t>
            </a:r>
            <a:endParaRPr lang="fr-FR" dirty="0"/>
          </a:p>
        </p:txBody>
      </p:sp>
      <p:graphicFrame>
        <p:nvGraphicFramePr>
          <p:cNvPr id="2" name="Espace réservé du conten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869630"/>
              </p:ext>
            </p:extLst>
          </p:nvPr>
        </p:nvGraphicFramePr>
        <p:xfrm>
          <a:off x="302162" y="1376038"/>
          <a:ext cx="8524647" cy="37065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13069"/>
                <a:gridCol w="2290439"/>
                <a:gridCol w="4521139"/>
              </a:tblGrid>
              <a:tr h="38423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Situation initiale</a:t>
                      </a:r>
                      <a:endParaRPr lang="fr-FR" sz="160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Changement</a:t>
                      </a:r>
                      <a:r>
                        <a:rPr lang="fr-FR" sz="1600" baseline="0" dirty="0" smtClean="0"/>
                        <a:t> réalisé</a:t>
                      </a:r>
                      <a:endParaRPr lang="fr-FR" sz="160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Régularisation</a:t>
                      </a:r>
                      <a:r>
                        <a:rPr lang="fr-FR" sz="1600" baseline="0" dirty="0" smtClean="0"/>
                        <a:t> automatique</a:t>
                      </a:r>
                      <a:endParaRPr lang="fr-FR" sz="160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Carte à l’unité</a:t>
                      </a:r>
                      <a:endParaRPr lang="fr-FR" sz="1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Carte reprise dans un forfait</a:t>
                      </a:r>
                      <a:endParaRPr lang="fr-FR" sz="1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rgbClr val="C00000"/>
                          </a:solidFill>
                          <a:sym typeface="Wingdings"/>
                        </a:rPr>
                        <a:t></a:t>
                      </a:r>
                      <a:r>
                        <a:rPr lang="fr-FR" sz="1400" kern="1200" dirty="0" smtClean="0">
                          <a:sym typeface="Wingdings"/>
                        </a:rPr>
                        <a:t>  </a:t>
                      </a:r>
                      <a:r>
                        <a:rPr lang="fr-FR" sz="1400" b="1" kern="1200" dirty="0" smtClean="0"/>
                        <a:t>Remboursement automatique de la durée non consommée </a:t>
                      </a:r>
                      <a:r>
                        <a:rPr lang="fr-FR" sz="1400" kern="1200" dirty="0" smtClean="0"/>
                        <a:t>jusqu’à la date d’échéance annuelle</a:t>
                      </a:r>
                      <a:r>
                        <a:rPr lang="fr-FR" sz="1400" kern="1200" baseline="0" dirty="0" smtClean="0"/>
                        <a:t> de la carte.</a:t>
                      </a:r>
                      <a:endParaRPr lang="fr-FR" sz="1400" kern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kern="1200" dirty="0" smtClean="0"/>
                        <a:t>Le client sera désormais prélevé de la cotisation du forfait.</a:t>
                      </a:r>
                      <a:endParaRPr lang="fr-FR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Carte dans un forfait</a:t>
                      </a:r>
                      <a:endParaRPr lang="fr-FR" sz="1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Passage de la carte à l’unité</a:t>
                      </a:r>
                      <a:endParaRPr lang="fr-FR" sz="1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285750">
                        <a:buClr>
                          <a:srgbClr val="C00000"/>
                        </a:buClr>
                        <a:buFont typeface="Wingdings" panose="05000000000000000000" pitchFamily="2" charset="2"/>
                        <a:buChar char="è"/>
                      </a:pPr>
                      <a:r>
                        <a:rPr lang="fr-FR" sz="1400" b="1" baseline="0" dirty="0" smtClean="0"/>
                        <a:t>Facturation de la cotisation de la carte </a:t>
                      </a:r>
                      <a:r>
                        <a:rPr lang="fr-FR" sz="1400" baseline="0" dirty="0" smtClean="0"/>
                        <a:t>au prorata de la durée restante jusqu’à la date anniversaire</a:t>
                      </a:r>
                      <a:endParaRPr lang="fr-FR" sz="1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Carte à l’unité</a:t>
                      </a:r>
                      <a:endParaRPr lang="fr-FR" sz="1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Clôture de la carte</a:t>
                      </a:r>
                      <a:endParaRPr lang="fr-FR" sz="1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rgbClr val="C00000"/>
                          </a:solidFill>
                          <a:sym typeface="Wingdings"/>
                        </a:rPr>
                        <a:t></a:t>
                      </a:r>
                      <a:r>
                        <a:rPr lang="fr-FR" sz="1200" kern="1200" dirty="0" smtClean="0">
                          <a:sym typeface="Wingdings"/>
                        </a:rPr>
                        <a:t>   </a:t>
                      </a:r>
                      <a:r>
                        <a:rPr lang="fr-FR" sz="1400" b="1" kern="1200" dirty="0" smtClean="0"/>
                        <a:t>Remboursement automatique de la durée non consommée </a:t>
                      </a:r>
                      <a:r>
                        <a:rPr lang="fr-FR" sz="1400" kern="1200" dirty="0" smtClean="0"/>
                        <a:t>jusqu’à la date d’échéance annuelle. </a:t>
                      </a:r>
                      <a:endParaRPr lang="fr-FR" sz="1400" baseline="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Carte à l’unité</a:t>
                      </a:r>
                      <a:endParaRPr lang="fr-FR" sz="1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/>
                        <a:t>Renouvellement exceptionnel de la carte, toujours à l’unité</a:t>
                      </a:r>
                      <a:endParaRPr lang="fr-FR" sz="1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rgbClr val="C00000"/>
                          </a:solidFill>
                          <a:sym typeface="Wingdings"/>
                        </a:rPr>
                        <a:t></a:t>
                      </a:r>
                      <a:r>
                        <a:rPr lang="fr-FR" sz="1200" kern="1200" dirty="0" smtClean="0">
                          <a:sym typeface="Wingdings"/>
                        </a:rPr>
                        <a:t>   </a:t>
                      </a:r>
                      <a:r>
                        <a:rPr lang="fr-FR" sz="1400" b="1" kern="1200" dirty="0" smtClean="0"/>
                        <a:t>Remboursement automatique de la durée non consommée</a:t>
                      </a:r>
                      <a:r>
                        <a:rPr lang="fr-FR" sz="1400" kern="1200" dirty="0" smtClean="0"/>
                        <a:t> jusqu’à la date d’échéance annuelle. </a:t>
                      </a:r>
                      <a:endParaRPr lang="fr-FR" sz="1400" baseline="0" dirty="0" smtClean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Carte dans un forfait</a:t>
                      </a:r>
                      <a:endParaRPr lang="fr-FR" sz="1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/>
                        <a:t>Renouvellement exceptionnel de la carte, toujours en forfait</a:t>
                      </a:r>
                      <a:endParaRPr lang="fr-FR" sz="1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C0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400" b="1" dirty="0" smtClean="0"/>
                        <a:t>Pas de régularisation. </a:t>
                      </a:r>
                      <a:endParaRPr lang="fr-FR" sz="1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Carte</a:t>
                      </a:r>
                      <a:r>
                        <a:rPr lang="fr-FR" sz="1400" baseline="0" dirty="0" smtClean="0"/>
                        <a:t> dans un forfait</a:t>
                      </a:r>
                    </a:p>
                    <a:p>
                      <a:r>
                        <a:rPr lang="fr-FR" sz="1400" baseline="0" dirty="0" smtClean="0"/>
                        <a:t>(ex: FSI/FSE)</a:t>
                      </a:r>
                      <a:endParaRPr lang="fr-FR" sz="1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Carte reprise dans un</a:t>
                      </a:r>
                      <a:r>
                        <a:rPr lang="fr-FR" sz="1400" baseline="0" dirty="0" smtClean="0"/>
                        <a:t> autre type de forfait (ex: BL)</a:t>
                      </a:r>
                      <a:endParaRPr lang="fr-FR" sz="14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1" dirty="0" smtClean="0"/>
                        <a:t>Pas</a:t>
                      </a:r>
                      <a:r>
                        <a:rPr lang="fr-FR" sz="1400" b="1" baseline="0" dirty="0" smtClean="0"/>
                        <a:t> de régularisation.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/>
                        <a:t>Le client est prélevé de la cotisation du nouveau forfait.</a:t>
                      </a:r>
                      <a:endParaRPr lang="fr-FR" sz="1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88524" y="5509900"/>
            <a:ext cx="8544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600" dirty="0" smtClean="0"/>
              <a:t>Les aller/retour de changements d’offres réalisés dans </a:t>
            </a:r>
            <a:r>
              <a:rPr lang="fr-FR" sz="1600" dirty="0"/>
              <a:t>une même </a:t>
            </a:r>
            <a:r>
              <a:rPr lang="fr-FR" sz="1600" dirty="0" smtClean="0"/>
              <a:t>journée n’auront pas d’impact. </a:t>
            </a:r>
          </a:p>
          <a:p>
            <a:pPr lvl="0"/>
            <a:r>
              <a:rPr lang="fr-FR" sz="1600" dirty="0" smtClean="0"/>
              <a:t>Seule la situation en fin de journée sera prise en compte.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98783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Exemple de remboursement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157425" y="1155259"/>
            <a:ext cx="7104240" cy="4171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dirty="0" smtClean="0"/>
              <a:t>Cas d’une montée en gamme (MEG) d’une carte Visa 1</a:t>
            </a:r>
            <a:r>
              <a:rPr lang="fr-FR" baseline="30000" dirty="0" smtClean="0"/>
              <a:t>er</a:t>
            </a:r>
            <a:r>
              <a:rPr lang="fr-FR" dirty="0" smtClean="0"/>
              <a:t> vers Visa </a:t>
            </a:r>
            <a:r>
              <a:rPr lang="fr-FR" dirty="0" err="1" smtClean="0"/>
              <a:t>Platinum</a:t>
            </a:r>
            <a:r>
              <a:rPr lang="fr-FR" dirty="0" smtClean="0"/>
              <a:t>, à l’unité</a:t>
            </a:r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10" name="Flèche droite 9"/>
          <p:cNvSpPr/>
          <p:nvPr/>
        </p:nvSpPr>
        <p:spPr>
          <a:xfrm>
            <a:off x="307649" y="2562387"/>
            <a:ext cx="8725256" cy="2599278"/>
          </a:xfrm>
          <a:prstGeom prst="rightArrow">
            <a:avLst>
              <a:gd name="adj1" fmla="val 50000"/>
              <a:gd name="adj2" fmla="val 25671"/>
            </a:avLst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/>
          <p:cNvCxnSpPr>
            <a:stCxn id="15" idx="2"/>
            <a:endCxn id="16" idx="0"/>
          </p:cNvCxnSpPr>
          <p:nvPr/>
        </p:nvCxnSpPr>
        <p:spPr>
          <a:xfrm>
            <a:off x="769121" y="2834406"/>
            <a:ext cx="1" cy="34876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75188" y="2003409"/>
            <a:ext cx="1187866" cy="830997"/>
          </a:xfrm>
          <a:prstGeom prst="rect">
            <a:avLst/>
          </a:prstGeom>
          <a:solidFill>
            <a:srgbClr val="F7DAAF"/>
          </a:solidFill>
          <a:ln>
            <a:solidFill>
              <a:srgbClr val="EA9922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Souscription d’une Visa 1</a:t>
            </a:r>
            <a:r>
              <a:rPr lang="fr-FR" sz="1200" b="1" baseline="30000" dirty="0" smtClean="0"/>
              <a:t>er</a:t>
            </a:r>
            <a:r>
              <a:rPr lang="fr-FR" sz="1200" b="1" dirty="0" smtClean="0"/>
              <a:t> </a:t>
            </a:r>
          </a:p>
          <a:p>
            <a:r>
              <a:rPr lang="fr-FR" sz="1200" b="1" dirty="0" smtClean="0"/>
              <a:t>à l’unité </a:t>
            </a:r>
            <a:r>
              <a:rPr lang="fr-FR" sz="1200" dirty="0" smtClean="0"/>
              <a:t>Cotisation 130€</a:t>
            </a:r>
            <a:endParaRPr lang="fr-FR" sz="1200" dirty="0"/>
          </a:p>
        </p:txBody>
      </p:sp>
      <p:sp>
        <p:nvSpPr>
          <p:cNvPr id="16" name="ZoneTexte 15"/>
          <p:cNvSpPr txBox="1"/>
          <p:nvPr/>
        </p:nvSpPr>
        <p:spPr>
          <a:xfrm>
            <a:off x="307649" y="3183171"/>
            <a:ext cx="92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01/01/2017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1919602" y="2834406"/>
            <a:ext cx="0" cy="34876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1403115" y="2002776"/>
            <a:ext cx="1066267" cy="830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MEG vers Visa </a:t>
            </a:r>
            <a:r>
              <a:rPr lang="fr-FR" sz="1200" b="1" dirty="0" err="1" smtClean="0"/>
              <a:t>Platinum</a:t>
            </a:r>
            <a:r>
              <a:rPr lang="fr-FR" sz="1200" b="1" dirty="0" smtClean="0"/>
              <a:t> </a:t>
            </a:r>
          </a:p>
          <a:p>
            <a:r>
              <a:rPr lang="fr-FR" sz="1200" b="1" dirty="0" smtClean="0"/>
              <a:t>à l’unité</a:t>
            </a:r>
            <a:br>
              <a:rPr lang="fr-FR" sz="1200" b="1" dirty="0" smtClean="0"/>
            </a:br>
            <a:r>
              <a:rPr lang="fr-FR" sz="1200" dirty="0" smtClean="0"/>
              <a:t>Cotisation 195€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403116" y="3184614"/>
            <a:ext cx="104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10/04/2017</a:t>
            </a:r>
            <a:endParaRPr lang="fr-FR" dirty="0"/>
          </a:p>
        </p:txBody>
      </p:sp>
      <p:cxnSp>
        <p:nvCxnSpPr>
          <p:cNvPr id="27" name="Connecteur droit avec flèche 26"/>
          <p:cNvCxnSpPr>
            <a:stCxn id="30" idx="3"/>
          </p:cNvCxnSpPr>
          <p:nvPr/>
        </p:nvCxnSpPr>
        <p:spPr>
          <a:xfrm flipV="1">
            <a:off x="5131759" y="3624996"/>
            <a:ext cx="976897" cy="1279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2341558" y="3472386"/>
            <a:ext cx="2790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Période facturée pour la carte VISA 1er</a:t>
            </a:r>
          </a:p>
        </p:txBody>
      </p:sp>
      <p:cxnSp>
        <p:nvCxnSpPr>
          <p:cNvPr id="32" name="Connecteur droit avec flèche 31"/>
          <p:cNvCxnSpPr>
            <a:stCxn id="30" idx="1"/>
          </p:cNvCxnSpPr>
          <p:nvPr/>
        </p:nvCxnSpPr>
        <p:spPr>
          <a:xfrm flipH="1">
            <a:off x="769124" y="3626275"/>
            <a:ext cx="1572434" cy="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5780716" y="3207492"/>
            <a:ext cx="922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01/01/2018</a:t>
            </a:r>
            <a:endParaRPr lang="fr-FR" sz="1400" dirty="0"/>
          </a:p>
        </p:txBody>
      </p:sp>
      <p:sp>
        <p:nvSpPr>
          <p:cNvPr id="45" name="ZoneTexte 44"/>
          <p:cNvSpPr txBox="1"/>
          <p:nvPr/>
        </p:nvSpPr>
        <p:spPr>
          <a:xfrm>
            <a:off x="3216443" y="3806750"/>
            <a:ext cx="281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Période remboursée pour la Visa 1er</a:t>
            </a:r>
            <a:endParaRPr lang="fr-FR" sz="1400" dirty="0"/>
          </a:p>
        </p:txBody>
      </p:sp>
      <p:cxnSp>
        <p:nvCxnSpPr>
          <p:cNvPr id="49" name="Connecteur droit avec flèche 48"/>
          <p:cNvCxnSpPr/>
          <p:nvPr/>
        </p:nvCxnSpPr>
        <p:spPr>
          <a:xfrm flipH="1" flipV="1">
            <a:off x="2982425" y="3964831"/>
            <a:ext cx="234018" cy="468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/>
          <p:nvPr/>
        </p:nvCxnSpPr>
        <p:spPr>
          <a:xfrm>
            <a:off x="5850384" y="3964829"/>
            <a:ext cx="275364" cy="214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ZoneTexte 63"/>
          <p:cNvSpPr txBox="1"/>
          <p:nvPr/>
        </p:nvSpPr>
        <p:spPr>
          <a:xfrm>
            <a:off x="5443671" y="2211368"/>
            <a:ext cx="1384420" cy="646331"/>
          </a:xfrm>
          <a:prstGeom prst="rect">
            <a:avLst/>
          </a:prstGeom>
          <a:solidFill>
            <a:srgbClr val="F7DAAF"/>
          </a:solidFill>
          <a:ln>
            <a:solidFill>
              <a:srgbClr val="EA9922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Prochaine échéance de cotisation de la Visa 1</a:t>
            </a:r>
            <a:r>
              <a:rPr lang="fr-FR" sz="1200" baseline="30000" dirty="0" smtClean="0"/>
              <a:t>er</a:t>
            </a:r>
            <a:endParaRPr lang="fr-FR" sz="1200" dirty="0" smtClean="0"/>
          </a:p>
        </p:txBody>
      </p:sp>
      <p:cxnSp>
        <p:nvCxnSpPr>
          <p:cNvPr id="65" name="Connecteur droit avec flèche 64"/>
          <p:cNvCxnSpPr/>
          <p:nvPr/>
        </p:nvCxnSpPr>
        <p:spPr>
          <a:xfrm>
            <a:off x="6134294" y="2856026"/>
            <a:ext cx="0" cy="35146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272069" y="5927221"/>
            <a:ext cx="6931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La proratisation est réalisée au jour près, sur la base d’une année de 365 jours.</a:t>
            </a:r>
            <a:endParaRPr lang="fr-FR" sz="1200" dirty="0"/>
          </a:p>
        </p:txBody>
      </p:sp>
      <p:sp>
        <p:nvSpPr>
          <p:cNvPr id="26" name="ZoneTexte 25"/>
          <p:cNvSpPr txBox="1"/>
          <p:nvPr/>
        </p:nvSpPr>
        <p:spPr>
          <a:xfrm>
            <a:off x="1157425" y="4818249"/>
            <a:ext cx="175295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Remboursement du trop-perçu de la carte Visa 1</a:t>
            </a:r>
            <a:r>
              <a:rPr lang="fr-FR" sz="1200" baseline="30000" dirty="0" smtClean="0"/>
              <a:t>er</a:t>
            </a:r>
            <a:r>
              <a:rPr lang="fr-FR" sz="1200" dirty="0" smtClean="0"/>
              <a:t> à J+1 de la souscription de la Visa </a:t>
            </a:r>
            <a:r>
              <a:rPr lang="fr-FR" sz="1200" dirty="0" err="1" smtClean="0"/>
              <a:t>Platinum</a:t>
            </a:r>
            <a:endParaRPr lang="fr-FR" sz="1200" dirty="0" smtClean="0"/>
          </a:p>
        </p:txBody>
      </p:sp>
      <p:cxnSp>
        <p:nvCxnSpPr>
          <p:cNvPr id="28" name="Connecteur droit avec flèche 27"/>
          <p:cNvCxnSpPr/>
          <p:nvPr/>
        </p:nvCxnSpPr>
        <p:spPr>
          <a:xfrm>
            <a:off x="1919602" y="4512179"/>
            <a:ext cx="8370" cy="302589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7177780" y="3180484"/>
            <a:ext cx="104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17/04/2018</a:t>
            </a:r>
            <a:endParaRPr lang="fr-FR" dirty="0"/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7634266" y="2856026"/>
            <a:ext cx="0" cy="35146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6887223" y="2213445"/>
            <a:ext cx="1374442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Prochaine échéance de cotisation de la Visa </a:t>
            </a:r>
            <a:r>
              <a:rPr lang="fr-FR" sz="1200" dirty="0" err="1" smtClean="0"/>
              <a:t>Platinum</a:t>
            </a:r>
            <a:endParaRPr lang="fr-FR" sz="1200" dirty="0" smtClean="0"/>
          </a:p>
        </p:txBody>
      </p:sp>
      <p:cxnSp>
        <p:nvCxnSpPr>
          <p:cNvPr id="47" name="Connecteur droit avec flèche 46"/>
          <p:cNvCxnSpPr/>
          <p:nvPr/>
        </p:nvCxnSpPr>
        <p:spPr>
          <a:xfrm flipH="1">
            <a:off x="2994238" y="4290716"/>
            <a:ext cx="663362" cy="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ZoneTexte 47"/>
          <p:cNvSpPr txBox="1"/>
          <p:nvPr/>
        </p:nvSpPr>
        <p:spPr>
          <a:xfrm>
            <a:off x="3268052" y="4136828"/>
            <a:ext cx="39610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Période facturée pour la carte Visa </a:t>
            </a:r>
            <a:r>
              <a:rPr lang="fr-FR" sz="1400" dirty="0" err="1" smtClean="0"/>
              <a:t>Platinum</a:t>
            </a:r>
            <a:endParaRPr lang="fr-FR" sz="1400" dirty="0" smtClean="0"/>
          </a:p>
        </p:txBody>
      </p:sp>
      <p:cxnSp>
        <p:nvCxnSpPr>
          <p:cNvPr id="50" name="Connecteur droit avec flèche 49"/>
          <p:cNvCxnSpPr/>
          <p:nvPr/>
        </p:nvCxnSpPr>
        <p:spPr>
          <a:xfrm flipV="1">
            <a:off x="6828091" y="4300468"/>
            <a:ext cx="806176" cy="128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2469383" y="3180483"/>
            <a:ext cx="104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17/04/2017</a:t>
            </a:r>
            <a:endParaRPr lang="fr-FR" dirty="0"/>
          </a:p>
        </p:txBody>
      </p:sp>
      <p:cxnSp>
        <p:nvCxnSpPr>
          <p:cNvPr id="53" name="Connecteur droit avec flèche 52"/>
          <p:cNvCxnSpPr/>
          <p:nvPr/>
        </p:nvCxnSpPr>
        <p:spPr>
          <a:xfrm>
            <a:off x="2990500" y="2838972"/>
            <a:ext cx="1602" cy="37795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2511756" y="2007680"/>
            <a:ext cx="114584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Remise de la carte Visa </a:t>
            </a:r>
            <a:r>
              <a:rPr lang="fr-FR" sz="1200" b="1" dirty="0" err="1" smtClean="0"/>
              <a:t>Platinum</a:t>
            </a:r>
            <a:r>
              <a:rPr lang="fr-FR" sz="1200" b="1" dirty="0" smtClean="0"/>
              <a:t> au client </a:t>
            </a:r>
            <a:endParaRPr lang="fr-FR" sz="1200" dirty="0" smtClean="0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88" y="1737272"/>
            <a:ext cx="481558" cy="313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92" y="1751252"/>
            <a:ext cx="447095" cy="290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2990500" y="3488260"/>
            <a:ext cx="801" cy="102391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6125748" y="3481085"/>
            <a:ext cx="0" cy="103977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>
            <a:off x="7634266" y="3449629"/>
            <a:ext cx="0" cy="103977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>
            <a:off x="769123" y="3444942"/>
            <a:ext cx="0" cy="103977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90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régularisation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475573" y="1217407"/>
            <a:ext cx="6336777" cy="389452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fr-FR" dirty="0" smtClean="0"/>
              <a:t>Cas d’une clôture de forfait avec </a:t>
            </a:r>
            <a:r>
              <a:rPr lang="fr-FR" dirty="0"/>
              <a:t>conservation de la </a:t>
            </a:r>
            <a:r>
              <a:rPr lang="fr-FR" dirty="0" smtClean="0"/>
              <a:t>carte</a:t>
            </a:r>
            <a:r>
              <a:rPr lang="fr-FR" dirty="0"/>
              <a:t> </a:t>
            </a:r>
            <a:r>
              <a:rPr lang="fr-FR" dirty="0" smtClean="0"/>
              <a:t>à l’unité.</a:t>
            </a:r>
            <a:endParaRPr lang="fr-FR" dirty="0"/>
          </a:p>
        </p:txBody>
      </p:sp>
      <p:sp>
        <p:nvSpPr>
          <p:cNvPr id="10" name="Flèche droite 9"/>
          <p:cNvSpPr/>
          <p:nvPr/>
        </p:nvSpPr>
        <p:spPr>
          <a:xfrm>
            <a:off x="307649" y="2800851"/>
            <a:ext cx="8528702" cy="2435552"/>
          </a:xfrm>
          <a:prstGeom prst="rightArrow">
            <a:avLst>
              <a:gd name="adj1" fmla="val 50000"/>
              <a:gd name="adj2" fmla="val 26671"/>
            </a:avLst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/>
          <p:cNvCxnSpPr>
            <a:stCxn id="15" idx="2"/>
          </p:cNvCxnSpPr>
          <p:nvPr/>
        </p:nvCxnSpPr>
        <p:spPr>
          <a:xfrm>
            <a:off x="1008406" y="2877795"/>
            <a:ext cx="0" cy="51711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414473" y="2231464"/>
            <a:ext cx="1187866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Souscription d’un BL avec Visa </a:t>
            </a:r>
            <a:r>
              <a:rPr lang="fr-FR" sz="1200" b="1" dirty="0" err="1" smtClean="0"/>
              <a:t>Platinum</a:t>
            </a:r>
            <a:endParaRPr lang="fr-FR" sz="12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552628" y="3421635"/>
            <a:ext cx="92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01/01/2017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2593651" y="2888204"/>
            <a:ext cx="0" cy="51711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1724499" y="2241873"/>
            <a:ext cx="2155043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Clôture du BL avec conservation de la Visa </a:t>
            </a:r>
            <a:r>
              <a:rPr lang="fr-FR" sz="1200" b="1" dirty="0" err="1" smtClean="0"/>
              <a:t>Platinum</a:t>
            </a:r>
            <a:r>
              <a:rPr lang="fr-FR" sz="1200" b="1" dirty="0" smtClean="0"/>
              <a:t> à l’unité</a:t>
            </a:r>
          </a:p>
          <a:p>
            <a:r>
              <a:rPr lang="fr-FR" sz="1200" dirty="0" smtClean="0"/>
              <a:t>Cotisation 195€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068797" y="3421635"/>
            <a:ext cx="104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10/04/2017</a:t>
            </a:r>
            <a:endParaRPr lang="fr-FR" dirty="0"/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5853867" y="3864028"/>
            <a:ext cx="920809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3742346" y="3602418"/>
            <a:ext cx="213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Période facturée pour la carte Visa </a:t>
            </a:r>
            <a:r>
              <a:rPr lang="fr-FR" sz="1400" dirty="0" err="1" smtClean="0"/>
              <a:t>Platinum</a:t>
            </a:r>
            <a:r>
              <a:rPr lang="fr-FR" sz="1400" dirty="0" smtClean="0"/>
              <a:t> à l’unité</a:t>
            </a:r>
          </a:p>
        </p:txBody>
      </p:sp>
      <p:cxnSp>
        <p:nvCxnSpPr>
          <p:cNvPr id="32" name="Connecteur droit avec flèche 31"/>
          <p:cNvCxnSpPr>
            <a:stCxn id="30" idx="1"/>
          </p:cNvCxnSpPr>
          <p:nvPr/>
        </p:nvCxnSpPr>
        <p:spPr>
          <a:xfrm flipH="1">
            <a:off x="2609316" y="3864028"/>
            <a:ext cx="1133030" cy="1416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6313203" y="3427923"/>
            <a:ext cx="922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01/01/2018</a:t>
            </a:r>
            <a:endParaRPr lang="fr-FR" sz="1400" dirty="0"/>
          </a:p>
        </p:txBody>
      </p:sp>
      <p:sp>
        <p:nvSpPr>
          <p:cNvPr id="64" name="ZoneTexte 63"/>
          <p:cNvSpPr txBox="1"/>
          <p:nvPr/>
        </p:nvSpPr>
        <p:spPr>
          <a:xfrm>
            <a:off x="5982055" y="2439211"/>
            <a:ext cx="1585242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Prochaine échéance de cotisation de la carte VISA </a:t>
            </a:r>
            <a:r>
              <a:rPr lang="fr-FR" sz="1200" dirty="0" err="1" smtClean="0"/>
              <a:t>Platinum</a:t>
            </a:r>
            <a:r>
              <a:rPr lang="fr-FR" sz="1200" dirty="0" smtClean="0"/>
              <a:t> </a:t>
            </a:r>
          </a:p>
        </p:txBody>
      </p:sp>
      <p:cxnSp>
        <p:nvCxnSpPr>
          <p:cNvPr id="65" name="Connecteur droit avec flèche 64"/>
          <p:cNvCxnSpPr>
            <a:stCxn id="64" idx="2"/>
          </p:cNvCxnSpPr>
          <p:nvPr/>
        </p:nvCxnSpPr>
        <p:spPr>
          <a:xfrm>
            <a:off x="6774676" y="3085542"/>
            <a:ext cx="0" cy="33609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1076248" y="5691467"/>
            <a:ext cx="7822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Cet exemple fonctionne uniquement dans le cas où </a:t>
            </a:r>
            <a:r>
              <a:rPr lang="fr-FR" sz="1400" b="1" dirty="0" smtClean="0"/>
              <a:t>il n’y a pas de changement matériel de carte bancaire</a:t>
            </a:r>
            <a:r>
              <a:rPr lang="fr-FR" sz="1400" dirty="0" smtClean="0"/>
              <a:t>.</a:t>
            </a:r>
            <a:endParaRPr lang="fr-FR" sz="1400" dirty="0"/>
          </a:p>
        </p:txBody>
      </p:sp>
      <p:pic>
        <p:nvPicPr>
          <p:cNvPr id="1026" name="Picture 2" descr="Résultat de recherche d'images pour &quot;attention&quot;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54" y="5481703"/>
            <a:ext cx="620010" cy="54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0" y="1998604"/>
            <a:ext cx="447095" cy="290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Connecteur droit 30"/>
          <p:cNvCxnSpPr/>
          <p:nvPr/>
        </p:nvCxnSpPr>
        <p:spPr>
          <a:xfrm flipH="1">
            <a:off x="2609316" y="3726710"/>
            <a:ext cx="1" cy="88588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H="1">
            <a:off x="6783554" y="3736907"/>
            <a:ext cx="1" cy="88588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38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02ea4b1b-5614-43b2-acce-6a9ef10fff4e"/>
    <ds:schemaRef ds:uri="http://schemas.microsoft.com/office/2006/metadata/propertie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3460</TotalTime>
  <Words>555</Words>
  <Application>Microsoft Office PowerPoint</Application>
  <PresentationFormat>Affichage à l'écran (4:3)</PresentationFormat>
  <Paragraphs>96</Paragraphs>
  <Slides>5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Mise en place d’un remboursement et d’une facturation automatiques prorata temporis </vt:lpstr>
      <vt:lpstr>Quelles sont les situations concernées?</vt:lpstr>
      <vt:lpstr>Exemple de remboursement</vt:lpstr>
      <vt:lpstr>Exemple de régularisation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A5703260</cp:lastModifiedBy>
  <cp:revision>339</cp:revision>
  <cp:lastPrinted>2016-06-22T11:00:56Z</cp:lastPrinted>
  <dcterms:created xsi:type="dcterms:W3CDTF">2016-06-03T08:10:53Z</dcterms:created>
  <dcterms:modified xsi:type="dcterms:W3CDTF">2018-06-07T07:19:04Z</dcterms:modified>
</cp:coreProperties>
</file>