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4"/>
  </p:sldMasterIdLst>
  <p:notesMasterIdLst>
    <p:notesMasterId r:id="rId11"/>
  </p:notesMasterIdLst>
  <p:handoutMasterIdLst>
    <p:handoutMasterId r:id="rId12"/>
  </p:handoutMasterIdLst>
  <p:sldIdLst>
    <p:sldId id="283" r:id="rId5"/>
    <p:sldId id="362" r:id="rId6"/>
    <p:sldId id="363" r:id="rId7"/>
    <p:sldId id="364" r:id="rId8"/>
    <p:sldId id="361" r:id="rId9"/>
    <p:sldId id="360" r:id="rId10"/>
  </p:sldIdLst>
  <p:sldSz cx="9144000" cy="6858000" type="screen4x3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HEIBEL" initials="SV" lastIdx="7" clrIdx="0"/>
  <p:cmAuthor id="1" name="Administrateur" initials="A" lastIdx="0" clrIdx="1"/>
  <p:cmAuthor id="2" name="S28821" initials="S" lastIdx="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9E"/>
    <a:srgbClr val="009EE0"/>
    <a:srgbClr val="4F8B2B"/>
    <a:srgbClr val="581D74"/>
    <a:srgbClr val="000000"/>
    <a:srgbClr val="66FFFF"/>
    <a:srgbClr val="944B92"/>
    <a:srgbClr val="B4003F"/>
    <a:srgbClr val="FFFFFF"/>
    <a:srgbClr val="A678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57" autoAdjust="0"/>
    <p:restoredTop sz="94701" autoAdjust="0"/>
  </p:normalViewPr>
  <p:slideViewPr>
    <p:cSldViewPr snapToGrid="0" snapToObjects="1" showGuides="1">
      <p:cViewPr>
        <p:scale>
          <a:sx n="100" d="100"/>
          <a:sy n="100" d="100"/>
        </p:scale>
        <p:origin x="-2286" y="-240"/>
      </p:cViewPr>
      <p:guideLst>
        <p:guide orient="horz" pos="3712"/>
        <p:guide orient="horz" pos="2841"/>
        <p:guide pos="55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groupe\MMU\DOCMMU\DPRO\TECHNIQUE_PRODUIT\Service%20Etudes\02.%20Benchmark\SANTE\ANALYSE%20DES%20GARANTIES%20EN%20SANTE%20COLL\En%20cours\2016%2006_Analyse%20pond&#233;ration%20V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60893758736872"/>
          <c:y val="0.10360535997366906"/>
          <c:w val="0.8081715477832625"/>
          <c:h val="0.652871698755728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'Type 1'!$D$76</c:f>
              <c:strCache>
                <c:ptCount val="1"/>
                <c:pt idx="0">
                  <c:v>Tarif concurrent pondéré</c:v>
                </c:pt>
              </c:strCache>
            </c:strRef>
          </c:tx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cat>
            <c:strRef>
              <c:f>'Type 1'!$H$77:$H$93</c:f>
              <c:strCache>
                <c:ptCount val="17"/>
                <c:pt idx="0">
                  <c:v>Harmonie - Santé Co Niveau 1</c:v>
                </c:pt>
                <c:pt idx="1">
                  <c:v>Eovi MCD - Actizen 1</c:v>
                </c:pt>
                <c:pt idx="2">
                  <c:v>Axa - Adaptalia First</c:v>
                </c:pt>
                <c:pt idx="3">
                  <c:v>Humanis - SAFE Formule 1</c:v>
                </c:pt>
                <c:pt idx="4">
                  <c:v>Macif - Essentielle</c:v>
                </c:pt>
                <c:pt idx="5">
                  <c:v>Malakoff - Essentielles 1</c:v>
                </c:pt>
                <c:pt idx="6">
                  <c:v>Smatis</c:v>
                </c:pt>
                <c:pt idx="7">
                  <c:v>Alptis</c:v>
                </c:pt>
                <c:pt idx="8">
                  <c:v>Uniprévoyance </c:v>
                </c:pt>
                <c:pt idx="9">
                  <c:v>AG2R La Mondiale</c:v>
                </c:pt>
                <c:pt idx="10">
                  <c:v>Swisslife</c:v>
                </c:pt>
                <c:pt idx="11">
                  <c:v>Ociane - Niveau 1</c:v>
                </c:pt>
                <c:pt idx="12">
                  <c:v>Klesia - Performance santé &lt; 9 salariés ANI</c:v>
                </c:pt>
                <c:pt idx="13">
                  <c:v>Adrea - Equilibres Pro step</c:v>
                </c:pt>
                <c:pt idx="14">
                  <c:v>Allianz</c:v>
                </c:pt>
                <c:pt idx="15">
                  <c:v>Société Générale</c:v>
                </c:pt>
                <c:pt idx="16">
                  <c:v>moyenne concurrents</c:v>
                </c:pt>
              </c:strCache>
            </c:strRef>
          </c:cat>
          <c:val>
            <c:numRef>
              <c:f>'Type 1'!$I$77:$I$93</c:f>
              <c:numCache>
                <c:formatCode>General</c:formatCode>
                <c:ptCount val="17"/>
                <c:pt idx="0">
                  <c:v>20.190000000000001</c:v>
                </c:pt>
                <c:pt idx="1">
                  <c:v>21.86</c:v>
                </c:pt>
                <c:pt idx="2">
                  <c:v>22.54</c:v>
                </c:pt>
                <c:pt idx="3">
                  <c:v>24.882199999999983</c:v>
                </c:pt>
                <c:pt idx="4">
                  <c:v>22.605600000000003</c:v>
                </c:pt>
                <c:pt idx="5">
                  <c:v>23.024000000000001</c:v>
                </c:pt>
                <c:pt idx="6">
                  <c:v>20.715000000000003</c:v>
                </c:pt>
                <c:pt idx="7">
                  <c:v>21.9345</c:v>
                </c:pt>
                <c:pt idx="8">
                  <c:v>22.2</c:v>
                </c:pt>
                <c:pt idx="9">
                  <c:v>22.795000000000002</c:v>
                </c:pt>
                <c:pt idx="10">
                  <c:v>24.345499999999983</c:v>
                </c:pt>
                <c:pt idx="11">
                  <c:v>24.0275</c:v>
                </c:pt>
                <c:pt idx="12">
                  <c:v>24.357999999999997</c:v>
                </c:pt>
                <c:pt idx="13">
                  <c:v>24.649799999999985</c:v>
                </c:pt>
                <c:pt idx="14">
                  <c:v>24.5</c:v>
                </c:pt>
                <c:pt idx="15">
                  <c:v>23.63000000000001</c:v>
                </c:pt>
                <c:pt idx="16">
                  <c:v>23.043433333333311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292608"/>
        <c:axId val="176294144"/>
      </c:barChart>
      <c:catAx>
        <c:axId val="1762926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76294144"/>
        <c:crosses val="autoZero"/>
        <c:auto val="1"/>
        <c:lblAlgn val="ctr"/>
        <c:lblOffset val="100"/>
        <c:noMultiLvlLbl val="0"/>
      </c:catAx>
      <c:valAx>
        <c:axId val="176294144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100"/>
                </a:pPr>
                <a:r>
                  <a:rPr lang="en-US" sz="1100" dirty="0" err="1"/>
                  <a:t>Cotisation</a:t>
                </a:r>
                <a:r>
                  <a:rPr lang="en-US" sz="1100" dirty="0"/>
                  <a:t> </a:t>
                </a:r>
                <a:r>
                  <a:rPr lang="en-US" sz="1100" dirty="0" err="1"/>
                  <a:t>mensuelle</a:t>
                </a:r>
                <a:endParaRPr lang="en-US" sz="1100" dirty="0"/>
              </a:p>
            </c:rich>
          </c:tx>
          <c:layout>
            <c:manualLayout>
              <c:xMode val="edge"/>
              <c:yMode val="edge"/>
              <c:x val="1.7237554043608622E-2"/>
              <c:y val="6.1162079510703364E-3"/>
            </c:manualLayout>
          </c:layout>
          <c:overlay val="0"/>
        </c:title>
        <c:numFmt formatCode="#,##0\ &quot;€&quot;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176292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EBFAB8-F5D6-4A0B-8B0C-1D13BBBD4FCA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CD07BF0-73AD-4A34-9937-751668195F1B}">
      <dgm:prSet phldrT="[Texte]"/>
      <dgm:spPr/>
      <dgm:t>
        <a:bodyPr/>
        <a:lstStyle/>
        <a:p>
          <a:r>
            <a:rPr lang="fr-FR" dirty="0" smtClean="0"/>
            <a:t>Déterminer les cibles</a:t>
          </a:r>
          <a:endParaRPr lang="fr-FR" dirty="0"/>
        </a:p>
      </dgm:t>
    </dgm:pt>
    <dgm:pt modelId="{BE14D8B2-6889-4C24-BEAB-C8E61252FA04}" type="parTrans" cxnId="{E88C3BCD-76DE-47DA-9F5D-290A6AD6026C}">
      <dgm:prSet/>
      <dgm:spPr/>
      <dgm:t>
        <a:bodyPr/>
        <a:lstStyle/>
        <a:p>
          <a:endParaRPr lang="fr-FR"/>
        </a:p>
      </dgm:t>
    </dgm:pt>
    <dgm:pt modelId="{C0A29274-0497-412D-8FC8-9D05C4B69236}" type="sibTrans" cxnId="{E88C3BCD-76DE-47DA-9F5D-290A6AD6026C}">
      <dgm:prSet/>
      <dgm:spPr/>
      <dgm:t>
        <a:bodyPr/>
        <a:lstStyle/>
        <a:p>
          <a:endParaRPr lang="fr-FR"/>
        </a:p>
      </dgm:t>
    </dgm:pt>
    <dgm:pt modelId="{15E5EC0F-B328-4671-814D-77AEAB7C41C1}">
      <dgm:prSet phldrT="[Texte]"/>
      <dgm:spPr/>
      <dgm:t>
        <a:bodyPr/>
        <a:lstStyle/>
        <a:p>
          <a:endParaRPr lang="fr-FR" dirty="0"/>
        </a:p>
      </dgm:t>
    </dgm:pt>
    <dgm:pt modelId="{6F7A7194-E62A-458A-AEF6-CAFE20B1ED7E}" type="parTrans" cxnId="{8419DF96-7D82-491F-BA47-F299B88B73F6}">
      <dgm:prSet/>
      <dgm:spPr/>
      <dgm:t>
        <a:bodyPr/>
        <a:lstStyle/>
        <a:p>
          <a:endParaRPr lang="fr-FR"/>
        </a:p>
      </dgm:t>
    </dgm:pt>
    <dgm:pt modelId="{421A2074-DFF8-43C2-8F93-CFC467CE1E9D}" type="sibTrans" cxnId="{8419DF96-7D82-491F-BA47-F299B88B73F6}">
      <dgm:prSet/>
      <dgm:spPr/>
      <dgm:t>
        <a:bodyPr/>
        <a:lstStyle/>
        <a:p>
          <a:endParaRPr lang="fr-FR"/>
        </a:p>
      </dgm:t>
    </dgm:pt>
    <dgm:pt modelId="{0ADCB654-D4ED-4432-A018-A670A59EDEDF}">
      <dgm:prSet phldrT="[Texte]"/>
      <dgm:spPr/>
      <dgm:t>
        <a:bodyPr/>
        <a:lstStyle/>
        <a:p>
          <a:r>
            <a:rPr lang="fr-FR" dirty="0" smtClean="0"/>
            <a:t>Etablir le contact</a:t>
          </a:r>
          <a:endParaRPr lang="fr-FR" dirty="0"/>
        </a:p>
      </dgm:t>
    </dgm:pt>
    <dgm:pt modelId="{0B40BAAD-C505-48F6-B7FE-B12C6BD85495}" type="parTrans" cxnId="{CD8967F9-EB8A-4646-A2CA-5F5F3CBA03C2}">
      <dgm:prSet/>
      <dgm:spPr/>
      <dgm:t>
        <a:bodyPr/>
        <a:lstStyle/>
        <a:p>
          <a:endParaRPr lang="fr-FR"/>
        </a:p>
      </dgm:t>
    </dgm:pt>
    <dgm:pt modelId="{78707B6D-F5A6-4DC3-9735-BA8B444C6A7A}" type="sibTrans" cxnId="{CD8967F9-EB8A-4646-A2CA-5F5F3CBA03C2}">
      <dgm:prSet/>
      <dgm:spPr/>
      <dgm:t>
        <a:bodyPr/>
        <a:lstStyle/>
        <a:p>
          <a:endParaRPr lang="fr-FR"/>
        </a:p>
      </dgm:t>
    </dgm:pt>
    <dgm:pt modelId="{5FFBAE42-2285-4F8E-9F7B-10E784C209E2}">
      <dgm:prSet phldrT="[Texte]" custT="1"/>
      <dgm:spPr/>
      <dgm:t>
        <a:bodyPr/>
        <a:lstStyle/>
        <a:p>
          <a:r>
            <a:rPr lang="fr-FR" sz="1000" dirty="0" smtClean="0"/>
            <a:t> </a:t>
          </a:r>
          <a:r>
            <a:rPr lang="fr-FR" sz="1000" b="1" dirty="0" smtClean="0"/>
            <a:t>« Avez-vous mis en place une couverture santé pour vos salariés comme la loi vous le demande ? » </a:t>
          </a:r>
          <a:endParaRPr lang="fr-FR" sz="1000" b="1" dirty="0"/>
        </a:p>
      </dgm:t>
    </dgm:pt>
    <dgm:pt modelId="{48C85DC4-84D4-4E55-A0C4-1F3A835E5771}" type="parTrans" cxnId="{45D9DB8E-B76A-433A-B7C1-725B0A5F838B}">
      <dgm:prSet/>
      <dgm:spPr/>
      <dgm:t>
        <a:bodyPr/>
        <a:lstStyle/>
        <a:p>
          <a:endParaRPr lang="fr-FR"/>
        </a:p>
      </dgm:t>
    </dgm:pt>
    <dgm:pt modelId="{C78E5C46-E558-4643-8B1F-25A75BD103F9}" type="sibTrans" cxnId="{45D9DB8E-B76A-433A-B7C1-725B0A5F838B}">
      <dgm:prSet/>
      <dgm:spPr/>
      <dgm:t>
        <a:bodyPr/>
        <a:lstStyle/>
        <a:p>
          <a:endParaRPr lang="fr-FR"/>
        </a:p>
      </dgm:t>
    </dgm:pt>
    <dgm:pt modelId="{EB1EA094-2FDD-4555-8940-054AB0C033C2}">
      <dgm:prSet phldrT="[Texte]"/>
      <dgm:spPr/>
      <dgm:t>
        <a:bodyPr/>
        <a:lstStyle/>
        <a:p>
          <a:r>
            <a:rPr lang="fr-FR" dirty="0" smtClean="0"/>
            <a:t>Faire une proposition</a:t>
          </a:r>
          <a:endParaRPr lang="fr-FR" dirty="0"/>
        </a:p>
      </dgm:t>
    </dgm:pt>
    <dgm:pt modelId="{B46A5775-EAF5-4887-9E56-FA90E794C535}" type="parTrans" cxnId="{D326E2D2-11CC-4F24-8129-1CC20D4C733D}">
      <dgm:prSet/>
      <dgm:spPr/>
      <dgm:t>
        <a:bodyPr/>
        <a:lstStyle/>
        <a:p>
          <a:endParaRPr lang="fr-FR"/>
        </a:p>
      </dgm:t>
    </dgm:pt>
    <dgm:pt modelId="{A6065EEA-4F96-4173-B61D-DE3DDFB96ED2}" type="sibTrans" cxnId="{D326E2D2-11CC-4F24-8129-1CC20D4C733D}">
      <dgm:prSet/>
      <dgm:spPr/>
      <dgm:t>
        <a:bodyPr/>
        <a:lstStyle/>
        <a:p>
          <a:endParaRPr lang="fr-FR"/>
        </a:p>
      </dgm:t>
    </dgm:pt>
    <dgm:pt modelId="{869026D0-D6C9-4BBA-952C-930C21D2EA00}">
      <dgm:prSet phldrT="[Texte]"/>
      <dgm:spPr/>
      <dgm:t>
        <a:bodyPr/>
        <a:lstStyle/>
        <a:p>
          <a:r>
            <a:rPr lang="fr-FR" dirty="0" smtClean="0"/>
            <a:t> </a:t>
          </a:r>
          <a:endParaRPr lang="fr-FR" dirty="0"/>
        </a:p>
      </dgm:t>
    </dgm:pt>
    <dgm:pt modelId="{B30AAFD1-DC2C-4B60-9E87-6B7E99B8C0CF}" type="parTrans" cxnId="{8A7EB614-DF9B-4DFF-BF5E-4B60E1F108E0}">
      <dgm:prSet/>
      <dgm:spPr/>
      <dgm:t>
        <a:bodyPr/>
        <a:lstStyle/>
        <a:p>
          <a:endParaRPr lang="fr-FR"/>
        </a:p>
      </dgm:t>
    </dgm:pt>
    <dgm:pt modelId="{4B892F13-FA76-4A9E-A85E-C2D63207FE15}" type="sibTrans" cxnId="{8A7EB614-DF9B-4DFF-BF5E-4B60E1F108E0}">
      <dgm:prSet/>
      <dgm:spPr/>
      <dgm:t>
        <a:bodyPr/>
        <a:lstStyle/>
        <a:p>
          <a:endParaRPr lang="fr-FR"/>
        </a:p>
      </dgm:t>
    </dgm:pt>
    <dgm:pt modelId="{A8DA4EC0-FE5F-4398-9671-61CCC9388805}">
      <dgm:prSet phldrT="[Texte]"/>
      <dgm:spPr/>
      <dgm:t>
        <a:bodyPr/>
        <a:lstStyle/>
        <a:p>
          <a:endParaRPr lang="fr-FR" sz="900" dirty="0"/>
        </a:p>
      </dgm:t>
    </dgm:pt>
    <dgm:pt modelId="{63834F39-2AC8-4061-93AC-16F42D26F768}" type="parTrans" cxnId="{9419969C-5793-4919-987F-5110A0AAE6F3}">
      <dgm:prSet/>
      <dgm:spPr/>
      <dgm:t>
        <a:bodyPr/>
        <a:lstStyle/>
        <a:p>
          <a:endParaRPr lang="fr-FR"/>
        </a:p>
      </dgm:t>
    </dgm:pt>
    <dgm:pt modelId="{5543B8D3-EAB5-425B-855A-1D814BB75EED}" type="sibTrans" cxnId="{9419969C-5793-4919-987F-5110A0AAE6F3}">
      <dgm:prSet/>
      <dgm:spPr/>
      <dgm:t>
        <a:bodyPr/>
        <a:lstStyle/>
        <a:p>
          <a:endParaRPr lang="fr-FR"/>
        </a:p>
      </dgm:t>
    </dgm:pt>
    <dgm:pt modelId="{F925898D-3FEE-427A-8F68-65BFA59B3250}">
      <dgm:prSet phldrT="[Texte]" custT="1"/>
      <dgm:spPr/>
      <dgm:t>
        <a:bodyPr/>
        <a:lstStyle/>
        <a:p>
          <a:r>
            <a:rPr lang="fr-FR" sz="1000" dirty="0" smtClean="0"/>
            <a:t> Quelle que soit la réponse à la 1</a:t>
          </a:r>
          <a:r>
            <a:rPr lang="fr-FR" sz="1000" baseline="30000" dirty="0" smtClean="0"/>
            <a:t>ère</a:t>
          </a:r>
          <a:r>
            <a:rPr lang="fr-FR" sz="1000" dirty="0" smtClean="0"/>
            <a:t> question : </a:t>
          </a:r>
          <a:r>
            <a:rPr lang="fr-FR" sz="1000" b="1" dirty="0" smtClean="0"/>
            <a:t>« A quelle Convention Collective l’entreprise est-elle rattachée ? »</a:t>
          </a:r>
          <a:endParaRPr lang="fr-FR" sz="1000" b="1" dirty="0"/>
        </a:p>
      </dgm:t>
    </dgm:pt>
    <dgm:pt modelId="{7E7B14BC-3BDC-44C7-B7FE-253352F789A2}" type="parTrans" cxnId="{6639ECB5-3A32-4AA0-8BDA-766780C9DD9F}">
      <dgm:prSet/>
      <dgm:spPr/>
      <dgm:t>
        <a:bodyPr/>
        <a:lstStyle/>
        <a:p>
          <a:endParaRPr lang="fr-FR"/>
        </a:p>
      </dgm:t>
    </dgm:pt>
    <dgm:pt modelId="{DCE3E1E1-DEE3-4019-9726-C99CB4D42AA3}" type="sibTrans" cxnId="{6639ECB5-3A32-4AA0-8BDA-766780C9DD9F}">
      <dgm:prSet/>
      <dgm:spPr/>
      <dgm:t>
        <a:bodyPr/>
        <a:lstStyle/>
        <a:p>
          <a:endParaRPr lang="fr-FR"/>
        </a:p>
      </dgm:t>
    </dgm:pt>
    <dgm:pt modelId="{9217654F-BEB5-4B04-B9CE-D3749FC38565}">
      <dgm:prSet phldrT="[Texte]"/>
      <dgm:spPr/>
      <dgm:t>
        <a:bodyPr/>
        <a:lstStyle/>
        <a:p>
          <a:r>
            <a:rPr lang="fr-FR" dirty="0" smtClean="0"/>
            <a:t>Le </a:t>
          </a:r>
          <a:r>
            <a:rPr lang="fr-FR" b="1" dirty="0" smtClean="0"/>
            <a:t>fichier des CCN</a:t>
          </a:r>
          <a:r>
            <a:rPr lang="fr-FR" dirty="0" smtClean="0"/>
            <a:t>* décrit l’éligibilité des Conventions Collectives à l’offre CE</a:t>
          </a:r>
          <a:endParaRPr lang="fr-FR" dirty="0"/>
        </a:p>
      </dgm:t>
    </dgm:pt>
    <dgm:pt modelId="{FE1EEE85-C706-46D5-8989-445C76AB7759}" type="parTrans" cxnId="{E3659964-CA29-4D75-8E7A-BD6161809B4F}">
      <dgm:prSet/>
      <dgm:spPr/>
      <dgm:t>
        <a:bodyPr/>
        <a:lstStyle/>
        <a:p>
          <a:endParaRPr lang="fr-FR"/>
        </a:p>
      </dgm:t>
    </dgm:pt>
    <dgm:pt modelId="{76AB285F-23AB-44EA-A8AE-B49602748D8E}" type="sibTrans" cxnId="{E3659964-CA29-4D75-8E7A-BD6161809B4F}">
      <dgm:prSet/>
      <dgm:spPr/>
      <dgm:t>
        <a:bodyPr/>
        <a:lstStyle/>
        <a:p>
          <a:endParaRPr lang="fr-FR"/>
        </a:p>
      </dgm:t>
    </dgm:pt>
    <dgm:pt modelId="{30BB907C-5BD9-4BC0-A67E-ED93CEE2357B}">
      <dgm:prSet phldrT="[Texte]" custT="1"/>
      <dgm:spPr/>
      <dgm:t>
        <a:bodyPr/>
        <a:lstStyle/>
        <a:p>
          <a:r>
            <a:rPr lang="fr-FR" sz="1000" dirty="0" smtClean="0"/>
            <a:t> Vérifier l’éligibilité de l’offre sur l’outil de souscription OCTAVE</a:t>
          </a:r>
          <a:endParaRPr lang="fr-FR" sz="1000" dirty="0"/>
        </a:p>
      </dgm:t>
    </dgm:pt>
    <dgm:pt modelId="{C019027C-8DA0-4797-AF09-AC1E1487FE1D}" type="parTrans" cxnId="{C0E2D813-9DA4-4FA7-A9D5-73C2E7FE93EB}">
      <dgm:prSet/>
      <dgm:spPr/>
      <dgm:t>
        <a:bodyPr/>
        <a:lstStyle/>
        <a:p>
          <a:endParaRPr lang="fr-FR"/>
        </a:p>
      </dgm:t>
    </dgm:pt>
    <dgm:pt modelId="{B32F3001-D6D6-4922-875C-2B7901ACB812}" type="sibTrans" cxnId="{C0E2D813-9DA4-4FA7-A9D5-73C2E7FE93EB}">
      <dgm:prSet/>
      <dgm:spPr/>
      <dgm:t>
        <a:bodyPr/>
        <a:lstStyle/>
        <a:p>
          <a:endParaRPr lang="fr-FR"/>
        </a:p>
      </dgm:t>
    </dgm:pt>
    <dgm:pt modelId="{A02B0223-C2DB-4BE8-B7F4-568F92647A61}">
      <dgm:prSet phldrT="[Texte]" custT="1"/>
      <dgm:spPr/>
      <dgm:t>
        <a:bodyPr/>
        <a:lstStyle/>
        <a:p>
          <a:r>
            <a:rPr lang="fr-FR" sz="1000" b="1" dirty="0" smtClean="0">
              <a:solidFill>
                <a:schemeClr val="accent4"/>
              </a:solidFill>
            </a:rPr>
            <a:t> Si l’employeur est un TNS, pensez à lui parler de Garantie Santé Côté PRO</a:t>
          </a:r>
          <a:endParaRPr lang="fr-FR" sz="1000" b="1" dirty="0">
            <a:solidFill>
              <a:schemeClr val="accent4"/>
            </a:solidFill>
          </a:endParaRPr>
        </a:p>
      </dgm:t>
    </dgm:pt>
    <dgm:pt modelId="{95FAEE4D-64BA-4832-B8BB-DE69BEC66094}" type="parTrans" cxnId="{E1DDB5EA-B623-442C-8AEC-65F791E37B82}">
      <dgm:prSet/>
      <dgm:spPr/>
      <dgm:t>
        <a:bodyPr/>
        <a:lstStyle/>
        <a:p>
          <a:endParaRPr lang="fr-FR"/>
        </a:p>
      </dgm:t>
    </dgm:pt>
    <dgm:pt modelId="{CAF2D098-421E-413D-809C-9F605E12691A}" type="sibTrans" cxnId="{E1DDB5EA-B623-442C-8AEC-65F791E37B82}">
      <dgm:prSet/>
      <dgm:spPr/>
      <dgm:t>
        <a:bodyPr/>
        <a:lstStyle/>
        <a:p>
          <a:endParaRPr lang="fr-FR"/>
        </a:p>
      </dgm:t>
    </dgm:pt>
    <dgm:pt modelId="{B8F62E01-65C6-40DE-BEFF-F13C2D7B2BB9}">
      <dgm:prSet phldrT="[Texte]" custT="1"/>
      <dgm:spPr/>
      <dgm:t>
        <a:bodyPr/>
        <a:lstStyle/>
        <a:p>
          <a:endParaRPr lang="fr-FR" sz="1000" dirty="0">
            <a:solidFill>
              <a:schemeClr val="accent4"/>
            </a:solidFill>
          </a:endParaRPr>
        </a:p>
      </dgm:t>
    </dgm:pt>
    <dgm:pt modelId="{0E779E9B-487D-4B64-8E11-CACCA5E3A363}" type="parTrans" cxnId="{48B390C3-C10D-4637-9AF5-5B8562DB37C9}">
      <dgm:prSet/>
      <dgm:spPr/>
      <dgm:t>
        <a:bodyPr/>
        <a:lstStyle/>
        <a:p>
          <a:endParaRPr lang="fr-FR"/>
        </a:p>
      </dgm:t>
    </dgm:pt>
    <dgm:pt modelId="{05A0F421-70B5-4164-91F5-8498B9245194}" type="sibTrans" cxnId="{48B390C3-C10D-4637-9AF5-5B8562DB37C9}">
      <dgm:prSet/>
      <dgm:spPr/>
      <dgm:t>
        <a:bodyPr/>
        <a:lstStyle/>
        <a:p>
          <a:endParaRPr lang="fr-FR"/>
        </a:p>
      </dgm:t>
    </dgm:pt>
    <dgm:pt modelId="{13499D11-408D-4506-B66C-1F3019B08828}">
      <dgm:prSet phldrT="[Texte]" custT="1"/>
      <dgm:spPr/>
      <dgm:t>
        <a:bodyPr/>
        <a:lstStyle/>
        <a:p>
          <a:r>
            <a:rPr lang="fr-FR" sz="1000" dirty="0" smtClean="0">
              <a:solidFill>
                <a:srgbClr val="4F8B2B"/>
              </a:solidFill>
            </a:rPr>
            <a:t> « Quel est votre assureur actuel ? »</a:t>
          </a:r>
          <a:endParaRPr lang="fr-FR" sz="1000" dirty="0">
            <a:solidFill>
              <a:srgbClr val="4F8B2B"/>
            </a:solidFill>
          </a:endParaRPr>
        </a:p>
      </dgm:t>
    </dgm:pt>
    <dgm:pt modelId="{AA15A086-BBCB-4BE2-93AF-79219BE061A6}" type="parTrans" cxnId="{91216AF6-58FD-4D55-A997-EFBEDFB2A88D}">
      <dgm:prSet/>
      <dgm:spPr/>
      <dgm:t>
        <a:bodyPr/>
        <a:lstStyle/>
        <a:p>
          <a:endParaRPr lang="fr-FR"/>
        </a:p>
      </dgm:t>
    </dgm:pt>
    <dgm:pt modelId="{7B03DC9F-E468-4B24-90F4-D6B1F1684889}" type="sibTrans" cxnId="{91216AF6-58FD-4D55-A997-EFBEDFB2A88D}">
      <dgm:prSet/>
      <dgm:spPr/>
      <dgm:t>
        <a:bodyPr/>
        <a:lstStyle/>
        <a:p>
          <a:endParaRPr lang="fr-FR"/>
        </a:p>
      </dgm:t>
    </dgm:pt>
    <dgm:pt modelId="{3E3976C9-C3B9-4883-B215-5C46EAEAC8E2}">
      <dgm:prSet phldrT="[Texte]" custT="1"/>
      <dgm:spPr/>
      <dgm:t>
        <a:bodyPr/>
        <a:lstStyle/>
        <a:p>
          <a:r>
            <a:rPr lang="fr-FR" sz="1000" dirty="0" smtClean="0">
              <a:solidFill>
                <a:schemeClr val="accent4"/>
              </a:solidFill>
            </a:rPr>
            <a:t> Fin de l’entretien</a:t>
          </a:r>
          <a:endParaRPr lang="fr-FR" sz="1000" dirty="0">
            <a:solidFill>
              <a:schemeClr val="accent4"/>
            </a:solidFill>
          </a:endParaRPr>
        </a:p>
      </dgm:t>
    </dgm:pt>
    <dgm:pt modelId="{3114C318-BECE-409A-9E13-9FDFE2733276}" type="parTrans" cxnId="{F0E41D39-28FC-4B1F-812B-FCF31D522B9E}">
      <dgm:prSet/>
      <dgm:spPr/>
      <dgm:t>
        <a:bodyPr/>
        <a:lstStyle/>
        <a:p>
          <a:endParaRPr lang="fr-FR"/>
        </a:p>
      </dgm:t>
    </dgm:pt>
    <dgm:pt modelId="{9CF7224D-2059-4225-BC34-6C60FE9B211D}" type="sibTrans" cxnId="{F0E41D39-28FC-4B1F-812B-FCF31D522B9E}">
      <dgm:prSet/>
      <dgm:spPr/>
      <dgm:t>
        <a:bodyPr/>
        <a:lstStyle/>
        <a:p>
          <a:endParaRPr lang="fr-FR"/>
        </a:p>
      </dgm:t>
    </dgm:pt>
    <dgm:pt modelId="{96F27C98-3FCA-43C7-8D72-7BE9A4216AA4}">
      <dgm:prSet phldrT="[Texte]" custT="1"/>
      <dgm:spPr/>
      <dgm:t>
        <a:bodyPr/>
        <a:lstStyle/>
        <a:p>
          <a:endParaRPr lang="fr-FR" sz="1000" dirty="0">
            <a:solidFill>
              <a:srgbClr val="4F8B2B"/>
            </a:solidFill>
          </a:endParaRPr>
        </a:p>
      </dgm:t>
    </dgm:pt>
    <dgm:pt modelId="{6B52C9E7-FE20-44D9-B85C-59C615365541}" type="parTrans" cxnId="{5D607A88-4894-4933-B374-58F02CB7D21E}">
      <dgm:prSet/>
      <dgm:spPr/>
      <dgm:t>
        <a:bodyPr/>
        <a:lstStyle/>
        <a:p>
          <a:endParaRPr lang="fr-FR"/>
        </a:p>
      </dgm:t>
    </dgm:pt>
    <dgm:pt modelId="{0481201E-A1BA-4211-B236-B67EB1DF051B}" type="sibTrans" cxnId="{5D607A88-4894-4933-B374-58F02CB7D21E}">
      <dgm:prSet/>
      <dgm:spPr/>
      <dgm:t>
        <a:bodyPr/>
        <a:lstStyle/>
        <a:p>
          <a:endParaRPr lang="fr-FR"/>
        </a:p>
      </dgm:t>
    </dgm:pt>
    <dgm:pt modelId="{6844ACB9-253F-4C5D-A4C4-542E5B6E4A8A}">
      <dgm:prSet phldrT="[Texte]" custT="1"/>
      <dgm:spPr/>
      <dgm:t>
        <a:bodyPr/>
        <a:lstStyle/>
        <a:p>
          <a:endParaRPr lang="fr-FR" sz="1000" dirty="0">
            <a:solidFill>
              <a:schemeClr val="accent4"/>
            </a:solidFill>
          </a:endParaRPr>
        </a:p>
      </dgm:t>
    </dgm:pt>
    <dgm:pt modelId="{ACAAE32D-CFD4-4822-8EE8-CFEB352C934F}" type="parTrans" cxnId="{41250296-ABBF-48A2-8BA2-E6831518CA01}">
      <dgm:prSet/>
      <dgm:spPr/>
      <dgm:t>
        <a:bodyPr/>
        <a:lstStyle/>
        <a:p>
          <a:endParaRPr lang="fr-FR"/>
        </a:p>
      </dgm:t>
    </dgm:pt>
    <dgm:pt modelId="{4C0FB1CF-30C8-425D-B20E-E61342849A2F}" type="sibTrans" cxnId="{41250296-ABBF-48A2-8BA2-E6831518CA01}">
      <dgm:prSet/>
      <dgm:spPr/>
      <dgm:t>
        <a:bodyPr/>
        <a:lstStyle/>
        <a:p>
          <a:endParaRPr lang="fr-FR"/>
        </a:p>
      </dgm:t>
    </dgm:pt>
    <dgm:pt modelId="{030B24DC-52B9-43B9-8769-165784FBDCE0}">
      <dgm:prSet phldrT="[Texte]"/>
      <dgm:spPr/>
      <dgm:t>
        <a:bodyPr/>
        <a:lstStyle/>
        <a:p>
          <a:r>
            <a:rPr lang="fr-FR" dirty="0" smtClean="0"/>
            <a:t> Grâce à ces outils, établissez la liste des clients à contacter</a:t>
          </a:r>
          <a:endParaRPr lang="fr-FR" dirty="0"/>
        </a:p>
      </dgm:t>
    </dgm:pt>
    <dgm:pt modelId="{3F6A2720-C970-4448-A4BE-D3E9765D6C46}" type="parTrans" cxnId="{EB5E1A92-5DBA-4FBA-88B9-5D0C7A67D9F9}">
      <dgm:prSet/>
      <dgm:spPr/>
      <dgm:t>
        <a:bodyPr/>
        <a:lstStyle/>
        <a:p>
          <a:endParaRPr lang="fr-FR"/>
        </a:p>
      </dgm:t>
    </dgm:pt>
    <dgm:pt modelId="{2453F496-5A39-4BD1-910B-AAEC9F444B9E}" type="sibTrans" cxnId="{EB5E1A92-5DBA-4FBA-88B9-5D0C7A67D9F9}">
      <dgm:prSet/>
      <dgm:spPr/>
      <dgm:t>
        <a:bodyPr/>
        <a:lstStyle/>
        <a:p>
          <a:endParaRPr lang="fr-FR"/>
        </a:p>
      </dgm:t>
    </dgm:pt>
    <dgm:pt modelId="{A3F776C1-8015-4F5E-8C43-AC90BC76A3A7}">
      <dgm:prSet phldrT="[Texte]"/>
      <dgm:spPr/>
      <dgm:t>
        <a:bodyPr/>
        <a:lstStyle/>
        <a:p>
          <a:r>
            <a:rPr lang="fr-FR" dirty="0" smtClean="0"/>
            <a:t> Editer une Proposition Valant Avis de Conseil, les CP, le mandat SEPA. </a:t>
          </a:r>
          <a:r>
            <a:rPr lang="fr-FR" b="1" dirty="0" smtClean="0"/>
            <a:t>Faire signer les documents.</a:t>
          </a:r>
          <a:endParaRPr lang="fr-FR" b="1" dirty="0"/>
        </a:p>
      </dgm:t>
    </dgm:pt>
    <dgm:pt modelId="{E03D1EB3-1892-4249-A83A-8B3C0CB5A32B}" type="parTrans" cxnId="{DCF1A222-3747-41AB-9008-83157CA999C3}">
      <dgm:prSet/>
      <dgm:spPr/>
      <dgm:t>
        <a:bodyPr/>
        <a:lstStyle/>
        <a:p>
          <a:endParaRPr lang="fr-FR"/>
        </a:p>
      </dgm:t>
    </dgm:pt>
    <dgm:pt modelId="{106E8803-0C25-4A1D-A045-FABE839A7CC6}" type="sibTrans" cxnId="{DCF1A222-3747-41AB-9008-83157CA999C3}">
      <dgm:prSet/>
      <dgm:spPr/>
      <dgm:t>
        <a:bodyPr/>
        <a:lstStyle/>
        <a:p>
          <a:endParaRPr lang="fr-FR"/>
        </a:p>
      </dgm:t>
    </dgm:pt>
    <dgm:pt modelId="{29D59A1B-5BB3-4DC3-9804-B587544A79D9}">
      <dgm:prSet phldrT="[Texte]"/>
      <dgm:spPr/>
      <dgm:t>
        <a:bodyPr/>
        <a:lstStyle/>
        <a:p>
          <a:r>
            <a:rPr lang="fr-FR" dirty="0" smtClean="0"/>
            <a:t> Penser à rappeler à l’employeur que </a:t>
          </a:r>
          <a:r>
            <a:rPr lang="fr-FR" b="1" dirty="0" smtClean="0"/>
            <a:t>l’affiliation des salariés </a:t>
          </a:r>
          <a:r>
            <a:rPr lang="fr-FR" dirty="0" smtClean="0"/>
            <a:t>est obligatoire. Bonne pratique : imprimer un </a:t>
          </a:r>
          <a:r>
            <a:rPr lang="fr-FR" b="1" dirty="0" smtClean="0"/>
            <a:t>bulletin d’affiliation </a:t>
          </a:r>
          <a:r>
            <a:rPr lang="fr-FR" dirty="0" smtClean="0"/>
            <a:t>et le remettre au client.</a:t>
          </a:r>
          <a:endParaRPr lang="fr-FR" dirty="0"/>
        </a:p>
      </dgm:t>
    </dgm:pt>
    <dgm:pt modelId="{1C3174B5-437D-4D3E-988B-6898CD9D3128}" type="parTrans" cxnId="{6357CA98-C87C-483C-837B-9DA89989E06C}">
      <dgm:prSet/>
      <dgm:spPr/>
      <dgm:t>
        <a:bodyPr/>
        <a:lstStyle/>
        <a:p>
          <a:endParaRPr lang="fr-FR"/>
        </a:p>
      </dgm:t>
    </dgm:pt>
    <dgm:pt modelId="{806EA885-58BD-43FC-859B-0938C40B7CCA}" type="sibTrans" cxnId="{6357CA98-C87C-483C-837B-9DA89989E06C}">
      <dgm:prSet/>
      <dgm:spPr/>
      <dgm:t>
        <a:bodyPr/>
        <a:lstStyle/>
        <a:p>
          <a:endParaRPr lang="fr-FR"/>
        </a:p>
      </dgm:t>
    </dgm:pt>
    <dgm:pt modelId="{BD4E2D3E-FB86-4D65-A10D-3EE90D8854DA}">
      <dgm:prSet phldrT="[Texte]" custT="1"/>
      <dgm:spPr/>
      <dgm:t>
        <a:bodyPr/>
        <a:lstStyle/>
        <a:p>
          <a:endParaRPr lang="fr-FR" sz="1000" dirty="0"/>
        </a:p>
      </dgm:t>
    </dgm:pt>
    <dgm:pt modelId="{59C2C11F-7F7C-47CF-ABEA-786A967E37B5}" type="parTrans" cxnId="{6CE351F2-84FA-4C22-848B-9490457DAB0B}">
      <dgm:prSet/>
      <dgm:spPr/>
      <dgm:t>
        <a:bodyPr/>
        <a:lstStyle/>
        <a:p>
          <a:endParaRPr lang="fr-FR"/>
        </a:p>
      </dgm:t>
    </dgm:pt>
    <dgm:pt modelId="{A18F1759-99AB-40F7-9226-EE7773864AD3}" type="sibTrans" cxnId="{6CE351F2-84FA-4C22-848B-9490457DAB0B}">
      <dgm:prSet/>
      <dgm:spPr/>
      <dgm:t>
        <a:bodyPr/>
        <a:lstStyle/>
        <a:p>
          <a:endParaRPr lang="fr-FR"/>
        </a:p>
      </dgm:t>
    </dgm:pt>
    <dgm:pt modelId="{4BB768E2-4957-4EAA-8DCA-DA05CE911837}">
      <dgm:prSet phldrT="[Texte]"/>
      <dgm:spPr/>
      <dgm:t>
        <a:bodyPr/>
        <a:lstStyle/>
        <a:p>
          <a:r>
            <a:rPr lang="fr-FR" dirty="0" smtClean="0"/>
            <a:t> Si l’entreprise est déjà équipée, il faut résilier le contrat existant. Le </a:t>
          </a:r>
          <a:r>
            <a:rPr lang="fr-FR" b="1" dirty="0" smtClean="0"/>
            <a:t>kit de résiliation concurrence* </a:t>
          </a:r>
          <a:r>
            <a:rPr lang="fr-FR" dirty="0" smtClean="0"/>
            <a:t>vous permet d’accompagner votre client dans cette démarche</a:t>
          </a:r>
          <a:endParaRPr lang="fr-FR" dirty="0"/>
        </a:p>
      </dgm:t>
    </dgm:pt>
    <dgm:pt modelId="{FC35A984-B12E-4C59-A5CA-8AA64FB405DD}" type="parTrans" cxnId="{BE9B1B47-91A3-44FA-9420-CB4A0AD5E8B3}">
      <dgm:prSet/>
      <dgm:spPr/>
      <dgm:t>
        <a:bodyPr/>
        <a:lstStyle/>
        <a:p>
          <a:endParaRPr lang="fr-FR"/>
        </a:p>
      </dgm:t>
    </dgm:pt>
    <dgm:pt modelId="{5F064C5B-52D5-43E5-A1D8-E7D844485E16}" type="sibTrans" cxnId="{BE9B1B47-91A3-44FA-9420-CB4A0AD5E8B3}">
      <dgm:prSet/>
      <dgm:spPr/>
      <dgm:t>
        <a:bodyPr/>
        <a:lstStyle/>
        <a:p>
          <a:endParaRPr lang="fr-FR"/>
        </a:p>
      </dgm:t>
    </dgm:pt>
    <dgm:pt modelId="{14F6E4A5-A152-475D-BE20-A1B5877F2E7A}">
      <dgm:prSet phldrT="[Texte]"/>
      <dgm:spPr/>
      <dgm:t>
        <a:bodyPr/>
        <a:lstStyle/>
        <a:p>
          <a:r>
            <a:rPr lang="fr-FR" dirty="0" smtClean="0"/>
            <a:t>Le </a:t>
          </a:r>
          <a:r>
            <a:rPr lang="fr-FR" b="1" dirty="0" smtClean="0"/>
            <a:t>fichier positif</a:t>
          </a:r>
          <a:r>
            <a:rPr lang="fr-FR" dirty="0" smtClean="0"/>
            <a:t>* est une liste des codes NAF éligibles les plus représentés dans le portefeuille CE</a:t>
          </a:r>
          <a:endParaRPr lang="fr-FR" dirty="0"/>
        </a:p>
      </dgm:t>
    </dgm:pt>
    <dgm:pt modelId="{BC0B0259-0EE6-4FC4-A83D-E1945638E8DF}" type="parTrans" cxnId="{3B0A33F6-43DF-45E7-8A8C-A8740BBDC78A}">
      <dgm:prSet/>
      <dgm:spPr/>
      <dgm:t>
        <a:bodyPr/>
        <a:lstStyle/>
        <a:p>
          <a:endParaRPr lang="fr-FR"/>
        </a:p>
      </dgm:t>
    </dgm:pt>
    <dgm:pt modelId="{9FE187E3-768B-472B-80DB-3D1A5C0AF6BB}" type="sibTrans" cxnId="{3B0A33F6-43DF-45E7-8A8C-A8740BBDC78A}">
      <dgm:prSet/>
      <dgm:spPr/>
      <dgm:t>
        <a:bodyPr/>
        <a:lstStyle/>
        <a:p>
          <a:endParaRPr lang="fr-FR"/>
        </a:p>
      </dgm:t>
    </dgm:pt>
    <dgm:pt modelId="{6F8B10BB-3F82-4E04-A121-2B96100CC558}">
      <dgm:prSet phldrT="[Texte]"/>
      <dgm:spPr/>
      <dgm:t>
        <a:bodyPr/>
        <a:lstStyle/>
        <a:p>
          <a:r>
            <a:rPr lang="fr-FR" dirty="0" smtClean="0"/>
            <a:t>Si l’employeur est salarié, lui faire signer le bulletin d’affiliation </a:t>
          </a:r>
          <a:endParaRPr lang="fr-FR" dirty="0"/>
        </a:p>
      </dgm:t>
    </dgm:pt>
    <dgm:pt modelId="{671BDEC1-CFBE-4F44-B13B-2AAFDE1A9C39}" type="parTrans" cxnId="{E3CFA07B-E347-4CC8-91A5-054E190ACC61}">
      <dgm:prSet/>
      <dgm:spPr/>
      <dgm:t>
        <a:bodyPr/>
        <a:lstStyle/>
        <a:p>
          <a:endParaRPr lang="fr-FR"/>
        </a:p>
      </dgm:t>
    </dgm:pt>
    <dgm:pt modelId="{3B0512DF-22F8-406F-B47C-0077FBD685F2}" type="sibTrans" cxnId="{E3CFA07B-E347-4CC8-91A5-054E190ACC61}">
      <dgm:prSet/>
      <dgm:spPr/>
      <dgm:t>
        <a:bodyPr/>
        <a:lstStyle/>
        <a:p>
          <a:endParaRPr lang="fr-FR"/>
        </a:p>
      </dgm:t>
    </dgm:pt>
    <dgm:pt modelId="{4E08B7FC-E416-4516-813D-5B62E51798E6}">
      <dgm:prSet phldrT="[Texte]" custT="1"/>
      <dgm:spPr/>
      <dgm:t>
        <a:bodyPr/>
        <a:lstStyle/>
        <a:p>
          <a:r>
            <a:rPr lang="fr-FR" sz="1000" dirty="0" smtClean="0">
              <a:solidFill>
                <a:srgbClr val="4F8B2B"/>
              </a:solidFill>
            </a:rPr>
            <a:t> « Quel budget consacrez-vous aujourd’hui       à la couverture santé de vos salariés ? » </a:t>
          </a:r>
          <a:endParaRPr lang="fr-FR" sz="1000" dirty="0"/>
        </a:p>
      </dgm:t>
    </dgm:pt>
    <dgm:pt modelId="{B1CE2A1C-52E9-4A0E-9548-469155E41A27}" type="parTrans" cxnId="{C0AA479B-EC8D-44E5-9E26-74C717A9D0A9}">
      <dgm:prSet/>
      <dgm:spPr/>
      <dgm:t>
        <a:bodyPr/>
        <a:lstStyle/>
        <a:p>
          <a:endParaRPr lang="fr-FR"/>
        </a:p>
      </dgm:t>
    </dgm:pt>
    <dgm:pt modelId="{69B3FE39-0F9C-4016-AF6B-7D1828DAD9AC}" type="sibTrans" cxnId="{C0AA479B-EC8D-44E5-9E26-74C717A9D0A9}">
      <dgm:prSet/>
      <dgm:spPr/>
      <dgm:t>
        <a:bodyPr/>
        <a:lstStyle/>
        <a:p>
          <a:endParaRPr lang="fr-FR"/>
        </a:p>
      </dgm:t>
    </dgm:pt>
    <dgm:pt modelId="{047B0C19-6D36-4D06-9D9F-8D2503EEBFAA}">
      <dgm:prSet phldrT="[Texte]" custT="1"/>
      <dgm:spPr/>
      <dgm:t>
        <a:bodyPr/>
        <a:lstStyle/>
        <a:p>
          <a:endParaRPr lang="fr-FR" sz="1000" dirty="0"/>
        </a:p>
      </dgm:t>
    </dgm:pt>
    <dgm:pt modelId="{7848CC89-01D7-411B-AD6C-9CE5A02648C7}" type="parTrans" cxnId="{EEC46701-CFB1-4B1F-8506-8F0DC2C6C408}">
      <dgm:prSet/>
      <dgm:spPr/>
      <dgm:t>
        <a:bodyPr/>
        <a:lstStyle/>
        <a:p>
          <a:endParaRPr lang="fr-FR"/>
        </a:p>
      </dgm:t>
    </dgm:pt>
    <dgm:pt modelId="{F646C838-D0FB-4B73-AD44-9E98C742BE64}" type="sibTrans" cxnId="{EEC46701-CFB1-4B1F-8506-8F0DC2C6C408}">
      <dgm:prSet/>
      <dgm:spPr/>
      <dgm:t>
        <a:bodyPr/>
        <a:lstStyle/>
        <a:p>
          <a:endParaRPr lang="fr-FR"/>
        </a:p>
      </dgm:t>
    </dgm:pt>
    <dgm:pt modelId="{4B26ACA2-9E82-4719-B0F7-7007ABB2C0F9}">
      <dgm:prSet phldrT="[Texte]" custT="1"/>
      <dgm:spPr/>
      <dgm:t>
        <a:bodyPr/>
        <a:lstStyle/>
        <a:p>
          <a:endParaRPr lang="fr-FR" sz="1000" dirty="0"/>
        </a:p>
      </dgm:t>
    </dgm:pt>
    <dgm:pt modelId="{A6236905-AF13-4739-A486-500603FF653C}" type="parTrans" cxnId="{EA12CC1D-3960-490D-BFED-BB1E1AB85E63}">
      <dgm:prSet/>
      <dgm:spPr/>
      <dgm:t>
        <a:bodyPr/>
        <a:lstStyle/>
        <a:p>
          <a:endParaRPr lang="fr-FR"/>
        </a:p>
      </dgm:t>
    </dgm:pt>
    <dgm:pt modelId="{FC0723FA-B29F-4A31-BDF4-FF726460DE95}" type="sibTrans" cxnId="{EA12CC1D-3960-490D-BFED-BB1E1AB85E63}">
      <dgm:prSet/>
      <dgm:spPr/>
      <dgm:t>
        <a:bodyPr/>
        <a:lstStyle/>
        <a:p>
          <a:endParaRPr lang="fr-FR"/>
        </a:p>
      </dgm:t>
    </dgm:pt>
    <dgm:pt modelId="{89BF7011-52AD-47CB-8F29-0635D103B88F}" type="pres">
      <dgm:prSet presAssocID="{D3EBFAB8-F5D6-4A0B-8B0C-1D13BBBD4F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034CE98-8B91-4522-BB91-95DDAA71D926}" type="pres">
      <dgm:prSet presAssocID="{D3EBFAB8-F5D6-4A0B-8B0C-1D13BBBD4FCA}" presName="tSp" presStyleCnt="0"/>
      <dgm:spPr/>
    </dgm:pt>
    <dgm:pt modelId="{B47C9385-811D-4120-B9B6-B76057CAC4CD}" type="pres">
      <dgm:prSet presAssocID="{D3EBFAB8-F5D6-4A0B-8B0C-1D13BBBD4FCA}" presName="bSp" presStyleCnt="0"/>
      <dgm:spPr/>
    </dgm:pt>
    <dgm:pt modelId="{B9EB1053-D5E9-450C-A38F-18D9DC373146}" type="pres">
      <dgm:prSet presAssocID="{D3EBFAB8-F5D6-4A0B-8B0C-1D13BBBD4FCA}" presName="process" presStyleCnt="0"/>
      <dgm:spPr/>
    </dgm:pt>
    <dgm:pt modelId="{E49C7FDC-FEA0-4CCB-A5C9-41D8BA1B94AF}" type="pres">
      <dgm:prSet presAssocID="{ACD07BF0-73AD-4A34-9937-751668195F1B}" presName="composite1" presStyleCnt="0"/>
      <dgm:spPr/>
    </dgm:pt>
    <dgm:pt modelId="{AE994896-A279-4E19-BB0B-95454BE40AD8}" type="pres">
      <dgm:prSet presAssocID="{ACD07BF0-73AD-4A34-9937-751668195F1B}" presName="dummyNode1" presStyleLbl="node1" presStyleIdx="0" presStyleCnt="3"/>
      <dgm:spPr/>
    </dgm:pt>
    <dgm:pt modelId="{450374CA-07AB-4EC3-A0CD-302837B7EFAC}" type="pres">
      <dgm:prSet presAssocID="{ACD07BF0-73AD-4A34-9937-751668195F1B}" presName="childNode1" presStyleLbl="bgAcc1" presStyleIdx="0" presStyleCnt="3" custScaleY="116639" custLinFactNeighborX="3161" custLinFactNeighborY="-5230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0C36A4B-12D6-4DFE-8627-50E15B5FE882}" type="pres">
      <dgm:prSet presAssocID="{ACD07BF0-73AD-4A34-9937-751668195F1B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EFA0A50-7235-426B-80A2-6134F4F63112}" type="pres">
      <dgm:prSet presAssocID="{ACD07BF0-73AD-4A34-9937-751668195F1B}" presName="parentNode1" presStyleLbl="node1" presStyleIdx="0" presStyleCnt="3" custLinFactY="-18560" custLinFactNeighborX="-2844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8FF3A6A-EE18-4E8B-962B-F959E78D3401}" type="pres">
      <dgm:prSet presAssocID="{ACD07BF0-73AD-4A34-9937-751668195F1B}" presName="connSite1" presStyleCnt="0"/>
      <dgm:spPr/>
    </dgm:pt>
    <dgm:pt modelId="{DE7DEDE1-05DF-4B69-A8B9-287B1CBE99C6}" type="pres">
      <dgm:prSet presAssocID="{C0A29274-0497-412D-8FC8-9D05C4B69236}" presName="Name9" presStyleLbl="sibTrans2D1" presStyleIdx="0" presStyleCnt="2" custScaleX="67025" custLinFactNeighborX="-3410" custLinFactNeighborY="3131"/>
      <dgm:spPr/>
      <dgm:t>
        <a:bodyPr/>
        <a:lstStyle/>
        <a:p>
          <a:endParaRPr lang="fr-FR"/>
        </a:p>
      </dgm:t>
    </dgm:pt>
    <dgm:pt modelId="{AE2A5E7F-3439-4D9B-82DB-4EAD5BC51EFA}" type="pres">
      <dgm:prSet presAssocID="{0ADCB654-D4ED-4432-A018-A670A59EDEDF}" presName="composite2" presStyleCnt="0"/>
      <dgm:spPr/>
    </dgm:pt>
    <dgm:pt modelId="{D70BA1F4-0D8F-40FF-BF9E-C64EF882D7FD}" type="pres">
      <dgm:prSet presAssocID="{0ADCB654-D4ED-4432-A018-A670A59EDEDF}" presName="dummyNode2" presStyleLbl="node1" presStyleIdx="0" presStyleCnt="3"/>
      <dgm:spPr/>
    </dgm:pt>
    <dgm:pt modelId="{7F2B58B0-E757-40D0-A4D7-D7B4BA840D13}" type="pres">
      <dgm:prSet presAssocID="{0ADCB654-D4ED-4432-A018-A670A59EDEDF}" presName="childNode2" presStyleLbl="bgAcc1" presStyleIdx="1" presStyleCnt="3" custScaleX="132350" custScaleY="24451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8F23672-D670-46E1-993C-3F5A0B92945E}" type="pres">
      <dgm:prSet presAssocID="{0ADCB654-D4ED-4432-A018-A670A59EDEDF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D1BE454-42CE-48AA-8465-2DD89BB4B6CE}" type="pres">
      <dgm:prSet presAssocID="{0ADCB654-D4ED-4432-A018-A670A59EDEDF}" presName="parentNode2" presStyleLbl="node1" presStyleIdx="1" presStyleCnt="3" custLinFactY="-41821" custLinFactNeighborX="1468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923E7F6-F54F-4C79-99C7-9E2C7736CE35}" type="pres">
      <dgm:prSet presAssocID="{0ADCB654-D4ED-4432-A018-A670A59EDEDF}" presName="connSite2" presStyleCnt="0"/>
      <dgm:spPr/>
    </dgm:pt>
    <dgm:pt modelId="{3F813431-6644-45D3-A22D-A47E04997BAC}" type="pres">
      <dgm:prSet presAssocID="{78707B6D-F5A6-4DC3-9735-BA8B444C6A7A}" presName="Name18" presStyleLbl="sibTrans2D1" presStyleIdx="1" presStyleCnt="2"/>
      <dgm:spPr/>
      <dgm:t>
        <a:bodyPr/>
        <a:lstStyle/>
        <a:p>
          <a:endParaRPr lang="fr-FR"/>
        </a:p>
      </dgm:t>
    </dgm:pt>
    <dgm:pt modelId="{24CAE18C-C479-4C5D-B6A4-602F6C201207}" type="pres">
      <dgm:prSet presAssocID="{EB1EA094-2FDD-4555-8940-054AB0C033C2}" presName="composite1" presStyleCnt="0"/>
      <dgm:spPr/>
    </dgm:pt>
    <dgm:pt modelId="{A0A6862E-37A3-4BE5-83F8-8CD66AAF4ADC}" type="pres">
      <dgm:prSet presAssocID="{EB1EA094-2FDD-4555-8940-054AB0C033C2}" presName="dummyNode1" presStyleLbl="node1" presStyleIdx="1" presStyleCnt="3"/>
      <dgm:spPr/>
    </dgm:pt>
    <dgm:pt modelId="{E68EC2C7-D2A1-4603-A1BC-7CD94EC66E30}" type="pres">
      <dgm:prSet presAssocID="{EB1EA094-2FDD-4555-8940-054AB0C033C2}" presName="childNode1" presStyleLbl="bgAcc1" presStyleIdx="2" presStyleCnt="3" custScaleY="169417" custLinFactNeighborX="5885" custLinFactNeighborY="3113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EEE13B-8D2B-4831-835B-A70F0A99CDE9}" type="pres">
      <dgm:prSet presAssocID="{EB1EA094-2FDD-4555-8940-054AB0C033C2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E34FF58-3237-41F4-95AE-653813C5A680}" type="pres">
      <dgm:prSet presAssocID="{EB1EA094-2FDD-4555-8940-054AB0C033C2}" presName="parentNode1" presStyleLbl="node1" presStyleIdx="2" presStyleCnt="3" custLinFactY="18322" custLinFactNeighborX="9080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81CC01-7186-41BA-AF22-EEEEC47E97E1}" type="pres">
      <dgm:prSet presAssocID="{EB1EA094-2FDD-4555-8940-054AB0C033C2}" presName="connSite1" presStyleCnt="0"/>
      <dgm:spPr/>
    </dgm:pt>
  </dgm:ptLst>
  <dgm:cxnLst>
    <dgm:cxn modelId="{F85F22B5-DF88-4123-8387-FDFC98F96C77}" type="presOf" srcId="{78707B6D-F5A6-4DC3-9735-BA8B444C6A7A}" destId="{3F813431-6644-45D3-A22D-A47E04997BAC}" srcOrd="0" destOrd="0" presId="urn:microsoft.com/office/officeart/2005/8/layout/hProcess4"/>
    <dgm:cxn modelId="{087641A8-0AB3-4C9B-BBE0-D06648D62F81}" type="presOf" srcId="{15E5EC0F-B328-4671-814D-77AEAB7C41C1}" destId="{40C36A4B-12D6-4DFE-8627-50E15B5FE882}" srcOrd="1" destOrd="0" presId="urn:microsoft.com/office/officeart/2005/8/layout/hProcess4"/>
    <dgm:cxn modelId="{66993658-7250-4F19-8686-A392ADF0C686}" type="presOf" srcId="{A02B0223-C2DB-4BE8-B7F4-568F92647A61}" destId="{7F2B58B0-E757-40D0-A4D7-D7B4BA840D13}" srcOrd="0" destOrd="12" presId="urn:microsoft.com/office/officeart/2005/8/layout/hProcess4"/>
    <dgm:cxn modelId="{DCF1A222-3747-41AB-9008-83157CA999C3}" srcId="{EB1EA094-2FDD-4555-8940-054AB0C033C2}" destId="{A3F776C1-8015-4F5E-8C43-AC90BC76A3A7}" srcOrd="2" destOrd="0" parTransId="{E03D1EB3-1892-4249-A83A-8B3C0CB5A32B}" sibTransId="{106E8803-0C25-4A1D-A045-FABE839A7CC6}"/>
    <dgm:cxn modelId="{45D9DB8E-B76A-433A-B7C1-725B0A5F838B}" srcId="{0ADCB654-D4ED-4432-A018-A670A59EDEDF}" destId="{5FFBAE42-2285-4F8E-9F7B-10E784C209E2}" srcOrd="0" destOrd="0" parTransId="{48C85DC4-84D4-4E55-A0C4-1F3A835E5771}" sibTransId="{C78E5C46-E558-4643-8B1F-25A75BD103F9}"/>
    <dgm:cxn modelId="{875C240B-F49B-4262-8791-A4CAD5D6CFC8}" type="presOf" srcId="{A3F776C1-8015-4F5E-8C43-AC90BC76A3A7}" destId="{44EEE13B-8D2B-4831-835B-A70F0A99CDE9}" srcOrd="1" destOrd="2" presId="urn:microsoft.com/office/officeart/2005/8/layout/hProcess4"/>
    <dgm:cxn modelId="{CBA7A906-F576-445C-B623-B29F12892B5D}" type="presOf" srcId="{B8F62E01-65C6-40DE-BEFF-F13C2D7B2BB9}" destId="{7F2B58B0-E757-40D0-A4D7-D7B4BA840D13}" srcOrd="0" destOrd="11" presId="urn:microsoft.com/office/officeart/2005/8/layout/hProcess4"/>
    <dgm:cxn modelId="{E3659964-CA29-4D75-8E7A-BD6161809B4F}" srcId="{ACD07BF0-73AD-4A34-9937-751668195F1B}" destId="{9217654F-BEB5-4B04-B9CE-D3749FC38565}" srcOrd="2" destOrd="0" parTransId="{FE1EEE85-C706-46D5-8989-445C76AB7759}" sibTransId="{76AB285F-23AB-44EA-A8AE-B49602748D8E}"/>
    <dgm:cxn modelId="{EB5E1A92-5DBA-4FBA-88B9-5D0C7A67D9F9}" srcId="{ACD07BF0-73AD-4A34-9937-751668195F1B}" destId="{030B24DC-52B9-43B9-8769-165784FBDCE0}" srcOrd="3" destOrd="0" parTransId="{3F6A2720-C970-4448-A4BE-D3E9765D6C46}" sibTransId="{2453F496-5A39-4BD1-910B-AAEC9F444B9E}"/>
    <dgm:cxn modelId="{6CE351F2-84FA-4C22-848B-9490457DAB0B}" srcId="{0ADCB654-D4ED-4432-A018-A670A59EDEDF}" destId="{BD4E2D3E-FB86-4D65-A10D-3EE90D8854DA}" srcOrd="8" destOrd="0" parTransId="{59C2C11F-7F7C-47CF-ABEA-786A967E37B5}" sibTransId="{A18F1759-99AB-40F7-9226-EE7773864AD3}"/>
    <dgm:cxn modelId="{E6A3A4A9-529C-432B-984A-AE7E9009EF68}" type="presOf" srcId="{5FFBAE42-2285-4F8E-9F7B-10E784C209E2}" destId="{7F2B58B0-E757-40D0-A4D7-D7B4BA840D13}" srcOrd="0" destOrd="0" presId="urn:microsoft.com/office/officeart/2005/8/layout/hProcess4"/>
    <dgm:cxn modelId="{CD8967F9-EB8A-4646-A2CA-5F5F3CBA03C2}" srcId="{D3EBFAB8-F5D6-4A0B-8B0C-1D13BBBD4FCA}" destId="{0ADCB654-D4ED-4432-A018-A670A59EDEDF}" srcOrd="1" destOrd="0" parTransId="{0B40BAAD-C505-48F6-B7FE-B12C6BD85495}" sibTransId="{78707B6D-F5A6-4DC3-9735-BA8B444C6A7A}"/>
    <dgm:cxn modelId="{9CC07826-75AD-4BB3-B5EB-8DA6CE72CC4B}" type="presOf" srcId="{4BB768E2-4957-4EAA-8DCA-DA05CE911837}" destId="{E68EC2C7-D2A1-4603-A1BC-7CD94EC66E30}" srcOrd="0" destOrd="1" presId="urn:microsoft.com/office/officeart/2005/8/layout/hProcess4"/>
    <dgm:cxn modelId="{6AC1BFD6-48AA-4F61-8241-0A370B022456}" type="presOf" srcId="{0ADCB654-D4ED-4432-A018-A670A59EDEDF}" destId="{8D1BE454-42CE-48AA-8465-2DD89BB4B6CE}" srcOrd="0" destOrd="0" presId="urn:microsoft.com/office/officeart/2005/8/layout/hProcess4"/>
    <dgm:cxn modelId="{9D3E5F94-6237-4FBF-86FB-CA5ACE5B8F79}" type="presOf" srcId="{F925898D-3FEE-427A-8F68-65BFA59B3250}" destId="{7F2B58B0-E757-40D0-A4D7-D7B4BA840D13}" srcOrd="0" destOrd="1" presId="urn:microsoft.com/office/officeart/2005/8/layout/hProcess4"/>
    <dgm:cxn modelId="{EEC46701-CFB1-4B1F-8506-8F0DC2C6C408}" srcId="{0ADCB654-D4ED-4432-A018-A670A59EDEDF}" destId="{047B0C19-6D36-4D06-9D9F-8D2503EEBFAA}" srcOrd="3" destOrd="0" parTransId="{7848CC89-01D7-411B-AD6C-9CE5A02648C7}" sibTransId="{F646C838-D0FB-4B73-AD44-9E98C742BE64}"/>
    <dgm:cxn modelId="{A77C5230-8997-4CEC-957B-7C2CA68AD6AA}" type="presOf" srcId="{4BB768E2-4957-4EAA-8DCA-DA05CE911837}" destId="{44EEE13B-8D2B-4831-835B-A70F0A99CDE9}" srcOrd="1" destOrd="1" presId="urn:microsoft.com/office/officeart/2005/8/layout/hProcess4"/>
    <dgm:cxn modelId="{E1DDB5EA-B623-442C-8AEC-65F791E37B82}" srcId="{0ADCB654-D4ED-4432-A018-A670A59EDEDF}" destId="{A02B0223-C2DB-4BE8-B7F4-568F92647A61}" srcOrd="12" destOrd="0" parTransId="{95FAEE4D-64BA-4832-B8BB-DE69BEC66094}" sibTransId="{CAF2D098-421E-413D-809C-9F605E12691A}"/>
    <dgm:cxn modelId="{41250296-ABBF-48A2-8BA2-E6831518CA01}" srcId="{0ADCB654-D4ED-4432-A018-A670A59EDEDF}" destId="{6844ACB9-253F-4C5D-A4C4-542E5B6E4A8A}" srcOrd="10" destOrd="0" parTransId="{ACAAE32D-CFD4-4822-8EE8-CFEB352C934F}" sibTransId="{4C0FB1CF-30C8-425D-B20E-E61342849A2F}"/>
    <dgm:cxn modelId="{3B0A33F6-43DF-45E7-8A8C-A8740BBDC78A}" srcId="{ACD07BF0-73AD-4A34-9937-751668195F1B}" destId="{14F6E4A5-A152-475D-BE20-A1B5877F2E7A}" srcOrd="1" destOrd="0" parTransId="{BC0B0259-0EE6-4FC4-A83D-E1945638E8DF}" sibTransId="{9FE187E3-768B-472B-80DB-3D1A5C0AF6BB}"/>
    <dgm:cxn modelId="{F12BDD83-D9C7-4F49-B543-A2DD7535507D}" type="presOf" srcId="{14F6E4A5-A152-475D-BE20-A1B5877F2E7A}" destId="{450374CA-07AB-4EC3-A0CD-302837B7EFAC}" srcOrd="0" destOrd="1" presId="urn:microsoft.com/office/officeart/2005/8/layout/hProcess4"/>
    <dgm:cxn modelId="{8A7EB614-DF9B-4DFF-BF5E-4B60E1F108E0}" srcId="{EB1EA094-2FDD-4555-8940-054AB0C033C2}" destId="{869026D0-D6C9-4BBA-952C-930C21D2EA00}" srcOrd="0" destOrd="0" parTransId="{B30AAFD1-DC2C-4B60-9E87-6B7E99B8C0CF}" sibTransId="{4B892F13-FA76-4A9E-A85E-C2D63207FE15}"/>
    <dgm:cxn modelId="{6389D988-4CF4-48CC-A66D-168F22DD27F6}" type="presOf" srcId="{30BB907C-5BD9-4BC0-A67E-ED93CEE2357B}" destId="{7F2B58B0-E757-40D0-A4D7-D7B4BA840D13}" srcOrd="0" destOrd="2" presId="urn:microsoft.com/office/officeart/2005/8/layout/hProcess4"/>
    <dgm:cxn modelId="{F44A8385-0B9D-44E6-A1F5-1BC92EC1AFE7}" type="presOf" srcId="{29D59A1B-5BB3-4DC3-9804-B587544A79D9}" destId="{44EEE13B-8D2B-4831-835B-A70F0A99CDE9}" srcOrd="1" destOrd="3" presId="urn:microsoft.com/office/officeart/2005/8/layout/hProcess4"/>
    <dgm:cxn modelId="{6357CA98-C87C-483C-837B-9DA89989E06C}" srcId="{EB1EA094-2FDD-4555-8940-054AB0C033C2}" destId="{29D59A1B-5BB3-4DC3-9804-B587544A79D9}" srcOrd="3" destOrd="0" parTransId="{1C3174B5-437D-4D3E-988B-6898CD9D3128}" sibTransId="{806EA885-58BD-43FC-859B-0938C40B7CCA}"/>
    <dgm:cxn modelId="{2B63E207-091C-4DBB-890D-962D9E7DDF66}" type="presOf" srcId="{A3F776C1-8015-4F5E-8C43-AC90BC76A3A7}" destId="{E68EC2C7-D2A1-4603-A1BC-7CD94EC66E30}" srcOrd="0" destOrd="2" presId="urn:microsoft.com/office/officeart/2005/8/layout/hProcess4"/>
    <dgm:cxn modelId="{C0E2D813-9DA4-4FA7-A9D5-73C2E7FE93EB}" srcId="{0ADCB654-D4ED-4432-A018-A670A59EDEDF}" destId="{30BB907C-5BD9-4BC0-A67E-ED93CEE2357B}" srcOrd="2" destOrd="0" parTransId="{C019027C-8DA0-4797-AF09-AC1E1487FE1D}" sibTransId="{B32F3001-D6D6-4922-875C-2B7901ACB812}"/>
    <dgm:cxn modelId="{F0E41D39-28FC-4B1F-812B-FCF31D522B9E}" srcId="{0ADCB654-D4ED-4432-A018-A670A59EDEDF}" destId="{3E3976C9-C3B9-4883-B215-5C46EAEAC8E2}" srcOrd="9" destOrd="0" parTransId="{3114C318-BECE-409A-9E13-9FDFE2733276}" sibTransId="{9CF7224D-2059-4225-BC34-6C60FE9B211D}"/>
    <dgm:cxn modelId="{5D607A88-4894-4933-B374-58F02CB7D21E}" srcId="{0ADCB654-D4ED-4432-A018-A670A59EDEDF}" destId="{96F27C98-3FCA-43C7-8D72-7BE9A4216AA4}" srcOrd="7" destOrd="0" parTransId="{6B52C9E7-FE20-44D9-B85C-59C615365541}" sibTransId="{0481201E-A1BA-4211-B236-B67EB1DF051B}"/>
    <dgm:cxn modelId="{D24C4BAD-22B6-4873-A8D8-9A565A78F0C3}" type="presOf" srcId="{6F8B10BB-3F82-4E04-A121-2B96100CC558}" destId="{E68EC2C7-D2A1-4603-A1BC-7CD94EC66E30}" srcOrd="0" destOrd="4" presId="urn:microsoft.com/office/officeart/2005/8/layout/hProcess4"/>
    <dgm:cxn modelId="{E6CEA340-59EC-447A-9A42-5924B1FB2148}" type="presOf" srcId="{6F8B10BB-3F82-4E04-A121-2B96100CC558}" destId="{44EEE13B-8D2B-4831-835B-A70F0A99CDE9}" srcOrd="1" destOrd="4" presId="urn:microsoft.com/office/officeart/2005/8/layout/hProcess4"/>
    <dgm:cxn modelId="{B5C7F434-A998-40C8-8E30-672523A6664D}" type="presOf" srcId="{BD4E2D3E-FB86-4D65-A10D-3EE90D8854DA}" destId="{48F23672-D670-46E1-993C-3F5A0B92945E}" srcOrd="1" destOrd="8" presId="urn:microsoft.com/office/officeart/2005/8/layout/hProcess4"/>
    <dgm:cxn modelId="{78449F03-12AD-40BF-87CB-05FBB0E5E8E0}" type="presOf" srcId="{030B24DC-52B9-43B9-8769-165784FBDCE0}" destId="{40C36A4B-12D6-4DFE-8627-50E15B5FE882}" srcOrd="1" destOrd="3" presId="urn:microsoft.com/office/officeart/2005/8/layout/hProcess4"/>
    <dgm:cxn modelId="{BC5339B2-7A8C-47AB-AC6E-3ABEEA7EA1BF}" type="presOf" srcId="{29D59A1B-5BB3-4DC3-9804-B587544A79D9}" destId="{E68EC2C7-D2A1-4603-A1BC-7CD94EC66E30}" srcOrd="0" destOrd="3" presId="urn:microsoft.com/office/officeart/2005/8/layout/hProcess4"/>
    <dgm:cxn modelId="{7198014D-A062-4844-8736-0B5571B13443}" type="presOf" srcId="{C0A29274-0497-412D-8FC8-9D05C4B69236}" destId="{DE7DEDE1-05DF-4B69-A8B9-287B1CBE99C6}" srcOrd="0" destOrd="0" presId="urn:microsoft.com/office/officeart/2005/8/layout/hProcess4"/>
    <dgm:cxn modelId="{C8F14FA7-E8A1-44F8-9601-6AD4C2B8F683}" type="presOf" srcId="{96F27C98-3FCA-43C7-8D72-7BE9A4216AA4}" destId="{7F2B58B0-E757-40D0-A4D7-D7B4BA840D13}" srcOrd="0" destOrd="7" presId="urn:microsoft.com/office/officeart/2005/8/layout/hProcess4"/>
    <dgm:cxn modelId="{D72FC6A2-75BE-4013-8D00-FAA2E19FC542}" type="presOf" srcId="{F925898D-3FEE-427A-8F68-65BFA59B3250}" destId="{48F23672-D670-46E1-993C-3F5A0B92945E}" srcOrd="1" destOrd="1" presId="urn:microsoft.com/office/officeart/2005/8/layout/hProcess4"/>
    <dgm:cxn modelId="{91216AF6-58FD-4D55-A997-EFBEDFB2A88D}" srcId="{0ADCB654-D4ED-4432-A018-A670A59EDEDF}" destId="{13499D11-408D-4506-B66C-1F3019B08828}" srcOrd="6" destOrd="0" parTransId="{AA15A086-BBCB-4BE2-93AF-79219BE061A6}" sibTransId="{7B03DC9F-E468-4B24-90F4-D6B1F1684889}"/>
    <dgm:cxn modelId="{DB0B0FC4-48BF-42BD-ADEA-0717D05F8BA9}" type="presOf" srcId="{30BB907C-5BD9-4BC0-A67E-ED93CEE2357B}" destId="{48F23672-D670-46E1-993C-3F5A0B92945E}" srcOrd="1" destOrd="2" presId="urn:microsoft.com/office/officeart/2005/8/layout/hProcess4"/>
    <dgm:cxn modelId="{0BF1B3E1-37E7-4070-965F-412AC1EAE473}" type="presOf" srcId="{13499D11-408D-4506-B66C-1F3019B08828}" destId="{7F2B58B0-E757-40D0-A4D7-D7B4BA840D13}" srcOrd="0" destOrd="6" presId="urn:microsoft.com/office/officeart/2005/8/layout/hProcess4"/>
    <dgm:cxn modelId="{D326E2D2-11CC-4F24-8129-1CC20D4C733D}" srcId="{D3EBFAB8-F5D6-4A0B-8B0C-1D13BBBD4FCA}" destId="{EB1EA094-2FDD-4555-8940-054AB0C033C2}" srcOrd="2" destOrd="0" parTransId="{B46A5775-EAF5-4887-9E56-FA90E794C535}" sibTransId="{A6065EEA-4F96-4173-B61D-DE3DDFB96ED2}"/>
    <dgm:cxn modelId="{9419969C-5793-4919-987F-5110A0AAE6F3}" srcId="{0ADCB654-D4ED-4432-A018-A670A59EDEDF}" destId="{A8DA4EC0-FE5F-4398-9671-61CCC9388805}" srcOrd="13" destOrd="0" parTransId="{63834F39-2AC8-4061-93AC-16F42D26F768}" sibTransId="{5543B8D3-EAB5-425B-855A-1D814BB75EED}"/>
    <dgm:cxn modelId="{C2306D2A-F850-4DA6-9004-35E0ECD5BC23}" type="presOf" srcId="{B8F62E01-65C6-40DE-BEFF-F13C2D7B2BB9}" destId="{48F23672-D670-46E1-993C-3F5A0B92945E}" srcOrd="1" destOrd="11" presId="urn:microsoft.com/office/officeart/2005/8/layout/hProcess4"/>
    <dgm:cxn modelId="{E3CFA07B-E347-4CC8-91A5-054E190ACC61}" srcId="{EB1EA094-2FDD-4555-8940-054AB0C033C2}" destId="{6F8B10BB-3F82-4E04-A121-2B96100CC558}" srcOrd="4" destOrd="0" parTransId="{671BDEC1-CFBE-4F44-B13B-2AAFDE1A9C39}" sibTransId="{3B0512DF-22F8-406F-B47C-0077FBD685F2}"/>
    <dgm:cxn modelId="{61B1EF0D-8F43-4B18-87CE-75309BAE74E7}" type="presOf" srcId="{4E08B7FC-E416-4516-813D-5B62E51798E6}" destId="{7F2B58B0-E757-40D0-A4D7-D7B4BA840D13}" srcOrd="0" destOrd="5" presId="urn:microsoft.com/office/officeart/2005/8/layout/hProcess4"/>
    <dgm:cxn modelId="{C7AAA7D2-5CFC-4D94-A8CA-91881CD54BF1}" type="presOf" srcId="{A02B0223-C2DB-4BE8-B7F4-568F92647A61}" destId="{48F23672-D670-46E1-993C-3F5A0B92945E}" srcOrd="1" destOrd="12" presId="urn:microsoft.com/office/officeart/2005/8/layout/hProcess4"/>
    <dgm:cxn modelId="{44E92C29-9F21-45EB-B275-46847A383529}" type="presOf" srcId="{869026D0-D6C9-4BBA-952C-930C21D2EA00}" destId="{E68EC2C7-D2A1-4603-A1BC-7CD94EC66E30}" srcOrd="0" destOrd="0" presId="urn:microsoft.com/office/officeart/2005/8/layout/hProcess4"/>
    <dgm:cxn modelId="{FD2E7E44-78BA-472B-A270-F51A16AA7BFC}" type="presOf" srcId="{5FFBAE42-2285-4F8E-9F7B-10E784C209E2}" destId="{48F23672-D670-46E1-993C-3F5A0B92945E}" srcOrd="1" destOrd="0" presId="urn:microsoft.com/office/officeart/2005/8/layout/hProcess4"/>
    <dgm:cxn modelId="{BE9B1B47-91A3-44FA-9420-CB4A0AD5E8B3}" srcId="{EB1EA094-2FDD-4555-8940-054AB0C033C2}" destId="{4BB768E2-4957-4EAA-8DCA-DA05CE911837}" srcOrd="1" destOrd="0" parTransId="{FC35A984-B12E-4C59-A5CA-8AA64FB405DD}" sibTransId="{5F064C5B-52D5-43E5-A1D8-E7D844485E16}"/>
    <dgm:cxn modelId="{6E710E34-A08D-4633-91BD-AE2441D4C8B2}" type="presOf" srcId="{BD4E2D3E-FB86-4D65-A10D-3EE90D8854DA}" destId="{7F2B58B0-E757-40D0-A4D7-D7B4BA840D13}" srcOrd="0" destOrd="8" presId="urn:microsoft.com/office/officeart/2005/8/layout/hProcess4"/>
    <dgm:cxn modelId="{EDD19A0F-0A6D-40C0-9319-5E41A64ED0E6}" type="presOf" srcId="{13499D11-408D-4506-B66C-1F3019B08828}" destId="{48F23672-D670-46E1-993C-3F5A0B92945E}" srcOrd="1" destOrd="6" presId="urn:microsoft.com/office/officeart/2005/8/layout/hProcess4"/>
    <dgm:cxn modelId="{D020A515-783D-4308-A035-20739B7A5F66}" type="presOf" srcId="{EB1EA094-2FDD-4555-8940-054AB0C033C2}" destId="{3E34FF58-3237-41F4-95AE-653813C5A680}" srcOrd="0" destOrd="0" presId="urn:microsoft.com/office/officeart/2005/8/layout/hProcess4"/>
    <dgm:cxn modelId="{C5A6858E-EB6D-4B3E-BA97-9659272FF1AB}" type="presOf" srcId="{4B26ACA2-9E82-4719-B0F7-7007ABB2C0F9}" destId="{7F2B58B0-E757-40D0-A4D7-D7B4BA840D13}" srcOrd="0" destOrd="4" presId="urn:microsoft.com/office/officeart/2005/8/layout/hProcess4"/>
    <dgm:cxn modelId="{20C3E1A1-9BAD-48C0-8BB0-D8DA1B8285D2}" type="presOf" srcId="{14F6E4A5-A152-475D-BE20-A1B5877F2E7A}" destId="{40C36A4B-12D6-4DFE-8627-50E15B5FE882}" srcOrd="1" destOrd="1" presId="urn:microsoft.com/office/officeart/2005/8/layout/hProcess4"/>
    <dgm:cxn modelId="{5DA8DA48-DD47-4907-B964-3F4D9BD26240}" type="presOf" srcId="{047B0C19-6D36-4D06-9D9F-8D2503EEBFAA}" destId="{48F23672-D670-46E1-993C-3F5A0B92945E}" srcOrd="1" destOrd="3" presId="urn:microsoft.com/office/officeart/2005/8/layout/hProcess4"/>
    <dgm:cxn modelId="{6235360F-D0A5-474D-8939-6046A6256DC0}" type="presOf" srcId="{15E5EC0F-B328-4671-814D-77AEAB7C41C1}" destId="{450374CA-07AB-4EC3-A0CD-302837B7EFAC}" srcOrd="0" destOrd="0" presId="urn:microsoft.com/office/officeart/2005/8/layout/hProcess4"/>
    <dgm:cxn modelId="{3EC58F39-3606-48CE-9547-B0E21D5D3515}" type="presOf" srcId="{ACD07BF0-73AD-4A34-9937-751668195F1B}" destId="{3EFA0A50-7235-426B-80A2-6134F4F63112}" srcOrd="0" destOrd="0" presId="urn:microsoft.com/office/officeart/2005/8/layout/hProcess4"/>
    <dgm:cxn modelId="{C8045664-D6EB-4753-BA99-CA2C8CB6BBFB}" type="presOf" srcId="{030B24DC-52B9-43B9-8769-165784FBDCE0}" destId="{450374CA-07AB-4EC3-A0CD-302837B7EFAC}" srcOrd="0" destOrd="3" presId="urn:microsoft.com/office/officeart/2005/8/layout/hProcess4"/>
    <dgm:cxn modelId="{040D2B05-0F9F-4232-A614-2A64A784FEFD}" type="presOf" srcId="{9217654F-BEB5-4B04-B9CE-D3749FC38565}" destId="{40C36A4B-12D6-4DFE-8627-50E15B5FE882}" srcOrd="1" destOrd="2" presId="urn:microsoft.com/office/officeart/2005/8/layout/hProcess4"/>
    <dgm:cxn modelId="{C0AA479B-EC8D-44E5-9E26-74C717A9D0A9}" srcId="{0ADCB654-D4ED-4432-A018-A670A59EDEDF}" destId="{4E08B7FC-E416-4516-813D-5B62E51798E6}" srcOrd="5" destOrd="0" parTransId="{B1CE2A1C-52E9-4A0E-9548-469155E41A27}" sibTransId="{69B3FE39-0F9C-4016-AF6B-7D1828DAD9AC}"/>
    <dgm:cxn modelId="{EA12CC1D-3960-490D-BFED-BB1E1AB85E63}" srcId="{0ADCB654-D4ED-4432-A018-A670A59EDEDF}" destId="{4B26ACA2-9E82-4719-B0F7-7007ABB2C0F9}" srcOrd="4" destOrd="0" parTransId="{A6236905-AF13-4739-A486-500603FF653C}" sibTransId="{FC0723FA-B29F-4A31-BDF4-FF726460DE95}"/>
    <dgm:cxn modelId="{C7412CEE-9545-46A6-AA3F-5DC72D735F57}" type="presOf" srcId="{9217654F-BEB5-4B04-B9CE-D3749FC38565}" destId="{450374CA-07AB-4EC3-A0CD-302837B7EFAC}" srcOrd="0" destOrd="2" presId="urn:microsoft.com/office/officeart/2005/8/layout/hProcess4"/>
    <dgm:cxn modelId="{026AC0A7-DDC2-440D-A2CC-710691A0D41F}" type="presOf" srcId="{4B26ACA2-9E82-4719-B0F7-7007ABB2C0F9}" destId="{48F23672-D670-46E1-993C-3F5A0B92945E}" srcOrd="1" destOrd="4" presId="urn:microsoft.com/office/officeart/2005/8/layout/hProcess4"/>
    <dgm:cxn modelId="{84F1C5A2-4AF4-4D9B-AFD2-8A032BD6CEA9}" type="presOf" srcId="{D3EBFAB8-F5D6-4A0B-8B0C-1D13BBBD4FCA}" destId="{89BF7011-52AD-47CB-8F29-0635D103B88F}" srcOrd="0" destOrd="0" presId="urn:microsoft.com/office/officeart/2005/8/layout/hProcess4"/>
    <dgm:cxn modelId="{E2DC2878-19FF-4884-B4BA-7C66D33D2CB1}" type="presOf" srcId="{047B0C19-6D36-4D06-9D9F-8D2503EEBFAA}" destId="{7F2B58B0-E757-40D0-A4D7-D7B4BA840D13}" srcOrd="0" destOrd="3" presId="urn:microsoft.com/office/officeart/2005/8/layout/hProcess4"/>
    <dgm:cxn modelId="{382A5240-6098-4002-89D4-B828B04EEB12}" type="presOf" srcId="{869026D0-D6C9-4BBA-952C-930C21D2EA00}" destId="{44EEE13B-8D2B-4831-835B-A70F0A99CDE9}" srcOrd="1" destOrd="0" presId="urn:microsoft.com/office/officeart/2005/8/layout/hProcess4"/>
    <dgm:cxn modelId="{EFFB5AF0-2E40-4157-884F-245CAAB1F766}" type="presOf" srcId="{6844ACB9-253F-4C5D-A4C4-542E5B6E4A8A}" destId="{48F23672-D670-46E1-993C-3F5A0B92945E}" srcOrd="1" destOrd="10" presId="urn:microsoft.com/office/officeart/2005/8/layout/hProcess4"/>
    <dgm:cxn modelId="{40FB063A-138C-4E3C-8392-26A8EAA1BCD8}" type="presOf" srcId="{A8DA4EC0-FE5F-4398-9671-61CCC9388805}" destId="{7F2B58B0-E757-40D0-A4D7-D7B4BA840D13}" srcOrd="0" destOrd="13" presId="urn:microsoft.com/office/officeart/2005/8/layout/hProcess4"/>
    <dgm:cxn modelId="{3AAB041B-2B73-444C-AEC5-6DFEABB9B95C}" type="presOf" srcId="{A8DA4EC0-FE5F-4398-9671-61CCC9388805}" destId="{48F23672-D670-46E1-993C-3F5A0B92945E}" srcOrd="1" destOrd="13" presId="urn:microsoft.com/office/officeart/2005/8/layout/hProcess4"/>
    <dgm:cxn modelId="{E88C3BCD-76DE-47DA-9F5D-290A6AD6026C}" srcId="{D3EBFAB8-F5D6-4A0B-8B0C-1D13BBBD4FCA}" destId="{ACD07BF0-73AD-4A34-9937-751668195F1B}" srcOrd="0" destOrd="0" parTransId="{BE14D8B2-6889-4C24-BEAB-C8E61252FA04}" sibTransId="{C0A29274-0497-412D-8FC8-9D05C4B69236}"/>
    <dgm:cxn modelId="{F61CDBAC-13B8-433F-A153-D61EDF5DCA6A}" type="presOf" srcId="{4E08B7FC-E416-4516-813D-5B62E51798E6}" destId="{48F23672-D670-46E1-993C-3F5A0B92945E}" srcOrd="1" destOrd="5" presId="urn:microsoft.com/office/officeart/2005/8/layout/hProcess4"/>
    <dgm:cxn modelId="{6639ECB5-3A32-4AA0-8BDA-766780C9DD9F}" srcId="{0ADCB654-D4ED-4432-A018-A670A59EDEDF}" destId="{F925898D-3FEE-427A-8F68-65BFA59B3250}" srcOrd="1" destOrd="0" parTransId="{7E7B14BC-3BDC-44C7-B7FE-253352F789A2}" sibTransId="{DCE3E1E1-DEE3-4019-9726-C99CB4D42AA3}"/>
    <dgm:cxn modelId="{48B390C3-C10D-4637-9AF5-5B8562DB37C9}" srcId="{0ADCB654-D4ED-4432-A018-A670A59EDEDF}" destId="{B8F62E01-65C6-40DE-BEFF-F13C2D7B2BB9}" srcOrd="11" destOrd="0" parTransId="{0E779E9B-487D-4B64-8E11-CACCA5E3A363}" sibTransId="{05A0F421-70B5-4164-91F5-8498B9245194}"/>
    <dgm:cxn modelId="{0D17E110-52BE-4FFC-BA6D-FDD4DBAE0AC4}" type="presOf" srcId="{3E3976C9-C3B9-4883-B215-5C46EAEAC8E2}" destId="{48F23672-D670-46E1-993C-3F5A0B92945E}" srcOrd="1" destOrd="9" presId="urn:microsoft.com/office/officeart/2005/8/layout/hProcess4"/>
    <dgm:cxn modelId="{86C2F3A0-E105-4CA8-A16E-4F1B64F787A6}" type="presOf" srcId="{96F27C98-3FCA-43C7-8D72-7BE9A4216AA4}" destId="{48F23672-D670-46E1-993C-3F5A0B92945E}" srcOrd="1" destOrd="7" presId="urn:microsoft.com/office/officeart/2005/8/layout/hProcess4"/>
    <dgm:cxn modelId="{52B6CB35-D90D-431F-9FFF-EDD6F23C0908}" type="presOf" srcId="{6844ACB9-253F-4C5D-A4C4-542E5B6E4A8A}" destId="{7F2B58B0-E757-40D0-A4D7-D7B4BA840D13}" srcOrd="0" destOrd="10" presId="urn:microsoft.com/office/officeart/2005/8/layout/hProcess4"/>
    <dgm:cxn modelId="{8419DF96-7D82-491F-BA47-F299B88B73F6}" srcId="{ACD07BF0-73AD-4A34-9937-751668195F1B}" destId="{15E5EC0F-B328-4671-814D-77AEAB7C41C1}" srcOrd="0" destOrd="0" parTransId="{6F7A7194-E62A-458A-AEF6-CAFE20B1ED7E}" sibTransId="{421A2074-DFF8-43C2-8F93-CFC467CE1E9D}"/>
    <dgm:cxn modelId="{46057B9E-800C-474B-BABE-34FB7BE7D1A6}" type="presOf" srcId="{3E3976C9-C3B9-4883-B215-5C46EAEAC8E2}" destId="{7F2B58B0-E757-40D0-A4D7-D7B4BA840D13}" srcOrd="0" destOrd="9" presId="urn:microsoft.com/office/officeart/2005/8/layout/hProcess4"/>
    <dgm:cxn modelId="{5DD34D1A-B5CC-4C25-BB23-1E100513293A}" type="presParOf" srcId="{89BF7011-52AD-47CB-8F29-0635D103B88F}" destId="{6034CE98-8B91-4522-BB91-95DDAA71D926}" srcOrd="0" destOrd="0" presId="urn:microsoft.com/office/officeart/2005/8/layout/hProcess4"/>
    <dgm:cxn modelId="{343EFF72-0768-4229-9E57-C3B425351E8B}" type="presParOf" srcId="{89BF7011-52AD-47CB-8F29-0635D103B88F}" destId="{B47C9385-811D-4120-B9B6-B76057CAC4CD}" srcOrd="1" destOrd="0" presId="urn:microsoft.com/office/officeart/2005/8/layout/hProcess4"/>
    <dgm:cxn modelId="{70973755-2704-41AE-ADB5-02B06AAE12E4}" type="presParOf" srcId="{89BF7011-52AD-47CB-8F29-0635D103B88F}" destId="{B9EB1053-D5E9-450C-A38F-18D9DC373146}" srcOrd="2" destOrd="0" presId="urn:microsoft.com/office/officeart/2005/8/layout/hProcess4"/>
    <dgm:cxn modelId="{F29CE99E-A233-4FF3-82DF-799D62E0776C}" type="presParOf" srcId="{B9EB1053-D5E9-450C-A38F-18D9DC373146}" destId="{E49C7FDC-FEA0-4CCB-A5C9-41D8BA1B94AF}" srcOrd="0" destOrd="0" presId="urn:microsoft.com/office/officeart/2005/8/layout/hProcess4"/>
    <dgm:cxn modelId="{ED00120A-6094-4A76-980A-2F829FE5AB56}" type="presParOf" srcId="{E49C7FDC-FEA0-4CCB-A5C9-41D8BA1B94AF}" destId="{AE994896-A279-4E19-BB0B-95454BE40AD8}" srcOrd="0" destOrd="0" presId="urn:microsoft.com/office/officeart/2005/8/layout/hProcess4"/>
    <dgm:cxn modelId="{A63C34E6-D827-47D3-91CA-0AE1B610E986}" type="presParOf" srcId="{E49C7FDC-FEA0-4CCB-A5C9-41D8BA1B94AF}" destId="{450374CA-07AB-4EC3-A0CD-302837B7EFAC}" srcOrd="1" destOrd="0" presId="urn:microsoft.com/office/officeart/2005/8/layout/hProcess4"/>
    <dgm:cxn modelId="{0A76964B-ED3E-4B15-B15A-62129070F43A}" type="presParOf" srcId="{E49C7FDC-FEA0-4CCB-A5C9-41D8BA1B94AF}" destId="{40C36A4B-12D6-4DFE-8627-50E15B5FE882}" srcOrd="2" destOrd="0" presId="urn:microsoft.com/office/officeart/2005/8/layout/hProcess4"/>
    <dgm:cxn modelId="{023F1AC1-3BD3-4121-807A-B938657F307F}" type="presParOf" srcId="{E49C7FDC-FEA0-4CCB-A5C9-41D8BA1B94AF}" destId="{3EFA0A50-7235-426B-80A2-6134F4F63112}" srcOrd="3" destOrd="0" presId="urn:microsoft.com/office/officeart/2005/8/layout/hProcess4"/>
    <dgm:cxn modelId="{F7932C7D-9058-4057-9911-A13E8B22C1F0}" type="presParOf" srcId="{E49C7FDC-FEA0-4CCB-A5C9-41D8BA1B94AF}" destId="{08FF3A6A-EE18-4E8B-962B-F959E78D3401}" srcOrd="4" destOrd="0" presId="urn:microsoft.com/office/officeart/2005/8/layout/hProcess4"/>
    <dgm:cxn modelId="{652467FB-F4C9-4282-AC1A-79F2253FA3E6}" type="presParOf" srcId="{B9EB1053-D5E9-450C-A38F-18D9DC373146}" destId="{DE7DEDE1-05DF-4B69-A8B9-287B1CBE99C6}" srcOrd="1" destOrd="0" presId="urn:microsoft.com/office/officeart/2005/8/layout/hProcess4"/>
    <dgm:cxn modelId="{58EA080C-1E17-4396-825E-DA98E483E945}" type="presParOf" srcId="{B9EB1053-D5E9-450C-A38F-18D9DC373146}" destId="{AE2A5E7F-3439-4D9B-82DB-4EAD5BC51EFA}" srcOrd="2" destOrd="0" presId="urn:microsoft.com/office/officeart/2005/8/layout/hProcess4"/>
    <dgm:cxn modelId="{CB2A1912-9131-4A87-91D3-82A6E0139AD4}" type="presParOf" srcId="{AE2A5E7F-3439-4D9B-82DB-4EAD5BC51EFA}" destId="{D70BA1F4-0D8F-40FF-BF9E-C64EF882D7FD}" srcOrd="0" destOrd="0" presId="urn:microsoft.com/office/officeart/2005/8/layout/hProcess4"/>
    <dgm:cxn modelId="{70A35CE5-96BE-4719-9643-77C13A47F728}" type="presParOf" srcId="{AE2A5E7F-3439-4D9B-82DB-4EAD5BC51EFA}" destId="{7F2B58B0-E757-40D0-A4D7-D7B4BA840D13}" srcOrd="1" destOrd="0" presId="urn:microsoft.com/office/officeart/2005/8/layout/hProcess4"/>
    <dgm:cxn modelId="{8C8310F6-3659-4177-9DE7-70A3825844A3}" type="presParOf" srcId="{AE2A5E7F-3439-4D9B-82DB-4EAD5BC51EFA}" destId="{48F23672-D670-46E1-993C-3F5A0B92945E}" srcOrd="2" destOrd="0" presId="urn:microsoft.com/office/officeart/2005/8/layout/hProcess4"/>
    <dgm:cxn modelId="{A98ECE4F-4F91-40C8-90B6-9AD14270C732}" type="presParOf" srcId="{AE2A5E7F-3439-4D9B-82DB-4EAD5BC51EFA}" destId="{8D1BE454-42CE-48AA-8465-2DD89BB4B6CE}" srcOrd="3" destOrd="0" presId="urn:microsoft.com/office/officeart/2005/8/layout/hProcess4"/>
    <dgm:cxn modelId="{00B28387-479E-490C-B975-4209EAEB2C1B}" type="presParOf" srcId="{AE2A5E7F-3439-4D9B-82DB-4EAD5BC51EFA}" destId="{1923E7F6-F54F-4C79-99C7-9E2C7736CE35}" srcOrd="4" destOrd="0" presId="urn:microsoft.com/office/officeart/2005/8/layout/hProcess4"/>
    <dgm:cxn modelId="{24FD6C7C-FE31-4114-9B23-F401AE69A159}" type="presParOf" srcId="{B9EB1053-D5E9-450C-A38F-18D9DC373146}" destId="{3F813431-6644-45D3-A22D-A47E04997BAC}" srcOrd="3" destOrd="0" presId="urn:microsoft.com/office/officeart/2005/8/layout/hProcess4"/>
    <dgm:cxn modelId="{49F96095-2ADD-44A2-8A05-B0A9A9A618D7}" type="presParOf" srcId="{B9EB1053-D5E9-450C-A38F-18D9DC373146}" destId="{24CAE18C-C479-4C5D-B6A4-602F6C201207}" srcOrd="4" destOrd="0" presId="urn:microsoft.com/office/officeart/2005/8/layout/hProcess4"/>
    <dgm:cxn modelId="{188CC8F5-34BA-4E1C-87BA-77732FA7B5FF}" type="presParOf" srcId="{24CAE18C-C479-4C5D-B6A4-602F6C201207}" destId="{A0A6862E-37A3-4BE5-83F8-8CD66AAF4ADC}" srcOrd="0" destOrd="0" presId="urn:microsoft.com/office/officeart/2005/8/layout/hProcess4"/>
    <dgm:cxn modelId="{6AAB46B2-14C2-4662-B4E8-1A91B60CB3BE}" type="presParOf" srcId="{24CAE18C-C479-4C5D-B6A4-602F6C201207}" destId="{E68EC2C7-D2A1-4603-A1BC-7CD94EC66E30}" srcOrd="1" destOrd="0" presId="urn:microsoft.com/office/officeart/2005/8/layout/hProcess4"/>
    <dgm:cxn modelId="{496696DD-C598-4607-8D33-21C9F71DB7F8}" type="presParOf" srcId="{24CAE18C-C479-4C5D-B6A4-602F6C201207}" destId="{44EEE13B-8D2B-4831-835B-A70F0A99CDE9}" srcOrd="2" destOrd="0" presId="urn:microsoft.com/office/officeart/2005/8/layout/hProcess4"/>
    <dgm:cxn modelId="{A333E7DF-DE0C-4E7B-81CD-673C98976463}" type="presParOf" srcId="{24CAE18C-C479-4C5D-B6A4-602F6C201207}" destId="{3E34FF58-3237-41F4-95AE-653813C5A680}" srcOrd="3" destOrd="0" presId="urn:microsoft.com/office/officeart/2005/8/layout/hProcess4"/>
    <dgm:cxn modelId="{41B104E8-9E89-44FA-8D79-956DD2885A28}" type="presParOf" srcId="{24CAE18C-C479-4C5D-B6A4-602F6C201207}" destId="{A481CC01-7186-41BA-AF22-EEEEC47E97E1}" srcOrd="4" destOrd="0" presId="urn:microsoft.com/office/officeart/2005/8/layout/hProcess4"/>
  </dgm:cxnLst>
  <dgm:bg>
    <a:solidFill>
      <a:schemeClr val="accent5">
        <a:lumMod val="20000"/>
        <a:lumOff val="80000"/>
      </a:schemeClr>
    </a:solidFill>
  </dgm:bg>
  <dgm:whole>
    <a:ln>
      <a:solidFill>
        <a:schemeClr val="accent3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374CA-07AB-4EC3-A0CD-302837B7EFAC}">
      <dsp:nvSpPr>
        <dsp:cNvPr id="0" name=""/>
        <dsp:cNvSpPr/>
      </dsp:nvSpPr>
      <dsp:spPr>
        <a:xfrm>
          <a:off x="76144" y="715473"/>
          <a:ext cx="2304417" cy="22169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dirty="0" smtClean="0"/>
            <a:t>Le </a:t>
          </a:r>
          <a:r>
            <a:rPr lang="fr-FR" sz="900" b="1" kern="1200" dirty="0" smtClean="0"/>
            <a:t>fichier positif</a:t>
          </a:r>
          <a:r>
            <a:rPr lang="fr-FR" sz="900" kern="1200" dirty="0" smtClean="0"/>
            <a:t>* est une liste des codes NAF éligibles les plus représentés dans le portefeuille CE</a:t>
          </a:r>
          <a:endParaRPr lang="fr-FR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dirty="0" smtClean="0"/>
            <a:t>Le </a:t>
          </a:r>
          <a:r>
            <a:rPr lang="fr-FR" sz="900" b="1" kern="1200" dirty="0" smtClean="0"/>
            <a:t>fichier des CCN</a:t>
          </a:r>
          <a:r>
            <a:rPr lang="fr-FR" sz="900" kern="1200" dirty="0" smtClean="0"/>
            <a:t>* décrit l’éligibilité des Conventions Collectives à l’offre CE</a:t>
          </a:r>
          <a:endParaRPr lang="fr-FR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dirty="0" smtClean="0"/>
            <a:t> Grâce à ces outils, établissez la liste des clients à contacter</a:t>
          </a:r>
          <a:endParaRPr lang="fr-FR" sz="900" kern="1200" dirty="0"/>
        </a:p>
      </dsp:txBody>
      <dsp:txXfrm>
        <a:off x="127161" y="766490"/>
        <a:ext cx="2202383" cy="1639826"/>
      </dsp:txXfrm>
    </dsp:sp>
    <dsp:sp modelId="{DE7DEDE1-05DF-4B69-A8B9-287B1CBE99C6}">
      <dsp:nvSpPr>
        <dsp:cNvPr id="0" name=""/>
        <dsp:cNvSpPr/>
      </dsp:nvSpPr>
      <dsp:spPr>
        <a:xfrm>
          <a:off x="1809695" y="1549905"/>
          <a:ext cx="2099028" cy="3131709"/>
        </a:xfrm>
        <a:prstGeom prst="leftCircularArrow">
          <a:avLst>
            <a:gd name="adj1" fmla="val 2027"/>
            <a:gd name="adj2" fmla="val 243020"/>
            <a:gd name="adj3" fmla="val 3351232"/>
            <a:gd name="adj4" fmla="val 10357190"/>
            <a:gd name="adj5" fmla="val 236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FA0A50-7235-426B-80A2-6134F4F63112}">
      <dsp:nvSpPr>
        <dsp:cNvPr id="0" name=""/>
        <dsp:cNvSpPr/>
      </dsp:nvSpPr>
      <dsp:spPr>
        <a:xfrm>
          <a:off x="457138" y="2395440"/>
          <a:ext cx="2048370" cy="8145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smtClean="0"/>
            <a:t>Déterminer les cibles</a:t>
          </a:r>
          <a:endParaRPr lang="fr-FR" sz="2500" kern="1200" dirty="0"/>
        </a:p>
      </dsp:txBody>
      <dsp:txXfrm>
        <a:off x="480996" y="2419298"/>
        <a:ext cx="2000654" cy="766853"/>
      </dsp:txXfrm>
    </dsp:sp>
    <dsp:sp modelId="{7F2B58B0-E757-40D0-A4D7-D7B4BA840D13}">
      <dsp:nvSpPr>
        <dsp:cNvPr id="0" name=""/>
        <dsp:cNvSpPr/>
      </dsp:nvSpPr>
      <dsp:spPr>
        <a:xfrm>
          <a:off x="2866076" y="493316"/>
          <a:ext cx="3049896" cy="46474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 </a:t>
          </a:r>
          <a:r>
            <a:rPr lang="fr-FR" sz="1000" b="1" kern="1200" dirty="0" smtClean="0"/>
            <a:t>« Avez-vous mis en place une couverture santé pour vos salariés comme la loi vous le demande ? » </a:t>
          </a:r>
          <a:endParaRPr lang="fr-FR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 Quelle que soit la réponse à la 1</a:t>
          </a:r>
          <a:r>
            <a:rPr lang="fr-FR" sz="1000" kern="1200" baseline="30000" dirty="0" smtClean="0"/>
            <a:t>ère</a:t>
          </a:r>
          <a:r>
            <a:rPr lang="fr-FR" sz="1000" kern="1200" dirty="0" smtClean="0"/>
            <a:t> question : </a:t>
          </a:r>
          <a:r>
            <a:rPr lang="fr-FR" sz="1000" b="1" kern="1200" dirty="0" smtClean="0"/>
            <a:t>« A quelle Convention Collective l’entreprise est-elle rattachée ? »</a:t>
          </a:r>
          <a:endParaRPr lang="fr-FR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 Vérifier l’éligibilité de l’offre sur l’outil de souscription OCTAVE</a:t>
          </a: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solidFill>
                <a:srgbClr val="4F8B2B"/>
              </a:solidFill>
            </a:rPr>
            <a:t> « Quel budget consacrez-vous aujourd’hui       à la couverture santé de vos salariés ? » </a:t>
          </a: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solidFill>
                <a:srgbClr val="4F8B2B"/>
              </a:solidFill>
            </a:rPr>
            <a:t> « Quel est votre assureur actuel ? »</a:t>
          </a:r>
          <a:endParaRPr lang="fr-FR" sz="1000" kern="1200" dirty="0">
            <a:solidFill>
              <a:srgbClr val="4F8B2B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>
            <a:solidFill>
              <a:srgbClr val="4F8B2B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solidFill>
                <a:schemeClr val="accent4"/>
              </a:solidFill>
            </a:rPr>
            <a:t> Fin de l’entretien</a:t>
          </a:r>
          <a:endParaRPr lang="fr-FR" sz="1000" kern="1200" dirty="0">
            <a:solidFill>
              <a:schemeClr val="accent4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>
            <a:solidFill>
              <a:schemeClr val="accent4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>
            <a:solidFill>
              <a:schemeClr val="accent4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 smtClean="0">
              <a:solidFill>
                <a:schemeClr val="accent4"/>
              </a:solidFill>
            </a:rPr>
            <a:t> Si l’employeur est un TNS, pensez à lui parler de Garantie Santé Côté PRO</a:t>
          </a:r>
          <a:endParaRPr lang="fr-FR" sz="1000" b="1" kern="1200" dirty="0">
            <a:solidFill>
              <a:schemeClr val="accent4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900" kern="1200" dirty="0"/>
        </a:p>
      </dsp:txBody>
      <dsp:txXfrm>
        <a:off x="2955404" y="1578516"/>
        <a:ext cx="2871240" cy="3472875"/>
      </dsp:txXfrm>
    </dsp:sp>
    <dsp:sp modelId="{3F813431-6644-45D3-A22D-A47E04997BAC}">
      <dsp:nvSpPr>
        <dsp:cNvPr id="0" name=""/>
        <dsp:cNvSpPr/>
      </dsp:nvSpPr>
      <dsp:spPr>
        <a:xfrm>
          <a:off x="4001007" y="119067"/>
          <a:ext cx="3349866" cy="3349866"/>
        </a:xfrm>
        <a:prstGeom prst="circularArrow">
          <a:avLst>
            <a:gd name="adj1" fmla="val 1895"/>
            <a:gd name="adj2" fmla="val 226510"/>
            <a:gd name="adj3" fmla="val 306050"/>
            <a:gd name="adj4" fmla="val 14883581"/>
            <a:gd name="adj5" fmla="val 221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1BE454-42CE-48AA-8465-2DD89BB4B6CE}">
      <dsp:nvSpPr>
        <dsp:cNvPr id="0" name=""/>
        <dsp:cNvSpPr/>
      </dsp:nvSpPr>
      <dsp:spPr>
        <a:xfrm>
          <a:off x="4051630" y="304172"/>
          <a:ext cx="2048370" cy="8145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smtClean="0"/>
            <a:t>Etablir le contact</a:t>
          </a:r>
          <a:endParaRPr lang="fr-FR" sz="2500" kern="1200" dirty="0"/>
        </a:p>
      </dsp:txBody>
      <dsp:txXfrm>
        <a:off x="4075488" y="328030"/>
        <a:ext cx="2000654" cy="766853"/>
      </dsp:txXfrm>
    </dsp:sp>
    <dsp:sp modelId="{E68EC2C7-D2A1-4603-A1BC-7CD94EC66E30}">
      <dsp:nvSpPr>
        <dsp:cNvPr id="0" name=""/>
        <dsp:cNvSpPr/>
      </dsp:nvSpPr>
      <dsp:spPr>
        <a:xfrm>
          <a:off x="6353899" y="1798843"/>
          <a:ext cx="2304417" cy="32200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dirty="0" smtClean="0"/>
            <a:t> </a:t>
          </a:r>
          <a:endParaRPr lang="fr-FR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dirty="0" smtClean="0"/>
            <a:t> Si l’entreprise est déjà équipée, il faut résilier le contrat existant. Le </a:t>
          </a:r>
          <a:r>
            <a:rPr lang="fr-FR" sz="900" b="1" kern="1200" dirty="0" smtClean="0"/>
            <a:t>kit de résiliation concurrence* </a:t>
          </a:r>
          <a:r>
            <a:rPr lang="fr-FR" sz="900" kern="1200" dirty="0" smtClean="0"/>
            <a:t>vous permet d’accompagner votre client dans cette démarche</a:t>
          </a:r>
          <a:endParaRPr lang="fr-FR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dirty="0" smtClean="0"/>
            <a:t> Editer une Proposition Valant Avis de Conseil, les CP, le mandat SEPA. </a:t>
          </a:r>
          <a:r>
            <a:rPr lang="fr-FR" sz="900" b="1" kern="1200" dirty="0" smtClean="0"/>
            <a:t>Faire signer les documents.</a:t>
          </a:r>
          <a:endParaRPr lang="fr-FR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dirty="0" smtClean="0"/>
            <a:t> Penser à rappeler à l’employeur que </a:t>
          </a:r>
          <a:r>
            <a:rPr lang="fr-FR" sz="900" b="1" kern="1200" dirty="0" smtClean="0"/>
            <a:t>l’affiliation des salariés </a:t>
          </a:r>
          <a:r>
            <a:rPr lang="fr-FR" sz="900" kern="1200" dirty="0" smtClean="0"/>
            <a:t>est obligatoire. Bonne pratique : imprimer un </a:t>
          </a:r>
          <a:r>
            <a:rPr lang="fr-FR" sz="900" b="1" kern="1200" dirty="0" smtClean="0"/>
            <a:t>bulletin d’affiliation </a:t>
          </a:r>
          <a:r>
            <a:rPr lang="fr-FR" sz="900" kern="1200" dirty="0" smtClean="0"/>
            <a:t>et le remettre au client.</a:t>
          </a:r>
          <a:endParaRPr lang="fr-FR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dirty="0" smtClean="0"/>
            <a:t>Si l’employeur est salarié, lui faire signer le bulletin d’affiliation </a:t>
          </a:r>
          <a:endParaRPr lang="fr-FR" sz="900" kern="1200" dirty="0"/>
        </a:p>
      </dsp:txBody>
      <dsp:txXfrm>
        <a:off x="6421393" y="1866337"/>
        <a:ext cx="2169429" cy="2395047"/>
      </dsp:txXfrm>
    </dsp:sp>
    <dsp:sp modelId="{3E34FF58-3237-41F4-95AE-653813C5A680}">
      <dsp:nvSpPr>
        <dsp:cNvPr id="0" name=""/>
        <dsp:cNvSpPr/>
      </dsp:nvSpPr>
      <dsp:spPr>
        <a:xfrm>
          <a:off x="6733679" y="4323879"/>
          <a:ext cx="2048370" cy="8145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smtClean="0"/>
            <a:t>Faire une proposition</a:t>
          </a:r>
          <a:endParaRPr lang="fr-FR" sz="2500" kern="1200" dirty="0"/>
        </a:p>
      </dsp:txBody>
      <dsp:txXfrm>
        <a:off x="6757537" y="4347737"/>
        <a:ext cx="2000654" cy="766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0.22495</cdr:x>
      <cdr:y>0.8196</cdr:y>
    </cdr:from>
    <cdr:to>
      <cdr:x>0.34802</cdr:x>
      <cdr:y>0.90195</cdr:y>
    </cdr:to>
    <cdr:sp macro="" textlink="">
      <cdr:nvSpPr>
        <cdr:cNvPr id="2" name="ZoneTexte 1"/>
        <cdr:cNvSpPr txBox="1"/>
      </cdr:nvSpPr>
      <cdr:spPr>
        <a:xfrm xmlns:a="http://schemas.openxmlformats.org/drawingml/2006/main" rot="18974095">
          <a:off x="2009490" y="3465311"/>
          <a:ext cx="1099335" cy="348182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800" dirty="0" smtClean="0">
              <a:solidFill>
                <a:schemeClr val="bg1"/>
              </a:solidFill>
            </a:rPr>
            <a:t>Complémentaire </a:t>
          </a:r>
        </a:p>
        <a:p xmlns:a="http://schemas.openxmlformats.org/drawingml/2006/main">
          <a:r>
            <a:rPr lang="fr-FR" sz="800" dirty="0" smtClean="0">
              <a:solidFill>
                <a:schemeClr val="bg1"/>
              </a:solidFill>
            </a:rPr>
            <a:t>Santé Salariés</a:t>
          </a:r>
          <a:endParaRPr lang="fr-FR" sz="8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738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t" anchorCtr="0" compatLnSpc="1">
            <a:prstTxWarp prst="textNoShape">
              <a:avLst/>
            </a:prstTxWarp>
          </a:bodyPr>
          <a:lstStyle>
            <a:lvl1pPr defTabSz="614130" eaLnBrk="0" hangingPunct="0">
              <a:defRPr sz="800"/>
            </a:lvl1pPr>
          </a:lstStyle>
          <a:p>
            <a:endParaRPr lang="fr-FR" altLang="fr-FR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5" y="2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t" anchorCtr="0" compatLnSpc="1">
            <a:prstTxWarp prst="textNoShape">
              <a:avLst/>
            </a:prstTxWarp>
          </a:bodyPr>
          <a:lstStyle>
            <a:lvl1pPr algn="r" defTabSz="614130" eaLnBrk="0" hangingPunct="0">
              <a:defRPr sz="800"/>
            </a:lvl1pPr>
          </a:lstStyle>
          <a:p>
            <a:endParaRPr lang="fr-FR" altLang="fr-FR"/>
          </a:p>
        </p:txBody>
      </p:sp>
      <p:sp>
        <p:nvSpPr>
          <p:cNvPr id="281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32354"/>
            <a:ext cx="294738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b" anchorCtr="0" compatLnSpc="1">
            <a:prstTxWarp prst="textNoShape">
              <a:avLst/>
            </a:prstTxWarp>
          </a:bodyPr>
          <a:lstStyle>
            <a:lvl1pPr defTabSz="614130" eaLnBrk="0" hangingPunct="0">
              <a:defRPr sz="800"/>
            </a:lvl1pPr>
          </a:lstStyle>
          <a:p>
            <a:endParaRPr lang="fr-FR" altLang="fr-FR"/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5" y="9432354"/>
            <a:ext cx="294586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b" anchorCtr="0" compatLnSpc="1">
            <a:prstTxWarp prst="textNoShape">
              <a:avLst/>
            </a:prstTxWarp>
          </a:bodyPr>
          <a:lstStyle>
            <a:lvl1pPr algn="r" defTabSz="614130" eaLnBrk="0" hangingPunct="0">
              <a:defRPr sz="800"/>
            </a:lvl1pPr>
          </a:lstStyle>
          <a:p>
            <a:fld id="{F456CFAB-390D-4DF2-9CC7-733631BF0B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1690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738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fr-FR" altLang="fr-FR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775" y="2"/>
            <a:ext cx="294738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fr-FR" altLang="fr-FR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5407"/>
            <a:ext cx="5438748" cy="4467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2354"/>
            <a:ext cx="294738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fr-FR" altLang="fr-FR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775" y="9432354"/>
            <a:ext cx="294738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D4E543F-C24D-4252-97FF-9D059ED5E8F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6200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82588" y="319088"/>
            <a:ext cx="5400675" cy="765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/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25" name="Picture 45" descr="Q_GROUPE_BPCE_1ligne_20c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473825"/>
            <a:ext cx="1450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grpSp>
        <p:nvGrpSpPr>
          <p:cNvPr id="3" name="Groupe 2"/>
          <p:cNvGrpSpPr>
            <a:grpSpLocks noChangeAspect="1"/>
          </p:cNvGrpSpPr>
          <p:nvPr userDrawn="1"/>
        </p:nvGrpSpPr>
        <p:grpSpPr>
          <a:xfrm>
            <a:off x="7575949" y="5918588"/>
            <a:ext cx="1170177" cy="763200"/>
            <a:chOff x="7270750" y="5655401"/>
            <a:chExt cx="1477436" cy="963598"/>
          </a:xfrm>
        </p:grpSpPr>
        <p:sp>
          <p:nvSpPr>
            <p:cNvPr id="34" name="Rectangle à coins arrondis 33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41" name="Image 40" descr="Picto4 R.png"/>
            <p:cNvPicPr>
              <a:picLocks noChangeAspect="1"/>
            </p:cNvPicPr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42" name="Image 41" descr="Picto2 R.png"/>
            <p:cNvPicPr>
              <a:picLocks noChangeAspect="1"/>
            </p:cNvPicPr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43" name="Image 42" descr="Picto3 R.png"/>
            <p:cNvPicPr>
              <a:picLocks noChangeAspect="1"/>
            </p:cNvPicPr>
            <p:nvPr userDrawn="1"/>
          </p:nvPicPr>
          <p:blipFill>
            <a:blip r:embed="rId6" cstate="print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44" name="Image 43" descr="Picto1 R.png"/>
            <p:cNvPicPr>
              <a:picLocks noChangeAspect="1"/>
            </p:cNvPicPr>
            <p:nvPr userDrawn="1"/>
          </p:nvPicPr>
          <p:blipFill>
            <a:blip r:embed="rId7" cstate="print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45" name="Image 44" descr="Picto5 R.png"/>
            <p:cNvPicPr>
              <a:picLocks noChangeAspect="1"/>
            </p:cNvPicPr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46" name="Image 45" descr="Picto6 R.png"/>
            <p:cNvPicPr>
              <a:picLocks noChangeAspect="1"/>
            </p:cNvPicPr>
            <p:nvPr userDrawn="1"/>
          </p:nvPicPr>
          <p:blipFill>
            <a:blip r:embed="rId9" cstate="print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35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73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defRPr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6ABA0-69E1-413F-8163-9A3AD64C9874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1564E-73E6-47A7-BC97-7D60F78144E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9634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E1AB0E-2208-4F37-9D8B-932D1AB5AA22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B4F6F-4E44-48B4-9A94-B5C2E280E74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3344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32777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37131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32777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37131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0204D4-2E6B-44B4-9F49-595C8177F454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B9D56-D9C4-4A95-8ECA-8F3FFCE8D050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064500" cy="495300"/>
          </a:xfr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8337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857F27-610F-4388-9688-15E916A97498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7627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C5079-B99E-4E44-845C-FB3354F5FF60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C3BE5-2A80-43CF-8C4C-1D8AC55B86C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2105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395288" y="6092825"/>
            <a:ext cx="7056437" cy="3603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/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6092825"/>
            <a:ext cx="33131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3BDC8858-FF01-4AF7-9D0B-4776BE6BD323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092825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742950" y="6203950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404813"/>
            <a:ext cx="8064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dirty="0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9750" y="1169988"/>
            <a:ext cx="80645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les styles du texte du masque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2"/>
            <a:r>
              <a:rPr lang="fr-FR" altLang="fr-FR" dirty="0" smtClean="0"/>
              <a:t>Troisième niveau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gray">
          <a:xfrm>
            <a:off x="395288" y="898525"/>
            <a:ext cx="8347075" cy="0"/>
          </a:xfrm>
          <a:prstGeom prst="line">
            <a:avLst/>
          </a:prstGeom>
          <a:noFill/>
          <a:ln w="12700">
            <a:solidFill>
              <a:srgbClr val="A678A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5" name="Groupe 24"/>
          <p:cNvGrpSpPr/>
          <p:nvPr/>
        </p:nvGrpSpPr>
        <p:grpSpPr>
          <a:xfrm>
            <a:off x="7945574" y="319604"/>
            <a:ext cx="787264" cy="513461"/>
            <a:chOff x="7270750" y="5655401"/>
            <a:chExt cx="1477436" cy="963598"/>
          </a:xfrm>
        </p:grpSpPr>
        <p:sp>
          <p:nvSpPr>
            <p:cNvPr id="26" name="Rectangle à coins arrondis 25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27" name="Image 26" descr="Picto4 R.png"/>
            <p:cNvPicPr>
              <a:picLocks noChangeAspect="1"/>
            </p:cNvPicPr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28" name="Image 27" descr="Picto2 R.png"/>
            <p:cNvPicPr>
              <a:picLocks noChangeAspect="1"/>
            </p:cNvPicPr>
            <p:nvPr userDrawn="1"/>
          </p:nvPicPr>
          <p:blipFill>
            <a:blip r:embed="rId9" cstate="print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29" name="Image 28" descr="Picto3 R.png"/>
            <p:cNvPicPr>
              <a:picLocks noChangeAspect="1"/>
            </p:cNvPicPr>
            <p:nvPr userDrawn="1"/>
          </p:nvPicPr>
          <p:blipFill>
            <a:blip r:embed="rId10" cstate="print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30" name="Image 29" descr="Picto1 R.png"/>
            <p:cNvPicPr>
              <a:picLocks noChangeAspect="1"/>
            </p:cNvPicPr>
            <p:nvPr userDrawn="1"/>
          </p:nvPicPr>
          <p:blipFill>
            <a:blip r:embed="rId11" cstate="print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34" name="Image 33" descr="Picto5 R.png"/>
            <p:cNvPicPr>
              <a:picLocks noChangeAspect="1"/>
            </p:cNvPicPr>
            <p:nvPr userDrawn="1"/>
          </p:nvPicPr>
          <p:blipFill>
            <a:blip r:embed="rId12" cstate="print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35" name="Image 34" descr="Picto6 R.png"/>
            <p:cNvPicPr>
              <a:picLocks noChangeAspect="1"/>
            </p:cNvPicPr>
            <p:nvPr userDrawn="1"/>
          </p:nvPicPr>
          <p:blipFill>
            <a:blip r:embed="rId13" cstate="print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18" name="Picture 2" descr="R:\COMMUNICATION\ext_com\POLE EPARGNE\Pôle Assurances\Logos typo\RVB_NATIXIS_ASSURANCES_10CM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092825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692" r:id="rId2"/>
    <p:sldLayoutId id="2147483694" r:id="rId3"/>
    <p:sldLayoutId id="2147483695" r:id="rId4"/>
    <p:sldLayoutId id="2147483696" r:id="rId5"/>
    <p:sldLayoutId id="2147483697" r:id="rId6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3895725"/>
            <a:ext cx="8064500" cy="1512888"/>
          </a:xfrm>
        </p:spPr>
        <p:txBody>
          <a:bodyPr/>
          <a:lstStyle/>
          <a:p>
            <a:r>
              <a:rPr lang="fr-FR" altLang="fr-FR" dirty="0" smtClean="0"/>
              <a:t>Vendre la Complémentaire Santé Salariés aux entreprises déjà équipées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0" indent="0"/>
            <a:endParaRPr lang="fr-FR" altLang="fr-FR" dirty="0" smtClean="0"/>
          </a:p>
          <a:p>
            <a:pPr marL="0" indent="0"/>
            <a:endParaRPr lang="fr-FR" altLang="fr-FR" dirty="0" smtClean="0"/>
          </a:p>
          <a:p>
            <a:pPr marL="0" indent="0"/>
            <a:endParaRPr lang="fr-FR" altLang="fr-FR" dirty="0" smtClean="0"/>
          </a:p>
          <a:p>
            <a:pPr marL="0" indent="0"/>
            <a:r>
              <a:rPr lang="en-US" altLang="fr-FR" b="1" dirty="0" smtClean="0"/>
              <a:t>6 </a:t>
            </a:r>
            <a:r>
              <a:rPr lang="en-US" altLang="fr-FR" b="1" dirty="0" err="1" smtClean="0"/>
              <a:t>octobre</a:t>
            </a:r>
            <a:r>
              <a:rPr lang="en-US" altLang="fr-FR" b="1" dirty="0" smtClean="0"/>
              <a:t> 2016</a:t>
            </a:r>
            <a:endParaRPr lang="fr-FR" alt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334176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parler de Santé Collective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02137" y="1059653"/>
            <a:ext cx="4202113" cy="94941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100" b="0" dirty="0" smtClean="0">
                <a:solidFill>
                  <a:schemeClr val="accent6"/>
                </a:solidFill>
              </a:rPr>
              <a:t>La revue annuelle du portefeuille</a:t>
            </a:r>
          </a:p>
          <a:p>
            <a:r>
              <a:rPr lang="fr-FR" sz="1100" b="0" dirty="0" smtClean="0">
                <a:solidFill>
                  <a:schemeClr val="accent6"/>
                </a:solidFill>
              </a:rPr>
              <a:t>Un rendez-vous Epargne salariale </a:t>
            </a:r>
          </a:p>
          <a:p>
            <a:r>
              <a:rPr lang="fr-FR" sz="1100" b="0" dirty="0" smtClean="0">
                <a:solidFill>
                  <a:schemeClr val="accent6"/>
                </a:solidFill>
              </a:rPr>
              <a:t>Un rendez-vous assurances IARD PRO</a:t>
            </a:r>
          </a:p>
          <a:p>
            <a:r>
              <a:rPr lang="fr-FR" sz="1100" b="0" dirty="0" smtClean="0">
                <a:solidFill>
                  <a:schemeClr val="accent6"/>
                </a:solidFill>
              </a:rPr>
              <a:t>Un rendez-vous Garanties Santé PRO </a:t>
            </a:r>
            <a:endParaRPr lang="fr-FR" sz="1600" b="0" dirty="0" smtClean="0">
              <a:solidFill>
                <a:schemeClr val="accent6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27088" y="6092825"/>
            <a:ext cx="3313112" cy="360363"/>
          </a:xfrm>
        </p:spPr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395288" y="6092825"/>
            <a:ext cx="288925" cy="360363"/>
          </a:xfrm>
        </p:spPr>
        <p:txBody>
          <a:bodyPr/>
          <a:lstStyle/>
          <a:p>
            <a:fld id="{C1E1564E-73E6-47A7-BC97-7D60F78144EA}" type="slidenum">
              <a:rPr lang="fr-FR" altLang="fr-FR" smtClean="0"/>
              <a:pPr/>
              <a:t>2</a:t>
            </a:fld>
            <a:endParaRPr lang="fr-FR" altLang="fr-FR"/>
          </a:p>
        </p:txBody>
      </p:sp>
      <p:sp>
        <p:nvSpPr>
          <p:cNvPr id="9" name="Rectangle à coins arrondis 8"/>
          <p:cNvSpPr/>
          <p:nvPr/>
        </p:nvSpPr>
        <p:spPr bwMode="auto">
          <a:xfrm>
            <a:off x="395288" y="1059653"/>
            <a:ext cx="3471862" cy="692948"/>
          </a:xfrm>
          <a:prstGeom prst="wedgeRoundRectCallout">
            <a:avLst>
              <a:gd name="adj1" fmla="val 58747"/>
              <a:gd name="adj2" fmla="val -11726"/>
              <a:gd name="adj3" fmla="val 16667"/>
            </a:avLst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fr-FR" sz="1400" dirty="0"/>
              <a:t>Quels sont les </a:t>
            </a:r>
            <a:r>
              <a:rPr lang="fr-FR" sz="1400" dirty="0" smtClean="0"/>
              <a:t>opportunités pour parler de Santé Collective </a:t>
            </a:r>
            <a:r>
              <a:rPr lang="fr-FR" sz="1400" dirty="0"/>
              <a:t>?</a:t>
            </a:r>
          </a:p>
        </p:txBody>
      </p:sp>
      <p:sp>
        <p:nvSpPr>
          <p:cNvPr id="10" name="Rectangle à coins arrondis 9"/>
          <p:cNvSpPr/>
          <p:nvPr/>
        </p:nvSpPr>
        <p:spPr bwMode="auto">
          <a:xfrm>
            <a:off x="467519" y="3993353"/>
            <a:ext cx="3327400" cy="692948"/>
          </a:xfrm>
          <a:prstGeom prst="wedgeRoundRectCallout">
            <a:avLst>
              <a:gd name="adj1" fmla="val 20102"/>
              <a:gd name="adj2" fmla="val 83119"/>
              <a:gd name="adj3" fmla="val 16667"/>
            </a:avLst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fr-FR" sz="1400" dirty="0"/>
              <a:t>Quels sont les avantages pour les salariés ?</a:t>
            </a:r>
          </a:p>
        </p:txBody>
      </p:sp>
      <p:sp>
        <p:nvSpPr>
          <p:cNvPr id="11" name="Rectangle à coins arrondis 10"/>
          <p:cNvSpPr/>
          <p:nvPr/>
        </p:nvSpPr>
        <p:spPr bwMode="auto">
          <a:xfrm>
            <a:off x="4826000" y="3993353"/>
            <a:ext cx="3327400" cy="692948"/>
          </a:xfrm>
          <a:prstGeom prst="wedgeRoundRectCallout">
            <a:avLst>
              <a:gd name="adj1" fmla="val 19243"/>
              <a:gd name="adj2" fmla="val 83119"/>
              <a:gd name="adj3" fmla="val 16667"/>
            </a:avLst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fr-FR" sz="1400" dirty="0"/>
              <a:t>Quels sont les avantages pour les </a:t>
            </a:r>
            <a:r>
              <a:rPr lang="fr-FR" sz="1400" dirty="0" smtClean="0"/>
              <a:t>employeurs ?</a:t>
            </a:r>
            <a:endParaRPr lang="fr-FR" sz="1400" dirty="0"/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 bwMode="gray">
          <a:xfrm>
            <a:off x="253999" y="4969866"/>
            <a:ext cx="4202113" cy="108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723900" rtl="0" eaLnBrk="1" fontAlgn="base" hangingPunct="1">
              <a:spcBef>
                <a:spcPct val="20000"/>
              </a:spcBef>
              <a:spcAft>
                <a:spcPct val="0"/>
              </a:spcAft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9875" indent="-266700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Char char="•"/>
              <a:defRPr sz="1600" b="1">
                <a:solidFill>
                  <a:srgbClr val="007F9E"/>
                </a:solidFill>
                <a:latin typeface="+mn-lt"/>
                <a:cs typeface="+mn-cs"/>
              </a:defRPr>
            </a:lvl2pPr>
            <a:lvl3pPr marL="723900" indent="-274638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Verdana" pitchFamily="34" charset="0"/>
              <a:buChar char="–"/>
              <a:defRPr sz="1400">
                <a:solidFill>
                  <a:schemeClr val="tx2"/>
                </a:solidFill>
                <a:latin typeface="+mn-lt"/>
                <a:cs typeface="+mn-cs"/>
              </a:defRPr>
            </a:lvl3pPr>
            <a:lvl4pPr marL="903288" indent="468313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 sz="1200">
                <a:solidFill>
                  <a:schemeClr val="tx2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9pPr>
          </a:lstStyle>
          <a:p>
            <a:r>
              <a:rPr lang="fr-FR" sz="1050" b="0" kern="0" dirty="0" smtClean="0"/>
              <a:t>Pour les salariés assurés à titre individuels, un contrat au meilleur rapport garanties / prix.</a:t>
            </a:r>
          </a:p>
          <a:p>
            <a:r>
              <a:rPr lang="fr-FR" sz="1050" b="0" kern="0" dirty="0" smtClean="0"/>
              <a:t>Les salariés ont la possibilité de rattacher leur conjoint et enfants au contrat. </a:t>
            </a:r>
          </a:p>
          <a:p>
            <a:r>
              <a:rPr lang="fr-FR" sz="1050" b="0" kern="0" dirty="0" smtClean="0"/>
              <a:t>Ils sont également libres de souscrire à leur frais des un complément de couverture.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gray">
          <a:xfrm>
            <a:off x="4735511" y="4969866"/>
            <a:ext cx="4202113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723900" rtl="0" eaLnBrk="1" fontAlgn="base" hangingPunct="1">
              <a:spcBef>
                <a:spcPct val="20000"/>
              </a:spcBef>
              <a:spcAft>
                <a:spcPct val="0"/>
              </a:spcAft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9875" indent="-266700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Char char="•"/>
              <a:defRPr sz="1600" b="1">
                <a:solidFill>
                  <a:srgbClr val="007F9E"/>
                </a:solidFill>
                <a:latin typeface="+mn-lt"/>
                <a:cs typeface="+mn-cs"/>
              </a:defRPr>
            </a:lvl2pPr>
            <a:lvl3pPr marL="723900" indent="-274638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Verdana" pitchFamily="34" charset="0"/>
              <a:buChar char="–"/>
              <a:defRPr sz="1400">
                <a:solidFill>
                  <a:schemeClr val="tx2"/>
                </a:solidFill>
                <a:latin typeface="+mn-lt"/>
                <a:cs typeface="+mn-cs"/>
              </a:defRPr>
            </a:lvl3pPr>
            <a:lvl4pPr marL="903288" indent="468313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 sz="1200">
                <a:solidFill>
                  <a:schemeClr val="tx2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9pPr>
          </a:lstStyle>
          <a:p>
            <a:r>
              <a:rPr lang="fr-FR" sz="1050" b="0" kern="0" dirty="0" smtClean="0">
                <a:solidFill>
                  <a:schemeClr val="accent5">
                    <a:lumMod val="50000"/>
                  </a:schemeClr>
                </a:solidFill>
              </a:rPr>
              <a:t>Rappeler les avantages fiscaux et sociaux : la part employeur est déductible du résultat net imposable et exonérée de cotisations sociales</a:t>
            </a:r>
          </a:p>
          <a:p>
            <a:r>
              <a:rPr lang="fr-FR" sz="1050" b="0" kern="0" dirty="0" smtClean="0">
                <a:solidFill>
                  <a:schemeClr val="accent5">
                    <a:lumMod val="50000"/>
                  </a:schemeClr>
                </a:solidFill>
              </a:rPr>
              <a:t>La couverture santé des salariés est un levier de motivation et de fidélisation des collaborateurs.</a:t>
            </a:r>
          </a:p>
        </p:txBody>
      </p:sp>
      <p:sp>
        <p:nvSpPr>
          <p:cNvPr id="18" name="Rectangle à coins arrondis 17"/>
          <p:cNvSpPr/>
          <p:nvPr/>
        </p:nvSpPr>
        <p:spPr bwMode="auto">
          <a:xfrm>
            <a:off x="395288" y="2255427"/>
            <a:ext cx="3471862" cy="826298"/>
          </a:xfrm>
          <a:prstGeom prst="wedgeRoundRectCallout">
            <a:avLst>
              <a:gd name="adj1" fmla="val 58747"/>
              <a:gd name="adj2" fmla="val -11726"/>
              <a:gd name="adj3" fmla="val 16667"/>
            </a:avLst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fr-FR" sz="1400" dirty="0" smtClean="0"/>
              <a:t>En quoi la Caisse d’Epargne est-elle légitime à proposer une couverture santé pour les salariés ?</a:t>
            </a:r>
            <a:endParaRPr lang="fr-FR" sz="1400" dirty="0"/>
          </a:p>
        </p:txBody>
      </p:sp>
      <p:sp>
        <p:nvSpPr>
          <p:cNvPr id="19" name="ZoneTexte 18"/>
          <p:cNvSpPr txBox="1"/>
          <p:nvPr/>
        </p:nvSpPr>
        <p:spPr>
          <a:xfrm>
            <a:off x="4354508" y="2161257"/>
            <a:ext cx="46180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Le conseiller Pro peut l’accompagner dans la détermination du budget que l’entreprise pourra consacrer à la couverture santé de ses salariés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4354507" y="2781643"/>
            <a:ext cx="46180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</a:rPr>
              <a:t>La Caisse d’Epargne a négocié avec son partenaire un contrat modulable qui s’adapte au mieux aux besoins de l’entreprise en terme de garanties et de budget grâce à ses 6 formules.</a:t>
            </a:r>
            <a:endParaRPr lang="fr-FR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4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5499100" cy="495300"/>
          </a:xfrm>
        </p:spPr>
        <p:txBody>
          <a:bodyPr/>
          <a:lstStyle/>
          <a:p>
            <a:r>
              <a:rPr lang="fr-FR" dirty="0" smtClean="0"/>
              <a:t>La démarche de vente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3</a:t>
            </a:fld>
            <a:endParaRPr lang="fr-FR" altLang="fr-FR"/>
          </a:p>
        </p:txBody>
      </p:sp>
      <p:graphicFrame>
        <p:nvGraphicFramePr>
          <p:cNvPr id="14" name="Diagramme 13"/>
          <p:cNvGraphicFramePr/>
          <p:nvPr>
            <p:extLst>
              <p:ext uri="{D42A27DB-BD31-4B8C-83A1-F6EECF244321}">
                <p14:modId xmlns:p14="http://schemas.microsoft.com/office/powerpoint/2010/main" val="1499279951"/>
              </p:ext>
            </p:extLst>
          </p:nvPr>
        </p:nvGraphicFramePr>
        <p:xfrm>
          <a:off x="171450" y="900112"/>
          <a:ext cx="8782050" cy="5634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302079" y="6191249"/>
            <a:ext cx="3927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* Téléchargeable sur l’intranet BPCE Assurances</a:t>
            </a:r>
            <a:endParaRPr lang="fr-FR" sz="1200" dirty="0"/>
          </a:p>
        </p:txBody>
      </p:sp>
      <p:sp>
        <p:nvSpPr>
          <p:cNvPr id="16" name="ZoneTexte 15"/>
          <p:cNvSpPr txBox="1"/>
          <p:nvPr/>
        </p:nvSpPr>
        <p:spPr>
          <a:xfrm>
            <a:off x="3831404" y="3912628"/>
            <a:ext cx="12811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solidFill>
                  <a:srgbClr val="4F8B2B"/>
                </a:solidFill>
              </a:rPr>
              <a:t>Si éligibilité OK</a:t>
            </a:r>
            <a:endParaRPr lang="fr-FR" sz="1000" b="1" dirty="0">
              <a:solidFill>
                <a:srgbClr val="4F8B2B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760070" y="4690292"/>
            <a:ext cx="12811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solidFill>
                  <a:schemeClr val="accent4"/>
                </a:solidFill>
              </a:rPr>
              <a:t>Si éligibilité KO</a:t>
            </a:r>
            <a:endParaRPr lang="fr-FR" sz="1000" b="1" dirty="0">
              <a:solidFill>
                <a:schemeClr val="accent4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688736" y="5173209"/>
            <a:ext cx="14237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solidFill>
                  <a:schemeClr val="accent4"/>
                </a:solidFill>
              </a:rPr>
              <a:t>Dans tous les cas</a:t>
            </a:r>
            <a:endParaRPr lang="fr-FR" sz="1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523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Panorama concurrence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le cadre d’une proposition à une entreprise déjà équipée, vous trouverez dans ce panorama : </a:t>
            </a:r>
          </a:p>
          <a:p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b="0" dirty="0" smtClean="0"/>
              <a:t>Un comparatif concurrence des garanties (incluant Crédit Mutuel / CIC et La Banque Postale)</a:t>
            </a:r>
          </a:p>
          <a:p>
            <a:pPr marL="285750" indent="-285750">
              <a:buFontTx/>
              <a:buChar char="-"/>
            </a:pPr>
            <a:r>
              <a:rPr lang="fr-FR" b="0" dirty="0" smtClean="0"/>
              <a:t>Un comparatif tarifaire des socles ANI (Formule Essentielle)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440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Comparatif concurrence Garanties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5</a:t>
            </a:fld>
            <a:endParaRPr lang="fr-FR" altLang="fr-FR"/>
          </a:p>
        </p:txBody>
      </p:sp>
      <p:sp>
        <p:nvSpPr>
          <p:cNvPr id="7" name="ZoneTexte 6"/>
          <p:cNvSpPr txBox="1"/>
          <p:nvPr/>
        </p:nvSpPr>
        <p:spPr>
          <a:xfrm>
            <a:off x="539751" y="904875"/>
            <a:ext cx="8185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581D74"/>
                </a:solidFill>
              </a:rPr>
              <a:t> Le tableau ci-dessous vous permet de visualiser les concurrents qui proposent des </a:t>
            </a:r>
            <a:r>
              <a:rPr lang="fr-FR" sz="1200" b="1" dirty="0">
                <a:solidFill>
                  <a:srgbClr val="581D74"/>
                </a:solidFill>
              </a:rPr>
              <a:t>offres assimilables </a:t>
            </a:r>
            <a:r>
              <a:rPr lang="fr-FR" sz="1200" dirty="0">
                <a:solidFill>
                  <a:srgbClr val="581D74"/>
                </a:solidFill>
              </a:rPr>
              <a:t>à celles proposées par </a:t>
            </a:r>
            <a:r>
              <a:rPr lang="fr-FR" sz="1200" dirty="0" smtClean="0">
                <a:solidFill>
                  <a:srgbClr val="581D74"/>
                </a:solidFill>
              </a:rPr>
              <a:t>la Caisse d’Epargne, </a:t>
            </a:r>
            <a:r>
              <a:rPr lang="fr-FR" sz="1200" dirty="0">
                <a:solidFill>
                  <a:srgbClr val="581D74"/>
                </a:solidFill>
              </a:rPr>
              <a:t>tout </a:t>
            </a:r>
            <a:r>
              <a:rPr lang="fr-FR" sz="1200" b="1" dirty="0">
                <a:solidFill>
                  <a:srgbClr val="581D74"/>
                </a:solidFill>
              </a:rPr>
              <a:t>en mettant en avant les plus de notre contrat.</a:t>
            </a:r>
            <a:endParaRPr lang="fr-FR" sz="1200" dirty="0">
              <a:solidFill>
                <a:srgbClr val="581D74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22" y="1576605"/>
            <a:ext cx="8813068" cy="450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29718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44" y="35052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43338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54387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3338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447" y="542925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29718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19" y="35052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43338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54387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43338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825" y="29718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3" y="43338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822" y="29718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441" y="35052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060" y="54387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19" y="35052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43338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29718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43338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543877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0" y="2981325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088" y="54483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20955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955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20955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20955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825" y="20955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822" y="20955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20955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20955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0" y="2095500"/>
            <a:ext cx="23574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95225"/>
            <a:ext cx="547885" cy="51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732" y="3914775"/>
            <a:ext cx="25003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864" y="5124450"/>
            <a:ext cx="25003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817" y="4286250"/>
            <a:ext cx="4238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846" y="4610100"/>
            <a:ext cx="267639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181" y="5476875"/>
            <a:ext cx="4238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511" y="5726058"/>
            <a:ext cx="264319" cy="28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181" y="3505200"/>
            <a:ext cx="4238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181" y="2886075"/>
            <a:ext cx="4238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05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phiqu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712712"/>
              </p:ext>
            </p:extLst>
          </p:nvPr>
        </p:nvGraphicFramePr>
        <p:xfrm>
          <a:off x="152401" y="1201182"/>
          <a:ext cx="8932872" cy="4228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750" y="271847"/>
            <a:ext cx="8064500" cy="495300"/>
          </a:xfrm>
        </p:spPr>
        <p:txBody>
          <a:bodyPr/>
          <a:lstStyle/>
          <a:p>
            <a:r>
              <a:rPr lang="fr-FR" dirty="0" smtClean="0"/>
              <a:t>Comparatif tarifaire des offres socles ANI </a:t>
            </a:r>
            <a:br>
              <a:rPr lang="fr-FR" dirty="0" smtClean="0"/>
            </a:br>
            <a:r>
              <a:rPr lang="fr-FR" sz="1600" dirty="0" smtClean="0"/>
              <a:t>(Formule Essentielle)</a:t>
            </a:r>
            <a:endParaRPr lang="fr-FR" sz="16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6</a:t>
            </a:fld>
            <a:endParaRPr lang="fr-FR" altLang="fr-FR"/>
          </a:p>
        </p:txBody>
      </p:sp>
      <p:sp>
        <p:nvSpPr>
          <p:cNvPr id="7" name="Connecteur droit 6"/>
          <p:cNvSpPr/>
          <p:nvPr/>
        </p:nvSpPr>
        <p:spPr>
          <a:xfrm>
            <a:off x="908435" y="2317575"/>
            <a:ext cx="752400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63166" y="5429250"/>
            <a:ext cx="824108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100" b="1" dirty="0" smtClean="0"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100" b="1" dirty="0" smtClean="0">
                <a:cs typeface="Arial" pitchFamily="34" charset="0"/>
              </a:rPr>
              <a:t>Tarifs 2016 pour le salarié seul, entreprise 2 salariés  dont âge moyen entreprise 40 ans, moyenne nationale</a:t>
            </a:r>
            <a:endParaRPr lang="fr-FR" sz="2800" b="1" dirty="0" smtClean="0">
              <a:cs typeface="Arial" pitchFamily="34" charset="0"/>
            </a:endParaRPr>
          </a:p>
        </p:txBody>
      </p:sp>
      <p:sp>
        <p:nvSpPr>
          <p:cNvPr id="10" name="ZoneTexte 1"/>
          <p:cNvSpPr txBox="1"/>
          <p:nvPr/>
        </p:nvSpPr>
        <p:spPr>
          <a:xfrm>
            <a:off x="7223486" y="1060852"/>
            <a:ext cx="785793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>
                <a:solidFill>
                  <a:prstClr val="black"/>
                </a:solidFill>
              </a:rPr>
              <a:t>National</a:t>
            </a:r>
            <a:endParaRPr lang="fr-FR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9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llenges Groupe BPCE Sports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7D1669ACC77A41B919089D0DB0BF2A" ma:contentTypeVersion="0" ma:contentTypeDescription="Crée un document." ma:contentTypeScope="" ma:versionID="d6631b0b3984eb704aad6e1f8a12c03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C016F2-8603-4DF3-BDD5-1D3A01044251}">
  <ds:schemaRefs>
    <ds:schemaRef ds:uri="http://purl.org/dc/terms/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0F6EF3B-87BD-4874-A2A0-D77D99E377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472BAD5-2995-475D-9915-D68F3E4651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Challenges Groupe BPCE Sports</Template>
  <TotalTime>51719</TotalTime>
  <Words>546</Words>
  <Application>Microsoft Office PowerPoint</Application>
  <PresentationFormat>Affichage à l'écran (4:3)</PresentationFormat>
  <Paragraphs>68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Challenges Groupe BPCE Sports</vt:lpstr>
      <vt:lpstr>Vendre la Complémentaire Santé Salariés aux entreprises déjà équipées</vt:lpstr>
      <vt:lpstr>Comment parler de Santé Collective ?</vt:lpstr>
      <vt:lpstr>La démarche de vente</vt:lpstr>
      <vt:lpstr>Panorama concurrence</vt:lpstr>
      <vt:lpstr>Comparatif concurrence Garanties</vt:lpstr>
      <vt:lpstr>Comparatif tarifaire des offres socles ANI  (Formule Essentielle)</vt:lpstr>
    </vt:vector>
  </TitlesOfParts>
  <Company>Natixis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GROUPE BPCE SPORTS</dc:title>
  <dc:creator>Briand Karine</dc:creator>
  <cp:lastModifiedBy>a5700629</cp:lastModifiedBy>
  <cp:revision>463</cp:revision>
  <cp:lastPrinted>2016-06-07T12:58:08Z</cp:lastPrinted>
  <dcterms:created xsi:type="dcterms:W3CDTF">2015-04-20T08:31:50Z</dcterms:created>
  <dcterms:modified xsi:type="dcterms:W3CDTF">2017-04-19T09:20:59Z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0x010100B77D1669ACC77A41B919089D0DB0BF2A</vt:lpwstr>
  </property>
</Properties>
</file>