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4"/>
  </p:sldMasterIdLst>
  <p:notesMasterIdLst>
    <p:notesMasterId r:id="rId13"/>
  </p:notesMasterIdLst>
  <p:handoutMasterIdLst>
    <p:handoutMasterId r:id="rId14"/>
  </p:handoutMasterIdLst>
  <p:sldIdLst>
    <p:sldId id="283" r:id="rId5"/>
    <p:sldId id="374" r:id="rId6"/>
    <p:sldId id="376" r:id="rId7"/>
    <p:sldId id="378" r:id="rId8"/>
    <p:sldId id="370" r:id="rId9"/>
    <p:sldId id="371" r:id="rId10"/>
    <p:sldId id="375" r:id="rId11"/>
    <p:sldId id="377" r:id="rId12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HEIBEL" initials="SV" lastIdx="7" clrIdx="0"/>
  <p:cmAuthor id="1" name="Administrateur" initials="A" lastIdx="0" clrIdx="1"/>
  <p:cmAuthor id="2" name="S28821" initials="S" lastIdx="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9E"/>
    <a:srgbClr val="581D74"/>
    <a:srgbClr val="009EE0"/>
    <a:srgbClr val="000000"/>
    <a:srgbClr val="66FFFF"/>
    <a:srgbClr val="944B92"/>
    <a:srgbClr val="B4003F"/>
    <a:srgbClr val="FFFFFF"/>
    <a:srgbClr val="A678AD"/>
    <a:srgbClr val="4F8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57" autoAdjust="0"/>
    <p:restoredTop sz="94701" autoAdjust="0"/>
  </p:normalViewPr>
  <p:slideViewPr>
    <p:cSldViewPr snapToGrid="0" snapToObjects="1" showGuides="1">
      <p:cViewPr>
        <p:scale>
          <a:sx n="100" d="100"/>
          <a:sy n="100" d="100"/>
        </p:scale>
        <p:origin x="-2286" y="-396"/>
      </p:cViewPr>
      <p:guideLst>
        <p:guide orient="horz" pos="3712"/>
        <p:guide orient="horz" pos="2841"/>
        <p:guide pos="55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t" anchorCtr="0" compatLnSpc="1">
            <a:prstTxWarp prst="textNoShape">
              <a:avLst/>
            </a:prstTxWarp>
          </a:bodyPr>
          <a:lstStyle>
            <a:lvl1pPr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5" y="2"/>
            <a:ext cx="294586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t" anchorCtr="0" compatLnSpc="1">
            <a:prstTxWarp prst="textNoShape">
              <a:avLst/>
            </a:prstTxWarp>
          </a:bodyPr>
          <a:lstStyle>
            <a:lvl1pPr algn="r"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32354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b" anchorCtr="0" compatLnSpc="1">
            <a:prstTxWarp prst="textNoShape">
              <a:avLst/>
            </a:prstTxWarp>
          </a:bodyPr>
          <a:lstStyle>
            <a:lvl1pPr defTabSz="614130" eaLnBrk="0" hangingPunct="0">
              <a:defRPr sz="800"/>
            </a:lvl1pPr>
          </a:lstStyle>
          <a:p>
            <a:endParaRPr lang="fr-FR" altLang="fr-FR"/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5" y="9432354"/>
            <a:ext cx="294586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441" tIns="30720" rIns="61441" bIns="30720" numCol="1" anchor="b" anchorCtr="0" compatLnSpc="1">
            <a:prstTxWarp prst="textNoShape">
              <a:avLst/>
            </a:prstTxWarp>
          </a:bodyPr>
          <a:lstStyle>
            <a:lvl1pPr algn="r" defTabSz="614130" eaLnBrk="0" hangingPunct="0">
              <a:defRPr sz="800"/>
            </a:lvl1pPr>
          </a:lstStyle>
          <a:p>
            <a:fld id="{F456CFAB-390D-4DF2-9CC7-733631BF0B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690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775" y="2"/>
            <a:ext cx="2947382" cy="49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5407"/>
            <a:ext cx="5438748" cy="446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2354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fr-FR" altLang="fr-FR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775" y="9432354"/>
            <a:ext cx="2947382" cy="494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11" tIns="44106" rIns="88211" bIns="4410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D4E543F-C24D-4252-97FF-9D059ED5E8F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6200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3FA51-8340-44E6-AC74-F0DEAF7E475D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3FA51-8340-44E6-AC74-F0DEAF7E475D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/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 smtClean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grpSp>
        <p:nvGrpSpPr>
          <p:cNvPr id="3" name="Groupe 2"/>
          <p:cNvGrpSpPr>
            <a:grpSpLocks noChangeAspect="1"/>
          </p:cNvGrpSpPr>
          <p:nvPr userDrawn="1"/>
        </p:nvGrpSpPr>
        <p:grpSpPr>
          <a:xfrm>
            <a:off x="7575949" y="5918588"/>
            <a:ext cx="1170177" cy="763200"/>
            <a:chOff x="7270750" y="5655401"/>
            <a:chExt cx="1477436" cy="963598"/>
          </a:xfrm>
        </p:grpSpPr>
        <p:sp>
          <p:nvSpPr>
            <p:cNvPr id="34" name="Rectangle à coins arrondis 33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41" name="Image 40" descr="Picto4 R.png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42" name="Image 41" descr="Picto2 R.png"/>
            <p:cNvPicPr>
              <a:picLocks noChangeAspect="1"/>
            </p:cNvPicPr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43" name="Image 42" descr="Picto3 R.png"/>
            <p:cNvPicPr>
              <a:picLocks noChangeAspect="1"/>
            </p:cNvPicPr>
            <p:nvPr userDrawn="1"/>
          </p:nvPicPr>
          <p:blipFill>
            <a:blip r:embed="rId6" cstate="print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44" name="Image 43" descr="Picto1 R.png"/>
            <p:cNvPicPr>
              <a:picLocks noChangeAspect="1"/>
            </p:cNvPicPr>
            <p:nvPr userDrawn="1"/>
          </p:nvPicPr>
          <p:blipFill>
            <a:blip r:embed="rId7" cstate="print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45" name="Image 44" descr="Picto5 R.png"/>
            <p:cNvPicPr>
              <a:picLocks noChangeAspect="1"/>
            </p:cNvPicPr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46" name="Image 45" descr="Picto6 R.png"/>
            <p:cNvPicPr>
              <a:picLocks noChangeAspect="1"/>
            </p:cNvPicPr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35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73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6ABA0-69E1-413F-8163-9A3AD64C9874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634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E1AB0E-2208-4F37-9D8B-932D1AB5AA22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3344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204D4-2E6B-44B4-9F49-595C8177F454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064500" cy="495300"/>
          </a:xfr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833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57F27-610F-4388-9688-15E916A97498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627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C5079-B99E-4E44-845C-FB3354F5FF60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21054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62B60A40-FF4D-4D05-AFF2-CF8DCC7C3014}" type="datetime1">
              <a:rPr lang="fr-FR" smtClean="0"/>
              <a:pPr/>
              <a:t>19/04/2017</a:t>
            </a:fld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>
          <a:xfrm>
            <a:off x="359998" y="6471624"/>
            <a:ext cx="7183802" cy="32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 smtClean="0"/>
              <a:t>Titre de la présentation - émetteur</a:t>
            </a:r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 hasCustomPrompt="1"/>
          </p:nvPr>
        </p:nvSpPr>
        <p:spPr>
          <a:xfrm>
            <a:off x="684000" y="0"/>
            <a:ext cx="6480000" cy="519798"/>
          </a:xfrm>
        </p:spPr>
        <p:txBody>
          <a:bodyPr anchor="b" anchorCtr="0"/>
          <a:lstStyle>
            <a:lvl1pPr>
              <a:lnSpc>
                <a:spcPct val="100000"/>
              </a:lnSpc>
              <a:defRPr sz="1400" b="0" cap="none" baseline="0">
                <a:solidFill>
                  <a:srgbClr val="717070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6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7.jpe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092825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fr-FR" altLang="fr-FR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092825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3BDC8858-FF01-4AF7-9D0B-4776BE6BD323}" type="datetime4">
              <a:rPr lang="fr-FR" altLang="fr-FR"/>
              <a:pPr/>
              <a:t>19 avril 2017</a:t>
            </a:fld>
            <a:endParaRPr lang="fr-FR" altLang="fr-FR"/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092825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/>
              <a:pPr/>
              <a:t>‹N°›</a:t>
            </a:fld>
            <a:endParaRPr lang="fr-FR" altLang="fr-FR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203950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dirty="0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898525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5" name="Groupe 24"/>
          <p:cNvGrpSpPr/>
          <p:nvPr/>
        </p:nvGrpSpPr>
        <p:grpSpPr>
          <a:xfrm>
            <a:off x="7945574" y="319604"/>
            <a:ext cx="787264" cy="513461"/>
            <a:chOff x="7270750" y="5655401"/>
            <a:chExt cx="1477436" cy="963598"/>
          </a:xfrm>
        </p:grpSpPr>
        <p:sp>
          <p:nvSpPr>
            <p:cNvPr id="26" name="Rectangle à coins arrondis 25"/>
            <p:cNvSpPr/>
            <p:nvPr userDrawn="1"/>
          </p:nvSpPr>
          <p:spPr bwMode="auto">
            <a:xfrm>
              <a:off x="7270750" y="5655401"/>
              <a:ext cx="1477436" cy="963598"/>
            </a:xfrm>
            <a:prstGeom prst="roundRect">
              <a:avLst/>
            </a:prstGeom>
            <a:solidFill>
              <a:srgbClr val="007F9E"/>
            </a:solidFill>
            <a:ln w="9525" cap="flat" cmpd="sng" algn="ctr">
              <a:solidFill>
                <a:srgbClr val="007F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27" name="Image 26" descr="Picto4 R.png"/>
            <p:cNvPicPr>
              <a:picLocks noChangeAspect="1"/>
            </p:cNvPicPr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7330686" y="5710899"/>
              <a:ext cx="404389" cy="388800"/>
            </a:xfrm>
            <a:prstGeom prst="rect">
              <a:avLst/>
            </a:prstGeom>
          </p:spPr>
        </p:pic>
        <p:pic>
          <p:nvPicPr>
            <p:cNvPr id="28" name="Image 27" descr="Picto2 R.png"/>
            <p:cNvPicPr>
              <a:picLocks noChangeAspect="1"/>
            </p:cNvPicPr>
            <p:nvPr userDrawn="1"/>
          </p:nvPicPr>
          <p:blipFill>
            <a:blip r:embed="rId10" cstate="print"/>
            <a:stretch>
              <a:fillRect/>
            </a:stretch>
          </p:blipFill>
          <p:spPr>
            <a:xfrm>
              <a:off x="7348836" y="6184795"/>
              <a:ext cx="398737" cy="396000"/>
            </a:xfrm>
            <a:prstGeom prst="rect">
              <a:avLst/>
            </a:prstGeom>
          </p:spPr>
        </p:pic>
        <p:pic>
          <p:nvPicPr>
            <p:cNvPr id="29" name="Image 28" descr="Picto3 R.png"/>
            <p:cNvPicPr>
              <a:picLocks noChangeAspect="1"/>
            </p:cNvPicPr>
            <p:nvPr userDrawn="1"/>
          </p:nvPicPr>
          <p:blipFill>
            <a:blip r:embed="rId11" cstate="print"/>
            <a:stretch>
              <a:fillRect/>
            </a:stretch>
          </p:blipFill>
          <p:spPr>
            <a:xfrm>
              <a:off x="7795198" y="5718575"/>
              <a:ext cx="396000" cy="411547"/>
            </a:xfrm>
            <a:prstGeom prst="rect">
              <a:avLst/>
            </a:prstGeom>
          </p:spPr>
        </p:pic>
        <p:pic>
          <p:nvPicPr>
            <p:cNvPr id="30" name="Image 29" descr="Picto1 R.png"/>
            <p:cNvPicPr>
              <a:picLocks noChangeAspect="1"/>
            </p:cNvPicPr>
            <p:nvPr userDrawn="1"/>
          </p:nvPicPr>
          <p:blipFill>
            <a:blip r:embed="rId12" cstate="print"/>
            <a:stretch>
              <a:fillRect/>
            </a:stretch>
          </p:blipFill>
          <p:spPr>
            <a:xfrm>
              <a:off x="8227977" y="5794828"/>
              <a:ext cx="406800" cy="304871"/>
            </a:xfrm>
            <a:prstGeom prst="rect">
              <a:avLst/>
            </a:prstGeom>
          </p:spPr>
        </p:pic>
        <p:pic>
          <p:nvPicPr>
            <p:cNvPr id="34" name="Image 33" descr="Picto5 R.png"/>
            <p:cNvPicPr>
              <a:picLocks noChangeAspect="1"/>
            </p:cNvPicPr>
            <p:nvPr userDrawn="1"/>
          </p:nvPicPr>
          <p:blipFill>
            <a:blip r:embed="rId13" cstate="print"/>
            <a:stretch>
              <a:fillRect/>
            </a:stretch>
          </p:blipFill>
          <p:spPr>
            <a:xfrm>
              <a:off x="8225869" y="6279201"/>
              <a:ext cx="435600" cy="308130"/>
            </a:xfrm>
            <a:prstGeom prst="rect">
              <a:avLst/>
            </a:prstGeom>
          </p:spPr>
        </p:pic>
        <p:pic>
          <p:nvPicPr>
            <p:cNvPr id="35" name="Image 34" descr="Picto6 R.png"/>
            <p:cNvPicPr>
              <a:picLocks noChangeAspect="1"/>
            </p:cNvPicPr>
            <p:nvPr userDrawn="1"/>
          </p:nvPicPr>
          <p:blipFill>
            <a:blip r:embed="rId14" cstate="print"/>
            <a:stretch>
              <a:fillRect/>
            </a:stretch>
          </p:blipFill>
          <p:spPr>
            <a:xfrm>
              <a:off x="7786171" y="6177246"/>
              <a:ext cx="417600" cy="400162"/>
            </a:xfrm>
            <a:prstGeom prst="rect">
              <a:avLst/>
            </a:prstGeom>
          </p:spPr>
        </p:pic>
      </p:grpSp>
      <p:pic>
        <p:nvPicPr>
          <p:cNvPr id="18" name="Picture 2" descr="R:\COMMUNICATION\ext_com\POLE EPARGNE\Pôle Assurances\Logos typo\RVB_NATIXIS_ASSURANCES_10CM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092825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692" r:id="rId2"/>
    <p:sldLayoutId id="2147483694" r:id="rId3"/>
    <p:sldLayoutId id="2147483695" r:id="rId4"/>
    <p:sldLayoutId id="2147483696" r:id="rId5"/>
    <p:sldLayoutId id="2147483697" r:id="rId6"/>
    <p:sldLayoutId id="2147483725" r:id="rId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image" Target="../media/image35.jpeg"/><Relationship Id="rId26" Type="http://schemas.openxmlformats.org/officeDocument/2006/relationships/image" Target="../media/image43.jpeg"/><Relationship Id="rId3" Type="http://schemas.openxmlformats.org/officeDocument/2006/relationships/image" Target="../media/image20.png"/><Relationship Id="rId21" Type="http://schemas.openxmlformats.org/officeDocument/2006/relationships/image" Target="../media/image38.jpeg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5" Type="http://schemas.openxmlformats.org/officeDocument/2006/relationships/image" Target="../media/image42.jpeg"/><Relationship Id="rId2" Type="http://schemas.openxmlformats.org/officeDocument/2006/relationships/image" Target="../media/image19.png"/><Relationship Id="rId16" Type="http://schemas.openxmlformats.org/officeDocument/2006/relationships/image" Target="../media/image33.jpeg"/><Relationship Id="rId20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24" Type="http://schemas.openxmlformats.org/officeDocument/2006/relationships/image" Target="../media/image41.jpeg"/><Relationship Id="rId5" Type="http://schemas.openxmlformats.org/officeDocument/2006/relationships/image" Target="../media/image22.png"/><Relationship Id="rId15" Type="http://schemas.openxmlformats.org/officeDocument/2006/relationships/image" Target="../media/image32.jpeg"/><Relationship Id="rId23" Type="http://schemas.openxmlformats.org/officeDocument/2006/relationships/image" Target="../media/image40.jpeg"/><Relationship Id="rId10" Type="http://schemas.openxmlformats.org/officeDocument/2006/relationships/image" Target="../media/image27.jpeg"/><Relationship Id="rId19" Type="http://schemas.openxmlformats.org/officeDocument/2006/relationships/image" Target="../media/image36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Relationship Id="rId22" Type="http://schemas.openxmlformats.org/officeDocument/2006/relationships/image" Target="../media/image39.jpeg"/><Relationship Id="rId27" Type="http://schemas.openxmlformats.org/officeDocument/2006/relationships/image" Target="../media/image4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4.png"/><Relationship Id="rId4" Type="http://schemas.openxmlformats.org/officeDocument/2006/relationships/image" Target="../media/image62.png"/><Relationship Id="rId9" Type="http://schemas.openxmlformats.org/officeDocument/2006/relationships/image" Target="../media/image5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921124"/>
            <a:ext cx="8064500" cy="1512888"/>
          </a:xfrm>
        </p:spPr>
        <p:txBody>
          <a:bodyPr/>
          <a:lstStyle/>
          <a:p>
            <a:r>
              <a:rPr lang="fr-FR" altLang="fr-FR" sz="2800" dirty="0" smtClean="0"/>
              <a:t>Santé individuelle (particuliers et TNS) et collective</a:t>
            </a:r>
            <a:r>
              <a:rPr lang="fr-FR" altLang="fr-FR" sz="2800" dirty="0"/>
              <a:t/>
            </a:r>
            <a:br>
              <a:rPr lang="fr-FR" altLang="fr-FR" sz="2800" dirty="0"/>
            </a:br>
            <a:r>
              <a:rPr lang="fr-FR" altLang="fr-FR" sz="2000" b="1" dirty="0" smtClean="0"/>
              <a:t>Tiers Payant </a:t>
            </a:r>
            <a:r>
              <a:rPr lang="fr-FR" altLang="fr-FR" sz="2000" b="1" dirty="0" err="1" smtClean="0"/>
              <a:t>Almerys</a:t>
            </a:r>
            <a:r>
              <a:rPr lang="fr-FR" altLang="fr-FR" sz="2000" b="1" dirty="0" smtClean="0"/>
              <a:t> / Services </a:t>
            </a:r>
            <a:r>
              <a:rPr lang="fr-FR" altLang="fr-FR" sz="2000" b="1" dirty="0" err="1" smtClean="0"/>
              <a:t>Santéclair</a:t>
            </a:r>
            <a:endParaRPr lang="fr-FR" altLang="fr-FR" sz="2000" b="1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435600"/>
            <a:ext cx="8064500" cy="1066800"/>
          </a:xfrm>
        </p:spPr>
        <p:txBody>
          <a:bodyPr/>
          <a:lstStyle/>
          <a:p>
            <a:pPr marL="0" indent="0"/>
            <a:endParaRPr lang="fr-FR" altLang="fr-FR" dirty="0"/>
          </a:p>
          <a:p>
            <a:pPr marL="0" indent="0"/>
            <a:r>
              <a:rPr lang="en-US" altLang="fr-FR" b="1" dirty="0" smtClean="0"/>
              <a:t>21 </a:t>
            </a:r>
            <a:r>
              <a:rPr lang="en-US" altLang="fr-FR" b="1" dirty="0" err="1" smtClean="0"/>
              <a:t>octobre</a:t>
            </a:r>
            <a:r>
              <a:rPr lang="en-US" altLang="fr-FR" b="1" dirty="0" smtClean="0"/>
              <a:t> 2016</a:t>
            </a:r>
            <a:endParaRPr lang="fr-FR" alt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33417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Ce qui change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lvl="2" indent="0">
              <a:buSzPct val="100000"/>
              <a:buNone/>
            </a:pPr>
            <a:r>
              <a:rPr lang="fr-FR" sz="2400" b="1" dirty="0" smtClean="0">
                <a:solidFill>
                  <a:schemeClr val="accent2"/>
                </a:solidFill>
              </a:rPr>
              <a:t>Changement de prestataire de Tiers Payant</a:t>
            </a:r>
            <a:endParaRPr lang="fr-FR" sz="2400" dirty="0" smtClean="0">
              <a:solidFill>
                <a:schemeClr val="accent2"/>
              </a:solidFill>
            </a:endParaRPr>
          </a:p>
          <a:p>
            <a:pPr marL="534988" lvl="2" indent="-173038">
              <a:buSzPct val="100000"/>
              <a:buFont typeface="Wingdings" pitchFamily="2" charset="2"/>
              <a:buChar char="§"/>
            </a:pPr>
            <a:endParaRPr lang="fr-FR" b="1" dirty="0">
              <a:solidFill>
                <a:schemeClr val="accent2"/>
              </a:solidFill>
            </a:endParaRPr>
          </a:p>
          <a:p>
            <a:pPr marL="361950" lvl="2" indent="0">
              <a:buSzPct val="100000"/>
              <a:buNone/>
            </a:pPr>
            <a:r>
              <a:rPr lang="fr-FR" sz="2400" b="1" dirty="0" smtClean="0">
                <a:solidFill>
                  <a:schemeClr val="accent6"/>
                </a:solidFill>
              </a:rPr>
              <a:t>Accès aux réseaux </a:t>
            </a:r>
            <a:r>
              <a:rPr lang="fr-FR" sz="2400" b="1" dirty="0">
                <a:solidFill>
                  <a:schemeClr val="accent6"/>
                </a:solidFill>
              </a:rPr>
              <a:t>de soins </a:t>
            </a:r>
            <a:r>
              <a:rPr lang="fr-FR" sz="2400" b="1" dirty="0" err="1" smtClean="0">
                <a:solidFill>
                  <a:schemeClr val="accent6"/>
                </a:solidFill>
              </a:rPr>
              <a:t>Santéclair</a:t>
            </a:r>
            <a:endParaRPr lang="fr-FR" sz="2400" dirty="0" smtClean="0">
              <a:solidFill>
                <a:schemeClr val="accent6"/>
              </a:solidFill>
            </a:endParaRPr>
          </a:p>
          <a:p>
            <a:pPr marL="534988" lvl="3" indent="-173038">
              <a:buSzPct val="100000"/>
              <a:buFont typeface="Wingdings" pitchFamily="2" charset="2"/>
              <a:buChar char="§"/>
            </a:pPr>
            <a:endParaRPr lang="fr-FR" sz="1050" b="1" dirty="0" smtClean="0">
              <a:solidFill>
                <a:schemeClr val="accent6"/>
              </a:solidFill>
            </a:endParaRPr>
          </a:p>
          <a:p>
            <a:pPr marL="534988" lvl="3" indent="-173038">
              <a:buSzPct val="100000"/>
              <a:buFont typeface="Wingdings" pitchFamily="2" charset="2"/>
              <a:buChar char="§"/>
            </a:pPr>
            <a:endParaRPr lang="fr-FR" sz="1050" b="1" dirty="0">
              <a:solidFill>
                <a:schemeClr val="accent6"/>
              </a:solidFill>
            </a:endParaRPr>
          </a:p>
          <a:p>
            <a:pPr marL="534988" lvl="3" indent="-173038">
              <a:buSzPct val="100000"/>
              <a:buFont typeface="Wingdings" pitchFamily="2" charset="2"/>
              <a:buChar char="§"/>
            </a:pPr>
            <a:endParaRPr lang="fr-FR" sz="1050" b="1" dirty="0">
              <a:solidFill>
                <a:schemeClr val="accent6"/>
              </a:solidFill>
            </a:endParaRPr>
          </a:p>
          <a:p>
            <a:pPr marL="361950" lvl="3" indent="0">
              <a:buSzPct val="100000"/>
            </a:pPr>
            <a:r>
              <a:rPr lang="fr-FR" sz="1600" b="1" dirty="0" smtClean="0">
                <a:solidFill>
                  <a:srgbClr val="007F9E"/>
                </a:solidFill>
                <a:sym typeface="Wingdings" panose="05000000000000000000" pitchFamily="2" charset="2"/>
              </a:rPr>
              <a:t>Objectif : </a:t>
            </a:r>
            <a:r>
              <a:rPr lang="fr-FR" sz="1600" b="1" dirty="0" smtClean="0">
                <a:solidFill>
                  <a:srgbClr val="007F9E"/>
                </a:solidFill>
              </a:rPr>
              <a:t>réduire le reste à charge des assurés</a:t>
            </a:r>
          </a:p>
          <a:p>
            <a:pPr marL="361950" lvl="3" indent="0">
              <a:buSzPct val="100000"/>
            </a:pPr>
            <a:endParaRPr lang="fr-FR" sz="1600" b="1" dirty="0" smtClean="0">
              <a:solidFill>
                <a:srgbClr val="007F9E"/>
              </a:solidFill>
            </a:endParaRPr>
          </a:p>
          <a:p>
            <a:pPr marL="534988" lvl="3" indent="-173038">
              <a:buSzPct val="100000"/>
              <a:buFont typeface="Wingdings" pitchFamily="2" charset="2"/>
              <a:buChar char="§"/>
            </a:pPr>
            <a:r>
              <a:rPr lang="fr-FR" b="1" dirty="0" smtClean="0">
                <a:solidFill>
                  <a:schemeClr val="tx1"/>
                </a:solidFill>
              </a:rPr>
              <a:t>5 </a:t>
            </a:r>
            <a:r>
              <a:rPr lang="fr-FR" b="1" dirty="0">
                <a:solidFill>
                  <a:schemeClr val="tx1"/>
                </a:solidFill>
              </a:rPr>
              <a:t>domaines de soins </a:t>
            </a:r>
            <a:r>
              <a:rPr lang="fr-FR" dirty="0">
                <a:solidFill>
                  <a:schemeClr val="tx1"/>
                </a:solidFill>
              </a:rPr>
              <a:t>(optique, dentaire, audioprothèse, bien-être, hospitalisation)</a:t>
            </a:r>
          </a:p>
          <a:p>
            <a:pPr marL="534988" lvl="3" indent="-173038">
              <a:buSzPct val="100000"/>
              <a:buFont typeface="Wingdings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3 types de services </a:t>
            </a:r>
            <a:r>
              <a:rPr lang="fr-FR" dirty="0">
                <a:solidFill>
                  <a:schemeClr val="tx1"/>
                </a:solidFill>
              </a:rPr>
              <a:t>(réseau, analyse de devis), </a:t>
            </a:r>
          </a:p>
          <a:p>
            <a:pPr marL="534988" lvl="3" indent="-173038">
              <a:buSzPct val="100000"/>
              <a:buFont typeface="Wingdings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8 réseaux </a:t>
            </a:r>
            <a:r>
              <a:rPr lang="fr-FR" dirty="0">
                <a:solidFill>
                  <a:schemeClr val="tx1"/>
                </a:solidFill>
              </a:rPr>
              <a:t>et des services de conseils sur les devis à destination des adhérents pour 9 types de dépenses</a:t>
            </a:r>
            <a:r>
              <a:rPr lang="fr-FR" sz="1600" dirty="0" smtClean="0">
                <a:solidFill>
                  <a:schemeClr val="tx1"/>
                </a:solidFill>
              </a:rPr>
              <a:t>.</a:t>
            </a:r>
          </a:p>
          <a:p>
            <a:pPr marL="361950" lvl="3" indent="0">
              <a:buSzPct val="100000"/>
            </a:pPr>
            <a:endParaRPr lang="fr-FR" sz="800" dirty="0" smtClean="0">
              <a:solidFill>
                <a:schemeClr val="tx1"/>
              </a:solidFill>
            </a:endParaRPr>
          </a:p>
          <a:p>
            <a:pPr marL="361950" lvl="3" indent="0">
              <a:buSzPct val="100000"/>
            </a:pPr>
            <a:endParaRPr lang="fr-FR" sz="800" dirty="0">
              <a:solidFill>
                <a:schemeClr val="tx1"/>
              </a:solidFill>
            </a:endParaRPr>
          </a:p>
          <a:p>
            <a:pPr marL="361950" lvl="3" indent="0">
              <a:buSzPct val="100000"/>
            </a:pPr>
            <a:endParaRPr lang="fr-FR" sz="800" dirty="0" smtClean="0">
              <a:solidFill>
                <a:schemeClr val="tx1"/>
              </a:solidFill>
            </a:endParaRPr>
          </a:p>
          <a:p>
            <a:pPr marL="361950" lvl="3" indent="0">
              <a:buSzPct val="100000"/>
            </a:pPr>
            <a:endParaRPr lang="fr-FR" sz="800" dirty="0">
              <a:solidFill>
                <a:schemeClr val="tx1"/>
              </a:solidFill>
            </a:endParaRPr>
          </a:p>
          <a:p>
            <a:pPr marL="361950" lvl="3" indent="0">
              <a:buSzPct val="100000"/>
            </a:pPr>
            <a:endParaRPr lang="fr-FR" sz="800" dirty="0" smtClean="0">
              <a:solidFill>
                <a:schemeClr val="tx1"/>
              </a:solidFill>
            </a:endParaRPr>
          </a:p>
          <a:p>
            <a:pPr marL="361950" lvl="3" indent="0">
              <a:buSzPct val="100000"/>
            </a:pPr>
            <a:r>
              <a:rPr lang="fr-FR" sz="1000" b="1" dirty="0" smtClean="0">
                <a:solidFill>
                  <a:schemeClr val="tx1"/>
                </a:solidFill>
              </a:rPr>
              <a:t>Nota Bene : </a:t>
            </a:r>
            <a:r>
              <a:rPr lang="fr-FR" sz="1000" dirty="0">
                <a:solidFill>
                  <a:schemeClr val="tx1"/>
                </a:solidFill>
              </a:rPr>
              <a:t>Les clients </a:t>
            </a:r>
            <a:r>
              <a:rPr lang="fr-FR" sz="1000" dirty="0" smtClean="0">
                <a:solidFill>
                  <a:schemeClr val="tx1"/>
                </a:solidFill>
              </a:rPr>
              <a:t>sont libres de choisir leur médecin habituel même s’il ne fait pas partie d’un réseau </a:t>
            </a:r>
            <a:r>
              <a:rPr lang="fr-FR" sz="1000" dirty="0" err="1" smtClean="0">
                <a:solidFill>
                  <a:schemeClr val="tx1"/>
                </a:solidFill>
              </a:rPr>
              <a:t>santéclair</a:t>
            </a:r>
            <a:r>
              <a:rPr lang="fr-FR" sz="1000" dirty="0" smtClean="0">
                <a:solidFill>
                  <a:schemeClr val="tx1"/>
                </a:solidFill>
              </a:rPr>
              <a:t>.</a:t>
            </a:r>
            <a:endParaRPr lang="fr-FR" sz="1000" dirty="0">
              <a:solidFill>
                <a:schemeClr val="tx1"/>
              </a:solidFill>
            </a:endParaRPr>
          </a:p>
          <a:p>
            <a:pPr marL="361950" lvl="3" indent="0">
              <a:buSzPct val="100000"/>
            </a:pPr>
            <a:r>
              <a:rPr lang="fr-FR" sz="1000" dirty="0">
                <a:solidFill>
                  <a:schemeClr val="tx1"/>
                </a:solidFill>
              </a:rPr>
              <a:t>L</a:t>
            </a:r>
            <a:r>
              <a:rPr lang="fr-FR" sz="1000" dirty="0" smtClean="0">
                <a:solidFill>
                  <a:schemeClr val="tx1"/>
                </a:solidFill>
              </a:rPr>
              <a:t>e recours aux professionnels de santé acceptant le Tiers payant </a:t>
            </a:r>
            <a:r>
              <a:rPr lang="fr-FR" sz="1000" dirty="0" err="1" smtClean="0">
                <a:solidFill>
                  <a:schemeClr val="tx1"/>
                </a:solidFill>
              </a:rPr>
              <a:t>Almérys</a:t>
            </a:r>
            <a:r>
              <a:rPr lang="fr-FR" sz="1000" dirty="0" smtClean="0">
                <a:solidFill>
                  <a:schemeClr val="tx1"/>
                </a:solidFill>
              </a:rPr>
              <a:t> ou aux réseaux de soins n’est pas obligatoire et ne modifie en rien le montant des indemnisations prévues dans le contrat. 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4977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Nouveau prestataire de Tiers Payant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600" dirty="0" smtClean="0"/>
              <a:t>La Société </a:t>
            </a:r>
            <a:r>
              <a:rPr lang="fr-FR" sz="1600" dirty="0" err="1" smtClean="0"/>
              <a:t>Almérys</a:t>
            </a:r>
            <a:r>
              <a:rPr lang="fr-FR" sz="1600" dirty="0" smtClean="0"/>
              <a:t> remplace </a:t>
            </a:r>
            <a:r>
              <a:rPr lang="fr-FR" sz="1600" dirty="0" err="1" smtClean="0"/>
              <a:t>Tertiane</a:t>
            </a:r>
            <a:r>
              <a:rPr lang="fr-FR" sz="1600" dirty="0" smtClean="0"/>
              <a:t>.</a:t>
            </a:r>
          </a:p>
          <a:p>
            <a:endParaRPr lang="fr-FR" sz="1600" dirty="0"/>
          </a:p>
          <a:p>
            <a:r>
              <a:rPr lang="fr-FR" sz="1600" dirty="0" smtClean="0"/>
              <a:t>Pour les clients, pas de changement relatif à l’utilisation du tiers payant. Le service sera identique</a:t>
            </a:r>
          </a:p>
          <a:p>
            <a:endParaRPr lang="fr-FR" sz="1600" dirty="0"/>
          </a:p>
          <a:p>
            <a:r>
              <a:rPr lang="fr-FR" sz="1600" dirty="0" smtClean="0"/>
              <a:t>Sur la carte de Tiers Payant que recevront les clients à partir du 24 décembre, le logo </a:t>
            </a:r>
            <a:r>
              <a:rPr lang="fr-FR" sz="1600" dirty="0" err="1" smtClean="0"/>
              <a:t>Almérys</a:t>
            </a:r>
            <a:r>
              <a:rPr lang="fr-FR" sz="1600" dirty="0" smtClean="0"/>
              <a:t> remplace le logo </a:t>
            </a:r>
            <a:r>
              <a:rPr lang="fr-FR" sz="1600" dirty="0" err="1" smtClean="0"/>
              <a:t>Tertiane</a:t>
            </a:r>
            <a:r>
              <a:rPr lang="fr-FR" sz="1600" dirty="0" smtClean="0"/>
              <a:t> :</a:t>
            </a:r>
          </a:p>
          <a:p>
            <a:endParaRPr lang="fr-FR" sz="1600" dirty="0"/>
          </a:p>
          <a:p>
            <a:r>
              <a:rPr lang="fr-FR" sz="1600" dirty="0" smtClean="0"/>
              <a:t> </a:t>
            </a:r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3</a:t>
            </a:fld>
            <a:endParaRPr lang="fr-FR" altLang="fr-FR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 rotWithShape="1">
          <a:blip r:embed="rId2"/>
          <a:srcRect l="21222" t="19485" r="21222" b="20469"/>
          <a:stretch/>
        </p:blipFill>
        <p:spPr>
          <a:xfrm>
            <a:off x="776288" y="3789499"/>
            <a:ext cx="3560264" cy="2088232"/>
          </a:xfrm>
          <a:prstGeom prst="rect">
            <a:avLst/>
          </a:prstGeom>
        </p:spPr>
      </p:pic>
      <p:pic>
        <p:nvPicPr>
          <p:cNvPr id="7" name="Picture 2055"/>
          <p:cNvPicPr>
            <a:picLocks noChangeAspect="1"/>
          </p:cNvPicPr>
          <p:nvPr/>
        </p:nvPicPr>
        <p:blipFill rotWithShape="1">
          <a:blip r:embed="rId3"/>
          <a:srcRect l="23435" t="21454" r="23989" b="20469"/>
          <a:stretch/>
        </p:blipFill>
        <p:spPr>
          <a:xfrm>
            <a:off x="4783543" y="3820576"/>
            <a:ext cx="3312368" cy="205715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806313" y="3512500"/>
            <a:ext cx="2659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Modèle carte TP santé collective</a:t>
            </a: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827088" y="3560402"/>
            <a:ext cx="28184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Modèle carte TP santé individuelle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548184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7" t="27621"/>
          <a:stretch>
            <a:fillRect/>
          </a:stretch>
        </p:blipFill>
        <p:spPr bwMode="auto">
          <a:xfrm>
            <a:off x="0" y="0"/>
            <a:ext cx="1690564" cy="139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0A40-FF4D-4D05-AFF2-CF8DCC7C3014}" type="datetime1">
              <a:rPr lang="fr-FR" smtClean="0"/>
              <a:pPr/>
              <a:t>19/04/2017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smtClean="0"/>
              <a:t>Titre de la présentation - émetteur</a:t>
            </a:r>
            <a:endParaRPr lang="fr-FR"/>
          </a:p>
        </p:txBody>
      </p:sp>
      <p:sp>
        <p:nvSpPr>
          <p:cNvPr id="6" name="ZoneTexte 5"/>
          <p:cNvSpPr txBox="1"/>
          <p:nvPr/>
        </p:nvSpPr>
        <p:spPr bwMode="gray">
          <a:xfrm>
            <a:off x="179512" y="116632"/>
            <a:ext cx="1800200" cy="2160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fr-FR" sz="1000" b="1" dirty="0" smtClean="0">
                <a:solidFill>
                  <a:schemeClr val="accent4"/>
                </a:solidFill>
              </a:rPr>
              <a:t>Fiche mémo</a:t>
            </a:r>
          </a:p>
        </p:txBody>
      </p:sp>
      <p:sp>
        <p:nvSpPr>
          <p:cNvPr id="10" name="ZoneTexte 9"/>
          <p:cNvSpPr txBox="1"/>
          <p:nvPr/>
        </p:nvSpPr>
        <p:spPr bwMode="gray">
          <a:xfrm>
            <a:off x="1763688" y="216072"/>
            <a:ext cx="6552728" cy="2160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fr-FR" sz="1100" b="1" dirty="0" smtClean="0">
                <a:solidFill>
                  <a:schemeClr val="accent2"/>
                </a:solidFill>
              </a:rPr>
              <a:t>DES SERVICES POUR REDUIRE LE RESTE A CHARGE ET ACCOMPAGNER L’ASSURE</a:t>
            </a:r>
          </a:p>
        </p:txBody>
      </p:sp>
      <p:sp>
        <p:nvSpPr>
          <p:cNvPr id="11" name="ZoneTexte 10"/>
          <p:cNvSpPr txBox="1"/>
          <p:nvPr/>
        </p:nvSpPr>
        <p:spPr bwMode="gray">
          <a:xfrm>
            <a:off x="1763688" y="476672"/>
            <a:ext cx="5472608" cy="93610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fr-FR" sz="900" dirty="0" smtClean="0">
                <a:solidFill>
                  <a:schemeClr val="tx2"/>
                </a:solidFill>
              </a:rPr>
              <a:t>Créé en 2003, </a:t>
            </a:r>
            <a:r>
              <a:rPr lang="fr-FR" sz="900" dirty="0" err="1" smtClean="0">
                <a:solidFill>
                  <a:schemeClr val="tx2"/>
                </a:solidFill>
              </a:rPr>
              <a:t>Santéclair</a:t>
            </a:r>
            <a:r>
              <a:rPr lang="fr-FR" sz="900" dirty="0" smtClean="0">
                <a:solidFill>
                  <a:schemeClr val="tx2"/>
                </a:solidFill>
              </a:rPr>
              <a:t> est aujourd’hui </a:t>
            </a:r>
            <a:r>
              <a:rPr lang="fr-FR" sz="900" b="1" dirty="0" smtClean="0">
                <a:solidFill>
                  <a:schemeClr val="tx2"/>
                </a:solidFill>
              </a:rPr>
              <a:t>le leader des réseaux de soins sur le marché, </a:t>
            </a:r>
          </a:p>
          <a:p>
            <a:r>
              <a:rPr lang="fr-FR" sz="900" dirty="0" smtClean="0">
                <a:solidFill>
                  <a:schemeClr val="tx2"/>
                </a:solidFill>
              </a:rPr>
              <a:t>avec </a:t>
            </a:r>
            <a:r>
              <a:rPr lang="fr-FR" sz="900" b="1" dirty="0" smtClean="0">
                <a:solidFill>
                  <a:schemeClr val="tx2"/>
                </a:solidFill>
              </a:rPr>
              <a:t>10 millions de bénéficiaires </a:t>
            </a:r>
            <a:r>
              <a:rPr lang="fr-FR" sz="900" dirty="0" smtClean="0">
                <a:solidFill>
                  <a:schemeClr val="tx2"/>
                </a:solidFill>
              </a:rPr>
              <a:t>dès 2017. </a:t>
            </a:r>
          </a:p>
          <a:p>
            <a:r>
              <a:rPr lang="fr-FR" sz="900" dirty="0" smtClean="0">
                <a:solidFill>
                  <a:schemeClr val="tx2"/>
                </a:solidFill>
              </a:rPr>
              <a:t>A partir du 1</a:t>
            </a:r>
            <a:r>
              <a:rPr lang="fr-FR" sz="900" baseline="30000" dirty="0" smtClean="0">
                <a:solidFill>
                  <a:schemeClr val="tx2"/>
                </a:solidFill>
              </a:rPr>
              <a:t>er</a:t>
            </a:r>
            <a:r>
              <a:rPr lang="fr-FR" sz="900" dirty="0" smtClean="0">
                <a:solidFill>
                  <a:schemeClr val="tx2"/>
                </a:solidFill>
              </a:rPr>
              <a:t> janvier 2017, tous les contrats santé bénéficieront des avantages de notre partenaire </a:t>
            </a:r>
            <a:r>
              <a:rPr lang="fr-FR" sz="900" dirty="0" err="1" smtClean="0">
                <a:solidFill>
                  <a:schemeClr val="tx2"/>
                </a:solidFill>
              </a:rPr>
              <a:t>Santéclair</a:t>
            </a:r>
            <a:r>
              <a:rPr lang="fr-FR" sz="900" dirty="0" smtClean="0">
                <a:solidFill>
                  <a:schemeClr val="tx2"/>
                </a:solidFill>
              </a:rPr>
              <a:t>.</a:t>
            </a:r>
            <a:endParaRPr lang="fr-FR" sz="500" dirty="0" smtClean="0">
              <a:solidFill>
                <a:schemeClr val="tx2"/>
              </a:solidFill>
            </a:endParaRPr>
          </a:p>
          <a:p>
            <a:r>
              <a:rPr lang="fr-FR" sz="500" dirty="0" smtClean="0">
                <a:solidFill>
                  <a:schemeClr val="tx2"/>
                </a:solidFill>
              </a:rPr>
              <a:t> </a:t>
            </a:r>
          </a:p>
          <a:p>
            <a:r>
              <a:rPr lang="fr-FR" sz="900" dirty="0" smtClean="0">
                <a:solidFill>
                  <a:schemeClr val="tx2"/>
                </a:solidFill>
              </a:rPr>
              <a:t>Les services accessibles viendront s’étoffer tout au long de l’année 2017.</a:t>
            </a:r>
          </a:p>
        </p:txBody>
      </p:sp>
      <p:pic>
        <p:nvPicPr>
          <p:cNvPr id="2051" name="Picture 3" descr="I:\DMDPI\MARKETING OPERATIONNEL\1_Répertoires perso\Sae\EN COURS\Fiche mémo Santéclair\PACK LOGOS SANTECLAIR\logo santeclair CMJ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4664"/>
            <a:ext cx="1171277" cy="355407"/>
          </a:xfrm>
          <a:prstGeom prst="rect">
            <a:avLst/>
          </a:prstGeom>
          <a:noFill/>
        </p:spPr>
      </p:pic>
      <p:sp>
        <p:nvSpPr>
          <p:cNvPr id="23" name="ZoneTexte 22"/>
          <p:cNvSpPr txBox="1"/>
          <p:nvPr/>
        </p:nvSpPr>
        <p:spPr bwMode="gray">
          <a:xfrm>
            <a:off x="179512" y="6597352"/>
            <a:ext cx="6912768" cy="2606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fr-FR" sz="900" dirty="0" smtClean="0">
                <a:solidFill>
                  <a:schemeClr val="tx2"/>
                </a:solidFill>
              </a:rPr>
              <a:t>Les nombres au-dessus des pictogrammes correspondent aux nombres de praticiens ou structures dans le réseau de soins.</a:t>
            </a:r>
          </a:p>
        </p:txBody>
      </p:sp>
      <p:sp>
        <p:nvSpPr>
          <p:cNvPr id="76" name="ZoneTexte 75"/>
          <p:cNvSpPr txBox="1"/>
          <p:nvPr/>
        </p:nvSpPr>
        <p:spPr bwMode="gray">
          <a:xfrm>
            <a:off x="6084168" y="6597352"/>
            <a:ext cx="2880320" cy="2606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900" dirty="0" smtClean="0">
                <a:solidFill>
                  <a:schemeClr val="tx2"/>
                </a:solidFill>
              </a:rPr>
              <a:t>Outil à usage strictement interne.</a:t>
            </a:r>
          </a:p>
        </p:txBody>
      </p:sp>
      <p:sp>
        <p:nvSpPr>
          <p:cNvPr id="59" name="ZoneTexte 58"/>
          <p:cNvSpPr txBox="1"/>
          <p:nvPr/>
        </p:nvSpPr>
        <p:spPr bwMode="gray">
          <a:xfrm>
            <a:off x="1619671" y="1448401"/>
            <a:ext cx="2448272" cy="432048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DES LE 1</a:t>
            </a:r>
            <a:r>
              <a:rPr lang="fr-FR" sz="1400" b="1" baseline="30000" dirty="0" smtClean="0">
                <a:solidFill>
                  <a:srgbClr val="C00000"/>
                </a:solidFill>
              </a:rPr>
              <a:t>ER</a:t>
            </a:r>
            <a:r>
              <a:rPr lang="fr-FR" sz="1400" b="1" dirty="0" smtClean="0">
                <a:solidFill>
                  <a:srgbClr val="C00000"/>
                </a:solidFill>
              </a:rPr>
              <a:t> JANVIER 2017</a:t>
            </a:r>
          </a:p>
        </p:txBody>
      </p:sp>
      <p:sp>
        <p:nvSpPr>
          <p:cNvPr id="68" name="ZoneTexte 67"/>
          <p:cNvSpPr txBox="1"/>
          <p:nvPr/>
        </p:nvSpPr>
        <p:spPr bwMode="gray">
          <a:xfrm>
            <a:off x="5220071" y="1448401"/>
            <a:ext cx="2448272" cy="432048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pPr algn="ctr"/>
            <a:r>
              <a:rPr lang="fr-FR" sz="1400" b="1" dirty="0" smtClean="0">
                <a:solidFill>
                  <a:schemeClr val="accent4"/>
                </a:solidFill>
              </a:rPr>
              <a:t>COURANT 2017</a:t>
            </a:r>
          </a:p>
        </p:txBody>
      </p:sp>
      <p:grpSp>
        <p:nvGrpSpPr>
          <p:cNvPr id="5" name="Groupe 68"/>
          <p:cNvGrpSpPr/>
          <p:nvPr/>
        </p:nvGrpSpPr>
        <p:grpSpPr>
          <a:xfrm>
            <a:off x="2555775" y="5560751"/>
            <a:ext cx="1728192" cy="833360"/>
            <a:chOff x="1041540" y="5388584"/>
            <a:chExt cx="1728192" cy="833360"/>
          </a:xfrm>
        </p:grpSpPr>
        <p:pic>
          <p:nvPicPr>
            <p:cNvPr id="70" name="Picture 5" descr="I:\DMDPI\MARKETING OPERATIONNEL\1_Répertoires perso\Sae\EN COURS\Fiche mémo Santéclair\Applications web\Version PNG\icone-geoloc-vert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19672" y="5388584"/>
              <a:ext cx="591995" cy="648072"/>
            </a:xfrm>
            <a:prstGeom prst="rect">
              <a:avLst/>
            </a:prstGeom>
            <a:noFill/>
          </p:spPr>
        </p:pic>
        <p:sp>
          <p:nvSpPr>
            <p:cNvPr id="71" name="ZoneTexte 70"/>
            <p:cNvSpPr txBox="1"/>
            <p:nvPr/>
          </p:nvSpPr>
          <p:spPr bwMode="gray">
            <a:xfrm>
              <a:off x="1041540" y="5882104"/>
              <a:ext cx="1728192" cy="3398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GEOLOCALISATION</a:t>
              </a:r>
              <a:br>
                <a:rPr lang="fr-FR" sz="600" b="1" dirty="0" smtClean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DES PARTENAIRES</a:t>
              </a:r>
            </a:p>
            <a:p>
              <a:pPr algn="ctr"/>
              <a:r>
                <a:rPr lang="fr-FR" sz="600" b="1" dirty="0" smtClean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DIÉTÉTICIENS &amp; OSTÉOPATHES</a:t>
              </a:r>
            </a:p>
          </p:txBody>
        </p:sp>
      </p:grpSp>
      <p:grpSp>
        <p:nvGrpSpPr>
          <p:cNvPr id="7" name="Groupe 71"/>
          <p:cNvGrpSpPr/>
          <p:nvPr/>
        </p:nvGrpSpPr>
        <p:grpSpPr>
          <a:xfrm>
            <a:off x="1835695" y="4766395"/>
            <a:ext cx="936104" cy="812576"/>
            <a:chOff x="2026600" y="5370948"/>
            <a:chExt cx="936104" cy="812576"/>
          </a:xfrm>
        </p:grpSpPr>
        <p:pic>
          <p:nvPicPr>
            <p:cNvPr id="73" name="Picture 7" descr="I:\DMDPI\MARKETING OPERATIONNEL\1_Répertoires perso\Sae\EN COURS\Fiche mémo Santéclair\Applications web\Version PNG\icone-geoloc-bleuclair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95736" y="5370948"/>
              <a:ext cx="594066" cy="650340"/>
            </a:xfrm>
            <a:prstGeom prst="rect">
              <a:avLst/>
            </a:prstGeom>
            <a:noFill/>
          </p:spPr>
        </p:pic>
        <p:sp>
          <p:nvSpPr>
            <p:cNvPr id="74" name="ZoneTexte 73"/>
            <p:cNvSpPr txBox="1"/>
            <p:nvPr/>
          </p:nvSpPr>
          <p:spPr bwMode="gray">
            <a:xfrm>
              <a:off x="2026600" y="5895492"/>
              <a:ext cx="936104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GEOLOCALISATION </a:t>
              </a:r>
              <a:b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DES PARTENAIRES </a:t>
              </a:r>
              <a:b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EN DENTAIRE</a:t>
              </a:r>
            </a:p>
          </p:txBody>
        </p:sp>
      </p:grpSp>
      <p:grpSp>
        <p:nvGrpSpPr>
          <p:cNvPr id="12" name="Groupe 74"/>
          <p:cNvGrpSpPr/>
          <p:nvPr/>
        </p:nvGrpSpPr>
        <p:grpSpPr>
          <a:xfrm>
            <a:off x="2961919" y="4776347"/>
            <a:ext cx="936104" cy="792088"/>
            <a:chOff x="2597640" y="5373216"/>
            <a:chExt cx="936104" cy="792088"/>
          </a:xfrm>
        </p:grpSpPr>
        <p:pic>
          <p:nvPicPr>
            <p:cNvPr id="77" name="Picture 6" descr="I:\DMDPI\MARKETING OPERATIONNEL\1_Répertoires perso\Sae\EN COURS\Fiche mémo Santéclair\Applications web\Version PNG\icone-geoloc-bleu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71800" y="5373216"/>
              <a:ext cx="591995" cy="648072"/>
            </a:xfrm>
            <a:prstGeom prst="rect">
              <a:avLst/>
            </a:prstGeom>
            <a:noFill/>
          </p:spPr>
        </p:pic>
        <p:sp>
          <p:nvSpPr>
            <p:cNvPr id="78" name="ZoneTexte 77"/>
            <p:cNvSpPr txBox="1"/>
            <p:nvPr/>
          </p:nvSpPr>
          <p:spPr bwMode="gray">
            <a:xfrm>
              <a:off x="2597640" y="5895492"/>
              <a:ext cx="936104" cy="2698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GEOLOCALISATION </a:t>
              </a:r>
              <a:endParaRPr lang="fr-FR" sz="6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DES PARTENAIRES </a:t>
              </a:r>
            </a:p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EN OPTIQUE</a:t>
              </a:r>
            </a:p>
          </p:txBody>
        </p:sp>
      </p:grpSp>
      <p:grpSp>
        <p:nvGrpSpPr>
          <p:cNvPr id="13" name="Groupe 78"/>
          <p:cNvGrpSpPr/>
          <p:nvPr/>
        </p:nvGrpSpPr>
        <p:grpSpPr>
          <a:xfrm>
            <a:off x="1835695" y="5568435"/>
            <a:ext cx="936104" cy="802624"/>
            <a:chOff x="3203848" y="5373216"/>
            <a:chExt cx="936104" cy="802624"/>
          </a:xfrm>
        </p:grpSpPr>
        <p:pic>
          <p:nvPicPr>
            <p:cNvPr id="80" name="Picture 8" descr="I:\DMDPI\MARKETING OPERATIONNEL\1_Répertoires perso\Sae\EN COURS\Fiche mémo Santéclair\Applications web\Version PNG\icone-geoloc-gris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73572" y="5373216"/>
              <a:ext cx="591994" cy="648072"/>
            </a:xfrm>
            <a:prstGeom prst="rect">
              <a:avLst/>
            </a:prstGeom>
            <a:noFill/>
          </p:spPr>
        </p:pic>
        <p:sp>
          <p:nvSpPr>
            <p:cNvPr id="81" name="ZoneTexte 80"/>
            <p:cNvSpPr txBox="1"/>
            <p:nvPr/>
          </p:nvSpPr>
          <p:spPr bwMode="gray">
            <a:xfrm>
              <a:off x="3203848" y="5887808"/>
              <a:ext cx="936104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GEOLOCALISATION</a:t>
              </a:r>
              <a:br>
                <a:rPr lang="fr-FR" sz="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DES PARTENAIRES</a:t>
              </a:r>
            </a:p>
            <a:p>
              <a:pPr algn="ctr"/>
              <a:r>
                <a:rPr lang="fr-FR" sz="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EN AUDIOPROTHESE</a:t>
              </a:r>
            </a:p>
          </p:txBody>
        </p:sp>
      </p:grpSp>
      <p:grpSp>
        <p:nvGrpSpPr>
          <p:cNvPr id="14" name="Groupe 81"/>
          <p:cNvGrpSpPr/>
          <p:nvPr/>
        </p:nvGrpSpPr>
        <p:grpSpPr>
          <a:xfrm>
            <a:off x="1707047" y="1931207"/>
            <a:ext cx="864096" cy="781819"/>
            <a:chOff x="1491024" y="2094169"/>
            <a:chExt cx="864096" cy="781819"/>
          </a:xfrm>
        </p:grpSpPr>
        <p:pic>
          <p:nvPicPr>
            <p:cNvPr id="83" name="Picture 73" descr="AUDIO"/>
            <p:cNvPicPr>
              <a:picLocks noChangeAspect="1" noChangeArrowheads="1"/>
            </p:cNvPicPr>
            <p:nvPr/>
          </p:nvPicPr>
          <p:blipFill>
            <a:blip r:embed="rId8" cstate="print"/>
            <a:srcRect l="20029" t="20030" r="19882" b="13107"/>
            <a:stretch>
              <a:fillRect/>
            </a:stretch>
          </p:blipFill>
          <p:spPr bwMode="auto">
            <a:xfrm>
              <a:off x="1614840" y="2094169"/>
              <a:ext cx="647700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4" name="ZoneTexte 83"/>
            <p:cNvSpPr txBox="1"/>
            <p:nvPr/>
          </p:nvSpPr>
          <p:spPr bwMode="gray">
            <a:xfrm>
              <a:off x="1491024" y="2587956"/>
              <a:ext cx="864096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rgbClr val="717070"/>
                  </a:solidFill>
                  <a:latin typeface="Arial" pitchFamily="34" charset="0"/>
                  <a:cs typeface="Arial" pitchFamily="34" charset="0"/>
                </a:rPr>
                <a:t>RESEAU</a:t>
              </a:r>
            </a:p>
            <a:p>
              <a:pPr algn="ctr"/>
              <a:r>
                <a:rPr lang="fr-FR" sz="600" b="1" dirty="0" smtClean="0">
                  <a:solidFill>
                    <a:srgbClr val="717070"/>
                  </a:solidFill>
                  <a:latin typeface="Arial" pitchFamily="34" charset="0"/>
                  <a:cs typeface="Arial" pitchFamily="34" charset="0"/>
                </a:rPr>
                <a:t>AUDIOPROTHESE</a:t>
              </a:r>
            </a:p>
          </p:txBody>
        </p:sp>
      </p:grpSp>
      <p:grpSp>
        <p:nvGrpSpPr>
          <p:cNvPr id="15" name="Groupe 90"/>
          <p:cNvGrpSpPr/>
          <p:nvPr/>
        </p:nvGrpSpPr>
        <p:grpSpPr>
          <a:xfrm>
            <a:off x="1763687" y="2736219"/>
            <a:ext cx="720080" cy="817851"/>
            <a:chOff x="1691680" y="2899181"/>
            <a:chExt cx="720080" cy="817851"/>
          </a:xfrm>
        </p:grpSpPr>
        <p:pic>
          <p:nvPicPr>
            <p:cNvPr id="92" name="Picture 76" descr="OPTIQUE"/>
            <p:cNvPicPr>
              <a:picLocks noChangeAspect="1" noChangeArrowheads="1"/>
            </p:cNvPicPr>
            <p:nvPr/>
          </p:nvPicPr>
          <p:blipFill>
            <a:blip r:embed="rId9" cstate="print"/>
            <a:srcRect l="26657" t="13402" r="19882" b="19736"/>
            <a:stretch>
              <a:fillRect/>
            </a:stretch>
          </p:blipFill>
          <p:spPr bwMode="auto">
            <a:xfrm>
              <a:off x="1763688" y="2899181"/>
              <a:ext cx="576262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3" name="ZoneTexte 92"/>
            <p:cNvSpPr txBox="1"/>
            <p:nvPr/>
          </p:nvSpPr>
          <p:spPr bwMode="gray">
            <a:xfrm>
              <a:off x="1691680" y="3429000"/>
              <a:ext cx="720080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RESEAU</a:t>
              </a:r>
            </a:p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OPTIQUE</a:t>
              </a:r>
            </a:p>
          </p:txBody>
        </p:sp>
      </p:grpSp>
      <p:grpSp>
        <p:nvGrpSpPr>
          <p:cNvPr id="16" name="Groupe 93"/>
          <p:cNvGrpSpPr/>
          <p:nvPr/>
        </p:nvGrpSpPr>
        <p:grpSpPr>
          <a:xfrm>
            <a:off x="2578827" y="2791234"/>
            <a:ext cx="720080" cy="762836"/>
            <a:chOff x="2195736" y="2954196"/>
            <a:chExt cx="720080" cy="762836"/>
          </a:xfrm>
        </p:grpSpPr>
        <p:pic>
          <p:nvPicPr>
            <p:cNvPr id="95" name="Image 1"/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67744" y="2954196"/>
              <a:ext cx="580454" cy="651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6" name="ZoneTexte 95"/>
            <p:cNvSpPr txBox="1"/>
            <p:nvPr/>
          </p:nvSpPr>
          <p:spPr bwMode="gray">
            <a:xfrm>
              <a:off x="2195736" y="3429000"/>
              <a:ext cx="720080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CENTRES OPHTALMOLOGIE</a:t>
              </a:r>
            </a:p>
          </p:txBody>
        </p:sp>
      </p:grpSp>
      <p:grpSp>
        <p:nvGrpSpPr>
          <p:cNvPr id="17" name="Groupe 96"/>
          <p:cNvGrpSpPr/>
          <p:nvPr/>
        </p:nvGrpSpPr>
        <p:grpSpPr>
          <a:xfrm>
            <a:off x="4343459" y="1990764"/>
            <a:ext cx="720080" cy="916227"/>
            <a:chOff x="4127436" y="2039453"/>
            <a:chExt cx="720080" cy="916227"/>
          </a:xfrm>
        </p:grpSpPr>
        <p:pic>
          <p:nvPicPr>
            <p:cNvPr id="98" name="Picture 74" descr="REFRACTIVE"/>
            <p:cNvPicPr>
              <a:picLocks noChangeAspect="1" noChangeArrowheads="1"/>
            </p:cNvPicPr>
            <p:nvPr/>
          </p:nvPicPr>
          <p:blipFill>
            <a:blip r:embed="rId11" cstate="print"/>
            <a:srcRect l="26657" t="6775" r="19882" b="13107"/>
            <a:stretch>
              <a:fillRect/>
            </a:stretch>
          </p:blipFill>
          <p:spPr bwMode="auto">
            <a:xfrm>
              <a:off x="4211960" y="2039453"/>
              <a:ext cx="576263" cy="86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9" name="ZoneTexte 98"/>
            <p:cNvSpPr txBox="1"/>
            <p:nvPr/>
          </p:nvSpPr>
          <p:spPr bwMode="gray">
            <a:xfrm>
              <a:off x="4127436" y="2595640"/>
              <a:ext cx="720080" cy="3600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RESEAU</a:t>
              </a:r>
            </a:p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CHIRURGIE</a:t>
              </a:r>
              <a:b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REFRACTIVE</a:t>
              </a:r>
            </a:p>
          </p:txBody>
        </p:sp>
      </p:grpSp>
      <p:grpSp>
        <p:nvGrpSpPr>
          <p:cNvPr id="18" name="Groupe 99"/>
          <p:cNvGrpSpPr/>
          <p:nvPr/>
        </p:nvGrpSpPr>
        <p:grpSpPr>
          <a:xfrm>
            <a:off x="6876256" y="2023336"/>
            <a:ext cx="720080" cy="823838"/>
            <a:chOff x="4764972" y="2047318"/>
            <a:chExt cx="720080" cy="823838"/>
          </a:xfrm>
        </p:grpSpPr>
        <p:pic>
          <p:nvPicPr>
            <p:cNvPr id="101" name="Picture 72" descr="OSTEO"/>
            <p:cNvPicPr>
              <a:picLocks noChangeAspect="1" noChangeArrowheads="1"/>
            </p:cNvPicPr>
            <p:nvPr/>
          </p:nvPicPr>
          <p:blipFill>
            <a:blip r:embed="rId12" cstate="print"/>
            <a:srcRect l="20177" t="13402" r="26509" b="19882"/>
            <a:stretch>
              <a:fillRect/>
            </a:stretch>
          </p:blipFill>
          <p:spPr bwMode="auto">
            <a:xfrm>
              <a:off x="4821077" y="2047318"/>
              <a:ext cx="574675" cy="719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" name="ZoneTexte 101"/>
            <p:cNvSpPr txBox="1"/>
            <p:nvPr/>
          </p:nvSpPr>
          <p:spPr bwMode="gray">
            <a:xfrm>
              <a:off x="4764972" y="2583124"/>
              <a:ext cx="720080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RESEAU</a:t>
              </a:r>
            </a:p>
            <a:p>
              <a:pPr algn="ctr"/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OSTEOPATHES</a:t>
              </a:r>
            </a:p>
          </p:txBody>
        </p:sp>
      </p:grpSp>
      <p:grpSp>
        <p:nvGrpSpPr>
          <p:cNvPr id="19" name="Groupe 102"/>
          <p:cNvGrpSpPr/>
          <p:nvPr/>
        </p:nvGrpSpPr>
        <p:grpSpPr>
          <a:xfrm>
            <a:off x="7668344" y="2023054"/>
            <a:ext cx="720080" cy="824120"/>
            <a:chOff x="5428412" y="2044184"/>
            <a:chExt cx="720080" cy="824120"/>
          </a:xfrm>
        </p:grpSpPr>
        <p:pic>
          <p:nvPicPr>
            <p:cNvPr id="104" name="Picture 71" descr="DIET"/>
            <p:cNvPicPr>
              <a:picLocks noChangeAspect="1" noChangeArrowheads="1"/>
            </p:cNvPicPr>
            <p:nvPr/>
          </p:nvPicPr>
          <p:blipFill>
            <a:blip r:embed="rId13" cstate="print"/>
            <a:srcRect l="26804" t="13402" r="19736" b="19736"/>
            <a:stretch>
              <a:fillRect/>
            </a:stretch>
          </p:blipFill>
          <p:spPr bwMode="auto">
            <a:xfrm>
              <a:off x="5507905" y="2044184"/>
              <a:ext cx="576263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" name="ZoneTexte 104"/>
            <p:cNvSpPr txBox="1"/>
            <p:nvPr/>
          </p:nvSpPr>
          <p:spPr bwMode="gray">
            <a:xfrm>
              <a:off x="5428412" y="2580272"/>
              <a:ext cx="720080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RESEAU</a:t>
              </a:r>
            </a:p>
            <a:p>
              <a:pPr algn="ctr"/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DIETETICIENNES</a:t>
              </a:r>
            </a:p>
          </p:txBody>
        </p:sp>
      </p:grpSp>
      <p:grpSp>
        <p:nvGrpSpPr>
          <p:cNvPr id="20" name="Groupe 105"/>
          <p:cNvGrpSpPr/>
          <p:nvPr/>
        </p:nvGrpSpPr>
        <p:grpSpPr>
          <a:xfrm>
            <a:off x="5075980" y="2050579"/>
            <a:ext cx="792163" cy="867055"/>
            <a:chOff x="4067944" y="2963257"/>
            <a:chExt cx="792163" cy="867055"/>
          </a:xfrm>
        </p:grpSpPr>
        <p:pic>
          <p:nvPicPr>
            <p:cNvPr id="107" name="Picture 79" descr="VENTE LUNETTES"/>
            <p:cNvPicPr>
              <a:picLocks noChangeAspect="1" noChangeArrowheads="1"/>
            </p:cNvPicPr>
            <p:nvPr/>
          </p:nvPicPr>
          <p:blipFill>
            <a:blip r:embed="rId14" cstate="print"/>
            <a:srcRect l="13402" t="13402" r="13107" b="13107"/>
            <a:stretch>
              <a:fillRect/>
            </a:stretch>
          </p:blipFill>
          <p:spPr bwMode="auto">
            <a:xfrm>
              <a:off x="4067944" y="2963257"/>
              <a:ext cx="792163" cy="792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8" name="ZoneTexte 107"/>
            <p:cNvSpPr txBox="1"/>
            <p:nvPr/>
          </p:nvSpPr>
          <p:spPr bwMode="gray">
            <a:xfrm>
              <a:off x="4132268" y="3470272"/>
              <a:ext cx="720080" cy="3600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SITE DE VENTE </a:t>
              </a:r>
              <a:b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EN LIGNE DE LUNETTES</a:t>
              </a:r>
            </a:p>
          </p:txBody>
        </p:sp>
      </p:grpSp>
      <p:grpSp>
        <p:nvGrpSpPr>
          <p:cNvPr id="21" name="Groupe 108"/>
          <p:cNvGrpSpPr/>
          <p:nvPr/>
        </p:nvGrpSpPr>
        <p:grpSpPr>
          <a:xfrm>
            <a:off x="5978465" y="2031052"/>
            <a:ext cx="753775" cy="871748"/>
            <a:chOff x="4784037" y="2958564"/>
            <a:chExt cx="753775" cy="871748"/>
          </a:xfrm>
        </p:grpSpPr>
        <p:pic>
          <p:nvPicPr>
            <p:cNvPr id="110" name="Picture 80" descr="VENTE LENTILLES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3402" t="13402" r="13107" b="13107"/>
            <a:stretch>
              <a:fillRect/>
            </a:stretch>
          </p:blipFill>
          <p:spPr bwMode="auto">
            <a:xfrm>
              <a:off x="4784037" y="2958564"/>
              <a:ext cx="753775" cy="75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1" name="ZoneTexte 110"/>
            <p:cNvSpPr txBox="1"/>
            <p:nvPr/>
          </p:nvSpPr>
          <p:spPr bwMode="gray">
            <a:xfrm>
              <a:off x="4803392" y="3470272"/>
              <a:ext cx="720080" cy="3600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SITE DE VENTE </a:t>
              </a:r>
              <a:b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EN LIGNE DE LENTILLES</a:t>
              </a:r>
            </a:p>
          </p:txBody>
        </p:sp>
      </p:grpSp>
      <p:grpSp>
        <p:nvGrpSpPr>
          <p:cNvPr id="22" name="Groupe 111"/>
          <p:cNvGrpSpPr/>
          <p:nvPr/>
        </p:nvGrpSpPr>
        <p:grpSpPr>
          <a:xfrm>
            <a:off x="4299335" y="3705157"/>
            <a:ext cx="720080" cy="848728"/>
            <a:chOff x="4083312" y="4077072"/>
            <a:chExt cx="720080" cy="848728"/>
          </a:xfrm>
        </p:grpSpPr>
        <p:pic>
          <p:nvPicPr>
            <p:cNvPr id="113" name="Picture 89" descr="DEPISTAGE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029" t="13402" r="19882" b="13107"/>
            <a:stretch>
              <a:fillRect/>
            </a:stretch>
          </p:blipFill>
          <p:spPr bwMode="auto">
            <a:xfrm>
              <a:off x="4139952" y="4077072"/>
              <a:ext cx="647700" cy="792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" name="ZoneTexte 113"/>
            <p:cNvSpPr txBox="1"/>
            <p:nvPr/>
          </p:nvSpPr>
          <p:spPr bwMode="gray">
            <a:xfrm>
              <a:off x="4083312" y="4637768"/>
              <a:ext cx="720080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APPLICATION WEB</a:t>
              </a:r>
              <a:b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DEPIST’ÂGES</a:t>
              </a:r>
            </a:p>
          </p:txBody>
        </p:sp>
      </p:grpSp>
      <p:grpSp>
        <p:nvGrpSpPr>
          <p:cNvPr id="24" name="Groupe 114"/>
          <p:cNvGrpSpPr/>
          <p:nvPr/>
        </p:nvGrpSpPr>
        <p:grpSpPr>
          <a:xfrm>
            <a:off x="5114475" y="3723445"/>
            <a:ext cx="720080" cy="830440"/>
            <a:chOff x="4772656" y="4095360"/>
            <a:chExt cx="720080" cy="830440"/>
          </a:xfrm>
        </p:grpSpPr>
        <p:pic>
          <p:nvPicPr>
            <p:cNvPr id="116" name="Picture 90" descr="NUTRICLAIR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030" t="13402" r="19734" b="13107"/>
            <a:stretch>
              <a:fillRect/>
            </a:stretch>
          </p:blipFill>
          <p:spPr bwMode="auto">
            <a:xfrm>
              <a:off x="4788024" y="4095360"/>
              <a:ext cx="649288" cy="792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" name="ZoneTexte 116"/>
            <p:cNvSpPr txBox="1"/>
            <p:nvPr/>
          </p:nvSpPr>
          <p:spPr bwMode="gray">
            <a:xfrm>
              <a:off x="4772656" y="4637768"/>
              <a:ext cx="720080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APPLICATION WEB</a:t>
              </a:r>
              <a:b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NUTRICLAIR</a:t>
              </a:r>
            </a:p>
          </p:txBody>
        </p:sp>
      </p:grpSp>
      <p:grpSp>
        <p:nvGrpSpPr>
          <p:cNvPr id="25" name="Groupe 117"/>
          <p:cNvGrpSpPr/>
          <p:nvPr/>
        </p:nvGrpSpPr>
        <p:grpSpPr>
          <a:xfrm>
            <a:off x="5891195" y="3705157"/>
            <a:ext cx="720080" cy="887148"/>
            <a:chOff x="5397676" y="4077072"/>
            <a:chExt cx="720080" cy="887148"/>
          </a:xfrm>
        </p:grpSpPr>
        <p:pic>
          <p:nvPicPr>
            <p:cNvPr id="119" name="Picture 88" descr="NO SMOKIN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177" t="6627" r="26509" b="13255"/>
            <a:stretch>
              <a:fillRect/>
            </a:stretch>
          </p:blipFill>
          <p:spPr bwMode="auto">
            <a:xfrm>
              <a:off x="5436096" y="4077072"/>
              <a:ext cx="576064" cy="86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0" name="ZoneTexte 119"/>
            <p:cNvSpPr txBox="1"/>
            <p:nvPr/>
          </p:nvSpPr>
          <p:spPr bwMode="gray">
            <a:xfrm>
              <a:off x="5397676" y="4676188"/>
              <a:ext cx="720080" cy="288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APPLICATION WEB</a:t>
              </a:r>
              <a:b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LE DEFI</a:t>
              </a:r>
              <a:b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NO SMOKING</a:t>
              </a:r>
            </a:p>
          </p:txBody>
        </p:sp>
      </p:grpSp>
      <p:grpSp>
        <p:nvGrpSpPr>
          <p:cNvPr id="26" name="Groupe 120"/>
          <p:cNvGrpSpPr/>
          <p:nvPr/>
        </p:nvGrpSpPr>
        <p:grpSpPr>
          <a:xfrm>
            <a:off x="4306757" y="4725144"/>
            <a:ext cx="717952" cy="864311"/>
            <a:chOff x="4090734" y="5263925"/>
            <a:chExt cx="717952" cy="864311"/>
          </a:xfrm>
        </p:grpSpPr>
        <p:pic>
          <p:nvPicPr>
            <p:cNvPr id="122" name="Picture 81" descr="APPLI HOSPI"/>
            <p:cNvPicPr>
              <a:picLocks noChangeAspect="1" noChangeArrowheads="1"/>
            </p:cNvPicPr>
            <p:nvPr/>
          </p:nvPicPr>
          <p:blipFill>
            <a:blip r:embed="rId19" cstate="print"/>
            <a:srcRect l="20029" t="6775" r="19882" b="13107"/>
            <a:stretch>
              <a:fillRect/>
            </a:stretch>
          </p:blipFill>
          <p:spPr bwMode="auto">
            <a:xfrm>
              <a:off x="4139952" y="5263925"/>
              <a:ext cx="647700" cy="86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" name="ZoneTexte 122"/>
            <p:cNvSpPr txBox="1"/>
            <p:nvPr/>
          </p:nvSpPr>
          <p:spPr bwMode="gray">
            <a:xfrm>
              <a:off x="4090734" y="5786416"/>
              <a:ext cx="717952" cy="3418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APPLI WEB</a:t>
              </a:r>
              <a:br>
                <a:rPr lang="fr-FR" sz="600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INFORMATIONS</a:t>
              </a:r>
              <a:br>
                <a:rPr lang="fr-FR" sz="600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HOSPITALIERES</a:t>
              </a:r>
            </a:p>
          </p:txBody>
        </p:sp>
      </p:grpSp>
      <p:grpSp>
        <p:nvGrpSpPr>
          <p:cNvPr id="27" name="Groupe 123"/>
          <p:cNvGrpSpPr/>
          <p:nvPr/>
        </p:nvGrpSpPr>
        <p:grpSpPr>
          <a:xfrm>
            <a:off x="5004047" y="4700432"/>
            <a:ext cx="864096" cy="995363"/>
            <a:chOff x="4619296" y="5228523"/>
            <a:chExt cx="864096" cy="995363"/>
          </a:xfrm>
        </p:grpSpPr>
        <p:pic>
          <p:nvPicPr>
            <p:cNvPr id="125" name="Picture 36" descr="C:\Users\cgrebaut.SANTECLAIR\Desktop\icone geoclair vert.jpg"/>
            <p:cNvPicPr>
              <a:picLocks noChangeAspect="1" noChangeArrowheads="1"/>
            </p:cNvPicPr>
            <p:nvPr/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82396" y="5228523"/>
              <a:ext cx="719137" cy="995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6" name="ZoneTexte 125"/>
            <p:cNvSpPr txBox="1"/>
            <p:nvPr/>
          </p:nvSpPr>
          <p:spPr bwMode="gray">
            <a:xfrm>
              <a:off x="4619296" y="5768196"/>
              <a:ext cx="864096" cy="3600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APPLI WEB &amp; MOBILE</a:t>
              </a:r>
              <a:b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CONSEILS SUR</a:t>
              </a:r>
              <a:b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rgbClr val="92D050"/>
                  </a:solidFill>
                  <a:latin typeface="Arial" pitchFamily="34" charset="0"/>
                  <a:cs typeface="Arial" pitchFamily="34" charset="0"/>
                </a:rPr>
                <a:t>L’AUTOMEDICATION</a:t>
              </a:r>
            </a:p>
          </p:txBody>
        </p:sp>
      </p:grpSp>
      <p:grpSp>
        <p:nvGrpSpPr>
          <p:cNvPr id="28" name="Groupe 126"/>
          <p:cNvGrpSpPr/>
          <p:nvPr/>
        </p:nvGrpSpPr>
        <p:grpSpPr>
          <a:xfrm>
            <a:off x="4321035" y="5535766"/>
            <a:ext cx="709852" cy="720725"/>
            <a:chOff x="5287824" y="5272461"/>
            <a:chExt cx="709852" cy="720725"/>
          </a:xfrm>
        </p:grpSpPr>
        <p:pic>
          <p:nvPicPr>
            <p:cNvPr id="128" name="Picture 86" descr="ANALYSE OPTIQUE"/>
            <p:cNvPicPr>
              <a:picLocks noChangeAspect="1" noChangeArrowheads="1"/>
            </p:cNvPicPr>
            <p:nvPr/>
          </p:nvPicPr>
          <p:blipFill>
            <a:blip r:embed="rId21" cstate="print"/>
            <a:srcRect l="20030" t="13402" r="26509" b="19736"/>
            <a:stretch>
              <a:fillRect/>
            </a:stretch>
          </p:blipFill>
          <p:spPr bwMode="auto">
            <a:xfrm>
              <a:off x="5337192" y="5272461"/>
              <a:ext cx="576262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9" name="ZoneTexte 128"/>
            <p:cNvSpPr txBox="1"/>
            <p:nvPr/>
          </p:nvSpPr>
          <p:spPr bwMode="gray">
            <a:xfrm>
              <a:off x="5287824" y="5827848"/>
              <a:ext cx="709852" cy="1585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ANALYSE DE</a:t>
              </a:r>
            </a:p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DEVIS OPTIQUE</a:t>
              </a:r>
            </a:p>
          </p:txBody>
        </p:sp>
      </p:grpSp>
      <p:grpSp>
        <p:nvGrpSpPr>
          <p:cNvPr id="29" name="Groupe 129"/>
          <p:cNvGrpSpPr/>
          <p:nvPr/>
        </p:nvGrpSpPr>
        <p:grpSpPr>
          <a:xfrm>
            <a:off x="5106945" y="5535766"/>
            <a:ext cx="709852" cy="804444"/>
            <a:chOff x="5855788" y="5273828"/>
            <a:chExt cx="709852" cy="804444"/>
          </a:xfrm>
        </p:grpSpPr>
        <p:pic>
          <p:nvPicPr>
            <p:cNvPr id="131" name="Picture 86" descr="ANALYSE OPTIQUE"/>
            <p:cNvPicPr>
              <a:picLocks noChangeAspect="1" noChangeArrowheads="1"/>
            </p:cNvPicPr>
            <p:nvPr/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030" t="13402" r="26509" b="19736"/>
            <a:stretch>
              <a:fillRect/>
            </a:stretch>
          </p:blipFill>
          <p:spPr bwMode="auto">
            <a:xfrm>
              <a:off x="5901566" y="5273828"/>
              <a:ext cx="576262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2" name="ZoneTexte 131"/>
            <p:cNvSpPr txBox="1"/>
            <p:nvPr/>
          </p:nvSpPr>
          <p:spPr bwMode="gray">
            <a:xfrm>
              <a:off x="5855788" y="5811442"/>
              <a:ext cx="709852" cy="2668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ANALYSE DE</a:t>
              </a:r>
            </a:p>
            <a:p>
              <a:pPr algn="ctr"/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DEVIS CHIRURGIE</a:t>
              </a:r>
              <a:b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REFRACTIVE</a:t>
              </a:r>
            </a:p>
          </p:txBody>
        </p:sp>
      </p:grpSp>
      <p:grpSp>
        <p:nvGrpSpPr>
          <p:cNvPr id="30" name="Groupe 132"/>
          <p:cNvGrpSpPr/>
          <p:nvPr/>
        </p:nvGrpSpPr>
        <p:grpSpPr>
          <a:xfrm>
            <a:off x="5950379" y="5517232"/>
            <a:ext cx="709852" cy="809807"/>
            <a:chOff x="6413318" y="5243753"/>
            <a:chExt cx="709852" cy="809807"/>
          </a:xfrm>
        </p:grpSpPr>
        <p:pic>
          <p:nvPicPr>
            <p:cNvPr id="134" name="Picture 84" descr="ANALYSE AUDIO"/>
            <p:cNvPicPr>
              <a:picLocks noChangeAspect="1" noChangeArrowheads="1"/>
            </p:cNvPicPr>
            <p:nvPr/>
          </p:nvPicPr>
          <p:blipFill>
            <a:blip r:embed="rId22" cstate="print"/>
            <a:srcRect l="26804" t="13402" r="26509" b="13107"/>
            <a:stretch>
              <a:fillRect/>
            </a:stretch>
          </p:blipFill>
          <p:spPr bwMode="auto">
            <a:xfrm>
              <a:off x="6504526" y="5243753"/>
              <a:ext cx="503238" cy="792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" name="ZoneTexte 134"/>
            <p:cNvSpPr txBox="1"/>
            <p:nvPr/>
          </p:nvSpPr>
          <p:spPr bwMode="gray">
            <a:xfrm>
              <a:off x="6413318" y="5786730"/>
              <a:ext cx="709852" cy="2668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ANALYSE DE</a:t>
              </a:r>
            </a:p>
            <a:p>
              <a:pPr algn="ctr"/>
              <a:r>
                <a:rPr lang="fr-FR" sz="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DEVIS AUDIO</a:t>
              </a:r>
            </a:p>
          </p:txBody>
        </p:sp>
      </p:grpSp>
      <p:grpSp>
        <p:nvGrpSpPr>
          <p:cNvPr id="31" name="Groupe 135"/>
          <p:cNvGrpSpPr/>
          <p:nvPr/>
        </p:nvGrpSpPr>
        <p:grpSpPr>
          <a:xfrm>
            <a:off x="6804247" y="5548122"/>
            <a:ext cx="709852" cy="777705"/>
            <a:chOff x="6964670" y="5271805"/>
            <a:chExt cx="709852" cy="777705"/>
          </a:xfrm>
        </p:grpSpPr>
        <p:pic>
          <p:nvPicPr>
            <p:cNvPr id="137" name="Picture 87" descr="ANALYSE DENTAIRE"/>
            <p:cNvPicPr>
              <a:picLocks noChangeAspect="1" noChangeArrowheads="1"/>
            </p:cNvPicPr>
            <p:nvPr/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029" t="20030" r="19882" b="13107"/>
            <a:stretch>
              <a:fillRect/>
            </a:stretch>
          </p:blipFill>
          <p:spPr bwMode="auto">
            <a:xfrm>
              <a:off x="6997626" y="5271805"/>
              <a:ext cx="647700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8" name="ZoneTexte 137"/>
            <p:cNvSpPr txBox="1"/>
            <p:nvPr/>
          </p:nvSpPr>
          <p:spPr bwMode="gray">
            <a:xfrm>
              <a:off x="6964670" y="5782680"/>
              <a:ext cx="709852" cy="2668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ANALYSE DE</a:t>
              </a:r>
            </a:p>
            <a:p>
              <a:pPr algn="ctr"/>
              <a: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DEVIS DENTAIRE</a:t>
              </a:r>
            </a:p>
          </p:txBody>
        </p:sp>
      </p:grpSp>
      <p:grpSp>
        <p:nvGrpSpPr>
          <p:cNvPr id="2048" name="Groupe 138"/>
          <p:cNvGrpSpPr/>
          <p:nvPr/>
        </p:nvGrpSpPr>
        <p:grpSpPr>
          <a:xfrm>
            <a:off x="7727995" y="5517232"/>
            <a:ext cx="709852" cy="798254"/>
            <a:chOff x="7530506" y="5255306"/>
            <a:chExt cx="709852" cy="798254"/>
          </a:xfrm>
        </p:grpSpPr>
        <p:pic>
          <p:nvPicPr>
            <p:cNvPr id="140" name="Picture 85" descr="ANALYSE HOSPI"/>
            <p:cNvPicPr>
              <a:picLocks noChangeAspect="1" noChangeArrowheads="1"/>
            </p:cNvPicPr>
            <p:nvPr/>
          </p:nvPicPr>
          <p:blipFill>
            <a:blip r:embed="rId24" cstate="print"/>
            <a:srcRect l="26657" t="13402" r="26509" b="19736"/>
            <a:stretch>
              <a:fillRect/>
            </a:stretch>
          </p:blipFill>
          <p:spPr bwMode="auto">
            <a:xfrm>
              <a:off x="7624990" y="5255306"/>
              <a:ext cx="504825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1" name="ZoneTexte 140"/>
            <p:cNvSpPr txBox="1"/>
            <p:nvPr/>
          </p:nvSpPr>
          <p:spPr bwMode="gray">
            <a:xfrm>
              <a:off x="7530506" y="5786730"/>
              <a:ext cx="709852" cy="2668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ANALYSE DE</a:t>
              </a:r>
            </a:p>
            <a:p>
              <a:pPr algn="ctr"/>
              <a:r>
                <a:rPr lang="fr-FR" sz="600" b="1" dirty="0" smtClean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DEVIS HOSPI</a:t>
              </a:r>
            </a:p>
          </p:txBody>
        </p:sp>
      </p:grpSp>
      <p:grpSp>
        <p:nvGrpSpPr>
          <p:cNvPr id="2049" name="Groupe 141"/>
          <p:cNvGrpSpPr/>
          <p:nvPr/>
        </p:nvGrpSpPr>
        <p:grpSpPr>
          <a:xfrm>
            <a:off x="5936101" y="4694254"/>
            <a:ext cx="709852" cy="835079"/>
            <a:chOff x="8090164" y="5227327"/>
            <a:chExt cx="709852" cy="835079"/>
          </a:xfrm>
        </p:grpSpPr>
        <p:pic>
          <p:nvPicPr>
            <p:cNvPr id="143" name="Picture 83" descr="DEVIS DENTAIRE"/>
            <p:cNvPicPr>
              <a:picLocks noChangeAspect="1" noChangeArrowheads="1"/>
            </p:cNvPicPr>
            <p:nvPr/>
          </p:nvPicPr>
          <p:blipFill>
            <a:blip r:embed="rId25" cstate="print"/>
            <a:srcRect l="20029" r="26509" b="39703"/>
            <a:stretch>
              <a:fillRect/>
            </a:stretch>
          </p:blipFill>
          <p:spPr bwMode="auto">
            <a:xfrm>
              <a:off x="8129046" y="5227327"/>
              <a:ext cx="576262" cy="649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4" name="ZoneTexte 143"/>
            <p:cNvSpPr txBox="1"/>
            <p:nvPr/>
          </p:nvSpPr>
          <p:spPr bwMode="gray">
            <a:xfrm>
              <a:off x="8090164" y="5795576"/>
              <a:ext cx="709852" cy="2668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APPLI WEB</a:t>
              </a:r>
              <a:b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fr-FR" sz="600" b="1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DEVIS DENTAIRE</a:t>
              </a:r>
            </a:p>
          </p:txBody>
        </p:sp>
      </p:grpSp>
      <p:sp>
        <p:nvSpPr>
          <p:cNvPr id="145" name="Rectangle à coins arrondis 144"/>
          <p:cNvSpPr/>
          <p:nvPr/>
        </p:nvSpPr>
        <p:spPr>
          <a:xfrm>
            <a:off x="395535" y="1916832"/>
            <a:ext cx="1259632" cy="1656184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BIEN SE SOIGNER AU JUSTE PRIX</a:t>
            </a:r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Rectangle à coins arrondis 145"/>
          <p:cNvSpPr/>
          <p:nvPr/>
        </p:nvSpPr>
        <p:spPr>
          <a:xfrm>
            <a:off x="395535" y="1916832"/>
            <a:ext cx="8280920" cy="165618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Rectangle à coins arrondis 146"/>
          <p:cNvSpPr/>
          <p:nvPr/>
        </p:nvSpPr>
        <p:spPr>
          <a:xfrm>
            <a:off x="395535" y="3621274"/>
            <a:ext cx="1259632" cy="104373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PREVENIR</a:t>
            </a:r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Rectangle à coins arrondis 147"/>
          <p:cNvSpPr/>
          <p:nvPr/>
        </p:nvSpPr>
        <p:spPr>
          <a:xfrm>
            <a:off x="395535" y="3621274"/>
            <a:ext cx="8280920" cy="104373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Rectangle à coins arrondis 148"/>
          <p:cNvSpPr/>
          <p:nvPr/>
        </p:nvSpPr>
        <p:spPr>
          <a:xfrm>
            <a:off x="395535" y="4713269"/>
            <a:ext cx="1259632" cy="165618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INFORMER</a:t>
            </a:r>
            <a:br>
              <a:rPr lang="fr-FR" sz="1400" b="1" dirty="0" smtClean="0">
                <a:latin typeface="Arial" pitchFamily="34" charset="0"/>
                <a:cs typeface="Arial" pitchFamily="34" charset="0"/>
              </a:rPr>
            </a:br>
            <a:r>
              <a:rPr lang="fr-FR" sz="1400" b="1" dirty="0" smtClean="0">
                <a:latin typeface="Arial" pitchFamily="34" charset="0"/>
                <a:cs typeface="Arial" pitchFamily="34" charset="0"/>
              </a:rPr>
              <a:t>ET ORIENTER</a:t>
            </a:r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Rectangle à coins arrondis 149"/>
          <p:cNvSpPr/>
          <p:nvPr/>
        </p:nvSpPr>
        <p:spPr>
          <a:xfrm>
            <a:off x="395535" y="4713269"/>
            <a:ext cx="8280920" cy="1656184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Parenthèse fermante 150"/>
          <p:cNvSpPr/>
          <p:nvPr/>
        </p:nvSpPr>
        <p:spPr>
          <a:xfrm rot="16200000">
            <a:off x="2812939" y="687181"/>
            <a:ext cx="205755" cy="2448269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2" name="Parenthèse fermante 151"/>
          <p:cNvSpPr/>
          <p:nvPr/>
        </p:nvSpPr>
        <p:spPr>
          <a:xfrm rot="16200000">
            <a:off x="6406956" y="-314548"/>
            <a:ext cx="218520" cy="4464493"/>
          </a:xfrm>
          <a:prstGeom prst="rightBracket">
            <a:avLst/>
          </a:prstGeom>
          <a:ln>
            <a:solidFill>
              <a:schemeClr val="accent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Parenthèse fermante 152"/>
          <p:cNvSpPr/>
          <p:nvPr/>
        </p:nvSpPr>
        <p:spPr>
          <a:xfrm rot="16200000" flipH="1">
            <a:off x="2802665" y="5116053"/>
            <a:ext cx="226297" cy="2448269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4" name="Parenthèse fermante 153"/>
          <p:cNvSpPr/>
          <p:nvPr/>
        </p:nvSpPr>
        <p:spPr>
          <a:xfrm rot="16200000" flipH="1">
            <a:off x="6405955" y="4110827"/>
            <a:ext cx="220522" cy="4464496"/>
          </a:xfrm>
          <a:prstGeom prst="rightBracket">
            <a:avLst/>
          </a:prstGeom>
          <a:ln>
            <a:solidFill>
              <a:schemeClr val="accent4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ZoneTexte 154"/>
          <p:cNvSpPr txBox="1"/>
          <p:nvPr/>
        </p:nvSpPr>
        <p:spPr bwMode="gray">
          <a:xfrm>
            <a:off x="1781618" y="3464913"/>
            <a:ext cx="648072" cy="144016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pPr algn="ctr"/>
            <a:r>
              <a:rPr lang="fr-FR" sz="800" b="1" dirty="0" smtClean="0">
                <a:solidFill>
                  <a:schemeClr val="accent5">
                    <a:lumMod val="50000"/>
                  </a:schemeClr>
                </a:solidFill>
              </a:rPr>
              <a:t>3 050</a:t>
            </a:r>
          </a:p>
        </p:txBody>
      </p:sp>
      <p:grpSp>
        <p:nvGrpSpPr>
          <p:cNvPr id="2050" name="Groupe 163"/>
          <p:cNvGrpSpPr/>
          <p:nvPr/>
        </p:nvGrpSpPr>
        <p:grpSpPr>
          <a:xfrm>
            <a:off x="2600889" y="1897886"/>
            <a:ext cx="720080" cy="873842"/>
            <a:chOff x="3401651" y="1790253"/>
            <a:chExt cx="720080" cy="873842"/>
          </a:xfrm>
        </p:grpSpPr>
        <p:grpSp>
          <p:nvGrpSpPr>
            <p:cNvPr id="2052" name="Groupe 87"/>
            <p:cNvGrpSpPr/>
            <p:nvPr/>
          </p:nvGrpSpPr>
          <p:grpSpPr>
            <a:xfrm>
              <a:off x="3401651" y="1790253"/>
              <a:ext cx="720080" cy="821167"/>
              <a:chOff x="2843808" y="2039453"/>
              <a:chExt cx="720080" cy="821167"/>
            </a:xfrm>
          </p:grpSpPr>
          <p:pic>
            <p:nvPicPr>
              <p:cNvPr id="89" name="Picture 77" descr="DENTAIRE"/>
              <p:cNvPicPr>
                <a:picLocks noChangeAspect="1" noChangeArrowheads="1"/>
              </p:cNvPicPr>
              <p:nvPr/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6657" t="13402" r="20029" b="19882"/>
              <a:stretch>
                <a:fillRect/>
              </a:stretch>
            </p:blipFill>
            <p:spPr bwMode="auto">
              <a:xfrm>
                <a:off x="2917205" y="2039453"/>
                <a:ext cx="574675" cy="719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0" name="ZoneTexte 89"/>
              <p:cNvSpPr txBox="1"/>
              <p:nvPr/>
            </p:nvSpPr>
            <p:spPr bwMode="gray">
              <a:xfrm>
                <a:off x="2843808" y="2572588"/>
                <a:ext cx="720080" cy="2880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61200" rtlCol="0" anchor="ctr" anchorCtr="0">
                <a:noAutofit/>
              </a:bodyPr>
              <a:lstStyle/>
              <a:p>
                <a:pPr algn="ctr"/>
                <a:r>
                  <a:rPr lang="fr-FR" sz="600" b="1" dirty="0" smtClean="0">
                    <a:solidFill>
                      <a:schemeClr val="accent4"/>
                    </a:solidFill>
                    <a:latin typeface="Arial" pitchFamily="34" charset="0"/>
                    <a:cs typeface="Arial" pitchFamily="34" charset="0"/>
                  </a:rPr>
                  <a:t>RESEAU</a:t>
                </a:r>
                <a:br>
                  <a:rPr lang="fr-FR" sz="600" b="1" dirty="0" smtClean="0">
                    <a:solidFill>
                      <a:schemeClr val="accent4"/>
                    </a:solidFill>
                    <a:latin typeface="Arial" pitchFamily="34" charset="0"/>
                    <a:cs typeface="Arial" pitchFamily="34" charset="0"/>
                  </a:rPr>
                </a:br>
                <a:r>
                  <a:rPr lang="fr-FR" sz="600" b="1" dirty="0" smtClean="0">
                    <a:solidFill>
                      <a:schemeClr val="accent4"/>
                    </a:solidFill>
                    <a:latin typeface="Arial" pitchFamily="34" charset="0"/>
                    <a:cs typeface="Arial" pitchFamily="34" charset="0"/>
                  </a:rPr>
                  <a:t>DENTAIRE</a:t>
                </a:r>
              </a:p>
            </p:txBody>
          </p:sp>
        </p:grpSp>
        <p:sp>
          <p:nvSpPr>
            <p:cNvPr id="156" name="ZoneTexte 155"/>
            <p:cNvSpPr txBox="1"/>
            <p:nvPr/>
          </p:nvSpPr>
          <p:spPr bwMode="gray">
            <a:xfrm>
              <a:off x="3419872" y="2520079"/>
              <a:ext cx="648072" cy="144016"/>
            </a:xfrm>
            <a:prstGeom prst="rect">
              <a:avLst/>
            </a:prstGeom>
            <a:noFill/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800" b="1" dirty="0" smtClean="0">
                  <a:solidFill>
                    <a:schemeClr val="accent4"/>
                  </a:solidFill>
                </a:rPr>
                <a:t>3 000</a:t>
              </a:r>
            </a:p>
          </p:txBody>
        </p:sp>
      </p:grpSp>
      <p:grpSp>
        <p:nvGrpSpPr>
          <p:cNvPr id="2053" name="Groupe 162"/>
          <p:cNvGrpSpPr/>
          <p:nvPr/>
        </p:nvGrpSpPr>
        <p:grpSpPr>
          <a:xfrm>
            <a:off x="3278128" y="1916309"/>
            <a:ext cx="969692" cy="947131"/>
            <a:chOff x="2480915" y="1797937"/>
            <a:chExt cx="969692" cy="947131"/>
          </a:xfrm>
        </p:grpSpPr>
        <p:grpSp>
          <p:nvGrpSpPr>
            <p:cNvPr id="2054" name="Groupe 84"/>
            <p:cNvGrpSpPr/>
            <p:nvPr/>
          </p:nvGrpSpPr>
          <p:grpSpPr>
            <a:xfrm>
              <a:off x="2480915" y="1797937"/>
              <a:ext cx="969692" cy="841044"/>
              <a:chOff x="2275428" y="2068532"/>
              <a:chExt cx="969692" cy="841044"/>
            </a:xfrm>
          </p:grpSpPr>
          <p:pic>
            <p:nvPicPr>
              <p:cNvPr id="86" name="Picture 78" descr="IMPLANTO"/>
              <p:cNvPicPr>
                <a:picLocks noChangeAspect="1" noChangeArrowheads="1"/>
              </p:cNvPicPr>
              <p:nvPr/>
            </p:nvPicPr>
            <p:blipFill>
              <a:blip r:embed="rId27" cstate="print">
                <a:clrChange>
                  <a:clrFrom>
                    <a:srgbClr val="F3FFFF"/>
                  </a:clrFrom>
                  <a:clrTo>
                    <a:srgbClr val="F3FFFF">
                      <a:alpha val="0"/>
                    </a:srgbClr>
                  </a:clrTo>
                </a:clrChange>
              </a:blip>
              <a:srcRect l="26805" t="13402" r="19734" b="13107"/>
              <a:stretch>
                <a:fillRect/>
              </a:stretch>
            </p:blipFill>
            <p:spPr bwMode="auto">
              <a:xfrm>
                <a:off x="2483569" y="2068532"/>
                <a:ext cx="576263" cy="792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7" name="ZoneTexte 86"/>
              <p:cNvSpPr txBox="1"/>
              <p:nvPr/>
            </p:nvSpPr>
            <p:spPr bwMode="gray">
              <a:xfrm>
                <a:off x="2275428" y="2621544"/>
                <a:ext cx="969692" cy="2880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61200" rtlCol="0" anchor="ctr" anchorCtr="0">
                <a:noAutofit/>
              </a:bodyPr>
              <a:lstStyle/>
              <a:p>
                <a:pPr algn="ctr"/>
                <a:r>
                  <a:rPr lang="fr-FR" sz="600" b="1" dirty="0" smtClean="0">
                    <a:solidFill>
                      <a:schemeClr val="accent4"/>
                    </a:solidFill>
                    <a:latin typeface="Arial" pitchFamily="34" charset="0"/>
                    <a:cs typeface="Arial" pitchFamily="34" charset="0"/>
                  </a:rPr>
                  <a:t>RESEAU</a:t>
                </a:r>
              </a:p>
              <a:p>
                <a:pPr algn="ctr"/>
                <a:r>
                  <a:rPr lang="fr-FR" sz="600" b="1" dirty="0" smtClean="0">
                    <a:solidFill>
                      <a:schemeClr val="accent4"/>
                    </a:solidFill>
                    <a:latin typeface="Arial" pitchFamily="34" charset="0"/>
                    <a:cs typeface="Arial" pitchFamily="34" charset="0"/>
                  </a:rPr>
                  <a:t>IMPLANTOLOGIE</a:t>
                </a:r>
                <a:br>
                  <a:rPr lang="fr-FR" sz="600" b="1" dirty="0" smtClean="0">
                    <a:solidFill>
                      <a:schemeClr val="accent4"/>
                    </a:solidFill>
                    <a:latin typeface="Arial" pitchFamily="34" charset="0"/>
                    <a:cs typeface="Arial" pitchFamily="34" charset="0"/>
                  </a:rPr>
                </a:br>
                <a:r>
                  <a:rPr lang="fr-FR" sz="600" b="1" dirty="0" smtClean="0">
                    <a:solidFill>
                      <a:schemeClr val="accent4"/>
                    </a:solidFill>
                    <a:latin typeface="Arial" pitchFamily="34" charset="0"/>
                    <a:cs typeface="Arial" pitchFamily="34" charset="0"/>
                  </a:rPr>
                  <a:t>DENTAIRE</a:t>
                </a:r>
              </a:p>
            </p:txBody>
          </p:sp>
        </p:grpSp>
        <p:sp>
          <p:nvSpPr>
            <p:cNvPr id="157" name="ZoneTexte 156"/>
            <p:cNvSpPr txBox="1"/>
            <p:nvPr/>
          </p:nvSpPr>
          <p:spPr bwMode="gray">
            <a:xfrm>
              <a:off x="2627784" y="2601052"/>
              <a:ext cx="648072" cy="144016"/>
            </a:xfrm>
            <a:prstGeom prst="rect">
              <a:avLst/>
            </a:prstGeom>
            <a:noFill/>
          </p:spPr>
          <p:txBody>
            <a:bodyPr wrap="square" lIns="0" tIns="0" rIns="0" bIns="61200" rtlCol="0" anchor="ctr" anchorCtr="0">
              <a:noAutofit/>
            </a:bodyPr>
            <a:lstStyle/>
            <a:p>
              <a:pPr algn="ctr"/>
              <a:r>
                <a:rPr lang="fr-FR" sz="800" b="1" dirty="0" smtClean="0">
                  <a:solidFill>
                    <a:schemeClr val="accent4"/>
                  </a:solidFill>
                </a:rPr>
                <a:t>50</a:t>
              </a:r>
            </a:p>
          </p:txBody>
        </p:sp>
      </p:grpSp>
      <p:sp>
        <p:nvSpPr>
          <p:cNvPr id="158" name="ZoneTexte 157"/>
          <p:cNvSpPr txBox="1"/>
          <p:nvPr/>
        </p:nvSpPr>
        <p:spPr bwMode="gray">
          <a:xfrm>
            <a:off x="2627784" y="3473878"/>
            <a:ext cx="648072" cy="144016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pPr algn="ctr"/>
            <a:r>
              <a:rPr lang="fr-FR" sz="800" b="1" dirty="0" smtClean="0">
                <a:solidFill>
                  <a:schemeClr val="accent5">
                    <a:lumMod val="50000"/>
                  </a:schemeClr>
                </a:solidFill>
              </a:rPr>
              <a:t>17</a:t>
            </a:r>
          </a:p>
        </p:txBody>
      </p:sp>
      <p:sp>
        <p:nvSpPr>
          <p:cNvPr id="159" name="ZoneTexte 158"/>
          <p:cNvSpPr txBox="1"/>
          <p:nvPr/>
        </p:nvSpPr>
        <p:spPr bwMode="gray">
          <a:xfrm>
            <a:off x="1799836" y="2627712"/>
            <a:ext cx="648072" cy="144016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pPr algn="ctr"/>
            <a:r>
              <a:rPr lang="fr-FR" sz="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750</a:t>
            </a:r>
          </a:p>
        </p:txBody>
      </p:sp>
      <p:sp>
        <p:nvSpPr>
          <p:cNvPr id="160" name="ZoneTexte 159"/>
          <p:cNvSpPr txBox="1"/>
          <p:nvPr/>
        </p:nvSpPr>
        <p:spPr bwMode="gray">
          <a:xfrm>
            <a:off x="4364941" y="2852413"/>
            <a:ext cx="648072" cy="144016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pPr algn="ctr"/>
            <a:r>
              <a:rPr lang="fr-FR" sz="800" b="1" dirty="0" smtClean="0">
                <a:solidFill>
                  <a:schemeClr val="accent5">
                    <a:lumMod val="50000"/>
                  </a:schemeClr>
                </a:solidFill>
              </a:rPr>
              <a:t>45</a:t>
            </a:r>
          </a:p>
        </p:txBody>
      </p:sp>
      <p:sp>
        <p:nvSpPr>
          <p:cNvPr id="161" name="ZoneTexte 160"/>
          <p:cNvSpPr txBox="1"/>
          <p:nvPr/>
        </p:nvSpPr>
        <p:spPr bwMode="gray">
          <a:xfrm>
            <a:off x="6912404" y="2771728"/>
            <a:ext cx="648072" cy="144016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pPr algn="ctr"/>
            <a:r>
              <a:rPr lang="fr-FR" sz="800" b="1" dirty="0" smtClean="0">
                <a:solidFill>
                  <a:srgbClr val="92D050"/>
                </a:solidFill>
              </a:rPr>
              <a:t>315</a:t>
            </a:r>
          </a:p>
        </p:txBody>
      </p:sp>
      <p:sp>
        <p:nvSpPr>
          <p:cNvPr id="162" name="ZoneTexte 161"/>
          <p:cNvSpPr txBox="1"/>
          <p:nvPr/>
        </p:nvSpPr>
        <p:spPr bwMode="gray">
          <a:xfrm>
            <a:off x="7704492" y="2771440"/>
            <a:ext cx="648072" cy="144016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pPr algn="ctr"/>
            <a:r>
              <a:rPr lang="fr-FR" sz="800" b="1" dirty="0" smtClean="0">
                <a:solidFill>
                  <a:srgbClr val="92D050"/>
                </a:solidFill>
              </a:rPr>
              <a:t>350</a:t>
            </a:r>
          </a:p>
        </p:txBody>
      </p:sp>
    </p:spTree>
    <p:extLst>
      <p:ext uri="{BB962C8B-B14F-4D97-AF65-F5344CB8AC3E}">
        <p14:creationId xmlns:p14="http://schemas.microsoft.com/office/powerpoint/2010/main" val="342778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2"/>
          <p:cNvSpPr>
            <a:spLocks noChangeArrowheads="1"/>
          </p:cNvSpPr>
          <p:nvPr/>
        </p:nvSpPr>
        <p:spPr bwMode="auto">
          <a:xfrm>
            <a:off x="1447800" y="981075"/>
            <a:ext cx="5849938" cy="863600"/>
          </a:xfrm>
          <a:prstGeom prst="flowChartAlternateProcess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fr-FR" altLang="fr-FR" sz="1300">
              <a:solidFill>
                <a:srgbClr val="4D4D4D"/>
              </a:solidFill>
              <a:latin typeface="Candara" pitchFamily="34" charset="0"/>
            </a:endParaRP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317500" y="5870575"/>
            <a:ext cx="87185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fr-FR" altLang="fr-FR" sz="2000">
              <a:solidFill>
                <a:srgbClr val="5F5F5F"/>
              </a:solidFill>
              <a:latin typeface="Candara" pitchFamily="34" charset="0"/>
            </a:endParaRP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1"/>
          </p:nvPr>
        </p:nvSpPr>
        <p:spPr>
          <a:xfrm>
            <a:off x="8735764" y="6506416"/>
            <a:ext cx="304801" cy="288000"/>
          </a:xfrm>
        </p:spPr>
        <p:txBody>
          <a:bodyPr/>
          <a:lstStyle/>
          <a:p>
            <a:fld id="{10C140CD-8AED-46FF-A9A2-77308F3F39AE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3" name="Titre 9"/>
          <p:cNvSpPr>
            <a:spLocks noGrp="1"/>
          </p:cNvSpPr>
          <p:nvPr>
            <p:ph type="title"/>
          </p:nvPr>
        </p:nvSpPr>
        <p:spPr>
          <a:xfrm>
            <a:off x="446207" y="247010"/>
            <a:ext cx="7830423" cy="914401"/>
          </a:xfrm>
        </p:spPr>
        <p:txBody>
          <a:bodyPr/>
          <a:lstStyle/>
          <a:p>
            <a:r>
              <a:rPr lang="fr-FR" dirty="0" smtClean="0"/>
              <a:t>Les applications web de l’offre de services</a:t>
            </a:r>
            <a:br>
              <a:rPr lang="fr-FR" dirty="0" smtClean="0"/>
            </a:br>
            <a:r>
              <a:rPr lang="fr-FR" dirty="0" smtClean="0"/>
              <a:t> </a:t>
            </a:r>
            <a:r>
              <a:rPr lang="fr-FR" dirty="0" err="1" smtClean="0"/>
              <a:t>Santéclair</a:t>
            </a:r>
            <a:r>
              <a:rPr lang="fr-FR" dirty="0" smtClean="0"/>
              <a:t> </a:t>
            </a:r>
            <a:r>
              <a:rPr lang="fr-FR" sz="1800" dirty="0" smtClean="0">
                <a:solidFill>
                  <a:schemeClr val="accent6"/>
                </a:solidFill>
              </a:rPr>
              <a:t>(réservé à la santé individuelle)</a:t>
            </a:r>
            <a:br>
              <a:rPr lang="fr-FR" sz="1800" dirty="0" smtClean="0">
                <a:solidFill>
                  <a:schemeClr val="accent6"/>
                </a:solidFill>
              </a:rPr>
            </a:br>
            <a:r>
              <a:rPr lang="fr-FR" sz="800" b="0" dirty="0" smtClean="0"/>
              <a:t/>
            </a:r>
            <a:br>
              <a:rPr lang="fr-FR" sz="800" b="0" dirty="0" smtClean="0"/>
            </a:br>
            <a:r>
              <a:rPr lang="fr-FR" sz="400" dirty="0" smtClean="0"/>
              <a:t/>
            </a:r>
            <a:br>
              <a:rPr lang="fr-FR" sz="400" dirty="0" smtClean="0"/>
            </a:br>
            <a:r>
              <a:rPr lang="fr-FR" sz="1800" b="0" dirty="0" smtClean="0">
                <a:solidFill>
                  <a:srgbClr val="717070"/>
                </a:solidFill>
              </a:rPr>
              <a:t>Comprend des applications Web accessibles dans l’espace adhérent sur internet et selon le cas sur smartphone</a:t>
            </a:r>
            <a:endParaRPr lang="fr-FR" sz="1800" b="0" dirty="0">
              <a:solidFill>
                <a:srgbClr val="717070"/>
              </a:solidFill>
            </a:endParaRPr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66403" y="1817018"/>
            <a:ext cx="3528000" cy="576064"/>
          </a:xfrm>
          <a:solidFill>
            <a:schemeClr val="accent1">
              <a:lumMod val="40000"/>
              <a:lumOff val="6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 smtClean="0">
                <a:solidFill>
                  <a:srgbClr val="002060"/>
                </a:solidFill>
              </a:rPr>
              <a:t>Les applications cœur de métier ou ayant un </a:t>
            </a:r>
            <a:r>
              <a:rPr lang="fr-FR" altLang="fr-FR" sz="1400" dirty="0">
                <a:solidFill>
                  <a:srgbClr val="002060"/>
                </a:solidFill>
              </a:rPr>
              <a:t>référentiel</a:t>
            </a:r>
            <a:r>
              <a:rPr lang="fr-FR" altLang="fr-FR" sz="1400" b="1" dirty="0" smtClean="0">
                <a:solidFill>
                  <a:srgbClr val="002060"/>
                </a:solidFill>
              </a:rPr>
              <a:t> de prix</a:t>
            </a:r>
          </a:p>
        </p:txBody>
      </p:sp>
      <p:sp>
        <p:nvSpPr>
          <p:cNvPr id="20" name="Espace réservé du contenu 2"/>
          <p:cNvSpPr txBox="1">
            <a:spLocks/>
          </p:cNvSpPr>
          <p:nvPr/>
        </p:nvSpPr>
        <p:spPr bwMode="auto">
          <a:xfrm>
            <a:off x="5148064" y="1817018"/>
            <a:ext cx="3528000" cy="57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  <a:prstDash val="solid"/>
            <a:round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E8541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b="1">
                <a:solidFill>
                  <a:srgbClr val="4D4D4D"/>
                </a:solidFill>
                <a:latin typeface="+mn-lt"/>
              </a:defRPr>
            </a:lvl2pPr>
            <a:lvl3pPr marL="12001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Blip>
                <a:blip r:embed="rId4"/>
              </a:buBlip>
              <a:defRPr b="1">
                <a:solidFill>
                  <a:srgbClr val="4D4D4D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SzPct val="25000"/>
              <a:buBlip>
                <a:blip r:embed="rId5"/>
              </a:buBlip>
              <a:defRPr/>
            </a:pPr>
            <a:r>
              <a:rPr lang="fr-FR" altLang="fr-FR" sz="1400" b="1" dirty="0" smtClean="0">
                <a:solidFill>
                  <a:srgbClr val="002060"/>
                </a:solidFill>
              </a:rPr>
              <a:t>Les applications de prévention</a:t>
            </a:r>
          </a:p>
        </p:txBody>
      </p:sp>
      <p:pic>
        <p:nvPicPr>
          <p:cNvPr id="21" name="Image 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082" y="4013340"/>
            <a:ext cx="528295" cy="6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age 4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7564" y="2585487"/>
            <a:ext cx="595344" cy="649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Image 5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08680" y="4011769"/>
            <a:ext cx="595344" cy="61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Image 6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9083" y="4733958"/>
            <a:ext cx="564851" cy="607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Image 7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023" y="2601375"/>
            <a:ext cx="563672" cy="61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Image 16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14856" y="3318170"/>
            <a:ext cx="578053" cy="5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age 17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9083" y="3370959"/>
            <a:ext cx="568389" cy="560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ZoneTexte 27"/>
          <p:cNvSpPr txBox="1"/>
          <p:nvPr/>
        </p:nvSpPr>
        <p:spPr>
          <a:xfrm>
            <a:off x="1198334" y="4000565"/>
            <a:ext cx="2796461" cy="615600"/>
          </a:xfrm>
          <a:prstGeom prst="rect">
            <a:avLst/>
          </a:prstGeom>
          <a:noFill/>
        </p:spPr>
        <p:txBody>
          <a:bodyPr lIns="36000" tIns="36000" rIns="36000" bIns="36000">
            <a:noAutofit/>
          </a:bodyPr>
          <a:lstStyle/>
          <a:p>
            <a:pPr marL="0" lvl="1">
              <a:defRPr/>
            </a:pP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Recherche du </a:t>
            </a:r>
            <a:r>
              <a:rPr lang="fr-FR" alt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meilleur </a:t>
            </a:r>
          </a:p>
          <a:p>
            <a:pPr marL="0" lvl="1">
              <a:defRPr/>
            </a:pPr>
            <a:r>
              <a:rPr lang="fr-FR" alt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établissement </a:t>
            </a: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 calcul </a:t>
            </a:r>
            <a:r>
              <a:rPr lang="fr-FR" alt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sur les devis avec dépassements </a:t>
            </a: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d’honoraires.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1198335" y="3366376"/>
            <a:ext cx="2796460" cy="615600"/>
          </a:xfrm>
          <a:prstGeom prst="rect">
            <a:avLst/>
          </a:prstGeom>
          <a:noFill/>
        </p:spPr>
        <p:txBody>
          <a:bodyPr lIns="36000" tIns="36000" rIns="36000" bIns="36000">
            <a:noAutofit/>
          </a:bodyPr>
          <a:lstStyle/>
          <a:p>
            <a:pPr marL="0" lvl="1">
              <a:defRPr/>
            </a:pP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Calcul du r</a:t>
            </a:r>
            <a:r>
              <a:rPr lang="fr-FR" alt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estant à charge </a:t>
            </a: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 delta de </a:t>
            </a:r>
            <a:r>
              <a:rPr lang="fr-FR" alt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restant à charge </a:t>
            </a: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le réseau pour les mêmes soins.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865591" y="3296926"/>
            <a:ext cx="2738857" cy="615600"/>
          </a:xfrm>
          <a:prstGeom prst="rect">
            <a:avLst/>
          </a:prstGeom>
          <a:noFill/>
        </p:spPr>
        <p:txBody>
          <a:bodyPr lIns="36000" tIns="36000" rIns="36000" bIns="36000">
            <a:noAutofit/>
          </a:bodyPr>
          <a:lstStyle/>
          <a:p>
            <a:pPr marL="0" lvl="1">
              <a:defRPr/>
            </a:pPr>
            <a:r>
              <a:rPr lang="fr-FR" sz="13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Prévention (informations, fiches, quizz, conseils…) selon sexe et tranches d’âges.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5865592" y="2602533"/>
            <a:ext cx="2810864" cy="615600"/>
          </a:xfrm>
          <a:prstGeom prst="rect">
            <a:avLst/>
          </a:prstGeom>
          <a:noFill/>
        </p:spPr>
        <p:txBody>
          <a:bodyPr lIns="36000" tIns="36000" rIns="36000" bIns="36000">
            <a:noAutofit/>
          </a:bodyPr>
          <a:lstStyle/>
          <a:p>
            <a:pPr marL="0" lvl="1">
              <a:defRPr/>
            </a:pP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+mj-cs"/>
              </a:rPr>
              <a:t>« </a:t>
            </a:r>
            <a:r>
              <a:rPr lang="fr-FR" altLang="fr-FR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+mj-cs"/>
              </a:rPr>
              <a:t>Serious</a:t>
            </a:r>
            <a:r>
              <a:rPr lang="fr-FR" alt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+mj-cs"/>
              </a:rPr>
              <a:t> </a:t>
            </a:r>
            <a:r>
              <a:rPr lang="fr-FR" altLang="fr-FR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+mj-cs"/>
              </a:rPr>
              <a:t>game</a:t>
            </a:r>
            <a:r>
              <a:rPr lang="fr-FR" alt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+mj-cs"/>
              </a:rPr>
              <a:t> » de sevrage tabagique.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865591" y="4012140"/>
            <a:ext cx="2810865" cy="615600"/>
          </a:xfrm>
          <a:prstGeom prst="rect">
            <a:avLst/>
          </a:prstGeom>
          <a:noFill/>
        </p:spPr>
        <p:txBody>
          <a:bodyPr lIns="36000" tIns="36000" rIns="36000" bIns="36000">
            <a:noAutofit/>
          </a:bodyPr>
          <a:lstStyle/>
          <a:p>
            <a:pPr marL="0" lvl="1">
              <a:defRPr/>
            </a:pPr>
            <a:r>
              <a:rPr lang="fr-FR" sz="13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Programme diététique avec possibilité d’achat en ligne de séances de </a:t>
            </a:r>
            <a:r>
              <a:rPr lang="fr-FR" sz="13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coaching personnalisé par téléphone</a:t>
            </a:r>
            <a:endParaRPr lang="fr-FR" sz="13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198335" y="4852944"/>
            <a:ext cx="2797818" cy="615600"/>
          </a:xfrm>
          <a:prstGeom prst="rect">
            <a:avLst/>
          </a:prstGeom>
          <a:noFill/>
        </p:spPr>
        <p:txBody>
          <a:bodyPr lIns="36000" tIns="36000" rIns="36000" bIns="36000">
            <a:noAutofit/>
          </a:bodyPr>
          <a:lstStyle/>
          <a:p>
            <a:pPr marL="0" lvl="1">
              <a:defRPr/>
            </a:pP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Notes et tarifs </a:t>
            </a:r>
            <a:r>
              <a:rPr lang="fr-FR" altLang="fr-FR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 2400 médicaments </a:t>
            </a:r>
            <a:r>
              <a:rPr lang="fr-FR" alt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d’automédication.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175260" y="2602533"/>
            <a:ext cx="2747527" cy="615600"/>
          </a:xfrm>
          <a:prstGeom prst="rect">
            <a:avLst/>
          </a:prstGeom>
          <a:noFill/>
        </p:spPr>
        <p:txBody>
          <a:bodyPr lIns="36000" tIns="36000" rIns="36000" bIns="36000">
            <a:noAutofit/>
          </a:bodyPr>
          <a:lstStyle/>
          <a:p>
            <a:pPr marL="0" lvl="1">
              <a:defRPr/>
            </a:pPr>
            <a:r>
              <a:rPr lang="fr-FR" altLang="fr-FR" sz="1300" kern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Géolocalisation des partenaires (coordonnées, tarifs, avantages      des réseaux…).</a:t>
            </a:r>
          </a:p>
        </p:txBody>
      </p:sp>
      <p:sp>
        <p:nvSpPr>
          <p:cNvPr id="39" name="Freeform 7"/>
          <p:cNvSpPr>
            <a:spLocks noChangeAspect="1" noEditPoints="1"/>
          </p:cNvSpPr>
          <p:nvPr/>
        </p:nvSpPr>
        <p:spPr bwMode="auto">
          <a:xfrm>
            <a:off x="2482627" y="3041154"/>
            <a:ext cx="182881" cy="259715"/>
          </a:xfrm>
          <a:custGeom>
            <a:avLst/>
            <a:gdLst/>
            <a:ahLst/>
            <a:cxnLst>
              <a:cxn ang="0">
                <a:pos x="373" y="0"/>
              </a:cxn>
              <a:cxn ang="0">
                <a:pos x="373" y="0"/>
              </a:cxn>
              <a:cxn ang="0">
                <a:pos x="107" y="0"/>
              </a:cxn>
              <a:cxn ang="0">
                <a:pos x="0" y="107"/>
              </a:cxn>
              <a:cxn ang="0">
                <a:pos x="0" y="573"/>
              </a:cxn>
              <a:cxn ang="0">
                <a:pos x="107" y="681"/>
              </a:cxn>
              <a:cxn ang="0">
                <a:pos x="373" y="681"/>
              </a:cxn>
              <a:cxn ang="0">
                <a:pos x="480" y="573"/>
              </a:cxn>
              <a:cxn ang="0">
                <a:pos x="480" y="107"/>
              </a:cxn>
              <a:cxn ang="0">
                <a:pos x="373" y="0"/>
              </a:cxn>
              <a:cxn ang="0">
                <a:pos x="240" y="642"/>
              </a:cxn>
              <a:cxn ang="0">
                <a:pos x="240" y="642"/>
              </a:cxn>
              <a:cxn ang="0">
                <a:pos x="197" y="598"/>
              </a:cxn>
              <a:cxn ang="0">
                <a:pos x="240" y="555"/>
              </a:cxn>
              <a:cxn ang="0">
                <a:pos x="284" y="598"/>
              </a:cxn>
              <a:cxn ang="0">
                <a:pos x="240" y="642"/>
              </a:cxn>
              <a:cxn ang="0">
                <a:pos x="391" y="518"/>
              </a:cxn>
              <a:cxn ang="0">
                <a:pos x="391" y="518"/>
              </a:cxn>
              <a:cxn ang="0">
                <a:pos x="89" y="518"/>
              </a:cxn>
              <a:cxn ang="0">
                <a:pos x="89" y="88"/>
              </a:cxn>
              <a:cxn ang="0">
                <a:pos x="391" y="88"/>
              </a:cxn>
              <a:cxn ang="0">
                <a:pos x="391" y="518"/>
              </a:cxn>
            </a:cxnLst>
            <a:rect l="0" t="0" r="r" b="b"/>
            <a:pathLst>
              <a:path w="480" h="681">
                <a:moveTo>
                  <a:pt x="373" y="0"/>
                </a:moveTo>
                <a:lnTo>
                  <a:pt x="373" y="0"/>
                </a:lnTo>
                <a:lnTo>
                  <a:pt x="107" y="0"/>
                </a:lnTo>
                <a:cubicBezTo>
                  <a:pt x="48" y="0"/>
                  <a:pt x="0" y="48"/>
                  <a:pt x="0" y="107"/>
                </a:cubicBezTo>
                <a:lnTo>
                  <a:pt x="0" y="573"/>
                </a:lnTo>
                <a:cubicBezTo>
                  <a:pt x="0" y="633"/>
                  <a:pt x="48" y="681"/>
                  <a:pt x="107" y="681"/>
                </a:cubicBezTo>
                <a:lnTo>
                  <a:pt x="373" y="681"/>
                </a:lnTo>
                <a:cubicBezTo>
                  <a:pt x="432" y="681"/>
                  <a:pt x="480" y="633"/>
                  <a:pt x="480" y="573"/>
                </a:cubicBezTo>
                <a:lnTo>
                  <a:pt x="480" y="107"/>
                </a:lnTo>
                <a:cubicBezTo>
                  <a:pt x="480" y="48"/>
                  <a:pt x="432" y="0"/>
                  <a:pt x="373" y="0"/>
                </a:cubicBezTo>
                <a:close/>
                <a:moveTo>
                  <a:pt x="240" y="642"/>
                </a:moveTo>
                <a:lnTo>
                  <a:pt x="240" y="642"/>
                </a:lnTo>
                <a:cubicBezTo>
                  <a:pt x="216" y="642"/>
                  <a:pt x="197" y="622"/>
                  <a:pt x="197" y="598"/>
                </a:cubicBezTo>
                <a:cubicBezTo>
                  <a:pt x="197" y="574"/>
                  <a:pt x="216" y="555"/>
                  <a:pt x="240" y="555"/>
                </a:cubicBezTo>
                <a:cubicBezTo>
                  <a:pt x="264" y="555"/>
                  <a:pt x="284" y="574"/>
                  <a:pt x="284" y="598"/>
                </a:cubicBezTo>
                <a:cubicBezTo>
                  <a:pt x="284" y="622"/>
                  <a:pt x="264" y="642"/>
                  <a:pt x="240" y="642"/>
                </a:cubicBezTo>
                <a:close/>
                <a:moveTo>
                  <a:pt x="391" y="518"/>
                </a:moveTo>
                <a:lnTo>
                  <a:pt x="391" y="518"/>
                </a:lnTo>
                <a:lnTo>
                  <a:pt x="89" y="518"/>
                </a:lnTo>
                <a:lnTo>
                  <a:pt x="89" y="88"/>
                </a:lnTo>
                <a:lnTo>
                  <a:pt x="391" y="88"/>
                </a:lnTo>
                <a:lnTo>
                  <a:pt x="391" y="518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40" name="Freeform 7"/>
          <p:cNvSpPr>
            <a:spLocks noChangeAspect="1" noEditPoints="1"/>
          </p:cNvSpPr>
          <p:nvPr/>
        </p:nvSpPr>
        <p:spPr bwMode="auto">
          <a:xfrm>
            <a:off x="3624103" y="4749353"/>
            <a:ext cx="182881" cy="259715"/>
          </a:xfrm>
          <a:custGeom>
            <a:avLst/>
            <a:gdLst/>
            <a:ahLst/>
            <a:cxnLst>
              <a:cxn ang="0">
                <a:pos x="373" y="0"/>
              </a:cxn>
              <a:cxn ang="0">
                <a:pos x="373" y="0"/>
              </a:cxn>
              <a:cxn ang="0">
                <a:pos x="107" y="0"/>
              </a:cxn>
              <a:cxn ang="0">
                <a:pos x="0" y="107"/>
              </a:cxn>
              <a:cxn ang="0">
                <a:pos x="0" y="573"/>
              </a:cxn>
              <a:cxn ang="0">
                <a:pos x="107" y="681"/>
              </a:cxn>
              <a:cxn ang="0">
                <a:pos x="373" y="681"/>
              </a:cxn>
              <a:cxn ang="0">
                <a:pos x="480" y="573"/>
              </a:cxn>
              <a:cxn ang="0">
                <a:pos x="480" y="107"/>
              </a:cxn>
              <a:cxn ang="0">
                <a:pos x="373" y="0"/>
              </a:cxn>
              <a:cxn ang="0">
                <a:pos x="240" y="642"/>
              </a:cxn>
              <a:cxn ang="0">
                <a:pos x="240" y="642"/>
              </a:cxn>
              <a:cxn ang="0">
                <a:pos x="197" y="598"/>
              </a:cxn>
              <a:cxn ang="0">
                <a:pos x="240" y="555"/>
              </a:cxn>
              <a:cxn ang="0">
                <a:pos x="284" y="598"/>
              </a:cxn>
              <a:cxn ang="0">
                <a:pos x="240" y="642"/>
              </a:cxn>
              <a:cxn ang="0">
                <a:pos x="391" y="518"/>
              </a:cxn>
              <a:cxn ang="0">
                <a:pos x="391" y="518"/>
              </a:cxn>
              <a:cxn ang="0">
                <a:pos x="89" y="518"/>
              </a:cxn>
              <a:cxn ang="0">
                <a:pos x="89" y="88"/>
              </a:cxn>
              <a:cxn ang="0">
                <a:pos x="391" y="88"/>
              </a:cxn>
              <a:cxn ang="0">
                <a:pos x="391" y="518"/>
              </a:cxn>
            </a:cxnLst>
            <a:rect l="0" t="0" r="r" b="b"/>
            <a:pathLst>
              <a:path w="480" h="681">
                <a:moveTo>
                  <a:pt x="373" y="0"/>
                </a:moveTo>
                <a:lnTo>
                  <a:pt x="373" y="0"/>
                </a:lnTo>
                <a:lnTo>
                  <a:pt x="107" y="0"/>
                </a:lnTo>
                <a:cubicBezTo>
                  <a:pt x="48" y="0"/>
                  <a:pt x="0" y="48"/>
                  <a:pt x="0" y="107"/>
                </a:cubicBezTo>
                <a:lnTo>
                  <a:pt x="0" y="573"/>
                </a:lnTo>
                <a:cubicBezTo>
                  <a:pt x="0" y="633"/>
                  <a:pt x="48" y="681"/>
                  <a:pt x="107" y="681"/>
                </a:cubicBezTo>
                <a:lnTo>
                  <a:pt x="373" y="681"/>
                </a:lnTo>
                <a:cubicBezTo>
                  <a:pt x="432" y="681"/>
                  <a:pt x="480" y="633"/>
                  <a:pt x="480" y="573"/>
                </a:cubicBezTo>
                <a:lnTo>
                  <a:pt x="480" y="107"/>
                </a:lnTo>
                <a:cubicBezTo>
                  <a:pt x="480" y="48"/>
                  <a:pt x="432" y="0"/>
                  <a:pt x="373" y="0"/>
                </a:cubicBezTo>
                <a:close/>
                <a:moveTo>
                  <a:pt x="240" y="642"/>
                </a:moveTo>
                <a:lnTo>
                  <a:pt x="240" y="642"/>
                </a:lnTo>
                <a:cubicBezTo>
                  <a:pt x="216" y="642"/>
                  <a:pt x="197" y="622"/>
                  <a:pt x="197" y="598"/>
                </a:cubicBezTo>
                <a:cubicBezTo>
                  <a:pt x="197" y="574"/>
                  <a:pt x="216" y="555"/>
                  <a:pt x="240" y="555"/>
                </a:cubicBezTo>
                <a:cubicBezTo>
                  <a:pt x="264" y="555"/>
                  <a:pt x="284" y="574"/>
                  <a:pt x="284" y="598"/>
                </a:cubicBezTo>
                <a:cubicBezTo>
                  <a:pt x="284" y="622"/>
                  <a:pt x="264" y="642"/>
                  <a:pt x="240" y="642"/>
                </a:cubicBezTo>
                <a:close/>
                <a:moveTo>
                  <a:pt x="391" y="518"/>
                </a:moveTo>
                <a:lnTo>
                  <a:pt x="391" y="518"/>
                </a:lnTo>
                <a:lnTo>
                  <a:pt x="89" y="518"/>
                </a:lnTo>
                <a:lnTo>
                  <a:pt x="89" y="88"/>
                </a:lnTo>
                <a:lnTo>
                  <a:pt x="391" y="88"/>
                </a:lnTo>
                <a:lnTo>
                  <a:pt x="391" y="518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66403" y="2465090"/>
            <a:ext cx="3528000" cy="2952328"/>
          </a:xfrm>
          <a:prstGeom prst="rect">
            <a:avLst/>
          </a:prstGeom>
          <a:ln w="6350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5148064" y="2465090"/>
            <a:ext cx="3528000" cy="2952328"/>
          </a:xfrm>
          <a:prstGeom prst="rect">
            <a:avLst/>
          </a:prstGeom>
          <a:ln w="6350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Freeform 7"/>
          <p:cNvSpPr>
            <a:spLocks noChangeAspect="1" noEditPoints="1"/>
          </p:cNvSpPr>
          <p:nvPr/>
        </p:nvSpPr>
        <p:spPr bwMode="auto">
          <a:xfrm>
            <a:off x="504914" y="5489426"/>
            <a:ext cx="182881" cy="259715"/>
          </a:xfrm>
          <a:custGeom>
            <a:avLst/>
            <a:gdLst/>
            <a:ahLst/>
            <a:cxnLst>
              <a:cxn ang="0">
                <a:pos x="373" y="0"/>
              </a:cxn>
              <a:cxn ang="0">
                <a:pos x="373" y="0"/>
              </a:cxn>
              <a:cxn ang="0">
                <a:pos x="107" y="0"/>
              </a:cxn>
              <a:cxn ang="0">
                <a:pos x="0" y="107"/>
              </a:cxn>
              <a:cxn ang="0">
                <a:pos x="0" y="573"/>
              </a:cxn>
              <a:cxn ang="0">
                <a:pos x="107" y="681"/>
              </a:cxn>
              <a:cxn ang="0">
                <a:pos x="373" y="681"/>
              </a:cxn>
              <a:cxn ang="0">
                <a:pos x="480" y="573"/>
              </a:cxn>
              <a:cxn ang="0">
                <a:pos x="480" y="107"/>
              </a:cxn>
              <a:cxn ang="0">
                <a:pos x="373" y="0"/>
              </a:cxn>
              <a:cxn ang="0">
                <a:pos x="240" y="642"/>
              </a:cxn>
              <a:cxn ang="0">
                <a:pos x="240" y="642"/>
              </a:cxn>
              <a:cxn ang="0">
                <a:pos x="197" y="598"/>
              </a:cxn>
              <a:cxn ang="0">
                <a:pos x="240" y="555"/>
              </a:cxn>
              <a:cxn ang="0">
                <a:pos x="284" y="598"/>
              </a:cxn>
              <a:cxn ang="0">
                <a:pos x="240" y="642"/>
              </a:cxn>
              <a:cxn ang="0">
                <a:pos x="391" y="518"/>
              </a:cxn>
              <a:cxn ang="0">
                <a:pos x="391" y="518"/>
              </a:cxn>
              <a:cxn ang="0">
                <a:pos x="89" y="518"/>
              </a:cxn>
              <a:cxn ang="0">
                <a:pos x="89" y="88"/>
              </a:cxn>
              <a:cxn ang="0">
                <a:pos x="391" y="88"/>
              </a:cxn>
              <a:cxn ang="0">
                <a:pos x="391" y="518"/>
              </a:cxn>
            </a:cxnLst>
            <a:rect l="0" t="0" r="r" b="b"/>
            <a:pathLst>
              <a:path w="480" h="681">
                <a:moveTo>
                  <a:pt x="373" y="0"/>
                </a:moveTo>
                <a:lnTo>
                  <a:pt x="373" y="0"/>
                </a:lnTo>
                <a:lnTo>
                  <a:pt x="107" y="0"/>
                </a:lnTo>
                <a:cubicBezTo>
                  <a:pt x="48" y="0"/>
                  <a:pt x="0" y="48"/>
                  <a:pt x="0" y="107"/>
                </a:cubicBezTo>
                <a:lnTo>
                  <a:pt x="0" y="573"/>
                </a:lnTo>
                <a:cubicBezTo>
                  <a:pt x="0" y="633"/>
                  <a:pt x="48" y="681"/>
                  <a:pt x="107" y="681"/>
                </a:cubicBezTo>
                <a:lnTo>
                  <a:pt x="373" y="681"/>
                </a:lnTo>
                <a:cubicBezTo>
                  <a:pt x="432" y="681"/>
                  <a:pt x="480" y="633"/>
                  <a:pt x="480" y="573"/>
                </a:cubicBezTo>
                <a:lnTo>
                  <a:pt x="480" y="107"/>
                </a:lnTo>
                <a:cubicBezTo>
                  <a:pt x="480" y="48"/>
                  <a:pt x="432" y="0"/>
                  <a:pt x="373" y="0"/>
                </a:cubicBezTo>
                <a:close/>
                <a:moveTo>
                  <a:pt x="240" y="642"/>
                </a:moveTo>
                <a:lnTo>
                  <a:pt x="240" y="642"/>
                </a:lnTo>
                <a:cubicBezTo>
                  <a:pt x="216" y="642"/>
                  <a:pt x="197" y="622"/>
                  <a:pt x="197" y="598"/>
                </a:cubicBezTo>
                <a:cubicBezTo>
                  <a:pt x="197" y="574"/>
                  <a:pt x="216" y="555"/>
                  <a:pt x="240" y="555"/>
                </a:cubicBezTo>
                <a:cubicBezTo>
                  <a:pt x="264" y="555"/>
                  <a:pt x="284" y="574"/>
                  <a:pt x="284" y="598"/>
                </a:cubicBezTo>
                <a:cubicBezTo>
                  <a:pt x="284" y="622"/>
                  <a:pt x="264" y="642"/>
                  <a:pt x="240" y="642"/>
                </a:cubicBezTo>
                <a:close/>
                <a:moveTo>
                  <a:pt x="391" y="518"/>
                </a:moveTo>
                <a:lnTo>
                  <a:pt x="391" y="518"/>
                </a:lnTo>
                <a:lnTo>
                  <a:pt x="89" y="518"/>
                </a:lnTo>
                <a:lnTo>
                  <a:pt x="89" y="88"/>
                </a:lnTo>
                <a:lnTo>
                  <a:pt x="391" y="88"/>
                </a:lnTo>
                <a:lnTo>
                  <a:pt x="391" y="518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82427" y="5489426"/>
            <a:ext cx="16946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Disponible sur </a:t>
            </a:r>
            <a:r>
              <a:rPr lang="fr-FR" altLang="fr-FR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smartphone</a:t>
            </a:r>
            <a:endParaRPr lang="fr-FR" sz="1000" dirty="0"/>
          </a:p>
        </p:txBody>
      </p:sp>
      <p:sp>
        <p:nvSpPr>
          <p:cNvPr id="45" name="Espace réservé de la date 44"/>
          <p:cNvSpPr>
            <a:spLocks noGrp="1"/>
          </p:cNvSpPr>
          <p:nvPr>
            <p:ph type="dt" sz="half" idx="10"/>
          </p:nvPr>
        </p:nvSpPr>
        <p:spPr>
          <a:xfrm>
            <a:off x="827088" y="6350000"/>
            <a:ext cx="3313112" cy="360363"/>
          </a:xfrm>
        </p:spPr>
        <p:txBody>
          <a:bodyPr/>
          <a:lstStyle/>
          <a:p>
            <a:r>
              <a:rPr lang="fr-FR" smtClean="0"/>
              <a:t>23/09/2016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67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8592889" y="6178583"/>
            <a:ext cx="304801" cy="288000"/>
          </a:xfrm>
        </p:spPr>
        <p:txBody>
          <a:bodyPr/>
          <a:lstStyle/>
          <a:p>
            <a:fld id="{10C140CD-8AED-46FF-A9A2-77308F3F39AE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79" name="ZoneTexte 78"/>
          <p:cNvSpPr txBox="1"/>
          <p:nvPr/>
        </p:nvSpPr>
        <p:spPr bwMode="gray">
          <a:xfrm>
            <a:off x="684213" y="1468797"/>
            <a:ext cx="3928467" cy="100811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SzPct val="25000"/>
              <a:buBlip>
                <a:blip r:embed="rId3"/>
              </a:buBlip>
            </a:pPr>
            <a:r>
              <a:rPr lang="fr-FR" altLang="fr-FR" sz="1600" b="1" dirty="0" smtClean="0">
                <a:solidFill>
                  <a:schemeClr val="bg1"/>
                </a:solidFill>
              </a:rPr>
              <a:t>Mise en place au 01/01/2017</a:t>
            </a:r>
          </a:p>
        </p:txBody>
      </p:sp>
      <p:sp>
        <p:nvSpPr>
          <p:cNvPr id="80" name="ZoneTexte 79"/>
          <p:cNvSpPr txBox="1"/>
          <p:nvPr/>
        </p:nvSpPr>
        <p:spPr bwMode="gray">
          <a:xfrm>
            <a:off x="4991765" y="1498550"/>
            <a:ext cx="3601124" cy="1080120"/>
          </a:xfrm>
          <a:prstGeom prst="roundRect">
            <a:avLst/>
          </a:prstGeom>
          <a:noFill/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3038" indent="-17303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altLang="fr-FR" sz="1200" b="1" dirty="0" smtClean="0">
                <a:solidFill>
                  <a:schemeClr val="accent5">
                    <a:lumMod val="50000"/>
                  </a:schemeClr>
                </a:solidFill>
              </a:rPr>
              <a:t>Les réseaux optique, audioprothèse et dentaire avec tiers-payant par web services</a:t>
            </a:r>
          </a:p>
          <a:p>
            <a:pPr marL="173038" indent="-17303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altLang="fr-FR" sz="1200" b="1" dirty="0" smtClean="0">
                <a:solidFill>
                  <a:schemeClr val="accent5">
                    <a:lumMod val="50000"/>
                  </a:schemeClr>
                </a:solidFill>
              </a:rPr>
              <a:t>L’application de géolocalisation </a:t>
            </a:r>
          </a:p>
          <a:p>
            <a:pPr marL="173038" indent="-17303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endParaRPr lang="fr-FR" altLang="fr-FR" sz="12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1" name="ZoneTexte 80"/>
          <p:cNvSpPr txBox="1"/>
          <p:nvPr/>
        </p:nvSpPr>
        <p:spPr bwMode="gray">
          <a:xfrm>
            <a:off x="684211" y="3163034"/>
            <a:ext cx="3928467" cy="1305272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25000"/>
              <a:buBlip>
                <a:blip r:embed="rId3"/>
              </a:buBlip>
            </a:pPr>
            <a:r>
              <a:rPr lang="fr-FR" altLang="fr-FR" sz="1400" b="1" dirty="0" smtClean="0">
                <a:solidFill>
                  <a:schemeClr val="bg1">
                    <a:lumMod val="50000"/>
                  </a:schemeClr>
                </a:solidFill>
              </a:rPr>
              <a:t>Déploiement progressif à compter du deuxième semestre 2017*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ct val="25000"/>
              <a:buBlip>
                <a:blip r:embed="rId3"/>
              </a:buBlip>
            </a:pPr>
            <a:r>
              <a:rPr lang="fr-FR" altLang="fr-FR" sz="12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 Nouveaux services à valeur ajoutée</a:t>
            </a:r>
            <a:endParaRPr lang="fr-FR" altLang="fr-FR" sz="12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3" name="Titre 4"/>
          <p:cNvSpPr txBox="1">
            <a:spLocks/>
          </p:cNvSpPr>
          <p:nvPr/>
        </p:nvSpPr>
        <p:spPr bwMode="gray">
          <a:xfrm>
            <a:off x="428304" y="497805"/>
            <a:ext cx="8064896" cy="6395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 smtClean="0">
                <a:solidFill>
                  <a:srgbClr val="007F9E"/>
                </a:solidFill>
                <a:latin typeface="+mj-lt"/>
                <a:ea typeface="+mj-ea"/>
                <a:cs typeface="+mj-cs"/>
              </a:rPr>
              <a:t>Le planning de déploiement</a:t>
            </a:r>
            <a:r>
              <a:rPr kumimoji="0" lang="fr-F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71707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8" name="Espace réservé de la date 247"/>
          <p:cNvSpPr>
            <a:spLocks noGrp="1"/>
          </p:cNvSpPr>
          <p:nvPr>
            <p:ph type="dt" sz="half" idx="10"/>
          </p:nvPr>
        </p:nvSpPr>
        <p:spPr>
          <a:xfrm>
            <a:off x="684213" y="5813908"/>
            <a:ext cx="3313112" cy="360363"/>
          </a:xfrm>
        </p:spPr>
        <p:txBody>
          <a:bodyPr/>
          <a:lstStyle/>
          <a:p>
            <a:r>
              <a:rPr lang="fr-FR" smtClean="0"/>
              <a:t>23/09/2016</a:t>
            </a:r>
            <a:endParaRPr lang="fr-FR"/>
          </a:p>
        </p:txBody>
      </p:sp>
      <p:sp>
        <p:nvSpPr>
          <p:cNvPr id="188" name="ZoneTexte 187"/>
          <p:cNvSpPr txBox="1"/>
          <p:nvPr/>
        </p:nvSpPr>
        <p:spPr bwMode="gray">
          <a:xfrm>
            <a:off x="180653" y="5814379"/>
            <a:ext cx="3816672" cy="108012"/>
          </a:xfrm>
          <a:prstGeom prst="rect">
            <a:avLst/>
          </a:prstGeom>
          <a:noFill/>
        </p:spPr>
        <p:txBody>
          <a:bodyPr wrap="square" lIns="0" tIns="0" rIns="0" bIns="61200" rtlCol="0" anchor="ctr" anchorCtr="0">
            <a:noAutofit/>
          </a:bodyPr>
          <a:lstStyle/>
          <a:p>
            <a:r>
              <a:rPr lang="fr-FR" sz="900" i="1" dirty="0" smtClean="0">
                <a:solidFill>
                  <a:schemeClr val="bg1">
                    <a:lumMod val="50000"/>
                  </a:schemeClr>
                </a:solidFill>
              </a:rPr>
              <a:t>* les dates de mise à disposition restent à valider </a:t>
            </a:r>
          </a:p>
        </p:txBody>
      </p:sp>
      <p:sp>
        <p:nvSpPr>
          <p:cNvPr id="82" name="ZoneTexte 81"/>
          <p:cNvSpPr txBox="1"/>
          <p:nvPr/>
        </p:nvSpPr>
        <p:spPr bwMode="gray">
          <a:xfrm>
            <a:off x="4991764" y="3255326"/>
            <a:ext cx="3897065" cy="1120688"/>
          </a:xfrm>
          <a:prstGeom prst="roundRect">
            <a:avLst/>
          </a:prstGeom>
          <a:noFill/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73038" indent="-17303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altLang="fr-FR" sz="1200" dirty="0" smtClean="0">
                <a:solidFill>
                  <a:schemeClr val="bg1">
                    <a:lumMod val="50000"/>
                  </a:schemeClr>
                </a:solidFill>
              </a:rPr>
              <a:t>L’analyse des devis par la plateforme Santéclair</a:t>
            </a:r>
          </a:p>
          <a:p>
            <a:pPr marL="173038" indent="-17303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altLang="fr-FR" sz="1200" dirty="0" smtClean="0">
                <a:solidFill>
                  <a:schemeClr val="bg1">
                    <a:lumMod val="50000"/>
                  </a:schemeClr>
                </a:solidFill>
              </a:rPr>
              <a:t>Réseaux bien-être sans tiers payant</a:t>
            </a:r>
          </a:p>
          <a:p>
            <a:pPr marL="173038" indent="-17303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altLang="fr-FR" sz="1200" dirty="0" smtClean="0">
                <a:solidFill>
                  <a:schemeClr val="bg1">
                    <a:lumMod val="50000"/>
                  </a:schemeClr>
                </a:solidFill>
              </a:rPr>
              <a:t>L’application web devis dentaire</a:t>
            </a:r>
          </a:p>
          <a:p>
            <a:pPr marL="173038" indent="-17303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altLang="fr-FR" sz="1200" dirty="0" smtClean="0">
                <a:solidFill>
                  <a:schemeClr val="bg1">
                    <a:lumMod val="50000"/>
                  </a:schemeClr>
                </a:solidFill>
              </a:rPr>
              <a:t>La chirurgie réfractive &amp; orthopédique</a:t>
            </a:r>
          </a:p>
        </p:txBody>
      </p:sp>
    </p:spTree>
    <p:extLst>
      <p:ext uri="{BB962C8B-B14F-4D97-AF65-F5344CB8AC3E}">
        <p14:creationId xmlns:p14="http://schemas.microsoft.com/office/powerpoint/2010/main" val="75768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8592889" y="6178583"/>
            <a:ext cx="304801" cy="288000"/>
          </a:xfrm>
        </p:spPr>
        <p:txBody>
          <a:bodyPr/>
          <a:lstStyle/>
          <a:p>
            <a:fld id="{10C140CD-8AED-46FF-A9A2-77308F3F39AE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83" name="Titre 4"/>
          <p:cNvSpPr txBox="1">
            <a:spLocks/>
          </p:cNvSpPr>
          <p:nvPr/>
        </p:nvSpPr>
        <p:spPr bwMode="gray">
          <a:xfrm>
            <a:off x="428304" y="497805"/>
            <a:ext cx="8064896" cy="6395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 smtClean="0">
                <a:solidFill>
                  <a:srgbClr val="007F9E"/>
                </a:solidFill>
                <a:latin typeface="+mj-lt"/>
                <a:ea typeface="+mj-ea"/>
                <a:cs typeface="+mj-cs"/>
              </a:rPr>
              <a:t>L’accès aux services</a:t>
            </a:r>
            <a:r>
              <a:rPr kumimoji="0" lang="fr-F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71707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8" name="Espace réservé de la date 247"/>
          <p:cNvSpPr>
            <a:spLocks noGrp="1"/>
          </p:cNvSpPr>
          <p:nvPr>
            <p:ph type="dt" sz="half" idx="10"/>
          </p:nvPr>
        </p:nvSpPr>
        <p:spPr>
          <a:xfrm>
            <a:off x="684213" y="5813908"/>
            <a:ext cx="3313112" cy="360363"/>
          </a:xfrm>
        </p:spPr>
        <p:txBody>
          <a:bodyPr/>
          <a:lstStyle/>
          <a:p>
            <a:r>
              <a:rPr lang="fr-FR" smtClean="0"/>
              <a:t>23/09/2016</a:t>
            </a:r>
            <a:endParaRPr lang="fr-FR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8049" y="957611"/>
            <a:ext cx="805484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9525" lv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fr-FR" sz="800" dirty="0">
              <a:solidFill>
                <a:srgbClr val="000000"/>
              </a:solidFill>
              <a:latin typeface="Verdana"/>
              <a:cs typeface="+mn-cs"/>
            </a:endParaRPr>
          </a:p>
          <a:p>
            <a:pPr marL="1809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Char char="-"/>
            </a:pPr>
            <a:r>
              <a:rPr lang="fr-FR" sz="1400" dirty="0" smtClean="0">
                <a:solidFill>
                  <a:srgbClr val="002060"/>
                </a:solidFill>
                <a:latin typeface="Verdana"/>
                <a:cs typeface="+mn-cs"/>
              </a:rPr>
              <a:t>En </a:t>
            </a:r>
            <a:r>
              <a:rPr lang="fr-FR" sz="1400" dirty="0">
                <a:solidFill>
                  <a:srgbClr val="002060"/>
                </a:solidFill>
                <a:latin typeface="Verdana"/>
                <a:cs typeface="+mn-cs"/>
              </a:rPr>
              <a:t>composant le numéro habituel </a:t>
            </a:r>
            <a:r>
              <a:rPr lang="fr-FR" sz="1400" dirty="0" smtClean="0">
                <a:solidFill>
                  <a:srgbClr val="002060"/>
                </a:solidFill>
                <a:latin typeface="Verdana"/>
                <a:cs typeface="+mn-cs"/>
              </a:rPr>
              <a:t>pour Garanties Santé Côté PRO ou Complémentaire Santé Salariés</a:t>
            </a:r>
            <a:endParaRPr lang="fr-FR" sz="1400" dirty="0">
              <a:solidFill>
                <a:srgbClr val="002060"/>
              </a:solidFill>
              <a:latin typeface="Verdana"/>
              <a:cs typeface="+mn-cs"/>
            </a:endParaRPr>
          </a:p>
          <a:p>
            <a:pPr marL="952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fr-FR" sz="1400" dirty="0">
              <a:solidFill>
                <a:srgbClr val="002060"/>
              </a:solidFill>
              <a:latin typeface="Verdana"/>
              <a:cs typeface="+mn-cs"/>
            </a:endParaRPr>
          </a:p>
          <a:p>
            <a:pPr marL="1809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Char char="-"/>
            </a:pPr>
            <a:r>
              <a:rPr lang="fr-FR" sz="1400" dirty="0" smtClean="0">
                <a:solidFill>
                  <a:srgbClr val="002060"/>
                </a:solidFill>
                <a:latin typeface="Verdana"/>
                <a:cs typeface="+mn-cs"/>
              </a:rPr>
              <a:t>Et </a:t>
            </a:r>
            <a:r>
              <a:rPr lang="fr-FR" sz="1400" dirty="0">
                <a:solidFill>
                  <a:srgbClr val="002060"/>
                </a:solidFill>
                <a:latin typeface="Verdana"/>
                <a:cs typeface="+mn-cs"/>
              </a:rPr>
              <a:t>d</a:t>
            </a:r>
            <a:r>
              <a:rPr lang="fr-FR" sz="1400" dirty="0" smtClean="0">
                <a:solidFill>
                  <a:srgbClr val="002060"/>
                </a:solidFill>
                <a:latin typeface="Verdana"/>
                <a:cs typeface="+mn-cs"/>
              </a:rPr>
              <a:t>ans l’Espace Santé pour Garanties Santé côté PRO </a:t>
            </a:r>
            <a:endParaRPr lang="fr-FR" sz="800" dirty="0" smtClean="0">
              <a:solidFill>
                <a:srgbClr val="002060"/>
              </a:solidFill>
              <a:latin typeface="Verdana"/>
              <a:cs typeface="+mn-cs"/>
            </a:endParaRPr>
          </a:p>
          <a:p>
            <a:pPr marL="1809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Char char="-"/>
            </a:pPr>
            <a:endParaRPr lang="fr-FR" sz="1400" dirty="0" smtClean="0">
              <a:solidFill>
                <a:srgbClr val="002060"/>
              </a:solidFill>
              <a:latin typeface="Verdana"/>
              <a:cs typeface="+mn-cs"/>
            </a:endParaRPr>
          </a:p>
          <a:p>
            <a:pPr marL="1809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Char char="-"/>
            </a:pPr>
            <a:endParaRPr lang="fr-FR" sz="1400" dirty="0">
              <a:solidFill>
                <a:srgbClr val="002060"/>
              </a:solidFill>
              <a:latin typeface="Verdana"/>
              <a:cs typeface="+mn-cs"/>
            </a:endParaRPr>
          </a:p>
          <a:p>
            <a:pPr marL="180975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Char char="-"/>
            </a:pPr>
            <a:endParaRPr lang="fr-FR" sz="1400" dirty="0" smtClean="0">
              <a:solidFill>
                <a:srgbClr val="002060"/>
              </a:solidFill>
              <a:latin typeface="Verdana"/>
              <a:cs typeface="+mn-cs"/>
            </a:endParaRPr>
          </a:p>
          <a:p>
            <a:pPr marL="952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fr-FR" sz="1000" dirty="0">
              <a:solidFill>
                <a:srgbClr val="007F9E"/>
              </a:solidFill>
              <a:latin typeface="Verdan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49" y="2108682"/>
            <a:ext cx="4719638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879" y="2632557"/>
            <a:ext cx="2719322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6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49" y="3669738"/>
            <a:ext cx="2584451" cy="190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outils de communication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750" y="1169988"/>
            <a:ext cx="8064500" cy="2820987"/>
          </a:xfrm>
        </p:spPr>
        <p:txBody>
          <a:bodyPr/>
          <a:lstStyle/>
          <a:p>
            <a:r>
              <a:rPr lang="fr-FR" dirty="0" smtClean="0"/>
              <a:t>Pour les clients : </a:t>
            </a:r>
            <a:r>
              <a:rPr lang="fr-FR" b="0" dirty="0" smtClean="0"/>
              <a:t>un dépliant accompagne</a:t>
            </a:r>
          </a:p>
          <a:p>
            <a:r>
              <a:rPr lang="fr-FR" b="0" dirty="0"/>
              <a:t>l</a:t>
            </a:r>
            <a:r>
              <a:rPr lang="fr-FR" b="0" dirty="0" smtClean="0"/>
              <a:t>’envoie des cartes de tiers payant à</a:t>
            </a:r>
          </a:p>
          <a:p>
            <a:r>
              <a:rPr lang="fr-FR" b="0" dirty="0"/>
              <a:t>p</a:t>
            </a:r>
            <a:r>
              <a:rPr lang="fr-FR" b="0" dirty="0" smtClean="0"/>
              <a:t>artir du 24 décembre</a:t>
            </a:r>
          </a:p>
          <a:p>
            <a:endParaRPr lang="fr-FR" b="0" dirty="0"/>
          </a:p>
          <a:p>
            <a:r>
              <a:rPr lang="fr-FR" dirty="0" smtClean="0"/>
              <a:t>Pour les conseillers : </a:t>
            </a:r>
          </a:p>
          <a:p>
            <a:endParaRPr lang="fr-FR" b="0" dirty="0"/>
          </a:p>
          <a:p>
            <a:r>
              <a:rPr lang="fr-FR" b="0" dirty="0" smtClean="0"/>
              <a:t>Un mémo 				Une vidéo créée par </a:t>
            </a:r>
            <a:r>
              <a:rPr lang="fr-FR" b="0" dirty="0" err="1" smtClean="0"/>
              <a:t>Santéclair</a:t>
            </a:r>
            <a:r>
              <a:rPr lang="fr-FR" b="0" dirty="0" smtClean="0"/>
              <a:t> 							</a:t>
            </a:r>
            <a:r>
              <a:rPr lang="fr-FR" sz="1600" b="0" dirty="0" smtClean="0"/>
              <a:t>accessible sur l’intranet BPCE Assurances à 					partir de fin décembre</a:t>
            </a:r>
          </a:p>
          <a:p>
            <a:r>
              <a:rPr lang="fr-FR" b="0" dirty="0" smtClean="0"/>
              <a:t>		</a:t>
            </a:r>
            <a:endParaRPr lang="fr-FR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6ABA0-69E1-413F-8163-9A3AD64C9874}" type="datetime4">
              <a:rPr lang="fr-FR" altLang="fr-FR" smtClean="0"/>
              <a:pPr/>
              <a:t>19 avril 2017</a:t>
            </a:fld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E1564E-73E6-47A7-BC97-7D60F78144EA}" type="slidenum">
              <a:rPr lang="fr-FR" altLang="fr-FR" smtClean="0"/>
              <a:pPr/>
              <a:t>8</a:t>
            </a:fld>
            <a:endParaRPr lang="fr-FR" alt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388" y="1759214"/>
            <a:ext cx="848412" cy="119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730663"/>
              </p:ext>
            </p:extLst>
          </p:nvPr>
        </p:nvGraphicFramePr>
        <p:xfrm>
          <a:off x="1848238" y="295732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Acrobat Document" showAsIcon="1" r:id="rId5" imgW="914400" imgH="771480" progId="Acrobat.Document.11">
                  <p:embed/>
                </p:oleObj>
              </mc:Choice>
              <mc:Fallback>
                <p:oleObj name="Acrobat Document" showAsIcon="1" r:id="rId5" imgW="914400" imgH="77148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8238" y="295732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879" y="4190438"/>
            <a:ext cx="2256738" cy="168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412178"/>
              </p:ext>
            </p:extLst>
          </p:nvPr>
        </p:nvGraphicFramePr>
        <p:xfrm>
          <a:off x="7689850" y="9876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Acrobat Document" showAsIcon="1" r:id="rId8" imgW="914400" imgH="771480" progId="Acrobat.Document.11">
                  <p:embed/>
                </p:oleObj>
              </mc:Choice>
              <mc:Fallback>
                <p:oleObj name="Acrobat Document" showAsIcon="1" r:id="rId8" imgW="914400" imgH="77148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89850" y="9876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388" y="1759214"/>
            <a:ext cx="804862" cy="1120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985055"/>
              </p:ext>
            </p:extLst>
          </p:nvPr>
        </p:nvGraphicFramePr>
        <p:xfrm>
          <a:off x="6248400" y="9876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Acrobat Document" showAsIcon="1" r:id="rId11" imgW="914400" imgH="771480" progId="Acrobat.Document.11">
                  <p:embed/>
                </p:oleObj>
              </mc:Choice>
              <mc:Fallback>
                <p:oleObj name="Acrobat Document" showAsIcon="1" r:id="rId11" imgW="914400" imgH="77148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48400" y="9876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6924675" y="4190438"/>
            <a:ext cx="190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Attention ! </a:t>
            </a:r>
          </a:p>
          <a:p>
            <a:r>
              <a:rPr lang="fr-FR" sz="800" dirty="0" smtClean="0"/>
              <a:t>Cette vidéo présente tous  les service </a:t>
            </a:r>
            <a:r>
              <a:rPr lang="fr-FR" sz="800" dirty="0" err="1" smtClean="0"/>
              <a:t>Santéclair</a:t>
            </a:r>
            <a:r>
              <a:rPr lang="fr-FR" sz="800" dirty="0" smtClean="0"/>
              <a:t>.</a:t>
            </a:r>
          </a:p>
          <a:p>
            <a:r>
              <a:rPr lang="fr-FR" sz="800" dirty="0" smtClean="0"/>
              <a:t>Certains services évoqués dans la vidéo (analyse </a:t>
            </a:r>
            <a:r>
              <a:rPr lang="fr-FR" sz="800" dirty="0"/>
              <a:t>de </a:t>
            </a:r>
            <a:r>
              <a:rPr lang="fr-FR" sz="800" dirty="0" smtClean="0"/>
              <a:t>devis, </a:t>
            </a:r>
            <a:r>
              <a:rPr lang="fr-FR" sz="800" dirty="0"/>
              <a:t>réseaux bien-être (Ostéopathe</a:t>
            </a:r>
            <a:r>
              <a:rPr lang="fr-FR" sz="800" dirty="0" smtClean="0"/>
              <a:t>…), chirurgie)  ne seront disponibles que courant </a:t>
            </a:r>
            <a:r>
              <a:rPr lang="fr-FR" sz="800" dirty="0"/>
              <a:t>2017 pour les assurés Caisses d’Epargne</a:t>
            </a:r>
          </a:p>
        </p:txBody>
      </p:sp>
    </p:spTree>
    <p:extLst>
      <p:ext uri="{BB962C8B-B14F-4D97-AF65-F5344CB8AC3E}">
        <p14:creationId xmlns:p14="http://schemas.microsoft.com/office/powerpoint/2010/main" val="599374533"/>
      </p:ext>
    </p:extLst>
  </p:cSld>
  <p:clrMapOvr>
    <a:masterClrMapping/>
  </p:clrMapOvr>
</p:sld>
</file>

<file path=ppt/theme/theme1.xml><?xml version="1.0" encoding="utf-8"?>
<a:theme xmlns:a="http://schemas.openxmlformats.org/drawingml/2006/main" name="Challenges Groupe BPCE Sports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7D1669ACC77A41B919089D0DB0BF2A" ma:contentTypeVersion="0" ma:contentTypeDescription="Crée un document." ma:contentTypeScope="" ma:versionID="d6631b0b3984eb704aad6e1f8a12c03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59E208-9DCD-48DF-87C2-07E26596AC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A2D0146-5C1A-46AA-AC5C-150D72EA13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B6DB14-437B-479C-AFF3-7AE24623E30A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Challenges Groupe BPCE Sports</Template>
  <TotalTime>44890</TotalTime>
  <Words>675</Words>
  <Application>Microsoft Office PowerPoint</Application>
  <PresentationFormat>Affichage à l'écran (4:3)</PresentationFormat>
  <Paragraphs>154</Paragraphs>
  <Slides>8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0" baseType="lpstr">
      <vt:lpstr>Challenges Groupe BPCE Sports</vt:lpstr>
      <vt:lpstr>Acrobat Document</vt:lpstr>
      <vt:lpstr>Santé individuelle (particuliers et TNS) et collective Tiers Payant Almerys / Services Santéclair</vt:lpstr>
      <vt:lpstr>Ce qui change </vt:lpstr>
      <vt:lpstr>Nouveau prestataire de Tiers Payant</vt:lpstr>
      <vt:lpstr>Présentation PowerPoint</vt:lpstr>
      <vt:lpstr>Les applications web de l’offre de services  Santéclair (réservé à la santé individuelle)   Comprend des applications Web accessibles dans l’espace adhérent sur internet et selon le cas sur smartphone</vt:lpstr>
      <vt:lpstr>Présentation PowerPoint</vt:lpstr>
      <vt:lpstr>Présentation PowerPoint</vt:lpstr>
      <vt:lpstr>Les outils de communication</vt:lpstr>
    </vt:vector>
  </TitlesOfParts>
  <Company>Natixis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GROUPE BPCE SPORTS</dc:title>
  <dc:creator>Briand Karine</dc:creator>
  <cp:lastModifiedBy>a5700629</cp:lastModifiedBy>
  <cp:revision>469</cp:revision>
  <cp:lastPrinted>2016-06-07T12:58:08Z</cp:lastPrinted>
  <dcterms:created xsi:type="dcterms:W3CDTF">2015-04-20T08:31:50Z</dcterms:created>
  <dcterms:modified xsi:type="dcterms:W3CDTF">2017-04-19T09:21:22Z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0x010100B77D1669ACC77A41B919089D0DB0BF2A</vt:lpwstr>
  </property>
</Properties>
</file>