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7" r:id="rId4"/>
  </p:sldMasterIdLst>
  <p:notesMasterIdLst>
    <p:notesMasterId r:id="rId10"/>
  </p:notesMasterIdLst>
  <p:handoutMasterIdLst>
    <p:handoutMasterId r:id="rId11"/>
  </p:handoutMasterIdLst>
  <p:sldIdLst>
    <p:sldId id="283" r:id="rId5"/>
    <p:sldId id="327" r:id="rId6"/>
    <p:sldId id="332" r:id="rId7"/>
    <p:sldId id="333" r:id="rId8"/>
    <p:sldId id="334" r:id="rId9"/>
  </p:sldIdLst>
  <p:sldSz cx="9144000" cy="6858000" type="screen4x3"/>
  <p:notesSz cx="6797675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CHEIBEL" initials="SV" lastIdx="7" clrIdx="0"/>
  <p:cmAuthor id="1" name="Administrateu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9E"/>
    <a:srgbClr val="944B92"/>
    <a:srgbClr val="009EE0"/>
    <a:srgbClr val="581D74"/>
    <a:srgbClr val="B4003F"/>
    <a:srgbClr val="FFFFFF"/>
    <a:srgbClr val="000000"/>
    <a:srgbClr val="A678AD"/>
    <a:srgbClr val="4F8B2B"/>
    <a:srgbClr val="809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A488322-F2BA-4B5B-9748-0D474271808F}" styleName="Style moyen 3 - 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57" autoAdjust="0"/>
    <p:restoredTop sz="94701" autoAdjust="0"/>
  </p:normalViewPr>
  <p:slideViewPr>
    <p:cSldViewPr snapToGrid="0" snapToObjects="1" showGuides="1">
      <p:cViewPr>
        <p:scale>
          <a:sx n="90" d="100"/>
          <a:sy n="90" d="100"/>
        </p:scale>
        <p:origin x="-2586" y="-468"/>
      </p:cViewPr>
      <p:guideLst>
        <p:guide orient="horz" pos="3712"/>
        <p:guide orient="horz" pos="2841"/>
        <p:guide pos="550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2947382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1441" tIns="30720" rIns="61441" bIns="30720" numCol="1" anchor="t" anchorCtr="0" compatLnSpc="1">
            <a:prstTxWarp prst="textNoShape">
              <a:avLst/>
            </a:prstTxWarp>
          </a:bodyPr>
          <a:lstStyle>
            <a:lvl1pPr defTabSz="614130" eaLnBrk="0" hangingPunct="0">
              <a:defRPr sz="800"/>
            </a:lvl1pPr>
          </a:lstStyle>
          <a:p>
            <a:endParaRPr lang="fr-FR" altLang="fr-FR"/>
          </a:p>
        </p:txBody>
      </p:sp>
      <p:sp>
        <p:nvSpPr>
          <p:cNvPr id="281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295" y="2"/>
            <a:ext cx="2945862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1441" tIns="30720" rIns="61441" bIns="30720" numCol="1" anchor="t" anchorCtr="0" compatLnSpc="1">
            <a:prstTxWarp prst="textNoShape">
              <a:avLst/>
            </a:prstTxWarp>
          </a:bodyPr>
          <a:lstStyle>
            <a:lvl1pPr algn="r" defTabSz="614130" eaLnBrk="0" hangingPunct="0">
              <a:defRPr sz="800"/>
            </a:lvl1pPr>
          </a:lstStyle>
          <a:p>
            <a:endParaRPr lang="fr-FR" altLang="fr-FR"/>
          </a:p>
        </p:txBody>
      </p:sp>
      <p:sp>
        <p:nvSpPr>
          <p:cNvPr id="281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30846"/>
            <a:ext cx="2947382" cy="494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1441" tIns="30720" rIns="61441" bIns="30720" numCol="1" anchor="b" anchorCtr="0" compatLnSpc="1">
            <a:prstTxWarp prst="textNoShape">
              <a:avLst/>
            </a:prstTxWarp>
          </a:bodyPr>
          <a:lstStyle>
            <a:lvl1pPr defTabSz="614130" eaLnBrk="0" hangingPunct="0">
              <a:defRPr sz="800"/>
            </a:lvl1pPr>
          </a:lstStyle>
          <a:p>
            <a:endParaRPr lang="fr-FR" altLang="fr-FR"/>
          </a:p>
        </p:txBody>
      </p:sp>
      <p:sp>
        <p:nvSpPr>
          <p:cNvPr id="281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295" y="9430846"/>
            <a:ext cx="2945862" cy="494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1441" tIns="30720" rIns="61441" bIns="30720" numCol="1" anchor="b" anchorCtr="0" compatLnSpc="1">
            <a:prstTxWarp prst="textNoShape">
              <a:avLst/>
            </a:prstTxWarp>
          </a:bodyPr>
          <a:lstStyle>
            <a:lvl1pPr algn="r" defTabSz="614130" eaLnBrk="0" hangingPunct="0">
              <a:defRPr sz="800"/>
            </a:lvl1pPr>
          </a:lstStyle>
          <a:p>
            <a:fld id="{F456CFAB-390D-4DF2-9CC7-733631BF0B5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169045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2947382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211" tIns="44106" rIns="88211" bIns="4410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fr-FR" altLang="fr-FR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775" y="2"/>
            <a:ext cx="2947382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211" tIns="44106" rIns="88211" bIns="4410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fr-FR" altLang="fr-FR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64" y="4714653"/>
            <a:ext cx="5438748" cy="4466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211" tIns="44106" rIns="88211" bIns="441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30846"/>
            <a:ext cx="2947382" cy="494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211" tIns="44106" rIns="88211" bIns="4410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fr-FR" altLang="fr-FR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775" y="9430846"/>
            <a:ext cx="2947382" cy="494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211" tIns="44106" rIns="88211" bIns="4410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D4E543F-C24D-4252-97FF-9D059ED5E8F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662007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9.jpe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10.jpe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gray">
          <a:xfrm>
            <a:off x="382588" y="319088"/>
            <a:ext cx="5400675" cy="7651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fr-FR" altLang="fr-FR"/>
          </a:p>
        </p:txBody>
      </p: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1677988" y="5064125"/>
            <a:ext cx="698500" cy="136525"/>
            <a:chOff x="1152" y="3216"/>
            <a:chExt cx="440" cy="86"/>
          </a:xfrm>
        </p:grpSpPr>
        <p:sp>
          <p:nvSpPr>
            <p:cNvPr id="9" name="Freeform 9"/>
            <p:cNvSpPr>
              <a:spLocks/>
            </p:cNvSpPr>
            <p:nvPr/>
          </p:nvSpPr>
          <p:spPr bwMode="gray">
            <a:xfrm>
              <a:off x="1222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gray">
            <a:xfrm>
              <a:off x="1244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gray">
            <a:xfrm>
              <a:off x="1178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gray">
            <a:xfrm>
              <a:off x="1152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gray">
            <a:xfrm>
              <a:off x="1200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gray">
            <a:xfrm>
              <a:off x="1265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gray">
            <a:xfrm>
              <a:off x="1287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gray">
            <a:xfrm>
              <a:off x="1309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gray">
            <a:xfrm>
              <a:off x="1331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gray">
            <a:xfrm>
              <a:off x="1353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gray">
            <a:xfrm>
              <a:off x="1375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gray">
            <a:xfrm>
              <a:off x="1397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gray">
            <a:xfrm>
              <a:off x="1419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gray">
            <a:xfrm>
              <a:off x="1441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gray">
            <a:xfrm>
              <a:off x="1463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gray">
            <a:xfrm>
              <a:off x="1484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25" name="Picture 45" descr="Q_GROUPE_BPCE_1ligne_20c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6473825"/>
            <a:ext cx="14509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539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9750" y="3429000"/>
            <a:ext cx="8064500" cy="1512888"/>
          </a:xfrm>
          <a:extLst>
            <a:ext uri="{909E8E84-426E-40DD-AFC4-6F175D3DCCD1}">
              <a14:hiddenFill xmlns:a14="http://schemas.microsoft.com/office/drawing/2010/main">
                <a:solidFill>
                  <a:srgbClr val="8CBD48"/>
                </a:solidFill>
              </a14:hiddenFill>
            </a:ext>
          </a:extLst>
        </p:spPr>
        <p:txBody>
          <a:bodyPr anchor="b"/>
          <a:lstStyle>
            <a:lvl1pPr>
              <a:defRPr sz="3200" b="0">
                <a:solidFill>
                  <a:srgbClr val="007F9E"/>
                </a:solidFill>
              </a:defRPr>
            </a:lvl1pPr>
          </a:lstStyle>
          <a:p>
            <a:pPr lvl="0"/>
            <a:r>
              <a:rPr lang="fr-FR" noProof="0" dirty="0" smtClean="0"/>
              <a:t>Modifiez le style du titre</a:t>
            </a:r>
          </a:p>
        </p:txBody>
      </p:sp>
      <p:sp>
        <p:nvSpPr>
          <p:cNvPr id="31539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9750" y="5026025"/>
            <a:ext cx="8064500" cy="1066800"/>
          </a:xfrm>
          <a:extLst>
            <a:ext uri="{909E8E84-426E-40DD-AFC4-6F175D3DCCD1}">
              <a14:hiddenFill xmlns:a14="http://schemas.microsoft.com/office/drawing/2010/main">
                <a:solidFill>
                  <a:srgbClr val="8CBD48"/>
                </a:solidFill>
              </a14:hiddenFill>
            </a:ext>
          </a:extLst>
        </p:spPr>
        <p:txBody>
          <a:bodyPr/>
          <a:lstStyle>
            <a:lvl1pPr>
              <a:defRPr sz="1400" b="0">
                <a:solidFill>
                  <a:srgbClr val="007F9E"/>
                </a:solidFill>
              </a:defRPr>
            </a:lvl1pPr>
          </a:lstStyle>
          <a:p>
            <a:pPr lvl="0"/>
            <a:r>
              <a:rPr lang="fr-FR" noProof="0" dirty="0" smtClean="0"/>
              <a:t>Modifiez le style des sous-titres du masque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72" y="1084263"/>
            <a:ext cx="8372856" cy="2365248"/>
          </a:xfrm>
          <a:prstGeom prst="rect">
            <a:avLst/>
          </a:prstGeom>
        </p:spPr>
      </p:pic>
      <p:grpSp>
        <p:nvGrpSpPr>
          <p:cNvPr id="3" name="Groupe 2"/>
          <p:cNvGrpSpPr>
            <a:grpSpLocks noChangeAspect="1"/>
          </p:cNvGrpSpPr>
          <p:nvPr userDrawn="1"/>
        </p:nvGrpSpPr>
        <p:grpSpPr>
          <a:xfrm>
            <a:off x="7575949" y="5918588"/>
            <a:ext cx="1170177" cy="763200"/>
            <a:chOff x="7270750" y="5655401"/>
            <a:chExt cx="1477436" cy="963598"/>
          </a:xfrm>
        </p:grpSpPr>
        <p:sp>
          <p:nvSpPr>
            <p:cNvPr id="34" name="Rectangle à coins arrondis 33"/>
            <p:cNvSpPr/>
            <p:nvPr userDrawn="1"/>
          </p:nvSpPr>
          <p:spPr bwMode="auto">
            <a:xfrm>
              <a:off x="7270750" y="5655401"/>
              <a:ext cx="1477436" cy="963598"/>
            </a:xfrm>
            <a:prstGeom prst="roundRect">
              <a:avLst/>
            </a:prstGeom>
            <a:solidFill>
              <a:srgbClr val="007F9E"/>
            </a:solidFill>
            <a:ln w="9525" cap="flat" cmpd="sng" algn="ctr">
              <a:solidFill>
                <a:srgbClr val="007F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41" name="Image 40" descr="Picto4 R.png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7330686" y="5710899"/>
              <a:ext cx="404389" cy="388800"/>
            </a:xfrm>
            <a:prstGeom prst="rect">
              <a:avLst/>
            </a:prstGeom>
          </p:spPr>
        </p:pic>
        <p:pic>
          <p:nvPicPr>
            <p:cNvPr id="42" name="Image 41" descr="Picto2 R.png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7348836" y="6184795"/>
              <a:ext cx="398737" cy="396000"/>
            </a:xfrm>
            <a:prstGeom prst="rect">
              <a:avLst/>
            </a:prstGeom>
          </p:spPr>
        </p:pic>
        <p:pic>
          <p:nvPicPr>
            <p:cNvPr id="43" name="Image 42" descr="Picto3 R.png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7795198" y="5718575"/>
              <a:ext cx="396000" cy="411547"/>
            </a:xfrm>
            <a:prstGeom prst="rect">
              <a:avLst/>
            </a:prstGeom>
          </p:spPr>
        </p:pic>
        <p:pic>
          <p:nvPicPr>
            <p:cNvPr id="44" name="Image 43" descr="Picto1 R.png"/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227977" y="5794828"/>
              <a:ext cx="406800" cy="304871"/>
            </a:xfrm>
            <a:prstGeom prst="rect">
              <a:avLst/>
            </a:prstGeom>
          </p:spPr>
        </p:pic>
        <p:pic>
          <p:nvPicPr>
            <p:cNvPr id="45" name="Image 44" descr="Picto5 R.png"/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8225869" y="6279201"/>
              <a:ext cx="435600" cy="308130"/>
            </a:xfrm>
            <a:prstGeom prst="rect">
              <a:avLst/>
            </a:prstGeom>
          </p:spPr>
        </p:pic>
        <p:pic>
          <p:nvPicPr>
            <p:cNvPr id="46" name="Image 45" descr="Picto6 R.png"/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7786171" y="6177246"/>
              <a:ext cx="417600" cy="400162"/>
            </a:xfrm>
            <a:prstGeom prst="rect">
              <a:avLst/>
            </a:prstGeom>
          </p:spPr>
        </p:pic>
      </p:grpSp>
      <p:pic>
        <p:nvPicPr>
          <p:cNvPr id="35" name="Picture 2" descr="R:\COMMUNICATION\ext_com\POLE EPARGNE\Pôle Assurances\Logos typo\RVB_NATIXIS_ASSURANCES_10CM.jp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965" y="309563"/>
            <a:ext cx="2741113" cy="765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4739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defRPr/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A6ABA0-69E1-413F-8163-9A3AD64C9874}" type="datetime4">
              <a:rPr lang="fr-FR" altLang="fr-FR"/>
              <a:pPr/>
              <a:t>19 avril 2017</a:t>
            </a:fld>
            <a:endParaRPr lang="fr-FR" alt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E1564E-73E6-47A7-BC97-7D60F78144E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96348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9750" y="1169988"/>
            <a:ext cx="3956050" cy="4851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69988"/>
            <a:ext cx="3956050" cy="4851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E1AB0E-2208-4F37-9D8B-932D1AB5AA22}" type="datetime4">
              <a:rPr lang="fr-FR" altLang="fr-FR"/>
              <a:pPr/>
              <a:t>19 avril 2017</a:t>
            </a:fld>
            <a:endParaRPr lang="fr-FR" alt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0B4F6F-4E44-48B4-9A94-B5C2E280E74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33441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32777"/>
            <a:ext cx="4040188" cy="6397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937131"/>
            <a:ext cx="4040188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132777"/>
            <a:ext cx="4041775" cy="6397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937131"/>
            <a:ext cx="4041775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0204D4-2E6B-44B4-9F49-595C8177F454}" type="datetime4">
              <a:rPr lang="fr-FR" altLang="fr-FR"/>
              <a:pPr/>
              <a:t>19 avril 2017</a:t>
            </a:fld>
            <a:endParaRPr lang="fr-FR" altLang="fr-F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0B9D56-D9C4-4A95-8ECA-8F3FFCE8D050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539750" y="404813"/>
            <a:ext cx="8064500" cy="495300"/>
          </a:xfr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8337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857F27-610F-4388-9688-15E916A97498}" type="datetime4">
              <a:rPr lang="fr-FR" altLang="fr-FR"/>
              <a:pPr/>
              <a:t>19 avril 2017</a:t>
            </a:fld>
            <a:endParaRPr lang="fr-FR" alt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7E45A4-F533-4D0E-AF0F-472724BED84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76270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2C5079-B99E-4E44-845C-FB3354F5FF60}" type="datetime4">
              <a:rPr lang="fr-FR" altLang="fr-FR"/>
              <a:pPr/>
              <a:t>19 avril 2017</a:t>
            </a:fld>
            <a:endParaRPr lang="fr-FR" alt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2C3BE5-2A80-43CF-8C4C-1D8AC55B86C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21054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Relationship Id="rId14" Type="http://schemas.openxmlformats.org/officeDocument/2006/relationships/image" Target="../media/image7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gray">
          <a:xfrm>
            <a:off x="395288" y="6092825"/>
            <a:ext cx="7056437" cy="3603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fr-FR" altLang="fr-FR"/>
          </a:p>
        </p:txBody>
      </p:sp>
      <p:sp>
        <p:nvSpPr>
          <p:cNvPr id="314371" name="Rectangle 3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827088" y="6092825"/>
            <a:ext cx="3313112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800">
                <a:solidFill>
                  <a:schemeClr val="bg1"/>
                </a:solidFill>
              </a:defRPr>
            </a:lvl1pPr>
          </a:lstStyle>
          <a:p>
            <a:fld id="{3BDC8858-FF01-4AF7-9D0B-4776BE6BD323}" type="datetime4">
              <a:rPr lang="fr-FR" altLang="fr-FR"/>
              <a:pPr/>
              <a:t>19 avril 2017</a:t>
            </a:fld>
            <a:endParaRPr lang="fr-FR" altLang="fr-FR"/>
          </a:p>
        </p:txBody>
      </p:sp>
      <p:sp>
        <p:nvSpPr>
          <p:cNvPr id="314372" name="Rectangle 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95288" y="6092825"/>
            <a:ext cx="2889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chemeClr val="bg1"/>
                </a:solidFill>
              </a:defRPr>
            </a:lvl1pPr>
          </a:lstStyle>
          <a:p>
            <a:fld id="{627716CA-9C44-42D1-AB35-F58D2C059D09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gray">
          <a:xfrm flipV="1">
            <a:off x="742950" y="6203950"/>
            <a:ext cx="0" cy="13652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gray">
          <a:xfrm>
            <a:off x="539750" y="404813"/>
            <a:ext cx="8064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altLang="fr-FR" dirty="0" smtClean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gray">
          <a:xfrm>
            <a:off x="539750" y="1169988"/>
            <a:ext cx="8064500" cy="485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 smtClean="0"/>
              <a:t>Cliquez pour modifier les styles du texte du masque</a:t>
            </a:r>
          </a:p>
          <a:p>
            <a:pPr lvl="1"/>
            <a:r>
              <a:rPr lang="fr-FR" altLang="fr-FR" dirty="0" smtClean="0"/>
              <a:t>Deuxième niveau</a:t>
            </a:r>
          </a:p>
          <a:p>
            <a:pPr lvl="2"/>
            <a:r>
              <a:rPr lang="fr-FR" altLang="fr-FR" dirty="0" smtClean="0"/>
              <a:t>Troisième niveau</a:t>
            </a: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gray">
          <a:xfrm>
            <a:off x="395288" y="898525"/>
            <a:ext cx="8347075" cy="0"/>
          </a:xfrm>
          <a:prstGeom prst="line">
            <a:avLst/>
          </a:prstGeom>
          <a:noFill/>
          <a:ln w="12700">
            <a:solidFill>
              <a:srgbClr val="A678A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25" name="Groupe 24"/>
          <p:cNvGrpSpPr/>
          <p:nvPr/>
        </p:nvGrpSpPr>
        <p:grpSpPr>
          <a:xfrm>
            <a:off x="7945574" y="319604"/>
            <a:ext cx="787264" cy="513461"/>
            <a:chOff x="7270750" y="5655401"/>
            <a:chExt cx="1477436" cy="963598"/>
          </a:xfrm>
        </p:grpSpPr>
        <p:sp>
          <p:nvSpPr>
            <p:cNvPr id="26" name="Rectangle à coins arrondis 25"/>
            <p:cNvSpPr/>
            <p:nvPr userDrawn="1"/>
          </p:nvSpPr>
          <p:spPr bwMode="auto">
            <a:xfrm>
              <a:off x="7270750" y="5655401"/>
              <a:ext cx="1477436" cy="963598"/>
            </a:xfrm>
            <a:prstGeom prst="roundRect">
              <a:avLst/>
            </a:prstGeom>
            <a:solidFill>
              <a:srgbClr val="007F9E"/>
            </a:solidFill>
            <a:ln w="9525" cap="flat" cmpd="sng" algn="ctr">
              <a:solidFill>
                <a:srgbClr val="007F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27" name="Image 26" descr="Picto4 R.png"/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7330686" y="5710899"/>
              <a:ext cx="404389" cy="388800"/>
            </a:xfrm>
            <a:prstGeom prst="rect">
              <a:avLst/>
            </a:prstGeom>
          </p:spPr>
        </p:pic>
        <p:pic>
          <p:nvPicPr>
            <p:cNvPr id="28" name="Image 27" descr="Picto2 R.png"/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7348836" y="6184795"/>
              <a:ext cx="398737" cy="396000"/>
            </a:xfrm>
            <a:prstGeom prst="rect">
              <a:avLst/>
            </a:prstGeom>
          </p:spPr>
        </p:pic>
        <p:pic>
          <p:nvPicPr>
            <p:cNvPr id="29" name="Image 28" descr="Picto3 R.png"/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7795198" y="5718575"/>
              <a:ext cx="396000" cy="411547"/>
            </a:xfrm>
            <a:prstGeom prst="rect">
              <a:avLst/>
            </a:prstGeom>
          </p:spPr>
        </p:pic>
        <p:pic>
          <p:nvPicPr>
            <p:cNvPr id="30" name="Image 29" descr="Picto1 R.png"/>
            <p:cNvPicPr>
              <a:picLocks noChangeAspect="1"/>
            </p:cNvPicPr>
            <p:nvPr userDrawn="1"/>
          </p:nvPicPr>
          <p:blipFill>
            <a:blip r:embed="rId11"/>
            <a:stretch>
              <a:fillRect/>
            </a:stretch>
          </p:blipFill>
          <p:spPr>
            <a:xfrm>
              <a:off x="8227977" y="5794828"/>
              <a:ext cx="406800" cy="304871"/>
            </a:xfrm>
            <a:prstGeom prst="rect">
              <a:avLst/>
            </a:prstGeom>
          </p:spPr>
        </p:pic>
        <p:pic>
          <p:nvPicPr>
            <p:cNvPr id="34" name="Image 33" descr="Picto5 R.png"/>
            <p:cNvPicPr>
              <a:picLocks noChangeAspect="1"/>
            </p:cNvPicPr>
            <p:nvPr userDrawn="1"/>
          </p:nvPicPr>
          <p:blipFill>
            <a:blip r:embed="rId12"/>
            <a:stretch>
              <a:fillRect/>
            </a:stretch>
          </p:blipFill>
          <p:spPr>
            <a:xfrm>
              <a:off x="8225869" y="6279201"/>
              <a:ext cx="435600" cy="308130"/>
            </a:xfrm>
            <a:prstGeom prst="rect">
              <a:avLst/>
            </a:prstGeom>
          </p:spPr>
        </p:pic>
        <p:pic>
          <p:nvPicPr>
            <p:cNvPr id="35" name="Image 34" descr="Picto6 R.png"/>
            <p:cNvPicPr>
              <a:picLocks noChangeAspect="1"/>
            </p:cNvPicPr>
            <p:nvPr userDrawn="1"/>
          </p:nvPicPr>
          <p:blipFill>
            <a:blip r:embed="rId13"/>
            <a:stretch>
              <a:fillRect/>
            </a:stretch>
          </p:blipFill>
          <p:spPr>
            <a:xfrm>
              <a:off x="7786171" y="6177246"/>
              <a:ext cx="417600" cy="400162"/>
            </a:xfrm>
            <a:prstGeom prst="rect">
              <a:avLst/>
            </a:prstGeom>
          </p:spPr>
        </p:pic>
      </p:grpSp>
      <p:pic>
        <p:nvPicPr>
          <p:cNvPr id="18" name="Picture 2" descr="R:\COMMUNICATION\ext_com\POLE EPARGNE\Pôle Assurances\Logos typo\RVB_NATIXIS_ASSURANCES_10CM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045" y="6092825"/>
            <a:ext cx="1341230" cy="37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692" r:id="rId2"/>
    <p:sldLayoutId id="2147483694" r:id="rId3"/>
    <p:sldLayoutId id="2147483695" r:id="rId4"/>
    <p:sldLayoutId id="2147483696" r:id="rId5"/>
    <p:sldLayoutId id="2147483697" r:id="rId6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007F9E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9pPr>
    </p:titleStyle>
    <p:bodyStyle>
      <a:lvl1pPr marL="0" indent="0" algn="l" defTabSz="723900" rtl="0" eaLnBrk="1" fontAlgn="base" hangingPunct="1">
        <a:spcBef>
          <a:spcPct val="20000"/>
        </a:spcBef>
        <a:spcAft>
          <a:spcPct val="0"/>
        </a:spcAft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269875" indent="-266700" algn="l" defTabSz="723900" rtl="0" eaLnBrk="1" fontAlgn="base" hangingPunct="1">
        <a:spcBef>
          <a:spcPct val="20000"/>
        </a:spcBef>
        <a:spcAft>
          <a:spcPct val="0"/>
        </a:spcAft>
        <a:buClrTx/>
        <a:buChar char="•"/>
        <a:defRPr sz="1600" b="1">
          <a:solidFill>
            <a:srgbClr val="007F9E"/>
          </a:solidFill>
          <a:latin typeface="+mn-lt"/>
          <a:cs typeface="+mn-cs"/>
        </a:defRPr>
      </a:lvl2pPr>
      <a:lvl3pPr marL="723900" indent="-274638" algn="l" defTabSz="7239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20000"/>
        <a:buFont typeface="Verdana" pitchFamily="34" charset="0"/>
        <a:buChar char="–"/>
        <a:defRPr sz="1400">
          <a:solidFill>
            <a:schemeClr val="tx2"/>
          </a:solidFill>
          <a:latin typeface="+mn-lt"/>
          <a:cs typeface="+mn-cs"/>
        </a:defRPr>
      </a:lvl3pPr>
      <a:lvl4pPr marL="903288" indent="468313" algn="l" defTabSz="723900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defRPr sz="1200">
          <a:solidFill>
            <a:schemeClr val="tx2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1.bin"/><Relationship Id="rId7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1.wmf"/><Relationship Id="rId4" Type="http://schemas.openxmlformats.org/officeDocument/2006/relationships/package" Target="../embeddings/Microsoft_Word_Document1.doc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fr-FR" altLang="fr-FR" dirty="0" smtClean="0"/>
              <a:t>Complémentaire Santé </a:t>
            </a:r>
            <a:r>
              <a:rPr lang="fr-FR" altLang="fr-FR" dirty="0"/>
              <a:t>S</a:t>
            </a:r>
            <a:r>
              <a:rPr lang="fr-FR" altLang="fr-FR" dirty="0" smtClean="0"/>
              <a:t>alariés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marL="0" indent="0"/>
            <a:r>
              <a:rPr lang="fr-FR" altLang="fr-FR" sz="2000" b="1" dirty="0" smtClean="0">
                <a:solidFill>
                  <a:schemeClr val="accent1"/>
                </a:solidFill>
              </a:rPr>
              <a:t>KIT DE RESILIATION CONCURRENCE</a:t>
            </a:r>
            <a:endParaRPr lang="fr-FR" altLang="fr-FR" dirty="0" smtClean="0"/>
          </a:p>
          <a:p>
            <a:pPr marL="0" indent="0"/>
            <a:endParaRPr lang="fr-FR" altLang="fr-FR" dirty="0" smtClean="0"/>
          </a:p>
          <a:p>
            <a:pPr marL="0" indent="0"/>
            <a:r>
              <a:rPr lang="fr-FR" altLang="fr-FR" b="1" dirty="0" smtClean="0"/>
              <a:t>Septembre</a:t>
            </a:r>
            <a:r>
              <a:rPr lang="en-US" altLang="fr-FR" b="1" dirty="0" smtClean="0"/>
              <a:t> 2016</a:t>
            </a:r>
            <a:endParaRPr lang="fr-FR" altLang="fr-FR" b="1" dirty="0" smtClean="0"/>
          </a:p>
        </p:txBody>
      </p:sp>
    </p:spTree>
    <p:extLst>
      <p:ext uri="{BB962C8B-B14F-4D97-AF65-F5344CB8AC3E}">
        <p14:creationId xmlns:p14="http://schemas.microsoft.com/office/powerpoint/2010/main" val="334176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contexte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600" dirty="0" smtClean="0"/>
              <a:t>Le déploiement de la santé collective dans le réseau des Caisses d’Epargne est découpé en deux temps commerciaux :</a:t>
            </a:r>
          </a:p>
          <a:p>
            <a:endParaRPr lang="fr-FR" sz="1600" dirty="0"/>
          </a:p>
          <a:p>
            <a:r>
              <a:rPr lang="fr-FR" sz="1600" dirty="0" smtClean="0">
                <a:solidFill>
                  <a:schemeClr val="accent3">
                    <a:lumMod val="65000"/>
                  </a:schemeClr>
                </a:solidFill>
              </a:rPr>
              <a:t>1- Les entreprises non équipées</a:t>
            </a:r>
          </a:p>
          <a:p>
            <a:r>
              <a:rPr lang="fr-FR" sz="1600" b="0" dirty="0" smtClean="0">
                <a:solidFill>
                  <a:schemeClr val="accent3">
                    <a:lumMod val="65000"/>
                  </a:schemeClr>
                </a:solidFill>
              </a:rPr>
              <a:t>Objectif : Equiper les clients pour les accompagner dans leur mise en conformité ANI à partir du 1</a:t>
            </a:r>
            <a:r>
              <a:rPr lang="fr-FR" sz="1600" b="0" baseline="30000" dirty="0" smtClean="0">
                <a:solidFill>
                  <a:schemeClr val="accent3">
                    <a:lumMod val="65000"/>
                  </a:schemeClr>
                </a:solidFill>
              </a:rPr>
              <a:t>er</a:t>
            </a:r>
            <a:r>
              <a:rPr lang="fr-FR" sz="1600" b="0" dirty="0" smtClean="0">
                <a:solidFill>
                  <a:schemeClr val="accent3">
                    <a:lumMod val="65000"/>
                  </a:schemeClr>
                </a:solidFill>
              </a:rPr>
              <a:t> janvier 2016</a:t>
            </a:r>
          </a:p>
          <a:p>
            <a:endParaRPr lang="fr-FR" sz="1600" dirty="0" smtClean="0"/>
          </a:p>
          <a:p>
            <a:r>
              <a:rPr lang="fr-FR" sz="1600" dirty="0" smtClean="0"/>
              <a:t>2- Les entreprises équipées </a:t>
            </a:r>
            <a:endParaRPr lang="fr-FR" sz="1600" dirty="0"/>
          </a:p>
          <a:p>
            <a:r>
              <a:rPr lang="fr-FR" sz="1600" b="0" dirty="0" smtClean="0"/>
              <a:t>Objectif : Cibler les entreprises équipées d’un contrat santé collective</a:t>
            </a:r>
          </a:p>
          <a:p>
            <a:r>
              <a:rPr lang="fr-FR" sz="1600" b="0" dirty="0" smtClean="0">
                <a:sym typeface="Wingdings" panose="05000000000000000000" pitchFamily="2" charset="2"/>
              </a:rPr>
              <a:t> Pour aborder cette nouvelle étape, nous devons accompagner les clients dans la résiliation de leur contrat existant.</a:t>
            </a:r>
            <a:endParaRPr lang="fr-FR" sz="1600" b="0" dirty="0" smtClean="0"/>
          </a:p>
          <a:p>
            <a:endParaRPr lang="fr-FR" b="0" dirty="0" smtClean="0"/>
          </a:p>
          <a:p>
            <a:endParaRPr lang="fr-FR" sz="1200" b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6ABA0-69E1-413F-8163-9A3AD64C9874}" type="datetime4">
              <a:rPr lang="fr-FR" altLang="fr-FR" smtClean="0"/>
              <a:pPr/>
              <a:t>19 avril 2017</a:t>
            </a:fld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E1564E-73E6-47A7-BC97-7D60F78144EA}" type="slidenum">
              <a:rPr lang="fr-FR" altLang="fr-FR" smtClean="0"/>
              <a:pPr/>
              <a:t>2</a:t>
            </a:fld>
            <a:endParaRPr lang="fr-FR" altLang="fr-FR"/>
          </a:p>
        </p:txBody>
      </p:sp>
      <p:sp>
        <p:nvSpPr>
          <p:cNvPr id="8" name="ZoneTexte 7"/>
          <p:cNvSpPr txBox="1"/>
          <p:nvPr/>
        </p:nvSpPr>
        <p:spPr>
          <a:xfrm>
            <a:off x="395288" y="4556726"/>
            <a:ext cx="8344945" cy="83099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Vous trouverez dans ce support les principes de résiliation des contrats concurrents et les modèles de courriers pour faciliter la souscription des nouveaux </a:t>
            </a:r>
            <a:r>
              <a:rPr lang="fr-FR" sz="1600" b="1" dirty="0" smtClean="0">
                <a:solidFill>
                  <a:schemeClr val="tx1"/>
                </a:solidFill>
              </a:rPr>
              <a:t>contrats.</a:t>
            </a:r>
            <a:endParaRPr lang="fr-FR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07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Comment fonctionne la résiliation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750" y="1042392"/>
            <a:ext cx="8064500" cy="485140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 smtClean="0"/>
              <a:t>Le délai : </a:t>
            </a:r>
          </a:p>
          <a:p>
            <a:r>
              <a:rPr lang="fr-FR" sz="1400" b="0" dirty="0" smtClean="0"/>
              <a:t>Les contrats de santé collective doivent être résiliés </a:t>
            </a:r>
            <a:r>
              <a:rPr lang="fr-FR" sz="1400" u="sng" dirty="0" smtClean="0"/>
              <a:t>2 mois avant leur échéance</a:t>
            </a:r>
            <a:r>
              <a:rPr lang="fr-FR" sz="1400" dirty="0" smtClean="0"/>
              <a:t> </a:t>
            </a:r>
            <a:r>
              <a:rPr lang="fr-FR" sz="1400" b="0" dirty="0" smtClean="0"/>
              <a:t>c’est-à-dire avant le 31 octobre pour les contrats dont l’échéance est fixée au 1</a:t>
            </a:r>
            <a:r>
              <a:rPr lang="fr-FR" sz="1400" b="0" baseline="30000" dirty="0" smtClean="0"/>
              <a:t>er</a:t>
            </a:r>
            <a:r>
              <a:rPr lang="fr-FR" sz="1400" b="0" dirty="0" smtClean="0"/>
              <a:t> janvier. (la date d’effet du contrat Caisse d’Epargne est le 1</a:t>
            </a:r>
            <a:r>
              <a:rPr lang="fr-FR" sz="1400" b="0" baseline="30000" dirty="0" smtClean="0"/>
              <a:t>er</a:t>
            </a:r>
            <a:r>
              <a:rPr lang="fr-FR" sz="1400" b="0" dirty="0" smtClean="0"/>
              <a:t> janvier de l’année suivante)</a:t>
            </a:r>
          </a:p>
          <a:p>
            <a:endParaRPr lang="fr-FR" sz="1400" b="0" dirty="0" smtClean="0"/>
          </a:p>
          <a:p>
            <a:endParaRPr lang="fr-FR" sz="1400" b="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 smtClean="0"/>
              <a:t>La formalisation :</a:t>
            </a:r>
            <a:endParaRPr lang="fr-FR" sz="1600" dirty="0"/>
          </a:p>
          <a:p>
            <a:r>
              <a:rPr lang="fr-FR" sz="1400" b="0" dirty="0" smtClean="0"/>
              <a:t>La résiliation est formalisée par un courrier envoyé par l’employeur à son assureur. </a:t>
            </a:r>
            <a:endParaRPr lang="fr-FR" sz="1400" b="0" dirty="0"/>
          </a:p>
          <a:p>
            <a:r>
              <a:rPr lang="fr-FR" sz="1400" b="0" dirty="0" smtClean="0">
                <a:sym typeface="Wingdings" panose="05000000000000000000" pitchFamily="2" charset="2"/>
              </a:rPr>
              <a:t> Modèle de courrier fourni dans ce support</a:t>
            </a:r>
            <a:endParaRPr lang="fr-FR" sz="1400" b="0" dirty="0" smtClean="0"/>
          </a:p>
          <a:p>
            <a:endParaRPr lang="fr-FR" sz="1400" b="0" dirty="0" smtClean="0"/>
          </a:p>
          <a:p>
            <a:endParaRPr lang="fr-FR" sz="1400" b="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 smtClean="0"/>
              <a:t>La résiliation des renforts et extension à la famille :</a:t>
            </a:r>
          </a:p>
          <a:p>
            <a:r>
              <a:rPr lang="fr-FR" sz="1400" b="0" dirty="0" smtClean="0"/>
              <a:t>Si le salarié affilié au contrat collectif avait souscrit à ses frais une montée en gamme (renfort) ou un rattachement de sa famille (extension), </a:t>
            </a:r>
            <a:r>
              <a:rPr lang="fr-FR" sz="1400" dirty="0" smtClean="0"/>
              <a:t>ces contrats seront automatiquement résiliés </a:t>
            </a:r>
            <a:r>
              <a:rPr lang="fr-FR" sz="1400" b="0" dirty="0" smtClean="0"/>
              <a:t>du fait de la résiliation du contrat principal.</a:t>
            </a:r>
          </a:p>
          <a:p>
            <a:r>
              <a:rPr lang="fr-FR" sz="1200" b="0" i="1" dirty="0" smtClean="0"/>
              <a:t>NB : nous ne pouvons pas exclure que certains organismes aient proposé à titre de renfort ou d’extension, des contrats strictement individuels dits « contrats sur-complémentaires ». L’initiative de la résiliation de ces sur-complémentaires revient aux salariés souscripteurs.</a:t>
            </a:r>
          </a:p>
          <a:p>
            <a:endParaRPr lang="fr-FR" sz="1400" b="0" dirty="0"/>
          </a:p>
          <a:p>
            <a:endParaRPr lang="fr-FR" sz="1400" b="0" dirty="0" smtClean="0"/>
          </a:p>
          <a:p>
            <a:endParaRPr lang="fr-FR" sz="1400" b="0" dirty="0"/>
          </a:p>
          <a:p>
            <a:endParaRPr lang="fr-FR" sz="1400" b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6ABA0-69E1-413F-8163-9A3AD64C9874}" type="datetime4">
              <a:rPr lang="fr-FR" altLang="fr-FR" smtClean="0"/>
              <a:pPr/>
              <a:t>19 avril 2017</a:t>
            </a:fld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E1564E-73E6-47A7-BC97-7D60F78144EA}" type="slidenum">
              <a:rPr lang="fr-FR" altLang="fr-FR" smtClean="0"/>
              <a:pPr/>
              <a:t>3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15952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750" y="1393281"/>
            <a:ext cx="8064500" cy="485140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 smtClean="0"/>
              <a:t>1</a:t>
            </a:r>
            <a:r>
              <a:rPr lang="fr-FR" sz="1600" baseline="30000" dirty="0" smtClean="0"/>
              <a:t>er</a:t>
            </a:r>
            <a:r>
              <a:rPr lang="fr-FR" sz="1600" dirty="0" smtClean="0"/>
              <a:t> cas : une DUE avait été mise en place dans l’entreprise</a:t>
            </a:r>
          </a:p>
          <a:p>
            <a:endParaRPr lang="fr-FR" sz="1600" dirty="0" smtClean="0"/>
          </a:p>
          <a:p>
            <a:r>
              <a:rPr lang="fr-FR" sz="1600" b="0" dirty="0"/>
              <a:t>La dénonciation de la DUE doit être effectuée. </a:t>
            </a:r>
          </a:p>
          <a:p>
            <a:r>
              <a:rPr lang="fr-FR" sz="1600" b="0" dirty="0"/>
              <a:t>Elle relève de la responsabilité de l’employeur. </a:t>
            </a:r>
          </a:p>
          <a:p>
            <a:r>
              <a:rPr lang="fr-FR" sz="1600" b="0" dirty="0"/>
              <a:t>La dénonciation se fait par l’envoi d’un courrier envoyé par l’employeur à ses salariés dans un délais de 2 mois avant la prise d’effet du nouveau contrat.</a:t>
            </a:r>
          </a:p>
          <a:p>
            <a:pPr marL="285750" indent="-285750">
              <a:buFont typeface="Wingdings"/>
              <a:buChar char="è"/>
            </a:pPr>
            <a:r>
              <a:rPr lang="fr-FR" sz="1600" b="0" dirty="0">
                <a:sym typeface="Wingdings" panose="05000000000000000000" pitchFamily="2" charset="2"/>
              </a:rPr>
              <a:t>Modèle de dénonciation fourni dans ce support</a:t>
            </a:r>
          </a:p>
          <a:p>
            <a:endParaRPr lang="fr-FR" sz="1200" b="0" dirty="0" smtClean="0">
              <a:sym typeface="Wingdings" panose="05000000000000000000" pitchFamily="2" charset="2"/>
            </a:endParaRPr>
          </a:p>
          <a:p>
            <a:endParaRPr lang="fr-FR" sz="1200" b="0" dirty="0" smtClean="0">
              <a:sym typeface="Wingdings" panose="05000000000000000000" pitchFamily="2" charset="2"/>
            </a:endParaRPr>
          </a:p>
          <a:p>
            <a:endParaRPr lang="fr-FR" sz="1200" b="0" dirty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 smtClean="0">
                <a:sym typeface="Wingdings" panose="05000000000000000000" pitchFamily="2" charset="2"/>
              </a:rPr>
              <a:t>2</a:t>
            </a:r>
            <a:r>
              <a:rPr lang="fr-FR" sz="1600" baseline="30000" dirty="0" smtClean="0">
                <a:sym typeface="Wingdings" panose="05000000000000000000" pitchFamily="2" charset="2"/>
              </a:rPr>
              <a:t>ème</a:t>
            </a:r>
            <a:r>
              <a:rPr lang="fr-FR" sz="1600" dirty="0" smtClean="0">
                <a:sym typeface="Wingdings" panose="05000000000000000000" pitchFamily="2" charset="2"/>
              </a:rPr>
              <a:t> cas : Pas de DUE précédemment mise en place</a:t>
            </a:r>
            <a:endParaRPr lang="fr-FR" sz="1100" dirty="0" smtClean="0">
              <a:sym typeface="Wingdings" panose="05000000000000000000" pitchFamily="2" charset="2"/>
            </a:endParaRPr>
          </a:p>
          <a:p>
            <a:r>
              <a:rPr lang="fr-FR" sz="1600" b="0" dirty="0" smtClean="0">
                <a:sym typeface="Wingdings" panose="05000000000000000000" pitchFamily="2" charset="2"/>
              </a:rPr>
              <a:t>Il convient de mettre en place une DUE comme pour une entreprise non équipée.</a:t>
            </a:r>
          </a:p>
          <a:p>
            <a:endParaRPr lang="fr-FR" sz="1600" b="0" dirty="0" smtClean="0">
              <a:sym typeface="Wingdings" panose="05000000000000000000" pitchFamily="2" charset="2"/>
            </a:endParaRPr>
          </a:p>
          <a:p>
            <a:endParaRPr lang="fr-FR" sz="1600" b="0" dirty="0">
              <a:sym typeface="Wingdings" panose="05000000000000000000" pitchFamily="2" charset="2"/>
            </a:endParaRPr>
          </a:p>
          <a:p>
            <a:endParaRPr lang="fr-FR" sz="1600" b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6ABA0-69E1-413F-8163-9A3AD64C9874}" type="datetime4">
              <a:rPr lang="fr-FR" altLang="fr-FR" smtClean="0"/>
              <a:pPr/>
              <a:t>19 avril 2017</a:t>
            </a:fld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E1564E-73E6-47A7-BC97-7D60F78144EA}" type="slidenum">
              <a:rPr lang="fr-FR" altLang="fr-FR" smtClean="0"/>
              <a:pPr/>
              <a:t>4</a:t>
            </a:fld>
            <a:endParaRPr lang="fr-FR" altLang="fr-FR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539750" y="404813"/>
            <a:ext cx="8064500" cy="495300"/>
          </a:xfrm>
        </p:spPr>
        <p:txBody>
          <a:bodyPr/>
          <a:lstStyle/>
          <a:p>
            <a:r>
              <a:rPr lang="fr-FR" dirty="0" smtClean="0"/>
              <a:t>Quelles conséquences pour la DUE 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453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</a:t>
            </a:r>
            <a:r>
              <a:rPr lang="fr-FR" dirty="0" err="1" smtClean="0"/>
              <a:t>process</a:t>
            </a:r>
            <a:r>
              <a:rPr lang="fr-FR" dirty="0" smtClean="0"/>
              <a:t> de résiliation des contrats concurrents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380502" y="6092825"/>
            <a:ext cx="3313112" cy="360363"/>
          </a:xfrm>
        </p:spPr>
        <p:txBody>
          <a:bodyPr/>
          <a:lstStyle/>
          <a:p>
            <a:fld id="{D4A6ABA0-69E1-413F-8163-9A3AD64C9874}" type="datetime4">
              <a:rPr lang="fr-FR" altLang="fr-FR" smtClean="0"/>
              <a:pPr/>
              <a:t>19 avril 2017</a:t>
            </a:fld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E1564E-73E6-47A7-BC97-7D60F78144EA}" type="slidenum">
              <a:rPr lang="fr-FR" altLang="fr-FR" smtClean="0"/>
              <a:pPr/>
              <a:t>5</a:t>
            </a:fld>
            <a:endParaRPr lang="fr-FR" altLang="fr-FR"/>
          </a:p>
        </p:txBody>
      </p:sp>
      <p:sp>
        <p:nvSpPr>
          <p:cNvPr id="6" name="ZoneTexte 5"/>
          <p:cNvSpPr txBox="1"/>
          <p:nvPr/>
        </p:nvSpPr>
        <p:spPr>
          <a:xfrm>
            <a:off x="611627" y="2030938"/>
            <a:ext cx="6971352" cy="1261884"/>
          </a:xfrm>
          <a:prstGeom prst="rect">
            <a:avLst/>
          </a:prstGeom>
          <a:solidFill>
            <a:schemeClr val="tx1">
              <a:lumMod val="20000"/>
              <a:lumOff val="80000"/>
              <a:alpha val="3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Etape 2 : Compléter la lettre de résiliation </a:t>
            </a:r>
          </a:p>
          <a:p>
            <a:r>
              <a:rPr lang="fr-FR" sz="1400" b="1" dirty="0">
                <a:sym typeface="Wingdings" panose="05000000000000000000" pitchFamily="2" charset="2"/>
              </a:rPr>
              <a:t> </a:t>
            </a:r>
            <a:r>
              <a:rPr lang="fr-FR" sz="1400" b="1" dirty="0" smtClean="0">
                <a:sym typeface="Wingdings" panose="05000000000000000000" pitchFamily="2" charset="2"/>
              </a:rPr>
              <a:t>Mo</a:t>
            </a:r>
            <a:r>
              <a:rPr lang="fr-FR" sz="1400" b="1" dirty="0" smtClean="0"/>
              <a:t>dèle de lettre</a:t>
            </a:r>
            <a:endParaRPr lang="fr-FR" sz="1400" b="1" dirty="0"/>
          </a:p>
          <a:p>
            <a:r>
              <a:rPr lang="fr-FR" sz="1400" dirty="0" smtClean="0"/>
              <a:t>- Remplir les coordonnées de l’assureur concurrent</a:t>
            </a:r>
          </a:p>
          <a:p>
            <a:r>
              <a:rPr lang="fr-FR" sz="1400" dirty="0" smtClean="0"/>
              <a:t>- Faire signer le lettre par le chef d’entreprise ou son représentant habilité</a:t>
            </a:r>
          </a:p>
          <a:p>
            <a:r>
              <a:rPr lang="fr-FR" sz="1400" dirty="0" smtClean="0"/>
              <a:t>- Envoyer ou faire envoyer par le client la lettre en LRAR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26564" y="1123950"/>
            <a:ext cx="6955307" cy="61555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Etape 1 : Faire signer le nouveau contrat</a:t>
            </a:r>
          </a:p>
          <a:p>
            <a:r>
              <a:rPr lang="fr-FR" sz="1400" dirty="0" smtClean="0"/>
              <a:t>(s’assurer avant que l’entreprise est bien éligible à ce contrat)</a:t>
            </a:r>
            <a:endParaRPr lang="fr-FR" sz="1400" dirty="0"/>
          </a:p>
        </p:txBody>
      </p:sp>
      <p:sp>
        <p:nvSpPr>
          <p:cNvPr id="8" name="ZoneTexte 7"/>
          <p:cNvSpPr txBox="1"/>
          <p:nvPr/>
        </p:nvSpPr>
        <p:spPr>
          <a:xfrm>
            <a:off x="635272" y="3507125"/>
            <a:ext cx="6945954" cy="1138773"/>
          </a:xfrm>
          <a:prstGeom prst="rect">
            <a:avLst/>
          </a:prstGeom>
          <a:solidFill>
            <a:schemeClr val="tx1">
              <a:lumMod val="20000"/>
              <a:lumOff val="80000"/>
              <a:alpha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Etape 3 : Si nécessaire, inviter le client à dénoncer la DUE existante auprès de ses salariés</a:t>
            </a:r>
          </a:p>
          <a:p>
            <a:pPr marL="285750" indent="-285750">
              <a:buFont typeface="Wingdings"/>
              <a:buChar char="è"/>
            </a:pPr>
            <a:r>
              <a:rPr lang="fr-FR" sz="1400" b="1" dirty="0" smtClean="0">
                <a:sym typeface="Wingdings" panose="05000000000000000000" pitchFamily="2" charset="2"/>
              </a:rPr>
              <a:t>M</a:t>
            </a:r>
            <a:r>
              <a:rPr lang="fr-FR" sz="1400" b="1" dirty="0" smtClean="0"/>
              <a:t>odèle de lettre</a:t>
            </a:r>
          </a:p>
          <a:p>
            <a:r>
              <a:rPr lang="fr-FR" sz="1400" dirty="0" smtClean="0"/>
              <a:t>Courrier envoyé à chaque salarié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38156" y="4865317"/>
            <a:ext cx="6942858" cy="1138773"/>
          </a:xfrm>
          <a:prstGeom prst="rect">
            <a:avLst/>
          </a:prstGeom>
          <a:solidFill>
            <a:schemeClr val="tx1">
              <a:lumMod val="20000"/>
              <a:lumOff val="80000"/>
              <a:alpha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Etape 4 : Si nécessaire, inviter le client à rédiger une DUE</a:t>
            </a:r>
          </a:p>
          <a:p>
            <a:r>
              <a:rPr lang="fr-FR" sz="1400" b="1" dirty="0" smtClean="0">
                <a:sym typeface="Wingdings" panose="05000000000000000000" pitchFamily="2" charset="2"/>
              </a:rPr>
              <a:t> M</a:t>
            </a:r>
            <a:r>
              <a:rPr lang="fr-FR" sz="1400" b="1" dirty="0" smtClean="0"/>
              <a:t>odèle de DUE envoyé à l’employeur par mail par Macif en fonction de l’offre souscrite (Standard ou dédiée à une branche)</a:t>
            </a:r>
          </a:p>
        </p:txBody>
      </p:sp>
      <p:sp>
        <p:nvSpPr>
          <p:cNvPr id="10" name="Flèche courbée vers la droite 9"/>
          <p:cNvSpPr/>
          <p:nvPr/>
        </p:nvSpPr>
        <p:spPr bwMode="auto">
          <a:xfrm>
            <a:off x="116958" y="1431726"/>
            <a:ext cx="263544" cy="886172"/>
          </a:xfrm>
          <a:prstGeom prst="curvedRightArrow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Flèche courbée vers la droite 10"/>
          <p:cNvSpPr/>
          <p:nvPr/>
        </p:nvSpPr>
        <p:spPr bwMode="auto">
          <a:xfrm>
            <a:off x="131744" y="2849736"/>
            <a:ext cx="263544" cy="886172"/>
          </a:xfrm>
          <a:prstGeom prst="curvedRightArrow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Flèche courbée vers la droite 11"/>
          <p:cNvSpPr/>
          <p:nvPr/>
        </p:nvSpPr>
        <p:spPr bwMode="auto">
          <a:xfrm>
            <a:off x="131744" y="4202812"/>
            <a:ext cx="263544" cy="886172"/>
          </a:xfrm>
          <a:prstGeom prst="curvedRightArrow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graphicFrame>
        <p:nvGraphicFramePr>
          <p:cNvPr id="14" name="Obje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1813953"/>
              </p:ext>
            </p:extLst>
          </p:nvPr>
        </p:nvGraphicFramePr>
        <p:xfrm>
          <a:off x="8006316" y="2276117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name="Document" showAsIcon="1" r:id="rId4" imgW="914400" imgH="771480" progId="Word.Document.12">
                  <p:embed/>
                </p:oleObj>
              </mc:Choice>
              <mc:Fallback>
                <p:oleObj name="Document" showAsIcon="1" r:id="rId4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006316" y="2276117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594796"/>
              </p:ext>
            </p:extLst>
          </p:nvPr>
        </p:nvGraphicFramePr>
        <p:xfrm>
          <a:off x="7985058" y="366884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Document" showAsIcon="1" r:id="rId7" imgW="914400" imgH="771480" progId="Word.Document.12">
                  <p:embed/>
                </p:oleObj>
              </mc:Choice>
              <mc:Fallback>
                <p:oleObj name="Document" showAsIcon="1" r:id="rId7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985058" y="366884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riangle isocèle 17"/>
          <p:cNvSpPr/>
          <p:nvPr/>
        </p:nvSpPr>
        <p:spPr bwMode="auto">
          <a:xfrm rot="5400000">
            <a:off x="7093776" y="2520141"/>
            <a:ext cx="1254851" cy="276446"/>
          </a:xfrm>
          <a:prstGeom prst="triangle">
            <a:avLst/>
          </a:prstGeom>
          <a:solidFill>
            <a:schemeClr val="tx1">
              <a:lumMod val="20000"/>
              <a:lumOff val="80000"/>
              <a:alpha val="35000"/>
            </a:schemeClr>
          </a:solidFill>
          <a:extLst/>
        </p:spPr>
        <p:txBody>
          <a:bodyPr wrap="square" rtlCol="0">
            <a:spAutoFit/>
          </a:bodyPr>
          <a:lstStyle/>
          <a:p>
            <a:endParaRPr lang="fr-FR" sz="2000"/>
          </a:p>
        </p:txBody>
      </p:sp>
      <p:sp>
        <p:nvSpPr>
          <p:cNvPr id="19" name="Triangle isocèle 18"/>
          <p:cNvSpPr/>
          <p:nvPr/>
        </p:nvSpPr>
        <p:spPr bwMode="auto">
          <a:xfrm rot="5400000">
            <a:off x="7139194" y="3946924"/>
            <a:ext cx="1138776" cy="259178"/>
          </a:xfrm>
          <a:prstGeom prst="triangle">
            <a:avLst/>
          </a:prstGeom>
          <a:solidFill>
            <a:schemeClr val="tx1">
              <a:lumMod val="20000"/>
              <a:lumOff val="80000"/>
              <a:alpha val="25000"/>
            </a:schemeClr>
          </a:solidFill>
          <a:extLst/>
        </p:spPr>
        <p:txBody>
          <a:bodyPr wrap="square" rtlCol="0">
            <a:spAutoFit/>
          </a:bodyPr>
          <a:lstStyle/>
          <a:p>
            <a:endParaRPr lang="fr-FR" sz="2000"/>
          </a:p>
        </p:txBody>
      </p:sp>
    </p:spTree>
    <p:extLst>
      <p:ext uri="{BB962C8B-B14F-4D97-AF65-F5344CB8AC3E}">
        <p14:creationId xmlns:p14="http://schemas.microsoft.com/office/powerpoint/2010/main" val="3213257574"/>
      </p:ext>
    </p:extLst>
  </p:cSld>
  <p:clrMapOvr>
    <a:masterClrMapping/>
  </p:clrMapOvr>
</p:sld>
</file>

<file path=ppt/theme/theme1.xml><?xml version="1.0" encoding="utf-8"?>
<a:theme xmlns:a="http://schemas.openxmlformats.org/drawingml/2006/main" name="Challenges Groupe BPCE Sports">
  <a:themeElements>
    <a:clrScheme name="1_Texte courant 1">
      <a:dk1>
        <a:srgbClr val="571E74"/>
      </a:dk1>
      <a:lt1>
        <a:srgbClr val="FFFFFF"/>
      </a:lt1>
      <a:dk2>
        <a:srgbClr val="000000"/>
      </a:dk2>
      <a:lt2>
        <a:srgbClr val="A678AD"/>
      </a:lt2>
      <a:accent1>
        <a:srgbClr val="956F60"/>
      </a:accent1>
      <a:accent2>
        <a:srgbClr val="E2006A"/>
      </a:accent2>
      <a:accent3>
        <a:srgbClr val="FFFFFF"/>
      </a:accent3>
      <a:accent4>
        <a:srgbClr val="491862"/>
      </a:accent4>
      <a:accent5>
        <a:srgbClr val="C8BBB6"/>
      </a:accent5>
      <a:accent6>
        <a:srgbClr val="CD005F"/>
      </a:accent6>
      <a:hlink>
        <a:srgbClr val="7B7C7E"/>
      </a:hlink>
      <a:folHlink>
        <a:srgbClr val="CCCCCC"/>
      </a:folHlink>
    </a:clrScheme>
    <a:fontScheme name="1_Texte courant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1_Texte courant 1">
        <a:dk1>
          <a:srgbClr val="571E74"/>
        </a:dk1>
        <a:lt1>
          <a:srgbClr val="FFFFFF"/>
        </a:lt1>
        <a:dk2>
          <a:srgbClr val="000000"/>
        </a:dk2>
        <a:lt2>
          <a:srgbClr val="A678AD"/>
        </a:lt2>
        <a:accent1>
          <a:srgbClr val="956F60"/>
        </a:accent1>
        <a:accent2>
          <a:srgbClr val="E2006A"/>
        </a:accent2>
        <a:accent3>
          <a:srgbClr val="FFFFFF"/>
        </a:accent3>
        <a:accent4>
          <a:srgbClr val="491862"/>
        </a:accent4>
        <a:accent5>
          <a:srgbClr val="C8BBB6"/>
        </a:accent5>
        <a:accent6>
          <a:srgbClr val="CD005F"/>
        </a:accent6>
        <a:hlink>
          <a:srgbClr val="7B7C7E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7D1669ACC77A41B919089D0DB0BF2A" ma:contentTypeVersion="0" ma:contentTypeDescription="Crée un document." ma:contentTypeScope="" ma:versionID="d6631b0b3984eb704aad6e1f8a12c03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D915693-D572-4941-94EC-6DF2E12F9C9E}">
  <ds:schemaRefs>
    <ds:schemaRef ds:uri="http://schemas.microsoft.com/office/2006/documentManagement/types"/>
    <ds:schemaRef ds:uri="http://www.w3.org/XML/1998/namespace"/>
    <ds:schemaRef ds:uri="http://purl.org/dc/terms/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5A05791-2D39-47B4-88F8-67BC9EC34C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2CE809D-20BA-4CFC-89C1-819A1283C4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Challenges Groupe BPCE Sports</Template>
  <TotalTime>17683</TotalTime>
  <Words>506</Words>
  <Application>Microsoft Office PowerPoint</Application>
  <PresentationFormat>Affichage à l'écran (4:3)</PresentationFormat>
  <Paragraphs>63</Paragraphs>
  <Slides>5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7" baseType="lpstr">
      <vt:lpstr>Challenges Groupe BPCE Sports</vt:lpstr>
      <vt:lpstr>Document</vt:lpstr>
      <vt:lpstr>Complémentaire Santé Salariés</vt:lpstr>
      <vt:lpstr>Le contexte</vt:lpstr>
      <vt:lpstr>Comment fonctionne la résiliation ?</vt:lpstr>
      <vt:lpstr>Quelles conséquences pour la DUE ?</vt:lpstr>
      <vt:lpstr>Le process de résiliation des contrats concurrents</vt:lpstr>
    </vt:vector>
  </TitlesOfParts>
  <Company>Natixis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CHALLENGES GROUPE BPCE SPORTS</dc:title>
  <dc:creator>Briand Karine</dc:creator>
  <cp:lastModifiedBy>a5700629</cp:lastModifiedBy>
  <cp:revision>301</cp:revision>
  <cp:lastPrinted>2016-05-23T08:10:20Z</cp:lastPrinted>
  <dcterms:created xsi:type="dcterms:W3CDTF">2015-04-20T08:31:50Z</dcterms:created>
  <dcterms:modified xsi:type="dcterms:W3CDTF">2017-04-19T09:21:49Z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0x010100B77D1669ACC77A41B919089D0DB0BF2A</vt:lpwstr>
  </property>
</Properties>
</file>