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8" r:id="rId4"/>
    <p:sldMasterId id="2147483749" r:id="rId5"/>
  </p:sldMasterIdLst>
  <p:notesMasterIdLst>
    <p:notesMasterId r:id="rId10"/>
  </p:notesMasterIdLst>
  <p:handoutMasterIdLst>
    <p:handoutMasterId r:id="rId11"/>
  </p:handoutMasterIdLst>
  <p:sldIdLst>
    <p:sldId id="442" r:id="rId6"/>
    <p:sldId id="468" r:id="rId7"/>
    <p:sldId id="472" r:id="rId8"/>
    <p:sldId id="473" r:id="rId9"/>
  </p:sldIdLst>
  <p:sldSz cx="9144000" cy="6858000" type="screen4x3"/>
  <p:notesSz cx="6797675" cy="9926638"/>
  <p:defaultTextStyle>
    <a:defPPr>
      <a:defRPr lang="fr-FR"/>
    </a:defPPr>
    <a:lvl1pPr algn="l" rtl="0" fontAlgn="base">
      <a:spcBef>
        <a:spcPct val="0"/>
      </a:spcBef>
      <a:spcAft>
        <a:spcPct val="0"/>
      </a:spcAft>
      <a:defRPr sz="2400" kern="1200">
        <a:solidFill>
          <a:schemeClr val="tx1"/>
        </a:solidFill>
        <a:latin typeface="Verdana" pitchFamily="34" charset="0"/>
        <a:ea typeface="+mn-ea"/>
        <a:cs typeface="Arial" charset="0"/>
      </a:defRPr>
    </a:lvl1pPr>
    <a:lvl2pPr marL="457200" algn="l" rtl="0" fontAlgn="base">
      <a:spcBef>
        <a:spcPct val="0"/>
      </a:spcBef>
      <a:spcAft>
        <a:spcPct val="0"/>
      </a:spcAft>
      <a:defRPr sz="2400" kern="1200">
        <a:solidFill>
          <a:schemeClr val="tx1"/>
        </a:solidFill>
        <a:latin typeface="Verdana" pitchFamily="34" charset="0"/>
        <a:ea typeface="+mn-ea"/>
        <a:cs typeface="Arial" charset="0"/>
      </a:defRPr>
    </a:lvl2pPr>
    <a:lvl3pPr marL="914400" algn="l" rtl="0" fontAlgn="base">
      <a:spcBef>
        <a:spcPct val="0"/>
      </a:spcBef>
      <a:spcAft>
        <a:spcPct val="0"/>
      </a:spcAft>
      <a:defRPr sz="2400" kern="1200">
        <a:solidFill>
          <a:schemeClr val="tx1"/>
        </a:solidFill>
        <a:latin typeface="Verdana" pitchFamily="34" charset="0"/>
        <a:ea typeface="+mn-ea"/>
        <a:cs typeface="Arial" charset="0"/>
      </a:defRPr>
    </a:lvl3pPr>
    <a:lvl4pPr marL="1371600" algn="l" rtl="0" fontAlgn="base">
      <a:spcBef>
        <a:spcPct val="0"/>
      </a:spcBef>
      <a:spcAft>
        <a:spcPct val="0"/>
      </a:spcAft>
      <a:defRPr sz="2400" kern="1200">
        <a:solidFill>
          <a:schemeClr val="tx1"/>
        </a:solidFill>
        <a:latin typeface="Verdana" pitchFamily="34" charset="0"/>
        <a:ea typeface="+mn-ea"/>
        <a:cs typeface="Arial" charset="0"/>
      </a:defRPr>
    </a:lvl4pPr>
    <a:lvl5pPr marL="1828800" algn="l" rtl="0" fontAlgn="base">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eur" initials="A" lastIdx="15" clrIdx="0"/>
  <p:cmAuthor id="1" name="SCHEIBEL" initials="SV"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9E"/>
    <a:srgbClr val="FFDDDD"/>
    <a:srgbClr val="FF7979"/>
    <a:srgbClr val="B9F2FF"/>
    <a:srgbClr val="944B92"/>
    <a:srgbClr val="A678AD"/>
    <a:srgbClr val="581D74"/>
    <a:srgbClr val="4F8B2B"/>
    <a:srgbClr val="809AAE"/>
    <a:srgbClr val="009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53" autoAdjust="0"/>
    <p:restoredTop sz="94701" autoAdjust="0"/>
  </p:normalViewPr>
  <p:slideViewPr>
    <p:cSldViewPr snapToGrid="0" snapToObjects="1" showGuides="1">
      <p:cViewPr>
        <p:scale>
          <a:sx n="80" d="100"/>
          <a:sy n="80" d="100"/>
        </p:scale>
        <p:origin x="-1314" y="-72"/>
      </p:cViewPr>
      <p:guideLst>
        <p:guide orient="horz" pos="3845"/>
        <p:guide orient="horz" pos="1276"/>
        <p:guide pos="5632"/>
      </p:guideLst>
    </p:cSldViewPr>
  </p:slideViewPr>
  <p:notesTextViewPr>
    <p:cViewPr>
      <p:scale>
        <a:sx n="1" d="1"/>
        <a:sy n="1" d="1"/>
      </p:scale>
      <p:origin x="0" y="0"/>
    </p:cViewPr>
  </p:notesText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hdr" sz="quarter"/>
          </p:nvPr>
        </p:nvSpPr>
        <p:spPr bwMode="auto">
          <a:xfrm>
            <a:off x="1"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53" tIns="30726" rIns="61453" bIns="30726" numCol="1" anchor="t" anchorCtr="0" compatLnSpc="1">
            <a:prstTxWarp prst="textNoShape">
              <a:avLst/>
            </a:prstTxWarp>
          </a:bodyPr>
          <a:lstStyle>
            <a:lvl1pPr defTabSz="614244" eaLnBrk="0" hangingPunct="0">
              <a:defRPr sz="800"/>
            </a:lvl1pPr>
          </a:lstStyle>
          <a:p>
            <a:endParaRPr lang="fr-FR" altLang="fr-FR"/>
          </a:p>
        </p:txBody>
      </p:sp>
      <p:sp>
        <p:nvSpPr>
          <p:cNvPr id="281603" name="Rectangle 3"/>
          <p:cNvSpPr>
            <a:spLocks noGrp="1" noChangeArrowheads="1"/>
          </p:cNvSpPr>
          <p:nvPr>
            <p:ph type="dt" sz="quarter" idx="1"/>
          </p:nvPr>
        </p:nvSpPr>
        <p:spPr bwMode="auto">
          <a:xfrm>
            <a:off x="3850294" y="1"/>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53" tIns="30726" rIns="61453" bIns="30726" numCol="1" anchor="t" anchorCtr="0" compatLnSpc="1">
            <a:prstTxWarp prst="textNoShape">
              <a:avLst/>
            </a:prstTxWarp>
          </a:bodyPr>
          <a:lstStyle>
            <a:lvl1pPr algn="r" defTabSz="614244" eaLnBrk="0" hangingPunct="0">
              <a:defRPr sz="800"/>
            </a:lvl1pPr>
          </a:lstStyle>
          <a:p>
            <a:endParaRPr lang="fr-FR" altLang="fr-FR"/>
          </a:p>
        </p:txBody>
      </p:sp>
      <p:sp>
        <p:nvSpPr>
          <p:cNvPr id="281604" name="Rectangle 4"/>
          <p:cNvSpPr>
            <a:spLocks noGrp="1" noChangeArrowheads="1"/>
          </p:cNvSpPr>
          <p:nvPr>
            <p:ph type="ftr" sz="quarter" idx="2"/>
          </p:nvPr>
        </p:nvSpPr>
        <p:spPr bwMode="auto">
          <a:xfrm>
            <a:off x="1" y="9430845"/>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53" tIns="30726" rIns="61453" bIns="30726" numCol="1" anchor="b" anchorCtr="0" compatLnSpc="1">
            <a:prstTxWarp prst="textNoShape">
              <a:avLst/>
            </a:prstTxWarp>
          </a:bodyPr>
          <a:lstStyle>
            <a:lvl1pPr defTabSz="614244" eaLnBrk="0" hangingPunct="0">
              <a:defRPr sz="800"/>
            </a:lvl1pPr>
          </a:lstStyle>
          <a:p>
            <a:endParaRPr lang="fr-FR" altLang="fr-FR"/>
          </a:p>
        </p:txBody>
      </p:sp>
      <p:sp>
        <p:nvSpPr>
          <p:cNvPr id="281605" name="Rectangle 5"/>
          <p:cNvSpPr>
            <a:spLocks noGrp="1" noChangeArrowheads="1"/>
          </p:cNvSpPr>
          <p:nvPr>
            <p:ph type="sldNum" sz="quarter" idx="3"/>
          </p:nvPr>
        </p:nvSpPr>
        <p:spPr bwMode="auto">
          <a:xfrm>
            <a:off x="3850294" y="9430845"/>
            <a:ext cx="294586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53" tIns="30726" rIns="61453" bIns="30726" numCol="1" anchor="b" anchorCtr="0" compatLnSpc="1">
            <a:prstTxWarp prst="textNoShape">
              <a:avLst/>
            </a:prstTxWarp>
          </a:bodyPr>
          <a:lstStyle>
            <a:lvl1pPr algn="r" defTabSz="614244" eaLnBrk="0" hangingPunct="0">
              <a:defRPr sz="800"/>
            </a:lvl1pPr>
          </a:lstStyle>
          <a:p>
            <a:fld id="{F456CFAB-390D-4DF2-9CC7-733631BF0B57}" type="slidenum">
              <a:rPr lang="fr-FR" altLang="fr-FR"/>
              <a:pPr/>
              <a:t>‹N°›</a:t>
            </a:fld>
            <a:endParaRPr lang="fr-FR" altLang="fr-FR"/>
          </a:p>
        </p:txBody>
      </p:sp>
    </p:spTree>
    <p:extLst>
      <p:ext uri="{BB962C8B-B14F-4D97-AF65-F5344CB8AC3E}">
        <p14:creationId xmlns:p14="http://schemas.microsoft.com/office/powerpoint/2010/main" val="4016904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28" tIns="44113" rIns="88228" bIns="44113" numCol="1" anchor="t" anchorCtr="0" compatLnSpc="1">
            <a:prstTxWarp prst="textNoShape">
              <a:avLst/>
            </a:prstTxWarp>
          </a:bodyPr>
          <a:lstStyle>
            <a:lvl1pPr eaLnBrk="0" hangingPunct="0">
              <a:defRPr sz="1200"/>
            </a:lvl1pPr>
          </a:lstStyle>
          <a:p>
            <a:endParaRPr lang="fr-FR" altLang="fr-FR"/>
          </a:p>
        </p:txBody>
      </p:sp>
      <p:sp>
        <p:nvSpPr>
          <p:cNvPr id="25603" name="Rectangle 3"/>
          <p:cNvSpPr>
            <a:spLocks noGrp="1" noChangeArrowheads="1"/>
          </p:cNvSpPr>
          <p:nvPr>
            <p:ph type="dt" idx="1"/>
          </p:nvPr>
        </p:nvSpPr>
        <p:spPr bwMode="auto">
          <a:xfrm>
            <a:off x="3848774"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28" tIns="44113" rIns="88228" bIns="44113" numCol="1" anchor="t" anchorCtr="0" compatLnSpc="1">
            <a:prstTxWarp prst="textNoShape">
              <a:avLst/>
            </a:prstTxWarp>
          </a:bodyPr>
          <a:lstStyle>
            <a:lvl1pPr algn="r" eaLnBrk="0" hangingPunct="0">
              <a:defRPr sz="1200"/>
            </a:lvl1pPr>
          </a:lstStyle>
          <a:p>
            <a:endParaRPr lang="fr-FR" altLang="fr-FR"/>
          </a:p>
        </p:txBody>
      </p:sp>
      <p:sp>
        <p:nvSpPr>
          <p:cNvPr id="10244" name="Rectangle 4"/>
          <p:cNvSpPr>
            <a:spLocks noGrp="1" noRot="1" noChangeAspect="1" noChangeArrowheads="1" noTextEdit="1"/>
          </p:cNvSpPr>
          <p:nvPr>
            <p:ph type="sldImg" idx="2"/>
          </p:nvPr>
        </p:nvSpPr>
        <p:spPr bwMode="auto">
          <a:xfrm>
            <a:off x="919163" y="746125"/>
            <a:ext cx="4959350"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679464" y="4714653"/>
            <a:ext cx="5438748" cy="4466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28" tIns="44113" rIns="88228" bIns="44113"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25606" name="Rectangle 6"/>
          <p:cNvSpPr>
            <a:spLocks noGrp="1" noChangeArrowheads="1"/>
          </p:cNvSpPr>
          <p:nvPr>
            <p:ph type="ftr" sz="quarter" idx="4"/>
          </p:nvPr>
        </p:nvSpPr>
        <p:spPr bwMode="auto">
          <a:xfrm>
            <a:off x="1" y="9430845"/>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28" tIns="44113" rIns="88228" bIns="44113" numCol="1" anchor="b" anchorCtr="0" compatLnSpc="1">
            <a:prstTxWarp prst="textNoShape">
              <a:avLst/>
            </a:prstTxWarp>
          </a:bodyPr>
          <a:lstStyle>
            <a:lvl1pPr eaLnBrk="0" hangingPunct="0">
              <a:defRPr sz="1200"/>
            </a:lvl1pPr>
          </a:lstStyle>
          <a:p>
            <a:endParaRPr lang="fr-FR" altLang="fr-FR"/>
          </a:p>
        </p:txBody>
      </p:sp>
      <p:sp>
        <p:nvSpPr>
          <p:cNvPr id="25607" name="Rectangle 7"/>
          <p:cNvSpPr>
            <a:spLocks noGrp="1" noChangeArrowheads="1"/>
          </p:cNvSpPr>
          <p:nvPr>
            <p:ph type="sldNum" sz="quarter" idx="5"/>
          </p:nvPr>
        </p:nvSpPr>
        <p:spPr bwMode="auto">
          <a:xfrm>
            <a:off x="3848774" y="9430845"/>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28" tIns="44113" rIns="88228" bIns="44113" numCol="1" anchor="b" anchorCtr="0" compatLnSpc="1">
            <a:prstTxWarp prst="textNoShape">
              <a:avLst/>
            </a:prstTxWarp>
          </a:bodyPr>
          <a:lstStyle>
            <a:lvl1pPr algn="r" eaLnBrk="0" hangingPunct="0">
              <a:defRPr sz="1200"/>
            </a:lvl1pPr>
          </a:lstStyle>
          <a:p>
            <a:fld id="{1D4E543F-C24D-4252-97FF-9D059ED5E8F2}" type="slidenum">
              <a:rPr lang="fr-FR" altLang="fr-FR"/>
              <a:pPr/>
              <a:t>‹N°›</a:t>
            </a:fld>
            <a:endParaRPr lang="fr-FR" altLang="fr-FR"/>
          </a:p>
        </p:txBody>
      </p:sp>
    </p:spTree>
    <p:extLst>
      <p:ext uri="{BB962C8B-B14F-4D97-AF65-F5344CB8AC3E}">
        <p14:creationId xmlns:p14="http://schemas.microsoft.com/office/powerpoint/2010/main" val="1166200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7" name="Picture 7" descr="RVB_NATIXIS_10CM"/>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5937250" y="319088"/>
            <a:ext cx="2667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spTree>
    <p:extLst>
      <p:ext uri="{BB962C8B-B14F-4D97-AF65-F5344CB8AC3E}">
        <p14:creationId xmlns:p14="http://schemas.microsoft.com/office/powerpoint/2010/main" val="546299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e la dat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Espace réservé du numéro de diapositiv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02906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507433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783026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2252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724378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7" name="Picture 7" descr="RVB_NATIXIS_10CM"/>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5937250" y="319088"/>
            <a:ext cx="2667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spTree>
    <p:extLst>
      <p:ext uri="{BB962C8B-B14F-4D97-AF65-F5344CB8AC3E}">
        <p14:creationId xmlns:p14="http://schemas.microsoft.com/office/powerpoint/2010/main" val="4093717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e la dat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Espace réservé du numéro de diapositiv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526557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41275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69117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73630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5597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et modifiez le titre</a:t>
            </a:r>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pic>
        <p:nvPicPr>
          <p:cNvPr id="10" name="Picture 6" descr="RVB_NATIXIS_10CM"/>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gray">
          <a:xfrm>
            <a:off x="7596188" y="6092825"/>
            <a:ext cx="13350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image001"/>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95198" y="181614"/>
            <a:ext cx="1436077" cy="22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pPr/>
              <a:t>5 juillet 2016</a:t>
            </a:fld>
            <a:endParaRPr lang="fr-FR" altLang="fr-FR" dirty="0"/>
          </a:p>
        </p:txBody>
      </p:sp>
      <p:sp>
        <p:nvSpPr>
          <p:cNvPr id="13"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pPr/>
              <a:t>‹N°›</a:t>
            </a:fld>
            <a:endParaRPr lang="fr-FR" altLang="fr-FR"/>
          </a:p>
        </p:txBody>
      </p:sp>
      <p:sp>
        <p:nvSpPr>
          <p:cNvPr id="14" name="ZoneTexte 13"/>
          <p:cNvSpPr txBox="1"/>
          <p:nvPr userDrawn="1"/>
        </p:nvSpPr>
        <p:spPr>
          <a:xfrm>
            <a:off x="2016027" y="6131394"/>
            <a:ext cx="6023428" cy="307777"/>
          </a:xfrm>
          <a:prstGeom prst="rect">
            <a:avLst/>
          </a:prstGeom>
          <a:noFill/>
        </p:spPr>
        <p:txBody>
          <a:bodyPr wrap="square" rtlCol="0">
            <a:spAutoFit/>
          </a:bodyPr>
          <a:lstStyle/>
          <a:p>
            <a:r>
              <a:rPr lang="fr-FR" sz="1400" kern="1200" dirty="0" smtClean="0">
                <a:solidFill>
                  <a:schemeClr val="bg1"/>
                </a:solidFill>
                <a:effectLst/>
                <a:latin typeface="Verdana" pitchFamily="34" charset="0"/>
                <a:ea typeface="+mn-ea"/>
                <a:cs typeface="Arial" charset="0"/>
              </a:rPr>
              <a:t>Document à usage strictement interne – ne pas diffuser                                                                                                                                                                                                                  </a:t>
            </a:r>
            <a:endParaRPr lang="fr-FR" sz="1400" dirty="0">
              <a:solidFill>
                <a:schemeClr val="bg1"/>
              </a:solidFill>
            </a:endParaRPr>
          </a:p>
        </p:txBody>
      </p:sp>
    </p:spTree>
    <p:extLst>
      <p:ext uri="{BB962C8B-B14F-4D97-AF65-F5344CB8AC3E}">
        <p14:creationId xmlns:p14="http://schemas.microsoft.com/office/powerpoint/2010/main" val="87208384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et modifiez le titre</a:t>
            </a:r>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pic>
        <p:nvPicPr>
          <p:cNvPr id="10" name="Picture 6" descr="RVB_NATIXIS_10CM"/>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gray">
          <a:xfrm>
            <a:off x="7596188" y="6092825"/>
            <a:ext cx="13350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image001"/>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95198" y="181614"/>
            <a:ext cx="1436077" cy="22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dirty="0">
              <a:solidFill>
                <a:srgbClr val="FFFFFF"/>
              </a:solidFill>
            </a:endParaRPr>
          </a:p>
        </p:txBody>
      </p:sp>
      <p:sp>
        <p:nvSpPr>
          <p:cNvPr id="13"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4" name="ZoneTexte 13"/>
          <p:cNvSpPr txBox="1"/>
          <p:nvPr userDrawn="1"/>
        </p:nvSpPr>
        <p:spPr>
          <a:xfrm>
            <a:off x="2016027" y="6131394"/>
            <a:ext cx="6023428" cy="307777"/>
          </a:xfrm>
          <a:prstGeom prst="rect">
            <a:avLst/>
          </a:prstGeom>
          <a:noFill/>
        </p:spPr>
        <p:txBody>
          <a:bodyPr wrap="square" rtlCol="0">
            <a:spAutoFit/>
          </a:bodyPr>
          <a:lstStyle/>
          <a:p>
            <a:r>
              <a:rPr lang="fr-FR" sz="1400" kern="1200" dirty="0" smtClean="0">
                <a:solidFill>
                  <a:schemeClr val="bg1"/>
                </a:solidFill>
                <a:effectLst/>
                <a:latin typeface="Verdana" pitchFamily="34" charset="0"/>
                <a:ea typeface="+mn-ea"/>
                <a:cs typeface="Arial" charset="0"/>
              </a:rPr>
              <a:t>Document à usage strictement interne – ne pas diffuser                                                                                                                                                                                                                  </a:t>
            </a:r>
            <a:endParaRPr lang="fr-FR" sz="1400" dirty="0">
              <a:solidFill>
                <a:schemeClr val="bg1"/>
              </a:solidFill>
            </a:endParaRPr>
          </a:p>
        </p:txBody>
      </p:sp>
    </p:spTree>
    <p:extLst>
      <p:ext uri="{BB962C8B-B14F-4D97-AF65-F5344CB8AC3E}">
        <p14:creationId xmlns:p14="http://schemas.microsoft.com/office/powerpoint/2010/main" val="144203114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750" y="2992120"/>
            <a:ext cx="8064500" cy="1512888"/>
          </a:xfrm>
        </p:spPr>
        <p:txBody>
          <a:bodyPr/>
          <a:lstStyle/>
          <a:p>
            <a:r>
              <a:rPr lang="fr-FR" sz="2800" dirty="0" smtClean="0"/>
              <a:t>Mise en marché de l’offre santé collective sur le réseau des Caisses d’épargne</a:t>
            </a:r>
            <a:endParaRPr lang="fr-FR" sz="2800" dirty="0"/>
          </a:p>
        </p:txBody>
      </p:sp>
      <p:sp>
        <p:nvSpPr>
          <p:cNvPr id="3" name="Sous-titre 2"/>
          <p:cNvSpPr>
            <a:spLocks noGrp="1"/>
          </p:cNvSpPr>
          <p:nvPr>
            <p:ph type="subTitle" idx="1"/>
          </p:nvPr>
        </p:nvSpPr>
        <p:spPr>
          <a:xfrm>
            <a:off x="539750" y="4715899"/>
            <a:ext cx="8064500" cy="1066800"/>
          </a:xfrm>
        </p:spPr>
        <p:txBody>
          <a:bodyPr/>
          <a:lstStyle/>
          <a:p>
            <a:r>
              <a:rPr lang="fr-FR" sz="1600" b="1" dirty="0"/>
              <a:t>PROCESSUS DE SOUSCRIPTION : DOCUMENTS TRANSMIS AUX CLIENTS ET AUX SALARIÉS</a:t>
            </a:r>
          </a:p>
          <a:p>
            <a:endParaRPr lang="fr-FR" dirty="0"/>
          </a:p>
          <a:p>
            <a:r>
              <a:rPr lang="fr-FR" dirty="0" smtClean="0"/>
              <a:t>Juillet 2015 </a:t>
            </a:r>
            <a:endParaRPr lang="fr-FR" dirty="0"/>
          </a:p>
        </p:txBody>
      </p:sp>
      <p:pic>
        <p:nvPicPr>
          <p:cNvPr id="4" name="Image 3" descr="Capture d’écran 2014-02-18 à 16.03.0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4914" y="5451232"/>
            <a:ext cx="1997772" cy="1106962"/>
          </a:xfrm>
          <a:prstGeom prst="rect">
            <a:avLst/>
          </a:prstGeom>
        </p:spPr>
      </p:pic>
      <p:sp>
        <p:nvSpPr>
          <p:cNvPr id="5" name="ZoneTexte 4"/>
          <p:cNvSpPr txBox="1"/>
          <p:nvPr/>
        </p:nvSpPr>
        <p:spPr>
          <a:xfrm>
            <a:off x="431067" y="5846908"/>
            <a:ext cx="6023428" cy="307777"/>
          </a:xfrm>
          <a:prstGeom prst="rect">
            <a:avLst/>
          </a:prstGeom>
          <a:noFill/>
        </p:spPr>
        <p:txBody>
          <a:bodyPr wrap="square" rtlCol="0">
            <a:spAutoFit/>
          </a:bodyPr>
          <a:lstStyle/>
          <a:p>
            <a:r>
              <a:rPr lang="fr-FR" sz="1400" kern="1200" dirty="0" smtClean="0">
                <a:solidFill>
                  <a:srgbClr val="007F9E"/>
                </a:solidFill>
                <a:effectLst/>
                <a:latin typeface="Verdana" pitchFamily="34" charset="0"/>
                <a:ea typeface="+mn-ea"/>
                <a:cs typeface="Arial" charset="0"/>
              </a:rPr>
              <a:t>Document à usage strictement interne – ne pas diffuser                                                                                                                                                                                                                  </a:t>
            </a:r>
            <a:endParaRPr lang="fr-FR" sz="1400" dirty="0">
              <a:solidFill>
                <a:srgbClr val="007F9E"/>
              </a:solidFill>
            </a:endParaRPr>
          </a:p>
        </p:txBody>
      </p:sp>
    </p:spTree>
    <p:extLst>
      <p:ext uri="{BB962C8B-B14F-4D97-AF65-F5344CB8AC3E}">
        <p14:creationId xmlns:p14="http://schemas.microsoft.com/office/powerpoint/2010/main" val="213907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199187"/>
            <a:ext cx="8064500" cy="495300"/>
          </a:xfrm>
        </p:spPr>
        <p:txBody>
          <a:bodyPr/>
          <a:lstStyle/>
          <a:p>
            <a:r>
              <a:rPr lang="fr-FR" i="1" dirty="0">
                <a:solidFill>
                  <a:schemeClr val="accent5"/>
                </a:solidFill>
              </a:rPr>
              <a:t>Questions les plus récurrentes</a:t>
            </a:r>
            <a:r>
              <a:rPr lang="fr-FR" i="1" dirty="0"/>
              <a:t/>
            </a:r>
            <a:br>
              <a:rPr lang="fr-FR" i="1" dirty="0"/>
            </a:br>
            <a:r>
              <a:rPr lang="fr-FR" dirty="0"/>
              <a:t>Points techniques (</a:t>
            </a:r>
            <a:r>
              <a:rPr lang="fr-FR" dirty="0" smtClean="0"/>
              <a:t>3/6)</a:t>
            </a:r>
            <a:endParaRPr lang="fr-FR" dirty="0"/>
          </a:p>
        </p:txBody>
      </p:sp>
      <p:sp>
        <p:nvSpPr>
          <p:cNvPr id="3" name="Espace réservé du contenu 2"/>
          <p:cNvSpPr>
            <a:spLocks noGrp="1"/>
          </p:cNvSpPr>
          <p:nvPr>
            <p:ph idx="1"/>
          </p:nvPr>
        </p:nvSpPr>
        <p:spPr>
          <a:xfrm>
            <a:off x="431114" y="937276"/>
            <a:ext cx="4970619" cy="2754193"/>
          </a:xfrm>
        </p:spPr>
        <p:txBody>
          <a:bodyPr/>
          <a:lstStyle/>
          <a:p>
            <a:pPr marL="0" lvl="1" indent="0">
              <a:lnSpc>
                <a:spcPct val="150000"/>
              </a:lnSpc>
              <a:buNone/>
            </a:pPr>
            <a:r>
              <a:rPr lang="fr-FR" sz="1200" dirty="0">
                <a:solidFill>
                  <a:schemeClr val="accent2"/>
                </a:solidFill>
              </a:rPr>
              <a:t>PROCESSUS DE SOUSCRIPTION : </a:t>
            </a:r>
            <a:r>
              <a:rPr lang="fr-FR" sz="1200" b="0" dirty="0" smtClean="0">
                <a:solidFill>
                  <a:schemeClr val="accent2"/>
                </a:solidFill>
              </a:rPr>
              <a:t>DOCUMENTS TRANSMIS AUX CLIENTS ET AUX SALARIÉS</a:t>
            </a:r>
          </a:p>
          <a:p>
            <a:pPr marL="0" lvl="1" indent="0">
              <a:buNone/>
            </a:pPr>
            <a:endParaRPr lang="fr-FR" sz="1100" dirty="0" smtClean="0">
              <a:solidFill>
                <a:schemeClr val="tx1"/>
              </a:solidFill>
              <a:ea typeface="+mn-ea"/>
            </a:endParaRPr>
          </a:p>
          <a:p>
            <a:pPr marL="0" lvl="1" indent="0">
              <a:buNone/>
            </a:pPr>
            <a:r>
              <a:rPr lang="fr-FR" sz="1100" dirty="0" smtClean="0">
                <a:solidFill>
                  <a:schemeClr val="tx1"/>
                </a:solidFill>
                <a:ea typeface="+mn-ea"/>
              </a:rPr>
              <a:t>TRAITEMENT DE LA PROPOSITION VALANT AVIS DE CONSEIL</a:t>
            </a:r>
          </a:p>
          <a:p>
            <a:pPr marL="0" lvl="1" indent="0">
              <a:buNone/>
            </a:pPr>
            <a:r>
              <a:rPr lang="fr-FR" sz="1000" b="0" dirty="0">
                <a:solidFill>
                  <a:schemeClr val="tx1"/>
                </a:solidFill>
                <a:ea typeface="+mn-ea"/>
              </a:rPr>
              <a:t>Les conseillers qui réaliseront la vente devront au préalable formaliser un avis de conseil.</a:t>
            </a:r>
          </a:p>
          <a:p>
            <a:pPr marL="0" lvl="1" indent="0">
              <a:buNone/>
            </a:pPr>
            <a:r>
              <a:rPr lang="fr-FR" sz="1000" b="0" dirty="0">
                <a:solidFill>
                  <a:schemeClr val="tx1"/>
                </a:solidFill>
                <a:ea typeface="+mn-ea"/>
              </a:rPr>
              <a:t>En entretien, le conseiller ayant accès à </a:t>
            </a:r>
            <a:r>
              <a:rPr lang="fr-FR" sz="1000" b="0" dirty="0" smtClean="0">
                <a:solidFill>
                  <a:schemeClr val="tx1"/>
                </a:solidFill>
                <a:ea typeface="+mn-ea"/>
              </a:rPr>
              <a:t>l’Outil de Vente </a:t>
            </a:r>
            <a:r>
              <a:rPr lang="fr-FR" sz="1000" b="0" dirty="0">
                <a:solidFill>
                  <a:schemeClr val="tx1"/>
                </a:solidFill>
                <a:ea typeface="+mn-ea"/>
              </a:rPr>
              <a:t>recueille les besoins du client, délivre son conseil et le formalise dans l’outil qui lui permet d’éditer une proposition valant avis de conseil. Elle est directement accessible via l’outil et imprimable en local.</a:t>
            </a:r>
          </a:p>
          <a:p>
            <a:pPr marL="0" lvl="1" indent="0">
              <a:buNone/>
            </a:pPr>
            <a:r>
              <a:rPr lang="fr-FR" sz="1000" b="0" dirty="0">
                <a:solidFill>
                  <a:schemeClr val="tx1"/>
                </a:solidFill>
                <a:ea typeface="+mn-ea"/>
              </a:rPr>
              <a:t>Cette proposition valant avis de conseil doit être </a:t>
            </a:r>
            <a:r>
              <a:rPr lang="fr-FR" sz="1000" b="0" dirty="0" smtClean="0">
                <a:solidFill>
                  <a:schemeClr val="tx1"/>
                </a:solidFill>
                <a:ea typeface="+mn-ea"/>
              </a:rPr>
              <a:t>éditée,, complétée manuellement en fonction des choix du client puis signée </a:t>
            </a:r>
            <a:r>
              <a:rPr lang="fr-FR" sz="1000" b="0" dirty="0">
                <a:solidFill>
                  <a:schemeClr val="tx1"/>
                </a:solidFill>
                <a:ea typeface="+mn-ea"/>
              </a:rPr>
              <a:t>par le </a:t>
            </a:r>
            <a:r>
              <a:rPr lang="fr-FR" sz="1000" b="0" dirty="0" smtClean="0">
                <a:solidFill>
                  <a:schemeClr val="tx1"/>
                </a:solidFill>
                <a:ea typeface="+mn-ea"/>
              </a:rPr>
              <a:t>client.</a:t>
            </a:r>
          </a:p>
          <a:p>
            <a:pPr marL="0" lvl="1" indent="0">
              <a:buNone/>
            </a:pPr>
            <a:r>
              <a:rPr lang="fr-FR" sz="1000" b="0" dirty="0" smtClean="0">
                <a:solidFill>
                  <a:schemeClr val="tx1"/>
                </a:solidFill>
                <a:ea typeface="+mn-ea"/>
              </a:rPr>
              <a:t>Une copie soit être archivée </a:t>
            </a:r>
            <a:r>
              <a:rPr lang="fr-FR" sz="1000" b="0" dirty="0">
                <a:solidFill>
                  <a:schemeClr val="tx1"/>
                </a:solidFill>
                <a:ea typeface="+mn-ea"/>
              </a:rPr>
              <a:t>au sein de votre Caisse </a:t>
            </a:r>
            <a:r>
              <a:rPr lang="fr-FR" sz="1000" b="0" dirty="0" smtClean="0">
                <a:solidFill>
                  <a:schemeClr val="tx1"/>
                </a:solidFill>
                <a:ea typeface="+mn-ea"/>
              </a:rPr>
              <a:t>d’épargne, et l’originale envoyée à la MACIF.</a:t>
            </a:r>
            <a:endParaRPr lang="fr-FR" sz="1000" b="0" dirty="0">
              <a:solidFill>
                <a:schemeClr val="tx1"/>
              </a:solidFill>
              <a:ea typeface="+mn-ea"/>
            </a:endParaRPr>
          </a:p>
          <a:p>
            <a:pPr marL="0" lvl="1" indent="0">
              <a:spcBef>
                <a:spcPts val="0"/>
              </a:spcBef>
              <a:buNone/>
            </a:pPr>
            <a:endParaRPr lang="fr-FR" sz="900" b="0" dirty="0">
              <a:solidFill>
                <a:schemeClr val="tx1"/>
              </a:solidFill>
              <a:ea typeface="+mn-ea"/>
            </a:endParaRPr>
          </a:p>
          <a:p>
            <a:pPr marL="0" lvl="1" indent="0">
              <a:buNone/>
            </a:pPr>
            <a:endParaRPr lang="fr-FR" sz="1200" dirty="0" smtClean="0">
              <a:solidFill>
                <a:schemeClr val="tx1"/>
              </a:solidFill>
              <a:ea typeface="+mn-ea"/>
            </a:endParaRPr>
          </a:p>
          <a:p>
            <a:pPr marL="285750" indent="-285750">
              <a:lnSpc>
                <a:spcPct val="150000"/>
              </a:lnSpc>
              <a:buFont typeface="Arial" panose="020B0604020202020204" pitchFamily="34" charset="0"/>
              <a:buChar char="•"/>
            </a:pPr>
            <a:endParaRPr lang="fr-FR"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solidFill>
                  <a:srgbClr val="FFFFFF"/>
                </a:solidFill>
              </a:rPr>
              <a:pPr/>
              <a:t>5 juillet 2016</a:t>
            </a:fld>
            <a:endParaRPr lang="fr-FR" altLang="fr-FR">
              <a:solidFill>
                <a:srgbClr val="FFFFFF"/>
              </a:solidFill>
            </a:endParaRP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solidFill>
                  <a:srgbClr val="FFFFFF"/>
                </a:solidFill>
              </a:rPr>
              <a:pPr/>
              <a:t>2</a:t>
            </a:fld>
            <a:endParaRPr lang="fr-FR" altLang="fr-FR">
              <a:solidFill>
                <a:srgbClr val="FFFFFF"/>
              </a:solidFill>
            </a:endParaRPr>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9120" y="1331276"/>
            <a:ext cx="1559147" cy="2208464"/>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2242" y="1341066"/>
            <a:ext cx="705805" cy="630341"/>
          </a:xfrm>
          <a:prstGeom prst="rect">
            <a:avLst/>
          </a:prstGeom>
          <a:effectLst/>
        </p:spPr>
      </p:pic>
      <p:sp>
        <p:nvSpPr>
          <p:cNvPr id="9" name="ZoneTexte 10"/>
          <p:cNvSpPr txBox="1"/>
          <p:nvPr/>
        </p:nvSpPr>
        <p:spPr>
          <a:xfrm>
            <a:off x="7298267" y="1918140"/>
            <a:ext cx="1744133" cy="1323439"/>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lgn="ctr"/>
            <a:r>
              <a:rPr lang="fr-FR" sz="1000" b="1" dirty="0" smtClean="0">
                <a:latin typeface="+mj-lt"/>
              </a:rPr>
              <a:t>La Proposition valant Avis de conseil une fois éditée doit être complétée manuellement en fonction des choix du client puis signée par le client</a:t>
            </a:r>
          </a:p>
        </p:txBody>
      </p:sp>
      <p:sp>
        <p:nvSpPr>
          <p:cNvPr id="10" name="Espace réservé du contenu 2"/>
          <p:cNvSpPr txBox="1">
            <a:spLocks/>
          </p:cNvSpPr>
          <p:nvPr/>
        </p:nvSpPr>
        <p:spPr bwMode="gray">
          <a:xfrm>
            <a:off x="3310467" y="4072469"/>
            <a:ext cx="5364153"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a:lstStyle>
          <a:p>
            <a:pPr marL="0" lvl="1" indent="0">
              <a:buFontTx/>
              <a:buNone/>
            </a:pPr>
            <a:r>
              <a:rPr lang="fr-FR" sz="1100" kern="0" dirty="0" smtClean="0">
                <a:solidFill>
                  <a:schemeClr val="tx1"/>
                </a:solidFill>
                <a:ea typeface="+mn-ea"/>
              </a:rPr>
              <a:t>TRAITEMENT DES CONDITIONS PARTICULIÈRES</a:t>
            </a:r>
          </a:p>
          <a:p>
            <a:pPr marL="0" lvl="1" indent="0">
              <a:buFontTx/>
              <a:buNone/>
            </a:pPr>
            <a:r>
              <a:rPr lang="fr-FR" sz="1000" b="0" kern="0" dirty="0" smtClean="0">
                <a:solidFill>
                  <a:schemeClr val="tx1"/>
                </a:solidFill>
                <a:ea typeface="+mn-ea"/>
              </a:rPr>
              <a:t>Dans l’Outil de Vente MACIF, Le conseiller peut enregistrer le contrat. Pour cela, une première phase de saisie d’informations est nécessaire: </a:t>
            </a:r>
          </a:p>
          <a:p>
            <a:pPr lvl="1">
              <a:buFont typeface="Arial" panose="020B0604020202020204" pitchFamily="34" charset="0"/>
              <a:buChar char="•"/>
            </a:pPr>
            <a:r>
              <a:rPr lang="fr-FR" sz="900" b="0" kern="1200" dirty="0" smtClean="0">
                <a:ea typeface="+mn-ea"/>
              </a:rPr>
              <a:t>Saisie des salariés (liste exhaustive des salariés présents dans l’entreprise)</a:t>
            </a:r>
          </a:p>
          <a:p>
            <a:pPr lvl="1">
              <a:buFont typeface="Arial" panose="020B0604020202020204" pitchFamily="34" charset="0"/>
              <a:buChar char="•"/>
            </a:pPr>
            <a:r>
              <a:rPr lang="fr-FR" sz="900" b="0" kern="1200" dirty="0" smtClean="0">
                <a:ea typeface="+mn-ea"/>
              </a:rPr>
              <a:t>Saisie du mode de règlement</a:t>
            </a:r>
          </a:p>
          <a:p>
            <a:pPr marL="0" lvl="1" indent="0">
              <a:buFontTx/>
              <a:buNone/>
            </a:pPr>
            <a:r>
              <a:rPr lang="fr-FR" sz="1000" b="0" kern="0" dirty="0" smtClean="0">
                <a:solidFill>
                  <a:schemeClr val="tx1"/>
                </a:solidFill>
                <a:ea typeface="+mn-ea"/>
              </a:rPr>
              <a:t>A la fin de ce processus, le conseiller édite les CP en deux exemplaires et les transmet au client pour signature. </a:t>
            </a:r>
          </a:p>
          <a:p>
            <a:pPr marL="0" lvl="1" indent="0">
              <a:buFontTx/>
              <a:buNone/>
            </a:pPr>
            <a:r>
              <a:rPr lang="fr-FR" sz="1000" b="0" kern="0" dirty="0" smtClean="0">
                <a:solidFill>
                  <a:schemeClr val="tx1"/>
                </a:solidFill>
                <a:ea typeface="+mn-ea"/>
              </a:rPr>
              <a:t>Une fois signées, le conseiller les adresse par courrier à la MACIF à l’adresse suivante : MACIF MUTUALITE – 79017 NIORT</a:t>
            </a:r>
          </a:p>
          <a:p>
            <a:pPr marL="0" lvl="1" indent="0">
              <a:spcBef>
                <a:spcPts val="0"/>
              </a:spcBef>
              <a:buFontTx/>
              <a:buNone/>
            </a:pPr>
            <a:endParaRPr lang="fr-FR" sz="900" kern="0" dirty="0" smtClean="0">
              <a:solidFill>
                <a:schemeClr val="tx1"/>
              </a:solidFill>
              <a:ea typeface="+mn-ea"/>
            </a:endParaRPr>
          </a:p>
          <a:p>
            <a:pPr marL="0" lvl="1" indent="0">
              <a:buFontTx/>
              <a:buNone/>
            </a:pPr>
            <a:endParaRPr lang="fr-FR" sz="1200" kern="0" dirty="0" smtClean="0">
              <a:solidFill>
                <a:schemeClr val="tx1"/>
              </a:solidFill>
              <a:ea typeface="+mn-ea"/>
            </a:endParaRPr>
          </a:p>
          <a:p>
            <a:pPr marL="0" lvl="1" indent="0">
              <a:buFontTx/>
              <a:buNone/>
            </a:pPr>
            <a:endParaRPr lang="fr-FR" sz="1200" kern="0" dirty="0" smtClean="0">
              <a:solidFill>
                <a:schemeClr val="tx1"/>
              </a:solidFill>
              <a:ea typeface="+mn-ea"/>
            </a:endParaRPr>
          </a:p>
          <a:p>
            <a:pPr marL="285750" indent="-285750">
              <a:lnSpc>
                <a:spcPct val="150000"/>
              </a:lnSpc>
              <a:buFont typeface="Arial" panose="020B0604020202020204" pitchFamily="34" charset="0"/>
              <a:buChar char="•"/>
            </a:pPr>
            <a:endParaRPr lang="fr-FR" kern="0" dirty="0"/>
          </a:p>
        </p:txBody>
      </p:sp>
      <p:pic>
        <p:nvPicPr>
          <p:cNvPr id="614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000" t="15432" r="32431" b="16543"/>
          <a:stretch/>
        </p:blipFill>
        <p:spPr bwMode="auto">
          <a:xfrm>
            <a:off x="1210740" y="3869276"/>
            <a:ext cx="1614289" cy="1896533"/>
          </a:xfrm>
          <a:prstGeom prst="rect">
            <a:avLst/>
          </a:prstGeom>
          <a:noFill/>
          <a:ln w="9525">
            <a:solidFill>
              <a:schemeClr val="accent2"/>
            </a:solidFill>
            <a:miter lim="800000"/>
            <a:headEnd/>
            <a:tailEnd/>
          </a:ln>
          <a:extLst>
            <a:ext uri="{909E8E84-426E-40DD-AFC4-6F175D3DCCD1}">
              <a14:hiddenFill xmlns:a14="http://schemas.microsoft.com/office/drawing/2010/main">
                <a:solidFill>
                  <a:schemeClr val="accent1"/>
                </a:solidFill>
              </a14:hiddenFill>
            </a:ext>
          </a:extLst>
        </p:spPr>
      </p:pic>
      <p:sp>
        <p:nvSpPr>
          <p:cNvPr id="12" name="Triangle isocèle 11"/>
          <p:cNvSpPr/>
          <p:nvPr/>
        </p:nvSpPr>
        <p:spPr bwMode="auto">
          <a:xfrm rot="5400000">
            <a:off x="4965700" y="2193869"/>
            <a:ext cx="1176867" cy="211667"/>
          </a:xfrm>
          <a:prstGeom prst="triangle">
            <a:avLst/>
          </a:prstGeom>
          <a:solidFill>
            <a:schemeClr val="accent2"/>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14" name="Triangle isocèle 13"/>
          <p:cNvSpPr/>
          <p:nvPr/>
        </p:nvSpPr>
        <p:spPr bwMode="auto">
          <a:xfrm rot="16200000">
            <a:off x="2535755" y="4724401"/>
            <a:ext cx="1176867" cy="211667"/>
          </a:xfrm>
          <a:prstGeom prst="triangle">
            <a:avLst/>
          </a:prstGeom>
          <a:solidFill>
            <a:schemeClr val="accent2"/>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1889007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4484290" y="3234292"/>
            <a:ext cx="4210975" cy="990575"/>
          </a:xfrm>
          <a:prstGeom prst="rect">
            <a:avLst/>
          </a:prstGeom>
          <a:noFill/>
          <a:ln w="19050" cap="flat" cmpd="sng" algn="ctr">
            <a:solidFill>
              <a:schemeClr val="accent2"/>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2" name="Titre 1"/>
          <p:cNvSpPr>
            <a:spLocks noGrp="1"/>
          </p:cNvSpPr>
          <p:nvPr>
            <p:ph type="title"/>
          </p:nvPr>
        </p:nvSpPr>
        <p:spPr>
          <a:xfrm>
            <a:off x="539750" y="199187"/>
            <a:ext cx="8064500" cy="495300"/>
          </a:xfrm>
        </p:spPr>
        <p:txBody>
          <a:bodyPr/>
          <a:lstStyle/>
          <a:p>
            <a:r>
              <a:rPr lang="fr-FR" i="1" dirty="0">
                <a:solidFill>
                  <a:schemeClr val="accent5"/>
                </a:solidFill>
              </a:rPr>
              <a:t>Questions les plus récurrentes</a:t>
            </a:r>
            <a:r>
              <a:rPr lang="fr-FR" i="1" dirty="0"/>
              <a:t/>
            </a:r>
            <a:br>
              <a:rPr lang="fr-FR" i="1" dirty="0"/>
            </a:br>
            <a:r>
              <a:rPr lang="fr-FR" dirty="0"/>
              <a:t>Points techniques </a:t>
            </a:r>
            <a:r>
              <a:rPr lang="fr-FR" dirty="0" smtClean="0"/>
              <a:t>(4/6)</a:t>
            </a:r>
            <a:endParaRPr lang="fr-FR"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solidFill>
                  <a:srgbClr val="FFFFFF"/>
                </a:solidFill>
              </a:rPr>
              <a:pPr/>
              <a:t>5 juillet 2016</a:t>
            </a:fld>
            <a:endParaRPr lang="fr-FR" altLang="fr-FR">
              <a:solidFill>
                <a:srgbClr val="FFFFFF"/>
              </a:solidFill>
            </a:endParaRP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solidFill>
                  <a:srgbClr val="FFFFFF"/>
                </a:solidFill>
              </a:rPr>
              <a:pPr/>
              <a:t>3</a:t>
            </a:fld>
            <a:endParaRPr lang="fr-FR" altLang="fr-FR">
              <a:solidFill>
                <a:srgbClr val="FFFFFF"/>
              </a:solidFill>
            </a:endParaRPr>
          </a:p>
        </p:txBody>
      </p:sp>
      <p:sp>
        <p:nvSpPr>
          <p:cNvPr id="6" name="Espace réservé du contenu 5"/>
          <p:cNvSpPr>
            <a:spLocks noGrp="1"/>
          </p:cNvSpPr>
          <p:nvPr>
            <p:ph idx="1"/>
          </p:nvPr>
        </p:nvSpPr>
        <p:spPr>
          <a:xfrm>
            <a:off x="539750" y="983714"/>
            <a:ext cx="8064500" cy="4851400"/>
          </a:xfrm>
        </p:spPr>
        <p:txBody>
          <a:bodyPr/>
          <a:lstStyle/>
          <a:p>
            <a:pPr marL="0" lvl="1" indent="0">
              <a:buNone/>
            </a:pPr>
            <a:r>
              <a:rPr lang="fr-FR" sz="1200" dirty="0">
                <a:solidFill>
                  <a:schemeClr val="accent2"/>
                </a:solidFill>
              </a:rPr>
              <a:t>PROCESS DE SOUSCRIPTION : </a:t>
            </a:r>
            <a:r>
              <a:rPr lang="fr-FR" sz="1200" b="0" dirty="0" smtClean="0">
                <a:solidFill>
                  <a:schemeClr val="accent2"/>
                </a:solidFill>
              </a:rPr>
              <a:t>DOCUMENTS </a:t>
            </a:r>
            <a:r>
              <a:rPr lang="fr-FR" sz="1200" b="0" dirty="0">
                <a:solidFill>
                  <a:schemeClr val="accent2"/>
                </a:solidFill>
              </a:rPr>
              <a:t>TRANSMIS AUX CLIENTS ET AUX SALARIÉS</a:t>
            </a:r>
          </a:p>
          <a:p>
            <a:pPr marL="0" lvl="1" indent="0">
              <a:buNone/>
            </a:pPr>
            <a:r>
              <a:rPr lang="fr-FR" sz="1100" dirty="0">
                <a:solidFill>
                  <a:schemeClr val="tx1"/>
                </a:solidFill>
              </a:rPr>
              <a:t>MAIL ENVOYÉ AUX CLIENTS</a:t>
            </a:r>
          </a:p>
          <a:p>
            <a:pPr marL="0" lvl="1" indent="0">
              <a:buNone/>
            </a:pPr>
            <a:r>
              <a:rPr lang="fr-FR" sz="1000" b="0" dirty="0">
                <a:solidFill>
                  <a:schemeClr val="tx1"/>
                </a:solidFill>
              </a:rPr>
              <a:t>Lors de la finalisation de l’acte de vente dans l’outil de vente, deux mails sont envoyés simultanément à l’employeur : </a:t>
            </a:r>
          </a:p>
          <a:p>
            <a:pPr lvl="1">
              <a:buFont typeface="Arial" panose="020B0604020202020204" pitchFamily="34" charset="0"/>
              <a:buChar char="•"/>
            </a:pPr>
            <a:r>
              <a:rPr lang="fr-FR" sz="900" b="0" kern="1200" dirty="0"/>
              <a:t>Documents contractuels et commerciaux destinés à l’entreprise (CG, CP, Notice d’information, Statuts Macif, Modèle DUE, Liste du personnel, Livret Assistance IMA, Guide de mise en place employeur, Guide pédagogique employeur (présentation ANI)</a:t>
            </a:r>
          </a:p>
          <a:p>
            <a:pPr lvl="1">
              <a:buFont typeface="Arial" panose="020B0604020202020204" pitchFamily="34" charset="0"/>
              <a:buChar char="•"/>
            </a:pPr>
            <a:r>
              <a:rPr lang="fr-FR" sz="900" b="0" kern="1200" dirty="0"/>
              <a:t>Documents contractuels et commerciaux destinés aux salariés (Bulletin d’affiliation au contrat collectif obligatoire, bulletin d’adhésion au contrat collectif facultatif, récépissé de remise de la notice d’information, mode d’emploi souscription des renforts, guide pratique gestion</a:t>
            </a:r>
            <a:r>
              <a:rPr lang="fr-FR" sz="900" b="0" kern="1200" dirty="0" smtClean="0"/>
              <a:t>)</a:t>
            </a:r>
          </a:p>
          <a:p>
            <a:pPr lvl="1">
              <a:buFont typeface="Arial" panose="020B0604020202020204" pitchFamily="34" charset="0"/>
              <a:buChar char="•"/>
            </a:pPr>
            <a:r>
              <a:rPr lang="fr-FR" sz="900" b="0" kern="1200" dirty="0" smtClean="0"/>
              <a:t>L’employeur devra : </a:t>
            </a:r>
            <a:endParaRPr lang="fr-FR" sz="900" b="0" kern="1200" dirty="0"/>
          </a:p>
          <a:p>
            <a:pPr lvl="1">
              <a:buFont typeface="Arial" panose="020B0604020202020204" pitchFamily="34" charset="0"/>
              <a:buChar char="•"/>
            </a:pPr>
            <a:endParaRPr lang="fr-FR" sz="900" b="0" kern="1200" dirty="0"/>
          </a:p>
          <a:p>
            <a:endParaRPr lang="fr-FR" dirty="0"/>
          </a:p>
        </p:txBody>
      </p:sp>
      <p:sp>
        <p:nvSpPr>
          <p:cNvPr id="8" name="Rectangle 7"/>
          <p:cNvSpPr/>
          <p:nvPr/>
        </p:nvSpPr>
        <p:spPr>
          <a:xfrm>
            <a:off x="293137" y="3359062"/>
            <a:ext cx="2026730" cy="1338828"/>
          </a:xfrm>
          <a:prstGeom prst="rect">
            <a:avLst/>
          </a:prstGeom>
          <a:ln>
            <a:solidFill>
              <a:schemeClr val="accent1"/>
            </a:solidFill>
          </a:ln>
        </p:spPr>
        <p:txBody>
          <a:bodyPr wrap="square">
            <a:spAutoFit/>
          </a:bodyPr>
          <a:lstStyle/>
          <a:p>
            <a:pPr marL="171450" indent="-171450" fontAlgn="ctr">
              <a:buFont typeface="Arial" panose="020B0604020202020204" pitchFamily="34" charset="0"/>
              <a:buChar char="•"/>
            </a:pPr>
            <a:r>
              <a:rPr lang="fr-FR" sz="900" dirty="0">
                <a:solidFill>
                  <a:srgbClr val="000000"/>
                </a:solidFill>
                <a:ea typeface="Arial"/>
              </a:rPr>
              <a:t>Conditions </a:t>
            </a:r>
            <a:r>
              <a:rPr lang="fr-FR" sz="900" dirty="0" smtClean="0">
                <a:solidFill>
                  <a:srgbClr val="000000"/>
                </a:solidFill>
                <a:ea typeface="Arial"/>
              </a:rPr>
              <a:t>Générales</a:t>
            </a:r>
          </a:p>
          <a:p>
            <a:pPr marL="171450" indent="-171450" fontAlgn="ctr">
              <a:buFont typeface="Arial" panose="020B0604020202020204" pitchFamily="34" charset="0"/>
              <a:buChar char="•"/>
            </a:pPr>
            <a:r>
              <a:rPr lang="fr-FR" sz="900" dirty="0">
                <a:solidFill>
                  <a:srgbClr val="000000"/>
                </a:solidFill>
                <a:ea typeface="Arial"/>
              </a:rPr>
              <a:t>Conditions </a:t>
            </a:r>
            <a:r>
              <a:rPr lang="fr-FR" sz="900" dirty="0" smtClean="0">
                <a:solidFill>
                  <a:srgbClr val="000000"/>
                </a:solidFill>
                <a:ea typeface="Arial"/>
              </a:rPr>
              <a:t>Particulières</a:t>
            </a:r>
          </a:p>
          <a:p>
            <a:pPr marL="171450" indent="-171450" fontAlgn="ctr">
              <a:buFont typeface="Arial" panose="020B0604020202020204" pitchFamily="34" charset="0"/>
              <a:buChar char="•"/>
            </a:pPr>
            <a:r>
              <a:rPr lang="fr-FR" sz="900" dirty="0">
                <a:solidFill>
                  <a:srgbClr val="000000"/>
                </a:solidFill>
                <a:ea typeface="Arial"/>
              </a:rPr>
              <a:t>Statuts </a:t>
            </a:r>
            <a:r>
              <a:rPr lang="fr-FR" sz="900" dirty="0" smtClean="0">
                <a:solidFill>
                  <a:srgbClr val="000000"/>
                </a:solidFill>
                <a:ea typeface="Arial"/>
              </a:rPr>
              <a:t>Macif</a:t>
            </a:r>
          </a:p>
          <a:p>
            <a:pPr marL="171450" indent="-171450" fontAlgn="ctr">
              <a:buFont typeface="Arial" panose="020B0604020202020204" pitchFamily="34" charset="0"/>
              <a:buChar char="•"/>
            </a:pPr>
            <a:r>
              <a:rPr lang="fr-FR" sz="900" dirty="0">
                <a:solidFill>
                  <a:srgbClr val="000000"/>
                </a:solidFill>
                <a:ea typeface="Arial"/>
              </a:rPr>
              <a:t>Livret assistance </a:t>
            </a:r>
            <a:r>
              <a:rPr lang="fr-FR" sz="900" dirty="0" smtClean="0">
                <a:solidFill>
                  <a:srgbClr val="000000"/>
                </a:solidFill>
                <a:ea typeface="Arial"/>
              </a:rPr>
              <a:t>IMA</a:t>
            </a:r>
          </a:p>
          <a:p>
            <a:pPr marL="171450" indent="-171450" fontAlgn="ctr">
              <a:buFont typeface="Arial" panose="020B0604020202020204" pitchFamily="34" charset="0"/>
              <a:buChar char="•"/>
            </a:pPr>
            <a:r>
              <a:rPr lang="fr-FR" sz="900" dirty="0">
                <a:solidFill>
                  <a:srgbClr val="000000"/>
                </a:solidFill>
                <a:ea typeface="Arial"/>
              </a:rPr>
              <a:t>Guide Mise en place </a:t>
            </a:r>
            <a:r>
              <a:rPr lang="fr-FR" sz="900" dirty="0" smtClean="0">
                <a:solidFill>
                  <a:srgbClr val="000000"/>
                </a:solidFill>
                <a:ea typeface="Arial"/>
              </a:rPr>
              <a:t>employeur</a:t>
            </a:r>
          </a:p>
          <a:p>
            <a:pPr marL="171450" indent="-171450" fontAlgn="ctr">
              <a:buFont typeface="Arial" panose="020B0604020202020204" pitchFamily="34" charset="0"/>
              <a:buChar char="•"/>
            </a:pPr>
            <a:r>
              <a:rPr lang="fr-FR" sz="900" dirty="0">
                <a:solidFill>
                  <a:srgbClr val="000000"/>
                </a:solidFill>
                <a:ea typeface="Arial"/>
              </a:rPr>
              <a:t>Guide pédagogique employeur : présentation </a:t>
            </a:r>
            <a:r>
              <a:rPr lang="fr-FR" sz="900" dirty="0" smtClean="0">
                <a:solidFill>
                  <a:srgbClr val="000000"/>
                </a:solidFill>
                <a:ea typeface="Arial"/>
              </a:rPr>
              <a:t>ANI</a:t>
            </a:r>
            <a:endParaRPr lang="fr-FR" sz="900" dirty="0">
              <a:solidFill>
                <a:srgbClr val="000000"/>
              </a:solidFill>
            </a:endParaRPr>
          </a:p>
        </p:txBody>
      </p:sp>
      <p:sp>
        <p:nvSpPr>
          <p:cNvPr id="9" name="Triangle isocèle 8"/>
          <p:cNvSpPr/>
          <p:nvPr/>
        </p:nvSpPr>
        <p:spPr bwMode="auto">
          <a:xfrm rot="10800000">
            <a:off x="836602" y="3158092"/>
            <a:ext cx="939800" cy="152400"/>
          </a:xfrm>
          <a:prstGeom prst="triangle">
            <a:avLst/>
          </a:prstGeom>
          <a:solidFill>
            <a:srgbClr val="007F9E"/>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10" name="Rectangle 9"/>
          <p:cNvSpPr/>
          <p:nvPr/>
        </p:nvSpPr>
        <p:spPr>
          <a:xfrm>
            <a:off x="293137" y="2680096"/>
            <a:ext cx="2026731" cy="246221"/>
          </a:xfrm>
          <a:prstGeom prst="rect">
            <a:avLst/>
          </a:prstGeom>
        </p:spPr>
        <p:txBody>
          <a:bodyPr wrap="square">
            <a:spAutoFit/>
          </a:bodyPr>
          <a:lstStyle/>
          <a:p>
            <a:pPr algn="ctr" fontAlgn="ctr"/>
            <a:r>
              <a:rPr lang="fr-FR" sz="1000" b="1" dirty="0" smtClean="0">
                <a:ea typeface="Arial"/>
              </a:rPr>
              <a:t>Conserver ces documents </a:t>
            </a:r>
          </a:p>
        </p:txBody>
      </p:sp>
      <p:sp>
        <p:nvSpPr>
          <p:cNvPr id="11" name="Rectangle 10"/>
          <p:cNvSpPr/>
          <p:nvPr/>
        </p:nvSpPr>
        <p:spPr>
          <a:xfrm>
            <a:off x="2409881" y="3359056"/>
            <a:ext cx="2026730" cy="646331"/>
          </a:xfrm>
          <a:prstGeom prst="rect">
            <a:avLst/>
          </a:prstGeom>
          <a:ln>
            <a:solidFill>
              <a:schemeClr val="accent1"/>
            </a:solidFill>
          </a:ln>
        </p:spPr>
        <p:txBody>
          <a:bodyPr wrap="square">
            <a:spAutoFit/>
          </a:bodyPr>
          <a:lstStyle/>
          <a:p>
            <a:pPr marL="171450" indent="-171450" fontAlgn="ctr">
              <a:buFont typeface="Arial" panose="020B0604020202020204" pitchFamily="34" charset="0"/>
              <a:buChar char="•"/>
            </a:pPr>
            <a:r>
              <a:rPr lang="fr-FR" sz="900" dirty="0" smtClean="0">
                <a:solidFill>
                  <a:srgbClr val="000000"/>
                </a:solidFill>
                <a:ea typeface="Arial"/>
              </a:rPr>
              <a:t>Notice d’informations</a:t>
            </a:r>
          </a:p>
          <a:p>
            <a:pPr marL="171450" indent="-171450" fontAlgn="ctr">
              <a:buFont typeface="Arial" panose="020B0604020202020204" pitchFamily="34" charset="0"/>
              <a:buChar char="•"/>
            </a:pPr>
            <a:r>
              <a:rPr lang="fr-FR" sz="900" dirty="0" smtClean="0">
                <a:solidFill>
                  <a:srgbClr val="000000"/>
                </a:solidFill>
                <a:ea typeface="Arial"/>
              </a:rPr>
              <a:t>Mode d’emploi souscription des renforts</a:t>
            </a:r>
          </a:p>
          <a:p>
            <a:pPr marL="171450" indent="-171450" fontAlgn="ctr">
              <a:buFont typeface="Arial" panose="020B0604020202020204" pitchFamily="34" charset="0"/>
              <a:buChar char="•"/>
            </a:pPr>
            <a:r>
              <a:rPr lang="fr-FR" sz="900" dirty="0" smtClean="0">
                <a:solidFill>
                  <a:srgbClr val="000000"/>
                </a:solidFill>
              </a:rPr>
              <a:t>Guide pratique de gestion </a:t>
            </a:r>
            <a:endParaRPr lang="fr-FR" sz="900" dirty="0">
              <a:solidFill>
                <a:srgbClr val="000000"/>
              </a:solidFill>
            </a:endParaRPr>
          </a:p>
        </p:txBody>
      </p:sp>
      <p:sp>
        <p:nvSpPr>
          <p:cNvPr id="12" name="Triangle isocèle 11"/>
          <p:cNvSpPr/>
          <p:nvPr/>
        </p:nvSpPr>
        <p:spPr bwMode="auto">
          <a:xfrm rot="10800000">
            <a:off x="2953346" y="3158092"/>
            <a:ext cx="939800" cy="152400"/>
          </a:xfrm>
          <a:prstGeom prst="triangle">
            <a:avLst/>
          </a:prstGeom>
          <a:solidFill>
            <a:srgbClr val="007F9E"/>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13" name="Rectangle 12"/>
          <p:cNvSpPr/>
          <p:nvPr/>
        </p:nvSpPr>
        <p:spPr>
          <a:xfrm>
            <a:off x="2409881" y="2680096"/>
            <a:ext cx="2026731" cy="400110"/>
          </a:xfrm>
          <a:prstGeom prst="rect">
            <a:avLst/>
          </a:prstGeom>
        </p:spPr>
        <p:txBody>
          <a:bodyPr wrap="square">
            <a:spAutoFit/>
          </a:bodyPr>
          <a:lstStyle/>
          <a:p>
            <a:pPr algn="ctr" fontAlgn="ctr"/>
            <a:r>
              <a:rPr lang="fr-FR" sz="1000" b="1" dirty="0" smtClean="0">
                <a:ea typeface="Arial"/>
              </a:rPr>
              <a:t>Mettre à disposition de ses salariés</a:t>
            </a:r>
          </a:p>
        </p:txBody>
      </p:sp>
      <p:sp>
        <p:nvSpPr>
          <p:cNvPr id="14" name="Rectangle 13"/>
          <p:cNvSpPr/>
          <p:nvPr/>
        </p:nvSpPr>
        <p:spPr>
          <a:xfrm>
            <a:off x="4518158" y="3359050"/>
            <a:ext cx="2026730" cy="784830"/>
          </a:xfrm>
          <a:prstGeom prst="rect">
            <a:avLst/>
          </a:prstGeom>
          <a:ln>
            <a:solidFill>
              <a:schemeClr val="accent1"/>
            </a:solidFill>
          </a:ln>
        </p:spPr>
        <p:txBody>
          <a:bodyPr wrap="square">
            <a:spAutoFit/>
          </a:bodyPr>
          <a:lstStyle/>
          <a:p>
            <a:pPr marL="171450" indent="-171450" fontAlgn="ctr">
              <a:buFont typeface="Arial" panose="020B0604020202020204" pitchFamily="34" charset="0"/>
              <a:buChar char="•"/>
            </a:pPr>
            <a:r>
              <a:rPr lang="fr-FR" sz="900" dirty="0" smtClean="0">
                <a:solidFill>
                  <a:srgbClr val="000000"/>
                </a:solidFill>
                <a:ea typeface="Arial"/>
              </a:rPr>
              <a:t>Les bulletins d’affiliation (au contrat obligatoire et / ou facultatif</a:t>
            </a:r>
          </a:p>
          <a:p>
            <a:pPr marL="171450" indent="-171450" fontAlgn="ctr">
              <a:buFont typeface="Arial" panose="020B0604020202020204" pitchFamily="34" charset="0"/>
              <a:buChar char="•"/>
            </a:pPr>
            <a:r>
              <a:rPr lang="fr-FR" sz="900" dirty="0" smtClean="0">
                <a:solidFill>
                  <a:srgbClr val="000000"/>
                </a:solidFill>
              </a:rPr>
              <a:t>Récépissé de remise de la Notice d’information </a:t>
            </a:r>
            <a:endParaRPr lang="fr-FR" sz="900" dirty="0">
              <a:solidFill>
                <a:srgbClr val="000000"/>
              </a:solidFill>
            </a:endParaRPr>
          </a:p>
        </p:txBody>
      </p:sp>
      <p:sp>
        <p:nvSpPr>
          <p:cNvPr id="15" name="Triangle isocèle 14"/>
          <p:cNvSpPr/>
          <p:nvPr/>
        </p:nvSpPr>
        <p:spPr bwMode="auto">
          <a:xfrm rot="10800000">
            <a:off x="5061623" y="3158086"/>
            <a:ext cx="939800" cy="152400"/>
          </a:xfrm>
          <a:prstGeom prst="triangle">
            <a:avLst/>
          </a:prstGeom>
          <a:solidFill>
            <a:srgbClr val="007F9E"/>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16" name="Rectangle 15"/>
          <p:cNvSpPr/>
          <p:nvPr/>
        </p:nvSpPr>
        <p:spPr>
          <a:xfrm>
            <a:off x="4518158" y="2680096"/>
            <a:ext cx="2026731" cy="400110"/>
          </a:xfrm>
          <a:prstGeom prst="rect">
            <a:avLst/>
          </a:prstGeom>
        </p:spPr>
        <p:txBody>
          <a:bodyPr wrap="square">
            <a:spAutoFit/>
          </a:bodyPr>
          <a:lstStyle/>
          <a:p>
            <a:pPr algn="ctr" fontAlgn="ctr"/>
            <a:r>
              <a:rPr lang="fr-FR" sz="1000" b="1" dirty="0">
                <a:ea typeface="Arial"/>
              </a:rPr>
              <a:t>F</a:t>
            </a:r>
            <a:r>
              <a:rPr lang="fr-FR" sz="1000" b="1" dirty="0" smtClean="0">
                <a:ea typeface="Arial"/>
              </a:rPr>
              <a:t>aire compléter / signer par les salariés… </a:t>
            </a:r>
          </a:p>
        </p:txBody>
      </p:sp>
      <p:sp>
        <p:nvSpPr>
          <p:cNvPr id="17" name="Rectangle 16"/>
          <p:cNvSpPr/>
          <p:nvPr/>
        </p:nvSpPr>
        <p:spPr>
          <a:xfrm>
            <a:off x="6626435" y="3359044"/>
            <a:ext cx="2026730" cy="507831"/>
          </a:xfrm>
          <a:prstGeom prst="rect">
            <a:avLst/>
          </a:prstGeom>
          <a:ln>
            <a:solidFill>
              <a:schemeClr val="accent1"/>
            </a:solidFill>
          </a:ln>
        </p:spPr>
        <p:txBody>
          <a:bodyPr wrap="square">
            <a:spAutoFit/>
          </a:bodyPr>
          <a:lstStyle/>
          <a:p>
            <a:pPr marL="171450" indent="-171450" fontAlgn="ctr">
              <a:buFont typeface="Arial" panose="020B0604020202020204" pitchFamily="34" charset="0"/>
              <a:buChar char="•"/>
            </a:pPr>
            <a:r>
              <a:rPr lang="fr-FR" sz="900" dirty="0" smtClean="0">
                <a:solidFill>
                  <a:srgbClr val="000000"/>
                </a:solidFill>
                <a:ea typeface="Arial"/>
              </a:rPr>
              <a:t>La Déclaration Unilatérale (DUE)</a:t>
            </a:r>
          </a:p>
          <a:p>
            <a:pPr marL="171450" indent="-171450" fontAlgn="ctr">
              <a:buFont typeface="Arial" panose="020B0604020202020204" pitchFamily="34" charset="0"/>
              <a:buChar char="•"/>
            </a:pPr>
            <a:r>
              <a:rPr lang="fr-FR" sz="900" dirty="0" smtClean="0">
                <a:solidFill>
                  <a:srgbClr val="000000"/>
                </a:solidFill>
              </a:rPr>
              <a:t>Liste du personnel </a:t>
            </a:r>
            <a:endParaRPr lang="fr-FR" sz="900" dirty="0">
              <a:solidFill>
                <a:srgbClr val="000000"/>
              </a:solidFill>
            </a:endParaRPr>
          </a:p>
        </p:txBody>
      </p:sp>
      <p:sp>
        <p:nvSpPr>
          <p:cNvPr id="18" name="Triangle isocèle 17"/>
          <p:cNvSpPr/>
          <p:nvPr/>
        </p:nvSpPr>
        <p:spPr bwMode="auto">
          <a:xfrm rot="10800000">
            <a:off x="7169900" y="3158080"/>
            <a:ext cx="939800" cy="152400"/>
          </a:xfrm>
          <a:prstGeom prst="triangle">
            <a:avLst/>
          </a:prstGeom>
          <a:solidFill>
            <a:srgbClr val="007F9E"/>
          </a:solidFill>
          <a:ln w="9525" cap="flat" cmpd="sng" algn="ctr">
            <a:solidFill>
              <a:schemeClr val="accent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19" name="Rectangle 18"/>
          <p:cNvSpPr/>
          <p:nvPr/>
        </p:nvSpPr>
        <p:spPr>
          <a:xfrm>
            <a:off x="6626435" y="2603152"/>
            <a:ext cx="2026731" cy="553998"/>
          </a:xfrm>
          <a:prstGeom prst="rect">
            <a:avLst/>
          </a:prstGeom>
        </p:spPr>
        <p:txBody>
          <a:bodyPr wrap="square">
            <a:spAutoFit/>
          </a:bodyPr>
          <a:lstStyle/>
          <a:p>
            <a:pPr algn="ctr" fontAlgn="ctr"/>
            <a:r>
              <a:rPr lang="fr-FR" sz="1000" b="1" dirty="0" smtClean="0">
                <a:ea typeface="Arial"/>
              </a:rPr>
              <a:t>Compléter lui-même et mettre à disposition de ses salariés…</a:t>
            </a:r>
          </a:p>
        </p:txBody>
      </p:sp>
      <p:sp>
        <p:nvSpPr>
          <p:cNvPr id="21" name="Rectangle 20"/>
          <p:cNvSpPr/>
          <p:nvPr/>
        </p:nvSpPr>
        <p:spPr>
          <a:xfrm>
            <a:off x="4670558" y="4263419"/>
            <a:ext cx="3813042" cy="246221"/>
          </a:xfrm>
          <a:prstGeom prst="rect">
            <a:avLst/>
          </a:prstGeom>
        </p:spPr>
        <p:txBody>
          <a:bodyPr wrap="square">
            <a:spAutoFit/>
          </a:bodyPr>
          <a:lstStyle/>
          <a:p>
            <a:pPr algn="ctr" fontAlgn="ctr"/>
            <a:r>
              <a:rPr lang="fr-FR" sz="1000" b="1" dirty="0" smtClean="0">
                <a:solidFill>
                  <a:schemeClr val="accent2"/>
                </a:solidFill>
                <a:ea typeface="Arial"/>
              </a:rPr>
              <a:t>… Puis les transmettre par Courrier à la MACIF </a:t>
            </a:r>
          </a:p>
        </p:txBody>
      </p:sp>
    </p:spTree>
    <p:extLst>
      <p:ext uri="{BB962C8B-B14F-4D97-AF65-F5344CB8AC3E}">
        <p14:creationId xmlns:p14="http://schemas.microsoft.com/office/powerpoint/2010/main" val="3624385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199187"/>
            <a:ext cx="8064500" cy="495300"/>
          </a:xfrm>
        </p:spPr>
        <p:txBody>
          <a:bodyPr/>
          <a:lstStyle/>
          <a:p>
            <a:r>
              <a:rPr lang="fr-FR" i="1" dirty="0">
                <a:solidFill>
                  <a:schemeClr val="accent5"/>
                </a:solidFill>
              </a:rPr>
              <a:t>Questions les plus récurrentes</a:t>
            </a:r>
            <a:r>
              <a:rPr lang="fr-FR" i="1" dirty="0"/>
              <a:t/>
            </a:r>
            <a:br>
              <a:rPr lang="fr-FR" i="1" dirty="0"/>
            </a:br>
            <a:r>
              <a:rPr lang="fr-FR" dirty="0"/>
              <a:t>Points techniques </a:t>
            </a:r>
            <a:r>
              <a:rPr lang="fr-FR" dirty="0" smtClean="0"/>
              <a:t>(</a:t>
            </a:r>
            <a:r>
              <a:rPr lang="fr-FR" dirty="0"/>
              <a:t>5</a:t>
            </a:r>
            <a:r>
              <a:rPr lang="fr-FR" dirty="0" smtClean="0"/>
              <a:t>/6)</a:t>
            </a:r>
            <a:endParaRPr lang="fr-FR" dirty="0"/>
          </a:p>
        </p:txBody>
      </p:sp>
      <p:sp>
        <p:nvSpPr>
          <p:cNvPr id="3" name="Espace réservé du contenu 2"/>
          <p:cNvSpPr>
            <a:spLocks noGrp="1"/>
          </p:cNvSpPr>
          <p:nvPr>
            <p:ph idx="1"/>
          </p:nvPr>
        </p:nvSpPr>
        <p:spPr>
          <a:xfrm>
            <a:off x="225948" y="911875"/>
            <a:ext cx="8748712" cy="908457"/>
          </a:xfrm>
        </p:spPr>
        <p:txBody>
          <a:bodyPr/>
          <a:lstStyle/>
          <a:p>
            <a:pPr marL="0" lvl="1" indent="0">
              <a:lnSpc>
                <a:spcPct val="150000"/>
              </a:lnSpc>
              <a:buNone/>
            </a:pPr>
            <a:r>
              <a:rPr lang="fr-FR" sz="1200" dirty="0">
                <a:solidFill>
                  <a:schemeClr val="accent2"/>
                </a:solidFill>
              </a:rPr>
              <a:t>PROCESS DE SOUSCRIPTION : </a:t>
            </a:r>
            <a:r>
              <a:rPr lang="fr-FR" sz="1200" b="0" dirty="0" smtClean="0">
                <a:solidFill>
                  <a:schemeClr val="accent2"/>
                </a:solidFill>
              </a:rPr>
              <a:t>DOCUMENTS TRANSMIS AUX CLIENTS ET AUX SALARIÉS</a:t>
            </a:r>
          </a:p>
          <a:p>
            <a:pPr marL="0" lvl="1" indent="0">
              <a:buNone/>
            </a:pPr>
            <a:r>
              <a:rPr lang="fr-FR" sz="1100" dirty="0" smtClean="0">
                <a:solidFill>
                  <a:schemeClr val="tx1"/>
                </a:solidFill>
                <a:ea typeface="+mn-ea"/>
              </a:rPr>
              <a:t>PROCESSUS D’ÉMISSION DES DOCUMENTS DANS L’OUTIL DE VENTE :</a:t>
            </a:r>
          </a:p>
          <a:p>
            <a:pPr marL="0" lvl="1" indent="0">
              <a:buNone/>
            </a:pPr>
            <a:r>
              <a:rPr lang="fr-FR" sz="1000" dirty="0" smtClean="0">
                <a:solidFill>
                  <a:schemeClr val="tx1"/>
                </a:solidFill>
                <a:ea typeface="+mn-ea"/>
              </a:rPr>
              <a:t>Le même processus est à suivre pour la proposition Valant Avis de Conseil (PVAC) et pour les Conditions Particulières (CP) </a:t>
            </a:r>
          </a:p>
          <a:p>
            <a:pPr marL="0" lvl="1" indent="0">
              <a:buNone/>
            </a:pPr>
            <a:endParaRPr lang="fr-FR" sz="900" b="0" dirty="0">
              <a:solidFill>
                <a:schemeClr val="tx1"/>
              </a:solidFill>
              <a:ea typeface="+mn-ea"/>
            </a:endParaRPr>
          </a:p>
          <a:p>
            <a:pPr marL="0" lvl="1" indent="0">
              <a:buNone/>
            </a:pPr>
            <a:endParaRPr lang="fr-FR" sz="1200" dirty="0" smtClean="0">
              <a:solidFill>
                <a:schemeClr val="tx1"/>
              </a:solidFill>
              <a:ea typeface="+mn-ea"/>
            </a:endParaRPr>
          </a:p>
          <a:p>
            <a:pPr marL="285750" indent="-285750">
              <a:lnSpc>
                <a:spcPct val="150000"/>
              </a:lnSpc>
              <a:buFont typeface="Arial" panose="020B0604020202020204" pitchFamily="34" charset="0"/>
              <a:buChar char="•"/>
            </a:pPr>
            <a:endParaRPr lang="fr-FR"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solidFill>
                  <a:srgbClr val="FFFFFF"/>
                </a:solidFill>
              </a:rPr>
              <a:pPr/>
              <a:t>5 juillet 2016</a:t>
            </a:fld>
            <a:endParaRPr lang="fr-FR" altLang="fr-FR">
              <a:solidFill>
                <a:srgbClr val="FFFFFF"/>
              </a:solidFill>
            </a:endParaRP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solidFill>
                  <a:srgbClr val="FFFFFF"/>
                </a:solidFill>
              </a:rPr>
              <a:pPr/>
              <a:t>4</a:t>
            </a:fld>
            <a:endParaRPr lang="fr-FR" altLang="fr-FR">
              <a:solidFill>
                <a:srgbClr val="FFFFFF"/>
              </a:solidFill>
            </a:endParaRPr>
          </a:p>
        </p:txBody>
      </p:sp>
      <p:pic>
        <p:nvPicPr>
          <p:cNvPr id="13" name="Image 12"/>
          <p:cNvPicPr/>
          <p:nvPr/>
        </p:nvPicPr>
        <p:blipFill rotWithShape="1">
          <a:blip r:embed="rId2"/>
          <a:srcRect l="23688" t="13293" r="1478" b="12478"/>
          <a:stretch/>
        </p:blipFill>
        <p:spPr>
          <a:xfrm>
            <a:off x="1233504" y="2220384"/>
            <a:ext cx="3008312" cy="1892826"/>
          </a:xfrm>
          <a:prstGeom prst="rect">
            <a:avLst/>
          </a:prstGeom>
        </p:spPr>
      </p:pic>
      <p:sp>
        <p:nvSpPr>
          <p:cNvPr id="7" name="Rectangle à coins arrondis 6"/>
          <p:cNvSpPr/>
          <p:nvPr/>
        </p:nvSpPr>
        <p:spPr bwMode="auto">
          <a:xfrm>
            <a:off x="1337734" y="1684858"/>
            <a:ext cx="2023533" cy="442385"/>
          </a:xfrm>
          <a:prstGeom prst="roundRect">
            <a:avLst/>
          </a:prstGeom>
          <a:solidFill>
            <a:schemeClr val="accent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050" b="1" i="0" u="none" strike="noStrike" cap="none" normalizeH="0" baseline="0" dirty="0" smtClean="0">
                <a:ln>
                  <a:noFill/>
                </a:ln>
                <a:solidFill>
                  <a:schemeClr val="accent3"/>
                </a:solidFill>
                <a:effectLst/>
                <a:latin typeface="Verdana" pitchFamily="34" charset="0"/>
              </a:rPr>
              <a:t>Etape 1 – Edition et signature </a:t>
            </a:r>
          </a:p>
        </p:txBody>
      </p:sp>
      <p:sp>
        <p:nvSpPr>
          <p:cNvPr id="15" name="Rectangle à coins arrondis 14"/>
          <p:cNvSpPr/>
          <p:nvPr/>
        </p:nvSpPr>
        <p:spPr bwMode="auto">
          <a:xfrm>
            <a:off x="5613400" y="1712375"/>
            <a:ext cx="2023533" cy="442385"/>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050" b="1" i="0" u="none" strike="noStrike" cap="none" normalizeH="0" baseline="0" dirty="0" smtClean="0">
                <a:ln>
                  <a:noFill/>
                </a:ln>
                <a:solidFill>
                  <a:schemeClr val="accent3"/>
                </a:solidFill>
                <a:effectLst/>
                <a:latin typeface="Verdana" pitchFamily="34" charset="0"/>
              </a:rPr>
              <a:t>Etape 2 – transmission par mail au client</a:t>
            </a:r>
          </a:p>
        </p:txBody>
      </p:sp>
      <p:sp>
        <p:nvSpPr>
          <p:cNvPr id="16" name="ZoneTexte 15"/>
          <p:cNvSpPr txBox="1"/>
          <p:nvPr/>
        </p:nvSpPr>
        <p:spPr>
          <a:xfrm>
            <a:off x="0" y="2279652"/>
            <a:ext cx="1233504" cy="1938992"/>
          </a:xfrm>
          <a:prstGeom prst="rect">
            <a:avLst/>
          </a:prstGeom>
          <a:noFill/>
        </p:spPr>
        <p:txBody>
          <a:bodyPr wrap="square" rtlCol="0">
            <a:spAutoFit/>
          </a:bodyPr>
          <a:lstStyle/>
          <a:p>
            <a:pPr indent="177800"/>
            <a:r>
              <a:rPr lang="fr-FR" sz="800" dirty="0" smtClean="0"/>
              <a:t>A partir de l’écran Etude pour la PVAC ou l’écran contrat pour les CP Cliquer sur le bouton </a:t>
            </a:r>
            <a:r>
              <a:rPr lang="fr-FR" sz="800" b="1" dirty="0" smtClean="0"/>
              <a:t>« Enregistrer et éditer »</a:t>
            </a:r>
          </a:p>
          <a:p>
            <a:endParaRPr lang="fr-FR" sz="800" b="1" dirty="0"/>
          </a:p>
          <a:p>
            <a:pPr indent="177800"/>
            <a:r>
              <a:rPr lang="fr-FR" sz="800" dirty="0" smtClean="0"/>
              <a:t>Sélectionner ensuite les pièces que vous souhaitez faire signer (ici exemple des CP) </a:t>
            </a:r>
          </a:p>
          <a:p>
            <a:pPr indent="177800"/>
            <a:endParaRPr lang="fr-FR" sz="800" dirty="0"/>
          </a:p>
        </p:txBody>
      </p:sp>
      <p:sp>
        <p:nvSpPr>
          <p:cNvPr id="17" name="Ellipse 16"/>
          <p:cNvSpPr/>
          <p:nvPr/>
        </p:nvSpPr>
        <p:spPr bwMode="auto">
          <a:xfrm>
            <a:off x="3200417" y="3893075"/>
            <a:ext cx="567266" cy="220133"/>
          </a:xfrm>
          <a:prstGeom prst="ellipse">
            <a:avLst/>
          </a:prstGeom>
          <a:noFill/>
          <a:ln w="2857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20" name="Ellipse 19"/>
          <p:cNvSpPr>
            <a:spLocks noChangeAspect="1"/>
          </p:cNvSpPr>
          <p:nvPr/>
        </p:nvSpPr>
        <p:spPr bwMode="auto">
          <a:xfrm>
            <a:off x="3127265" y="3822969"/>
            <a:ext cx="146304" cy="14630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1</a:t>
            </a:r>
          </a:p>
        </p:txBody>
      </p:sp>
      <p:sp>
        <p:nvSpPr>
          <p:cNvPr id="22" name="Ellipse 21"/>
          <p:cNvSpPr>
            <a:spLocks noChangeAspect="1"/>
          </p:cNvSpPr>
          <p:nvPr/>
        </p:nvSpPr>
        <p:spPr bwMode="auto">
          <a:xfrm>
            <a:off x="87732" y="2288120"/>
            <a:ext cx="146304" cy="14630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1</a:t>
            </a:r>
          </a:p>
        </p:txBody>
      </p:sp>
      <p:sp>
        <p:nvSpPr>
          <p:cNvPr id="23" name="Ellipse 22"/>
          <p:cNvSpPr>
            <a:spLocks noChangeAspect="1"/>
          </p:cNvSpPr>
          <p:nvPr/>
        </p:nvSpPr>
        <p:spPr bwMode="auto">
          <a:xfrm>
            <a:off x="96193" y="3388824"/>
            <a:ext cx="146304" cy="14630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2</a:t>
            </a:r>
          </a:p>
        </p:txBody>
      </p:sp>
      <p:sp>
        <p:nvSpPr>
          <p:cNvPr id="24" name="Ellipse 23"/>
          <p:cNvSpPr>
            <a:spLocks noChangeAspect="1"/>
          </p:cNvSpPr>
          <p:nvPr/>
        </p:nvSpPr>
        <p:spPr bwMode="auto">
          <a:xfrm>
            <a:off x="2051991" y="2323446"/>
            <a:ext cx="146304" cy="14630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2</a:t>
            </a:r>
          </a:p>
        </p:txBody>
      </p:sp>
      <p:sp>
        <p:nvSpPr>
          <p:cNvPr id="26" name="ZoneTexte 25"/>
          <p:cNvSpPr txBox="1"/>
          <p:nvPr/>
        </p:nvSpPr>
        <p:spPr>
          <a:xfrm>
            <a:off x="0" y="4142386"/>
            <a:ext cx="4241816" cy="1200329"/>
          </a:xfrm>
          <a:prstGeom prst="rect">
            <a:avLst/>
          </a:prstGeom>
          <a:noFill/>
        </p:spPr>
        <p:txBody>
          <a:bodyPr wrap="square" rtlCol="0">
            <a:spAutoFit/>
          </a:bodyPr>
          <a:lstStyle/>
          <a:p>
            <a:pPr marL="171450" indent="-171450">
              <a:buFont typeface="Arial" panose="020B0604020202020204" pitchFamily="34" charset="0"/>
              <a:buChar char="•"/>
            </a:pPr>
            <a:r>
              <a:rPr lang="fr-FR" sz="800" dirty="0" smtClean="0"/>
              <a:t>Lors de l’étude,  deux choix sont possibles : PVAC et Annexes. Sélectionnez uniquement la PVAC et imprimez pour signature. </a:t>
            </a:r>
          </a:p>
          <a:p>
            <a:pPr marL="171450" indent="-171450">
              <a:buFont typeface="Arial" panose="020B0604020202020204" pitchFamily="34" charset="0"/>
              <a:buChar char="•"/>
            </a:pPr>
            <a:r>
              <a:rPr lang="fr-FR" sz="800" dirty="0" smtClean="0"/>
              <a:t>Lors de la contractualisation, de nombreux choix sont possibles (</a:t>
            </a:r>
            <a:r>
              <a:rPr lang="fr-FR" sz="800" dirty="0" err="1" smtClean="0"/>
              <a:t>cf</a:t>
            </a:r>
            <a:r>
              <a:rPr lang="fr-FR" sz="800" dirty="0" smtClean="0"/>
              <a:t> capture ici et liste page précédente) Sélectionnez uniquement les CP et imprimez pour signature </a:t>
            </a:r>
          </a:p>
          <a:p>
            <a:endParaRPr lang="fr-FR" sz="800" dirty="0" smtClean="0"/>
          </a:p>
          <a:p>
            <a:pPr indent="177800"/>
            <a:r>
              <a:rPr lang="fr-FR" sz="800" dirty="0" smtClean="0"/>
              <a:t>Complétez, faites signer et : </a:t>
            </a:r>
          </a:p>
          <a:p>
            <a:pPr marL="171450" indent="-171450">
              <a:buFont typeface="Arial" panose="020B0604020202020204" pitchFamily="34" charset="0"/>
              <a:buChar char="•"/>
            </a:pPr>
            <a:r>
              <a:rPr lang="fr-FR" sz="800" dirty="0"/>
              <a:t>Archivez la copie en interne</a:t>
            </a:r>
          </a:p>
          <a:p>
            <a:pPr marL="171450" indent="-171450">
              <a:buFont typeface="Arial" panose="020B0604020202020204" pitchFamily="34" charset="0"/>
              <a:buChar char="•"/>
            </a:pPr>
            <a:r>
              <a:rPr lang="fr-FR" sz="800" dirty="0"/>
              <a:t>Envoyez l’original à la MACIF</a:t>
            </a:r>
          </a:p>
        </p:txBody>
      </p:sp>
      <p:sp>
        <p:nvSpPr>
          <p:cNvPr id="27" name="Ellipse 26"/>
          <p:cNvSpPr>
            <a:spLocks noChangeAspect="1"/>
          </p:cNvSpPr>
          <p:nvPr/>
        </p:nvSpPr>
        <p:spPr bwMode="auto">
          <a:xfrm>
            <a:off x="104654" y="4887477"/>
            <a:ext cx="146304" cy="14630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3</a:t>
            </a:r>
          </a:p>
        </p:txBody>
      </p:sp>
      <p:pic>
        <p:nvPicPr>
          <p:cNvPr id="28" name="Image 27"/>
          <p:cNvPicPr/>
          <p:nvPr/>
        </p:nvPicPr>
        <p:blipFill rotWithShape="1">
          <a:blip r:embed="rId3"/>
          <a:srcRect t="12639" b="50057"/>
          <a:stretch/>
        </p:blipFill>
        <p:spPr>
          <a:xfrm>
            <a:off x="4850550" y="2220384"/>
            <a:ext cx="3057315" cy="717542"/>
          </a:xfrm>
          <a:prstGeom prst="rect">
            <a:avLst/>
          </a:prstGeom>
        </p:spPr>
      </p:pic>
      <p:sp>
        <p:nvSpPr>
          <p:cNvPr id="25" name="Flèche droite 24"/>
          <p:cNvSpPr/>
          <p:nvPr/>
        </p:nvSpPr>
        <p:spPr bwMode="auto">
          <a:xfrm>
            <a:off x="4406900" y="4336150"/>
            <a:ext cx="330200" cy="812800"/>
          </a:xfrm>
          <a:prstGeom prst="rightArrow">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Verdana" pitchFamily="34" charset="0"/>
            </a:endParaRPr>
          </a:p>
        </p:txBody>
      </p:sp>
      <p:sp>
        <p:nvSpPr>
          <p:cNvPr id="30" name="ZoneTexte 29"/>
          <p:cNvSpPr txBox="1"/>
          <p:nvPr/>
        </p:nvSpPr>
        <p:spPr>
          <a:xfrm>
            <a:off x="7910496" y="2064149"/>
            <a:ext cx="1233504" cy="2554545"/>
          </a:xfrm>
          <a:prstGeom prst="rect">
            <a:avLst/>
          </a:prstGeom>
          <a:noFill/>
        </p:spPr>
        <p:txBody>
          <a:bodyPr wrap="square" rtlCol="0">
            <a:spAutoFit/>
          </a:bodyPr>
          <a:lstStyle/>
          <a:p>
            <a:r>
              <a:rPr lang="fr-FR" sz="800" dirty="0" smtClean="0"/>
              <a:t>Après l’édition, l’outil vous redirige vers la page Liste des études ou liste des contrats.   </a:t>
            </a:r>
          </a:p>
          <a:p>
            <a:endParaRPr lang="fr-FR" sz="800" b="1" dirty="0"/>
          </a:p>
          <a:p>
            <a:pPr indent="177800"/>
            <a:r>
              <a:rPr lang="fr-FR" sz="800" dirty="0" smtClean="0"/>
              <a:t>Revenez sur l’écran de consultation de l’étude ou du contrat, en cliquant sur le bouton visualisez.</a:t>
            </a:r>
          </a:p>
          <a:p>
            <a:pPr indent="177800"/>
            <a:endParaRPr lang="fr-FR" sz="800" dirty="0"/>
          </a:p>
          <a:p>
            <a:pPr indent="177800"/>
            <a:r>
              <a:rPr lang="fr-FR" sz="800" dirty="0" smtClean="0"/>
              <a:t>Puis sur cette page de consultation, cliquez sur </a:t>
            </a:r>
            <a:r>
              <a:rPr lang="fr-FR" sz="800" b="1" dirty="0" smtClean="0"/>
              <a:t>« envoyez par mail »</a:t>
            </a:r>
          </a:p>
          <a:p>
            <a:pPr indent="177800"/>
            <a:endParaRPr lang="fr-FR" sz="800" dirty="0"/>
          </a:p>
        </p:txBody>
      </p:sp>
      <p:pic>
        <p:nvPicPr>
          <p:cNvPr id="31" name="Image 30"/>
          <p:cNvPicPr/>
          <p:nvPr/>
        </p:nvPicPr>
        <p:blipFill rotWithShape="1">
          <a:blip r:embed="rId4"/>
          <a:srcRect t="12639" r="1072" b="14021"/>
          <a:stretch/>
        </p:blipFill>
        <p:spPr>
          <a:xfrm>
            <a:off x="4850551" y="2974521"/>
            <a:ext cx="3059946" cy="1514036"/>
          </a:xfrm>
          <a:prstGeom prst="rect">
            <a:avLst/>
          </a:prstGeom>
        </p:spPr>
      </p:pic>
      <p:sp>
        <p:nvSpPr>
          <p:cNvPr id="32" name="Ellipse 31"/>
          <p:cNvSpPr/>
          <p:nvPr/>
        </p:nvSpPr>
        <p:spPr bwMode="auto">
          <a:xfrm>
            <a:off x="7024304" y="2667357"/>
            <a:ext cx="180000" cy="144000"/>
          </a:xfrm>
          <a:prstGeom prst="ellipse">
            <a:avLst/>
          </a:prstGeom>
          <a:noFill/>
          <a:ln w="2857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33" name="Ellipse 32"/>
          <p:cNvSpPr>
            <a:spLocks noChangeAspect="1"/>
          </p:cNvSpPr>
          <p:nvPr/>
        </p:nvSpPr>
        <p:spPr bwMode="auto">
          <a:xfrm>
            <a:off x="7250544" y="2579155"/>
            <a:ext cx="146304" cy="146304"/>
          </a:xfrm>
          <a:prstGeom prst="ellipse">
            <a:avLst/>
          </a:prstGeom>
          <a:solidFill>
            <a:srgbClr val="007F9E"/>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1</a:t>
            </a:r>
          </a:p>
        </p:txBody>
      </p:sp>
      <p:sp>
        <p:nvSpPr>
          <p:cNvPr id="34" name="Ellipse 33"/>
          <p:cNvSpPr>
            <a:spLocks noChangeAspect="1"/>
          </p:cNvSpPr>
          <p:nvPr/>
        </p:nvSpPr>
        <p:spPr bwMode="auto">
          <a:xfrm>
            <a:off x="7987131" y="2799204"/>
            <a:ext cx="146304" cy="146304"/>
          </a:xfrm>
          <a:prstGeom prst="ellipse">
            <a:avLst/>
          </a:prstGeom>
          <a:solidFill>
            <a:srgbClr val="007F9E"/>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700" b="1" i="0" u="none" strike="noStrike" cap="none" normalizeH="0" baseline="0" dirty="0" smtClean="0">
                <a:ln>
                  <a:noFill/>
                </a:ln>
                <a:solidFill>
                  <a:schemeClr val="accent3"/>
                </a:solidFill>
                <a:effectLst/>
                <a:latin typeface="Verdana" pitchFamily="34" charset="0"/>
              </a:rPr>
              <a:t>1</a:t>
            </a:r>
          </a:p>
        </p:txBody>
      </p:sp>
      <p:sp>
        <p:nvSpPr>
          <p:cNvPr id="35" name="Ellipse 34"/>
          <p:cNvSpPr/>
          <p:nvPr/>
        </p:nvSpPr>
        <p:spPr bwMode="auto">
          <a:xfrm>
            <a:off x="7546933" y="4353546"/>
            <a:ext cx="360932" cy="135011"/>
          </a:xfrm>
          <a:prstGeom prst="ellipse">
            <a:avLst/>
          </a:prstGeom>
          <a:noFill/>
          <a:ln w="2857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36" name="Ellipse 35"/>
          <p:cNvSpPr>
            <a:spLocks noChangeAspect="1"/>
          </p:cNvSpPr>
          <p:nvPr/>
        </p:nvSpPr>
        <p:spPr bwMode="auto">
          <a:xfrm>
            <a:off x="7586543" y="4218644"/>
            <a:ext cx="146304" cy="146304"/>
          </a:xfrm>
          <a:prstGeom prst="ellipse">
            <a:avLst/>
          </a:prstGeom>
          <a:solidFill>
            <a:srgbClr val="007F9E"/>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700" b="1" dirty="0">
                <a:solidFill>
                  <a:schemeClr val="accent3"/>
                </a:solidFill>
              </a:rPr>
              <a:t>2</a:t>
            </a:r>
            <a:endParaRPr kumimoji="0" lang="fr-FR" sz="700" b="1" i="0" u="none" strike="noStrike" cap="none" normalizeH="0" baseline="0" dirty="0" smtClean="0">
              <a:ln>
                <a:noFill/>
              </a:ln>
              <a:solidFill>
                <a:schemeClr val="accent3"/>
              </a:solidFill>
              <a:effectLst/>
              <a:latin typeface="Verdana" pitchFamily="34" charset="0"/>
            </a:endParaRPr>
          </a:p>
        </p:txBody>
      </p:sp>
      <p:sp>
        <p:nvSpPr>
          <p:cNvPr id="37" name="Ellipse 36"/>
          <p:cNvSpPr>
            <a:spLocks noChangeAspect="1"/>
          </p:cNvSpPr>
          <p:nvPr/>
        </p:nvSpPr>
        <p:spPr bwMode="auto">
          <a:xfrm>
            <a:off x="7995592" y="3789837"/>
            <a:ext cx="146304" cy="146304"/>
          </a:xfrm>
          <a:prstGeom prst="ellipse">
            <a:avLst/>
          </a:prstGeom>
          <a:solidFill>
            <a:srgbClr val="007F9E"/>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700" b="1" dirty="0">
                <a:solidFill>
                  <a:schemeClr val="accent3"/>
                </a:solidFill>
              </a:rPr>
              <a:t>2</a:t>
            </a:r>
            <a:endParaRPr kumimoji="0" lang="fr-FR" sz="700" b="1" i="0" u="none" strike="noStrike" cap="none" normalizeH="0" baseline="0" dirty="0" smtClean="0">
              <a:ln>
                <a:noFill/>
              </a:ln>
              <a:solidFill>
                <a:schemeClr val="accent3"/>
              </a:solidFill>
              <a:effectLst/>
              <a:latin typeface="Verdana" pitchFamily="34" charset="0"/>
            </a:endParaRPr>
          </a:p>
        </p:txBody>
      </p:sp>
      <p:pic>
        <p:nvPicPr>
          <p:cNvPr id="38" name="Image 37"/>
          <p:cNvPicPr/>
          <p:nvPr/>
        </p:nvPicPr>
        <p:blipFill rotWithShape="1">
          <a:blip r:embed="rId5"/>
          <a:srcRect l="18157" t="12639" r="964" b="12019"/>
          <a:stretch/>
        </p:blipFill>
        <p:spPr>
          <a:xfrm>
            <a:off x="4859841" y="4594364"/>
            <a:ext cx="2407164" cy="1357703"/>
          </a:xfrm>
          <a:prstGeom prst="rect">
            <a:avLst/>
          </a:prstGeom>
        </p:spPr>
      </p:pic>
      <p:sp>
        <p:nvSpPr>
          <p:cNvPr id="39" name="ZoneTexte 38"/>
          <p:cNvSpPr txBox="1"/>
          <p:nvPr/>
        </p:nvSpPr>
        <p:spPr>
          <a:xfrm>
            <a:off x="7275471" y="4618694"/>
            <a:ext cx="1783861" cy="830997"/>
          </a:xfrm>
          <a:prstGeom prst="rect">
            <a:avLst/>
          </a:prstGeom>
          <a:noFill/>
        </p:spPr>
        <p:txBody>
          <a:bodyPr wrap="square" rtlCol="0">
            <a:spAutoFit/>
          </a:bodyPr>
          <a:lstStyle/>
          <a:p>
            <a:pPr indent="177800"/>
            <a:r>
              <a:rPr lang="fr-FR" sz="800" dirty="0" smtClean="0"/>
              <a:t>Cette page d’envoi vous permet de valider l’adresse du destinataire, ajouter d’autres destinataires (vous par exemple) et cliquer sur </a:t>
            </a:r>
            <a:r>
              <a:rPr lang="fr-FR" sz="800" b="1" dirty="0" smtClean="0"/>
              <a:t>« envoyez »</a:t>
            </a:r>
          </a:p>
        </p:txBody>
      </p:sp>
      <p:sp>
        <p:nvSpPr>
          <p:cNvPr id="40" name="Ellipse 39"/>
          <p:cNvSpPr>
            <a:spLocks noChangeAspect="1"/>
          </p:cNvSpPr>
          <p:nvPr/>
        </p:nvSpPr>
        <p:spPr bwMode="auto">
          <a:xfrm>
            <a:off x="7354526" y="4637817"/>
            <a:ext cx="146304" cy="146304"/>
          </a:xfrm>
          <a:prstGeom prst="ellipse">
            <a:avLst/>
          </a:prstGeom>
          <a:solidFill>
            <a:srgbClr val="007F9E"/>
          </a:solidFill>
          <a:ln w="9525" cap="flat" cmpd="sng" algn="ctr">
            <a:no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700" b="1" dirty="0" smtClean="0">
                <a:solidFill>
                  <a:schemeClr val="accent3"/>
                </a:solidFill>
              </a:rPr>
              <a:t>3</a:t>
            </a:r>
            <a:endParaRPr kumimoji="0" lang="fr-FR" sz="700" b="1" i="0" u="none" strike="noStrike" cap="none" normalizeH="0" baseline="0" dirty="0" smtClean="0">
              <a:ln>
                <a:noFill/>
              </a:ln>
              <a:solidFill>
                <a:schemeClr val="accent3"/>
              </a:solidFill>
              <a:effectLst/>
              <a:latin typeface="Verdana" pitchFamily="34" charset="0"/>
            </a:endParaRPr>
          </a:p>
        </p:txBody>
      </p:sp>
    </p:spTree>
    <p:extLst>
      <p:ext uri="{BB962C8B-B14F-4D97-AF65-F5344CB8AC3E}">
        <p14:creationId xmlns:p14="http://schemas.microsoft.com/office/powerpoint/2010/main" val="238098820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7D1669ACC77A41B919089D0DB0BF2A" ma:contentTypeVersion="0" ma:contentTypeDescription="Crée un document." ma:contentTypeScope="" ma:versionID="d6631b0b3984eb704aad6e1f8a12c03c">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02B6BB-8DE3-4416-AA8F-ED944AF0AEE3}">
  <ds:schemaRefs>
    <ds:schemaRef ds:uri="http://purl.org/dc/terms/"/>
    <ds:schemaRef ds:uri="http://schemas.microsoft.com/office/2006/metadata/properties"/>
    <ds:schemaRef ds:uri="http://purl.org/dc/dcmitype/"/>
    <ds:schemaRef ds:uri="http://purl.org/dc/elements/1.1/"/>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3909473A-02A0-4A8D-9BD7-E5D3B4CBC6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28D6CBE-3335-434B-8463-C6C8F54E6B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13781</TotalTime>
  <Words>728</Words>
  <Application>Microsoft Office PowerPoint</Application>
  <PresentationFormat>Affichage à l'écran (4:3)</PresentationFormat>
  <Paragraphs>86</Paragraphs>
  <Slides>4</Slides>
  <Notes>0</Notes>
  <HiddenSlides>0</HiddenSlides>
  <MMClips>0</MMClips>
  <ScaleCrop>false</ScaleCrop>
  <HeadingPairs>
    <vt:vector size="4" baseType="variant">
      <vt:variant>
        <vt:lpstr>Thème</vt:lpstr>
      </vt:variant>
      <vt:variant>
        <vt:i4>2</vt:i4>
      </vt:variant>
      <vt:variant>
        <vt:lpstr>Titres des diapositives</vt:lpstr>
      </vt:variant>
      <vt:variant>
        <vt:i4>4</vt:i4>
      </vt:variant>
    </vt:vector>
  </HeadingPairs>
  <TitlesOfParts>
    <vt:vector size="6" baseType="lpstr">
      <vt:lpstr>1_Challenges Groupe BPCE Sports</vt:lpstr>
      <vt:lpstr>2_Challenges Groupe BPCE Sports</vt:lpstr>
      <vt:lpstr>Mise en marché de l’offre santé collective sur le réseau des Caisses d’épargne</vt:lpstr>
      <vt:lpstr>Questions les plus récurrentes Points techniques (3/6)</vt:lpstr>
      <vt:lpstr>Questions les plus récurrentes Points techniques (4/6)</vt:lpstr>
      <vt:lpstr>Questions les plus récurrentes Points techniques (5/6)</vt:lpstr>
    </vt:vector>
  </TitlesOfParts>
  <Company>Natixis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GROUPE BPCE SPORTS</dc:title>
  <dc:creator>Briand Karine</dc:creator>
  <cp:lastModifiedBy>A5704641</cp:lastModifiedBy>
  <cp:revision>274</cp:revision>
  <cp:lastPrinted>2015-07-21T07:32:15Z</cp:lastPrinted>
  <dcterms:created xsi:type="dcterms:W3CDTF">2014-07-10T15:24:12Z</dcterms:created>
  <dcterms:modified xsi:type="dcterms:W3CDTF">2016-07-05T09:07:32Z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0x010100B77D1669ACC77A41B919089D0DB0BF2A</vt:lpwstr>
  </property>
</Properties>
</file>