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wdp" ContentType="image/vnd.ms-photo"/>
  <Default Extension="gif" ContentType="image/gif"/>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91" r:id="rId4"/>
  </p:sldMasterIdLst>
  <p:notesMasterIdLst>
    <p:notesMasterId r:id="rId12"/>
  </p:notesMasterIdLst>
  <p:handoutMasterIdLst>
    <p:handoutMasterId r:id="rId13"/>
  </p:handoutMasterIdLst>
  <p:sldIdLst>
    <p:sldId id="259" r:id="rId5"/>
    <p:sldId id="258" r:id="rId6"/>
    <p:sldId id="260" r:id="rId7"/>
    <p:sldId id="263" r:id="rId8"/>
    <p:sldId id="261" r:id="rId9"/>
    <p:sldId id="262" r:id="rId10"/>
    <p:sldId id="264" r:id="rId11"/>
  </p:sldIdLst>
  <p:sldSz cx="9144000" cy="6858000" type="screen4x3"/>
  <p:notesSz cx="6797675" cy="9926638"/>
  <p:defaultTextStyle>
    <a:defPPr>
      <a:defRPr lang="fr-F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606060"/>
    <a:srgbClr val="FF6161"/>
    <a:srgbClr val="FF4343"/>
    <a:srgbClr val="D0D8E8"/>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a:tblStyle styleId="{5C22544A-7EE6-4342-B048-85BDC9FD1C3A}" styleName="Style moyen 2 - Accentuation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21E4AEA4-8DFA-4A89-87EB-49C32662AFE0}" styleName="Style moyen 2 - Accentuation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2">
              <a:tint val="20000"/>
            </a:schemeClr>
          </a:solidFill>
        </a:fill>
      </a:tcStyle>
    </a:wholeTbl>
    <a:band1H>
      <a:tcStyle>
        <a:tcBdr/>
        <a:fill>
          <a:solidFill>
            <a:schemeClr val="accent2">
              <a:tint val="40000"/>
            </a:schemeClr>
          </a:solidFill>
        </a:fill>
      </a:tcStyle>
    </a:band1H>
    <a:band2H>
      <a:tcStyle>
        <a:tcBdr/>
      </a:tcStyle>
    </a:band2H>
    <a:band1V>
      <a:tcStyle>
        <a:tcBdr/>
        <a:fill>
          <a:solidFill>
            <a:schemeClr val="accent2">
              <a:tint val="40000"/>
            </a:schemeClr>
          </a:solidFill>
        </a:fill>
      </a:tcStyle>
    </a:band1V>
    <a:band2V>
      <a:tcStyle>
        <a:tcBdr/>
      </a:tcStyle>
    </a:band2V>
    <a:lastCol>
      <a:tcTxStyle b="on">
        <a:fontRef idx="minor">
          <a:prstClr val="black"/>
        </a:fontRef>
        <a:schemeClr val="lt1"/>
      </a:tcTxStyle>
      <a:tcStyle>
        <a:tcBdr/>
        <a:fill>
          <a:solidFill>
            <a:schemeClr val="accent2"/>
          </a:solidFill>
        </a:fill>
      </a:tcStyle>
    </a:lastCol>
    <a:firstCol>
      <a:tcTxStyle b="on">
        <a:fontRef idx="minor">
          <a:prstClr val="black"/>
        </a:fontRef>
        <a:schemeClr val="lt1"/>
      </a:tcTxStyle>
      <a:tcStyle>
        <a:tcBdr/>
        <a:fill>
          <a:solidFill>
            <a:schemeClr val="accent2"/>
          </a:solidFill>
        </a:fill>
      </a:tcStyle>
    </a:firstCol>
    <a:lastRow>
      <a:tcTxStyle b="on">
        <a:fontRef idx="minor">
          <a:prstClr val="black"/>
        </a:fontRef>
        <a:schemeClr val="lt1"/>
      </a:tcTxStyle>
      <a:tcStyle>
        <a:tcBdr>
          <a:top>
            <a:ln w="38100" cmpd="sng">
              <a:solidFill>
                <a:schemeClr val="lt1"/>
              </a:solidFill>
            </a:ln>
          </a:top>
        </a:tcBdr>
        <a:fill>
          <a:solidFill>
            <a:schemeClr val="accent2"/>
          </a:solidFill>
        </a:fill>
      </a:tcStyle>
    </a:lastRow>
    <a:firstRow>
      <a:tcTxStyle b="on">
        <a:fontRef idx="minor">
          <a:prstClr val="black"/>
        </a:fontRef>
        <a:schemeClr val="lt1"/>
      </a:tcTxStyle>
      <a:tcStyle>
        <a:tcBdr>
          <a:bottom>
            <a:ln w="38100" cmpd="sng">
              <a:solidFill>
                <a:schemeClr val="lt1"/>
              </a:solidFill>
            </a:ln>
          </a:bottom>
        </a:tcBdr>
        <a:fill>
          <a:solidFill>
            <a:schemeClr val="accent2"/>
          </a:solidFill>
        </a:fill>
      </a:tcStyle>
    </a:firstRow>
  </a:tblStyle>
  <a:tblStyle styleId="{85BE263C-DBD7-4A20-BB59-AAB30ACAA65A}" styleName="Style moyen 3 - Accentuation 2">
    <a:wholeTbl>
      <a:tcTxStyle>
        <a:fontRef idx="minor">
          <a:scrgbClr r="0" g="0" b="0"/>
        </a:fontRef>
        <a:schemeClr val="dk1"/>
      </a:tcTxStyle>
      <a:tcStyle>
        <a:tcBdr>
          <a:left>
            <a:ln>
              <a:noFill/>
            </a:ln>
          </a:left>
          <a:right>
            <a:ln>
              <a:noFill/>
            </a:ln>
          </a:right>
          <a:top>
            <a:ln w="25400" cmpd="sng">
              <a:solidFill>
                <a:schemeClr val="dk1"/>
              </a:solidFill>
            </a:ln>
          </a:top>
          <a:bottom>
            <a:ln w="25400" cmpd="sng">
              <a:solidFill>
                <a:schemeClr val="dk1"/>
              </a:solidFill>
            </a:ln>
          </a:bottom>
          <a:insideH>
            <a:ln>
              <a:noFill/>
            </a:ln>
          </a:insideH>
          <a:insideV>
            <a:ln>
              <a:noFill/>
            </a:ln>
          </a:insideV>
        </a:tcBdr>
        <a:fill>
          <a:solidFill>
            <a:schemeClr val="lt1"/>
          </a:solidFill>
        </a:fill>
      </a:tcStyle>
    </a:wholeTbl>
    <a:band1H>
      <a:tcStyle>
        <a:tcBdr/>
        <a:fill>
          <a:solidFill>
            <a:schemeClr val="dk1">
              <a:tint val="20000"/>
            </a:schemeClr>
          </a:solidFill>
        </a:fill>
      </a:tcStyle>
    </a:band1H>
    <a:band1V>
      <a:tcStyle>
        <a:tcBdr/>
        <a:fill>
          <a:solidFill>
            <a:schemeClr val="dk1">
              <a:tint val="20000"/>
            </a:schemeClr>
          </a:solidFill>
        </a:fill>
      </a:tcStyle>
    </a:band1V>
    <a:lastCol>
      <a:tcTxStyle b="on">
        <a:fontRef idx="minor">
          <a:scrgbClr r="0" g="0" b="0"/>
        </a:fontRef>
        <a:schemeClr val="lt1"/>
      </a:tcTxStyle>
      <a:tcStyle>
        <a:tcBdr/>
        <a:fill>
          <a:solidFill>
            <a:schemeClr val="accent2"/>
          </a:solidFill>
        </a:fill>
      </a:tcStyle>
    </a:lastCol>
    <a:firstCol>
      <a:tcTxStyle b="on">
        <a:fontRef idx="minor">
          <a:scrgbClr r="0" g="0" b="0"/>
        </a:fontRef>
        <a:schemeClr val="lt1"/>
      </a:tcTxStyle>
      <a:tcStyle>
        <a:tcBdr/>
        <a:fill>
          <a:solidFill>
            <a:schemeClr val="accent2"/>
          </a:solidFill>
        </a:fill>
      </a:tcStyle>
    </a:firstCol>
    <a:lastRow>
      <a:tcTxStyle b="on"/>
      <a:tcStyle>
        <a:tcBdr>
          <a:top>
            <a:ln w="50800" cmpd="dbl">
              <a:solidFill>
                <a:schemeClr val="dk1"/>
              </a:solidFill>
            </a:ln>
          </a:top>
        </a:tcBdr>
        <a:fill>
          <a:solidFill>
            <a:schemeClr val="lt1"/>
          </a:solidFill>
        </a:fill>
      </a:tcStyle>
    </a:lastRow>
    <a:seCell>
      <a:tcTxStyle b="on">
        <a:fontRef idx="minor">
          <a:scrgbClr r="0" g="0" b="0"/>
        </a:fontRef>
        <a:schemeClr val="dk1"/>
      </a:tcTxStyle>
      <a:tcStyle>
        <a:tcBdr/>
      </a:tcStyle>
    </a:seCell>
    <a:swCell>
      <a:tcTxStyle b="on">
        <a:fontRef idx="minor">
          <a:scrgbClr r="0" g="0" b="0"/>
        </a:fontRef>
        <a:schemeClr val="dk1"/>
      </a:tcTxStyle>
      <a:tcStyle>
        <a:tcBdr/>
      </a:tcStyle>
    </a:swCell>
    <a:firstRow>
      <a:tcTxStyle b="on">
        <a:fontRef idx="minor">
          <a:scrgbClr r="0" g="0" b="0"/>
        </a:fontRef>
        <a:schemeClr val="lt1"/>
      </a:tcTxStyle>
      <a:tcStyle>
        <a:tcBdr>
          <a:bottom>
            <a:ln w="25400" cmpd="sng">
              <a:solidFill>
                <a:schemeClr val="dk1"/>
              </a:solidFill>
            </a:ln>
          </a:bottom>
        </a:tcBdr>
        <a:fill>
          <a:solidFill>
            <a:schemeClr val="accent2"/>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vertBarState="maximized">
    <p:restoredLeft sz="34587" autoAdjust="0"/>
    <p:restoredTop sz="94629" autoAdjust="0"/>
  </p:normalViewPr>
  <p:slideViewPr>
    <p:cSldViewPr>
      <p:cViewPr>
        <p:scale>
          <a:sx n="90" d="100"/>
          <a:sy n="90" d="100"/>
        </p:scale>
        <p:origin x="-582" y="-72"/>
      </p:cViewPr>
      <p:guideLst>
        <p:guide orient="horz" pos="2160"/>
        <p:guide pos="2880"/>
      </p:guideLst>
    </p:cSldViewPr>
  </p:slideViewPr>
  <p:outlineViewPr>
    <p:cViewPr>
      <p:scale>
        <a:sx n="33" d="100"/>
        <a:sy n="33" d="100"/>
      </p:scale>
      <p:origin x="0" y="0"/>
    </p:cViewPr>
  </p:outlineViewPr>
  <p:notesTextViewPr>
    <p:cViewPr>
      <p:scale>
        <a:sx n="100" d="100"/>
        <a:sy n="100" d="100"/>
      </p:scale>
      <p:origin x="0" y="0"/>
    </p:cViewPr>
  </p:notesTextViewPr>
  <p:sorterViewPr>
    <p:cViewPr>
      <p:scale>
        <a:sx n="100" d="100"/>
        <a:sy n="100" d="100"/>
      </p:scale>
      <p:origin x="0" y="0"/>
    </p:cViewPr>
  </p:sorterViewPr>
  <p:notesViewPr>
    <p:cSldViewPr>
      <p:cViewPr varScale="1">
        <p:scale>
          <a:sx n="81" d="100"/>
          <a:sy n="81" d="100"/>
        </p:scale>
        <p:origin x="-3972" y="-102"/>
      </p:cViewPr>
      <p:guideLst>
        <p:guide orient="horz" pos="3126"/>
        <p:guide pos="2141"/>
      </p:guideLst>
    </p:cSldViewPr>
  </p:notes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4.xml"/><Relationship Id="rId13" Type="http://schemas.openxmlformats.org/officeDocument/2006/relationships/handoutMaster" Target="handoutMasters/handoutMaster1.xml"/><Relationship Id="rId3" Type="http://schemas.openxmlformats.org/officeDocument/2006/relationships/customXml" Target="../customXml/item3.xml"/><Relationship Id="rId7" Type="http://schemas.openxmlformats.org/officeDocument/2006/relationships/slide" Target="slides/slide3.xml"/><Relationship Id="rId12" Type="http://schemas.openxmlformats.org/officeDocument/2006/relationships/notesMaster" Target="notesMasters/notesMaster1.xml"/><Relationship Id="rId17" Type="http://schemas.openxmlformats.org/officeDocument/2006/relationships/tableStyles" Target="tableStyles.xml"/><Relationship Id="rId2" Type="http://schemas.openxmlformats.org/officeDocument/2006/relationships/customXml" Target="../customXml/item2.xml"/><Relationship Id="rId16" Type="http://schemas.openxmlformats.org/officeDocument/2006/relationships/theme" Target="theme/theme1.xml"/><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slide" Target="slides/slide7.xml"/><Relationship Id="rId5" Type="http://schemas.openxmlformats.org/officeDocument/2006/relationships/slide" Target="slides/slide1.xml"/><Relationship Id="rId15" Type="http://schemas.openxmlformats.org/officeDocument/2006/relationships/viewProps" Target="viewProps.xml"/><Relationship Id="rId10" Type="http://schemas.openxmlformats.org/officeDocument/2006/relationships/slide" Target="slides/slide6.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presProps" Target="presProps.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Espace réservé de l'en-tête 1"/>
          <p:cNvSpPr>
            <a:spLocks noGrp="1"/>
          </p:cNvSpPr>
          <p:nvPr>
            <p:ph type="hdr" sz="quarter"/>
          </p:nvPr>
        </p:nvSpPr>
        <p:spPr>
          <a:xfrm>
            <a:off x="0" y="0"/>
            <a:ext cx="2946400" cy="496888"/>
          </a:xfrm>
          <a:prstGeom prst="rect">
            <a:avLst/>
          </a:prstGeom>
        </p:spPr>
        <p:txBody>
          <a:bodyPr vert="horz" lIns="91440" tIns="45720" rIns="91440" bIns="45720" rtlCol="0"/>
          <a:lstStyle>
            <a:lvl1pPr algn="l">
              <a:defRPr sz="1200"/>
            </a:lvl1pPr>
          </a:lstStyle>
          <a:p>
            <a:endParaRPr lang="fr-FR"/>
          </a:p>
        </p:txBody>
      </p:sp>
      <p:sp>
        <p:nvSpPr>
          <p:cNvPr id="3" name="Espace réservé de la date 2"/>
          <p:cNvSpPr>
            <a:spLocks noGrp="1"/>
          </p:cNvSpPr>
          <p:nvPr>
            <p:ph type="dt" sz="quarter" idx="1"/>
          </p:nvPr>
        </p:nvSpPr>
        <p:spPr>
          <a:xfrm>
            <a:off x="3849688" y="0"/>
            <a:ext cx="2946400" cy="496888"/>
          </a:xfrm>
          <a:prstGeom prst="rect">
            <a:avLst/>
          </a:prstGeom>
        </p:spPr>
        <p:txBody>
          <a:bodyPr vert="horz" lIns="91440" tIns="45720" rIns="91440" bIns="45720" rtlCol="0"/>
          <a:lstStyle>
            <a:lvl1pPr algn="r">
              <a:defRPr sz="1200"/>
            </a:lvl1pPr>
          </a:lstStyle>
          <a:p>
            <a:fld id="{2683B164-CE26-4021-B663-D5A3C97BE741}" type="datetimeFigureOut">
              <a:rPr lang="fr-FR" smtClean="0"/>
              <a:t>05/07/2016</a:t>
            </a:fld>
            <a:endParaRPr lang="fr-FR"/>
          </a:p>
        </p:txBody>
      </p:sp>
      <p:sp>
        <p:nvSpPr>
          <p:cNvPr id="4" name="Espace réservé du pied de page 3"/>
          <p:cNvSpPr>
            <a:spLocks noGrp="1"/>
          </p:cNvSpPr>
          <p:nvPr>
            <p:ph type="ftr" sz="quarter" idx="2"/>
          </p:nvPr>
        </p:nvSpPr>
        <p:spPr>
          <a:xfrm>
            <a:off x="0" y="9428163"/>
            <a:ext cx="2946400" cy="496887"/>
          </a:xfrm>
          <a:prstGeom prst="rect">
            <a:avLst/>
          </a:prstGeom>
        </p:spPr>
        <p:txBody>
          <a:bodyPr vert="horz" lIns="91440" tIns="45720" rIns="91440" bIns="45720" rtlCol="0" anchor="b"/>
          <a:lstStyle>
            <a:lvl1pPr algn="l">
              <a:defRPr sz="1200"/>
            </a:lvl1pPr>
          </a:lstStyle>
          <a:p>
            <a:endParaRPr lang="fr-FR"/>
          </a:p>
        </p:txBody>
      </p:sp>
      <p:sp>
        <p:nvSpPr>
          <p:cNvPr id="5" name="Espace réservé du numéro de diapositive 4"/>
          <p:cNvSpPr>
            <a:spLocks noGrp="1"/>
          </p:cNvSpPr>
          <p:nvPr>
            <p:ph type="sldNum" sz="quarter" idx="3"/>
          </p:nvPr>
        </p:nvSpPr>
        <p:spPr>
          <a:xfrm>
            <a:off x="3849688" y="9428163"/>
            <a:ext cx="2946400" cy="496887"/>
          </a:xfrm>
          <a:prstGeom prst="rect">
            <a:avLst/>
          </a:prstGeom>
        </p:spPr>
        <p:txBody>
          <a:bodyPr vert="horz" lIns="91440" tIns="45720" rIns="91440" bIns="45720" rtlCol="0" anchor="b"/>
          <a:lstStyle>
            <a:lvl1pPr algn="r">
              <a:defRPr sz="1200"/>
            </a:lvl1pPr>
          </a:lstStyle>
          <a:p>
            <a:fld id="{0695DB02-F429-4CF4-A0C6-E5ACEAAEA77F}" type="slidenum">
              <a:rPr lang="fr-FR" smtClean="0"/>
              <a:t>‹N°›</a:t>
            </a:fld>
            <a:endParaRPr lang="fr-FR"/>
          </a:p>
        </p:txBody>
      </p:sp>
    </p:spTree>
    <p:extLst>
      <p:ext uri="{BB962C8B-B14F-4D97-AF65-F5344CB8AC3E}">
        <p14:creationId xmlns:p14="http://schemas.microsoft.com/office/powerpoint/2010/main" val="4250461553"/>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Espace réservé de l'en-tête 1"/>
          <p:cNvSpPr>
            <a:spLocks noGrp="1"/>
          </p:cNvSpPr>
          <p:nvPr>
            <p:ph type="hdr" sz="quarter"/>
          </p:nvPr>
        </p:nvSpPr>
        <p:spPr>
          <a:xfrm>
            <a:off x="0" y="1"/>
            <a:ext cx="2946400" cy="496412"/>
          </a:xfrm>
          <a:prstGeom prst="rect">
            <a:avLst/>
          </a:prstGeom>
        </p:spPr>
        <p:txBody>
          <a:bodyPr vert="horz" lIns="91440" tIns="45720" rIns="91440" bIns="45720" rtlCol="0"/>
          <a:lstStyle>
            <a:lvl1pPr algn="l">
              <a:defRPr sz="1200"/>
            </a:lvl1pPr>
          </a:lstStyle>
          <a:p>
            <a:endParaRPr lang="fr-FR"/>
          </a:p>
        </p:txBody>
      </p:sp>
      <p:sp>
        <p:nvSpPr>
          <p:cNvPr id="3" name="Espace réservé de la date 2"/>
          <p:cNvSpPr>
            <a:spLocks noGrp="1"/>
          </p:cNvSpPr>
          <p:nvPr>
            <p:ph type="dt" idx="1"/>
          </p:nvPr>
        </p:nvSpPr>
        <p:spPr>
          <a:xfrm>
            <a:off x="3849688" y="1"/>
            <a:ext cx="2946400" cy="496412"/>
          </a:xfrm>
          <a:prstGeom prst="rect">
            <a:avLst/>
          </a:prstGeom>
        </p:spPr>
        <p:txBody>
          <a:bodyPr vert="horz" lIns="91440" tIns="45720" rIns="91440" bIns="45720" rtlCol="0"/>
          <a:lstStyle>
            <a:lvl1pPr algn="r">
              <a:defRPr sz="1200"/>
            </a:lvl1pPr>
          </a:lstStyle>
          <a:p>
            <a:fld id="{19908BF4-9708-4A47-BB33-70A62DC0A9F3}" type="datetimeFigureOut">
              <a:rPr lang="fr-FR" smtClean="0"/>
              <a:t>05/07/2016</a:t>
            </a:fld>
            <a:endParaRPr lang="fr-FR"/>
          </a:p>
        </p:txBody>
      </p:sp>
      <p:sp>
        <p:nvSpPr>
          <p:cNvPr id="4" name="Espace réservé de l'image des diapositives 3"/>
          <p:cNvSpPr>
            <a:spLocks noGrp="1" noRot="1" noChangeAspect="1"/>
          </p:cNvSpPr>
          <p:nvPr>
            <p:ph type="sldImg" idx="2"/>
          </p:nvPr>
        </p:nvSpPr>
        <p:spPr>
          <a:xfrm>
            <a:off x="917575" y="744538"/>
            <a:ext cx="4962525" cy="3722687"/>
          </a:xfrm>
          <a:prstGeom prst="rect">
            <a:avLst/>
          </a:prstGeom>
          <a:noFill/>
          <a:ln w="12700">
            <a:solidFill>
              <a:prstClr val="black"/>
            </a:solidFill>
          </a:ln>
        </p:spPr>
        <p:txBody>
          <a:bodyPr vert="horz" lIns="91440" tIns="45720" rIns="91440" bIns="45720" rtlCol="0" anchor="ctr"/>
          <a:lstStyle/>
          <a:p>
            <a:endParaRPr lang="fr-FR"/>
          </a:p>
        </p:txBody>
      </p:sp>
      <p:sp>
        <p:nvSpPr>
          <p:cNvPr id="5" name="Espace réservé des commentaires 4"/>
          <p:cNvSpPr>
            <a:spLocks noGrp="1"/>
          </p:cNvSpPr>
          <p:nvPr>
            <p:ph type="body" sz="quarter" idx="3"/>
          </p:nvPr>
        </p:nvSpPr>
        <p:spPr>
          <a:xfrm>
            <a:off x="679450" y="4715113"/>
            <a:ext cx="5438775" cy="4467706"/>
          </a:xfrm>
          <a:prstGeom prst="rect">
            <a:avLst/>
          </a:prstGeom>
        </p:spPr>
        <p:txBody>
          <a:bodyPr vert="horz" lIns="91440" tIns="45720" rIns="91440" bIns="45720" rtlCol="0"/>
          <a:lstStyle/>
          <a:p>
            <a:pPr lvl="0"/>
            <a:r>
              <a:rPr lang="fr-FR" smtClean="0"/>
              <a:t>Modifiez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fr-FR"/>
          </a:p>
        </p:txBody>
      </p:sp>
      <p:sp>
        <p:nvSpPr>
          <p:cNvPr id="6" name="Espace réservé du pied de page 5"/>
          <p:cNvSpPr>
            <a:spLocks noGrp="1"/>
          </p:cNvSpPr>
          <p:nvPr>
            <p:ph type="ftr" sz="quarter" idx="4"/>
          </p:nvPr>
        </p:nvSpPr>
        <p:spPr>
          <a:xfrm>
            <a:off x="0" y="9428630"/>
            <a:ext cx="2946400" cy="496411"/>
          </a:xfrm>
          <a:prstGeom prst="rect">
            <a:avLst/>
          </a:prstGeom>
        </p:spPr>
        <p:txBody>
          <a:bodyPr vert="horz" lIns="91440" tIns="45720" rIns="91440" bIns="45720" rtlCol="0" anchor="b"/>
          <a:lstStyle>
            <a:lvl1pPr algn="l">
              <a:defRPr sz="1200"/>
            </a:lvl1pPr>
          </a:lstStyle>
          <a:p>
            <a:endParaRPr lang="fr-FR"/>
          </a:p>
        </p:txBody>
      </p:sp>
      <p:sp>
        <p:nvSpPr>
          <p:cNvPr id="7" name="Espace réservé du numéro de diapositive 6"/>
          <p:cNvSpPr>
            <a:spLocks noGrp="1"/>
          </p:cNvSpPr>
          <p:nvPr>
            <p:ph type="sldNum" sz="quarter" idx="5"/>
          </p:nvPr>
        </p:nvSpPr>
        <p:spPr>
          <a:xfrm>
            <a:off x="3849688" y="9428630"/>
            <a:ext cx="2946400" cy="496411"/>
          </a:xfrm>
          <a:prstGeom prst="rect">
            <a:avLst/>
          </a:prstGeom>
        </p:spPr>
        <p:txBody>
          <a:bodyPr vert="horz" lIns="91440" tIns="45720" rIns="91440" bIns="45720" rtlCol="0" anchor="b"/>
          <a:lstStyle>
            <a:lvl1pPr algn="r">
              <a:defRPr sz="1200"/>
            </a:lvl1pPr>
          </a:lstStyle>
          <a:p>
            <a:fld id="{EE098CA4-E31E-4599-943D-C0CF78D4386C}" type="slidenum">
              <a:rPr lang="fr-FR" smtClean="0"/>
              <a:t>‹N°›</a:t>
            </a:fld>
            <a:endParaRPr lang="fr-FR"/>
          </a:p>
        </p:txBody>
      </p:sp>
    </p:spTree>
    <p:extLst>
      <p:ext uri="{BB962C8B-B14F-4D97-AF65-F5344CB8AC3E}">
        <p14:creationId xmlns:p14="http://schemas.microsoft.com/office/powerpoint/2010/main" val="92454814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commentaires 2"/>
          <p:cNvSpPr>
            <a:spLocks noGrp="1"/>
          </p:cNvSpPr>
          <p:nvPr>
            <p:ph type="body" idx="1"/>
          </p:nvPr>
        </p:nvSpPr>
        <p:spPr/>
        <p:txBody>
          <a:bodyPr/>
          <a:lstStyle/>
          <a:p>
            <a:endParaRPr lang="fr-FR"/>
          </a:p>
        </p:txBody>
      </p:sp>
      <p:sp>
        <p:nvSpPr>
          <p:cNvPr id="4" name="Espace réservé du numéro de diapositive 3"/>
          <p:cNvSpPr>
            <a:spLocks noGrp="1"/>
          </p:cNvSpPr>
          <p:nvPr>
            <p:ph type="sldNum" sz="quarter" idx="10"/>
          </p:nvPr>
        </p:nvSpPr>
        <p:spPr/>
        <p:txBody>
          <a:bodyPr/>
          <a:lstStyle/>
          <a:p>
            <a:fld id="{EE098CA4-E31E-4599-943D-C0CF78D4386C}" type="slidenum">
              <a:rPr lang="fr-FR" smtClean="0"/>
              <a:t>2</a:t>
            </a:fld>
            <a:endParaRPr lang="fr-FR"/>
          </a:p>
        </p:txBody>
      </p:sp>
    </p:spTree>
    <p:extLst>
      <p:ext uri="{BB962C8B-B14F-4D97-AF65-F5344CB8AC3E}">
        <p14:creationId xmlns:p14="http://schemas.microsoft.com/office/powerpoint/2010/main" val="3629403670"/>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commentaires 2"/>
          <p:cNvSpPr>
            <a:spLocks noGrp="1"/>
          </p:cNvSpPr>
          <p:nvPr>
            <p:ph type="body" idx="1"/>
          </p:nvPr>
        </p:nvSpPr>
        <p:spPr/>
        <p:txBody>
          <a:bodyPr/>
          <a:lstStyle/>
          <a:p>
            <a:endParaRPr lang="fr-FR"/>
          </a:p>
        </p:txBody>
      </p:sp>
      <p:sp>
        <p:nvSpPr>
          <p:cNvPr id="4" name="Espace réservé du numéro de diapositive 3"/>
          <p:cNvSpPr>
            <a:spLocks noGrp="1"/>
          </p:cNvSpPr>
          <p:nvPr>
            <p:ph type="sldNum" sz="quarter" idx="10"/>
          </p:nvPr>
        </p:nvSpPr>
        <p:spPr/>
        <p:txBody>
          <a:bodyPr/>
          <a:lstStyle/>
          <a:p>
            <a:fld id="{EE098CA4-E31E-4599-943D-C0CF78D4386C}" type="slidenum">
              <a:rPr lang="fr-FR" smtClean="0"/>
              <a:t>3</a:t>
            </a:fld>
            <a:endParaRPr lang="fr-FR"/>
          </a:p>
        </p:txBody>
      </p:sp>
    </p:spTree>
    <p:extLst>
      <p:ext uri="{BB962C8B-B14F-4D97-AF65-F5344CB8AC3E}">
        <p14:creationId xmlns:p14="http://schemas.microsoft.com/office/powerpoint/2010/main" val="3629403670"/>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commentaires 2"/>
          <p:cNvSpPr>
            <a:spLocks noGrp="1"/>
          </p:cNvSpPr>
          <p:nvPr>
            <p:ph type="body" idx="1"/>
          </p:nvPr>
        </p:nvSpPr>
        <p:spPr/>
        <p:txBody>
          <a:bodyPr/>
          <a:lstStyle/>
          <a:p>
            <a:endParaRPr lang="fr-FR"/>
          </a:p>
        </p:txBody>
      </p:sp>
      <p:sp>
        <p:nvSpPr>
          <p:cNvPr id="4" name="Espace réservé du numéro de diapositive 3"/>
          <p:cNvSpPr>
            <a:spLocks noGrp="1"/>
          </p:cNvSpPr>
          <p:nvPr>
            <p:ph type="sldNum" sz="quarter" idx="10"/>
          </p:nvPr>
        </p:nvSpPr>
        <p:spPr/>
        <p:txBody>
          <a:bodyPr/>
          <a:lstStyle/>
          <a:p>
            <a:fld id="{EE098CA4-E31E-4599-943D-C0CF78D4386C}" type="slidenum">
              <a:rPr lang="fr-FR" smtClean="0"/>
              <a:t>4</a:t>
            </a:fld>
            <a:endParaRPr lang="fr-FR"/>
          </a:p>
        </p:txBody>
      </p:sp>
    </p:spTree>
    <p:extLst>
      <p:ext uri="{BB962C8B-B14F-4D97-AF65-F5344CB8AC3E}">
        <p14:creationId xmlns:p14="http://schemas.microsoft.com/office/powerpoint/2010/main" val="3629403670"/>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commentaires 2"/>
          <p:cNvSpPr>
            <a:spLocks noGrp="1"/>
          </p:cNvSpPr>
          <p:nvPr>
            <p:ph type="body" idx="1"/>
          </p:nvPr>
        </p:nvSpPr>
        <p:spPr/>
        <p:txBody>
          <a:bodyPr/>
          <a:lstStyle/>
          <a:p>
            <a:endParaRPr lang="fr-FR"/>
          </a:p>
        </p:txBody>
      </p:sp>
      <p:sp>
        <p:nvSpPr>
          <p:cNvPr id="4" name="Espace réservé du numéro de diapositive 3"/>
          <p:cNvSpPr>
            <a:spLocks noGrp="1"/>
          </p:cNvSpPr>
          <p:nvPr>
            <p:ph type="sldNum" sz="quarter" idx="10"/>
          </p:nvPr>
        </p:nvSpPr>
        <p:spPr/>
        <p:txBody>
          <a:bodyPr/>
          <a:lstStyle/>
          <a:p>
            <a:fld id="{EE098CA4-E31E-4599-943D-C0CF78D4386C}" type="slidenum">
              <a:rPr lang="fr-FR" smtClean="0"/>
              <a:t>5</a:t>
            </a:fld>
            <a:endParaRPr lang="fr-FR"/>
          </a:p>
        </p:txBody>
      </p:sp>
    </p:spTree>
    <p:extLst>
      <p:ext uri="{BB962C8B-B14F-4D97-AF65-F5344CB8AC3E}">
        <p14:creationId xmlns:p14="http://schemas.microsoft.com/office/powerpoint/2010/main" val="3629403670"/>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commentaires 2"/>
          <p:cNvSpPr>
            <a:spLocks noGrp="1"/>
          </p:cNvSpPr>
          <p:nvPr>
            <p:ph type="body" idx="1"/>
          </p:nvPr>
        </p:nvSpPr>
        <p:spPr/>
        <p:txBody>
          <a:bodyPr/>
          <a:lstStyle/>
          <a:p>
            <a:endParaRPr lang="fr-FR"/>
          </a:p>
        </p:txBody>
      </p:sp>
      <p:sp>
        <p:nvSpPr>
          <p:cNvPr id="4" name="Espace réservé du numéro de diapositive 3"/>
          <p:cNvSpPr>
            <a:spLocks noGrp="1"/>
          </p:cNvSpPr>
          <p:nvPr>
            <p:ph type="sldNum" sz="quarter" idx="10"/>
          </p:nvPr>
        </p:nvSpPr>
        <p:spPr/>
        <p:txBody>
          <a:bodyPr/>
          <a:lstStyle/>
          <a:p>
            <a:fld id="{EE098CA4-E31E-4599-943D-C0CF78D4386C}" type="slidenum">
              <a:rPr lang="fr-FR" smtClean="0"/>
              <a:t>6</a:t>
            </a:fld>
            <a:endParaRPr lang="fr-FR"/>
          </a:p>
        </p:txBody>
      </p:sp>
    </p:spTree>
    <p:extLst>
      <p:ext uri="{BB962C8B-B14F-4D97-AF65-F5344CB8AC3E}">
        <p14:creationId xmlns:p14="http://schemas.microsoft.com/office/powerpoint/2010/main" val="3629403670"/>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commentaires 2"/>
          <p:cNvSpPr>
            <a:spLocks noGrp="1"/>
          </p:cNvSpPr>
          <p:nvPr>
            <p:ph type="body" idx="1"/>
          </p:nvPr>
        </p:nvSpPr>
        <p:spPr/>
        <p:txBody>
          <a:bodyPr/>
          <a:lstStyle/>
          <a:p>
            <a:endParaRPr lang="fr-FR"/>
          </a:p>
        </p:txBody>
      </p:sp>
      <p:sp>
        <p:nvSpPr>
          <p:cNvPr id="4" name="Espace réservé du numéro de diapositive 3"/>
          <p:cNvSpPr>
            <a:spLocks noGrp="1"/>
          </p:cNvSpPr>
          <p:nvPr>
            <p:ph type="sldNum" sz="quarter" idx="10"/>
          </p:nvPr>
        </p:nvSpPr>
        <p:spPr/>
        <p:txBody>
          <a:bodyPr/>
          <a:lstStyle/>
          <a:p>
            <a:fld id="{EE098CA4-E31E-4599-943D-C0CF78D4386C}" type="slidenum">
              <a:rPr lang="fr-FR" smtClean="0"/>
              <a:t>7</a:t>
            </a:fld>
            <a:endParaRPr lang="fr-FR"/>
          </a:p>
        </p:txBody>
      </p:sp>
    </p:spTree>
    <p:extLst>
      <p:ext uri="{BB962C8B-B14F-4D97-AF65-F5344CB8AC3E}">
        <p14:creationId xmlns:p14="http://schemas.microsoft.com/office/powerpoint/2010/main" val="3629403670"/>
      </p:ext>
    </p:extLst>
  </p:cSld>
  <p:clrMapOvr>
    <a:masterClrMapping/>
  </p:clrMapOvr>
</p:notes>
</file>

<file path=ppt/slideLayouts/_rels/slideLayout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Master" Target="../slideMasters/slideMaster1.xml"/><Relationship Id="rId4" Type="http://schemas.openxmlformats.org/officeDocument/2006/relationships/image" Target="../media/image3.png"/></Relationships>
</file>

<file path=ppt/slideLayouts/_rels/slideLayout2.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Master" Target="../slideMasters/slideMaster1.xml"/><Relationship Id="rId4" Type="http://schemas.openxmlformats.org/officeDocument/2006/relationships/image" Target="../media/image3.png"/></Relationships>
</file>

<file path=ppt/slideLayouts/slideLayout1.xml><?xml version="1.0" encoding="utf-8"?>
<p:sldLayout xmlns:a="http://schemas.openxmlformats.org/drawingml/2006/main" xmlns:r="http://schemas.openxmlformats.org/officeDocument/2006/relationships" xmlns:p="http://schemas.openxmlformats.org/presentationml/2006/main" userDrawn="1">
  <p:cSld name="1_Diapositive de titre">
    <p:spTree>
      <p:nvGrpSpPr>
        <p:cNvPr id="1" name=""/>
        <p:cNvGrpSpPr/>
        <p:nvPr/>
      </p:nvGrpSpPr>
      <p:grpSpPr>
        <a:xfrm>
          <a:off x="0" y="0"/>
          <a:ext cx="0" cy="0"/>
          <a:chOff x="0" y="0"/>
          <a:chExt cx="0" cy="0"/>
        </a:xfrm>
      </p:grpSpPr>
      <p:sp>
        <p:nvSpPr>
          <p:cNvPr id="6" name="Espace réservé du numéro de diapositive 5"/>
          <p:cNvSpPr>
            <a:spLocks noGrp="1"/>
          </p:cNvSpPr>
          <p:nvPr>
            <p:ph type="sldNum" sz="quarter" idx="12"/>
          </p:nvPr>
        </p:nvSpPr>
        <p:spPr/>
        <p:txBody>
          <a:bodyPr/>
          <a:lstStyle/>
          <a:p>
            <a:fld id="{CF4668DC-857F-487D-BFFA-8C0CA5037977}" type="slidenum">
              <a:rPr lang="fr-BE" smtClean="0"/>
              <a:pPr/>
              <a:t>‹N°›</a:t>
            </a:fld>
            <a:endParaRPr lang="fr-BE"/>
          </a:p>
        </p:txBody>
      </p:sp>
      <p:pic>
        <p:nvPicPr>
          <p:cNvPr id="8" name="Image 7"/>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1" y="0"/>
            <a:ext cx="9144000" cy="1184945"/>
          </a:xfrm>
          <a:prstGeom prst="rect">
            <a:avLst/>
          </a:prstGeom>
          <a:solidFill>
            <a:srgbClr val="FF0000"/>
          </a:solidFill>
        </p:spPr>
      </p:pic>
      <p:sp>
        <p:nvSpPr>
          <p:cNvPr id="2" name="Rectangle 1"/>
          <p:cNvSpPr/>
          <p:nvPr userDrawn="1"/>
        </p:nvSpPr>
        <p:spPr>
          <a:xfrm>
            <a:off x="6447644" y="299839"/>
            <a:ext cx="2696357" cy="680889"/>
          </a:xfrm>
          <a:prstGeom prst="rect">
            <a:avLst/>
          </a:prstGeom>
          <a:blipFill dpi="0" rotWithShape="1">
            <a:blip r:embed="rId3">
              <a:alphaModFix amt="60000"/>
            </a:blip>
            <a:srcRect/>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4" name="Rectangle 3"/>
          <p:cNvSpPr/>
          <p:nvPr userDrawn="1"/>
        </p:nvSpPr>
        <p:spPr>
          <a:xfrm>
            <a:off x="7851075" y="0"/>
            <a:ext cx="1299579" cy="980728"/>
          </a:xfrm>
          <a:prstGeom prst="rect">
            <a:avLst/>
          </a:prstGeom>
          <a:blipFill dpi="0" rotWithShape="1">
            <a:blip r:embed="rId4">
              <a:alphaModFix amt="68000"/>
            </a:blip>
            <a:srcRect/>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Tree>
  </p:cSld>
  <p:clrMapOvr>
    <a:masterClrMapping/>
  </p:clrMapOvr>
  <p:timing>
    <p:tnLst>
      <p:par>
        <p:cTn id="1" dur="indefinite" restart="never" nodeType="tmRoot"/>
      </p:par>
    </p:tnLst>
  </p:timing>
</p:sldLayout>
</file>

<file path=ppt/slideLayouts/slideLayout2.xml><?xml version="1.0" encoding="utf-8"?>
<p:sldLayout xmlns:a="http://schemas.openxmlformats.org/drawingml/2006/main" xmlns:r="http://schemas.openxmlformats.org/officeDocument/2006/relationships" xmlns:p="http://schemas.openxmlformats.org/presentationml/2006/main" type="title" preserve="1">
  <p:cSld name="Diapositive de titre">
    <p:spTree>
      <p:nvGrpSpPr>
        <p:cNvPr id="1" name=""/>
        <p:cNvGrpSpPr/>
        <p:nvPr/>
      </p:nvGrpSpPr>
      <p:grpSpPr>
        <a:xfrm>
          <a:off x="0" y="0"/>
          <a:ext cx="0" cy="0"/>
          <a:chOff x="0" y="0"/>
          <a:chExt cx="0" cy="0"/>
        </a:xfrm>
      </p:grpSpPr>
      <p:sp>
        <p:nvSpPr>
          <p:cNvPr id="2" name="Titre 1"/>
          <p:cNvSpPr>
            <a:spLocks noGrp="1"/>
          </p:cNvSpPr>
          <p:nvPr>
            <p:ph type="ctrTitle"/>
          </p:nvPr>
        </p:nvSpPr>
        <p:spPr>
          <a:xfrm>
            <a:off x="685800" y="2130425"/>
            <a:ext cx="7772400" cy="1470025"/>
          </a:xfrm>
        </p:spPr>
        <p:txBody>
          <a:bodyPr/>
          <a:lstStyle/>
          <a:p>
            <a:r>
              <a:rPr lang="fr-FR" smtClean="0"/>
              <a:t>Modifiez le style du titre</a:t>
            </a:r>
            <a:endParaRPr lang="fr-FR"/>
          </a:p>
        </p:txBody>
      </p:sp>
      <p:sp>
        <p:nvSpPr>
          <p:cNvPr id="3" name="Sous-titr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fr-FR" smtClean="0"/>
              <a:t>Modifiez le style des sous-titres du masque</a:t>
            </a:r>
            <a:endParaRPr lang="fr-FR"/>
          </a:p>
        </p:txBody>
      </p:sp>
      <p:sp>
        <p:nvSpPr>
          <p:cNvPr id="4" name="Espace réservé de la date 3"/>
          <p:cNvSpPr>
            <a:spLocks noGrp="1"/>
          </p:cNvSpPr>
          <p:nvPr>
            <p:ph type="dt" sz="half" idx="10"/>
          </p:nvPr>
        </p:nvSpPr>
        <p:spPr/>
        <p:txBody>
          <a:bodyPr/>
          <a:lstStyle/>
          <a:p>
            <a:fld id="{54232687-F5AA-432C-A245-7479B0BC1C12}" type="datetimeFigureOut">
              <a:rPr lang="fr-FR" smtClean="0"/>
              <a:t>05/07/2016</a:t>
            </a:fld>
            <a:endParaRPr lang="fr-FR"/>
          </a:p>
        </p:txBody>
      </p:sp>
      <p:sp>
        <p:nvSpPr>
          <p:cNvPr id="5" name="Espace réservé du pied de page 4"/>
          <p:cNvSpPr>
            <a:spLocks noGrp="1"/>
          </p:cNvSpPr>
          <p:nvPr>
            <p:ph type="ftr" sz="quarter" idx="11"/>
          </p:nvPr>
        </p:nvSpPr>
        <p:spPr/>
        <p:txBody>
          <a:bodyPr/>
          <a:lstStyle/>
          <a:p>
            <a:endParaRPr lang="fr-FR"/>
          </a:p>
        </p:txBody>
      </p:sp>
      <p:sp>
        <p:nvSpPr>
          <p:cNvPr id="6" name="Espace réservé du numéro de diapositive 5"/>
          <p:cNvSpPr>
            <a:spLocks noGrp="1"/>
          </p:cNvSpPr>
          <p:nvPr>
            <p:ph type="sldNum" sz="quarter" idx="12"/>
          </p:nvPr>
        </p:nvSpPr>
        <p:spPr/>
        <p:txBody>
          <a:bodyPr/>
          <a:lstStyle/>
          <a:p>
            <a:fld id="{CF4668DC-857F-487D-BFFA-8C0CA5037977}" type="slidenum">
              <a:rPr lang="fr-BE" smtClean="0"/>
              <a:pPr/>
              <a:t>‹N°›</a:t>
            </a:fld>
            <a:endParaRPr lang="fr-BE"/>
          </a:p>
        </p:txBody>
      </p:sp>
      <p:pic>
        <p:nvPicPr>
          <p:cNvPr id="7" name="Image 6"/>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1" y="0"/>
            <a:ext cx="9144000" cy="1184945"/>
          </a:xfrm>
          <a:prstGeom prst="rect">
            <a:avLst/>
          </a:prstGeom>
          <a:solidFill>
            <a:srgbClr val="FF0000"/>
          </a:solidFill>
        </p:spPr>
      </p:pic>
      <p:sp>
        <p:nvSpPr>
          <p:cNvPr id="10" name="Rectangle 9"/>
          <p:cNvSpPr/>
          <p:nvPr userDrawn="1"/>
        </p:nvSpPr>
        <p:spPr>
          <a:xfrm>
            <a:off x="6447643" y="299839"/>
            <a:ext cx="2696357" cy="680889"/>
          </a:xfrm>
          <a:prstGeom prst="rect">
            <a:avLst/>
          </a:prstGeom>
          <a:blipFill dpi="0" rotWithShape="1">
            <a:blip r:embed="rId3">
              <a:alphaModFix amt="60000"/>
            </a:blip>
            <a:srcRect/>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11" name="Rectangle 10"/>
          <p:cNvSpPr/>
          <p:nvPr userDrawn="1"/>
        </p:nvSpPr>
        <p:spPr>
          <a:xfrm>
            <a:off x="7851075" y="0"/>
            <a:ext cx="1299579" cy="980728"/>
          </a:xfrm>
          <a:prstGeom prst="rect">
            <a:avLst/>
          </a:prstGeom>
          <a:blipFill dpi="0" rotWithShape="1">
            <a:blip r:embed="rId4">
              <a:alphaModFix amt="68000"/>
            </a:blip>
            <a:srcRect/>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Tree>
    <p:extLst>
      <p:ext uri="{BB962C8B-B14F-4D97-AF65-F5344CB8AC3E}">
        <p14:creationId xmlns:p14="http://schemas.microsoft.com/office/powerpoint/2010/main" val="478926706"/>
      </p:ext>
    </p:extLst>
  </p:cSld>
  <p:clrMapOvr>
    <a:masterClrMapping/>
  </p:clrMapOvr>
  <p:timing>
    <p:tnLst>
      <p:par>
        <p:cTn id="1" dur="indefinite" restart="never" nodeType="tmRoot"/>
      </p:par>
    </p:tnLst>
  </p:timing>
</p:sldLayout>
</file>

<file path=ppt/slideMasters/_rels/slideMaster1.xml.rels><?xml version="1.0" encoding="UTF-8" standalone="yes"?>
<Relationships xmlns="http://schemas.openxmlformats.org/package/2006/relationships"><Relationship Id="rId3"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Espace réservé du titre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fr-FR" smtClean="0"/>
              <a:t>Modifiez le style du titre</a:t>
            </a:r>
            <a:endParaRPr lang="fr-FR"/>
          </a:p>
        </p:txBody>
      </p:sp>
      <p:sp>
        <p:nvSpPr>
          <p:cNvPr id="3" name="Espace réservé du texte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fr-FR" smtClean="0"/>
              <a:t>Modifiez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fr-FR"/>
          </a:p>
        </p:txBody>
      </p:sp>
      <p:sp>
        <p:nvSpPr>
          <p:cNvPr id="4" name="Espace réservé de la date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54232687-F5AA-432C-A245-7479B0BC1C12}" type="datetimeFigureOut">
              <a:rPr lang="fr-FR" smtClean="0"/>
              <a:t>05/07/2016</a:t>
            </a:fld>
            <a:endParaRPr lang="fr-FR"/>
          </a:p>
        </p:txBody>
      </p:sp>
      <p:sp>
        <p:nvSpPr>
          <p:cNvPr id="5" name="Espace réservé du pied de page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fr-FR"/>
          </a:p>
        </p:txBody>
      </p:sp>
      <p:sp>
        <p:nvSpPr>
          <p:cNvPr id="6" name="Espace réservé du numéro de diapositive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CF4668DC-857F-487D-BFFA-8C0CA5037977}" type="slidenum">
              <a:rPr lang="fr-BE" smtClean="0"/>
              <a:pPr/>
              <a:t>‹N°›</a:t>
            </a:fld>
            <a:endParaRPr lang="fr-BE"/>
          </a:p>
        </p:txBody>
      </p:sp>
    </p:spTree>
    <p:extLst>
      <p:ext uri="{BB962C8B-B14F-4D97-AF65-F5344CB8AC3E}">
        <p14:creationId xmlns:p14="http://schemas.microsoft.com/office/powerpoint/2010/main" val="210047234"/>
      </p:ext>
    </p:extLst>
  </p:cSld>
  <p:clrMap bg1="lt1" tx1="dk1" bg2="lt2" tx2="dk2" accent1="accent1" accent2="accent2" accent3="accent3" accent4="accent4" accent5="accent5" accent6="accent6" hlink="hlink" folHlink="folHlink"/>
  <p:sldLayoutIdLst>
    <p:sldLayoutId id="2147483703" r:id="rId1"/>
    <p:sldLayoutId id="2147483692" r:id="rId2"/>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fr-F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microsoft.com/office/2007/relationships/hdphoto" Target="../media/hdphoto1.wdp"/><Relationship Id="rId2" Type="http://schemas.openxmlformats.org/officeDocument/2006/relationships/image" Target="../media/image4.png"/><Relationship Id="rId1" Type="http://schemas.openxmlformats.org/officeDocument/2006/relationships/slideLayout" Target="../slideLayouts/slideLayout2.xml"/><Relationship Id="rId4" Type="http://schemas.openxmlformats.org/officeDocument/2006/relationships/image" Target="../media/image5.png"/></Relationships>
</file>

<file path=ppt/slides/_rels/slide2.xml.rels><?xml version="1.0" encoding="UTF-8" standalone="yes"?>
<Relationships xmlns="http://schemas.openxmlformats.org/package/2006/relationships"><Relationship Id="rId3" Type="http://schemas.openxmlformats.org/officeDocument/2006/relationships/image" Target="../media/image6.gif"/><Relationship Id="rId2" Type="http://schemas.openxmlformats.org/officeDocument/2006/relationships/notesSlide" Target="../notesSlides/notesSlide1.xml"/><Relationship Id="rId1" Type="http://schemas.openxmlformats.org/officeDocument/2006/relationships/slideLayout" Target="../slideLayouts/slideLayout1.xml"/><Relationship Id="rId4" Type="http://schemas.openxmlformats.org/officeDocument/2006/relationships/image" Target="../media/image7.gif"/></Relationships>
</file>

<file path=ppt/slides/_rels/slide3.xml.rels><?xml version="1.0" encoding="UTF-8" standalone="yes"?>
<Relationships xmlns="http://schemas.openxmlformats.org/package/2006/relationships"><Relationship Id="rId3" Type="http://schemas.openxmlformats.org/officeDocument/2006/relationships/image" Target="../media/image6.gif"/><Relationship Id="rId2" Type="http://schemas.openxmlformats.org/officeDocument/2006/relationships/notesSlide" Target="../notesSlides/notesSlide2.xml"/><Relationship Id="rId1" Type="http://schemas.openxmlformats.org/officeDocument/2006/relationships/slideLayout" Target="../slideLayouts/slideLayout1.xml"/><Relationship Id="rId4" Type="http://schemas.openxmlformats.org/officeDocument/2006/relationships/image" Target="../media/image7.gif"/></Relationships>
</file>

<file path=ppt/slides/_rels/slide4.xml.rels><?xml version="1.0" encoding="UTF-8" standalone="yes"?>
<Relationships xmlns="http://schemas.openxmlformats.org/package/2006/relationships"><Relationship Id="rId3" Type="http://schemas.openxmlformats.org/officeDocument/2006/relationships/image" Target="../media/image6.gif"/><Relationship Id="rId2" Type="http://schemas.openxmlformats.org/officeDocument/2006/relationships/notesSlide" Target="../notesSlides/notesSlide3.xml"/><Relationship Id="rId1" Type="http://schemas.openxmlformats.org/officeDocument/2006/relationships/slideLayout" Target="../slideLayouts/slideLayout1.xml"/><Relationship Id="rId4" Type="http://schemas.openxmlformats.org/officeDocument/2006/relationships/image" Target="../media/image7.gif"/></Relationships>
</file>

<file path=ppt/slides/_rels/slide5.xml.rels><?xml version="1.0" encoding="UTF-8" standalone="yes"?>
<Relationships xmlns="http://schemas.openxmlformats.org/package/2006/relationships"><Relationship Id="rId3" Type="http://schemas.openxmlformats.org/officeDocument/2006/relationships/image" Target="../media/image6.gif"/><Relationship Id="rId2" Type="http://schemas.openxmlformats.org/officeDocument/2006/relationships/notesSlide" Target="../notesSlides/notesSlide4.xml"/><Relationship Id="rId1" Type="http://schemas.openxmlformats.org/officeDocument/2006/relationships/slideLayout" Target="../slideLayouts/slideLayout1.xml"/><Relationship Id="rId4" Type="http://schemas.openxmlformats.org/officeDocument/2006/relationships/image" Target="../media/image7.gif"/></Relationships>
</file>

<file path=ppt/slides/_rels/slide6.xml.rels><?xml version="1.0" encoding="UTF-8" standalone="yes"?>
<Relationships xmlns="http://schemas.openxmlformats.org/package/2006/relationships"><Relationship Id="rId3" Type="http://schemas.openxmlformats.org/officeDocument/2006/relationships/image" Target="../media/image6.gif"/><Relationship Id="rId2" Type="http://schemas.openxmlformats.org/officeDocument/2006/relationships/notesSlide" Target="../notesSlides/notesSlide5.xml"/><Relationship Id="rId1" Type="http://schemas.openxmlformats.org/officeDocument/2006/relationships/slideLayout" Target="../slideLayouts/slideLayout1.xml"/></Relationships>
</file>

<file path=ppt/slides/_rels/slide7.xml.rels><?xml version="1.0" encoding="UTF-8" standalone="yes"?>
<Relationships xmlns="http://schemas.openxmlformats.org/package/2006/relationships"><Relationship Id="rId3" Type="http://schemas.openxmlformats.org/officeDocument/2006/relationships/image" Target="../media/image6.gif"/><Relationship Id="rId2" Type="http://schemas.openxmlformats.org/officeDocument/2006/relationships/notesSlide" Target="../notesSlides/notesSlide6.xml"/><Relationship Id="rId1" Type="http://schemas.openxmlformats.org/officeDocument/2006/relationships/slideLayout" Target="../slideLayouts/slideLayout1.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6" name="Picture 2" descr="Q:\Images\Image1.png"/>
          <p:cNvPicPr>
            <a:picLocks noChangeAspect="1" noChangeArrowheads="1"/>
          </p:cNvPicPr>
          <p:nvPr/>
        </p:nvPicPr>
        <p:blipFill>
          <a:blip r:embed="rId2">
            <a:extLst>
              <a:ext uri="{BEBA8EAE-BF5A-486C-A8C5-ECC9F3942E4B}">
                <a14:imgProps xmlns:a14="http://schemas.microsoft.com/office/drawing/2010/main">
                  <a14:imgLayer r:embed="rId3">
                    <a14:imgEffect>
                      <a14:brightnessContrast bright="16000"/>
                    </a14:imgEffect>
                  </a14:imgLayer>
                </a14:imgProps>
              </a:ex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extLst>
            <a:ext uri="{909E8E84-426E-40DD-AFC4-6F175D3DCCD1}">
              <a14:hiddenFill xmlns:a14="http://schemas.microsoft.com/office/drawing/2010/main">
                <a:solidFill>
                  <a:srgbClr val="FFFFFF"/>
                </a:solidFill>
              </a14:hiddenFill>
            </a:ext>
          </a:extLst>
        </p:spPr>
      </p:pic>
      <p:pic>
        <p:nvPicPr>
          <p:cNvPr id="1027" name="Picture 3" descr="Q:\Images\Image4.png"/>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0" y="2890000"/>
            <a:ext cx="9142858" cy="3968000"/>
          </a:xfrm>
          <a:prstGeom prst="rect">
            <a:avLst/>
          </a:prstGeom>
          <a:noFill/>
          <a:extLst>
            <a:ext uri="{909E8E84-426E-40DD-AFC4-6F175D3DCCD1}">
              <a14:hiddenFill xmlns:a14="http://schemas.microsoft.com/office/drawing/2010/main">
                <a:solidFill>
                  <a:srgbClr val="FFFFFF"/>
                </a:solidFill>
              </a14:hiddenFill>
            </a:ext>
          </a:extLst>
        </p:spPr>
      </p:pic>
      <p:sp>
        <p:nvSpPr>
          <p:cNvPr id="2" name="ZoneTexte 1"/>
          <p:cNvSpPr txBox="1"/>
          <p:nvPr/>
        </p:nvSpPr>
        <p:spPr>
          <a:xfrm>
            <a:off x="190583" y="1700808"/>
            <a:ext cx="8784976" cy="954107"/>
          </a:xfrm>
          <a:prstGeom prst="rect">
            <a:avLst/>
          </a:prstGeom>
          <a:noFill/>
        </p:spPr>
        <p:txBody>
          <a:bodyPr wrap="square" rtlCol="0">
            <a:spAutoFit/>
          </a:bodyPr>
          <a:lstStyle/>
          <a:p>
            <a:pPr algn="ctr"/>
            <a:r>
              <a:rPr lang="fr-FR" sz="2800" b="1" dirty="0" smtClean="0">
                <a:solidFill>
                  <a:srgbClr val="C00000"/>
                </a:solidFill>
              </a:rPr>
              <a:t>Complémentaire Santé Salariés :</a:t>
            </a:r>
          </a:p>
          <a:p>
            <a:pPr algn="ctr"/>
            <a:r>
              <a:rPr lang="fr-FR" sz="2800" b="1" dirty="0" smtClean="0">
                <a:solidFill>
                  <a:srgbClr val="C00000"/>
                </a:solidFill>
              </a:rPr>
              <a:t>FAQ</a:t>
            </a:r>
            <a:endParaRPr lang="fr-FR" sz="2800" b="1" dirty="0">
              <a:solidFill>
                <a:srgbClr val="C00000"/>
              </a:solidFill>
            </a:endParaRPr>
          </a:p>
        </p:txBody>
      </p:sp>
    </p:spTree>
    <p:extLst>
      <p:ext uri="{BB962C8B-B14F-4D97-AF65-F5344CB8AC3E}">
        <p14:creationId xmlns:p14="http://schemas.microsoft.com/office/powerpoint/2010/main" val="3060761345"/>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Espace réservé du contenu 2"/>
          <p:cNvSpPr txBox="1">
            <a:spLocks/>
          </p:cNvSpPr>
          <p:nvPr/>
        </p:nvSpPr>
        <p:spPr>
          <a:xfrm>
            <a:off x="179512" y="1358951"/>
            <a:ext cx="8604250" cy="4851400"/>
          </a:xfrm>
          <a:prstGeom prst="rect">
            <a:avLst/>
          </a:prstGeom>
        </p:spPr>
        <p:txBody>
          <a:bodyPr>
            <a:noAutofit/>
          </a:bodyPr>
          <a:lst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0" indent="0" algn="just">
              <a:buNone/>
            </a:pPr>
            <a:endParaRPr lang="fr-FR" sz="1300" b="1" dirty="0" smtClean="0">
              <a:solidFill>
                <a:srgbClr val="C00000"/>
              </a:solidFill>
            </a:endParaRPr>
          </a:p>
          <a:p>
            <a:pPr marL="0" indent="0" algn="just">
              <a:buNone/>
            </a:pPr>
            <a:r>
              <a:rPr lang="fr-FR" sz="1300" b="1" dirty="0" smtClean="0">
                <a:solidFill>
                  <a:srgbClr val="C00000"/>
                </a:solidFill>
              </a:rPr>
              <a:t>QUELLES SONT MES OBLIGATIONS LÉGALES ? </a:t>
            </a:r>
          </a:p>
          <a:p>
            <a:pPr lvl="1" algn="just">
              <a:buBlip>
                <a:blip r:embed="rId3"/>
              </a:buBlip>
            </a:pPr>
            <a:r>
              <a:rPr lang="fr-FR" sz="1300" dirty="0" smtClean="0"/>
              <a:t>La loi du 14 juin 2013 prévoit la généralisation de la Complémentaire santé à tous les salariés que vous en ayez un ou plusieurs. </a:t>
            </a:r>
          </a:p>
          <a:p>
            <a:pPr lvl="1" algn="just">
              <a:buBlip>
                <a:blip r:embed="rId3"/>
              </a:buBlip>
            </a:pPr>
            <a:r>
              <a:rPr lang="fr-FR" sz="1300" dirty="0"/>
              <a:t>La loi définit une couverture minimale (ou socle minimal) sur les postes de santé essentiels tels que :</a:t>
            </a:r>
          </a:p>
          <a:p>
            <a:pPr lvl="2" algn="just">
              <a:buBlip>
                <a:blip r:embed="rId4"/>
              </a:buBlip>
            </a:pPr>
            <a:r>
              <a:rPr lang="fr-FR" sz="1300" dirty="0" smtClean="0"/>
              <a:t>Les restes à charge relatifs aux soins courants, le forfait journalier hospitalier, les frais relatifs aux soins dentaires ou à l’optique dans les limites fixées par le législateur </a:t>
            </a:r>
          </a:p>
          <a:p>
            <a:pPr lvl="1" algn="just">
              <a:buBlip>
                <a:blip r:embed="rId3"/>
              </a:buBlip>
            </a:pPr>
            <a:r>
              <a:rPr lang="fr-FR" sz="1300" dirty="0"/>
              <a:t>Les 3 points clés à retenir : </a:t>
            </a:r>
          </a:p>
          <a:p>
            <a:pPr lvl="2" algn="just">
              <a:buBlip>
                <a:blip r:embed="rId4"/>
              </a:buBlip>
            </a:pPr>
            <a:r>
              <a:rPr lang="fr-FR" sz="1300" dirty="0"/>
              <a:t>Couvrir l’ensemble de vos salariés </a:t>
            </a:r>
          </a:p>
          <a:p>
            <a:pPr lvl="2" algn="just">
              <a:buBlip>
                <a:blip r:embed="rId4"/>
              </a:buBlip>
            </a:pPr>
            <a:r>
              <a:rPr lang="fr-FR" sz="1300" dirty="0"/>
              <a:t>Proposer au moins les garanties minimales prévues par le législateur </a:t>
            </a:r>
          </a:p>
          <a:p>
            <a:pPr lvl="2" algn="just">
              <a:buBlip>
                <a:blip r:embed="rId4"/>
              </a:buBlip>
            </a:pPr>
            <a:r>
              <a:rPr lang="fr-FR" sz="1300" dirty="0"/>
              <a:t>Financer au moins 50 % de la cotisation globale de la couverture minimale </a:t>
            </a:r>
          </a:p>
          <a:p>
            <a:pPr marL="914400" lvl="2" indent="0" algn="just">
              <a:buNone/>
            </a:pPr>
            <a:endParaRPr lang="fr-FR" sz="1300" dirty="0"/>
          </a:p>
          <a:p>
            <a:pPr marL="0" indent="0" algn="just">
              <a:buNone/>
            </a:pPr>
            <a:r>
              <a:rPr lang="fr-FR" sz="1300" b="1" dirty="0" smtClean="0">
                <a:solidFill>
                  <a:srgbClr val="C00000"/>
                </a:solidFill>
              </a:rPr>
              <a:t>A QUELLE DATE SUIS-JE TENU DE METTRE EN PLACE LA COMPLÉMENTAIRE SANTÉ ? </a:t>
            </a:r>
          </a:p>
          <a:p>
            <a:pPr lvl="1" algn="just">
              <a:buBlip>
                <a:blip r:embed="rId3"/>
              </a:buBlip>
            </a:pPr>
            <a:r>
              <a:rPr lang="fr-FR" sz="1300" dirty="0"/>
              <a:t>Vous avez jusqu’au 31 décembre 2015 pour souscrire un contrat… Mais vous pouvez dès à présent proposer un contrat collectif à vos salariés. </a:t>
            </a:r>
            <a:endParaRPr lang="fr-FR" sz="1300" dirty="0" smtClean="0"/>
          </a:p>
          <a:p>
            <a:pPr marL="457200" lvl="1" indent="0" algn="just">
              <a:buNone/>
            </a:pPr>
            <a:endParaRPr lang="fr-FR" sz="1300" dirty="0"/>
          </a:p>
          <a:p>
            <a:pPr marL="0" indent="0" algn="just">
              <a:buNone/>
            </a:pPr>
            <a:r>
              <a:rPr lang="fr-FR" sz="1300" b="1" dirty="0" smtClean="0">
                <a:solidFill>
                  <a:srgbClr val="C00000"/>
                </a:solidFill>
              </a:rPr>
              <a:t>POURQUOI S’EN OCCUPER DÈS AUJOURD’HUI ET NON PAS LE 1</a:t>
            </a:r>
            <a:r>
              <a:rPr lang="fr-FR" sz="1300" b="1" baseline="30000" dirty="0" smtClean="0">
                <a:solidFill>
                  <a:srgbClr val="C00000"/>
                </a:solidFill>
              </a:rPr>
              <a:t>er</a:t>
            </a:r>
            <a:r>
              <a:rPr lang="fr-FR" sz="1300" b="1" dirty="0" smtClean="0">
                <a:solidFill>
                  <a:srgbClr val="C00000"/>
                </a:solidFill>
              </a:rPr>
              <a:t> JANVIER 2016 COMME L’OBLIGE LA LOI ?</a:t>
            </a:r>
          </a:p>
          <a:p>
            <a:pPr lvl="1" algn="just">
              <a:buBlip>
                <a:blip r:embed="rId3"/>
              </a:buBlip>
            </a:pPr>
            <a:r>
              <a:rPr lang="fr-FR" sz="1300" dirty="0"/>
              <a:t>En faisant profiter dès maintenant vos salariés d’une protection collective, vous les motivez et les fidélisez. En anticipant la mise en place d’un contrat santé collectif, vous valorisez votre image d’employeur socialement responsable.</a:t>
            </a:r>
          </a:p>
          <a:p>
            <a:pPr lvl="1" algn="just">
              <a:buBlip>
                <a:blip r:embed="rId3"/>
              </a:buBlip>
            </a:pPr>
            <a:r>
              <a:rPr lang="fr-FR" sz="1300" dirty="0"/>
              <a:t>Néanmoins, si vous le souhaitez, la prise d'effet de votre contrat peut ne débuter que le 1/01/2016</a:t>
            </a:r>
            <a:r>
              <a:rPr lang="fr-FR" sz="1300" dirty="0" smtClean="0"/>
              <a:t>.</a:t>
            </a:r>
            <a:endParaRPr lang="fr-FR" sz="1300" dirty="0"/>
          </a:p>
        </p:txBody>
      </p:sp>
      <p:sp>
        <p:nvSpPr>
          <p:cNvPr id="5" name="Line 5"/>
          <p:cNvSpPr>
            <a:spLocks noChangeShapeType="1"/>
          </p:cNvSpPr>
          <p:nvPr/>
        </p:nvSpPr>
        <p:spPr bwMode="gray">
          <a:xfrm flipV="1">
            <a:off x="401118" y="6386512"/>
            <a:ext cx="0" cy="136525"/>
          </a:xfrm>
          <a:prstGeom prst="line">
            <a:avLst/>
          </a:prstGeom>
          <a:noFill/>
          <a:ln w="12700">
            <a:solidFill>
              <a:schemeClr val="bg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fr-FR">
              <a:solidFill>
                <a:srgbClr val="571E74"/>
              </a:solidFill>
            </a:endParaRPr>
          </a:p>
        </p:txBody>
      </p:sp>
      <p:sp>
        <p:nvSpPr>
          <p:cNvPr id="7" name="Titre 1"/>
          <p:cNvSpPr txBox="1">
            <a:spLocks/>
          </p:cNvSpPr>
          <p:nvPr/>
        </p:nvSpPr>
        <p:spPr>
          <a:xfrm>
            <a:off x="179512" y="188640"/>
            <a:ext cx="8229600" cy="562074"/>
          </a:xfrm>
          <a:prstGeom prst="rect">
            <a:avLst/>
          </a:prstGeom>
        </p:spPr>
        <p:txBody>
          <a:bodyPr>
            <a:normAutofit/>
          </a:bodyPr>
          <a:lstStyle/>
          <a:p>
            <a:pPr marL="0" marR="0" lvl="0" indent="0" algn="l" defTabSz="914400" rtl="0" eaLnBrk="1" fontAlgn="auto" latinLnBrk="0" hangingPunct="1">
              <a:lnSpc>
                <a:spcPct val="100000"/>
              </a:lnSpc>
              <a:spcBef>
                <a:spcPct val="0"/>
              </a:spcBef>
              <a:spcAft>
                <a:spcPts val="0"/>
              </a:spcAft>
              <a:buClrTx/>
              <a:buSzTx/>
              <a:buFontTx/>
              <a:buNone/>
              <a:tabLst/>
              <a:defRPr/>
            </a:pPr>
            <a:r>
              <a:rPr kumimoji="0" lang="fr-FR" sz="2400" b="1" i="0" u="none" strike="noStrike" kern="1200" cap="none" spc="0" normalizeH="0" baseline="0" noProof="0" dirty="0" smtClean="0">
                <a:ln>
                  <a:noFill/>
                </a:ln>
                <a:solidFill>
                  <a:srgbClr val="C00000"/>
                </a:solidFill>
                <a:effectLst/>
                <a:uLnTx/>
                <a:uFillTx/>
                <a:latin typeface="Arial Narrow" pitchFamily="34" charset="0"/>
                <a:ea typeface="+mj-ea"/>
                <a:cs typeface="+mj-cs"/>
              </a:rPr>
              <a:t>Questions les plus</a:t>
            </a:r>
            <a:r>
              <a:rPr kumimoji="0" lang="fr-FR" sz="2400" b="1" i="0" u="none" strike="noStrike" kern="1200" cap="none" spc="0" normalizeH="0" noProof="0" dirty="0" smtClean="0">
                <a:ln>
                  <a:noFill/>
                </a:ln>
                <a:solidFill>
                  <a:srgbClr val="C00000"/>
                </a:solidFill>
                <a:effectLst/>
                <a:uLnTx/>
                <a:uFillTx/>
                <a:latin typeface="Arial Narrow" pitchFamily="34" charset="0"/>
                <a:ea typeface="+mj-ea"/>
                <a:cs typeface="+mj-cs"/>
              </a:rPr>
              <a:t> récurrentes</a:t>
            </a:r>
          </a:p>
        </p:txBody>
      </p:sp>
      <p:sp>
        <p:nvSpPr>
          <p:cNvPr id="8" name="ZoneTexte 7"/>
          <p:cNvSpPr txBox="1"/>
          <p:nvPr/>
        </p:nvSpPr>
        <p:spPr>
          <a:xfrm>
            <a:off x="148717" y="764704"/>
            <a:ext cx="7740352" cy="400110"/>
          </a:xfrm>
          <a:prstGeom prst="rect">
            <a:avLst/>
          </a:prstGeom>
          <a:noFill/>
        </p:spPr>
        <p:txBody>
          <a:bodyPr wrap="square" rtlCol="0">
            <a:spAutoFit/>
          </a:bodyPr>
          <a:lstStyle/>
          <a:p>
            <a:pPr lvl="1">
              <a:buClr>
                <a:srgbClr val="C00000"/>
              </a:buClr>
            </a:pPr>
            <a:r>
              <a:rPr lang="fr-FR" sz="2000" b="1" dirty="0" smtClean="0">
                <a:solidFill>
                  <a:schemeClr val="tx1">
                    <a:lumMod val="65000"/>
                    <a:lumOff val="35000"/>
                  </a:schemeClr>
                </a:solidFill>
              </a:rPr>
              <a:t>Quelles sont mes obligations légales ? (1/3)</a:t>
            </a:r>
            <a:endParaRPr lang="fr-FR" sz="2000" b="1" dirty="0">
              <a:solidFill>
                <a:schemeClr val="tx1">
                  <a:lumMod val="65000"/>
                  <a:lumOff val="35000"/>
                </a:schemeClr>
              </a:solidFill>
            </a:endParaRPr>
          </a:p>
        </p:txBody>
      </p:sp>
    </p:spTree>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re 1"/>
          <p:cNvSpPr txBox="1">
            <a:spLocks/>
          </p:cNvSpPr>
          <p:nvPr/>
        </p:nvSpPr>
        <p:spPr>
          <a:xfrm>
            <a:off x="179512" y="188640"/>
            <a:ext cx="8229600" cy="562074"/>
          </a:xfrm>
          <a:prstGeom prst="rect">
            <a:avLst/>
          </a:prstGeom>
        </p:spPr>
        <p:txBody>
          <a:bodyPr>
            <a:normAutofit/>
          </a:bodyPr>
          <a:lstStyle/>
          <a:p>
            <a:pPr marL="0" marR="0" lvl="0" indent="0" algn="l" defTabSz="914400" rtl="0" eaLnBrk="1" fontAlgn="auto" latinLnBrk="0" hangingPunct="1">
              <a:lnSpc>
                <a:spcPct val="100000"/>
              </a:lnSpc>
              <a:spcBef>
                <a:spcPct val="0"/>
              </a:spcBef>
              <a:spcAft>
                <a:spcPts val="0"/>
              </a:spcAft>
              <a:buClrTx/>
              <a:buSzTx/>
              <a:buFontTx/>
              <a:buNone/>
              <a:tabLst/>
              <a:defRPr/>
            </a:pPr>
            <a:r>
              <a:rPr kumimoji="0" lang="fr-FR" sz="2400" b="1" i="0" u="none" strike="noStrike" kern="1200" cap="none" spc="0" normalizeH="0" baseline="0" noProof="0" dirty="0" smtClean="0">
                <a:ln>
                  <a:noFill/>
                </a:ln>
                <a:solidFill>
                  <a:srgbClr val="C00000"/>
                </a:solidFill>
                <a:effectLst/>
                <a:uLnTx/>
                <a:uFillTx/>
                <a:latin typeface="Arial Narrow" pitchFamily="34" charset="0"/>
                <a:ea typeface="+mj-ea"/>
                <a:cs typeface="+mj-cs"/>
              </a:rPr>
              <a:t>Questions les plus</a:t>
            </a:r>
            <a:r>
              <a:rPr kumimoji="0" lang="fr-FR" sz="2400" b="1" i="0" u="none" strike="noStrike" kern="1200" cap="none" spc="0" normalizeH="0" noProof="0" dirty="0" smtClean="0">
                <a:ln>
                  <a:noFill/>
                </a:ln>
                <a:solidFill>
                  <a:srgbClr val="C00000"/>
                </a:solidFill>
                <a:effectLst/>
                <a:uLnTx/>
                <a:uFillTx/>
                <a:latin typeface="Arial Narrow" pitchFamily="34" charset="0"/>
                <a:ea typeface="+mj-ea"/>
                <a:cs typeface="+mj-cs"/>
              </a:rPr>
              <a:t> récurrentes</a:t>
            </a:r>
          </a:p>
        </p:txBody>
      </p:sp>
      <p:sp>
        <p:nvSpPr>
          <p:cNvPr id="7" name="ZoneTexte 6"/>
          <p:cNvSpPr txBox="1"/>
          <p:nvPr/>
        </p:nvSpPr>
        <p:spPr>
          <a:xfrm>
            <a:off x="148717" y="764704"/>
            <a:ext cx="7740352" cy="400110"/>
          </a:xfrm>
          <a:prstGeom prst="rect">
            <a:avLst/>
          </a:prstGeom>
          <a:noFill/>
        </p:spPr>
        <p:txBody>
          <a:bodyPr wrap="square" rtlCol="0">
            <a:spAutoFit/>
          </a:bodyPr>
          <a:lstStyle/>
          <a:p>
            <a:pPr lvl="1">
              <a:buClr>
                <a:srgbClr val="C00000"/>
              </a:buClr>
            </a:pPr>
            <a:r>
              <a:rPr lang="fr-FR" sz="2000" b="1" dirty="0" smtClean="0">
                <a:solidFill>
                  <a:schemeClr val="tx1">
                    <a:lumMod val="65000"/>
                    <a:lumOff val="35000"/>
                  </a:schemeClr>
                </a:solidFill>
              </a:rPr>
              <a:t>Quelles sont mes obligations légales ? (2/3)</a:t>
            </a:r>
            <a:endParaRPr lang="fr-FR" sz="2000" b="1" dirty="0">
              <a:solidFill>
                <a:schemeClr val="tx1">
                  <a:lumMod val="65000"/>
                  <a:lumOff val="35000"/>
                </a:schemeClr>
              </a:solidFill>
            </a:endParaRPr>
          </a:p>
        </p:txBody>
      </p:sp>
      <p:sp>
        <p:nvSpPr>
          <p:cNvPr id="8" name="Espace réservé du contenu 2"/>
          <p:cNvSpPr txBox="1">
            <a:spLocks/>
          </p:cNvSpPr>
          <p:nvPr/>
        </p:nvSpPr>
        <p:spPr>
          <a:xfrm>
            <a:off x="179512" y="1340768"/>
            <a:ext cx="8604250" cy="4851400"/>
          </a:xfrm>
          <a:prstGeom prst="rect">
            <a:avLst/>
          </a:prstGeom>
        </p:spPr>
        <p:txBody>
          <a:bodyPr>
            <a:noAutofit/>
          </a:bodyPr>
          <a:lst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0" indent="0" algn="just">
              <a:buNone/>
            </a:pPr>
            <a:endParaRPr lang="fr-FR" sz="1300" b="1" dirty="0" smtClean="0">
              <a:solidFill>
                <a:srgbClr val="C00000"/>
              </a:solidFill>
            </a:endParaRPr>
          </a:p>
          <a:p>
            <a:pPr marL="0" indent="0" algn="just">
              <a:buNone/>
            </a:pPr>
            <a:r>
              <a:rPr lang="fr-FR" sz="1300" b="1" dirty="0" smtClean="0">
                <a:solidFill>
                  <a:srgbClr val="C00000"/>
                </a:solidFill>
              </a:rPr>
              <a:t>COMMENT </a:t>
            </a:r>
            <a:r>
              <a:rPr lang="fr-FR" sz="1300" b="1" dirty="0">
                <a:solidFill>
                  <a:srgbClr val="C00000"/>
                </a:solidFill>
              </a:rPr>
              <a:t>SAVOIR S’IL EXISTE UN ACCORD DE BRANCHE… ET QU’EST-CE QUE ÇA CHANGE ?</a:t>
            </a:r>
          </a:p>
          <a:p>
            <a:pPr lvl="1" algn="just">
              <a:buBlip>
                <a:blip r:embed="rId3"/>
              </a:buBlip>
            </a:pPr>
            <a:r>
              <a:rPr lang="fr-FR" sz="1300" dirty="0"/>
              <a:t>En tant qu’employeur, si votre activité est couverte par un accord de branche, vous devez mettre en place un contrat Complémentaire santé collective dans les conditions définies par cet accord. Vous pouvez pour cela vous rapprocher de votre branche professionnelle. Dans le cas contraire, il vous appartient de le mettre en place au plus tard pour le 1er janvier 2016</a:t>
            </a:r>
            <a:r>
              <a:rPr lang="fr-FR" sz="1300" dirty="0" smtClean="0"/>
              <a:t>.</a:t>
            </a:r>
          </a:p>
          <a:p>
            <a:pPr marL="457200" lvl="1" indent="0" algn="just">
              <a:buNone/>
            </a:pPr>
            <a:endParaRPr lang="fr-FR" sz="1300" dirty="0" smtClean="0"/>
          </a:p>
          <a:p>
            <a:pPr marL="0" indent="0" algn="just">
              <a:buNone/>
            </a:pPr>
            <a:r>
              <a:rPr lang="fr-FR" sz="1300" b="1" dirty="0">
                <a:solidFill>
                  <a:srgbClr val="C00000"/>
                </a:solidFill>
              </a:rPr>
              <a:t>Y-A-T-IL UNE OBLIGATION POUR LES TRAVAILLEURS NON SALARIÉS ?</a:t>
            </a:r>
          </a:p>
          <a:p>
            <a:pPr lvl="1" algn="just">
              <a:buBlip>
                <a:blip r:embed="rId3"/>
              </a:buBlip>
            </a:pPr>
            <a:r>
              <a:rPr lang="fr-FR" sz="1300" dirty="0"/>
              <a:t>Aucune obligation ne régit la couverture du travailleur non salarié. </a:t>
            </a:r>
          </a:p>
          <a:p>
            <a:pPr lvl="1" algn="just">
              <a:buBlip>
                <a:blip r:embed="rId3"/>
              </a:buBlip>
            </a:pPr>
            <a:r>
              <a:rPr lang="fr-FR" sz="1300" dirty="0"/>
              <a:t>Si vous êtes travailleur non salarié, vous pouvez être couvert par une Complémentaire santé à titre individuel. Les Caisses d’épargne dispose également d’une gamme éligible à ce cadre, favorable pour vous car disposant d’allégement fiscaux très </a:t>
            </a:r>
            <a:r>
              <a:rPr lang="fr-FR" sz="1300" dirty="0" smtClean="0"/>
              <a:t>intéressants</a:t>
            </a:r>
            <a:endParaRPr lang="fr-FR" sz="1300" dirty="0"/>
          </a:p>
          <a:p>
            <a:pPr marL="0" indent="0" algn="just">
              <a:buNone/>
            </a:pPr>
            <a:endParaRPr lang="fr-FR" sz="1300" b="1" dirty="0" smtClean="0">
              <a:solidFill>
                <a:srgbClr val="C00000"/>
              </a:solidFill>
            </a:endParaRPr>
          </a:p>
          <a:p>
            <a:pPr marL="0" indent="0" algn="just">
              <a:buNone/>
            </a:pPr>
            <a:r>
              <a:rPr lang="fr-FR" sz="1300" b="1" dirty="0" smtClean="0">
                <a:solidFill>
                  <a:srgbClr val="C00000"/>
                </a:solidFill>
              </a:rPr>
              <a:t>COMMENT METTRE EN PLACE UNE COMPLEMENTAIRE SANTE DANS L’ENTREPRISE ?</a:t>
            </a:r>
          </a:p>
          <a:p>
            <a:pPr lvl="1" algn="just">
              <a:buBlip>
                <a:blip r:embed="rId3"/>
              </a:buBlip>
            </a:pPr>
            <a:r>
              <a:rPr lang="fr-FR" sz="1300" dirty="0" smtClean="0"/>
              <a:t>Vous avez trois possibilités : </a:t>
            </a:r>
          </a:p>
          <a:p>
            <a:pPr lvl="2" algn="just">
              <a:buBlip>
                <a:blip r:embed="rId4"/>
              </a:buBlip>
            </a:pPr>
            <a:r>
              <a:rPr lang="fr-FR" sz="1300" dirty="0"/>
              <a:t>Accord collectif (branche ou entreprise) issu de négociation avec les délégués syndicaux et applicable dans les grandes entreprises ou au niveau de la branche professionnelle. </a:t>
            </a:r>
          </a:p>
          <a:p>
            <a:pPr lvl="2" algn="just">
              <a:buBlip>
                <a:blip r:embed="rId4"/>
              </a:buBlip>
            </a:pPr>
            <a:r>
              <a:rPr lang="fr-FR" sz="1300" dirty="0"/>
              <a:t>Référendum : Cette solution rarement employée est un accord proposé </a:t>
            </a:r>
            <a:r>
              <a:rPr lang="fr-FR" sz="1300" dirty="0" smtClean="0"/>
              <a:t>par le chef d’entreprise et soumis au vote des </a:t>
            </a:r>
            <a:r>
              <a:rPr lang="fr-FR" sz="1300" dirty="0"/>
              <a:t>salariés</a:t>
            </a:r>
          </a:p>
          <a:p>
            <a:pPr lvl="2" algn="just">
              <a:buBlip>
                <a:blip r:embed="rId4"/>
              </a:buBlip>
            </a:pPr>
            <a:r>
              <a:rPr lang="fr-FR" sz="1300" dirty="0"/>
              <a:t>Décision unilatérale (DUE) : Ecrit remis à chacun des salariés concernés. Il s’agit d’une  procédure simple qui est privilégiée dans les petites entreprises. Les Caisses d’épargne peuvent vous assister dans la mise en place de cette procédure notamment en vous fournissant un modèle de document. </a:t>
            </a:r>
          </a:p>
        </p:txBody>
      </p:sp>
    </p:spTree>
    <p:extLst>
      <p:ext uri="{BB962C8B-B14F-4D97-AF65-F5344CB8AC3E}">
        <p14:creationId xmlns:p14="http://schemas.microsoft.com/office/powerpoint/2010/main" val="317910381"/>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re 1"/>
          <p:cNvSpPr txBox="1">
            <a:spLocks/>
          </p:cNvSpPr>
          <p:nvPr/>
        </p:nvSpPr>
        <p:spPr>
          <a:xfrm>
            <a:off x="179512" y="188640"/>
            <a:ext cx="8229600" cy="562074"/>
          </a:xfrm>
          <a:prstGeom prst="rect">
            <a:avLst/>
          </a:prstGeom>
        </p:spPr>
        <p:txBody>
          <a:bodyPr>
            <a:normAutofit/>
          </a:bodyPr>
          <a:lstStyle/>
          <a:p>
            <a:pPr marL="0" marR="0" lvl="0" indent="0" algn="l" defTabSz="914400" rtl="0" eaLnBrk="1" fontAlgn="auto" latinLnBrk="0" hangingPunct="1">
              <a:lnSpc>
                <a:spcPct val="100000"/>
              </a:lnSpc>
              <a:spcBef>
                <a:spcPct val="0"/>
              </a:spcBef>
              <a:spcAft>
                <a:spcPts val="0"/>
              </a:spcAft>
              <a:buClrTx/>
              <a:buSzTx/>
              <a:buFontTx/>
              <a:buNone/>
              <a:tabLst/>
              <a:defRPr/>
            </a:pPr>
            <a:r>
              <a:rPr kumimoji="0" lang="fr-FR" sz="2400" b="1" i="0" u="none" strike="noStrike" kern="1200" cap="none" spc="0" normalizeH="0" baseline="0" noProof="0" dirty="0" smtClean="0">
                <a:ln>
                  <a:noFill/>
                </a:ln>
                <a:solidFill>
                  <a:srgbClr val="C00000"/>
                </a:solidFill>
                <a:effectLst/>
                <a:uLnTx/>
                <a:uFillTx/>
                <a:latin typeface="Arial Narrow" pitchFamily="34" charset="0"/>
                <a:ea typeface="+mj-ea"/>
                <a:cs typeface="+mj-cs"/>
              </a:rPr>
              <a:t>Questions les plus</a:t>
            </a:r>
            <a:r>
              <a:rPr kumimoji="0" lang="fr-FR" sz="2400" b="1" i="0" u="none" strike="noStrike" kern="1200" cap="none" spc="0" normalizeH="0" noProof="0" dirty="0" smtClean="0">
                <a:ln>
                  <a:noFill/>
                </a:ln>
                <a:solidFill>
                  <a:srgbClr val="C00000"/>
                </a:solidFill>
                <a:effectLst/>
                <a:uLnTx/>
                <a:uFillTx/>
                <a:latin typeface="Arial Narrow" pitchFamily="34" charset="0"/>
                <a:ea typeface="+mj-ea"/>
                <a:cs typeface="+mj-cs"/>
              </a:rPr>
              <a:t> récurrentes</a:t>
            </a:r>
          </a:p>
        </p:txBody>
      </p:sp>
      <p:sp>
        <p:nvSpPr>
          <p:cNvPr id="7" name="ZoneTexte 6"/>
          <p:cNvSpPr txBox="1"/>
          <p:nvPr/>
        </p:nvSpPr>
        <p:spPr>
          <a:xfrm>
            <a:off x="148717" y="764704"/>
            <a:ext cx="7740352" cy="400110"/>
          </a:xfrm>
          <a:prstGeom prst="rect">
            <a:avLst/>
          </a:prstGeom>
          <a:noFill/>
        </p:spPr>
        <p:txBody>
          <a:bodyPr wrap="square" rtlCol="0">
            <a:spAutoFit/>
          </a:bodyPr>
          <a:lstStyle/>
          <a:p>
            <a:pPr lvl="1">
              <a:buClr>
                <a:srgbClr val="C00000"/>
              </a:buClr>
            </a:pPr>
            <a:r>
              <a:rPr lang="fr-FR" sz="2000" b="1" dirty="0" smtClean="0">
                <a:solidFill>
                  <a:schemeClr val="tx1">
                    <a:lumMod val="65000"/>
                    <a:lumOff val="35000"/>
                  </a:schemeClr>
                </a:solidFill>
              </a:rPr>
              <a:t>Quelles sont mes obligations légales ? (3/3)</a:t>
            </a:r>
            <a:endParaRPr lang="fr-FR" sz="2000" b="1" dirty="0">
              <a:solidFill>
                <a:schemeClr val="tx1">
                  <a:lumMod val="65000"/>
                  <a:lumOff val="35000"/>
                </a:schemeClr>
              </a:solidFill>
            </a:endParaRPr>
          </a:p>
        </p:txBody>
      </p:sp>
      <p:sp>
        <p:nvSpPr>
          <p:cNvPr id="8" name="Espace réservé du contenu 2"/>
          <p:cNvSpPr txBox="1">
            <a:spLocks/>
          </p:cNvSpPr>
          <p:nvPr/>
        </p:nvSpPr>
        <p:spPr>
          <a:xfrm>
            <a:off x="179512" y="881856"/>
            <a:ext cx="8604250" cy="4851400"/>
          </a:xfrm>
          <a:prstGeom prst="rect">
            <a:avLst/>
          </a:prstGeom>
        </p:spPr>
        <p:txBody>
          <a:bodyPr>
            <a:noAutofit/>
          </a:bodyPr>
          <a:lst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0" indent="0" algn="just">
              <a:buNone/>
            </a:pPr>
            <a:endParaRPr lang="fr-FR" sz="1300" b="1" dirty="0" smtClean="0">
              <a:solidFill>
                <a:srgbClr val="C00000"/>
              </a:solidFill>
            </a:endParaRPr>
          </a:p>
          <a:p>
            <a:pPr marL="0" indent="0" algn="just">
              <a:buNone/>
            </a:pPr>
            <a:r>
              <a:rPr lang="fr-FR" sz="1300" b="1" dirty="0" smtClean="0">
                <a:solidFill>
                  <a:srgbClr val="C00000"/>
                </a:solidFill>
              </a:rPr>
              <a:t>EXISTE-IL DES EXCLUSIONS À L’ADHÉSION ? </a:t>
            </a:r>
          </a:p>
          <a:p>
            <a:pPr lvl="1" algn="just">
              <a:buBlip>
                <a:blip r:embed="rId3"/>
              </a:buBlip>
            </a:pPr>
            <a:r>
              <a:rPr lang="fr-FR" sz="1300" dirty="0"/>
              <a:t>Les exclusions sont possibles et doivent être précisées dans l’accord ou la DUE. Voici quelques exemples d’exclusions : </a:t>
            </a:r>
          </a:p>
          <a:p>
            <a:pPr lvl="2" algn="just">
              <a:buBlip>
                <a:blip r:embed="rId4"/>
              </a:buBlip>
            </a:pPr>
            <a:r>
              <a:rPr lang="fr-FR" sz="1300" dirty="0"/>
              <a:t>Salariés embauchés avant la mise en place de la couverture par DUE </a:t>
            </a:r>
          </a:p>
          <a:p>
            <a:pPr lvl="2" algn="just">
              <a:buBlip>
                <a:blip r:embed="rId4"/>
              </a:buBlip>
            </a:pPr>
            <a:r>
              <a:rPr lang="fr-FR" sz="1300" dirty="0"/>
              <a:t>Salariés déjà couverts  par d’autres dispositifs collectifs (employeurs multiples ou bénéficiaires d’un contrat collectif familial)</a:t>
            </a:r>
          </a:p>
          <a:p>
            <a:pPr lvl="2" algn="just">
              <a:buBlip>
                <a:blip r:embed="rId4"/>
              </a:buBlip>
            </a:pPr>
            <a:r>
              <a:rPr lang="fr-FR" sz="1300" dirty="0"/>
              <a:t>Bénéficiaires de la CMU-C ou de l’ACS, bénéficiaires d’un contrat santé individuel (mais à l’échéance de leur contrat, ils sont tenus d’adhérer au contrat collectif)</a:t>
            </a:r>
          </a:p>
          <a:p>
            <a:pPr lvl="2" algn="just">
              <a:buBlip>
                <a:blip r:embed="rId4"/>
              </a:buBlip>
            </a:pPr>
            <a:r>
              <a:rPr lang="fr-FR" sz="1300" dirty="0"/>
              <a:t>Salariés en CDD et apprentis de – 12 mois</a:t>
            </a:r>
          </a:p>
          <a:p>
            <a:pPr lvl="2" algn="just">
              <a:buBlip>
                <a:blip r:embed="rId4"/>
              </a:buBlip>
            </a:pPr>
            <a:r>
              <a:rPr lang="fr-FR" sz="1300" dirty="0"/>
              <a:t>Temps partiel et apprentis dont la cotisation ≥ à 10% de leur rémunération brute</a:t>
            </a:r>
          </a:p>
          <a:p>
            <a:pPr lvl="2" algn="just"/>
            <a:endParaRPr lang="fr-FR" sz="1300" dirty="0" smtClean="0"/>
          </a:p>
          <a:p>
            <a:pPr marL="0" indent="0" algn="just">
              <a:buNone/>
            </a:pPr>
            <a:r>
              <a:rPr lang="fr-FR" sz="1300" b="1" dirty="0" smtClean="0">
                <a:solidFill>
                  <a:srgbClr val="C00000"/>
                </a:solidFill>
              </a:rPr>
              <a:t>L’EMPLOYEUR PEUT-IL BÉNÉFICIER DU CONTRAT À TITRE PERSONNEL ?</a:t>
            </a:r>
          </a:p>
          <a:p>
            <a:pPr lvl="1" algn="just">
              <a:buBlip>
                <a:blip r:embed="rId3"/>
              </a:buBlip>
            </a:pPr>
            <a:r>
              <a:rPr lang="fr-FR" sz="1300" dirty="0"/>
              <a:t>Si vous êtes vous-même salarié, vous en bénéficiez aussi au même titre que vos salariés. </a:t>
            </a:r>
          </a:p>
          <a:p>
            <a:pPr lvl="1" algn="just">
              <a:buBlip>
                <a:blip r:embed="rId3"/>
              </a:buBlip>
            </a:pPr>
            <a:r>
              <a:rPr lang="fr-FR" sz="1300" dirty="0"/>
              <a:t>Si vous êtes travailleur non salarié, vous devez alors choisir un contrat individuel dans le cadre du dispositif Madelin, proposé par les Caisses d’épargne</a:t>
            </a:r>
            <a:r>
              <a:rPr lang="fr-FR" sz="1300" dirty="0" smtClean="0"/>
              <a:t>.</a:t>
            </a:r>
          </a:p>
          <a:p>
            <a:pPr marL="457200" lvl="1" indent="0" algn="just">
              <a:buNone/>
            </a:pPr>
            <a:endParaRPr lang="fr-FR" sz="1300" dirty="0" smtClean="0"/>
          </a:p>
          <a:p>
            <a:pPr marL="0" indent="0" algn="just">
              <a:buNone/>
            </a:pPr>
            <a:r>
              <a:rPr lang="fr-FR" sz="1300" b="1" dirty="0" smtClean="0">
                <a:solidFill>
                  <a:srgbClr val="C00000"/>
                </a:solidFill>
              </a:rPr>
              <a:t>L’EMPLOYEUR PEUT-IL AUSSI COUVRIR LA FAMILLE DE SES SALARIÉS ?</a:t>
            </a:r>
          </a:p>
          <a:p>
            <a:pPr lvl="1" algn="just">
              <a:buBlip>
                <a:blip r:embed="rId3"/>
              </a:buBlip>
            </a:pPr>
            <a:r>
              <a:rPr lang="fr-FR" sz="1300" dirty="0" smtClean="0"/>
              <a:t>Bien que n’étant pas obligatoire, vous avez la possibilité de souscrire une Complémentaire santé qui prend aussi en charge la famille de vos collaborateurs.</a:t>
            </a:r>
          </a:p>
          <a:p>
            <a:pPr marL="457200" lvl="1" indent="0" algn="just">
              <a:buNone/>
            </a:pPr>
            <a:endParaRPr lang="fr-FR" sz="1300" dirty="0" smtClean="0"/>
          </a:p>
          <a:p>
            <a:pPr marL="0" indent="0" algn="just">
              <a:buNone/>
            </a:pPr>
            <a:r>
              <a:rPr lang="fr-FR" sz="1300" b="1" dirty="0">
                <a:solidFill>
                  <a:srgbClr val="C00000"/>
                </a:solidFill>
              </a:rPr>
              <a:t>À QUEL MOMENT LES SALARIÉS DOIVENT ADHÉRER ?</a:t>
            </a:r>
          </a:p>
          <a:p>
            <a:pPr lvl="1" algn="just">
              <a:buBlip>
                <a:blip r:embed="rId3"/>
              </a:buBlip>
            </a:pPr>
            <a:r>
              <a:rPr lang="fr-FR" sz="1300" dirty="0"/>
              <a:t>Dès le 1er jour de travail du salarié, même s’il se trouve en période d’essai. Il existe toutefois des exceptions que vous pouvez prévoir dans l’accord que vous allez mettre en place. </a:t>
            </a:r>
          </a:p>
          <a:p>
            <a:pPr marL="457200" lvl="1" indent="0" algn="just">
              <a:buNone/>
            </a:pPr>
            <a:endParaRPr lang="fr-FR" sz="1300" dirty="0"/>
          </a:p>
        </p:txBody>
      </p:sp>
    </p:spTree>
    <p:extLst>
      <p:ext uri="{BB962C8B-B14F-4D97-AF65-F5344CB8AC3E}">
        <p14:creationId xmlns:p14="http://schemas.microsoft.com/office/powerpoint/2010/main" val="3405034404"/>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3" name="ZoneTexte 42"/>
          <p:cNvSpPr txBox="1"/>
          <p:nvPr/>
        </p:nvSpPr>
        <p:spPr>
          <a:xfrm>
            <a:off x="148717" y="764704"/>
            <a:ext cx="7740352" cy="400110"/>
          </a:xfrm>
          <a:prstGeom prst="rect">
            <a:avLst/>
          </a:prstGeom>
          <a:noFill/>
        </p:spPr>
        <p:txBody>
          <a:bodyPr wrap="square" rtlCol="0">
            <a:spAutoFit/>
          </a:bodyPr>
          <a:lstStyle/>
          <a:p>
            <a:pPr lvl="1">
              <a:buClr>
                <a:srgbClr val="C00000"/>
              </a:buClr>
            </a:pPr>
            <a:r>
              <a:rPr lang="fr-FR" sz="2000" b="1" dirty="0" smtClean="0">
                <a:solidFill>
                  <a:schemeClr val="tx1">
                    <a:lumMod val="65000"/>
                    <a:lumOff val="35000"/>
                  </a:schemeClr>
                </a:solidFill>
              </a:rPr>
              <a:t>Traitement des objections (1/3)</a:t>
            </a:r>
            <a:endParaRPr lang="fr-FR" sz="2000" b="1" dirty="0">
              <a:solidFill>
                <a:schemeClr val="tx1">
                  <a:lumMod val="65000"/>
                  <a:lumOff val="35000"/>
                </a:schemeClr>
              </a:solidFill>
            </a:endParaRPr>
          </a:p>
        </p:txBody>
      </p:sp>
      <p:sp>
        <p:nvSpPr>
          <p:cNvPr id="40" name="Titre 1"/>
          <p:cNvSpPr txBox="1">
            <a:spLocks/>
          </p:cNvSpPr>
          <p:nvPr/>
        </p:nvSpPr>
        <p:spPr>
          <a:xfrm>
            <a:off x="179512" y="188640"/>
            <a:ext cx="8229600" cy="562074"/>
          </a:xfrm>
          <a:prstGeom prst="rect">
            <a:avLst/>
          </a:prstGeom>
        </p:spPr>
        <p:txBody>
          <a:bodyPr>
            <a:normAutofit/>
          </a:bodyPr>
          <a:lstStyle/>
          <a:p>
            <a:pPr marL="0" marR="0" lvl="0" indent="0" algn="l" defTabSz="914400" rtl="0" eaLnBrk="1" fontAlgn="auto" latinLnBrk="0" hangingPunct="1">
              <a:lnSpc>
                <a:spcPct val="100000"/>
              </a:lnSpc>
              <a:spcBef>
                <a:spcPct val="0"/>
              </a:spcBef>
              <a:spcAft>
                <a:spcPts val="0"/>
              </a:spcAft>
              <a:buClrTx/>
              <a:buSzTx/>
              <a:buFontTx/>
              <a:buNone/>
              <a:tabLst/>
              <a:defRPr/>
            </a:pPr>
            <a:r>
              <a:rPr kumimoji="0" lang="fr-FR" sz="2400" b="1" i="0" u="none" strike="noStrike" kern="1200" cap="none" spc="0" normalizeH="0" baseline="0" noProof="0" dirty="0" smtClean="0">
                <a:ln>
                  <a:noFill/>
                </a:ln>
                <a:solidFill>
                  <a:srgbClr val="C00000"/>
                </a:solidFill>
                <a:effectLst/>
                <a:uLnTx/>
                <a:uFillTx/>
                <a:latin typeface="Arial Narrow" pitchFamily="34" charset="0"/>
                <a:ea typeface="+mj-ea"/>
                <a:cs typeface="+mj-cs"/>
              </a:rPr>
              <a:t>Questions les plus</a:t>
            </a:r>
            <a:r>
              <a:rPr kumimoji="0" lang="fr-FR" sz="2400" b="1" i="0" u="none" strike="noStrike" kern="1200" cap="none" spc="0" normalizeH="0" noProof="0" dirty="0" smtClean="0">
                <a:ln>
                  <a:noFill/>
                </a:ln>
                <a:solidFill>
                  <a:srgbClr val="C00000"/>
                </a:solidFill>
                <a:effectLst/>
                <a:uLnTx/>
                <a:uFillTx/>
                <a:latin typeface="Arial Narrow" pitchFamily="34" charset="0"/>
                <a:ea typeface="+mj-ea"/>
                <a:cs typeface="+mj-cs"/>
              </a:rPr>
              <a:t> récurrentes</a:t>
            </a:r>
          </a:p>
        </p:txBody>
      </p:sp>
      <p:sp>
        <p:nvSpPr>
          <p:cNvPr id="41" name="Espace réservé du contenu 2"/>
          <p:cNvSpPr txBox="1">
            <a:spLocks/>
          </p:cNvSpPr>
          <p:nvPr/>
        </p:nvSpPr>
        <p:spPr>
          <a:xfrm>
            <a:off x="181643" y="1196752"/>
            <a:ext cx="8604250" cy="5311558"/>
          </a:xfrm>
          <a:prstGeom prst="rect">
            <a:avLst/>
          </a:prstGeom>
        </p:spPr>
        <p:txBody>
          <a:bodyPr>
            <a:noAutofit/>
          </a:bodyPr>
          <a:lst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0" indent="0">
              <a:buNone/>
            </a:pPr>
            <a:endParaRPr lang="fr-FR" sz="1300" b="1" dirty="0" smtClean="0">
              <a:solidFill>
                <a:srgbClr val="C00000"/>
              </a:solidFill>
            </a:endParaRPr>
          </a:p>
          <a:p>
            <a:pPr marL="0" indent="0">
              <a:buNone/>
            </a:pPr>
            <a:r>
              <a:rPr lang="fr-FR" sz="1300" b="1" dirty="0" smtClean="0">
                <a:solidFill>
                  <a:srgbClr val="C00000"/>
                </a:solidFill>
              </a:rPr>
              <a:t>QUELS </a:t>
            </a:r>
            <a:r>
              <a:rPr lang="fr-FR" sz="1300" b="1" dirty="0">
                <a:solidFill>
                  <a:srgbClr val="C00000"/>
                </a:solidFill>
              </a:rPr>
              <a:t>SONT MES AVANTAGES A METTRE EN PLACE UNE COMPLÉMENTAIRE SANTÉ ? </a:t>
            </a:r>
          </a:p>
          <a:p>
            <a:pPr lvl="1">
              <a:buBlip>
                <a:blip r:embed="rId3"/>
              </a:buBlip>
            </a:pPr>
            <a:r>
              <a:rPr lang="fr-FR" sz="1300" dirty="0"/>
              <a:t>En tant qu’employeur : </a:t>
            </a:r>
          </a:p>
          <a:p>
            <a:pPr lvl="2">
              <a:buBlip>
                <a:blip r:embed="rId4"/>
              </a:buBlip>
            </a:pPr>
            <a:r>
              <a:rPr lang="fr-FR" sz="1300" dirty="0"/>
              <a:t>Une déduction des sommes versées du résultat net imposable </a:t>
            </a:r>
          </a:p>
          <a:p>
            <a:pPr lvl="2">
              <a:buBlip>
                <a:blip r:embed="rId4"/>
              </a:buBlip>
            </a:pPr>
            <a:r>
              <a:rPr lang="fr-FR" sz="1300" dirty="0"/>
              <a:t>Une exonération de charges sociales dans la limite des plafonds autorisés </a:t>
            </a:r>
          </a:p>
          <a:p>
            <a:pPr lvl="2">
              <a:buBlip>
                <a:blip r:embed="rId4"/>
              </a:buBlip>
            </a:pPr>
            <a:r>
              <a:rPr lang="fr-FR" sz="1300" dirty="0"/>
              <a:t>Un argument dans votre politique de ressources humaines pour motiver et fidéliser les salariés </a:t>
            </a:r>
          </a:p>
          <a:p>
            <a:pPr lvl="1">
              <a:buBlip>
                <a:blip r:embed="rId3"/>
              </a:buBlip>
            </a:pPr>
            <a:r>
              <a:rPr lang="fr-FR" sz="1300" dirty="0"/>
              <a:t>Pour vos salariés : </a:t>
            </a:r>
          </a:p>
          <a:p>
            <a:pPr lvl="2">
              <a:buBlip>
                <a:blip r:embed="rId4"/>
              </a:buBlip>
            </a:pPr>
            <a:r>
              <a:rPr lang="fr-FR" sz="1300" dirty="0"/>
              <a:t>Un meilleur rapport garanties / prix qu’une complémentaire individuelle, grâce à la part prise en charge par l’employeur et le principe de mutualisation appliqué à ces contrats.</a:t>
            </a:r>
          </a:p>
          <a:p>
            <a:pPr lvl="2">
              <a:buBlip>
                <a:blip r:embed="rId4"/>
              </a:buBlip>
            </a:pPr>
            <a:r>
              <a:rPr lang="fr-FR" sz="1300" dirty="0"/>
              <a:t>La cotisation salariale déductible de leur revenu imposable</a:t>
            </a:r>
          </a:p>
          <a:p>
            <a:pPr marL="914400" lvl="2" indent="0">
              <a:buNone/>
            </a:pPr>
            <a:endParaRPr lang="fr-FR" sz="1300" dirty="0"/>
          </a:p>
          <a:p>
            <a:pPr marL="0" indent="0">
              <a:buNone/>
            </a:pPr>
            <a:r>
              <a:rPr lang="fr-FR" sz="1300" b="1" dirty="0">
                <a:solidFill>
                  <a:srgbClr val="C00000"/>
                </a:solidFill>
              </a:rPr>
              <a:t>EN QUOI VOTRE OFFRE SE DIFFÉRENCIE-T-ELLE DES AUTRES ? </a:t>
            </a:r>
          </a:p>
          <a:p>
            <a:pPr lvl="1">
              <a:buBlip>
                <a:blip r:embed="rId3"/>
              </a:buBlip>
            </a:pPr>
            <a:r>
              <a:rPr lang="fr-FR" sz="1300" dirty="0"/>
              <a:t>En plus d’être très simple à mettre en place, notre offre est complète, sur toutes les dépenses de santé, et s’adapte parfaitement à vos besoins, grâce à 6 formules. Notre offre permet également à vos salariés de souscrire individuellement s’ils en éprouvent le besoin, à des formules supérieures</a:t>
            </a:r>
          </a:p>
          <a:p>
            <a:pPr lvl="1">
              <a:buBlip>
                <a:blip r:embed="rId3"/>
              </a:buBlip>
            </a:pPr>
            <a:r>
              <a:rPr lang="fr-FR" sz="1300" dirty="0"/>
              <a:t>Par ailleurs, notre offre permet également à vos salariés de couvrir leurs familles, ou d’augmenter leur couverture grâce à des contrats renforts, souscrits à titre individuel.</a:t>
            </a:r>
          </a:p>
          <a:p>
            <a:pPr lvl="1">
              <a:buBlip>
                <a:blip r:embed="rId3"/>
              </a:buBlip>
            </a:pPr>
            <a:r>
              <a:rPr lang="fr-FR" sz="1300" dirty="0"/>
              <a:t>Enfin, notre offre est assortie de services innovants avec un accompagnement santé personnalisé : carte tiers paiement, accès à des réseaux de professionnels de la santé, services d’assistance </a:t>
            </a:r>
            <a:r>
              <a:rPr lang="fr-FR" sz="1300" dirty="0" smtClean="0"/>
              <a:t>…</a:t>
            </a:r>
          </a:p>
          <a:p>
            <a:pPr marL="457200" lvl="1" indent="0">
              <a:buNone/>
            </a:pPr>
            <a:endParaRPr lang="fr-FR" sz="1300" dirty="0"/>
          </a:p>
          <a:p>
            <a:endParaRPr lang="fr-FR" sz="1300" dirty="0"/>
          </a:p>
        </p:txBody>
      </p:sp>
    </p:spTree>
    <p:extLst>
      <p:ext uri="{BB962C8B-B14F-4D97-AF65-F5344CB8AC3E}">
        <p14:creationId xmlns:p14="http://schemas.microsoft.com/office/powerpoint/2010/main" val="317910381"/>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re 1"/>
          <p:cNvSpPr txBox="1">
            <a:spLocks/>
          </p:cNvSpPr>
          <p:nvPr/>
        </p:nvSpPr>
        <p:spPr>
          <a:xfrm>
            <a:off x="179512" y="188640"/>
            <a:ext cx="8229600" cy="562074"/>
          </a:xfrm>
          <a:prstGeom prst="rect">
            <a:avLst/>
          </a:prstGeom>
        </p:spPr>
        <p:txBody>
          <a:bodyPr>
            <a:normAutofit/>
          </a:bodyPr>
          <a:lstStyle/>
          <a:p>
            <a:pPr marL="0" marR="0" lvl="0" indent="0" algn="l" defTabSz="914400" rtl="0" eaLnBrk="1" fontAlgn="auto" latinLnBrk="0" hangingPunct="1">
              <a:lnSpc>
                <a:spcPct val="100000"/>
              </a:lnSpc>
              <a:spcBef>
                <a:spcPct val="0"/>
              </a:spcBef>
              <a:spcAft>
                <a:spcPts val="0"/>
              </a:spcAft>
              <a:buClrTx/>
              <a:buSzTx/>
              <a:buFontTx/>
              <a:buNone/>
              <a:tabLst/>
              <a:defRPr/>
            </a:pPr>
            <a:r>
              <a:rPr kumimoji="0" lang="fr-FR" sz="2400" b="1" i="0" u="none" strike="noStrike" kern="1200" cap="none" spc="0" normalizeH="0" baseline="0" noProof="0" dirty="0" smtClean="0">
                <a:ln>
                  <a:noFill/>
                </a:ln>
                <a:solidFill>
                  <a:srgbClr val="C00000"/>
                </a:solidFill>
                <a:effectLst/>
                <a:uLnTx/>
                <a:uFillTx/>
                <a:latin typeface="Arial Narrow" pitchFamily="34" charset="0"/>
                <a:ea typeface="+mj-ea"/>
                <a:cs typeface="+mj-cs"/>
              </a:rPr>
              <a:t>Questions les plus</a:t>
            </a:r>
            <a:r>
              <a:rPr kumimoji="0" lang="fr-FR" sz="2400" b="1" i="0" u="none" strike="noStrike" kern="1200" cap="none" spc="0" normalizeH="0" noProof="0" dirty="0" smtClean="0">
                <a:ln>
                  <a:noFill/>
                </a:ln>
                <a:solidFill>
                  <a:srgbClr val="C00000"/>
                </a:solidFill>
                <a:effectLst/>
                <a:uLnTx/>
                <a:uFillTx/>
                <a:latin typeface="Arial Narrow" pitchFamily="34" charset="0"/>
                <a:ea typeface="+mj-ea"/>
                <a:cs typeface="+mj-cs"/>
              </a:rPr>
              <a:t> récurrentes</a:t>
            </a:r>
          </a:p>
        </p:txBody>
      </p:sp>
      <p:sp>
        <p:nvSpPr>
          <p:cNvPr id="8" name="Espace réservé du contenu 2"/>
          <p:cNvSpPr txBox="1">
            <a:spLocks/>
          </p:cNvSpPr>
          <p:nvPr/>
        </p:nvSpPr>
        <p:spPr>
          <a:xfrm>
            <a:off x="179512" y="1196752"/>
            <a:ext cx="8604250" cy="5328592"/>
          </a:xfrm>
          <a:prstGeom prst="rect">
            <a:avLst/>
          </a:prstGeom>
        </p:spPr>
        <p:txBody>
          <a:bodyPr>
            <a:noAutofit/>
          </a:bodyPr>
          <a:lst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lvl="1"/>
            <a:endParaRPr lang="fr-FR" sz="1300" dirty="0"/>
          </a:p>
          <a:p>
            <a:pPr marL="0" indent="0">
              <a:buNone/>
            </a:pPr>
            <a:r>
              <a:rPr lang="fr-FR" sz="1300" b="1" dirty="0">
                <a:solidFill>
                  <a:srgbClr val="C00000"/>
                </a:solidFill>
              </a:rPr>
              <a:t>DOIS-JE PROPOSER LA MÊME COUVERTURE À TOUS MES SALARIÉS ?</a:t>
            </a:r>
          </a:p>
          <a:p>
            <a:pPr lvl="1">
              <a:buBlip>
                <a:blip r:embed="rId3"/>
              </a:buBlip>
            </a:pPr>
            <a:r>
              <a:rPr lang="fr-FR" sz="1300" dirty="0"/>
              <a:t>Vous n’êtes pas obligé de proposer la même couverture à tous vos collaborateurs. Vous pouvez par exemple prévoir un contrat pour les non cadres et un autre contrat pour les cadres.</a:t>
            </a:r>
          </a:p>
          <a:p>
            <a:pPr marL="0" indent="0">
              <a:buNone/>
            </a:pPr>
            <a:endParaRPr lang="fr-FR" sz="1300" b="1" dirty="0" smtClean="0">
              <a:solidFill>
                <a:srgbClr val="C00000"/>
              </a:solidFill>
            </a:endParaRPr>
          </a:p>
          <a:p>
            <a:pPr marL="0" indent="0">
              <a:buNone/>
            </a:pPr>
            <a:r>
              <a:rPr lang="fr-FR" sz="1300" b="1" dirty="0" smtClean="0">
                <a:solidFill>
                  <a:srgbClr val="C00000"/>
                </a:solidFill>
              </a:rPr>
              <a:t>MES </a:t>
            </a:r>
            <a:r>
              <a:rPr lang="fr-FR" sz="1300" b="1" dirty="0">
                <a:solidFill>
                  <a:srgbClr val="C00000"/>
                </a:solidFill>
              </a:rPr>
              <a:t>SALARIÉS NE SONT PAS TOUS INTÉRESSÉS PAR UNE COMPLÉMENTAIRE SANTÉ.</a:t>
            </a:r>
          </a:p>
          <a:p>
            <a:pPr lvl="1">
              <a:buBlip>
                <a:blip r:embed="rId3"/>
              </a:buBlip>
            </a:pPr>
            <a:r>
              <a:rPr lang="fr-FR" sz="1300" dirty="0"/>
              <a:t>La mise en place d’une complémentaire santé collective devient obligatoire à partir du 1er janvier 2016. Nos experts ont précisément pour mission de vous aider à faire le meilleur choix de couverture. </a:t>
            </a:r>
          </a:p>
          <a:p>
            <a:pPr lvl="1">
              <a:buBlip>
                <a:blip r:embed="rId3"/>
              </a:buBlip>
            </a:pPr>
            <a:r>
              <a:rPr lang="fr-FR" sz="1300" dirty="0"/>
              <a:t>Nous avons mis en place un guide explicatif pour vous et vos salariés, expliquant les obligations légales et le fonctionnement ajustable de notre offre.</a:t>
            </a:r>
          </a:p>
          <a:p>
            <a:pPr marL="0" indent="0">
              <a:buNone/>
            </a:pPr>
            <a:endParaRPr lang="fr-FR" sz="1300" b="1" dirty="0" smtClean="0">
              <a:solidFill>
                <a:srgbClr val="C00000"/>
              </a:solidFill>
            </a:endParaRPr>
          </a:p>
          <a:p>
            <a:pPr marL="0" indent="0">
              <a:buNone/>
            </a:pPr>
            <a:r>
              <a:rPr lang="fr-FR" sz="1300" b="1" dirty="0" smtClean="0">
                <a:solidFill>
                  <a:srgbClr val="C00000"/>
                </a:solidFill>
              </a:rPr>
              <a:t>ACTUELLEMENT </a:t>
            </a:r>
            <a:r>
              <a:rPr lang="fr-FR" sz="1300" b="1" dirty="0">
                <a:solidFill>
                  <a:srgbClr val="C00000"/>
                </a:solidFill>
              </a:rPr>
              <a:t>J’ESSAIE DE SURVIVRE, CE N’EST PAS LE MOMENT DE PENSER À CELA.</a:t>
            </a:r>
          </a:p>
          <a:p>
            <a:pPr lvl="1">
              <a:buBlip>
                <a:blip r:embed="rId3"/>
              </a:buBlip>
            </a:pPr>
            <a:r>
              <a:rPr lang="fr-FR" sz="1300" dirty="0"/>
              <a:t>Je comprends bien la complexité de votre situation. Notre offre permet justement de prendre en compte à la fois vos besoins et vos difficultés. Nous vous proposons de répondre à cette évolution réglementaire obligatoire au tarif le plus adapté pour vous grâce à six niveaux de couverture.</a:t>
            </a:r>
          </a:p>
          <a:p>
            <a:pPr lvl="1">
              <a:buBlip>
                <a:blip r:embed="rId3"/>
              </a:buBlip>
            </a:pPr>
            <a:r>
              <a:rPr lang="fr-FR" sz="1300" dirty="0"/>
              <a:t>Le premier niveau de couverture est la formule essentielle, elle vous permet d’équiper vos salariés sur le minimum légal prévu par l’accord. </a:t>
            </a:r>
          </a:p>
          <a:p>
            <a:pPr lvl="1">
              <a:buBlip>
                <a:blip r:embed="rId3"/>
              </a:buBlip>
            </a:pPr>
            <a:r>
              <a:rPr lang="fr-FR" sz="1300" dirty="0"/>
              <a:t>Par ailleurs vous bénéficiez d’exonérations fiscales et sociales qui allègent la mise en place de la complémentaire santé. </a:t>
            </a:r>
            <a:endParaRPr lang="fr-FR" sz="1300" dirty="0" smtClean="0"/>
          </a:p>
          <a:p>
            <a:pPr marL="457200" lvl="1" indent="0">
              <a:buNone/>
            </a:pPr>
            <a:endParaRPr lang="fr-FR" sz="1300" dirty="0"/>
          </a:p>
        </p:txBody>
      </p:sp>
      <p:sp>
        <p:nvSpPr>
          <p:cNvPr id="10" name="ZoneTexte 9"/>
          <p:cNvSpPr txBox="1"/>
          <p:nvPr/>
        </p:nvSpPr>
        <p:spPr>
          <a:xfrm>
            <a:off x="148717" y="764704"/>
            <a:ext cx="7740352" cy="400110"/>
          </a:xfrm>
          <a:prstGeom prst="rect">
            <a:avLst/>
          </a:prstGeom>
          <a:noFill/>
        </p:spPr>
        <p:txBody>
          <a:bodyPr wrap="square" rtlCol="0">
            <a:spAutoFit/>
          </a:bodyPr>
          <a:lstStyle/>
          <a:p>
            <a:pPr lvl="1">
              <a:buClr>
                <a:srgbClr val="C00000"/>
              </a:buClr>
            </a:pPr>
            <a:r>
              <a:rPr lang="fr-FR" sz="2000" b="1" dirty="0" smtClean="0">
                <a:solidFill>
                  <a:schemeClr val="tx1">
                    <a:lumMod val="65000"/>
                    <a:lumOff val="35000"/>
                  </a:schemeClr>
                </a:solidFill>
              </a:rPr>
              <a:t>Traitement des objections (2/3)</a:t>
            </a:r>
            <a:endParaRPr lang="fr-FR" sz="2000" b="1" dirty="0">
              <a:solidFill>
                <a:schemeClr val="tx1">
                  <a:lumMod val="65000"/>
                  <a:lumOff val="35000"/>
                </a:schemeClr>
              </a:solidFill>
            </a:endParaRPr>
          </a:p>
        </p:txBody>
      </p:sp>
    </p:spTree>
    <p:extLst>
      <p:ext uri="{BB962C8B-B14F-4D97-AF65-F5344CB8AC3E}">
        <p14:creationId xmlns:p14="http://schemas.microsoft.com/office/powerpoint/2010/main" val="317910381"/>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re 1"/>
          <p:cNvSpPr txBox="1">
            <a:spLocks/>
          </p:cNvSpPr>
          <p:nvPr/>
        </p:nvSpPr>
        <p:spPr>
          <a:xfrm>
            <a:off x="179512" y="188640"/>
            <a:ext cx="8229600" cy="562074"/>
          </a:xfrm>
          <a:prstGeom prst="rect">
            <a:avLst/>
          </a:prstGeom>
        </p:spPr>
        <p:txBody>
          <a:bodyPr>
            <a:normAutofit/>
          </a:bodyPr>
          <a:lstStyle/>
          <a:p>
            <a:pPr marL="0" marR="0" lvl="0" indent="0" algn="l" defTabSz="914400" rtl="0" eaLnBrk="1" fontAlgn="auto" latinLnBrk="0" hangingPunct="1">
              <a:lnSpc>
                <a:spcPct val="100000"/>
              </a:lnSpc>
              <a:spcBef>
                <a:spcPct val="0"/>
              </a:spcBef>
              <a:spcAft>
                <a:spcPts val="0"/>
              </a:spcAft>
              <a:buClrTx/>
              <a:buSzTx/>
              <a:buFontTx/>
              <a:buNone/>
              <a:tabLst/>
              <a:defRPr/>
            </a:pPr>
            <a:r>
              <a:rPr kumimoji="0" lang="fr-FR" sz="2400" b="1" i="0" u="none" strike="noStrike" kern="1200" cap="none" spc="0" normalizeH="0" baseline="0" noProof="0" dirty="0" smtClean="0">
                <a:ln>
                  <a:noFill/>
                </a:ln>
                <a:solidFill>
                  <a:srgbClr val="C00000"/>
                </a:solidFill>
                <a:effectLst/>
                <a:uLnTx/>
                <a:uFillTx/>
                <a:latin typeface="Arial Narrow" pitchFamily="34" charset="0"/>
                <a:ea typeface="+mj-ea"/>
                <a:cs typeface="+mj-cs"/>
              </a:rPr>
              <a:t>Questions les plus</a:t>
            </a:r>
            <a:r>
              <a:rPr kumimoji="0" lang="fr-FR" sz="2400" b="1" i="0" u="none" strike="noStrike" kern="1200" cap="none" spc="0" normalizeH="0" noProof="0" dirty="0" smtClean="0">
                <a:ln>
                  <a:noFill/>
                </a:ln>
                <a:solidFill>
                  <a:srgbClr val="C00000"/>
                </a:solidFill>
                <a:effectLst/>
                <a:uLnTx/>
                <a:uFillTx/>
                <a:latin typeface="Arial Narrow" pitchFamily="34" charset="0"/>
                <a:ea typeface="+mj-ea"/>
                <a:cs typeface="+mj-cs"/>
              </a:rPr>
              <a:t> récurrentes</a:t>
            </a:r>
          </a:p>
        </p:txBody>
      </p:sp>
      <p:sp>
        <p:nvSpPr>
          <p:cNvPr id="8" name="Espace réservé du contenu 2"/>
          <p:cNvSpPr txBox="1">
            <a:spLocks/>
          </p:cNvSpPr>
          <p:nvPr/>
        </p:nvSpPr>
        <p:spPr>
          <a:xfrm>
            <a:off x="179512" y="1196752"/>
            <a:ext cx="8604250" cy="5328592"/>
          </a:xfrm>
          <a:prstGeom prst="rect">
            <a:avLst/>
          </a:prstGeom>
        </p:spPr>
        <p:txBody>
          <a:bodyPr>
            <a:noAutofit/>
          </a:bodyPr>
          <a:lst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lvl="1">
              <a:buBlip>
                <a:blip r:embed="rId3"/>
              </a:buBlip>
            </a:pPr>
            <a:endParaRPr lang="fr-FR" sz="1300" dirty="0"/>
          </a:p>
          <a:p>
            <a:pPr marL="0" indent="0">
              <a:buNone/>
            </a:pPr>
            <a:r>
              <a:rPr lang="fr-FR" sz="1300" b="1" dirty="0">
                <a:solidFill>
                  <a:srgbClr val="C00000"/>
                </a:solidFill>
              </a:rPr>
              <a:t>MON ASSUREUR VIENT ÉGALEMENT DE ME SOLLICITER. JE VAIS TRAITER AVEC LUI.</a:t>
            </a:r>
          </a:p>
          <a:p>
            <a:pPr lvl="1">
              <a:buBlip>
                <a:blip r:embed="rId3"/>
              </a:buBlip>
            </a:pPr>
            <a:r>
              <a:rPr lang="fr-FR" sz="1300" dirty="0"/>
              <a:t>L’évolution réglementaire est récente, et les offres sont toujours susceptibles d’évoluer. Prenez le temps de bien comparer les différentes propositions. Le choix d’une complémentaire santé est engageant pour votre entreprise comme pour vos salariés. En nous rencontrant, vous pourrez comparer les 2 offres et comprendre leurs différences.</a:t>
            </a:r>
          </a:p>
          <a:p>
            <a:pPr marL="0" indent="0">
              <a:buNone/>
            </a:pPr>
            <a:endParaRPr lang="fr-FR" sz="1300" b="1" dirty="0" smtClean="0">
              <a:solidFill>
                <a:srgbClr val="C00000"/>
              </a:solidFill>
            </a:endParaRPr>
          </a:p>
          <a:p>
            <a:pPr marL="0" indent="0">
              <a:buNone/>
            </a:pPr>
            <a:r>
              <a:rPr lang="fr-FR" sz="1300" b="1" dirty="0" smtClean="0">
                <a:solidFill>
                  <a:srgbClr val="C00000"/>
                </a:solidFill>
              </a:rPr>
              <a:t>JE </a:t>
            </a:r>
            <a:r>
              <a:rPr lang="fr-FR" sz="1300" b="1" dirty="0">
                <a:solidFill>
                  <a:srgbClr val="C00000"/>
                </a:solidFill>
              </a:rPr>
              <a:t>POSSÈDE DÉJÀ UNE COUVERTURE SANTÉ, TOUT SE PASSE TRÈS BIEN, ET J’EN SUIS PLEINEMENT SATISFAIT. </a:t>
            </a:r>
          </a:p>
          <a:p>
            <a:pPr lvl="1">
              <a:buBlip>
                <a:blip r:embed="rId3"/>
              </a:buBlip>
            </a:pPr>
            <a:r>
              <a:rPr lang="fr-FR" sz="1300" dirty="0"/>
              <a:t>Les récentes évolutions réglementaires vous imposent peut-être une mise en conformité de vos contrats.</a:t>
            </a:r>
          </a:p>
          <a:p>
            <a:pPr lvl="1">
              <a:buBlip>
                <a:blip r:embed="rId3"/>
              </a:buBlip>
            </a:pPr>
            <a:r>
              <a:rPr lang="fr-FR" sz="1300" dirty="0"/>
              <a:t>C’est l’opportunité pour vous de vérifier l’adéquation de vos garanties existantes à vos besoins réels. Nous pouvons vous proposer une étude personnalisée, gratuite et sans engagement.</a:t>
            </a:r>
          </a:p>
          <a:p>
            <a:pPr marL="457200" lvl="1" indent="0">
              <a:buNone/>
            </a:pPr>
            <a:endParaRPr lang="fr-FR" sz="1300" dirty="0"/>
          </a:p>
          <a:p>
            <a:pPr marL="0" indent="0">
              <a:buNone/>
            </a:pPr>
            <a:r>
              <a:rPr lang="fr-FR" sz="1300" b="1" dirty="0">
                <a:solidFill>
                  <a:srgbClr val="C00000"/>
                </a:solidFill>
              </a:rPr>
              <a:t>DANS MA BRANCHE, NOUS DEVONS ADHÉRER CHEZ XXX.</a:t>
            </a:r>
          </a:p>
          <a:p>
            <a:pPr lvl="1">
              <a:buBlip>
                <a:blip r:embed="rId3"/>
              </a:buBlip>
            </a:pPr>
            <a:r>
              <a:rPr lang="fr-FR" sz="1300" dirty="0"/>
              <a:t>Effectivement, par le passé, c’était le cas. Récemment, il a été interdit de désigner des assureurs pour les branches professionnelles.</a:t>
            </a:r>
          </a:p>
          <a:p>
            <a:pPr lvl="1">
              <a:buBlip>
                <a:blip r:embed="rId3"/>
              </a:buBlip>
            </a:pPr>
            <a:r>
              <a:rPr lang="fr-FR" sz="1300" dirty="0"/>
              <a:t>Le renouvellement de ces accords sont programmés dans les prochaines années, et ne pourront plus vous obliger à vous assurer auprès d’un acteur précis.  </a:t>
            </a:r>
          </a:p>
          <a:p>
            <a:pPr lvl="1">
              <a:buBlip>
                <a:blip r:embed="rId3"/>
              </a:buBlip>
            </a:pPr>
            <a:r>
              <a:rPr lang="fr-FR" sz="1300" dirty="0"/>
              <a:t>Indiquez moi votre branche de rattachement, notre expert vous dira précisément ce que vous êtes en droit d’attendre, et les dates de renouvellement prévues.</a:t>
            </a:r>
          </a:p>
        </p:txBody>
      </p:sp>
      <p:sp>
        <p:nvSpPr>
          <p:cNvPr id="10" name="ZoneTexte 9"/>
          <p:cNvSpPr txBox="1"/>
          <p:nvPr/>
        </p:nvSpPr>
        <p:spPr>
          <a:xfrm>
            <a:off x="148717" y="764704"/>
            <a:ext cx="7740352" cy="400110"/>
          </a:xfrm>
          <a:prstGeom prst="rect">
            <a:avLst/>
          </a:prstGeom>
          <a:noFill/>
        </p:spPr>
        <p:txBody>
          <a:bodyPr wrap="square" rtlCol="0">
            <a:spAutoFit/>
          </a:bodyPr>
          <a:lstStyle/>
          <a:p>
            <a:pPr lvl="1">
              <a:buClr>
                <a:srgbClr val="C00000"/>
              </a:buClr>
            </a:pPr>
            <a:r>
              <a:rPr lang="fr-FR" sz="2000" b="1" dirty="0" smtClean="0">
                <a:solidFill>
                  <a:schemeClr val="tx1">
                    <a:lumMod val="65000"/>
                    <a:lumOff val="35000"/>
                  </a:schemeClr>
                </a:solidFill>
              </a:rPr>
              <a:t>Traitement des objections (</a:t>
            </a:r>
            <a:r>
              <a:rPr lang="fr-FR" sz="2000" b="1" dirty="0">
                <a:solidFill>
                  <a:schemeClr val="tx1">
                    <a:lumMod val="65000"/>
                    <a:lumOff val="35000"/>
                  </a:schemeClr>
                </a:solidFill>
              </a:rPr>
              <a:t>3</a:t>
            </a:r>
            <a:r>
              <a:rPr lang="fr-FR" sz="2000" b="1" dirty="0" smtClean="0">
                <a:solidFill>
                  <a:schemeClr val="tx1">
                    <a:lumMod val="65000"/>
                    <a:lumOff val="35000"/>
                  </a:schemeClr>
                </a:solidFill>
              </a:rPr>
              <a:t>/3)</a:t>
            </a:r>
            <a:endParaRPr lang="fr-FR" sz="2000" b="1" dirty="0">
              <a:solidFill>
                <a:schemeClr val="tx1">
                  <a:lumMod val="65000"/>
                  <a:lumOff val="35000"/>
                </a:schemeClr>
              </a:solidFill>
            </a:endParaRPr>
          </a:p>
        </p:txBody>
      </p:sp>
    </p:spTree>
    <p:extLst>
      <p:ext uri="{BB962C8B-B14F-4D97-AF65-F5344CB8AC3E}">
        <p14:creationId xmlns:p14="http://schemas.microsoft.com/office/powerpoint/2010/main" val="2677887099"/>
      </p:ext>
    </p:extLst>
  </p:cSld>
  <p:clrMapOvr>
    <a:masterClrMapping/>
  </p:clrMapOvr>
  <p:timing>
    <p:tnLst>
      <p:par>
        <p:cTn id="1" dur="indefinite" restart="never" nodeType="tmRoot"/>
      </p:par>
    </p:tnLst>
  </p:timing>
</p:sld>
</file>

<file path=ppt/theme/theme1.xml><?xml version="1.0" encoding="utf-8"?>
<a:theme xmlns:a="http://schemas.openxmlformats.org/drawingml/2006/main" name="Thème Offic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Thème Offic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Thème Offic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p:properties xmlns:p="http://schemas.microsoft.com/office/2006/metadata/properties" xmlns:xsi="http://www.w3.org/2001/XMLSchema-instance" xmlns:pc="http://schemas.microsoft.com/office/infopath/2007/PartnerControls">
  <documentManagement/>
</p:properties>
</file>

<file path=customXml/item2.xml><?xml version="1.0" encoding="utf-8"?>
<ct:contentTypeSchema xmlns:ct="http://schemas.microsoft.com/office/2006/metadata/contentType" xmlns:ma="http://schemas.microsoft.com/office/2006/metadata/properties/metaAttributes" ct:_="" ma:_="" ma:contentTypeName="Document" ma:contentTypeID="0x010100B77D1669ACC77A41B919089D0DB0BF2A" ma:contentTypeVersion="0" ma:contentTypeDescription="Crée un document." ma:contentTypeScope="" ma:versionID="d6631b0b3984eb704aad6e1f8a12c03c">
  <xsd:schema xmlns:xsd="http://www.w3.org/2001/XMLSchema" xmlns:xs="http://www.w3.org/2001/XMLSchema" xmlns:p="http://schemas.microsoft.com/office/2006/metadata/properties" targetNamespace="http://schemas.microsoft.com/office/2006/metadata/properties" ma:root="true" ma:fieldsID="ab09c1ba23edfaa45a5e9d385267c9b5">
    <xsd:element name="properties">
      <xsd:complexType>
        <xsd:sequence>
          <xsd:element name="documentManagement">
            <xsd:complexType>
              <xsd:all/>
            </xsd:complexType>
          </xsd:element>
        </xsd:sequence>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Type de contenu"/>
        <xsd:element ref="dc:title" minOccurs="0" maxOccurs="1" ma:index="4" ma:displayName="Titr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3.xml><?xml version="1.0" encoding="utf-8"?>
<?mso-contentType ?>
<FormTemplates xmlns="http://schemas.microsoft.com/sharepoint/v3/contenttype/forms">
  <Display>DocumentLibraryForm</Display>
  <Edit>DocumentLibraryForm</Edit>
  <New>DocumentLibraryForm</New>
</FormTemplates>
</file>

<file path=customXml/itemProps1.xml><?xml version="1.0" encoding="utf-8"?>
<ds:datastoreItem xmlns:ds="http://schemas.openxmlformats.org/officeDocument/2006/customXml" ds:itemID="{8D681D28-742D-4E6E-BB62-09A463FF66D0}">
  <ds:schemaRefs>
    <ds:schemaRef ds:uri="http://schemas.microsoft.com/office/2006/metadata/properties"/>
    <ds:schemaRef ds:uri="http://purl.org/dc/terms/"/>
    <ds:schemaRef ds:uri="http://purl.org/dc/dcmitype/"/>
    <ds:schemaRef ds:uri="http://purl.org/dc/elements/1.1/"/>
    <ds:schemaRef ds:uri="http://schemas.microsoft.com/office/2006/documentManagement/types"/>
    <ds:schemaRef ds:uri="http://schemas.openxmlformats.org/package/2006/metadata/core-properties"/>
    <ds:schemaRef ds:uri="http://www.w3.org/XML/1998/namespace"/>
    <ds:schemaRef ds:uri="http://schemas.microsoft.com/office/infopath/2007/PartnerControls"/>
  </ds:schemaRefs>
</ds:datastoreItem>
</file>

<file path=customXml/itemProps2.xml><?xml version="1.0" encoding="utf-8"?>
<ds:datastoreItem xmlns:ds="http://schemas.openxmlformats.org/officeDocument/2006/customXml" ds:itemID="{CC816FAD-CFCE-45EF-A614-DF9638A0FB09}">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http://schemas.openxmlformats.org/package/2006/metadata/core-properties"/>
    <ds:schemaRef ds:uri="http://purl.org/dc/elements/1.1/"/>
    <ds:schemaRef ds:uri="http://purl.org/dc/terms/"/>
    <ds:schemaRef ds:uri="http://schemas.microsoft.com/internal/obd"/>
    <ds:schemaRef ds:uri="http://schemas.microsoft.com/office/infopath/2007/PartnerControls"/>
  </ds:schemaRefs>
</ds:datastoreItem>
</file>

<file path=customXml/itemProps3.xml><?xml version="1.0" encoding="utf-8"?>
<ds:datastoreItem xmlns:ds="http://schemas.openxmlformats.org/officeDocument/2006/customXml" ds:itemID="{7D2B47BA-55C4-4C8E-A58E-E59020387F4C}">
  <ds:schemaRefs>
    <ds:schemaRef ds:uri="http://schemas.microsoft.com/sharepoint/v3/contenttype/forms"/>
  </ds:schemaRefs>
</ds:datastoreItem>
</file>

<file path=docProps/app.xml><?xml version="1.0" encoding="utf-8"?>
<Properties xmlns="http://schemas.openxmlformats.org/officeDocument/2006/extended-properties" xmlns:vt="http://schemas.openxmlformats.org/officeDocument/2006/docPropsVTypes">
  <Template/>
  <TotalTime>2335</TotalTime>
  <Words>1458</Words>
  <Application>Microsoft Office PowerPoint</Application>
  <PresentationFormat>Affichage à l'écran (4:3)</PresentationFormat>
  <Paragraphs>105</Paragraphs>
  <Slides>7</Slides>
  <Notes>6</Notes>
  <HiddenSlides>0</HiddenSlides>
  <MMClips>0</MMClips>
  <ScaleCrop>false</ScaleCrop>
  <HeadingPairs>
    <vt:vector size="4" baseType="variant">
      <vt:variant>
        <vt:lpstr>Thème</vt:lpstr>
      </vt:variant>
      <vt:variant>
        <vt:i4>1</vt:i4>
      </vt:variant>
      <vt:variant>
        <vt:lpstr>Titres des diapositives</vt:lpstr>
      </vt:variant>
      <vt:variant>
        <vt:i4>7</vt:i4>
      </vt:variant>
    </vt:vector>
  </HeadingPairs>
  <TitlesOfParts>
    <vt:vector size="8" baseType="lpstr">
      <vt:lpstr>Thème Office</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Diapositive 1</dc:title>
  <dc:creator>DAL FOVO Nathalie [CELCA]</dc:creator>
  <cp:lastModifiedBy>A5704641</cp:lastModifiedBy>
  <cp:revision>105</cp:revision>
  <cp:lastPrinted>2013-07-12T07:01:08Z</cp:lastPrinted>
  <dcterms:created xsi:type="dcterms:W3CDTF">2012-01-26T16:40:51Z</dcterms:created>
  <dcterms:modified xsi:type="dcterms:W3CDTF">2016-07-05T09:00:35Z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0x010100B77D1669ACC77A41B919089D0DB0BF2A</vt:lpwstr>
  </property>
</Properties>
</file>