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4"/>
  </p:sldMasterIdLst>
  <p:notesMasterIdLst>
    <p:notesMasterId r:id="rId8"/>
  </p:notesMasterIdLst>
  <p:handoutMasterIdLst>
    <p:handoutMasterId r:id="rId9"/>
  </p:handoutMasterIdLst>
  <p:sldIdLst>
    <p:sldId id="257" r:id="rId5"/>
    <p:sldId id="259" r:id="rId6"/>
    <p:sldId id="258" r:id="rId7"/>
  </p:sldIdLst>
  <p:sldSz cx="6858000" cy="9144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eur" initials="A" lastIdx="9" clrIdx="0"/>
  <p:cmAuthor id="1" name="SCHEIBEL" initials="SV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9E"/>
    <a:srgbClr val="B9F2FF"/>
    <a:srgbClr val="944B92"/>
    <a:srgbClr val="A678AD"/>
    <a:srgbClr val="581D74"/>
    <a:srgbClr val="4F8B2B"/>
    <a:srgbClr val="809AAE"/>
    <a:srgbClr val="009EE0"/>
    <a:srgbClr val="B4003F"/>
    <a:srgbClr val="BE0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53" autoAdjust="0"/>
    <p:restoredTop sz="99759" autoAdjust="0"/>
  </p:normalViewPr>
  <p:slideViewPr>
    <p:cSldViewPr snapToGrid="0" snapToObjects="1" showGuides="1">
      <p:cViewPr>
        <p:scale>
          <a:sx n="70" d="100"/>
          <a:sy n="70" d="100"/>
        </p:scale>
        <p:origin x="-2118" y="-72"/>
      </p:cViewPr>
      <p:guideLst>
        <p:guide orient="horz" pos="2052"/>
        <p:guide pos="215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53" tIns="30726" rIns="61453" bIns="30726" numCol="1" anchor="t" anchorCtr="0" compatLnSpc="1">
            <a:prstTxWarp prst="textNoShape">
              <a:avLst/>
            </a:prstTxWarp>
          </a:bodyPr>
          <a:lstStyle>
            <a:lvl1pPr defTabSz="614244" eaLnBrk="0" hangingPunct="0">
              <a:defRPr sz="800"/>
            </a:lvl1pPr>
          </a:lstStyle>
          <a:p>
            <a:endParaRPr lang="fr-FR" altLang="fr-FR" dirty="0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53" tIns="30726" rIns="61453" bIns="30726" numCol="1" anchor="t" anchorCtr="0" compatLnSpc="1">
            <a:prstTxWarp prst="textNoShape">
              <a:avLst/>
            </a:prstTxWarp>
          </a:bodyPr>
          <a:lstStyle>
            <a:lvl1pPr algn="r" defTabSz="614244" eaLnBrk="0" hangingPunct="0">
              <a:defRPr sz="800"/>
            </a:lvl1pPr>
          </a:lstStyle>
          <a:p>
            <a:endParaRPr lang="fr-FR" altLang="fr-FR" dirty="0"/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353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53" tIns="30726" rIns="61453" bIns="30726" numCol="1" anchor="b" anchorCtr="0" compatLnSpc="1">
            <a:prstTxWarp prst="textNoShape">
              <a:avLst/>
            </a:prstTxWarp>
          </a:bodyPr>
          <a:lstStyle>
            <a:lvl1pPr defTabSz="614244" eaLnBrk="0" hangingPunct="0">
              <a:defRPr sz="800"/>
            </a:lvl1pPr>
          </a:lstStyle>
          <a:p>
            <a:endParaRPr lang="fr-FR" altLang="fr-FR" dirty="0"/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432353"/>
            <a:ext cx="294586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53" tIns="30726" rIns="61453" bIns="30726" numCol="1" anchor="b" anchorCtr="0" compatLnSpc="1">
            <a:prstTxWarp prst="textNoShape">
              <a:avLst/>
            </a:prstTxWarp>
          </a:bodyPr>
          <a:lstStyle>
            <a:lvl1pPr algn="r" defTabSz="614244" eaLnBrk="0" hangingPunct="0">
              <a:defRPr sz="800"/>
            </a:lvl1pPr>
          </a:lstStyle>
          <a:p>
            <a:fld id="{F456CFAB-390D-4DF2-9CC7-733631BF0B57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401690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8" tIns="44113" rIns="88228" bIns="4411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774" y="1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8" tIns="44113" rIns="88228" bIns="4411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fr-FR" altLang="fr-FR" dirty="0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3425" y="746125"/>
            <a:ext cx="27908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5406"/>
            <a:ext cx="5438748" cy="446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8" tIns="44113" rIns="88228" bIns="441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2353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8" tIns="44113" rIns="88228" bIns="4411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 dirty="0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774" y="9432353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8" tIns="44113" rIns="88228" bIns="4411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D4E543F-C24D-4252-97FF-9D059ED5E8F2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166200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2437393" y="8627697"/>
            <a:ext cx="2484834" cy="360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F857F27-610F-4388-9688-15E916A97498}" type="datetime4">
              <a:rPr lang="fr-FR" altLang="fr-FR"/>
              <a:pPr/>
              <a:t>5 juillet 2016</a:t>
            </a:fld>
            <a:endParaRPr lang="fr-FR" alt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113543" y="8627697"/>
            <a:ext cx="216694" cy="360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376270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5382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8978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2113531" y="8639579"/>
            <a:ext cx="2575699" cy="360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 dirty="0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2397724" y="8787744"/>
            <a:ext cx="0" cy="3600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404813" y="539751"/>
            <a:ext cx="604837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et modifiez le titre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404813" y="1559984"/>
            <a:ext cx="6048375" cy="646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</p:txBody>
      </p:sp>
      <p:pic>
        <p:nvPicPr>
          <p:cNvPr id="10" name="Picture 6" descr="RVB_NATIXIS_10C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861264" y="8639579"/>
            <a:ext cx="1001315" cy="368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2" descr="image001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093" y="8715811"/>
            <a:ext cx="1077058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460827" y="8639579"/>
            <a:ext cx="2052557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3BDC8858-FF01-4AF7-9D0B-4776BE6BD323}" type="datetime4">
              <a:rPr lang="fr-FR" altLang="fr-FR"/>
              <a:pPr/>
              <a:t>5 juillet 2016</a:t>
            </a:fld>
            <a:endParaRPr lang="fr-FR" altLang="fr-FR" dirty="0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2136977" y="8639579"/>
            <a:ext cx="2166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/>
              <a:pPr/>
              <a:t>‹N°›</a:t>
            </a:fld>
            <a:endParaRPr lang="fr-FR" altLang="fr-FR" dirty="0"/>
          </a:p>
        </p:txBody>
      </p:sp>
      <p:pic>
        <p:nvPicPr>
          <p:cNvPr id="14" name="Image 13" descr="GRIFFE_PRO 2.pdf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205929" y="8714870"/>
            <a:ext cx="1793551" cy="21788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 bwMode="auto">
          <a:xfrm>
            <a:off x="227807" y="2377923"/>
            <a:ext cx="6497084" cy="408022"/>
          </a:xfrm>
          <a:prstGeom prst="roundRect">
            <a:avLst/>
          </a:prstGeom>
          <a:gradFill rotWithShape="1">
            <a:gsLst>
              <a:gs pos="0">
                <a:schemeClr val="tx1"/>
              </a:gs>
              <a:gs pos="100000">
                <a:schemeClr val="bg2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anchor="ctr"/>
          <a:lstStyle/>
          <a:p>
            <a:pPr marL="95250" indent="-95250" algn="ctr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100000"/>
              <a:buFont typeface="Wingdings" pitchFamily="2" charset="2"/>
              <a:buNone/>
            </a:pPr>
            <a:endParaRPr lang="fr-FR" sz="1800" b="1" kern="0">
              <a:solidFill>
                <a:srgbClr val="FFFFFF"/>
              </a:solidFill>
              <a:latin typeface="Helvetica"/>
            </a:endParaRPr>
          </a:p>
        </p:txBody>
      </p:sp>
      <p:sp>
        <p:nvSpPr>
          <p:cNvPr id="19" name="Rectangle à coins arrondis 18"/>
          <p:cNvSpPr/>
          <p:nvPr/>
        </p:nvSpPr>
        <p:spPr bwMode="auto">
          <a:xfrm>
            <a:off x="227807" y="4560219"/>
            <a:ext cx="6497084" cy="408022"/>
          </a:xfrm>
          <a:prstGeom prst="roundRect">
            <a:avLst/>
          </a:prstGeom>
          <a:gradFill rotWithShape="1">
            <a:gsLst>
              <a:gs pos="0">
                <a:schemeClr val="tx1"/>
              </a:gs>
              <a:gs pos="100000">
                <a:schemeClr val="bg2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anchor="ctr"/>
          <a:lstStyle/>
          <a:p>
            <a:pPr marL="95250" indent="-95250" algn="ctr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100000"/>
              <a:buFont typeface="Wingdings" pitchFamily="2" charset="2"/>
              <a:buNone/>
            </a:pPr>
            <a:endParaRPr lang="fr-FR" sz="1800" b="1" kern="0">
              <a:solidFill>
                <a:srgbClr val="FFFFFF"/>
              </a:solidFill>
              <a:latin typeface="Helvetica"/>
            </a:endParaRPr>
          </a:p>
        </p:txBody>
      </p:sp>
      <p:sp>
        <p:nvSpPr>
          <p:cNvPr id="20" name="Rectangle à coins arrondis 19"/>
          <p:cNvSpPr/>
          <p:nvPr/>
        </p:nvSpPr>
        <p:spPr bwMode="auto">
          <a:xfrm>
            <a:off x="227807" y="6591489"/>
            <a:ext cx="6497084" cy="408022"/>
          </a:xfrm>
          <a:prstGeom prst="roundRect">
            <a:avLst/>
          </a:prstGeom>
          <a:gradFill rotWithShape="1">
            <a:gsLst>
              <a:gs pos="0">
                <a:schemeClr val="tx1"/>
              </a:gs>
              <a:gs pos="100000">
                <a:schemeClr val="bg2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anchor="ctr"/>
          <a:lstStyle/>
          <a:p>
            <a:pPr marL="95250" indent="-95250" algn="ctr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100000"/>
              <a:buFont typeface="Wingdings" pitchFamily="2" charset="2"/>
              <a:buNone/>
            </a:pPr>
            <a:endParaRPr lang="fr-FR" sz="1800" b="1" kern="0">
              <a:solidFill>
                <a:srgbClr val="FFFFFF"/>
              </a:solidFill>
              <a:latin typeface="Helvetica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2945"/>
            <a:ext cx="6858000" cy="877748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+mn-lt"/>
              </a:rPr>
              <a:t>Bonnes pratiques</a:t>
            </a:r>
            <a:r>
              <a:rPr lang="fr-FR" sz="1800" dirty="0" smtClean="0">
                <a:latin typeface="+mn-lt"/>
              </a:rPr>
              <a:t/>
            </a:r>
            <a:br>
              <a:rPr lang="fr-FR" sz="1800" dirty="0" smtClean="0">
                <a:latin typeface="+mn-lt"/>
              </a:rPr>
            </a:br>
            <a:r>
              <a:rPr lang="fr-FR" sz="1800" dirty="0" smtClean="0">
                <a:latin typeface="+mn-lt"/>
              </a:rPr>
              <a:t>Offre </a:t>
            </a:r>
            <a:r>
              <a:rPr lang="fr-FR" sz="1800" dirty="0">
                <a:latin typeface="+mn-lt"/>
              </a:rPr>
              <a:t>Complémentaire Santé Salariés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>
                <a:latin typeface="+mn-lt"/>
              </a:rPr>
              <a:t>1</a:t>
            </a:fld>
            <a:endParaRPr lang="fr-FR" dirty="0">
              <a:latin typeface="+mn-lt"/>
            </a:endParaRPr>
          </a:p>
        </p:txBody>
      </p:sp>
      <p:pic>
        <p:nvPicPr>
          <p:cNvPr id="18" name="Picture 2191" descr="Q_BPCE_Assur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91"/>
            <a:ext cx="1180205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droit 4"/>
          <p:cNvCxnSpPr/>
          <p:nvPr/>
        </p:nvCxnSpPr>
        <p:spPr bwMode="auto">
          <a:xfrm>
            <a:off x="359752" y="891016"/>
            <a:ext cx="61384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Rectangle 4"/>
          <p:cNvSpPr>
            <a:spLocks noChangeArrowheads="1"/>
          </p:cNvSpPr>
          <p:nvPr/>
        </p:nvSpPr>
        <p:spPr bwMode="gray">
          <a:xfrm>
            <a:off x="227807" y="2424260"/>
            <a:ext cx="6497084" cy="59469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glow rad="228600">
              <a:srgbClr val="4F504F">
                <a:satMod val="175000"/>
                <a:alpha val="40000"/>
              </a:srgbClr>
            </a:glow>
          </a:effectLst>
        </p:spPr>
        <p:txBody>
          <a:bodyPr wrap="square" lIns="72000" tIns="72000" rIns="72000" bIns="72000" anchorCtr="1">
            <a:spAutoFit/>
          </a:bodyPr>
          <a:lstStyle/>
          <a:p>
            <a:r>
              <a:rPr lang="fr-FR" sz="1200" b="1" dirty="0" smtClean="0">
                <a:solidFill>
                  <a:schemeClr val="accent3"/>
                </a:solidFill>
              </a:rPr>
              <a:t>OBTENEZ LA LISTE </a:t>
            </a:r>
            <a:r>
              <a:rPr lang="fr-FR" sz="1200" b="1" dirty="0">
                <a:solidFill>
                  <a:schemeClr val="accent3"/>
                </a:solidFill>
              </a:rPr>
              <a:t>DES SALARIES </a:t>
            </a:r>
            <a:r>
              <a:rPr lang="fr-FR" sz="1200" b="1" dirty="0" smtClean="0">
                <a:solidFill>
                  <a:schemeClr val="accent3"/>
                </a:solidFill>
              </a:rPr>
              <a:t>AVANT LA REALISATION DE L’ETUDE</a:t>
            </a:r>
            <a:endParaRPr lang="fr-FR" sz="1200" b="1" dirty="0">
              <a:solidFill>
                <a:schemeClr val="accent3"/>
              </a:solidFill>
            </a:endParaRPr>
          </a:p>
          <a:p>
            <a:endParaRPr lang="fr-FR" sz="1100" b="1" dirty="0" smtClean="0">
              <a:solidFill>
                <a:srgbClr val="007F9E"/>
              </a:solidFill>
            </a:endParaRPr>
          </a:p>
          <a:p>
            <a:r>
              <a:rPr lang="fr-FR" sz="1100" b="1" dirty="0" smtClean="0">
                <a:solidFill>
                  <a:schemeClr val="accent2"/>
                </a:solidFill>
              </a:rPr>
              <a:t>L’âge </a:t>
            </a:r>
            <a:r>
              <a:rPr lang="fr-FR" sz="1100" b="1" dirty="0">
                <a:solidFill>
                  <a:schemeClr val="accent2"/>
                </a:solidFill>
              </a:rPr>
              <a:t>moyen est l’un des critères </a:t>
            </a:r>
            <a:r>
              <a:rPr lang="fr-FR" sz="1100" b="1" dirty="0" err="1">
                <a:solidFill>
                  <a:schemeClr val="accent2"/>
                </a:solidFill>
              </a:rPr>
              <a:t>tarifants</a:t>
            </a:r>
            <a:r>
              <a:rPr lang="fr-FR" sz="1100" b="1" dirty="0">
                <a:solidFill>
                  <a:schemeClr val="accent2"/>
                </a:solidFill>
              </a:rPr>
              <a:t> de cette nouvelle offre. </a:t>
            </a:r>
            <a:endParaRPr lang="fr-FR" sz="1100" dirty="0">
              <a:solidFill>
                <a:schemeClr val="accent2"/>
              </a:solidFill>
            </a:endParaRPr>
          </a:p>
          <a:p>
            <a:r>
              <a:rPr lang="fr-FR" sz="1100" dirty="0">
                <a:solidFill>
                  <a:srgbClr val="5F5F5F"/>
                </a:solidFill>
              </a:rPr>
              <a:t>Pour renseigner cette information, le conseiller peut 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rgbClr val="5F5F5F"/>
                </a:solidFill>
              </a:rPr>
              <a:t>Saisir directement l’âge moyen =&gt; Obtenez rapidement un devis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rgbClr val="5F5F5F"/>
                </a:solidFill>
              </a:rPr>
              <a:t>Renseigner la liste des salariés (Nom, prénom, âge ou année de naissance) =&gt; En plus d’avoir une donnée juste, vous pourrez directement enchainer le devis avec l’acte de souscription</a:t>
            </a:r>
          </a:p>
          <a:p>
            <a:r>
              <a:rPr lang="fr-FR" sz="1100" dirty="0">
                <a:solidFill>
                  <a:srgbClr val="5F5F5F"/>
                </a:solidFill>
              </a:rPr>
              <a:t>En effet, </a:t>
            </a:r>
            <a:r>
              <a:rPr lang="fr-FR" sz="1100" b="1" dirty="0">
                <a:solidFill>
                  <a:srgbClr val="007F9E"/>
                </a:solidFill>
              </a:rPr>
              <a:t>nous vous conseillons d’obtenir avant le RDV client la liste des salariés et de faire votre devis </a:t>
            </a:r>
            <a:r>
              <a:rPr lang="fr-FR" sz="1100" b="1" dirty="0" smtClean="0">
                <a:solidFill>
                  <a:srgbClr val="007F9E"/>
                </a:solidFill>
              </a:rPr>
              <a:t>en renseignant l’ensemble </a:t>
            </a:r>
            <a:r>
              <a:rPr lang="fr-FR" sz="1100" b="1" dirty="0">
                <a:solidFill>
                  <a:srgbClr val="007F9E"/>
                </a:solidFill>
              </a:rPr>
              <a:t>des collaborateurs de l’employeur.</a:t>
            </a:r>
            <a:r>
              <a:rPr lang="fr-FR" sz="1100" dirty="0">
                <a:solidFill>
                  <a:srgbClr val="007F9E"/>
                </a:solidFill>
              </a:rPr>
              <a:t> </a:t>
            </a:r>
            <a:endParaRPr lang="fr-FR" sz="1100" dirty="0" smtClean="0">
              <a:solidFill>
                <a:srgbClr val="007F9E"/>
              </a:solidFill>
            </a:endParaRPr>
          </a:p>
          <a:p>
            <a:endParaRPr lang="fr-FR" sz="1100" dirty="0">
              <a:solidFill>
                <a:srgbClr val="5F5F5F"/>
              </a:solidFill>
            </a:endParaRPr>
          </a:p>
          <a:p>
            <a:r>
              <a:rPr lang="fr-FR" sz="1100" dirty="0">
                <a:solidFill>
                  <a:srgbClr val="5F5F5F"/>
                </a:solidFill>
              </a:rPr>
              <a:t> </a:t>
            </a:r>
          </a:p>
          <a:p>
            <a:r>
              <a:rPr lang="fr-FR" sz="1200" b="1" dirty="0" smtClean="0">
                <a:solidFill>
                  <a:schemeClr val="accent3"/>
                </a:solidFill>
              </a:rPr>
              <a:t>CONFIRMEZ EGALEMENT LA CCN AVANT LE PREMIER RDV</a:t>
            </a:r>
            <a:endParaRPr lang="fr-FR" sz="1200" b="1" dirty="0">
              <a:solidFill>
                <a:schemeClr val="accent3"/>
              </a:solidFill>
            </a:endParaRPr>
          </a:p>
          <a:p>
            <a:endParaRPr lang="fr-FR" sz="1100" b="1" dirty="0" smtClean="0">
              <a:solidFill>
                <a:srgbClr val="007F9E"/>
              </a:solidFill>
            </a:endParaRPr>
          </a:p>
          <a:p>
            <a:r>
              <a:rPr lang="fr-FR" sz="1100" b="1" dirty="0" smtClean="0">
                <a:solidFill>
                  <a:schemeClr val="accent2"/>
                </a:solidFill>
              </a:rPr>
              <a:t>La </a:t>
            </a:r>
            <a:r>
              <a:rPr lang="fr-FR" sz="1100" b="1" dirty="0">
                <a:solidFill>
                  <a:schemeClr val="accent2"/>
                </a:solidFill>
              </a:rPr>
              <a:t>CCN est un des éléments clés dans l’identification des solutions que vous proposerez à vos clients. </a:t>
            </a:r>
            <a:endParaRPr lang="fr-FR" sz="1100" dirty="0">
              <a:solidFill>
                <a:schemeClr val="accent2"/>
              </a:solidFill>
            </a:endParaRPr>
          </a:p>
          <a:p>
            <a:r>
              <a:rPr lang="fr-FR" sz="1100" dirty="0">
                <a:solidFill>
                  <a:srgbClr val="5F5F5F"/>
                </a:solidFill>
              </a:rPr>
              <a:t>En effet, </a:t>
            </a:r>
            <a:r>
              <a:rPr lang="fr-FR" sz="1100" dirty="0" smtClean="0">
                <a:solidFill>
                  <a:srgbClr val="5F5F5F"/>
                </a:solidFill>
              </a:rPr>
              <a:t>si </a:t>
            </a:r>
            <a:r>
              <a:rPr lang="fr-FR" sz="1100" dirty="0">
                <a:solidFill>
                  <a:srgbClr val="5F5F5F"/>
                </a:solidFill>
              </a:rPr>
              <a:t>votre client dépend d’une convention lui imposant une couverture santé, l’outil vous informera à </a:t>
            </a:r>
            <a:r>
              <a:rPr lang="fr-FR" sz="1100" dirty="0" smtClean="0">
                <a:solidFill>
                  <a:srgbClr val="5F5F5F"/>
                </a:solidFill>
              </a:rPr>
              <a:t> </a:t>
            </a:r>
            <a:r>
              <a:rPr lang="fr-FR" sz="1100" dirty="0">
                <a:solidFill>
                  <a:srgbClr val="5F5F5F"/>
                </a:solidFill>
              </a:rPr>
              <a:t>la création de la personne morale </a:t>
            </a:r>
            <a:r>
              <a:rPr lang="fr-FR" sz="1100" dirty="0" smtClean="0">
                <a:solidFill>
                  <a:srgbClr val="5F5F5F"/>
                </a:solidFill>
              </a:rPr>
              <a:t>des </a:t>
            </a:r>
            <a:r>
              <a:rPr lang="fr-FR" sz="1100" dirty="0">
                <a:solidFill>
                  <a:srgbClr val="5F5F5F"/>
                </a:solidFill>
              </a:rPr>
              <a:t>solutions envisageables ou d’une inadéquation de l’offre avec sa convention. </a:t>
            </a:r>
            <a:r>
              <a:rPr lang="fr-FR" sz="1100" dirty="0" smtClean="0">
                <a:solidFill>
                  <a:srgbClr val="5F5F5F"/>
                </a:solidFill>
              </a:rPr>
              <a:t>Dans ce dernier cas, ni les Caisses d’épargne ni la MACIF ne seront en capacité de faire une proposition.</a:t>
            </a:r>
            <a:endParaRPr lang="fr-FR" sz="1100" dirty="0">
              <a:solidFill>
                <a:srgbClr val="5F5F5F"/>
              </a:solidFill>
            </a:endParaRPr>
          </a:p>
          <a:p>
            <a:r>
              <a:rPr lang="fr-FR" sz="1100" b="1" dirty="0" smtClean="0">
                <a:solidFill>
                  <a:srgbClr val="007F9E"/>
                </a:solidFill>
              </a:rPr>
              <a:t>Nous </a:t>
            </a:r>
            <a:r>
              <a:rPr lang="fr-FR" sz="1100" b="1" dirty="0">
                <a:solidFill>
                  <a:srgbClr val="007F9E"/>
                </a:solidFill>
              </a:rPr>
              <a:t>vous conseillons donc d’obtenir avant le RDV la CCN de votre client. </a:t>
            </a:r>
            <a:r>
              <a:rPr lang="fr-FR" sz="1100" dirty="0">
                <a:solidFill>
                  <a:srgbClr val="5F5F5F"/>
                </a:solidFill>
              </a:rPr>
              <a:t>Il s’agit d’une donnée obligatoirement présente </a:t>
            </a:r>
            <a:r>
              <a:rPr lang="fr-FR" sz="1100" dirty="0" smtClean="0">
                <a:solidFill>
                  <a:srgbClr val="5F5F5F"/>
                </a:solidFill>
              </a:rPr>
              <a:t>dans </a:t>
            </a:r>
            <a:r>
              <a:rPr lang="fr-FR" sz="1100" dirty="0">
                <a:solidFill>
                  <a:srgbClr val="5F5F5F"/>
                </a:solidFill>
              </a:rPr>
              <a:t>les fiches de paie</a:t>
            </a:r>
            <a:r>
              <a:rPr lang="fr-FR" sz="1100" dirty="0" smtClean="0">
                <a:solidFill>
                  <a:srgbClr val="5F5F5F"/>
                </a:solidFill>
              </a:rPr>
              <a:t>. </a:t>
            </a:r>
          </a:p>
          <a:p>
            <a:endParaRPr lang="fr-FR" sz="1100" b="1" dirty="0">
              <a:solidFill>
                <a:srgbClr val="007F9E"/>
              </a:solidFill>
            </a:endParaRPr>
          </a:p>
          <a:p>
            <a:endParaRPr lang="fr-FR" sz="1100" dirty="0"/>
          </a:p>
          <a:p>
            <a:r>
              <a:rPr lang="fr-FR" sz="1200" b="1" dirty="0">
                <a:solidFill>
                  <a:schemeClr val="accent3"/>
                </a:solidFill>
              </a:rPr>
              <a:t>DATE D’EFFET AU  PLUS TOT AU 1er JANVIER 2016</a:t>
            </a:r>
          </a:p>
          <a:p>
            <a:endParaRPr lang="fr-FR" sz="1100" b="1" dirty="0" smtClean="0">
              <a:solidFill>
                <a:srgbClr val="007F9E"/>
              </a:solidFill>
            </a:endParaRPr>
          </a:p>
          <a:p>
            <a:r>
              <a:rPr lang="fr-FR" sz="1100" b="1" dirty="0" smtClean="0">
                <a:solidFill>
                  <a:schemeClr val="accent2"/>
                </a:solidFill>
              </a:rPr>
              <a:t>Les </a:t>
            </a:r>
            <a:r>
              <a:rPr lang="fr-FR" sz="1100" b="1" dirty="0">
                <a:solidFill>
                  <a:schemeClr val="accent2"/>
                </a:solidFill>
              </a:rPr>
              <a:t>affaires réalisées en 2015 doivent obligatoirement avoir </a:t>
            </a:r>
            <a:r>
              <a:rPr lang="fr-FR" sz="1100" b="1" dirty="0" smtClean="0">
                <a:solidFill>
                  <a:schemeClr val="accent2"/>
                </a:solidFill>
              </a:rPr>
              <a:t>une date d’effet postérieure au </a:t>
            </a:r>
            <a:r>
              <a:rPr lang="fr-FR" sz="1100" b="1" dirty="0">
                <a:solidFill>
                  <a:schemeClr val="accent2"/>
                </a:solidFill>
              </a:rPr>
              <a:t>01/01/2016. </a:t>
            </a:r>
            <a:r>
              <a:rPr lang="fr-FR" sz="1100" dirty="0">
                <a:solidFill>
                  <a:schemeClr val="accent2"/>
                </a:solidFill>
              </a:rPr>
              <a:t> </a:t>
            </a:r>
          </a:p>
          <a:p>
            <a:r>
              <a:rPr lang="fr-FR" sz="1100" dirty="0">
                <a:solidFill>
                  <a:srgbClr val="5F5F5F"/>
                </a:solidFill>
              </a:rPr>
              <a:t>L‘obligation légale prévoit un équipement à partir du 1er janvier 2016. Vous pouvez néanmoins mettre en œuvre le contrat en 2015 pour faciliter la vie de l’employeur et le rassurer sur ses nouvelles obligations</a:t>
            </a:r>
            <a:r>
              <a:rPr lang="fr-FR" sz="1100" dirty="0" smtClean="0">
                <a:solidFill>
                  <a:srgbClr val="5F5F5F"/>
                </a:solidFill>
              </a:rPr>
              <a:t>.</a:t>
            </a:r>
          </a:p>
          <a:p>
            <a:r>
              <a:rPr lang="fr-FR" sz="1100" dirty="0">
                <a:solidFill>
                  <a:srgbClr val="5F5F5F"/>
                </a:solidFill>
              </a:rPr>
              <a:t> </a:t>
            </a:r>
          </a:p>
        </p:txBody>
      </p:sp>
      <p:pic>
        <p:nvPicPr>
          <p:cNvPr id="52" name="Picture 2" descr="http://upload.wikimedia.org/wikipedia/fr/b/b4/BPCE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7" y="-1110"/>
            <a:ext cx="1434237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 3"/>
          <p:cNvSpPr txBox="1">
            <a:spLocks noChangeArrowheads="1"/>
          </p:cNvSpPr>
          <p:nvPr/>
        </p:nvSpPr>
        <p:spPr bwMode="gray">
          <a:xfrm>
            <a:off x="2571750" y="8639579"/>
            <a:ext cx="194163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BDC8858-FF01-4AF7-9D0B-4776BE6BD323}" type="datetime4">
              <a:rPr lang="fr-FR" altLang="fr-FR" smtClean="0">
                <a:latin typeface="+mn-lt"/>
              </a:rPr>
              <a:pPr/>
              <a:t>5 juillet 2016</a:t>
            </a:fld>
            <a:endParaRPr lang="fr-FR" altLang="fr-FR" dirty="0">
              <a:latin typeface="+mn-lt"/>
            </a:endParaRPr>
          </a:p>
        </p:txBody>
      </p:sp>
      <p:pic>
        <p:nvPicPr>
          <p:cNvPr id="27" name="Picture 2191" descr="Q_BPCE_Assur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7787" y="8664818"/>
            <a:ext cx="845653" cy="30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4"/>
          <p:cNvSpPr>
            <a:spLocks noChangeArrowheads="1"/>
          </p:cNvSpPr>
          <p:nvPr/>
        </p:nvSpPr>
        <p:spPr bwMode="gray">
          <a:xfrm>
            <a:off x="203608" y="993351"/>
            <a:ext cx="5205009" cy="12534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glow rad="228600">
              <a:srgbClr val="4F504F">
                <a:satMod val="175000"/>
                <a:alpha val="40000"/>
              </a:srgbClr>
            </a:glow>
          </a:effectLst>
        </p:spPr>
        <p:txBody>
          <a:bodyPr wrap="square" lIns="72000" tIns="72000" rIns="72000" bIns="72000" anchorCtr="1">
            <a:spAutoFit/>
          </a:bodyPr>
          <a:lstStyle/>
          <a:p>
            <a:r>
              <a:rPr lang="fr-FR" sz="1200" dirty="0">
                <a:solidFill>
                  <a:srgbClr val="5F5F5F"/>
                </a:solidFill>
              </a:rPr>
              <a:t>Dans le cadre de la </a:t>
            </a:r>
            <a:r>
              <a:rPr lang="fr-FR" sz="1200" b="1" dirty="0"/>
              <a:t>généralisation de la complémentaire santé</a:t>
            </a:r>
            <a:r>
              <a:rPr lang="fr-FR" sz="1200" dirty="0"/>
              <a:t>, </a:t>
            </a:r>
            <a:r>
              <a:rPr lang="fr-FR" sz="1200" dirty="0">
                <a:solidFill>
                  <a:srgbClr val="5F5F5F"/>
                </a:solidFill>
              </a:rPr>
              <a:t>rendue obligatoire à partir </a:t>
            </a:r>
            <a:r>
              <a:rPr lang="fr-FR" sz="1200" b="1" dirty="0"/>
              <a:t>du 1</a:t>
            </a:r>
            <a:r>
              <a:rPr lang="fr-FR" sz="1200" b="1" baseline="30000" dirty="0"/>
              <a:t>er</a:t>
            </a:r>
            <a:r>
              <a:rPr lang="fr-FR" sz="1200" b="1" dirty="0"/>
              <a:t> janvier 2016</a:t>
            </a:r>
            <a:r>
              <a:rPr lang="fr-FR" sz="1200" dirty="0"/>
              <a:t>, </a:t>
            </a:r>
            <a:r>
              <a:rPr lang="fr-FR" sz="1200" dirty="0">
                <a:solidFill>
                  <a:srgbClr val="5F5F5F"/>
                </a:solidFill>
              </a:rPr>
              <a:t>le groupe BPCE lance sa nouvelle offre : Complémentaire Santé Salariés vendue par le marché des pros des Caisses d’Epargne. Pour la mise en marché prévue le 17 juin, nous vous proposons </a:t>
            </a:r>
            <a:r>
              <a:rPr lang="fr-FR" sz="1200" dirty="0" smtClean="0">
                <a:solidFill>
                  <a:srgbClr val="5F5F5F"/>
                </a:solidFill>
              </a:rPr>
              <a:t>quelques bonnes pratiques d’utilisation du nouvel outil de vente :</a:t>
            </a:r>
            <a:endParaRPr lang="fr-FR" sz="1200" dirty="0">
              <a:solidFill>
                <a:srgbClr val="5F5F5F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5408617" y="1230086"/>
            <a:ext cx="1316274" cy="729343"/>
          </a:xfrm>
          <a:prstGeom prst="round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Verdana" pitchFamily="34" charset="0"/>
              </a:rPr>
              <a:t>En complément de l’OAV</a:t>
            </a:r>
          </a:p>
        </p:txBody>
      </p:sp>
    </p:spTree>
    <p:extLst>
      <p:ext uri="{BB962C8B-B14F-4D97-AF65-F5344CB8AC3E}">
        <p14:creationId xmlns:p14="http://schemas.microsoft.com/office/powerpoint/2010/main" val="172392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à coins arrondis 23"/>
          <p:cNvSpPr/>
          <p:nvPr/>
        </p:nvSpPr>
        <p:spPr bwMode="auto">
          <a:xfrm>
            <a:off x="227807" y="869865"/>
            <a:ext cx="6497084" cy="408022"/>
          </a:xfrm>
          <a:prstGeom prst="roundRect">
            <a:avLst/>
          </a:prstGeom>
          <a:gradFill rotWithShape="1">
            <a:gsLst>
              <a:gs pos="0">
                <a:schemeClr val="tx1"/>
              </a:gs>
              <a:gs pos="100000">
                <a:schemeClr val="bg2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anchor="ctr"/>
          <a:lstStyle/>
          <a:p>
            <a:pPr marL="95250" indent="-95250" algn="ctr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100000"/>
              <a:buFont typeface="Wingdings" pitchFamily="2" charset="2"/>
              <a:buNone/>
            </a:pPr>
            <a:endParaRPr lang="fr-FR" sz="1800" b="1" kern="0">
              <a:solidFill>
                <a:srgbClr val="FFFFFF"/>
              </a:solidFill>
              <a:latin typeface="Helvetica"/>
            </a:endParaRPr>
          </a:p>
        </p:txBody>
      </p:sp>
      <p:sp>
        <p:nvSpPr>
          <p:cNvPr id="25" name="Rectangle à coins arrondis 24"/>
          <p:cNvSpPr/>
          <p:nvPr/>
        </p:nvSpPr>
        <p:spPr bwMode="auto">
          <a:xfrm>
            <a:off x="227807" y="2661643"/>
            <a:ext cx="6497084" cy="408022"/>
          </a:xfrm>
          <a:prstGeom prst="roundRect">
            <a:avLst/>
          </a:prstGeom>
          <a:gradFill rotWithShape="1">
            <a:gsLst>
              <a:gs pos="0">
                <a:schemeClr val="tx1"/>
              </a:gs>
              <a:gs pos="100000">
                <a:schemeClr val="bg2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anchor="ctr"/>
          <a:lstStyle/>
          <a:p>
            <a:pPr marL="95250" indent="-95250" algn="ctr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100000"/>
              <a:buFont typeface="Wingdings" pitchFamily="2" charset="2"/>
              <a:buNone/>
            </a:pPr>
            <a:endParaRPr lang="fr-FR" sz="1800" b="1" kern="0">
              <a:solidFill>
                <a:srgbClr val="FFFFFF"/>
              </a:solidFill>
              <a:latin typeface="Helvetica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>
                <a:latin typeface="+mn-lt"/>
              </a:rPr>
              <a:t>2</a:t>
            </a:fld>
            <a:endParaRPr lang="fr-FR" dirty="0">
              <a:latin typeface="+mn-lt"/>
            </a:endParaRPr>
          </a:p>
        </p:txBody>
      </p:sp>
      <p:pic>
        <p:nvPicPr>
          <p:cNvPr id="18" name="Picture 2191" descr="Q_BPCE_Assur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91"/>
            <a:ext cx="1180205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4"/>
          <p:cNvSpPr>
            <a:spLocks noChangeArrowheads="1"/>
          </p:cNvSpPr>
          <p:nvPr/>
        </p:nvSpPr>
        <p:spPr bwMode="gray">
          <a:xfrm>
            <a:off x="227807" y="475666"/>
            <a:ext cx="6497084" cy="37617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glow rad="228600">
              <a:srgbClr val="4F504F">
                <a:satMod val="175000"/>
                <a:alpha val="40000"/>
              </a:srgbClr>
            </a:glow>
          </a:effectLst>
        </p:spPr>
        <p:txBody>
          <a:bodyPr wrap="square" lIns="72000" tIns="72000" rIns="72000" bIns="72000" anchorCtr="1">
            <a:spAutoFit/>
          </a:bodyPr>
          <a:lstStyle/>
          <a:p>
            <a:endParaRPr lang="fr-FR" sz="1100" b="1" dirty="0" smtClean="0"/>
          </a:p>
          <a:p>
            <a:endParaRPr lang="fr-FR" sz="1100" dirty="0"/>
          </a:p>
          <a:p>
            <a:r>
              <a:rPr lang="fr-FR" sz="1200" b="1" dirty="0">
                <a:solidFill>
                  <a:schemeClr val="accent3"/>
                </a:solidFill>
              </a:rPr>
              <a:t>EDITION, SIGNATURE, ARCHIVAGE ET ENVOI DES PIECES CONTRACTUELLES</a:t>
            </a:r>
          </a:p>
          <a:p>
            <a:endParaRPr lang="fr-FR" sz="1100" b="1" dirty="0" smtClean="0">
              <a:solidFill>
                <a:srgbClr val="007F9E"/>
              </a:solidFill>
            </a:endParaRPr>
          </a:p>
          <a:p>
            <a:r>
              <a:rPr lang="fr-FR" sz="1100" b="1" dirty="0">
                <a:solidFill>
                  <a:schemeClr val="accent2"/>
                </a:solidFill>
              </a:rPr>
              <a:t>Vous devez envoyer par courrier à l’adresse suivante MACIF MUTUALITE – 79017 NIORT,  les documents suivants en version originale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rgbClr val="5F5F5F"/>
                </a:solidFill>
              </a:rPr>
              <a:t>La </a:t>
            </a:r>
            <a:r>
              <a:rPr lang="fr-FR" sz="1100" dirty="0">
                <a:solidFill>
                  <a:srgbClr val="5F5F5F"/>
                </a:solidFill>
              </a:rPr>
              <a:t>proposition valant avis de conseil signée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rgbClr val="5F5F5F"/>
                </a:solidFill>
              </a:rPr>
              <a:t>Les </a:t>
            </a:r>
            <a:r>
              <a:rPr lang="fr-FR" sz="1100" dirty="0">
                <a:solidFill>
                  <a:srgbClr val="5F5F5F"/>
                </a:solidFill>
              </a:rPr>
              <a:t>conditions particulières signées avec l'annexe SEPA dument complétée</a:t>
            </a:r>
          </a:p>
          <a:p>
            <a:r>
              <a:rPr lang="fr-FR" sz="1100" b="1" dirty="0" smtClean="0">
                <a:solidFill>
                  <a:schemeClr val="accent2"/>
                </a:solidFill>
              </a:rPr>
              <a:t>Pensez </a:t>
            </a:r>
            <a:r>
              <a:rPr lang="fr-FR" sz="1100" b="1" dirty="0">
                <a:solidFill>
                  <a:schemeClr val="accent2"/>
                </a:solidFill>
              </a:rPr>
              <a:t>également </a:t>
            </a:r>
            <a:r>
              <a:rPr lang="fr-FR" sz="1100" b="1" dirty="0" smtClean="0">
                <a:solidFill>
                  <a:schemeClr val="accent2"/>
                </a:solidFill>
              </a:rPr>
              <a:t>avant l’envoi à archiver  en interne les copies de ces deux documents. </a:t>
            </a:r>
          </a:p>
          <a:p>
            <a:endParaRPr lang="fr-FR" sz="1100" b="1" dirty="0">
              <a:solidFill>
                <a:schemeClr val="accent2"/>
              </a:solidFill>
            </a:endParaRPr>
          </a:p>
          <a:p>
            <a:endParaRPr lang="fr-FR" sz="1100" b="1" dirty="0" smtClean="0">
              <a:solidFill>
                <a:schemeClr val="accent2"/>
              </a:solidFill>
            </a:endParaRPr>
          </a:p>
          <a:p>
            <a:r>
              <a:rPr lang="fr-FR" sz="1200" b="1" dirty="0" smtClean="0">
                <a:solidFill>
                  <a:schemeClr val="accent3"/>
                </a:solidFill>
              </a:rPr>
              <a:t>SI VOUS NE VISUALISEZ PAS TOUTE LA PAGE A PARTIR DE MYSYS</a:t>
            </a:r>
          </a:p>
          <a:p>
            <a:endParaRPr lang="fr-FR" sz="1200" b="1" dirty="0">
              <a:solidFill>
                <a:schemeClr val="accent3"/>
              </a:solidFill>
            </a:endParaRPr>
          </a:p>
          <a:p>
            <a:pPr lvl="0"/>
            <a:r>
              <a:rPr lang="fr-FR" sz="1100" dirty="0" smtClean="0">
                <a:solidFill>
                  <a:srgbClr val="5F5F5F"/>
                </a:solidFill>
              </a:rPr>
              <a:t>Certains conseillers travaillant sur des écrans </a:t>
            </a:r>
            <a:r>
              <a:rPr lang="fr-FR" sz="1100" dirty="0">
                <a:solidFill>
                  <a:srgbClr val="5F5F5F"/>
                </a:solidFill>
              </a:rPr>
              <a:t>PC de petite taille, n’arrive pas à visualiser la totalité des menus contextuels de l’outil de vente </a:t>
            </a:r>
          </a:p>
          <a:p>
            <a:pPr lvl="0"/>
            <a:r>
              <a:rPr lang="fr-FR" sz="1100" b="1" dirty="0" smtClean="0">
                <a:solidFill>
                  <a:srgbClr val="007F9E"/>
                </a:solidFill>
                <a:sym typeface="Wingdings" panose="05000000000000000000" pitchFamily="2" charset="2"/>
              </a:rPr>
              <a:t>Vous pouvez déplier </a:t>
            </a:r>
            <a:r>
              <a:rPr lang="fr-FR" sz="1100" b="1" dirty="0">
                <a:solidFill>
                  <a:srgbClr val="007F9E"/>
                </a:solidFill>
                <a:sym typeface="Wingdings" panose="05000000000000000000" pitchFamily="2" charset="2"/>
              </a:rPr>
              <a:t>le totem du poste de travail </a:t>
            </a:r>
            <a:r>
              <a:rPr lang="fr-FR" sz="1100" b="1" dirty="0" err="1">
                <a:solidFill>
                  <a:srgbClr val="007F9E"/>
                </a:solidFill>
                <a:sym typeface="Wingdings" panose="05000000000000000000" pitchFamily="2" charset="2"/>
              </a:rPr>
              <a:t>Mysys</a:t>
            </a:r>
            <a:r>
              <a:rPr lang="fr-FR" sz="1100" b="1" dirty="0">
                <a:solidFill>
                  <a:srgbClr val="007F9E"/>
                </a:solidFill>
                <a:sym typeface="Wingdings" panose="05000000000000000000" pitchFamily="2" charset="2"/>
              </a:rPr>
              <a:t> </a:t>
            </a:r>
            <a:r>
              <a:rPr lang="fr-FR" sz="1100" b="1" dirty="0" smtClean="0">
                <a:solidFill>
                  <a:srgbClr val="007F9E"/>
                </a:solidFill>
                <a:sym typeface="Wingdings" panose="05000000000000000000" pitchFamily="2" charset="2"/>
              </a:rPr>
              <a:t>pour avoir </a:t>
            </a:r>
            <a:r>
              <a:rPr lang="fr-FR" sz="1100" b="1" dirty="0">
                <a:solidFill>
                  <a:srgbClr val="007F9E"/>
                </a:solidFill>
                <a:sym typeface="Wingdings" panose="05000000000000000000" pitchFamily="2" charset="2"/>
              </a:rPr>
              <a:t>un outil de vente en plein écran. </a:t>
            </a:r>
            <a:endParaRPr lang="fr-FR" sz="1100" b="1" dirty="0">
              <a:solidFill>
                <a:srgbClr val="007F9E"/>
              </a:solidFill>
            </a:endParaRPr>
          </a:p>
          <a:p>
            <a:endParaRPr lang="fr-FR" sz="1100" dirty="0">
              <a:solidFill>
                <a:srgbClr val="5F5F5F"/>
              </a:solidFill>
            </a:endParaRPr>
          </a:p>
          <a:p>
            <a:endParaRPr lang="fr-FR" sz="1100" dirty="0">
              <a:solidFill>
                <a:srgbClr val="5F5F5F"/>
              </a:solidFill>
            </a:endParaRPr>
          </a:p>
        </p:txBody>
      </p:sp>
      <p:pic>
        <p:nvPicPr>
          <p:cNvPr id="52" name="Picture 2" descr="http://upload.wikimedia.org/wikipedia/fr/b/b4/BPCE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7" y="-1110"/>
            <a:ext cx="1434237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 3"/>
          <p:cNvSpPr txBox="1">
            <a:spLocks noChangeArrowheads="1"/>
          </p:cNvSpPr>
          <p:nvPr/>
        </p:nvSpPr>
        <p:spPr bwMode="gray">
          <a:xfrm>
            <a:off x="2571750" y="8639579"/>
            <a:ext cx="194163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BDC8858-FF01-4AF7-9D0B-4776BE6BD323}" type="datetime4">
              <a:rPr lang="fr-FR" altLang="fr-FR" smtClean="0">
                <a:latin typeface="+mn-lt"/>
              </a:rPr>
              <a:pPr/>
              <a:t>5 juillet 2016</a:t>
            </a:fld>
            <a:endParaRPr lang="fr-FR" altLang="fr-FR" dirty="0">
              <a:latin typeface="+mn-lt"/>
            </a:endParaRPr>
          </a:p>
        </p:txBody>
      </p:sp>
      <p:pic>
        <p:nvPicPr>
          <p:cNvPr id="27" name="Picture 2191" descr="Q_BPCE_Assur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7787" y="8664818"/>
            <a:ext cx="845653" cy="30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76" y="4171974"/>
            <a:ext cx="5593819" cy="302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978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191" descr="Q_BPCE_Assur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91"/>
            <a:ext cx="1180205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 descr="http://upload.wikimedia.org/wikipedia/fr/b/b4/BPCE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7" y="-1110"/>
            <a:ext cx="1434237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91" descr="Q_BPCE_Assur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7787" y="8664818"/>
            <a:ext cx="845653" cy="30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2136977" y="8639579"/>
            <a:ext cx="216694" cy="360000"/>
          </a:xfrm>
        </p:spPr>
        <p:txBody>
          <a:bodyPr/>
          <a:lstStyle/>
          <a:p>
            <a:fld id="{D6F496DE-1E05-BF43-8036-15330E4D1321}" type="slidenum">
              <a:rPr lang="fr-FR" smtClean="0">
                <a:latin typeface="+mn-lt"/>
              </a:rPr>
              <a:t>3</a:t>
            </a:fld>
            <a:endParaRPr lang="fr-FR" dirty="0">
              <a:latin typeface="+mn-lt"/>
            </a:endParaRP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gray">
          <a:xfrm>
            <a:off x="2571750" y="8639579"/>
            <a:ext cx="194163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BDC8858-FF01-4AF7-9D0B-4776BE6BD323}" type="datetime4">
              <a:rPr lang="fr-FR" altLang="fr-FR" smtClean="0">
                <a:latin typeface="+mn-lt"/>
              </a:rPr>
              <a:pPr/>
              <a:t>5 juillet 2016</a:t>
            </a:fld>
            <a:endParaRPr lang="fr-FR" altLang="fr-FR" dirty="0">
              <a:latin typeface="+mn-lt"/>
            </a:endParaRPr>
          </a:p>
        </p:txBody>
      </p:sp>
      <p:sp>
        <p:nvSpPr>
          <p:cNvPr id="40" name="Rectangle à coins arrondis 39"/>
          <p:cNvSpPr/>
          <p:nvPr/>
        </p:nvSpPr>
        <p:spPr bwMode="auto">
          <a:xfrm>
            <a:off x="227807" y="453300"/>
            <a:ext cx="6497084" cy="289367"/>
          </a:xfrm>
          <a:prstGeom prst="roundRect">
            <a:avLst/>
          </a:prstGeom>
          <a:gradFill rotWithShape="1">
            <a:gsLst>
              <a:gs pos="0">
                <a:schemeClr val="tx1"/>
              </a:gs>
              <a:gs pos="100000">
                <a:schemeClr val="bg2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anchor="ctr"/>
          <a:lstStyle/>
          <a:p>
            <a:pPr marL="95250" indent="-95250" algn="ctr" eaLnBrk="0" fontAlgn="auto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CD0920"/>
              </a:buClr>
              <a:buSzPct val="100000"/>
              <a:buFont typeface="Wingdings" pitchFamily="2" charset="2"/>
              <a:buNone/>
            </a:pPr>
            <a:endParaRPr lang="fr-FR" sz="1400" b="1" kern="0">
              <a:solidFill>
                <a:srgbClr val="FFFFFF"/>
              </a:solidFill>
              <a:latin typeface="Helvetic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3680" y="476450"/>
            <a:ext cx="6390639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000" b="1" dirty="0" smtClean="0">
                <a:solidFill>
                  <a:srgbClr val="FFFFFF"/>
                </a:solidFill>
              </a:rPr>
              <a:t>UTILISATION DE L’ECRAN DE CREATION D’UNE ETUDE </a:t>
            </a:r>
            <a:endParaRPr lang="fr-FR" sz="1000" b="1" dirty="0">
              <a:solidFill>
                <a:srgbClr val="FFFFFF"/>
              </a:solidFill>
            </a:endParaRPr>
          </a:p>
          <a:p>
            <a:pPr lvl="0"/>
            <a:endParaRPr lang="fr-FR" sz="900" b="1" dirty="0">
              <a:solidFill>
                <a:srgbClr val="007F9E"/>
              </a:solidFill>
            </a:endParaRPr>
          </a:p>
          <a:p>
            <a:pPr lvl="0"/>
            <a:r>
              <a:rPr lang="fr-FR" sz="900" b="1" dirty="0" smtClean="0">
                <a:solidFill>
                  <a:srgbClr val="E2006A"/>
                </a:solidFill>
              </a:rPr>
              <a:t>La </a:t>
            </a:r>
            <a:r>
              <a:rPr lang="fr-FR" sz="900" b="1" dirty="0">
                <a:solidFill>
                  <a:srgbClr val="E2006A"/>
                </a:solidFill>
              </a:rPr>
              <a:t>construction d’une proposition est réalisée sur un écran principal, dans lequel vous devrez être vigilant.</a:t>
            </a:r>
            <a:endParaRPr lang="fr-FR" sz="900" dirty="0">
              <a:solidFill>
                <a:srgbClr val="E2006A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1113341"/>
            <a:ext cx="6594262" cy="7594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218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llenges Groupe BPCE Sports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7D1669ACC77A41B919089D0DB0BF2A" ma:contentTypeVersion="0" ma:contentTypeDescription="Crée un document." ma:contentTypeScope="" ma:versionID="d6631b0b3984eb704aad6e1f8a12c03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530AA6-B021-45F3-805B-A35FDD098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9AEA94-137C-462C-9DF3-C9BAA8BD15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89A970-9594-401F-8CB6-9D614A954F81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8025</TotalTime>
  <Words>212</Words>
  <Application>Microsoft Office PowerPoint</Application>
  <PresentationFormat>Affichage à l'écran (4:3)</PresentationFormat>
  <Paragraphs>47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Challenges Groupe BPCE Sports</vt:lpstr>
      <vt:lpstr>Bonnes pratiques Offre Complémentaire Santé Salariés</vt:lpstr>
      <vt:lpstr>Présentation PowerPoint</vt:lpstr>
      <vt:lpstr>Présentation PowerPoint</vt:lpstr>
    </vt:vector>
  </TitlesOfParts>
  <Company>Natixis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GROUPE BPCE SPORTS</dc:title>
  <dc:creator>Briand Karine</dc:creator>
  <cp:lastModifiedBy>A5704641</cp:lastModifiedBy>
  <cp:revision>182</cp:revision>
  <cp:lastPrinted>2015-04-29T12:36:43Z</cp:lastPrinted>
  <dcterms:created xsi:type="dcterms:W3CDTF">2014-07-10T15:24:12Z</dcterms:created>
  <dcterms:modified xsi:type="dcterms:W3CDTF">2016-07-05T08:58:06Z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0x010100B77D1669ACC77A41B919089D0DB0BF2A</vt:lpwstr>
  </property>
</Properties>
</file>