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4"/>
    <p:sldMasterId id="2147483728" r:id="rId5"/>
    <p:sldMasterId id="2147483738" r:id="rId6"/>
  </p:sldMasterIdLst>
  <p:notesMasterIdLst>
    <p:notesMasterId r:id="rId13"/>
  </p:notesMasterIdLst>
  <p:handoutMasterIdLst>
    <p:handoutMasterId r:id="rId14"/>
  </p:handoutMasterIdLst>
  <p:sldIdLst>
    <p:sldId id="270" r:id="rId7"/>
    <p:sldId id="271" r:id="rId8"/>
    <p:sldId id="272" r:id="rId9"/>
    <p:sldId id="273" r:id="rId10"/>
    <p:sldId id="274" r:id="rId11"/>
    <p:sldId id="275" r:id="rId12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9E"/>
    <a:srgbClr val="FFFFFF"/>
    <a:srgbClr val="000000"/>
    <a:srgbClr val="944B92"/>
    <a:srgbClr val="A678AD"/>
    <a:srgbClr val="581D74"/>
    <a:srgbClr val="4F8B2B"/>
    <a:srgbClr val="809AAE"/>
    <a:srgbClr val="009EE0"/>
    <a:srgbClr val="B4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53" autoAdjust="0"/>
    <p:restoredTop sz="94701" autoAdjust="0"/>
  </p:normalViewPr>
  <p:slideViewPr>
    <p:cSldViewPr snapToGrid="0" snapToObjects="1" showGuides="1">
      <p:cViewPr>
        <p:scale>
          <a:sx n="80" d="100"/>
          <a:sy n="80" d="100"/>
        </p:scale>
        <p:origin x="-1314" y="-72"/>
      </p:cViewPr>
      <p:guideLst>
        <p:guide orient="horz" pos="3576"/>
        <p:guide orient="horz" pos="1032"/>
        <p:guide orient="horz" pos="3138"/>
        <p:guide orient="horz" pos="774"/>
        <p:guide pos="5748"/>
        <p:guide pos="3864"/>
        <p:guide pos="600"/>
        <p:guide pos="2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738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t" anchorCtr="0" compatLnSpc="1">
            <a:prstTxWarp prst="textNoShape">
              <a:avLst/>
            </a:prstTxWarp>
          </a:bodyPr>
          <a:lstStyle>
            <a:lvl1pPr defTabSz="614130" eaLnBrk="0" hangingPunct="0">
              <a:defRPr sz="800"/>
            </a:lvl1pPr>
          </a:lstStyle>
          <a:p>
            <a:endParaRPr lang="fr-FR" altLang="fr-FR" dirty="0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5" y="1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t" anchorCtr="0" compatLnSpc="1">
            <a:prstTxWarp prst="textNoShape">
              <a:avLst/>
            </a:prstTxWarp>
          </a:bodyPr>
          <a:lstStyle>
            <a:lvl1pPr algn="r" defTabSz="614130" eaLnBrk="0" hangingPunct="0">
              <a:defRPr sz="800"/>
            </a:lvl1pPr>
          </a:lstStyle>
          <a:p>
            <a:endParaRPr lang="fr-FR" altLang="fr-FR" dirty="0"/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30846"/>
            <a:ext cx="2947382" cy="49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b" anchorCtr="0" compatLnSpc="1">
            <a:prstTxWarp prst="textNoShape">
              <a:avLst/>
            </a:prstTxWarp>
          </a:bodyPr>
          <a:lstStyle>
            <a:lvl1pPr defTabSz="614130" eaLnBrk="0" hangingPunct="0">
              <a:defRPr sz="800"/>
            </a:lvl1pPr>
          </a:lstStyle>
          <a:p>
            <a:endParaRPr lang="fr-FR" altLang="fr-FR" dirty="0"/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5" y="9430846"/>
            <a:ext cx="2945862" cy="49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b" anchorCtr="0" compatLnSpc="1">
            <a:prstTxWarp prst="textNoShape">
              <a:avLst/>
            </a:prstTxWarp>
          </a:bodyPr>
          <a:lstStyle>
            <a:lvl1pPr algn="r" defTabSz="614130" eaLnBrk="0" hangingPunct="0">
              <a:defRPr sz="800"/>
            </a:lvl1pPr>
          </a:lstStyle>
          <a:p>
            <a:fld id="{F456CFAB-390D-4DF2-9CC7-733631BF0B57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401690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738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775" y="1"/>
            <a:ext cx="294738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fr-FR" altLang="fr-FR" dirty="0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4653"/>
            <a:ext cx="5438748" cy="446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0846"/>
            <a:ext cx="2947382" cy="49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 dirty="0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775" y="9430846"/>
            <a:ext cx="2947382" cy="49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D4E543F-C24D-4252-97FF-9D059ED5E8F2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166200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0.jpe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0.jpe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0.jpe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 dirty="0"/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grpSp>
        <p:nvGrpSpPr>
          <p:cNvPr id="3" name="Groupe 2"/>
          <p:cNvGrpSpPr>
            <a:grpSpLocks noChangeAspect="1"/>
          </p:cNvGrpSpPr>
          <p:nvPr userDrawn="1"/>
        </p:nvGrpSpPr>
        <p:grpSpPr>
          <a:xfrm>
            <a:off x="7575949" y="5918588"/>
            <a:ext cx="1170177" cy="763200"/>
            <a:chOff x="7270750" y="5655401"/>
            <a:chExt cx="1477436" cy="963598"/>
          </a:xfrm>
        </p:grpSpPr>
        <p:sp>
          <p:nvSpPr>
            <p:cNvPr id="34" name="Rectangle à coins arrondis 33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41" name="Image 40" descr="Picto4 R.pn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42" name="Image 41" descr="Picto2 R.png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43" name="Image 42" descr="Picto3 R.png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44" name="Image 43" descr="Picto1 R.png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45" name="Image 44" descr="Picto5 R.png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46" name="Image 45" descr="Picto6 R.png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35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73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6ABA0-69E1-413F-8163-9A3AD64C9874}" type="datetime4">
              <a:rPr lang="fr-FR" altLang="fr-FR"/>
              <a:pPr/>
              <a:t>5 juillet 2016</a:t>
            </a:fld>
            <a:endParaRPr lang="fr-FR" altLang="fr-FR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59634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E1AB0E-2208-4F37-9D8B-932D1AB5AA22}" type="datetime4">
              <a:rPr lang="fr-FR" altLang="fr-FR"/>
              <a:pPr/>
              <a:t>5 juillet 2016</a:t>
            </a:fld>
            <a:endParaRPr lang="fr-FR" altLang="fr-F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43344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204D4-2E6B-44B4-9F49-595C8177F454}" type="datetime4">
              <a:rPr lang="fr-FR" altLang="fr-FR"/>
              <a:pPr/>
              <a:t>5 juillet 2016</a:t>
            </a:fld>
            <a:endParaRPr lang="fr-FR" altLang="fr-FR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/>
              <a:pPr/>
              <a:t>‹N°›</a:t>
            </a:fld>
            <a:endParaRPr lang="fr-FR" altLang="fr-FR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064500" cy="495300"/>
          </a:xfr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833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57F27-610F-4388-9688-15E916A97498}" type="datetime4">
              <a:rPr lang="fr-FR" altLang="fr-FR"/>
              <a:pPr/>
              <a:t>5 juillet 2016</a:t>
            </a:fld>
            <a:endParaRPr lang="fr-FR" alt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37627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C5079-B99E-4E44-845C-FB3354F5FF60}" type="datetime4">
              <a:rPr lang="fr-FR" altLang="fr-FR"/>
              <a:pPr/>
              <a:t>5 juillet 2016</a:t>
            </a:fld>
            <a:endParaRPr lang="fr-FR" altLang="fr-FR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/>
              <a:pPr/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821054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 dirty="0">
              <a:solidFill>
                <a:srgbClr val="571E74"/>
              </a:solidFill>
            </a:endParaRP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grpSp>
        <p:nvGrpSpPr>
          <p:cNvPr id="3" name="Groupe 2"/>
          <p:cNvGrpSpPr>
            <a:grpSpLocks noChangeAspect="1"/>
          </p:cNvGrpSpPr>
          <p:nvPr userDrawn="1"/>
        </p:nvGrpSpPr>
        <p:grpSpPr>
          <a:xfrm>
            <a:off x="7575949" y="5918588"/>
            <a:ext cx="1170177" cy="763200"/>
            <a:chOff x="7270750" y="5655401"/>
            <a:chExt cx="1477436" cy="963598"/>
          </a:xfrm>
        </p:grpSpPr>
        <p:sp>
          <p:nvSpPr>
            <p:cNvPr id="34" name="Rectangle à coins arrondis 33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fr-FR" dirty="0" smtClean="0">
                <a:solidFill>
                  <a:srgbClr val="571E74"/>
                </a:solidFill>
              </a:endParaRPr>
            </a:p>
          </p:txBody>
        </p:sp>
        <p:pic>
          <p:nvPicPr>
            <p:cNvPr id="41" name="Image 40" descr="Picto4 R.pn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42" name="Image 41" descr="Picto2 R.png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43" name="Image 42" descr="Picto3 R.png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44" name="Image 43" descr="Picto1 R.png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45" name="Image 44" descr="Picto5 R.png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46" name="Image 45" descr="Picto6 R.png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35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151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6ABA0-69E1-413F-8163-9A3AD64C9874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682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E1AB0E-2208-4F37-9D8B-932D1AB5AA22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17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204D4-2E6B-44B4-9F49-595C8177F454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064500" cy="495300"/>
          </a:xfr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75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57F27-610F-4388-9688-15E916A97498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961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C5079-B99E-4E44-845C-FB3354F5FF60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025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 dirty="0">
              <a:solidFill>
                <a:srgbClr val="571E74"/>
              </a:solidFill>
            </a:endParaRP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>
                <a:solidFill>
                  <a:srgbClr val="571E74"/>
                </a:solidFill>
              </a:endParaRPr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grpSp>
        <p:nvGrpSpPr>
          <p:cNvPr id="3" name="Groupe 2"/>
          <p:cNvGrpSpPr>
            <a:grpSpLocks noChangeAspect="1"/>
          </p:cNvGrpSpPr>
          <p:nvPr userDrawn="1"/>
        </p:nvGrpSpPr>
        <p:grpSpPr>
          <a:xfrm>
            <a:off x="7575949" y="5918588"/>
            <a:ext cx="1170177" cy="763200"/>
            <a:chOff x="7270750" y="5655401"/>
            <a:chExt cx="1477436" cy="963598"/>
          </a:xfrm>
        </p:grpSpPr>
        <p:sp>
          <p:nvSpPr>
            <p:cNvPr id="34" name="Rectangle à coins arrondis 33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fr-FR" dirty="0" smtClean="0">
                <a:solidFill>
                  <a:srgbClr val="571E74"/>
                </a:solidFill>
              </a:endParaRPr>
            </a:p>
          </p:txBody>
        </p:sp>
        <p:pic>
          <p:nvPicPr>
            <p:cNvPr id="41" name="Image 40" descr="Picto4 R.png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42" name="Image 41" descr="Picto2 R.png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43" name="Image 42" descr="Picto3 R.png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44" name="Image 43" descr="Picto1 R.png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45" name="Image 44" descr="Picto5 R.png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46" name="Image 45" descr="Picto6 R.png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35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095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6ABA0-69E1-413F-8163-9A3AD64C9874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109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E1AB0E-2208-4F37-9D8B-932D1AB5AA22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488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204D4-2E6B-44B4-9F49-595C8177F454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064500" cy="495300"/>
          </a:xfr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5876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57F27-610F-4388-9688-15E916A97498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2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C5079-B99E-4E44-845C-FB3354F5FF60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62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png"/><Relationship Id="rId14" Type="http://schemas.openxmlformats.org/officeDocument/2006/relationships/image" Target="../media/image7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.png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092825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 dirty="0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092825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3BDC8858-FF01-4AF7-9D0B-4776BE6BD323}" type="datetime4">
              <a:rPr lang="fr-FR" altLang="fr-FR"/>
              <a:pPr/>
              <a:t>5 juillet 2016</a:t>
            </a:fld>
            <a:endParaRPr lang="fr-FR" altLang="fr-FR" dirty="0"/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092825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/>
              <a:pPr/>
              <a:t>‹N°›</a:t>
            </a:fld>
            <a:endParaRPr lang="fr-FR" altLang="fr-FR" dirty="0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dirty="0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898525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7945574" y="319604"/>
            <a:ext cx="787264" cy="513461"/>
            <a:chOff x="7270750" y="5655401"/>
            <a:chExt cx="1477436" cy="963598"/>
          </a:xfrm>
        </p:grpSpPr>
        <p:sp>
          <p:nvSpPr>
            <p:cNvPr id="26" name="Rectangle à coins arrondis 25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27" name="Image 26" descr="Picto4 R.png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28" name="Image 27" descr="Picto2 R.png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29" name="Image 28" descr="Picto3 R.png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30" name="Image 29" descr="Picto1 R.png"/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34" name="Image 33" descr="Picto5 R.png"/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35" name="Image 34" descr="Picto6 R.png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18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092825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692" r:id="rId2"/>
    <p:sldLayoutId id="2147483694" r:id="rId3"/>
    <p:sldLayoutId id="2147483695" r:id="rId4"/>
    <p:sldLayoutId id="2147483696" r:id="rId5"/>
    <p:sldLayoutId id="2147483697" r:id="rId6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092825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 dirty="0">
              <a:solidFill>
                <a:srgbClr val="571E74"/>
              </a:solidFill>
            </a:endParaRP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092825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3BDC8858-FF01-4AF7-9D0B-4776BE6BD323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092825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>
              <a:solidFill>
                <a:srgbClr val="571E74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dirty="0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898525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>
              <a:solidFill>
                <a:srgbClr val="571E74"/>
              </a:solidFill>
            </a:endParaRPr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7945574" y="319604"/>
            <a:ext cx="787264" cy="513461"/>
            <a:chOff x="7270750" y="5655401"/>
            <a:chExt cx="1477436" cy="963598"/>
          </a:xfrm>
        </p:grpSpPr>
        <p:sp>
          <p:nvSpPr>
            <p:cNvPr id="26" name="Rectangle à coins arrondis 25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fr-FR" dirty="0" smtClean="0">
                <a:solidFill>
                  <a:srgbClr val="571E74"/>
                </a:solidFill>
              </a:endParaRPr>
            </a:p>
          </p:txBody>
        </p:sp>
        <p:pic>
          <p:nvPicPr>
            <p:cNvPr id="27" name="Image 26" descr="Picto4 R.png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28" name="Image 27" descr="Picto2 R.png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29" name="Image 28" descr="Picto3 R.png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30" name="Image 29" descr="Picto1 R.png"/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34" name="Image 33" descr="Picto5 R.png"/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35" name="Image 34" descr="Picto6 R.png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18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092825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89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092825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 dirty="0">
              <a:solidFill>
                <a:srgbClr val="571E74"/>
              </a:solidFill>
            </a:endParaRP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092825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3BDC8858-FF01-4AF7-9D0B-4776BE6BD323}" type="datetime4">
              <a:rPr lang="fr-FR" altLang="fr-FR">
                <a:solidFill>
                  <a:srgbClr val="FFFFFF"/>
                </a:solidFill>
              </a:rPr>
              <a:pPr/>
              <a:t>5 juillet 2016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092825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>
              <a:solidFill>
                <a:srgbClr val="571E74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dirty="0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898525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>
              <a:solidFill>
                <a:srgbClr val="571E74"/>
              </a:solidFill>
            </a:endParaRPr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7945574" y="319604"/>
            <a:ext cx="787264" cy="513461"/>
            <a:chOff x="7270750" y="5655401"/>
            <a:chExt cx="1477436" cy="963598"/>
          </a:xfrm>
        </p:grpSpPr>
        <p:sp>
          <p:nvSpPr>
            <p:cNvPr id="26" name="Rectangle à coins arrondis 25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fr-FR" dirty="0" smtClean="0">
                <a:solidFill>
                  <a:srgbClr val="571E74"/>
                </a:solidFill>
              </a:endParaRPr>
            </a:p>
          </p:txBody>
        </p:sp>
        <p:pic>
          <p:nvPicPr>
            <p:cNvPr id="27" name="Image 26" descr="Picto4 R.png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28" name="Image 27" descr="Picto2 R.png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29" name="Image 28" descr="Picto3 R.png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30" name="Image 29" descr="Picto1 R.png"/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34" name="Image 33" descr="Picto5 R.png"/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35" name="Image 34" descr="Picto6 R.png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18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092825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24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altLang="fr-FR" dirty="0" smtClean="0"/>
              <a:t>Complémentaire santé salariés</a:t>
            </a:r>
            <a:br>
              <a:rPr lang="fr-FR" altLang="fr-FR" dirty="0" smtClean="0"/>
            </a:br>
            <a:r>
              <a:rPr lang="fr-FR" altLang="fr-FR" sz="2400" dirty="0" smtClean="0">
                <a:solidFill>
                  <a:schemeClr val="accent1"/>
                </a:solidFill>
              </a:rPr>
              <a:t>Ce qu’il faut savoir sur les conventions collectives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0" indent="0"/>
            <a:r>
              <a:rPr lang="fr-FR" altLang="fr-FR" dirty="0" smtClean="0"/>
              <a:t>Février 2016</a:t>
            </a:r>
          </a:p>
          <a:p>
            <a:pPr marL="0" indent="0"/>
            <a:endParaRPr lang="fr-FR" altLang="fr-FR" dirty="0" smtClean="0"/>
          </a:p>
          <a:p>
            <a:pPr marL="0" indent="0"/>
            <a:endParaRPr lang="fr-FR" altLang="fr-FR" dirty="0" smtClean="0"/>
          </a:p>
          <a:p>
            <a:pPr marL="0" indent="0"/>
            <a:r>
              <a:rPr lang="fr-FR" altLang="fr-FR" dirty="0" smtClean="0"/>
              <a:t>Pôle Assurances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58" y="6208728"/>
            <a:ext cx="1381434" cy="4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généralités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2784" y="1318161"/>
            <a:ext cx="4295465" cy="4774663"/>
          </a:xfrm>
          <a:ln w="25400">
            <a:solidFill>
              <a:schemeClr val="accent2"/>
            </a:solidFill>
          </a:ln>
        </p:spPr>
        <p:txBody>
          <a:bodyPr lIns="108000" tIns="108000" rIns="108000" bIns="108000"/>
          <a:lstStyle/>
          <a:p>
            <a:r>
              <a:rPr lang="fr-FR" sz="1200" dirty="0" smtClean="0"/>
              <a:t>un </a:t>
            </a:r>
            <a:r>
              <a:rPr lang="fr-FR" sz="1200" dirty="0"/>
              <a:t>accord écrit conclu </a:t>
            </a:r>
            <a:r>
              <a:rPr lang="fr-FR" sz="1200" dirty="0" smtClean="0"/>
              <a:t>entre une/des organisations patronales et un/des </a:t>
            </a:r>
            <a:r>
              <a:rPr lang="fr-FR" sz="1200" dirty="0"/>
              <a:t>syndicats de salariés représentatifs. </a:t>
            </a:r>
            <a:endParaRPr lang="fr-FR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600" b="0" dirty="0"/>
          </a:p>
          <a:p>
            <a:r>
              <a:rPr lang="fr-FR" sz="1200" dirty="0" smtClean="0">
                <a:solidFill>
                  <a:schemeClr val="accent6"/>
                </a:solidFill>
              </a:rPr>
              <a:t>Son rôle</a:t>
            </a:r>
            <a:endParaRPr lang="fr-FR" sz="1200" dirty="0">
              <a:solidFill>
                <a:schemeClr val="accent6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dirty="0" smtClean="0"/>
              <a:t>Fixer </a:t>
            </a:r>
            <a:r>
              <a:rPr lang="fr-FR" sz="1200" b="0" dirty="0"/>
              <a:t>des règles de droit en plus des dispositions du Code du travail.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dirty="0" smtClean="0"/>
              <a:t>Adapter les </a:t>
            </a:r>
            <a:r>
              <a:rPr lang="fr-FR" sz="1200" b="0" dirty="0"/>
              <a:t>règles du Code du travail au secteur d'activité qu'elle </a:t>
            </a:r>
            <a:r>
              <a:rPr lang="fr-FR" sz="1200" b="0" dirty="0" smtClean="0"/>
              <a:t>couvre.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dirty="0" smtClean="0"/>
              <a:t>Fixer </a:t>
            </a:r>
            <a:r>
              <a:rPr lang="fr-FR" sz="1200" b="0" dirty="0"/>
              <a:t>des avantages supplémentaires et certaines règles non prévues dans </a:t>
            </a:r>
            <a:r>
              <a:rPr lang="fr-FR" sz="1200" b="0" dirty="0" smtClean="0"/>
              <a:t>le </a:t>
            </a:r>
            <a:r>
              <a:rPr lang="fr-FR" sz="1200" b="0" dirty="0"/>
              <a:t>Code du travail </a:t>
            </a:r>
            <a:r>
              <a:rPr lang="fr-FR" sz="1200" b="0" dirty="0" smtClean="0"/>
              <a:t>comme la protection </a:t>
            </a:r>
            <a:r>
              <a:rPr lang="fr-FR" sz="1200" b="0" dirty="0"/>
              <a:t>sociale complémentaire </a:t>
            </a:r>
            <a:r>
              <a:rPr lang="fr-FR" sz="1200" b="0" dirty="0" smtClean="0"/>
              <a:t>notamment.</a:t>
            </a:r>
            <a:endParaRPr lang="fr-FR" sz="1200" b="0" dirty="0"/>
          </a:p>
          <a:p>
            <a:endParaRPr lang="fr-FR" sz="600" dirty="0" smtClean="0"/>
          </a:p>
          <a:p>
            <a:r>
              <a:rPr lang="fr-FR" sz="1200" dirty="0" smtClean="0">
                <a:solidFill>
                  <a:schemeClr val="accent2"/>
                </a:solidFill>
              </a:rPr>
              <a:t>Son champs d’application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b="0" dirty="0" smtClean="0"/>
              <a:t>Employeurs et salariés du secteur privé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b="0" dirty="0" smtClean="0"/>
              <a:t>Application Nationale dans la plupart des cas mais possibilité d’avoir des accords locaux (ex : agriculture)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b="0" dirty="0" smtClean="0"/>
              <a:t>Applicable au niveau branche, entreprise ou interprofessionnel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600" b="0" dirty="0" smtClean="0"/>
          </a:p>
          <a:p>
            <a:r>
              <a:rPr lang="fr-FR" sz="1200" dirty="0" smtClean="0">
                <a:solidFill>
                  <a:schemeClr val="accent2"/>
                </a:solidFill>
              </a:rPr>
              <a:t>Sa durée </a:t>
            </a:r>
          </a:p>
          <a:p>
            <a:r>
              <a:rPr lang="fr-FR" sz="1200" b="0" dirty="0" smtClean="0"/>
              <a:t>5 ans max si la durée est déterminée</a:t>
            </a:r>
          </a:p>
          <a:p>
            <a:r>
              <a:rPr lang="fr-FR" sz="1200" b="0" dirty="0" smtClean="0"/>
              <a:t>Elle peut également être indéterminée.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5 juillet 2016</a:t>
            </a:fld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2</a:t>
            </a:fld>
            <a:endParaRPr lang="fr-FR" alt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52784" y="962391"/>
            <a:ext cx="4295465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/>
              <a:t>Qu’est-ce qu’une convention collective ?</a:t>
            </a:r>
            <a:endParaRPr lang="fr-FR" sz="1400" b="1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gray">
          <a:xfrm>
            <a:off x="4700649" y="1318162"/>
            <a:ext cx="4295465" cy="4774663"/>
          </a:xfrm>
          <a:prstGeom prst="rect">
            <a:avLst/>
          </a:prstGeom>
          <a:noFill/>
          <a:ln w="25400">
            <a:solidFill>
              <a:schemeClr val="accent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108000" rIns="108000" bIns="108000" numCol="1" anchor="t" anchorCtr="0" compatLnSpc="1">
            <a:prstTxWarp prst="textNoShape">
              <a:avLst/>
            </a:prstTxWarp>
          </a:bodyPr>
          <a:lstStyle>
            <a:lvl1pPr marL="0" indent="0" algn="l" defTabSz="723900" rtl="0" eaLnBrk="1" fontAlgn="base" hangingPunct="1">
              <a:spcBef>
                <a:spcPct val="20000"/>
              </a:spcBef>
              <a:spcAft>
                <a:spcPct val="0"/>
              </a:spcAft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75" indent="-266700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Char char="•"/>
              <a:defRPr sz="1600" b="1">
                <a:solidFill>
                  <a:srgbClr val="007F9E"/>
                </a:solidFill>
                <a:latin typeface="+mn-lt"/>
                <a:cs typeface="+mn-cs"/>
              </a:defRPr>
            </a:lvl2pPr>
            <a:lvl3pPr marL="723900" indent="-274638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Verdana" pitchFamily="34" charset="0"/>
              <a:buChar char="–"/>
              <a:defRPr sz="1400">
                <a:solidFill>
                  <a:schemeClr val="tx2"/>
                </a:solidFill>
                <a:latin typeface="+mn-lt"/>
                <a:cs typeface="+mn-cs"/>
              </a:defRPr>
            </a:lvl3pPr>
            <a:lvl4pPr marL="903288" indent="468313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 sz="1200">
                <a:solidFill>
                  <a:schemeClr val="tx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endParaRPr lang="fr-FR" sz="300" b="0" kern="0" dirty="0" smtClean="0"/>
          </a:p>
          <a:p>
            <a:r>
              <a:rPr lang="fr-FR" sz="1200" dirty="0"/>
              <a:t>Elle regroupe des dispositions spécifiques à chaque branche.</a:t>
            </a:r>
          </a:p>
          <a:p>
            <a:r>
              <a:rPr lang="fr-FR" sz="1200" b="0" dirty="0" smtClean="0"/>
              <a:t>Elles sont regroupées dans un </a:t>
            </a:r>
            <a:r>
              <a:rPr lang="fr-FR" sz="1200" b="0" dirty="0"/>
              <a:t>texte de base </a:t>
            </a:r>
            <a:r>
              <a:rPr lang="fr-FR" sz="1200" b="0" dirty="0" smtClean="0"/>
              <a:t>le plus souvent complété </a:t>
            </a:r>
            <a:r>
              <a:rPr lang="fr-FR" sz="1200" b="0" dirty="0"/>
              <a:t>par des avenants, accords et annexes</a:t>
            </a:r>
            <a:r>
              <a:rPr lang="fr-FR" sz="1200" b="0" dirty="0" smtClean="0"/>
              <a:t>.</a:t>
            </a:r>
          </a:p>
          <a:p>
            <a:endParaRPr lang="fr-FR" sz="12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dirty="0" smtClean="0"/>
              <a:t>Les dispositions peuvent être plus favorables aux salariés que le code du travail.</a:t>
            </a:r>
          </a:p>
          <a:p>
            <a:r>
              <a:rPr lang="fr-FR" sz="1200" b="0" i="1" dirty="0" smtClean="0"/>
              <a:t>Exemples : durée du travail, calcul de l’indemnité de licenciement</a:t>
            </a:r>
          </a:p>
          <a:p>
            <a:endParaRPr lang="fr-FR" sz="12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0" dirty="0" smtClean="0"/>
              <a:t>La CCN peut prévoir des dispositions totalement absentes du code du travail.</a:t>
            </a:r>
          </a:p>
          <a:p>
            <a:r>
              <a:rPr lang="fr-FR" sz="1200" b="0" i="1" dirty="0" smtClean="0"/>
              <a:t>Exemples : prime de fin d’année, congés payés supplémentaires en fonction de l’ancienneté, </a:t>
            </a:r>
            <a:r>
              <a:rPr lang="fr-FR" sz="1200" i="1" dirty="0" smtClean="0"/>
              <a:t>garanties de protection sociale dont la complémentaire santé ou la prévoyance</a:t>
            </a:r>
          </a:p>
          <a:p>
            <a:endParaRPr lang="fr-FR" sz="1200" i="1" dirty="0"/>
          </a:p>
          <a:p>
            <a:endParaRPr lang="fr-FR" sz="1200" i="1" dirty="0" smtClean="0"/>
          </a:p>
          <a:p>
            <a:endParaRPr lang="fr-FR" sz="1200" dirty="0"/>
          </a:p>
          <a:p>
            <a:r>
              <a:rPr lang="fr-FR" kern="0" dirty="0" smtClean="0"/>
              <a:t> </a:t>
            </a:r>
            <a:endParaRPr lang="fr-FR" kern="0" dirty="0"/>
          </a:p>
        </p:txBody>
      </p:sp>
      <p:sp>
        <p:nvSpPr>
          <p:cNvPr id="8" name="ZoneTexte 7"/>
          <p:cNvSpPr txBox="1"/>
          <p:nvPr/>
        </p:nvSpPr>
        <p:spPr>
          <a:xfrm>
            <a:off x="4700649" y="949025"/>
            <a:ext cx="4295465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/>
              <a:t>Quel est son contenu ?</a:t>
            </a:r>
            <a:endParaRPr lang="fr-FR" sz="1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4995830" y="5353673"/>
            <a:ext cx="370510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Ces règles s’imposent dans toutes les entreprises rattachées </a:t>
            </a:r>
            <a:endParaRPr lang="fr-FR" sz="1600" dirty="0"/>
          </a:p>
        </p:txBody>
      </p:sp>
      <p:sp>
        <p:nvSpPr>
          <p:cNvPr id="10" name="Flèche vers le bas 9"/>
          <p:cNvSpPr/>
          <p:nvPr/>
        </p:nvSpPr>
        <p:spPr bwMode="auto">
          <a:xfrm>
            <a:off x="5450773" y="5058888"/>
            <a:ext cx="332509" cy="261257"/>
          </a:xfrm>
          <a:prstGeom prst="downArrow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Flèche vers le bas 10"/>
          <p:cNvSpPr/>
          <p:nvPr/>
        </p:nvSpPr>
        <p:spPr bwMode="auto">
          <a:xfrm>
            <a:off x="6515872" y="5058888"/>
            <a:ext cx="332509" cy="261257"/>
          </a:xfrm>
          <a:prstGeom prst="downArrow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Flèche vers le bas 11"/>
          <p:cNvSpPr/>
          <p:nvPr/>
        </p:nvSpPr>
        <p:spPr bwMode="auto">
          <a:xfrm>
            <a:off x="7550726" y="5058887"/>
            <a:ext cx="332509" cy="261257"/>
          </a:xfrm>
          <a:prstGeom prst="downArrow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451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750" y="219322"/>
            <a:ext cx="8064500" cy="495300"/>
          </a:xfrm>
        </p:spPr>
        <p:txBody>
          <a:bodyPr/>
          <a:lstStyle/>
          <a:p>
            <a:r>
              <a:rPr lang="fr-FR" dirty="0" smtClean="0"/>
              <a:t>Comment savoir quelle CCN est applicable à un employeur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288" y="1068779"/>
            <a:ext cx="8380577" cy="4952609"/>
          </a:xfrm>
        </p:spPr>
        <p:txBody>
          <a:bodyPr/>
          <a:lstStyle/>
          <a:p>
            <a:r>
              <a:rPr lang="fr-FR" sz="1400" dirty="0" smtClean="0"/>
              <a:t>Les éléments pour déterminer la CCN applicable sont :</a:t>
            </a:r>
          </a:p>
          <a:p>
            <a:pPr marL="285750" indent="-285750">
              <a:buFontTx/>
              <a:buChar char="-"/>
            </a:pPr>
            <a:r>
              <a:rPr lang="fr-FR" sz="1400" dirty="0" smtClean="0"/>
              <a:t>L’activité principale de l’entreprise</a:t>
            </a:r>
          </a:p>
          <a:p>
            <a:pPr marL="285750" indent="-285750">
              <a:buFontTx/>
              <a:buChar char="-"/>
            </a:pPr>
            <a:r>
              <a:rPr lang="fr-FR" sz="1400" dirty="0" smtClean="0"/>
              <a:t>L’IDCC </a:t>
            </a:r>
          </a:p>
          <a:p>
            <a:pPr marL="285750" indent="-285750">
              <a:buFontTx/>
              <a:buChar char="-"/>
            </a:pPr>
            <a:r>
              <a:rPr lang="fr-FR" sz="1400" dirty="0" smtClean="0"/>
              <a:t>Le n° de brochure</a:t>
            </a:r>
          </a:p>
          <a:p>
            <a:pPr marL="285750" indent="-285750">
              <a:buFontTx/>
              <a:buChar char="-"/>
            </a:pPr>
            <a:endParaRPr lang="fr-FR" sz="1400" dirty="0"/>
          </a:p>
          <a:p>
            <a:endParaRPr lang="fr-FR" sz="1400" b="0" dirty="0" smtClean="0"/>
          </a:p>
          <a:p>
            <a:r>
              <a:rPr lang="fr-FR" sz="1400" dirty="0" smtClean="0"/>
              <a:t>Et le code NAF ?</a:t>
            </a:r>
          </a:p>
          <a:p>
            <a:r>
              <a:rPr lang="fr-FR" sz="1400" b="0" dirty="0" smtClean="0"/>
              <a:t>Pour déterminer l’activité principale de l’entreprise, le code NAF (anciennement APE) est un indice.</a:t>
            </a:r>
          </a:p>
          <a:p>
            <a:r>
              <a:rPr lang="fr-FR" sz="1400" b="0" dirty="0" smtClean="0"/>
              <a:t>Attention : les entreprises d’un même code NAF peuvent dépendre de conventions collectives différentes.</a:t>
            </a:r>
          </a:p>
          <a:p>
            <a:r>
              <a:rPr lang="fr-FR" sz="1400" b="0" dirty="0" smtClean="0"/>
              <a:t>Exemple : Les entreprises du code NAF 1071D (Pâtisserie) sont trouvent rattachées aux conventions collectives Pâtisserie ou Boulangerie pâtisseries artisanales ou encore café hôtel restaurant</a:t>
            </a:r>
          </a:p>
          <a:p>
            <a:endParaRPr lang="fr-FR" sz="1400" b="0" dirty="0"/>
          </a:p>
          <a:p>
            <a:r>
              <a:rPr lang="fr-FR" sz="1400" b="0" dirty="0" smtClean="0"/>
              <a:t>De la même façon, les conventions collectives couvrent souvent plusieurs codes NAF.</a:t>
            </a:r>
          </a:p>
          <a:p>
            <a:r>
              <a:rPr lang="fr-FR" sz="1400" b="0" dirty="0" smtClean="0"/>
              <a:t>Exemple : dans la convention « Publicité », on trouve des entreprises de nombreux codes NAF différents comme « Production de films ou édition de journaux.</a:t>
            </a:r>
          </a:p>
          <a:p>
            <a:endParaRPr lang="fr-FR" sz="1400" b="0" dirty="0"/>
          </a:p>
          <a:p>
            <a:endParaRPr lang="fr-FR" sz="1400" b="0" dirty="0" smtClean="0"/>
          </a:p>
          <a:p>
            <a:endParaRPr lang="fr-FR" sz="1400" b="0" dirty="0"/>
          </a:p>
          <a:p>
            <a:r>
              <a:rPr lang="fr-FR" sz="1400" b="0" dirty="0" smtClean="0">
                <a:sym typeface="Wingdings" panose="05000000000000000000" pitchFamily="2" charset="2"/>
              </a:rPr>
              <a:t> Dans Octave, </a:t>
            </a:r>
            <a:endParaRPr lang="fr-FR" sz="1400" b="0" dirty="0" smtClean="0"/>
          </a:p>
          <a:p>
            <a:endParaRPr lang="fr-FR" sz="1400" b="0" dirty="0"/>
          </a:p>
          <a:p>
            <a:endParaRPr lang="fr-FR" sz="1400" dirty="0"/>
          </a:p>
          <a:p>
            <a:endParaRPr lang="fr-FR" sz="1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5 juillet 2016</a:t>
            </a:fld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3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3141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identifier la CCN de rattachement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750" y="1057438"/>
            <a:ext cx="8064500" cy="854489"/>
          </a:xfrm>
          <a:solidFill>
            <a:srgbClr val="007F9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8000" tIns="108000" rIns="108000" bIns="108000"/>
          <a:lstStyle/>
          <a:p>
            <a:r>
              <a:rPr lang="fr-FR" sz="1400" dirty="0" smtClean="0"/>
              <a:t>Il est primordial de qualifier correctement la CCN à laquelle votre client est rattaché car il s’agit d’un critère bloquant d’éligibilité au contrat complémentaire santé salariés.</a:t>
            </a:r>
          </a:p>
          <a:p>
            <a:endParaRPr lang="fr-FR" sz="1400" dirty="0"/>
          </a:p>
          <a:p>
            <a:endParaRPr lang="fr-FR" sz="140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27088" y="5035950"/>
            <a:ext cx="3313112" cy="360363"/>
          </a:xfrm>
        </p:spPr>
        <p:txBody>
          <a:bodyPr/>
          <a:lstStyle/>
          <a:p>
            <a:fld id="{D4A6ABA0-69E1-413F-8163-9A3AD64C9874}" type="datetime4">
              <a:rPr lang="fr-FR" altLang="fr-FR" smtClean="0"/>
              <a:pPr/>
              <a:t>5 juillet 2016</a:t>
            </a:fld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395288" y="5035950"/>
            <a:ext cx="288925" cy="360363"/>
          </a:xfrm>
        </p:spPr>
        <p:txBody>
          <a:bodyPr/>
          <a:lstStyle/>
          <a:p>
            <a:fld id="{C1E1564E-73E6-47A7-BC97-7D60F78144EA}" type="slidenum">
              <a:rPr lang="fr-FR" altLang="fr-FR" smtClean="0"/>
              <a:pPr/>
              <a:t>4</a:t>
            </a:fld>
            <a:endParaRPr lang="fr-FR" alt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539750" y="1959427"/>
            <a:ext cx="8208962" cy="1715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Dans quels cas les CCN sont-elles non éligibles  ?</a:t>
            </a:r>
          </a:p>
          <a:p>
            <a:endParaRPr lang="fr-FR" sz="800" b="1" dirty="0" smtClean="0">
              <a:solidFill>
                <a:srgbClr val="007F9E"/>
              </a:solidFill>
            </a:endParaRPr>
          </a:p>
          <a:p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1 - </a:t>
            </a:r>
            <a:r>
              <a:rPr lang="fr-FR" sz="1400" dirty="0" smtClean="0"/>
              <a:t>Un assureur est encore désigné dans la CCN. Les entreprises sont obligées de souscrire dans cette compagnie. (lorsqu’une entreprise est « recommandée », il n’y a pas d’obligation)</a:t>
            </a:r>
          </a:p>
          <a:p>
            <a:endParaRPr lang="fr-FR" sz="800" dirty="0" smtClean="0"/>
          </a:p>
          <a:p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2 – </a:t>
            </a:r>
            <a:r>
              <a:rPr lang="fr-FR" sz="1400" dirty="0" smtClean="0"/>
              <a:t>Si une Convention Santé a été intégrée dans la CCN et le contrat CE ne respecte pas les minima de couverture et/ou de tarif, il faut distinguer 2 cas :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00287" y="3910344"/>
            <a:ext cx="4169571" cy="1015663"/>
          </a:xfrm>
          <a:prstGeom prst="rect">
            <a:avLst/>
          </a:prstGeom>
          <a:noFill/>
          <a:ln w="25400">
            <a:solidFill>
              <a:srgbClr val="007F9E"/>
            </a:solidFill>
            <a:prstDash val="dashDot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/>
            </a:lvl1pPr>
          </a:lstStyle>
          <a:p>
            <a:r>
              <a:rPr lang="fr-FR" dirty="0"/>
              <a:t>Le client est ou devient membre d’une organisation syndicale signataire de la convention </a:t>
            </a:r>
          </a:p>
          <a:p>
            <a:r>
              <a:rPr lang="fr-FR" dirty="0">
                <a:sym typeface="Wingdings" panose="05000000000000000000" pitchFamily="2" charset="2"/>
              </a:rPr>
              <a:t>Cette convention s’applique à lui immédiatement</a:t>
            </a:r>
          </a:p>
          <a:p>
            <a:r>
              <a:rPr lang="fr-FR" dirty="0">
                <a:sym typeface="Wingdings" panose="05000000000000000000" pitchFamily="2" charset="2"/>
              </a:rPr>
              <a:t>Notre contrat n’est pas </a:t>
            </a:r>
            <a:r>
              <a:rPr lang="fr-FR" dirty="0" smtClean="0">
                <a:sym typeface="Wingdings" panose="05000000000000000000" pitchFamily="2" charset="2"/>
              </a:rPr>
              <a:t>éligible</a:t>
            </a:r>
          </a:p>
          <a:p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751106" y="3911696"/>
            <a:ext cx="4169571" cy="1015663"/>
          </a:xfrm>
          <a:prstGeom prst="rect">
            <a:avLst/>
          </a:prstGeom>
          <a:noFill/>
          <a:ln w="25400">
            <a:solidFill>
              <a:srgbClr val="007F9E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Le client n’est pas membre d’une organisation syndicale signataire de la convention </a:t>
            </a:r>
          </a:p>
          <a:p>
            <a:pPr marL="171450" indent="-171450">
              <a:buFont typeface="Wingdings"/>
              <a:buChar char="è"/>
            </a:pPr>
            <a:r>
              <a:rPr lang="fr-FR" sz="1200" dirty="0" smtClean="0">
                <a:sym typeface="Wingdings" panose="05000000000000000000" pitchFamily="2" charset="2"/>
              </a:rPr>
              <a:t>Cette convention s’appliquera à lui uniquement en cas d’arrêté d’extension (arrêté ministériel)</a:t>
            </a:r>
          </a:p>
          <a:p>
            <a:pPr marL="171450" indent="-171450">
              <a:buFont typeface="Wingdings"/>
              <a:buChar char="è"/>
            </a:pPr>
            <a:r>
              <a:rPr lang="fr-FR" sz="1200" dirty="0" smtClean="0">
                <a:sym typeface="Wingdings" panose="05000000000000000000" pitchFamily="2" charset="2"/>
              </a:rPr>
              <a:t>Notre contrat est éligible d’ici là</a:t>
            </a:r>
            <a:endParaRPr lang="fr-FR" sz="1200" dirty="0" smtClean="0"/>
          </a:p>
        </p:txBody>
      </p:sp>
      <p:sp>
        <p:nvSpPr>
          <p:cNvPr id="21" name="Triangle isocèle 20"/>
          <p:cNvSpPr/>
          <p:nvPr/>
        </p:nvSpPr>
        <p:spPr bwMode="auto">
          <a:xfrm rot="10800000">
            <a:off x="2126093" y="3720338"/>
            <a:ext cx="517958" cy="190005"/>
          </a:xfrm>
          <a:prstGeom prst="triangle">
            <a:avLst/>
          </a:prstGeom>
          <a:solidFill>
            <a:srgbClr val="007F9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2" name="Triangle isocèle 21"/>
          <p:cNvSpPr/>
          <p:nvPr/>
        </p:nvSpPr>
        <p:spPr bwMode="auto">
          <a:xfrm rot="10800000">
            <a:off x="6572615" y="3720337"/>
            <a:ext cx="517958" cy="190005"/>
          </a:xfrm>
          <a:prstGeom prst="triangle">
            <a:avLst/>
          </a:prstGeom>
          <a:solidFill>
            <a:srgbClr val="007F9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81535" y="5336938"/>
            <a:ext cx="8525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NB : </a:t>
            </a:r>
            <a:r>
              <a:rPr lang="fr-FR" sz="1400" dirty="0" smtClean="0"/>
              <a:t>le choix « 9999 - CCN absente » sur Octave doit être une exception. Il fait obligatoirement suite à un appel à la plateforme Macif.</a:t>
            </a:r>
          </a:p>
        </p:txBody>
      </p:sp>
    </p:spTree>
    <p:extLst>
      <p:ext uri="{BB962C8B-B14F-4D97-AF65-F5344CB8AC3E}">
        <p14:creationId xmlns:p14="http://schemas.microsoft.com/office/powerpoint/2010/main" val="1570687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impacts dans OCTAVE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3380669"/>
              </p:ext>
            </p:extLst>
          </p:nvPr>
        </p:nvGraphicFramePr>
        <p:xfrm>
          <a:off x="539750" y="1167576"/>
          <a:ext cx="8064501" cy="464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5378"/>
                <a:gridCol w="1995055"/>
                <a:gridCol w="195406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Cas de CCN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Eligibilité</a:t>
                      </a:r>
                      <a:r>
                        <a:rPr lang="fr-FR" sz="1400" baseline="0" dirty="0" smtClean="0"/>
                        <a:t> au contrat CE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OCTAVE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CCN avec ou sans convention santé compatible CE à partir de la formule Essentielle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OUI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OK</a:t>
                      </a:r>
                      <a:endParaRPr lang="fr-FR" sz="1200" dirty="0"/>
                    </a:p>
                  </a:txBody>
                  <a:tcPr anchor="ctr"/>
                </a:tc>
              </a:tr>
              <a:tr h="327952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CCN avec convention</a:t>
                      </a:r>
                      <a:r>
                        <a:rPr lang="fr-FR" sz="1200" baseline="0" dirty="0" smtClean="0"/>
                        <a:t> santé compatible CE </a:t>
                      </a:r>
                      <a:r>
                        <a:rPr lang="fr-FR" sz="1200" dirty="0" smtClean="0"/>
                        <a:t>à partir d’une formule supérieure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OUI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OK</a:t>
                      </a:r>
                      <a:endParaRPr lang="fr-FR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CCN avec convention santé incompatible CE avec </a:t>
                      </a:r>
                      <a:r>
                        <a:rPr lang="fr-FR" sz="1200" baseline="0" dirty="0" smtClean="0"/>
                        <a:t>arrêté d’extension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NON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C00000"/>
                          </a:solidFill>
                        </a:rPr>
                        <a:t>KO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rgbClr val="C00000"/>
                          </a:solidFill>
                        </a:rPr>
                        <a:t>Message d’inéligibilité</a:t>
                      </a:r>
                      <a:endParaRPr lang="fr-FR" sz="12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CCN avec convention santé incompatible CE sans </a:t>
                      </a:r>
                      <a:r>
                        <a:rPr lang="fr-FR" sz="1200" baseline="0" dirty="0" smtClean="0"/>
                        <a:t>arrêté d’extension</a:t>
                      </a:r>
                      <a:endParaRPr lang="fr-F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OUI pour</a:t>
                      </a:r>
                      <a:r>
                        <a:rPr lang="fr-FR" sz="1200" baseline="0" dirty="0" smtClean="0"/>
                        <a:t> les entreprises adhérentes à une Fédération Patronale signataire</a:t>
                      </a:r>
                    </a:p>
                    <a:p>
                      <a:pPr algn="ctr"/>
                      <a:r>
                        <a:rPr lang="fr-FR" sz="1200" baseline="0" dirty="0" smtClean="0"/>
                        <a:t>NON pour les autres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OK</a:t>
                      </a:r>
                    </a:p>
                    <a:p>
                      <a:pPr algn="ctr"/>
                      <a:r>
                        <a:rPr lang="fr-FR" sz="1200" dirty="0" smtClean="0"/>
                        <a:t>(Il s’agit d’un parti pris Macif. L’employeur sait</a:t>
                      </a:r>
                      <a:r>
                        <a:rPr lang="fr-FR" sz="1200" baseline="0" dirty="0" smtClean="0"/>
                        <a:t> qu’il est adhérent et a été informé par sa Fédération qu’il doit respecter des minima en santé. </a:t>
                      </a:r>
                      <a:endParaRPr lang="fr-FR" sz="1200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CCN avec désignation d’un assureur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NON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C00000"/>
                          </a:solidFill>
                        </a:rPr>
                        <a:t>KO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rgbClr val="C00000"/>
                          </a:solidFill>
                        </a:rPr>
                        <a:t>Message d’inéligibilité</a:t>
                      </a:r>
                      <a:endParaRPr lang="fr-FR" sz="120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Entreprise</a:t>
                      </a:r>
                      <a:r>
                        <a:rPr lang="fr-FR" sz="1200" baseline="0" dirty="0" smtClean="0"/>
                        <a:t> non rattachée à une CCN</a:t>
                      </a:r>
                      <a:endParaRPr lang="fr-FR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Plateforme Macif – 02 47 71 79 50</a:t>
                      </a:r>
                      <a:endParaRPr lang="fr-F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CCN inconnue</a:t>
                      </a:r>
                      <a:endParaRPr lang="fr-FR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Plateforme Macif – 02 47 71 79 50</a:t>
                      </a:r>
                      <a:endParaRPr lang="fr-F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5 juillet 2016</a:t>
            </a:fld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5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562867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L’évolution du statut des CCN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L’ANI, accompagné de l’arrivée de nouveaux acteurs sur le marché, a été un accélérateur des renégociations des conventions santé.</a:t>
            </a:r>
          </a:p>
          <a:p>
            <a:endParaRPr lang="fr-FR" dirty="0"/>
          </a:p>
          <a:p>
            <a:r>
              <a:rPr lang="fr-FR" dirty="0" smtClean="0"/>
              <a:t>La désignation d’assureur est désormais interdite. Les assureurs sortant ont donc négocié l’intégration de couverture minimales et tarifs hors normes pour contourner la loi.</a:t>
            </a:r>
          </a:p>
          <a:p>
            <a:endParaRPr lang="fr-FR" dirty="0"/>
          </a:p>
          <a:p>
            <a:r>
              <a:rPr lang="fr-FR" dirty="0" smtClean="0"/>
              <a:t>Les négociations en cours sur les conventions santé ne sont pas publiques. Il est donc difficile  d’anticiper certaines évolutions sur les CCN.</a:t>
            </a:r>
          </a:p>
          <a:p>
            <a:endParaRPr lang="fr-FR" dirty="0"/>
          </a:p>
          <a:p>
            <a:r>
              <a:rPr lang="fr-FR" dirty="0" smtClean="0"/>
              <a:t>Le diagnostic  effectué par OCTAVE est mis à jour « régulièrement » par Macif pour intégrer les évolutions sur certaines CCN.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5 juillet 2016</a:t>
            </a:fld>
            <a:endParaRPr lang="fr-FR" alt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6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983296650"/>
      </p:ext>
    </p:extLst>
  </p:cSld>
  <p:clrMapOvr>
    <a:masterClrMapping/>
  </p:clrMapOvr>
</p:sld>
</file>

<file path=ppt/theme/theme1.xml><?xml version="1.0" encoding="utf-8"?>
<a:theme xmlns:a="http://schemas.openxmlformats.org/drawingml/2006/main" name="Challenges Groupe BPCE Sports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hallenges Groupe BPCE Sports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hallenges Groupe BPCE Sports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7D1669ACC77A41B919089D0DB0BF2A" ma:contentTypeVersion="0" ma:contentTypeDescription="Crée un document." ma:contentTypeScope="" ma:versionID="d6631b0b3984eb704aad6e1f8a12c03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72FA3D-DCC8-4C97-B879-8638336A7541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71ABB2F-2F91-4AF6-A5B9-0476F3DCE2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CB3B525-5E17-41C5-ADAB-25CA82AB86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Challenges Groupe BPCE Sports</Template>
  <TotalTime>8694</TotalTime>
  <Words>717</Words>
  <Application>Microsoft Office PowerPoint</Application>
  <PresentationFormat>Affichage à l'écran (4:3)</PresentationFormat>
  <Paragraphs>115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Challenges Groupe BPCE Sports</vt:lpstr>
      <vt:lpstr>1_Challenges Groupe BPCE Sports</vt:lpstr>
      <vt:lpstr>2_Challenges Groupe BPCE Sports</vt:lpstr>
      <vt:lpstr>Complémentaire santé salariés Ce qu’il faut savoir sur les conventions collectives</vt:lpstr>
      <vt:lpstr>Quelques généralités</vt:lpstr>
      <vt:lpstr>Comment savoir quelle CCN est applicable à un employeur ?</vt:lpstr>
      <vt:lpstr>Pourquoi identifier la CCN de rattachement ?</vt:lpstr>
      <vt:lpstr>Les impacts dans OCTAVE</vt:lpstr>
      <vt:lpstr>L’évolution du statut des CCN</vt:lpstr>
    </vt:vector>
  </TitlesOfParts>
  <Company>Natixis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GROUPE BPCE SPORTS</dc:title>
  <dc:creator>Briand Karine</dc:creator>
  <cp:lastModifiedBy>A5704641</cp:lastModifiedBy>
  <cp:revision>72</cp:revision>
  <cp:lastPrinted>2015-04-20T10:06:05Z</cp:lastPrinted>
  <dcterms:created xsi:type="dcterms:W3CDTF">2015-04-20T08:31:50Z</dcterms:created>
  <dcterms:modified xsi:type="dcterms:W3CDTF">2016-07-05T09:05:23Z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0x010100B77D1669ACC77A41B919089D0DB0BF2A</vt:lpwstr>
  </property>
</Properties>
</file>