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1.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2.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3.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7" r:id="rId4"/>
    <p:sldMasterId id="2147483725" r:id="rId5"/>
    <p:sldMasterId id="2147483732" r:id="rId6"/>
    <p:sldMasterId id="2147483740" r:id="rId7"/>
    <p:sldMasterId id="2147483747" r:id="rId8"/>
    <p:sldMasterId id="2147483757" r:id="rId9"/>
    <p:sldMasterId id="2147483775" r:id="rId10"/>
    <p:sldMasterId id="2147483792" r:id="rId11"/>
    <p:sldMasterId id="2147483799" r:id="rId12"/>
    <p:sldMasterId id="2147483806" r:id="rId13"/>
    <p:sldMasterId id="2147483814" r:id="rId14"/>
    <p:sldMasterId id="2147483821" r:id="rId15"/>
    <p:sldMasterId id="2147483829" r:id="rId16"/>
    <p:sldMasterId id="2147483836" r:id="rId17"/>
  </p:sldMasterIdLst>
  <p:notesMasterIdLst>
    <p:notesMasterId r:id="rId40"/>
  </p:notesMasterIdLst>
  <p:handoutMasterIdLst>
    <p:handoutMasterId r:id="rId41"/>
  </p:handoutMasterIdLst>
  <p:sldIdLst>
    <p:sldId id="270" r:id="rId18"/>
    <p:sldId id="300" r:id="rId19"/>
    <p:sldId id="302" r:id="rId20"/>
    <p:sldId id="303" r:id="rId21"/>
    <p:sldId id="304" r:id="rId22"/>
    <p:sldId id="305" r:id="rId23"/>
    <p:sldId id="306" r:id="rId24"/>
    <p:sldId id="307" r:id="rId25"/>
    <p:sldId id="308" r:id="rId26"/>
    <p:sldId id="309" r:id="rId27"/>
    <p:sldId id="310" r:id="rId28"/>
    <p:sldId id="311" r:id="rId29"/>
    <p:sldId id="312" r:id="rId30"/>
    <p:sldId id="317" r:id="rId31"/>
    <p:sldId id="318" r:id="rId32"/>
    <p:sldId id="319" r:id="rId33"/>
    <p:sldId id="320" r:id="rId34"/>
    <p:sldId id="313" r:id="rId35"/>
    <p:sldId id="314" r:id="rId36"/>
    <p:sldId id="316" r:id="rId37"/>
    <p:sldId id="315" r:id="rId38"/>
    <p:sldId id="321" r:id="rId39"/>
  </p:sldIdLst>
  <p:sldSz cx="9144000" cy="6858000" type="screen4x3"/>
  <p:notesSz cx="6797675" cy="9926638"/>
  <p:defaultTextStyle>
    <a:defPPr>
      <a:defRPr lang="fr-FR"/>
    </a:defPPr>
    <a:lvl1pPr algn="l" rtl="0" fontAlgn="base">
      <a:spcBef>
        <a:spcPct val="0"/>
      </a:spcBef>
      <a:spcAft>
        <a:spcPct val="0"/>
      </a:spcAft>
      <a:defRPr sz="2400" kern="1200">
        <a:solidFill>
          <a:schemeClr val="tx1"/>
        </a:solidFill>
        <a:latin typeface="Verdana" pitchFamily="34" charset="0"/>
        <a:ea typeface="+mn-ea"/>
        <a:cs typeface="Arial" charset="0"/>
      </a:defRPr>
    </a:lvl1pPr>
    <a:lvl2pPr marL="457200" algn="l" rtl="0" fontAlgn="base">
      <a:spcBef>
        <a:spcPct val="0"/>
      </a:spcBef>
      <a:spcAft>
        <a:spcPct val="0"/>
      </a:spcAft>
      <a:defRPr sz="2400" kern="1200">
        <a:solidFill>
          <a:schemeClr val="tx1"/>
        </a:solidFill>
        <a:latin typeface="Verdana" pitchFamily="34" charset="0"/>
        <a:ea typeface="+mn-ea"/>
        <a:cs typeface="Arial" charset="0"/>
      </a:defRPr>
    </a:lvl2pPr>
    <a:lvl3pPr marL="914400" algn="l" rtl="0" fontAlgn="base">
      <a:spcBef>
        <a:spcPct val="0"/>
      </a:spcBef>
      <a:spcAft>
        <a:spcPct val="0"/>
      </a:spcAft>
      <a:defRPr sz="2400" kern="1200">
        <a:solidFill>
          <a:schemeClr val="tx1"/>
        </a:solidFill>
        <a:latin typeface="Verdana" pitchFamily="34" charset="0"/>
        <a:ea typeface="+mn-ea"/>
        <a:cs typeface="Arial" charset="0"/>
      </a:defRPr>
    </a:lvl3pPr>
    <a:lvl4pPr marL="1371600" algn="l" rtl="0" fontAlgn="base">
      <a:spcBef>
        <a:spcPct val="0"/>
      </a:spcBef>
      <a:spcAft>
        <a:spcPct val="0"/>
      </a:spcAft>
      <a:defRPr sz="2400" kern="1200">
        <a:solidFill>
          <a:schemeClr val="tx1"/>
        </a:solidFill>
        <a:latin typeface="Verdana" pitchFamily="34" charset="0"/>
        <a:ea typeface="+mn-ea"/>
        <a:cs typeface="Arial" charset="0"/>
      </a:defRPr>
    </a:lvl4pPr>
    <a:lvl5pPr marL="1828800" algn="l" rtl="0" fontAlgn="base">
      <a:spcBef>
        <a:spcPct val="0"/>
      </a:spcBef>
      <a:spcAft>
        <a:spcPct val="0"/>
      </a:spcAft>
      <a:defRPr sz="2400" kern="1200">
        <a:solidFill>
          <a:schemeClr val="tx1"/>
        </a:solidFill>
        <a:latin typeface="Verdana" pitchFamily="34" charset="0"/>
        <a:ea typeface="+mn-ea"/>
        <a:cs typeface="Arial" charset="0"/>
      </a:defRPr>
    </a:lvl5pPr>
    <a:lvl6pPr marL="2286000" algn="l" defTabSz="914400" rtl="0" eaLnBrk="1" latinLnBrk="0" hangingPunct="1">
      <a:defRPr sz="2400" kern="1200">
        <a:solidFill>
          <a:schemeClr val="tx1"/>
        </a:solidFill>
        <a:latin typeface="Verdana" pitchFamily="34" charset="0"/>
        <a:ea typeface="+mn-ea"/>
        <a:cs typeface="Arial" charset="0"/>
      </a:defRPr>
    </a:lvl6pPr>
    <a:lvl7pPr marL="2743200" algn="l" defTabSz="914400" rtl="0" eaLnBrk="1" latinLnBrk="0" hangingPunct="1">
      <a:defRPr sz="2400" kern="1200">
        <a:solidFill>
          <a:schemeClr val="tx1"/>
        </a:solidFill>
        <a:latin typeface="Verdana" pitchFamily="34" charset="0"/>
        <a:ea typeface="+mn-ea"/>
        <a:cs typeface="Arial" charset="0"/>
      </a:defRPr>
    </a:lvl7pPr>
    <a:lvl8pPr marL="3200400" algn="l" defTabSz="914400" rtl="0" eaLnBrk="1" latinLnBrk="0" hangingPunct="1">
      <a:defRPr sz="2400" kern="1200">
        <a:solidFill>
          <a:schemeClr val="tx1"/>
        </a:solidFill>
        <a:latin typeface="Verdana" pitchFamily="34" charset="0"/>
        <a:ea typeface="+mn-ea"/>
        <a:cs typeface="Arial" charset="0"/>
      </a:defRPr>
    </a:lvl8pPr>
    <a:lvl9pPr marL="3657600" algn="l" defTabSz="914400" rtl="0" eaLnBrk="1" latinLnBrk="0" hangingPunct="1">
      <a:defRPr sz="2400"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9E"/>
    <a:srgbClr val="FFFFFF"/>
    <a:srgbClr val="000000"/>
    <a:srgbClr val="944B92"/>
    <a:srgbClr val="A678AD"/>
    <a:srgbClr val="581D74"/>
    <a:srgbClr val="4F8B2B"/>
    <a:srgbClr val="809AAE"/>
    <a:srgbClr val="009EE0"/>
    <a:srgbClr val="B400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53" autoAdjust="0"/>
    <p:restoredTop sz="94701" autoAdjust="0"/>
  </p:normalViewPr>
  <p:slideViewPr>
    <p:cSldViewPr snapToGrid="0" snapToObjects="1" showGuides="1">
      <p:cViewPr>
        <p:scale>
          <a:sx n="100" d="100"/>
          <a:sy n="100" d="100"/>
        </p:scale>
        <p:origin x="-744" y="888"/>
      </p:cViewPr>
      <p:guideLst>
        <p:guide orient="horz" pos="2160"/>
        <p:guide pos="5508"/>
      </p:guideLst>
    </p:cSldViewPr>
  </p:slideViewPr>
  <p:notesTextViewPr>
    <p:cViewPr>
      <p:scale>
        <a:sx n="1" d="1"/>
        <a:sy n="1" d="1"/>
      </p:scale>
      <p:origin x="0" y="0"/>
    </p:cViewPr>
  </p:notesText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A589FD-432D-4BB6-9AC9-7FEF7088F7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09AC6819-5267-4F80-A781-0549EEEEB224}">
      <dgm:prSet phldrT="[Texte]" custT="1"/>
      <dgm:spPr>
        <a:solidFill>
          <a:schemeClr val="tx1">
            <a:lumMod val="40000"/>
            <a:lumOff val="60000"/>
          </a:schemeClr>
        </a:solidFill>
      </dgm:spPr>
      <dgm:t>
        <a:bodyPr/>
        <a:lstStyle/>
        <a:p>
          <a:pPr algn="ctr"/>
          <a:r>
            <a:rPr lang="fr-FR" sz="2000" b="1" dirty="0" smtClean="0"/>
            <a:t>Une offre composée de 6 formules </a:t>
          </a:r>
          <a:endParaRPr lang="fr-FR" sz="2000" b="1" dirty="0"/>
        </a:p>
      </dgm:t>
    </dgm:pt>
    <dgm:pt modelId="{BE3FBC14-6D0B-4C77-A8E0-40840B75D6AB}" type="parTrans" cxnId="{EF7312DD-63C1-47C0-ACF5-3D4392FB004D}">
      <dgm:prSet/>
      <dgm:spPr/>
      <dgm:t>
        <a:bodyPr/>
        <a:lstStyle/>
        <a:p>
          <a:pPr algn="just"/>
          <a:endParaRPr lang="fr-FR" sz="1400"/>
        </a:p>
      </dgm:t>
    </dgm:pt>
    <dgm:pt modelId="{9CF0E9F5-0788-4864-95A9-586978642038}" type="sibTrans" cxnId="{EF7312DD-63C1-47C0-ACF5-3D4392FB004D}">
      <dgm:prSet/>
      <dgm:spPr/>
      <dgm:t>
        <a:bodyPr/>
        <a:lstStyle/>
        <a:p>
          <a:pPr algn="just"/>
          <a:endParaRPr lang="fr-FR" sz="1400"/>
        </a:p>
      </dgm:t>
    </dgm:pt>
    <dgm:pt modelId="{C6BBBD1B-3D2B-4A2C-AEAA-DFBF01988648}">
      <dgm:prSet phldrT="[Texte]" custT="1"/>
      <dgm:spPr>
        <a:solidFill>
          <a:schemeClr val="tx1">
            <a:lumMod val="40000"/>
            <a:lumOff val="60000"/>
          </a:schemeClr>
        </a:solidFill>
      </dgm:spPr>
      <dgm:t>
        <a:bodyPr/>
        <a:lstStyle/>
        <a:p>
          <a:pPr algn="ctr"/>
          <a:r>
            <a:rPr lang="fr-FR" sz="2000" b="1" dirty="0" smtClean="0"/>
            <a:t>Les services plus </a:t>
          </a:r>
          <a:endParaRPr lang="fr-FR" sz="2000" b="1" dirty="0"/>
        </a:p>
      </dgm:t>
    </dgm:pt>
    <dgm:pt modelId="{CBB772FE-C894-41B7-B68A-D2EA1B7A1E7F}" type="parTrans" cxnId="{C8E9EF8F-E9F9-4A4E-A787-FE2C5F911477}">
      <dgm:prSet/>
      <dgm:spPr/>
      <dgm:t>
        <a:bodyPr/>
        <a:lstStyle/>
        <a:p>
          <a:pPr algn="just"/>
          <a:endParaRPr lang="fr-FR" sz="1400"/>
        </a:p>
      </dgm:t>
    </dgm:pt>
    <dgm:pt modelId="{922BC40E-E4D8-4931-8B58-B1C0C250B35A}" type="sibTrans" cxnId="{C8E9EF8F-E9F9-4A4E-A787-FE2C5F911477}">
      <dgm:prSet/>
      <dgm:spPr/>
      <dgm:t>
        <a:bodyPr/>
        <a:lstStyle/>
        <a:p>
          <a:pPr algn="just"/>
          <a:endParaRPr lang="fr-FR" sz="1400"/>
        </a:p>
      </dgm:t>
    </dgm:pt>
    <dgm:pt modelId="{88CFC407-5D08-4A5B-83CF-C4ECCBC2F120}">
      <dgm:prSet custT="1"/>
      <dgm:spPr/>
      <dgm:t>
        <a:bodyPr/>
        <a:lstStyle/>
        <a:p>
          <a:pPr algn="just"/>
          <a:r>
            <a:rPr lang="fr-FR" sz="1400" dirty="0" smtClean="0"/>
            <a:t>Une réponse adaptée au budget et aux besoins des professionnelles</a:t>
          </a:r>
          <a:endParaRPr lang="fr-FR" sz="1400" dirty="0"/>
        </a:p>
      </dgm:t>
    </dgm:pt>
    <dgm:pt modelId="{A912D28F-A36A-436F-933B-21615CDCAB0F}" type="parTrans" cxnId="{5816B98D-F733-4224-A4F6-40B1E28A647C}">
      <dgm:prSet/>
      <dgm:spPr/>
      <dgm:t>
        <a:bodyPr/>
        <a:lstStyle/>
        <a:p>
          <a:pPr algn="just"/>
          <a:endParaRPr lang="fr-FR" sz="1400"/>
        </a:p>
      </dgm:t>
    </dgm:pt>
    <dgm:pt modelId="{116377CC-FF03-45FF-8587-CD83532D8F90}" type="sibTrans" cxnId="{5816B98D-F733-4224-A4F6-40B1E28A647C}">
      <dgm:prSet/>
      <dgm:spPr/>
      <dgm:t>
        <a:bodyPr/>
        <a:lstStyle/>
        <a:p>
          <a:pPr algn="just"/>
          <a:endParaRPr lang="fr-FR" sz="1400"/>
        </a:p>
      </dgm:t>
    </dgm:pt>
    <dgm:pt modelId="{9936B9FA-B964-41ED-9EFE-FAA3B170FF96}">
      <dgm:prSet custT="1"/>
      <dgm:spPr/>
      <dgm:t>
        <a:bodyPr/>
        <a:lstStyle/>
        <a:p>
          <a:pPr algn="just"/>
          <a:r>
            <a:rPr lang="fr-FR" sz="1400" b="0" dirty="0" smtClean="0"/>
            <a:t>Renfort pour les salariés et les ayants droit</a:t>
          </a:r>
          <a:endParaRPr lang="fr-FR" sz="1400" b="0" dirty="0"/>
        </a:p>
      </dgm:t>
    </dgm:pt>
    <dgm:pt modelId="{F9032F00-AB32-4CC9-B5BA-D5EDEC65C086}" type="parTrans" cxnId="{F35698CC-A9CD-4B96-BF12-A94CB3427818}">
      <dgm:prSet/>
      <dgm:spPr/>
      <dgm:t>
        <a:bodyPr/>
        <a:lstStyle/>
        <a:p>
          <a:pPr algn="just"/>
          <a:endParaRPr lang="fr-FR" sz="1400"/>
        </a:p>
      </dgm:t>
    </dgm:pt>
    <dgm:pt modelId="{3E630665-2629-4E68-99D5-EF25C9A5E57C}" type="sibTrans" cxnId="{F35698CC-A9CD-4B96-BF12-A94CB3427818}">
      <dgm:prSet/>
      <dgm:spPr/>
      <dgm:t>
        <a:bodyPr/>
        <a:lstStyle/>
        <a:p>
          <a:pPr algn="just"/>
          <a:endParaRPr lang="fr-FR" sz="1400"/>
        </a:p>
      </dgm:t>
    </dgm:pt>
    <dgm:pt modelId="{DC194F0B-69FE-43FD-A70D-BEFA09EA1944}">
      <dgm:prSet phldrT="[Texte]" custT="1"/>
      <dgm:spPr>
        <a:solidFill>
          <a:schemeClr val="tx1">
            <a:lumMod val="40000"/>
            <a:lumOff val="60000"/>
          </a:schemeClr>
        </a:solidFill>
      </dgm:spPr>
      <dgm:t>
        <a:bodyPr anchor="ctr"/>
        <a:lstStyle/>
        <a:p>
          <a:pPr algn="ctr"/>
          <a:r>
            <a:rPr lang="fr-FR" sz="2000" b="1" dirty="0" smtClean="0"/>
            <a:t>L’assistance d’expert en santé</a:t>
          </a:r>
          <a:endParaRPr lang="fr-FR" sz="2000" b="1" dirty="0"/>
        </a:p>
      </dgm:t>
    </dgm:pt>
    <dgm:pt modelId="{F56ED209-8C43-4784-9BB0-09097013854E}" type="sibTrans" cxnId="{F5758D62-A0F9-42B2-8DDB-D056E7C9679D}">
      <dgm:prSet/>
      <dgm:spPr/>
      <dgm:t>
        <a:bodyPr/>
        <a:lstStyle/>
        <a:p>
          <a:pPr algn="just"/>
          <a:endParaRPr lang="fr-FR" sz="1400"/>
        </a:p>
      </dgm:t>
    </dgm:pt>
    <dgm:pt modelId="{79F6EA15-8F9C-4FB5-BDD6-73C668F1FDBF}" type="parTrans" cxnId="{F5758D62-A0F9-42B2-8DDB-D056E7C9679D}">
      <dgm:prSet/>
      <dgm:spPr/>
      <dgm:t>
        <a:bodyPr/>
        <a:lstStyle/>
        <a:p>
          <a:pPr algn="just"/>
          <a:endParaRPr lang="fr-FR" sz="1400"/>
        </a:p>
      </dgm:t>
    </dgm:pt>
    <dgm:pt modelId="{FAD00723-EE5A-4E1E-BCB7-A92D33DFEF01}">
      <dgm:prSet custT="1"/>
      <dgm:spPr/>
      <dgm:t>
        <a:bodyPr/>
        <a:lstStyle/>
        <a:p>
          <a:pPr algn="just"/>
          <a:endParaRPr lang="fr-FR" sz="1400" b="0" dirty="0">
            <a:solidFill>
              <a:schemeClr val="tx1"/>
            </a:solidFill>
          </a:endParaRPr>
        </a:p>
      </dgm:t>
    </dgm:pt>
    <dgm:pt modelId="{C05B0521-AD2D-47DD-A3D3-F7BC585C6912}" type="parTrans" cxnId="{0D729C52-0FD9-4E4B-AB80-E5BF93FD81F6}">
      <dgm:prSet/>
      <dgm:spPr/>
      <dgm:t>
        <a:bodyPr/>
        <a:lstStyle/>
        <a:p>
          <a:pPr algn="just"/>
          <a:endParaRPr lang="fr-FR" sz="1400"/>
        </a:p>
      </dgm:t>
    </dgm:pt>
    <dgm:pt modelId="{C885C026-7E56-4D68-9A4D-08AA978FAEA5}" type="sibTrans" cxnId="{0D729C52-0FD9-4E4B-AB80-E5BF93FD81F6}">
      <dgm:prSet/>
      <dgm:spPr/>
      <dgm:t>
        <a:bodyPr/>
        <a:lstStyle/>
        <a:p>
          <a:pPr algn="just"/>
          <a:endParaRPr lang="fr-FR" sz="1400"/>
        </a:p>
      </dgm:t>
    </dgm:pt>
    <dgm:pt modelId="{A4BBD799-03C9-4B4A-9617-DEFB5051A11D}">
      <dgm:prSet custT="1"/>
      <dgm:spPr/>
      <dgm:t>
        <a:bodyPr/>
        <a:lstStyle/>
        <a:p>
          <a:pPr algn="just"/>
          <a:r>
            <a:rPr lang="fr-FR" sz="1400" dirty="0" smtClean="0"/>
            <a:t>Un numéro d’assistance pour les employeurs </a:t>
          </a:r>
          <a:endParaRPr lang="fr-FR" sz="1400" dirty="0"/>
        </a:p>
      </dgm:t>
    </dgm:pt>
    <dgm:pt modelId="{8F75778D-E3EC-467C-8D6A-654F9F06688E}" type="parTrans" cxnId="{596427ED-448C-4A32-859A-E68AD85948C2}">
      <dgm:prSet/>
      <dgm:spPr/>
      <dgm:t>
        <a:bodyPr/>
        <a:lstStyle/>
        <a:p>
          <a:pPr algn="just"/>
          <a:endParaRPr lang="fr-FR" sz="1400"/>
        </a:p>
      </dgm:t>
    </dgm:pt>
    <dgm:pt modelId="{36DE2654-3B90-4ED3-A83D-F7FE02C32A7F}" type="sibTrans" cxnId="{596427ED-448C-4A32-859A-E68AD85948C2}">
      <dgm:prSet/>
      <dgm:spPr/>
      <dgm:t>
        <a:bodyPr/>
        <a:lstStyle/>
        <a:p>
          <a:pPr algn="just"/>
          <a:endParaRPr lang="fr-FR" sz="1400"/>
        </a:p>
      </dgm:t>
    </dgm:pt>
    <dgm:pt modelId="{17FB3001-B006-4BB1-B925-12391C395CE1}">
      <dgm:prSet custT="1"/>
      <dgm:spPr/>
      <dgm:t>
        <a:bodyPr/>
        <a:lstStyle/>
        <a:p>
          <a:pPr algn="just"/>
          <a:r>
            <a:rPr lang="fr-FR" sz="1400" dirty="0" smtClean="0"/>
            <a:t>Un numéro d’assistance pour les salariés</a:t>
          </a:r>
          <a:endParaRPr lang="fr-FR" sz="1400" dirty="0"/>
        </a:p>
      </dgm:t>
    </dgm:pt>
    <dgm:pt modelId="{7F3B1903-4017-479D-8B11-D5A40D0BE7E7}" type="parTrans" cxnId="{0979882A-D7F6-47D3-A063-038A4D49B5E9}">
      <dgm:prSet/>
      <dgm:spPr/>
      <dgm:t>
        <a:bodyPr/>
        <a:lstStyle/>
        <a:p>
          <a:pPr algn="just"/>
          <a:endParaRPr lang="fr-FR" sz="1400"/>
        </a:p>
      </dgm:t>
    </dgm:pt>
    <dgm:pt modelId="{703F76FA-2BD6-4F0A-B691-50E9F0C9EA5D}" type="sibTrans" cxnId="{0979882A-D7F6-47D3-A063-038A4D49B5E9}">
      <dgm:prSet/>
      <dgm:spPr/>
      <dgm:t>
        <a:bodyPr/>
        <a:lstStyle/>
        <a:p>
          <a:pPr algn="just"/>
          <a:endParaRPr lang="fr-FR" sz="1400"/>
        </a:p>
      </dgm:t>
    </dgm:pt>
    <dgm:pt modelId="{B6A56E5E-9055-43AD-B9DE-A137525C9596}">
      <dgm:prSet custT="1"/>
      <dgm:spPr/>
      <dgm:t>
        <a:bodyPr/>
        <a:lstStyle/>
        <a:p>
          <a:pPr algn="just"/>
          <a:r>
            <a:rPr lang="fr-FR" sz="1400" dirty="0" smtClean="0"/>
            <a:t>Possibilité offerte aux salariés de prendre des renforts </a:t>
          </a:r>
          <a:endParaRPr lang="fr-FR" sz="1400" dirty="0"/>
        </a:p>
      </dgm:t>
    </dgm:pt>
    <dgm:pt modelId="{AA3938AE-95E8-449C-807D-C70D85BFD181}" type="parTrans" cxnId="{09A5BC32-3637-4C53-B815-D46885085F65}">
      <dgm:prSet/>
      <dgm:spPr/>
      <dgm:t>
        <a:bodyPr/>
        <a:lstStyle/>
        <a:p>
          <a:pPr algn="just"/>
          <a:endParaRPr lang="fr-FR" sz="1400"/>
        </a:p>
      </dgm:t>
    </dgm:pt>
    <dgm:pt modelId="{EDE73880-9B26-480A-8E96-D2E8D961160D}" type="sibTrans" cxnId="{09A5BC32-3637-4C53-B815-D46885085F65}">
      <dgm:prSet/>
      <dgm:spPr/>
      <dgm:t>
        <a:bodyPr/>
        <a:lstStyle/>
        <a:p>
          <a:pPr algn="just"/>
          <a:endParaRPr lang="fr-FR" sz="1400"/>
        </a:p>
      </dgm:t>
    </dgm:pt>
    <dgm:pt modelId="{C19FB734-5190-40A2-9F08-E8D557AF2DA8}">
      <dgm:prSet custT="1"/>
      <dgm:spPr/>
      <dgm:t>
        <a:bodyPr/>
        <a:lstStyle/>
        <a:p>
          <a:pPr algn="just"/>
          <a:endParaRPr lang="fr-FR" sz="1400" b="0" dirty="0"/>
        </a:p>
      </dgm:t>
    </dgm:pt>
    <dgm:pt modelId="{793D1696-21BE-4C94-84D3-7C4256ABA32B}" type="parTrans" cxnId="{97D5A2A0-34AD-4904-9B84-4F5925E3E9E8}">
      <dgm:prSet/>
      <dgm:spPr/>
      <dgm:t>
        <a:bodyPr/>
        <a:lstStyle/>
        <a:p>
          <a:pPr algn="just"/>
          <a:endParaRPr lang="fr-FR"/>
        </a:p>
      </dgm:t>
    </dgm:pt>
    <dgm:pt modelId="{2FA201A7-AC89-427D-B3BE-CFC1272DA2E0}" type="sibTrans" cxnId="{97D5A2A0-34AD-4904-9B84-4F5925E3E9E8}">
      <dgm:prSet/>
      <dgm:spPr/>
      <dgm:t>
        <a:bodyPr/>
        <a:lstStyle/>
        <a:p>
          <a:pPr algn="just"/>
          <a:endParaRPr lang="fr-FR"/>
        </a:p>
      </dgm:t>
    </dgm:pt>
    <dgm:pt modelId="{5CCB0E99-E427-4FE3-BFCF-5757A86D2736}">
      <dgm:prSet custT="1"/>
      <dgm:spPr/>
      <dgm:t>
        <a:bodyPr/>
        <a:lstStyle/>
        <a:p>
          <a:pPr algn="just"/>
          <a:r>
            <a:rPr lang="fr-FR" sz="1400" b="0" dirty="0" smtClean="0"/>
            <a:t>Remboursements des soins sous 48H</a:t>
          </a:r>
          <a:endParaRPr lang="fr-FR" sz="1400" b="0" dirty="0"/>
        </a:p>
      </dgm:t>
    </dgm:pt>
    <dgm:pt modelId="{67300A14-7939-4FE3-921C-3E76A42F85A7}" type="parTrans" cxnId="{1AC938E6-3C44-4182-BEF9-03261334790C}">
      <dgm:prSet/>
      <dgm:spPr/>
      <dgm:t>
        <a:bodyPr/>
        <a:lstStyle/>
        <a:p>
          <a:pPr algn="just"/>
          <a:endParaRPr lang="fr-FR"/>
        </a:p>
      </dgm:t>
    </dgm:pt>
    <dgm:pt modelId="{4221F23B-148F-4BE2-8CD7-7544E23315B0}" type="sibTrans" cxnId="{1AC938E6-3C44-4182-BEF9-03261334790C}">
      <dgm:prSet/>
      <dgm:spPr/>
      <dgm:t>
        <a:bodyPr/>
        <a:lstStyle/>
        <a:p>
          <a:pPr algn="just"/>
          <a:endParaRPr lang="fr-FR"/>
        </a:p>
      </dgm:t>
    </dgm:pt>
    <dgm:pt modelId="{1E213E2B-D601-47FB-B236-0FB5D11F51F3}">
      <dgm:prSet custT="1"/>
      <dgm:spPr/>
      <dgm:t>
        <a:bodyPr/>
        <a:lstStyle/>
        <a:p>
          <a:pPr algn="just"/>
          <a:r>
            <a:rPr lang="fr-FR" sz="1400" b="0" dirty="0" smtClean="0"/>
            <a:t>Partenariat optique et auditif</a:t>
          </a:r>
          <a:endParaRPr lang="fr-FR" sz="1400" b="0" dirty="0"/>
        </a:p>
      </dgm:t>
    </dgm:pt>
    <dgm:pt modelId="{0E50BB00-E60C-4E7B-88B9-20E743FF83B1}" type="parTrans" cxnId="{7FEA4228-6D6F-4171-92C9-E2B7D8256AE2}">
      <dgm:prSet/>
      <dgm:spPr/>
      <dgm:t>
        <a:bodyPr/>
        <a:lstStyle/>
        <a:p>
          <a:pPr algn="just"/>
          <a:endParaRPr lang="fr-FR"/>
        </a:p>
      </dgm:t>
    </dgm:pt>
    <dgm:pt modelId="{68657999-5DE8-4D4F-8798-C863D7795E40}" type="sibTrans" cxnId="{7FEA4228-6D6F-4171-92C9-E2B7D8256AE2}">
      <dgm:prSet/>
      <dgm:spPr/>
      <dgm:t>
        <a:bodyPr/>
        <a:lstStyle/>
        <a:p>
          <a:pPr algn="just"/>
          <a:endParaRPr lang="fr-FR"/>
        </a:p>
      </dgm:t>
    </dgm:pt>
    <dgm:pt modelId="{3C0FAA85-502F-42F9-BDD1-040E379B35E2}">
      <dgm:prSet custT="1"/>
      <dgm:spPr/>
      <dgm:t>
        <a:bodyPr/>
        <a:lstStyle/>
        <a:p>
          <a:pPr algn="just"/>
          <a:r>
            <a:rPr lang="fr-FR" sz="1400" b="0" dirty="0" smtClean="0"/>
            <a:t>IMA: service d’assistance en cas d’hospitalisation ou d’immobilisation</a:t>
          </a:r>
          <a:endParaRPr lang="fr-FR" sz="1400" b="0" dirty="0"/>
        </a:p>
      </dgm:t>
    </dgm:pt>
    <dgm:pt modelId="{CDEF4229-CE12-485F-BC2D-CD8A4570B5D7}" type="parTrans" cxnId="{199CE199-5FFA-457F-B851-834019C4D8DB}">
      <dgm:prSet/>
      <dgm:spPr/>
      <dgm:t>
        <a:bodyPr/>
        <a:lstStyle/>
        <a:p>
          <a:pPr algn="just"/>
          <a:endParaRPr lang="fr-FR"/>
        </a:p>
      </dgm:t>
    </dgm:pt>
    <dgm:pt modelId="{B0D8B2E4-83FD-4358-AF39-4B1B38B0BB46}" type="sibTrans" cxnId="{199CE199-5FFA-457F-B851-834019C4D8DB}">
      <dgm:prSet/>
      <dgm:spPr/>
      <dgm:t>
        <a:bodyPr/>
        <a:lstStyle/>
        <a:p>
          <a:pPr algn="just"/>
          <a:endParaRPr lang="fr-FR"/>
        </a:p>
      </dgm:t>
    </dgm:pt>
    <dgm:pt modelId="{B8ACBDCA-CE2F-4E9A-8AEC-A3200173DE50}">
      <dgm:prSet custT="1"/>
      <dgm:spPr/>
      <dgm:t>
        <a:bodyPr/>
        <a:lstStyle/>
        <a:p>
          <a:pPr algn="just"/>
          <a:r>
            <a:rPr lang="fr-FR" altLang="fr-FR" sz="1400" dirty="0" smtClean="0">
              <a:solidFill>
                <a:schemeClr val="tx1"/>
              </a:solidFill>
            </a:rPr>
            <a:t>Des garanties d’assistance spécifiques pour faciliter la continuité de l’activité professionnelle des salariés</a:t>
          </a:r>
          <a:endParaRPr lang="fr-FR" sz="1400" b="0" dirty="0">
            <a:solidFill>
              <a:schemeClr val="tx1"/>
            </a:solidFill>
          </a:endParaRPr>
        </a:p>
      </dgm:t>
    </dgm:pt>
    <dgm:pt modelId="{5E886141-3051-436C-9FC7-BCFF507A8708}" type="parTrans" cxnId="{6A772A5B-9548-4765-996A-8452CA3C16B1}">
      <dgm:prSet/>
      <dgm:spPr/>
      <dgm:t>
        <a:bodyPr/>
        <a:lstStyle/>
        <a:p>
          <a:endParaRPr lang="fr-FR"/>
        </a:p>
      </dgm:t>
    </dgm:pt>
    <dgm:pt modelId="{87A2954F-8BE2-48FF-9C4E-A200DE11164E}" type="sibTrans" cxnId="{6A772A5B-9548-4765-996A-8452CA3C16B1}">
      <dgm:prSet/>
      <dgm:spPr/>
      <dgm:t>
        <a:bodyPr/>
        <a:lstStyle/>
        <a:p>
          <a:endParaRPr lang="fr-FR"/>
        </a:p>
      </dgm:t>
    </dgm:pt>
    <dgm:pt modelId="{D4A7122B-E309-44C1-AE88-FE5013DAE4F2}">
      <dgm:prSet custT="1"/>
      <dgm:spPr/>
      <dgm:t>
        <a:bodyPr/>
        <a:lstStyle/>
        <a:p>
          <a:pPr algn="just"/>
          <a:r>
            <a:rPr lang="fr-FR" sz="1400" dirty="0" smtClean="0"/>
            <a:t> 16% sur le socle de base et 2 mois de cotisations sur les renforts</a:t>
          </a:r>
          <a:endParaRPr lang="fr-FR" sz="1400" dirty="0"/>
        </a:p>
      </dgm:t>
    </dgm:pt>
    <dgm:pt modelId="{B75A76BE-0B77-452E-8848-84C447646762}" type="parTrans" cxnId="{28EEA6FA-736A-4BB6-81B6-E3EF3B73A9C4}">
      <dgm:prSet/>
      <dgm:spPr/>
    </dgm:pt>
    <dgm:pt modelId="{D6C168D7-6988-4D08-80D5-759AF31D96D4}" type="sibTrans" cxnId="{28EEA6FA-736A-4BB6-81B6-E3EF3B73A9C4}">
      <dgm:prSet/>
      <dgm:spPr/>
    </dgm:pt>
    <dgm:pt modelId="{EDBA0737-DCF1-462A-93FF-ECF388897DF3}" type="pres">
      <dgm:prSet presAssocID="{D5A589FD-432D-4BB6-9AC9-7FEF7088F7C8}" presName="linear" presStyleCnt="0">
        <dgm:presLayoutVars>
          <dgm:dir/>
          <dgm:animLvl val="lvl"/>
          <dgm:resizeHandles val="exact"/>
        </dgm:presLayoutVars>
      </dgm:prSet>
      <dgm:spPr/>
      <dgm:t>
        <a:bodyPr/>
        <a:lstStyle/>
        <a:p>
          <a:endParaRPr lang="fr-FR"/>
        </a:p>
      </dgm:t>
    </dgm:pt>
    <dgm:pt modelId="{49E6D3B7-051F-47A8-87D4-8562129E1467}" type="pres">
      <dgm:prSet presAssocID="{09AC6819-5267-4F80-A781-0549EEEEB224}" presName="parentLin" presStyleCnt="0"/>
      <dgm:spPr/>
    </dgm:pt>
    <dgm:pt modelId="{74A17D60-47C6-4725-BB54-AC99C9031D1E}" type="pres">
      <dgm:prSet presAssocID="{09AC6819-5267-4F80-A781-0549EEEEB224}" presName="parentLeftMargin" presStyleLbl="node1" presStyleIdx="0" presStyleCnt="3"/>
      <dgm:spPr/>
      <dgm:t>
        <a:bodyPr/>
        <a:lstStyle/>
        <a:p>
          <a:endParaRPr lang="fr-FR"/>
        </a:p>
      </dgm:t>
    </dgm:pt>
    <dgm:pt modelId="{5640123B-CF65-407A-B2A6-5B072DB3F8A5}" type="pres">
      <dgm:prSet presAssocID="{09AC6819-5267-4F80-A781-0549EEEEB224}" presName="parentText" presStyleLbl="node1" presStyleIdx="0" presStyleCnt="3" custScaleX="118570">
        <dgm:presLayoutVars>
          <dgm:chMax val="0"/>
          <dgm:bulletEnabled val="1"/>
        </dgm:presLayoutVars>
      </dgm:prSet>
      <dgm:spPr/>
      <dgm:t>
        <a:bodyPr/>
        <a:lstStyle/>
        <a:p>
          <a:endParaRPr lang="fr-FR"/>
        </a:p>
      </dgm:t>
    </dgm:pt>
    <dgm:pt modelId="{D227996F-ED63-4C7F-8200-1E1A3806BF4D}" type="pres">
      <dgm:prSet presAssocID="{09AC6819-5267-4F80-A781-0549EEEEB224}" presName="negativeSpace" presStyleCnt="0"/>
      <dgm:spPr/>
    </dgm:pt>
    <dgm:pt modelId="{D2FD14EF-D0D3-49E3-9218-8711A9AEBE30}" type="pres">
      <dgm:prSet presAssocID="{09AC6819-5267-4F80-A781-0549EEEEB224}" presName="childText" presStyleLbl="conFgAcc1" presStyleIdx="0" presStyleCnt="3" custLinFactNeighborX="126" custLinFactNeighborY="-95546">
        <dgm:presLayoutVars>
          <dgm:bulletEnabled val="1"/>
        </dgm:presLayoutVars>
      </dgm:prSet>
      <dgm:spPr/>
      <dgm:t>
        <a:bodyPr/>
        <a:lstStyle/>
        <a:p>
          <a:endParaRPr lang="fr-FR"/>
        </a:p>
      </dgm:t>
    </dgm:pt>
    <dgm:pt modelId="{7A74A4C8-BE79-4879-961D-62FB21E93A8D}" type="pres">
      <dgm:prSet presAssocID="{9CF0E9F5-0788-4864-95A9-586978642038}" presName="spaceBetweenRectangles" presStyleCnt="0"/>
      <dgm:spPr/>
    </dgm:pt>
    <dgm:pt modelId="{413DBB4C-8980-4E71-8A07-EE6A469BF45A}" type="pres">
      <dgm:prSet presAssocID="{C6BBBD1B-3D2B-4A2C-AEAA-DFBF01988648}" presName="parentLin" presStyleCnt="0"/>
      <dgm:spPr/>
    </dgm:pt>
    <dgm:pt modelId="{579C5FBB-B706-4CD2-B128-93588C13302E}" type="pres">
      <dgm:prSet presAssocID="{C6BBBD1B-3D2B-4A2C-AEAA-DFBF01988648}" presName="parentLeftMargin" presStyleLbl="node1" presStyleIdx="0" presStyleCnt="3"/>
      <dgm:spPr/>
      <dgm:t>
        <a:bodyPr/>
        <a:lstStyle/>
        <a:p>
          <a:endParaRPr lang="fr-FR"/>
        </a:p>
      </dgm:t>
    </dgm:pt>
    <dgm:pt modelId="{3CC4F5D8-A04E-4EE0-A46C-9D25B9925CA3}" type="pres">
      <dgm:prSet presAssocID="{C6BBBD1B-3D2B-4A2C-AEAA-DFBF01988648}" presName="parentText" presStyleLbl="node1" presStyleIdx="1" presStyleCnt="3" custScaleX="118309" custScaleY="159469">
        <dgm:presLayoutVars>
          <dgm:chMax val="0"/>
          <dgm:bulletEnabled val="1"/>
        </dgm:presLayoutVars>
      </dgm:prSet>
      <dgm:spPr/>
      <dgm:t>
        <a:bodyPr/>
        <a:lstStyle/>
        <a:p>
          <a:endParaRPr lang="fr-FR"/>
        </a:p>
      </dgm:t>
    </dgm:pt>
    <dgm:pt modelId="{2CD0B0F5-2BB7-48C6-8F95-80C241D5D02F}" type="pres">
      <dgm:prSet presAssocID="{C6BBBD1B-3D2B-4A2C-AEAA-DFBF01988648}" presName="negativeSpace" presStyleCnt="0"/>
      <dgm:spPr/>
    </dgm:pt>
    <dgm:pt modelId="{B7CFC777-AAEF-4410-84E6-9AE410D1E730}" type="pres">
      <dgm:prSet presAssocID="{C6BBBD1B-3D2B-4A2C-AEAA-DFBF01988648}" presName="childText" presStyleLbl="conFgAcc1" presStyleIdx="1" presStyleCnt="3" custLinFactNeighborX="-1624" custLinFactNeighborY="-9337">
        <dgm:presLayoutVars>
          <dgm:bulletEnabled val="1"/>
        </dgm:presLayoutVars>
      </dgm:prSet>
      <dgm:spPr/>
      <dgm:t>
        <a:bodyPr/>
        <a:lstStyle/>
        <a:p>
          <a:endParaRPr lang="fr-FR"/>
        </a:p>
      </dgm:t>
    </dgm:pt>
    <dgm:pt modelId="{C6935628-1F44-451A-BCFE-BDA4502057BD}" type="pres">
      <dgm:prSet presAssocID="{922BC40E-E4D8-4931-8B58-B1C0C250B35A}" presName="spaceBetweenRectangles" presStyleCnt="0"/>
      <dgm:spPr/>
    </dgm:pt>
    <dgm:pt modelId="{FBD90584-8B7D-480E-8594-A3FDAB89CFA4}" type="pres">
      <dgm:prSet presAssocID="{DC194F0B-69FE-43FD-A70D-BEFA09EA1944}" presName="parentLin" presStyleCnt="0"/>
      <dgm:spPr/>
    </dgm:pt>
    <dgm:pt modelId="{8874C254-11F4-4FFE-BE33-C753149E05E0}" type="pres">
      <dgm:prSet presAssocID="{DC194F0B-69FE-43FD-A70D-BEFA09EA1944}" presName="parentLeftMargin" presStyleLbl="node1" presStyleIdx="1" presStyleCnt="3"/>
      <dgm:spPr/>
      <dgm:t>
        <a:bodyPr/>
        <a:lstStyle/>
        <a:p>
          <a:endParaRPr lang="fr-FR"/>
        </a:p>
      </dgm:t>
    </dgm:pt>
    <dgm:pt modelId="{722E40EF-583D-4C2C-97C1-DB61ACF21054}" type="pres">
      <dgm:prSet presAssocID="{DC194F0B-69FE-43FD-A70D-BEFA09EA1944}" presName="parentText" presStyleLbl="node1" presStyleIdx="2" presStyleCnt="3" custScaleX="120312" custScaleY="136475">
        <dgm:presLayoutVars>
          <dgm:chMax val="0"/>
          <dgm:bulletEnabled val="1"/>
        </dgm:presLayoutVars>
      </dgm:prSet>
      <dgm:spPr/>
      <dgm:t>
        <a:bodyPr/>
        <a:lstStyle/>
        <a:p>
          <a:endParaRPr lang="fr-FR"/>
        </a:p>
      </dgm:t>
    </dgm:pt>
    <dgm:pt modelId="{2E83C991-A8AB-489E-BC53-A65C76EC1FC1}" type="pres">
      <dgm:prSet presAssocID="{DC194F0B-69FE-43FD-A70D-BEFA09EA1944}" presName="negativeSpace" presStyleCnt="0"/>
      <dgm:spPr/>
    </dgm:pt>
    <dgm:pt modelId="{1244DA37-2413-4EEE-B15B-CFDB125133A6}" type="pres">
      <dgm:prSet presAssocID="{DC194F0B-69FE-43FD-A70D-BEFA09EA1944}" presName="childText" presStyleLbl="conFgAcc1" presStyleIdx="2" presStyleCnt="3">
        <dgm:presLayoutVars>
          <dgm:bulletEnabled val="1"/>
        </dgm:presLayoutVars>
      </dgm:prSet>
      <dgm:spPr/>
      <dgm:t>
        <a:bodyPr/>
        <a:lstStyle/>
        <a:p>
          <a:endParaRPr lang="fr-FR"/>
        </a:p>
      </dgm:t>
    </dgm:pt>
  </dgm:ptLst>
  <dgm:cxnLst>
    <dgm:cxn modelId="{FA314A87-3F6F-4F4A-9F7A-C006DF06203F}" type="presOf" srcId="{B8ACBDCA-CE2F-4E9A-8AEC-A3200173DE50}" destId="{B7CFC777-AAEF-4410-84E6-9AE410D1E730}" srcOrd="0" destOrd="4" presId="urn:microsoft.com/office/officeart/2005/8/layout/list1"/>
    <dgm:cxn modelId="{F35698CC-A9CD-4B96-BF12-A94CB3427818}" srcId="{C6BBBD1B-3D2B-4A2C-AEAA-DFBF01988648}" destId="{9936B9FA-B964-41ED-9EFE-FAA3B170FF96}" srcOrd="0" destOrd="0" parTransId="{F9032F00-AB32-4CC9-B5BA-D5EDEC65C086}" sibTransId="{3E630665-2629-4E68-99D5-EF25C9A5E57C}"/>
    <dgm:cxn modelId="{0D729C52-0FD9-4E4B-AB80-E5BF93FD81F6}" srcId="{C6BBBD1B-3D2B-4A2C-AEAA-DFBF01988648}" destId="{FAD00723-EE5A-4E1E-BCB7-A92D33DFEF01}" srcOrd="6" destOrd="0" parTransId="{C05B0521-AD2D-47DD-A3D3-F7BC585C6912}" sibTransId="{C885C026-7E56-4D68-9A4D-08AA978FAEA5}"/>
    <dgm:cxn modelId="{C7DCEAB2-4A43-468C-B15B-1CBE29D483E6}" type="presOf" srcId="{5CCB0E99-E427-4FE3-BFCF-5757A86D2736}" destId="{B7CFC777-AAEF-4410-84E6-9AE410D1E730}" srcOrd="0" destOrd="1" presId="urn:microsoft.com/office/officeart/2005/8/layout/list1"/>
    <dgm:cxn modelId="{EF7312DD-63C1-47C0-ACF5-3D4392FB004D}" srcId="{D5A589FD-432D-4BB6-9AC9-7FEF7088F7C8}" destId="{09AC6819-5267-4F80-A781-0549EEEEB224}" srcOrd="0" destOrd="0" parTransId="{BE3FBC14-6D0B-4C77-A8E0-40840B75D6AB}" sibTransId="{9CF0E9F5-0788-4864-95A9-586978642038}"/>
    <dgm:cxn modelId="{7FEA4228-6D6F-4171-92C9-E2B7D8256AE2}" srcId="{C6BBBD1B-3D2B-4A2C-AEAA-DFBF01988648}" destId="{1E213E2B-D601-47FB-B236-0FB5D11F51F3}" srcOrd="2" destOrd="0" parTransId="{0E50BB00-E60C-4E7B-88B9-20E743FF83B1}" sibTransId="{68657999-5DE8-4D4F-8798-C863D7795E40}"/>
    <dgm:cxn modelId="{8047694A-B617-496F-BDD2-FB58B39E1FC7}" type="presOf" srcId="{88CFC407-5D08-4A5B-83CF-C4ECCBC2F120}" destId="{D2FD14EF-D0D3-49E3-9218-8711A9AEBE30}" srcOrd="0" destOrd="0" presId="urn:microsoft.com/office/officeart/2005/8/layout/list1"/>
    <dgm:cxn modelId="{6F11D7B9-9DEC-4849-9950-82870E00632E}" type="presOf" srcId="{1E213E2B-D601-47FB-B236-0FB5D11F51F3}" destId="{B7CFC777-AAEF-4410-84E6-9AE410D1E730}" srcOrd="0" destOrd="2" presId="urn:microsoft.com/office/officeart/2005/8/layout/list1"/>
    <dgm:cxn modelId="{8CB71402-F8F7-424D-BB92-C19FB22CC31F}" type="presOf" srcId="{FAD00723-EE5A-4E1E-BCB7-A92D33DFEF01}" destId="{B7CFC777-AAEF-4410-84E6-9AE410D1E730}" srcOrd="0" destOrd="6" presId="urn:microsoft.com/office/officeart/2005/8/layout/list1"/>
    <dgm:cxn modelId="{7086245C-43E5-4FAB-B29A-4754579FA7FF}" type="presOf" srcId="{9936B9FA-B964-41ED-9EFE-FAA3B170FF96}" destId="{B7CFC777-AAEF-4410-84E6-9AE410D1E730}" srcOrd="0" destOrd="0" presId="urn:microsoft.com/office/officeart/2005/8/layout/list1"/>
    <dgm:cxn modelId="{6A772A5B-9548-4765-996A-8452CA3C16B1}" srcId="{C6BBBD1B-3D2B-4A2C-AEAA-DFBF01988648}" destId="{B8ACBDCA-CE2F-4E9A-8AEC-A3200173DE50}" srcOrd="4" destOrd="0" parTransId="{5E886141-3051-436C-9FC7-BCFF507A8708}" sibTransId="{87A2954F-8BE2-48FF-9C4E-A200DE11164E}"/>
    <dgm:cxn modelId="{3117D8FB-84B6-47EE-BDD0-F9BC20151328}" type="presOf" srcId="{DC194F0B-69FE-43FD-A70D-BEFA09EA1944}" destId="{722E40EF-583D-4C2C-97C1-DB61ACF21054}" srcOrd="1" destOrd="0" presId="urn:microsoft.com/office/officeart/2005/8/layout/list1"/>
    <dgm:cxn modelId="{0979882A-D7F6-47D3-A063-038A4D49B5E9}" srcId="{DC194F0B-69FE-43FD-A70D-BEFA09EA1944}" destId="{17FB3001-B006-4BB1-B925-12391C395CE1}" srcOrd="1" destOrd="0" parTransId="{7F3B1903-4017-479D-8B11-D5A40D0BE7E7}" sibTransId="{703F76FA-2BD6-4F0A-B691-50E9F0C9EA5D}"/>
    <dgm:cxn modelId="{199CE199-5FFA-457F-B851-834019C4D8DB}" srcId="{C6BBBD1B-3D2B-4A2C-AEAA-DFBF01988648}" destId="{3C0FAA85-502F-42F9-BDD1-040E379B35E2}" srcOrd="3" destOrd="0" parTransId="{CDEF4229-CE12-485F-BC2D-CD8A4570B5D7}" sibTransId="{B0D8B2E4-83FD-4358-AF39-4B1B38B0BB46}"/>
    <dgm:cxn modelId="{DB5D127C-60D1-48E9-809E-A2585127E9E0}" type="presOf" srcId="{09AC6819-5267-4F80-A781-0549EEEEB224}" destId="{5640123B-CF65-407A-B2A6-5B072DB3F8A5}" srcOrd="1" destOrd="0" presId="urn:microsoft.com/office/officeart/2005/8/layout/list1"/>
    <dgm:cxn modelId="{088B5A72-DD37-4E9A-BAFA-D5E761797DDD}" type="presOf" srcId="{3C0FAA85-502F-42F9-BDD1-040E379B35E2}" destId="{B7CFC777-AAEF-4410-84E6-9AE410D1E730}" srcOrd="0" destOrd="3" presId="urn:microsoft.com/office/officeart/2005/8/layout/list1"/>
    <dgm:cxn modelId="{562FDAA9-73EF-4115-A780-FA742B45FCE7}" type="presOf" srcId="{C6BBBD1B-3D2B-4A2C-AEAA-DFBF01988648}" destId="{3CC4F5D8-A04E-4EE0-A46C-9D25B9925CA3}" srcOrd="1" destOrd="0" presId="urn:microsoft.com/office/officeart/2005/8/layout/list1"/>
    <dgm:cxn modelId="{4FB64BD9-E409-4201-8784-1FAA9EE34953}" type="presOf" srcId="{DC194F0B-69FE-43FD-A70D-BEFA09EA1944}" destId="{8874C254-11F4-4FFE-BE33-C753149E05E0}" srcOrd="0" destOrd="0" presId="urn:microsoft.com/office/officeart/2005/8/layout/list1"/>
    <dgm:cxn modelId="{D85C1F2A-8259-4F32-86D7-54D6D6DADEB4}" type="presOf" srcId="{C19FB734-5190-40A2-9F08-E8D557AF2DA8}" destId="{B7CFC777-AAEF-4410-84E6-9AE410D1E730}" srcOrd="0" destOrd="5" presId="urn:microsoft.com/office/officeart/2005/8/layout/list1"/>
    <dgm:cxn modelId="{9CEE95D4-4341-4F22-B9D6-31C5185132F8}" type="presOf" srcId="{A4BBD799-03C9-4B4A-9617-DEFB5051A11D}" destId="{1244DA37-2413-4EEE-B15B-CFDB125133A6}" srcOrd="0" destOrd="0" presId="urn:microsoft.com/office/officeart/2005/8/layout/list1"/>
    <dgm:cxn modelId="{97D5A2A0-34AD-4904-9B84-4F5925E3E9E8}" srcId="{C6BBBD1B-3D2B-4A2C-AEAA-DFBF01988648}" destId="{C19FB734-5190-40A2-9F08-E8D557AF2DA8}" srcOrd="5" destOrd="0" parTransId="{793D1696-21BE-4C94-84D3-7C4256ABA32B}" sibTransId="{2FA201A7-AC89-427D-B3BE-CFC1272DA2E0}"/>
    <dgm:cxn modelId="{39C162BC-9309-4BFE-97E8-1496E4166FA4}" type="presOf" srcId="{D5A589FD-432D-4BB6-9AC9-7FEF7088F7C8}" destId="{EDBA0737-DCF1-462A-93FF-ECF388897DF3}" srcOrd="0" destOrd="0" presId="urn:microsoft.com/office/officeart/2005/8/layout/list1"/>
    <dgm:cxn modelId="{28EEA6FA-736A-4BB6-81B6-E3EF3B73A9C4}" srcId="{09AC6819-5267-4F80-A781-0549EEEEB224}" destId="{D4A7122B-E309-44C1-AE88-FE5013DAE4F2}" srcOrd="2" destOrd="0" parTransId="{B75A76BE-0B77-452E-8848-84C447646762}" sibTransId="{D6C168D7-6988-4D08-80D5-759AF31D96D4}"/>
    <dgm:cxn modelId="{3BBA6190-774F-4783-8544-0998F0BEFE0F}" type="presOf" srcId="{D4A7122B-E309-44C1-AE88-FE5013DAE4F2}" destId="{D2FD14EF-D0D3-49E3-9218-8711A9AEBE30}" srcOrd="0" destOrd="2" presId="urn:microsoft.com/office/officeart/2005/8/layout/list1"/>
    <dgm:cxn modelId="{5816B98D-F733-4224-A4F6-40B1E28A647C}" srcId="{09AC6819-5267-4F80-A781-0549EEEEB224}" destId="{88CFC407-5D08-4A5B-83CF-C4ECCBC2F120}" srcOrd="0" destOrd="0" parTransId="{A912D28F-A36A-436F-933B-21615CDCAB0F}" sibTransId="{116377CC-FF03-45FF-8587-CD83532D8F90}"/>
    <dgm:cxn modelId="{6E02E81C-A241-4C42-94B6-3CD94E194E3E}" type="presOf" srcId="{09AC6819-5267-4F80-A781-0549EEEEB224}" destId="{74A17D60-47C6-4725-BB54-AC99C9031D1E}" srcOrd="0" destOrd="0" presId="urn:microsoft.com/office/officeart/2005/8/layout/list1"/>
    <dgm:cxn modelId="{F5758D62-A0F9-42B2-8DDB-D056E7C9679D}" srcId="{D5A589FD-432D-4BB6-9AC9-7FEF7088F7C8}" destId="{DC194F0B-69FE-43FD-A70D-BEFA09EA1944}" srcOrd="2" destOrd="0" parTransId="{79F6EA15-8F9C-4FB5-BDD6-73C668F1FDBF}" sibTransId="{F56ED209-8C43-4784-9BB0-09097013854E}"/>
    <dgm:cxn modelId="{06E9D7CE-1B7A-4B5B-AFA0-6ECF3CF03201}" type="presOf" srcId="{C6BBBD1B-3D2B-4A2C-AEAA-DFBF01988648}" destId="{579C5FBB-B706-4CD2-B128-93588C13302E}" srcOrd="0" destOrd="0" presId="urn:microsoft.com/office/officeart/2005/8/layout/list1"/>
    <dgm:cxn modelId="{45D0E8E4-D2F4-4AB7-84D8-091A79D53189}" type="presOf" srcId="{B6A56E5E-9055-43AD-B9DE-A137525C9596}" destId="{D2FD14EF-D0D3-49E3-9218-8711A9AEBE30}" srcOrd="0" destOrd="1" presId="urn:microsoft.com/office/officeart/2005/8/layout/list1"/>
    <dgm:cxn modelId="{09A5BC32-3637-4C53-B815-D46885085F65}" srcId="{09AC6819-5267-4F80-A781-0549EEEEB224}" destId="{B6A56E5E-9055-43AD-B9DE-A137525C9596}" srcOrd="1" destOrd="0" parTransId="{AA3938AE-95E8-449C-807D-C70D85BFD181}" sibTransId="{EDE73880-9B26-480A-8E96-D2E8D961160D}"/>
    <dgm:cxn modelId="{1AC938E6-3C44-4182-BEF9-03261334790C}" srcId="{C6BBBD1B-3D2B-4A2C-AEAA-DFBF01988648}" destId="{5CCB0E99-E427-4FE3-BFCF-5757A86D2736}" srcOrd="1" destOrd="0" parTransId="{67300A14-7939-4FE3-921C-3E76A42F85A7}" sibTransId="{4221F23B-148F-4BE2-8CD7-7544E23315B0}"/>
    <dgm:cxn modelId="{596427ED-448C-4A32-859A-E68AD85948C2}" srcId="{DC194F0B-69FE-43FD-A70D-BEFA09EA1944}" destId="{A4BBD799-03C9-4B4A-9617-DEFB5051A11D}" srcOrd="0" destOrd="0" parTransId="{8F75778D-E3EC-467C-8D6A-654F9F06688E}" sibTransId="{36DE2654-3B90-4ED3-A83D-F7FE02C32A7F}"/>
    <dgm:cxn modelId="{D6CEDDFF-0B86-4C69-9B0C-EF54B900F366}" type="presOf" srcId="{17FB3001-B006-4BB1-B925-12391C395CE1}" destId="{1244DA37-2413-4EEE-B15B-CFDB125133A6}" srcOrd="0" destOrd="1" presId="urn:microsoft.com/office/officeart/2005/8/layout/list1"/>
    <dgm:cxn modelId="{C8E9EF8F-E9F9-4A4E-A787-FE2C5F911477}" srcId="{D5A589FD-432D-4BB6-9AC9-7FEF7088F7C8}" destId="{C6BBBD1B-3D2B-4A2C-AEAA-DFBF01988648}" srcOrd="1" destOrd="0" parTransId="{CBB772FE-C894-41B7-B68A-D2EA1B7A1E7F}" sibTransId="{922BC40E-E4D8-4931-8B58-B1C0C250B35A}"/>
    <dgm:cxn modelId="{0992B82E-6581-4AAB-AA1E-FF74BC3101E6}" type="presParOf" srcId="{EDBA0737-DCF1-462A-93FF-ECF388897DF3}" destId="{49E6D3B7-051F-47A8-87D4-8562129E1467}" srcOrd="0" destOrd="0" presId="urn:microsoft.com/office/officeart/2005/8/layout/list1"/>
    <dgm:cxn modelId="{6075AAA4-59B0-4CB9-A2C3-AFFFFDF2F706}" type="presParOf" srcId="{49E6D3B7-051F-47A8-87D4-8562129E1467}" destId="{74A17D60-47C6-4725-BB54-AC99C9031D1E}" srcOrd="0" destOrd="0" presId="urn:microsoft.com/office/officeart/2005/8/layout/list1"/>
    <dgm:cxn modelId="{703E3A40-89AF-443D-9910-3AAE3F7E8AF7}" type="presParOf" srcId="{49E6D3B7-051F-47A8-87D4-8562129E1467}" destId="{5640123B-CF65-407A-B2A6-5B072DB3F8A5}" srcOrd="1" destOrd="0" presId="urn:microsoft.com/office/officeart/2005/8/layout/list1"/>
    <dgm:cxn modelId="{D44B05F2-83BD-4E50-ADB2-9DDA1C0BE6BE}" type="presParOf" srcId="{EDBA0737-DCF1-462A-93FF-ECF388897DF3}" destId="{D227996F-ED63-4C7F-8200-1E1A3806BF4D}" srcOrd="1" destOrd="0" presId="urn:microsoft.com/office/officeart/2005/8/layout/list1"/>
    <dgm:cxn modelId="{216C608B-5910-4D61-8153-D643B660C0BF}" type="presParOf" srcId="{EDBA0737-DCF1-462A-93FF-ECF388897DF3}" destId="{D2FD14EF-D0D3-49E3-9218-8711A9AEBE30}" srcOrd="2" destOrd="0" presId="urn:microsoft.com/office/officeart/2005/8/layout/list1"/>
    <dgm:cxn modelId="{AB43F30E-9B7F-48CF-9E3C-C90B6B95F839}" type="presParOf" srcId="{EDBA0737-DCF1-462A-93FF-ECF388897DF3}" destId="{7A74A4C8-BE79-4879-961D-62FB21E93A8D}" srcOrd="3" destOrd="0" presId="urn:microsoft.com/office/officeart/2005/8/layout/list1"/>
    <dgm:cxn modelId="{EAA97A98-1200-4A83-92C5-74FF0687DD05}" type="presParOf" srcId="{EDBA0737-DCF1-462A-93FF-ECF388897DF3}" destId="{413DBB4C-8980-4E71-8A07-EE6A469BF45A}" srcOrd="4" destOrd="0" presId="urn:microsoft.com/office/officeart/2005/8/layout/list1"/>
    <dgm:cxn modelId="{EF395E0F-F87A-4D3A-AEAA-CBA149B6148C}" type="presParOf" srcId="{413DBB4C-8980-4E71-8A07-EE6A469BF45A}" destId="{579C5FBB-B706-4CD2-B128-93588C13302E}" srcOrd="0" destOrd="0" presId="urn:microsoft.com/office/officeart/2005/8/layout/list1"/>
    <dgm:cxn modelId="{565CA691-0ED6-4C15-A6F1-8A0786159645}" type="presParOf" srcId="{413DBB4C-8980-4E71-8A07-EE6A469BF45A}" destId="{3CC4F5D8-A04E-4EE0-A46C-9D25B9925CA3}" srcOrd="1" destOrd="0" presId="urn:microsoft.com/office/officeart/2005/8/layout/list1"/>
    <dgm:cxn modelId="{C9CB183F-69EB-4A8D-97B2-88AD4B9675A2}" type="presParOf" srcId="{EDBA0737-DCF1-462A-93FF-ECF388897DF3}" destId="{2CD0B0F5-2BB7-48C6-8F95-80C241D5D02F}" srcOrd="5" destOrd="0" presId="urn:microsoft.com/office/officeart/2005/8/layout/list1"/>
    <dgm:cxn modelId="{A535D4C0-8C78-44D9-9D0B-3563F82F4A27}" type="presParOf" srcId="{EDBA0737-DCF1-462A-93FF-ECF388897DF3}" destId="{B7CFC777-AAEF-4410-84E6-9AE410D1E730}" srcOrd="6" destOrd="0" presId="urn:microsoft.com/office/officeart/2005/8/layout/list1"/>
    <dgm:cxn modelId="{85DE100D-8E7F-4C32-95DF-D7E88107E474}" type="presParOf" srcId="{EDBA0737-DCF1-462A-93FF-ECF388897DF3}" destId="{C6935628-1F44-451A-BCFE-BDA4502057BD}" srcOrd="7" destOrd="0" presId="urn:microsoft.com/office/officeart/2005/8/layout/list1"/>
    <dgm:cxn modelId="{699B642B-2EA6-4E05-8F30-75E70AC196CD}" type="presParOf" srcId="{EDBA0737-DCF1-462A-93FF-ECF388897DF3}" destId="{FBD90584-8B7D-480E-8594-A3FDAB89CFA4}" srcOrd="8" destOrd="0" presId="urn:microsoft.com/office/officeart/2005/8/layout/list1"/>
    <dgm:cxn modelId="{D57E52FF-0945-4680-BAEA-E317CC7D7E7B}" type="presParOf" srcId="{FBD90584-8B7D-480E-8594-A3FDAB89CFA4}" destId="{8874C254-11F4-4FFE-BE33-C753149E05E0}" srcOrd="0" destOrd="0" presId="urn:microsoft.com/office/officeart/2005/8/layout/list1"/>
    <dgm:cxn modelId="{CD046E21-A65B-4BDA-A9F1-C3448CC02F6B}" type="presParOf" srcId="{FBD90584-8B7D-480E-8594-A3FDAB89CFA4}" destId="{722E40EF-583D-4C2C-97C1-DB61ACF21054}" srcOrd="1" destOrd="0" presId="urn:microsoft.com/office/officeart/2005/8/layout/list1"/>
    <dgm:cxn modelId="{26254BC7-366C-4B6F-8EE3-219EB7B669F1}" type="presParOf" srcId="{EDBA0737-DCF1-462A-93FF-ECF388897DF3}" destId="{2E83C991-A8AB-489E-BC53-A65C76EC1FC1}" srcOrd="9" destOrd="0" presId="urn:microsoft.com/office/officeart/2005/8/layout/list1"/>
    <dgm:cxn modelId="{356A5FF0-7500-48DF-A574-C3AD28ECDF3B}" type="presParOf" srcId="{EDBA0737-DCF1-462A-93FF-ECF388897DF3}" destId="{1244DA37-2413-4EEE-B15B-CFDB125133A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D14EF-D0D3-49E3-9218-8711A9AEBE30}">
      <dsp:nvSpPr>
        <dsp:cNvPr id="0" name=""/>
        <dsp:cNvSpPr/>
      </dsp:nvSpPr>
      <dsp:spPr>
        <a:xfrm>
          <a:off x="0" y="108742"/>
          <a:ext cx="8229600" cy="9875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29108" rIns="638708" bIns="99568" numCol="1" spcCol="1270" anchor="t" anchorCtr="0">
          <a:noAutofit/>
        </a:bodyPr>
        <a:lstStyle/>
        <a:p>
          <a:pPr marL="114300" lvl="1" indent="-114300" algn="just" defTabSz="622300">
            <a:lnSpc>
              <a:spcPct val="90000"/>
            </a:lnSpc>
            <a:spcBef>
              <a:spcPct val="0"/>
            </a:spcBef>
            <a:spcAft>
              <a:spcPct val="15000"/>
            </a:spcAft>
            <a:buChar char="••"/>
          </a:pPr>
          <a:r>
            <a:rPr lang="fr-FR" sz="1400" kern="1200" dirty="0" smtClean="0"/>
            <a:t>Une réponse adaptée au budget et aux besoins des professionnelles</a:t>
          </a:r>
          <a:endParaRPr lang="fr-FR" sz="1400" kern="1200" dirty="0"/>
        </a:p>
        <a:p>
          <a:pPr marL="114300" lvl="1" indent="-114300" algn="just" defTabSz="622300">
            <a:lnSpc>
              <a:spcPct val="90000"/>
            </a:lnSpc>
            <a:spcBef>
              <a:spcPct val="0"/>
            </a:spcBef>
            <a:spcAft>
              <a:spcPct val="15000"/>
            </a:spcAft>
            <a:buChar char="••"/>
          </a:pPr>
          <a:r>
            <a:rPr lang="fr-FR" sz="1400" kern="1200" dirty="0" smtClean="0"/>
            <a:t>Possibilité offerte aux salariés de prendre des renforts </a:t>
          </a:r>
          <a:endParaRPr lang="fr-FR" sz="1400" kern="1200" dirty="0"/>
        </a:p>
        <a:p>
          <a:pPr marL="114300" lvl="1" indent="-114300" algn="just" defTabSz="622300">
            <a:lnSpc>
              <a:spcPct val="90000"/>
            </a:lnSpc>
            <a:spcBef>
              <a:spcPct val="0"/>
            </a:spcBef>
            <a:spcAft>
              <a:spcPct val="15000"/>
            </a:spcAft>
            <a:buChar char="••"/>
          </a:pPr>
          <a:r>
            <a:rPr lang="fr-FR" sz="1400" kern="1200" dirty="0" smtClean="0"/>
            <a:t> 16% sur le socle de base et 2 mois de cotisations sur les renforts</a:t>
          </a:r>
          <a:endParaRPr lang="fr-FR" sz="1400" kern="1200" dirty="0"/>
        </a:p>
      </dsp:txBody>
      <dsp:txXfrm>
        <a:off x="0" y="108742"/>
        <a:ext cx="8229600" cy="987525"/>
      </dsp:txXfrm>
    </dsp:sp>
    <dsp:sp modelId="{5640123B-CF65-407A-B2A6-5B072DB3F8A5}">
      <dsp:nvSpPr>
        <dsp:cNvPr id="0" name=""/>
        <dsp:cNvSpPr/>
      </dsp:nvSpPr>
      <dsp:spPr>
        <a:xfrm>
          <a:off x="411480" y="3136"/>
          <a:ext cx="6830485" cy="324720"/>
        </a:xfrm>
        <a:prstGeom prst="roundRect">
          <a:avLst/>
        </a:prstGeom>
        <a:solidFill>
          <a:schemeClr val="tx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fr-FR" sz="2000" b="1" kern="1200" dirty="0" smtClean="0"/>
            <a:t>Une offre composée de 6 formules </a:t>
          </a:r>
          <a:endParaRPr lang="fr-FR" sz="2000" b="1" kern="1200" dirty="0"/>
        </a:p>
      </dsp:txBody>
      <dsp:txXfrm>
        <a:off x="427332" y="18988"/>
        <a:ext cx="6798781" cy="293016"/>
      </dsp:txXfrm>
    </dsp:sp>
    <dsp:sp modelId="{B7CFC777-AAEF-4410-84E6-9AE410D1E730}">
      <dsp:nvSpPr>
        <dsp:cNvPr id="0" name=""/>
        <dsp:cNvSpPr/>
      </dsp:nvSpPr>
      <dsp:spPr>
        <a:xfrm>
          <a:off x="0" y="1562343"/>
          <a:ext cx="8229600" cy="2079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29108" rIns="638708" bIns="99568" numCol="1" spcCol="1270" anchor="t" anchorCtr="0">
          <a:noAutofit/>
        </a:bodyPr>
        <a:lstStyle/>
        <a:p>
          <a:pPr marL="114300" lvl="1" indent="-114300" algn="just" defTabSz="622300">
            <a:lnSpc>
              <a:spcPct val="90000"/>
            </a:lnSpc>
            <a:spcBef>
              <a:spcPct val="0"/>
            </a:spcBef>
            <a:spcAft>
              <a:spcPct val="15000"/>
            </a:spcAft>
            <a:buChar char="••"/>
          </a:pPr>
          <a:r>
            <a:rPr lang="fr-FR" sz="1400" b="0" kern="1200" dirty="0" smtClean="0"/>
            <a:t>Renfort pour les salariés et les ayants droit</a:t>
          </a:r>
          <a:endParaRPr lang="fr-FR" sz="1400" b="0" kern="1200" dirty="0"/>
        </a:p>
        <a:p>
          <a:pPr marL="114300" lvl="1" indent="-114300" algn="just" defTabSz="622300">
            <a:lnSpc>
              <a:spcPct val="90000"/>
            </a:lnSpc>
            <a:spcBef>
              <a:spcPct val="0"/>
            </a:spcBef>
            <a:spcAft>
              <a:spcPct val="15000"/>
            </a:spcAft>
            <a:buChar char="••"/>
          </a:pPr>
          <a:r>
            <a:rPr lang="fr-FR" sz="1400" b="0" kern="1200" dirty="0" smtClean="0"/>
            <a:t>Remboursements des soins sous 48H</a:t>
          </a:r>
          <a:endParaRPr lang="fr-FR" sz="1400" b="0" kern="1200" dirty="0"/>
        </a:p>
        <a:p>
          <a:pPr marL="114300" lvl="1" indent="-114300" algn="just" defTabSz="622300">
            <a:lnSpc>
              <a:spcPct val="90000"/>
            </a:lnSpc>
            <a:spcBef>
              <a:spcPct val="0"/>
            </a:spcBef>
            <a:spcAft>
              <a:spcPct val="15000"/>
            </a:spcAft>
            <a:buChar char="••"/>
          </a:pPr>
          <a:r>
            <a:rPr lang="fr-FR" sz="1400" b="0" kern="1200" dirty="0" smtClean="0"/>
            <a:t>Partenariat optique et auditif</a:t>
          </a:r>
          <a:endParaRPr lang="fr-FR" sz="1400" b="0" kern="1200" dirty="0"/>
        </a:p>
        <a:p>
          <a:pPr marL="114300" lvl="1" indent="-114300" algn="just" defTabSz="622300">
            <a:lnSpc>
              <a:spcPct val="90000"/>
            </a:lnSpc>
            <a:spcBef>
              <a:spcPct val="0"/>
            </a:spcBef>
            <a:spcAft>
              <a:spcPct val="15000"/>
            </a:spcAft>
            <a:buChar char="••"/>
          </a:pPr>
          <a:r>
            <a:rPr lang="fr-FR" sz="1400" b="0" kern="1200" dirty="0" smtClean="0"/>
            <a:t>IMA: service d’assistance en cas d’hospitalisation ou d’immobilisation</a:t>
          </a:r>
          <a:endParaRPr lang="fr-FR" sz="1400" b="0" kern="1200" dirty="0"/>
        </a:p>
        <a:p>
          <a:pPr marL="114300" lvl="1" indent="-114300" algn="just" defTabSz="622300">
            <a:lnSpc>
              <a:spcPct val="90000"/>
            </a:lnSpc>
            <a:spcBef>
              <a:spcPct val="0"/>
            </a:spcBef>
            <a:spcAft>
              <a:spcPct val="15000"/>
            </a:spcAft>
            <a:buChar char="••"/>
          </a:pPr>
          <a:r>
            <a:rPr lang="fr-FR" altLang="fr-FR" sz="1400" kern="1200" dirty="0" smtClean="0">
              <a:solidFill>
                <a:schemeClr val="tx1"/>
              </a:solidFill>
            </a:rPr>
            <a:t>Des garanties d’assistance spécifiques pour faciliter la continuité de l’activité professionnelle des salariés</a:t>
          </a:r>
          <a:endParaRPr lang="fr-FR" sz="1400" b="0" kern="1200" dirty="0">
            <a:solidFill>
              <a:schemeClr val="tx1"/>
            </a:solidFill>
          </a:endParaRPr>
        </a:p>
        <a:p>
          <a:pPr marL="114300" lvl="1" indent="-114300" algn="just" defTabSz="622300">
            <a:lnSpc>
              <a:spcPct val="90000"/>
            </a:lnSpc>
            <a:spcBef>
              <a:spcPct val="0"/>
            </a:spcBef>
            <a:spcAft>
              <a:spcPct val="15000"/>
            </a:spcAft>
            <a:buChar char="••"/>
          </a:pPr>
          <a:endParaRPr lang="fr-FR" sz="1400" b="0" kern="1200" dirty="0"/>
        </a:p>
        <a:p>
          <a:pPr marL="114300" lvl="1" indent="-114300" algn="just" defTabSz="622300">
            <a:lnSpc>
              <a:spcPct val="90000"/>
            </a:lnSpc>
            <a:spcBef>
              <a:spcPct val="0"/>
            </a:spcBef>
            <a:spcAft>
              <a:spcPct val="15000"/>
            </a:spcAft>
            <a:buChar char="••"/>
          </a:pPr>
          <a:endParaRPr lang="fr-FR" sz="1400" b="0" kern="1200" dirty="0">
            <a:solidFill>
              <a:schemeClr val="tx1"/>
            </a:solidFill>
          </a:endParaRPr>
        </a:p>
      </dsp:txBody>
      <dsp:txXfrm>
        <a:off x="0" y="1562343"/>
        <a:ext cx="8229600" cy="2079000"/>
      </dsp:txXfrm>
    </dsp:sp>
    <dsp:sp modelId="{3CC4F5D8-A04E-4EE0-A46C-9D25B9925CA3}">
      <dsp:nvSpPr>
        <dsp:cNvPr id="0" name=""/>
        <dsp:cNvSpPr/>
      </dsp:nvSpPr>
      <dsp:spPr>
        <a:xfrm>
          <a:off x="411480" y="1212421"/>
          <a:ext cx="6815450" cy="517827"/>
        </a:xfrm>
        <a:prstGeom prst="roundRect">
          <a:avLst/>
        </a:prstGeom>
        <a:solidFill>
          <a:schemeClr val="tx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fr-FR" sz="2000" b="1" kern="1200" dirty="0" smtClean="0"/>
            <a:t>Les services plus </a:t>
          </a:r>
          <a:endParaRPr lang="fr-FR" sz="2000" b="1" kern="1200" dirty="0"/>
        </a:p>
      </dsp:txBody>
      <dsp:txXfrm>
        <a:off x="436758" y="1237699"/>
        <a:ext cx="6764894" cy="467271"/>
      </dsp:txXfrm>
    </dsp:sp>
    <dsp:sp modelId="{1244DA37-2413-4EEE-B15B-CFDB125133A6}">
      <dsp:nvSpPr>
        <dsp:cNvPr id="0" name=""/>
        <dsp:cNvSpPr/>
      </dsp:nvSpPr>
      <dsp:spPr>
        <a:xfrm>
          <a:off x="0" y="3987091"/>
          <a:ext cx="8229600" cy="7623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29108" rIns="638708" bIns="99568" numCol="1" spcCol="1270" anchor="t" anchorCtr="0">
          <a:noAutofit/>
        </a:bodyPr>
        <a:lstStyle/>
        <a:p>
          <a:pPr marL="114300" lvl="1" indent="-114300" algn="just" defTabSz="622300">
            <a:lnSpc>
              <a:spcPct val="90000"/>
            </a:lnSpc>
            <a:spcBef>
              <a:spcPct val="0"/>
            </a:spcBef>
            <a:spcAft>
              <a:spcPct val="15000"/>
            </a:spcAft>
            <a:buChar char="••"/>
          </a:pPr>
          <a:r>
            <a:rPr lang="fr-FR" sz="1400" kern="1200" dirty="0" smtClean="0"/>
            <a:t>Un numéro d’assistance pour les employeurs </a:t>
          </a:r>
          <a:endParaRPr lang="fr-FR" sz="1400" kern="1200" dirty="0"/>
        </a:p>
        <a:p>
          <a:pPr marL="114300" lvl="1" indent="-114300" algn="just" defTabSz="622300">
            <a:lnSpc>
              <a:spcPct val="90000"/>
            </a:lnSpc>
            <a:spcBef>
              <a:spcPct val="0"/>
            </a:spcBef>
            <a:spcAft>
              <a:spcPct val="15000"/>
            </a:spcAft>
            <a:buChar char="••"/>
          </a:pPr>
          <a:r>
            <a:rPr lang="fr-FR" sz="1400" kern="1200" dirty="0" smtClean="0"/>
            <a:t>Un numéro d’assistance pour les salariés</a:t>
          </a:r>
          <a:endParaRPr lang="fr-FR" sz="1400" kern="1200" dirty="0"/>
        </a:p>
      </dsp:txBody>
      <dsp:txXfrm>
        <a:off x="0" y="3987091"/>
        <a:ext cx="8229600" cy="762300"/>
      </dsp:txXfrm>
    </dsp:sp>
    <dsp:sp modelId="{722E40EF-583D-4C2C-97C1-DB61ACF21054}">
      <dsp:nvSpPr>
        <dsp:cNvPr id="0" name=""/>
        <dsp:cNvSpPr/>
      </dsp:nvSpPr>
      <dsp:spPr>
        <a:xfrm>
          <a:off x="411480" y="3706289"/>
          <a:ext cx="6930837" cy="443161"/>
        </a:xfrm>
        <a:prstGeom prst="roundRect">
          <a:avLst/>
        </a:prstGeom>
        <a:solidFill>
          <a:schemeClr val="tx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ctr" defTabSz="889000">
            <a:lnSpc>
              <a:spcPct val="90000"/>
            </a:lnSpc>
            <a:spcBef>
              <a:spcPct val="0"/>
            </a:spcBef>
            <a:spcAft>
              <a:spcPct val="35000"/>
            </a:spcAft>
          </a:pPr>
          <a:r>
            <a:rPr lang="fr-FR" sz="2000" b="1" kern="1200" dirty="0" smtClean="0"/>
            <a:t>L’assistance d’expert en santé</a:t>
          </a:r>
          <a:endParaRPr lang="fr-FR" sz="2000" b="1" kern="1200" dirty="0"/>
        </a:p>
      </dsp:txBody>
      <dsp:txXfrm>
        <a:off x="433113" y="3727922"/>
        <a:ext cx="6887571" cy="39989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1602" name="Rectangle 2"/>
          <p:cNvSpPr>
            <a:spLocks noGrp="1" noChangeArrowheads="1"/>
          </p:cNvSpPr>
          <p:nvPr>
            <p:ph type="hdr" sz="quarter"/>
          </p:nvPr>
        </p:nvSpPr>
        <p:spPr bwMode="auto">
          <a:xfrm>
            <a:off x="2"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t" anchorCtr="0" compatLnSpc="1">
            <a:prstTxWarp prst="textNoShape">
              <a:avLst/>
            </a:prstTxWarp>
          </a:bodyPr>
          <a:lstStyle>
            <a:lvl1pPr defTabSz="614130" eaLnBrk="0" hangingPunct="0">
              <a:defRPr sz="800"/>
            </a:lvl1pPr>
          </a:lstStyle>
          <a:p>
            <a:endParaRPr lang="fr-FR" altLang="fr-FR"/>
          </a:p>
        </p:txBody>
      </p:sp>
      <p:sp>
        <p:nvSpPr>
          <p:cNvPr id="281603" name="Rectangle 3"/>
          <p:cNvSpPr>
            <a:spLocks noGrp="1" noChangeArrowheads="1"/>
          </p:cNvSpPr>
          <p:nvPr>
            <p:ph type="dt" sz="quarter" idx="1"/>
          </p:nvPr>
        </p:nvSpPr>
        <p:spPr bwMode="auto">
          <a:xfrm>
            <a:off x="3850295" y="1"/>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t" anchorCtr="0" compatLnSpc="1">
            <a:prstTxWarp prst="textNoShape">
              <a:avLst/>
            </a:prstTxWarp>
          </a:bodyPr>
          <a:lstStyle>
            <a:lvl1pPr algn="r" defTabSz="614130" eaLnBrk="0" hangingPunct="0">
              <a:defRPr sz="800"/>
            </a:lvl1pPr>
          </a:lstStyle>
          <a:p>
            <a:endParaRPr lang="fr-FR" altLang="fr-FR"/>
          </a:p>
        </p:txBody>
      </p:sp>
      <p:sp>
        <p:nvSpPr>
          <p:cNvPr id="281604" name="Rectangle 4"/>
          <p:cNvSpPr>
            <a:spLocks noGrp="1" noChangeArrowheads="1"/>
          </p:cNvSpPr>
          <p:nvPr>
            <p:ph type="ftr" sz="quarter" idx="2"/>
          </p:nvPr>
        </p:nvSpPr>
        <p:spPr bwMode="auto">
          <a:xfrm>
            <a:off x="2"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b" anchorCtr="0" compatLnSpc="1">
            <a:prstTxWarp prst="textNoShape">
              <a:avLst/>
            </a:prstTxWarp>
          </a:bodyPr>
          <a:lstStyle>
            <a:lvl1pPr defTabSz="614130" eaLnBrk="0" hangingPunct="0">
              <a:defRPr sz="800"/>
            </a:lvl1pPr>
          </a:lstStyle>
          <a:p>
            <a:endParaRPr lang="fr-FR" altLang="fr-FR"/>
          </a:p>
        </p:txBody>
      </p:sp>
      <p:sp>
        <p:nvSpPr>
          <p:cNvPr id="281605" name="Rectangle 5"/>
          <p:cNvSpPr>
            <a:spLocks noGrp="1" noChangeArrowheads="1"/>
          </p:cNvSpPr>
          <p:nvPr>
            <p:ph type="sldNum" sz="quarter" idx="3"/>
          </p:nvPr>
        </p:nvSpPr>
        <p:spPr bwMode="auto">
          <a:xfrm>
            <a:off x="3850295" y="9430846"/>
            <a:ext cx="294586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441" tIns="30720" rIns="61441" bIns="30720" numCol="1" anchor="b" anchorCtr="0" compatLnSpc="1">
            <a:prstTxWarp prst="textNoShape">
              <a:avLst/>
            </a:prstTxWarp>
          </a:bodyPr>
          <a:lstStyle>
            <a:lvl1pPr algn="r" defTabSz="614130" eaLnBrk="0" hangingPunct="0">
              <a:defRPr sz="800"/>
            </a:lvl1pPr>
          </a:lstStyle>
          <a:p>
            <a:fld id="{F456CFAB-390D-4DF2-9CC7-733631BF0B57}" type="slidenum">
              <a:rPr lang="fr-FR" altLang="fr-FR"/>
              <a:pPr/>
              <a:t>‹N°›</a:t>
            </a:fld>
            <a:endParaRPr lang="fr-FR" altLang="fr-FR"/>
          </a:p>
        </p:txBody>
      </p:sp>
    </p:spTree>
    <p:extLst>
      <p:ext uri="{BB962C8B-B14F-4D97-AF65-F5344CB8AC3E}">
        <p14:creationId xmlns:p14="http://schemas.microsoft.com/office/powerpoint/2010/main" val="4016904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2"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lvl1pPr eaLnBrk="0" hangingPunct="0">
              <a:defRPr sz="1200"/>
            </a:lvl1pPr>
          </a:lstStyle>
          <a:p>
            <a:endParaRPr lang="fr-FR" altLang="fr-FR"/>
          </a:p>
        </p:txBody>
      </p:sp>
      <p:sp>
        <p:nvSpPr>
          <p:cNvPr id="25603" name="Rectangle 3"/>
          <p:cNvSpPr>
            <a:spLocks noGrp="1" noChangeArrowheads="1"/>
          </p:cNvSpPr>
          <p:nvPr>
            <p:ph type="dt" idx="1"/>
          </p:nvPr>
        </p:nvSpPr>
        <p:spPr bwMode="auto">
          <a:xfrm>
            <a:off x="3848775" y="1"/>
            <a:ext cx="294738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lvl1pPr algn="r" eaLnBrk="0" hangingPunct="0">
              <a:defRPr sz="1200"/>
            </a:lvl1pPr>
          </a:lstStyle>
          <a:p>
            <a:endParaRPr lang="fr-FR" altLang="fr-FR"/>
          </a:p>
        </p:txBody>
      </p:sp>
      <p:sp>
        <p:nvSpPr>
          <p:cNvPr id="102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679464" y="4714653"/>
            <a:ext cx="5438748" cy="4466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25606" name="Rectangle 6"/>
          <p:cNvSpPr>
            <a:spLocks noGrp="1" noChangeArrowheads="1"/>
          </p:cNvSpPr>
          <p:nvPr>
            <p:ph type="ftr" sz="quarter" idx="4"/>
          </p:nvPr>
        </p:nvSpPr>
        <p:spPr bwMode="auto">
          <a:xfrm>
            <a:off x="2"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b" anchorCtr="0" compatLnSpc="1">
            <a:prstTxWarp prst="textNoShape">
              <a:avLst/>
            </a:prstTxWarp>
          </a:bodyPr>
          <a:lstStyle>
            <a:lvl1pPr eaLnBrk="0" hangingPunct="0">
              <a:defRPr sz="1200"/>
            </a:lvl1pPr>
          </a:lstStyle>
          <a:p>
            <a:endParaRPr lang="fr-FR" altLang="fr-FR"/>
          </a:p>
        </p:txBody>
      </p:sp>
      <p:sp>
        <p:nvSpPr>
          <p:cNvPr id="25607" name="Rectangle 7"/>
          <p:cNvSpPr>
            <a:spLocks noGrp="1" noChangeArrowheads="1"/>
          </p:cNvSpPr>
          <p:nvPr>
            <p:ph type="sldNum" sz="quarter" idx="5"/>
          </p:nvPr>
        </p:nvSpPr>
        <p:spPr bwMode="auto">
          <a:xfrm>
            <a:off x="3848775" y="9430846"/>
            <a:ext cx="2947382" cy="49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211" tIns="44106" rIns="88211" bIns="44106" numCol="1" anchor="b" anchorCtr="0" compatLnSpc="1">
            <a:prstTxWarp prst="textNoShape">
              <a:avLst/>
            </a:prstTxWarp>
          </a:bodyPr>
          <a:lstStyle>
            <a:lvl1pPr algn="r" eaLnBrk="0" hangingPunct="0">
              <a:defRPr sz="1200"/>
            </a:lvl1pPr>
          </a:lstStyle>
          <a:p>
            <a:fld id="{1D4E543F-C24D-4252-97FF-9D059ED5E8F2}" type="slidenum">
              <a:rPr lang="fr-FR" altLang="fr-FR"/>
              <a:pPr/>
              <a:t>‹N°›</a:t>
            </a:fld>
            <a:endParaRPr lang="fr-FR" altLang="fr-FR"/>
          </a:p>
        </p:txBody>
      </p:sp>
    </p:spTree>
    <p:extLst>
      <p:ext uri="{BB962C8B-B14F-4D97-AF65-F5344CB8AC3E}">
        <p14:creationId xmlns:p14="http://schemas.microsoft.com/office/powerpoint/2010/main" val="1166200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11345AC-DBC2-4EE7-B686-39B333DF0AF0}"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4</a:t>
            </a:fld>
            <a:endParaRPr lang="fr-FR" alt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5</a:t>
            </a:fld>
            <a:endParaRPr lang="fr-FR" alt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baseline="0" dirty="0" smtClean="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6</a:t>
            </a:fld>
            <a:endParaRPr lang="fr-FR" alt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C11345AC-DBC2-4EE7-B686-39B333DF0AF0}"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C11345AC-DBC2-4EE7-B686-39B333DF0AF0}" type="slidenum">
              <a:rPr lang="fr-FR" smtClean="0"/>
              <a:pPr/>
              <a:t>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baseline="0" dirty="0" smtClean="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9</a:t>
            </a:fld>
            <a:endParaRPr lang="fr-FR" alt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baseline="0" dirty="0" smtClean="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10</a:t>
            </a:fld>
            <a:endParaRPr lang="fr-FR" alt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11</a:t>
            </a:fld>
            <a:endParaRPr lang="fr-FR" alt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12</a:t>
            </a:fld>
            <a:endParaRPr lang="fr-FR" alt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baseline="0" dirty="0" smtClean="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13</a:t>
            </a:fld>
            <a:endParaRPr lang="fr-FR" altLang="fr-F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14</a:t>
            </a:fld>
            <a:endParaRPr lang="fr-FR" altLang="fr-F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15</a:t>
            </a:fld>
            <a:endParaRPr lang="fr-FR" altLang="fr-F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mtClean="0"/>
              <a:t> </a:t>
            </a:r>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16</a:t>
            </a:fld>
            <a:endParaRPr lang="fr-FR" alt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17</a:t>
            </a:fld>
            <a:endParaRPr lang="fr-FR" alt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latin typeface="Arial" panose="020B0604020202020204" pitchFamily="34" charset="0"/>
                <a:cs typeface="Arial" panose="020B0604020202020204" pitchFamily="34" charset="0"/>
              </a:rPr>
              <a:t>  </a:t>
            </a:r>
            <a:endParaRPr lang="fr-FR" baseline="0" dirty="0" smtClean="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F8AF01C2-B2D4-4B95-8923-823BFD500A45}" type="slidenum">
              <a:rPr lang="fr-FR" smtClean="0"/>
              <a:pPr/>
              <a:t>18</a:t>
            </a:fld>
            <a:endParaRPr lang="fr-FR" dirty="0"/>
          </a:p>
        </p:txBody>
      </p:sp>
    </p:spTree>
    <p:extLst>
      <p:ext uri="{BB962C8B-B14F-4D97-AF65-F5344CB8AC3E}">
        <p14:creationId xmlns:p14="http://schemas.microsoft.com/office/powerpoint/2010/main" val="2009670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smtClean="0"/>
              <a:t> Insister sur le fait que l’outil est construit pour</a:t>
            </a:r>
            <a:r>
              <a:rPr lang="fr-FR" b="1" baseline="0" dirty="0" smtClean="0"/>
              <a:t> répondre à l’obligation légale</a:t>
            </a:r>
          </a:p>
          <a:p>
            <a:endParaRPr lang="fr-FR" b="1" baseline="0" dirty="0" smtClean="0"/>
          </a:p>
          <a:p>
            <a:r>
              <a:rPr lang="fr-FR" b="1" baseline="0" dirty="0" smtClean="0"/>
              <a:t>Il faut ensuite répondre aux différentes questions pour avancer dans la finalisation</a:t>
            </a:r>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19</a:t>
            </a:fld>
            <a:endParaRPr lang="fr-FR" altLang="fr-F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Prévoir le petit</a:t>
            </a:r>
            <a:r>
              <a:rPr lang="fr-FR" baseline="0" dirty="0" smtClean="0"/>
              <a:t> exercice si possible ou d’illustrer ici les avantages de la structure Uniforme.</a:t>
            </a:r>
            <a:endParaRPr lang="fr-FR" dirty="0"/>
          </a:p>
        </p:txBody>
      </p:sp>
      <p:sp>
        <p:nvSpPr>
          <p:cNvPr id="4" name="Espace réservé du numéro de diapositive 3"/>
          <p:cNvSpPr>
            <a:spLocks noGrp="1"/>
          </p:cNvSpPr>
          <p:nvPr>
            <p:ph type="sldNum" sz="quarter" idx="10"/>
          </p:nvPr>
        </p:nvSpPr>
        <p:spPr/>
        <p:txBody>
          <a:bodyPr/>
          <a:lstStyle/>
          <a:p>
            <a:fld id="{C11345AC-DBC2-4EE7-B686-39B333DF0AF0}" type="slidenum">
              <a:rPr lang="fr-FR" smtClean="0"/>
              <a:pPr/>
              <a:t>20</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D4E543F-C24D-4252-97FF-9D059ED5E8F2}" type="slidenum">
              <a:rPr lang="fr-FR" altLang="fr-FR" smtClean="0"/>
              <a:pPr/>
              <a:t>21</a:t>
            </a:fld>
            <a:endParaRPr lang="fr-FR" alt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ce réservé de l'image des diapositives 1"/>
          <p:cNvSpPr>
            <a:spLocks noGrp="1" noRot="1" noChangeAspect="1" noTextEdit="1"/>
          </p:cNvSpPr>
          <p:nvPr>
            <p:ph type="sldImg"/>
          </p:nvPr>
        </p:nvSpPr>
        <p:spPr>
          <a:ln/>
        </p:spPr>
      </p:sp>
      <p:sp>
        <p:nvSpPr>
          <p:cNvPr id="90115" name="Espace réservé des commentaires 2"/>
          <p:cNvSpPr>
            <a:spLocks noGrp="1"/>
          </p:cNvSpPr>
          <p:nvPr>
            <p:ph type="body" idx="1"/>
          </p:nvPr>
        </p:nvSpPr>
        <p:spPr>
          <a:noFill/>
        </p:spPr>
        <p:txBody>
          <a:bodyPr/>
          <a:lstStyle/>
          <a:p>
            <a:r>
              <a:rPr lang="fr-FR" sz="1100" b="1" smtClean="0"/>
              <a:t>MAIL EMPLOYEUR / Éléments du contrat </a:t>
            </a:r>
            <a:r>
              <a:rPr lang="fr-FR" sz="1100" smtClean="0"/>
              <a:t>:</a:t>
            </a:r>
          </a:p>
          <a:p>
            <a:pPr>
              <a:buFontTx/>
              <a:buChar char="•"/>
            </a:pPr>
            <a:r>
              <a:rPr lang="fr-FR" sz="1100" smtClean="0"/>
              <a:t>Les conditions générales / Les conditions particulières dans lesquelles figurent les informations spécifiques (numéros de référence, formule de garantie souscrite pour le contrat obligatoire, taux de cotisation mensuelle correspondante, catégorie de personnel couverte, date d’effet, modalité de paiement). L’exemplaire Macif-Mutualité est à retourner signé à l’adresse suivante : Macif-Mutualité 79017 NIORT CEDEX</a:t>
            </a:r>
          </a:p>
          <a:p>
            <a:pPr>
              <a:buFontTx/>
              <a:buChar char="•"/>
            </a:pPr>
            <a:r>
              <a:rPr lang="fr-FR" sz="1100" smtClean="0"/>
              <a:t>Les statuts de Macif-Mutualité disponibles en téléchargement (format PDF)</a:t>
            </a:r>
          </a:p>
          <a:p>
            <a:pPr>
              <a:buFontTx/>
              <a:buChar char="•"/>
            </a:pPr>
            <a:r>
              <a:rPr lang="fr-FR" sz="1100" smtClean="0"/>
              <a:t>Le récépissé de remise de la notice d’information, du livret d’assistance et des statuts de Macif-Mutualité, à faire signer à chaque salarié concerné et à conserver par vos soins.</a:t>
            </a:r>
          </a:p>
          <a:p>
            <a:pPr>
              <a:buFontTx/>
              <a:buChar char="•"/>
            </a:pPr>
            <a:r>
              <a:rPr lang="fr-FR" sz="1100" smtClean="0"/>
              <a:t>Le guide de mise en place du contrat.</a:t>
            </a:r>
          </a:p>
          <a:p>
            <a:r>
              <a:rPr lang="fr-FR" sz="1100" smtClean="0"/>
              <a:t>L’ensemble de ces documents est à conserver par l’employeur, ils pourront être demandés en cas de contrôle des URSSAF</a:t>
            </a:r>
          </a:p>
          <a:p>
            <a:r>
              <a:rPr lang="fr-FR" sz="1100" b="1" smtClean="0"/>
              <a:t>MAIL SALARIE/ Éléments d’affiliation </a:t>
            </a:r>
            <a:r>
              <a:rPr lang="fr-FR" sz="1100" smtClean="0"/>
              <a:t>: qui doit être remis à chaque salarié concerné</a:t>
            </a:r>
          </a:p>
          <a:p>
            <a:pPr>
              <a:buFontTx/>
              <a:buChar char="•"/>
            </a:pPr>
            <a:r>
              <a:rPr lang="fr-FR" sz="1100" smtClean="0"/>
              <a:t>La notice d’information détaillée,</a:t>
            </a:r>
          </a:p>
          <a:p>
            <a:pPr>
              <a:buFontTx/>
              <a:buChar char="•"/>
            </a:pPr>
            <a:r>
              <a:rPr lang="fr-FR" sz="1100" smtClean="0"/>
              <a:t>Le livret d’assistance à domicile « IMA Assistance »,</a:t>
            </a:r>
          </a:p>
          <a:p>
            <a:pPr>
              <a:buFontTx/>
              <a:buChar char="•"/>
            </a:pPr>
            <a:r>
              <a:rPr lang="fr-FR" sz="1100" smtClean="0"/>
              <a:t>Le guide pratique destiné à les accompagner tout au long de la vie du contrat,</a:t>
            </a:r>
          </a:p>
          <a:p>
            <a:pPr>
              <a:buFontTx/>
              <a:buChar char="•"/>
            </a:pPr>
            <a:r>
              <a:rPr lang="fr-FR" sz="1100" smtClean="0"/>
              <a:t>Les statuts de Macif-Mutualité disponibles en téléchargement (format PDF)</a:t>
            </a:r>
          </a:p>
          <a:p>
            <a:pPr>
              <a:buFontTx/>
              <a:buChar char="•"/>
            </a:pPr>
            <a:r>
              <a:rPr lang="fr-FR" sz="1100" smtClean="0"/>
              <a:t>Les bulletins d’affiliation au contrat obligatoire de l’entreprise, à retourner complétés, signés, accompagnés des pièces demandées</a:t>
            </a:r>
          </a:p>
          <a:p>
            <a:pPr>
              <a:buFontTx/>
              <a:buChar char="•"/>
            </a:pPr>
            <a:r>
              <a:rPr lang="fr-FR" sz="1100" smtClean="0"/>
              <a:t>Les bulletins d’adhésion au contrat facultatif au choix de chaque salarié, accompagnés des annexes tarifaires présentant les cotisations mensuelles correspondantes. Pour les accompagner, toutes les informations nécessaires dans le guide « Comment adhérer ».</a:t>
            </a:r>
          </a:p>
          <a:p>
            <a:r>
              <a:rPr lang="fr-FR" sz="1100" smtClean="0"/>
              <a:t>Attention : tout salarié nouvellement embauché (ou entrant dans la catégorie de personnel bénéficiaire du contrat) doit être systématiquement affilié (sauf cas de dispense prévue dans la DUE). </a:t>
            </a:r>
            <a:endParaRPr lang="fr-FR" smtClean="0"/>
          </a:p>
          <a:p>
            <a:endParaRPr lang="fr-FR" smtClean="0"/>
          </a:p>
        </p:txBody>
      </p:sp>
      <p:sp>
        <p:nvSpPr>
          <p:cNvPr id="90116" name="Espace réservé du numéro de diapositive 3"/>
          <p:cNvSpPr>
            <a:spLocks noGrp="1"/>
          </p:cNvSpPr>
          <p:nvPr>
            <p:ph type="sldNum" sz="quarter" idx="5"/>
          </p:nvPr>
        </p:nvSpPr>
        <p:spPr>
          <a:noFill/>
          <a:ln>
            <a:miter lim="800000"/>
            <a:headEnd/>
            <a:tailEnd/>
          </a:ln>
        </p:spPr>
        <p:txBody>
          <a:bodyPr/>
          <a:lstStyle/>
          <a:p>
            <a:pPr defTabSz="911225"/>
            <a:fld id="{D2ED5A00-50AE-43D9-847C-ACD2689D241E}" type="slidenum">
              <a:rPr lang="fr-FR" altLang="fr-FR" smtClean="0"/>
              <a:pPr defTabSz="911225"/>
              <a:t>22</a:t>
            </a:fld>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5.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8.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9.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Master" Target="../slideMasters/slideMaster14.xml"/><Relationship Id="rId4" Type="http://schemas.openxmlformats.org/officeDocument/2006/relationships/image" Target="../media/image9.jpe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739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pPr/>
              <a:t>5 juillet 2016</a:t>
            </a:fld>
            <a:endParaRPr lang="fr-FR" altLang="fr-F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pPr/>
              <a:t>‹N°›</a:t>
            </a:fld>
            <a:endParaRPr lang="fr-FR" altLang="fr-FR"/>
          </a:p>
        </p:txBody>
      </p:sp>
    </p:spTree>
    <p:extLst>
      <p:ext uri="{BB962C8B-B14F-4D97-AF65-F5344CB8AC3E}">
        <p14:creationId xmlns:p14="http://schemas.microsoft.com/office/powerpoint/2010/main" val="59634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pPr/>
              <a:t>5 juillet 2016</a:t>
            </a:fld>
            <a:endParaRPr lang="fr-FR" altLang="fr-F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pPr/>
              <a:t>‹N°›</a:t>
            </a:fld>
            <a:endParaRPr lang="fr-FR" altLang="fr-FR"/>
          </a:p>
        </p:txBody>
      </p:sp>
    </p:spTree>
    <p:extLst>
      <p:ext uri="{BB962C8B-B14F-4D97-AF65-F5344CB8AC3E}">
        <p14:creationId xmlns:p14="http://schemas.microsoft.com/office/powerpoint/2010/main" val="433441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pPr/>
              <a:t>5 juillet 2016</a:t>
            </a:fld>
            <a:endParaRPr lang="fr-FR" altLang="fr-F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pPr/>
              <a:t>‹N°›</a:t>
            </a:fld>
            <a:endParaRPr lang="fr-FR" altLang="fr-F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578337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pPr/>
              <a:t>5 juillet 2016</a:t>
            </a:fld>
            <a:endParaRPr lang="fr-FR" altLang="fr-F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pPr/>
              <a:t>‹N°›</a:t>
            </a:fld>
            <a:endParaRPr lang="fr-FR" altLang="fr-FR"/>
          </a:p>
        </p:txBody>
      </p:sp>
    </p:spTree>
    <p:extLst>
      <p:ext uri="{BB962C8B-B14F-4D97-AF65-F5344CB8AC3E}">
        <p14:creationId xmlns:p14="http://schemas.microsoft.com/office/powerpoint/2010/main" val="137627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pPr/>
              <a:t>5 juillet 2016</a:t>
            </a:fld>
            <a:endParaRPr lang="fr-FR" altLang="fr-F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pPr/>
              <a:t>‹N°›</a:t>
            </a:fld>
            <a:endParaRPr lang="fr-FR" altLang="fr-FR"/>
          </a:p>
        </p:txBody>
      </p:sp>
    </p:spTree>
    <p:extLst>
      <p:ext uri="{BB962C8B-B14F-4D97-AF65-F5344CB8AC3E}">
        <p14:creationId xmlns:p14="http://schemas.microsoft.com/office/powerpoint/2010/main" val="182105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2">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lvl1pPr>
              <a:defRPr>
                <a:latin typeface="Arial" pitchFamily="34" charset="0"/>
                <a:cs typeface="Arial" pitchFamily="34" charset="0"/>
              </a:defRPr>
            </a:lvl1pPr>
          </a:lstStyle>
          <a:p>
            <a:pPr>
              <a:defRPr/>
            </a:pPr>
            <a:fld id="{A6C15212-4776-46DF-8C8A-833154DD4464}" type="slidenum">
              <a:rPr lang="fr-FR" smtClean="0">
                <a:solidFill>
                  <a:prstClr val="black">
                    <a:tint val="75000"/>
                  </a:prstClr>
                </a:solidFill>
              </a:rPr>
              <a:pPr>
                <a:defRPr/>
              </a:pPr>
              <a:t>‹N°›</a:t>
            </a:fld>
            <a:endParaRPr lang="fr-FR" dirty="0">
              <a:solidFill>
                <a:prstClr val="black">
                  <a:tint val="75000"/>
                </a:prstClr>
              </a:solidFill>
            </a:endParaRPr>
          </a:p>
        </p:txBody>
      </p:sp>
    </p:spTree>
    <p:custDataLst>
      <p:tags r:id="rId1"/>
    </p:custDataLst>
    <p:extLst>
      <p:ext uri="{BB962C8B-B14F-4D97-AF65-F5344CB8AC3E}">
        <p14:creationId xmlns:p14="http://schemas.microsoft.com/office/powerpoint/2010/main" val="879091449"/>
      </p:ext>
    </p:extLst>
  </p:cSld>
  <p:clrMapOvr>
    <a:masterClrMapping/>
  </p:clrMapOvr>
  <p:transition>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4" name="Rectangle 3"/>
          <p:cNvSpPr/>
          <p:nvPr userDrawn="1"/>
        </p:nvSpPr>
        <p:spPr bwMode="auto">
          <a:xfrm>
            <a:off x="0" y="1"/>
            <a:ext cx="9144000" cy="333375"/>
          </a:xfrm>
          <a:prstGeom prst="rect">
            <a:avLst/>
          </a:prstGeom>
          <a:solidFill>
            <a:srgbClr val="CDD77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fontAlgn="auto">
              <a:lnSpc>
                <a:spcPct val="90000"/>
              </a:lnSpc>
              <a:spcBef>
                <a:spcPts val="900"/>
              </a:spcBef>
              <a:spcAft>
                <a:spcPts val="0"/>
              </a:spcAft>
              <a:defRPr/>
            </a:pPr>
            <a:endParaRPr lang="fr-FR" sz="1400" dirty="0">
              <a:solidFill>
                <a:srgbClr val="FFFFFF"/>
              </a:solidFill>
            </a:endParaRPr>
          </a:p>
        </p:txBody>
      </p:sp>
      <p:sp>
        <p:nvSpPr>
          <p:cNvPr id="5" name="ZoneTexte 4"/>
          <p:cNvSpPr txBox="1">
            <a:spLocks noChangeArrowheads="1"/>
          </p:cNvSpPr>
          <p:nvPr userDrawn="1"/>
        </p:nvSpPr>
        <p:spPr bwMode="auto">
          <a:xfrm>
            <a:off x="252046" y="57151"/>
            <a:ext cx="2310912" cy="246063"/>
          </a:xfrm>
          <a:prstGeom prst="rect">
            <a:avLst/>
          </a:prstGeom>
          <a:noFill/>
          <a:ln>
            <a:noFill/>
          </a:ln>
          <a:extLst/>
        </p:spPr>
        <p:txBody>
          <a:bodyPr>
            <a:spAutoFit/>
          </a:bodyPr>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eaLnBrk="1" hangingPunct="1">
              <a:defRPr/>
            </a:pPr>
            <a:r>
              <a:rPr lang="fr-FR" sz="1000" b="1" i="1" dirty="0" smtClean="0">
                <a:solidFill>
                  <a:srgbClr val="1E3D85"/>
                </a:solidFill>
              </a:rPr>
              <a:t>Pôle Santé Prévoyance</a:t>
            </a:r>
          </a:p>
        </p:txBody>
      </p:sp>
      <p:sp>
        <p:nvSpPr>
          <p:cNvPr id="6" name="TextBox 14"/>
          <p:cNvSpPr txBox="1">
            <a:spLocks noChangeArrowheads="1"/>
          </p:cNvSpPr>
          <p:nvPr userDrawn="1">
            <p:custDataLst>
              <p:tags r:id="rId1"/>
            </p:custDataLst>
          </p:nvPr>
        </p:nvSpPr>
        <p:spPr bwMode="auto">
          <a:xfrm>
            <a:off x="8642839" y="6594475"/>
            <a:ext cx="265235" cy="139700"/>
          </a:xfrm>
          <a:prstGeom prst="rect">
            <a:avLst/>
          </a:prstGeom>
          <a:noFill/>
          <a:ln>
            <a:noFill/>
          </a:ln>
          <a:extLst/>
        </p:spPr>
        <p:txBody>
          <a:bodyPr wrap="none" lIns="0" tIns="0" rIns="0" bIns="0" anchor="b"/>
          <a:lstStyle>
            <a:lvl1pPr>
              <a:defRPr sz="1200">
                <a:solidFill>
                  <a:schemeClr val="tx1"/>
                </a:solidFill>
                <a:latin typeface="Arial" pitchFamily="34" charset="0"/>
                <a:cs typeface="Arial" pitchFamily="34" charset="0"/>
              </a:defRPr>
            </a:lvl1pPr>
            <a:lvl2pPr marL="742950" indent="-285750">
              <a:defRPr sz="1200">
                <a:solidFill>
                  <a:schemeClr val="tx1"/>
                </a:solidFill>
                <a:latin typeface="Arial" pitchFamily="34" charset="0"/>
                <a:cs typeface="Arial" pitchFamily="34" charset="0"/>
              </a:defRPr>
            </a:lvl2pPr>
            <a:lvl3pPr marL="1143000" indent="-228600">
              <a:defRPr sz="1200">
                <a:solidFill>
                  <a:schemeClr val="tx1"/>
                </a:solidFill>
                <a:latin typeface="Arial" pitchFamily="34" charset="0"/>
                <a:cs typeface="Arial" pitchFamily="34" charset="0"/>
              </a:defRPr>
            </a:lvl3pPr>
            <a:lvl4pPr marL="1600200" indent="-228600">
              <a:defRPr sz="1200">
                <a:solidFill>
                  <a:schemeClr val="tx1"/>
                </a:solidFill>
                <a:latin typeface="Arial" pitchFamily="34" charset="0"/>
                <a:cs typeface="Arial" pitchFamily="34" charset="0"/>
              </a:defRPr>
            </a:lvl4pPr>
            <a:lvl5pPr marL="2057400" indent="-22860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r">
              <a:defRPr/>
            </a:pPr>
            <a:fld id="{D13390B8-876E-4AA4-A0A1-ED20A14C04CD}" type="slidenum">
              <a:rPr lang="fr-FR" altLang="fr-FR" sz="1000" smtClean="0">
                <a:solidFill>
                  <a:srgbClr val="1E3D85"/>
                </a:solidFill>
              </a:rPr>
              <a:pPr algn="r">
                <a:defRPr/>
              </a:pPr>
              <a:t>‹N°›</a:t>
            </a:fld>
            <a:endParaRPr lang="fr-FR" altLang="fr-FR" sz="1000" smtClean="0">
              <a:solidFill>
                <a:srgbClr val="1E3D85"/>
              </a:solidFill>
            </a:endParaRPr>
          </a:p>
        </p:txBody>
      </p:sp>
      <p:sp>
        <p:nvSpPr>
          <p:cNvPr id="2" name="Titre 1"/>
          <p:cNvSpPr>
            <a:spLocks noGrp="1"/>
          </p:cNvSpPr>
          <p:nvPr>
            <p:ph type="title"/>
          </p:nvPr>
        </p:nvSpPr>
        <p:spPr>
          <a:xfrm>
            <a:off x="457200" y="506471"/>
            <a:ext cx="8229600" cy="546265"/>
          </a:xfrm>
          <a:prstGeom prst="rect">
            <a:avLst/>
          </a:prstGeom>
        </p:spPr>
        <p:txBody>
          <a:bodyPr anchor="b"/>
          <a:lstStyle>
            <a:lvl1pPr>
              <a:defRPr sz="2000" b="0">
                <a:solidFill>
                  <a:schemeClr val="tx2"/>
                </a:solidFill>
              </a:defRPr>
            </a:lvl1pPr>
          </a:lstStyle>
          <a:p>
            <a:r>
              <a:rPr lang="fr-FR" dirty="0" smtClean="0"/>
              <a:t>Modifiez le style du titre</a:t>
            </a:r>
            <a:endParaRPr lang="fr-FR" dirty="0"/>
          </a:p>
        </p:txBody>
      </p:sp>
      <p:sp>
        <p:nvSpPr>
          <p:cNvPr id="9" name="Espace réservé du contenu 8"/>
          <p:cNvSpPr>
            <a:spLocks noGrp="1"/>
          </p:cNvSpPr>
          <p:nvPr>
            <p:ph sz="quarter" idx="10"/>
          </p:nvPr>
        </p:nvSpPr>
        <p:spPr>
          <a:xfrm>
            <a:off x="457200" y="1484784"/>
            <a:ext cx="8217877" cy="4176464"/>
          </a:xfrm>
          <a:prstGeom prst="rect">
            <a:avLst/>
          </a:prstGeom>
        </p:spPr>
        <p:txBody>
          <a:bodyPr/>
          <a:lstStyle>
            <a:lvl1pPr marL="193040" indent="-193040" algn="l" rtl="0" eaLnBrk="1" fontAlgn="base" hangingPunct="1">
              <a:lnSpc>
                <a:spcPct val="100000"/>
              </a:lnSpc>
              <a:spcBef>
                <a:spcPts val="300"/>
              </a:spcBef>
              <a:spcAft>
                <a:spcPct val="0"/>
              </a:spcAft>
              <a:buClrTx/>
              <a:buFont typeface="Wingdings"/>
              <a:buChar char="§"/>
              <a:defRPr lang="fr-FR" sz="1400" b="0" i="0" u="none" dirty="0" smtClean="0">
                <a:solidFill>
                  <a:schemeClr val="tx2"/>
                </a:solidFill>
                <a:latin typeface="Arial"/>
                <a:ea typeface="+mn-ea"/>
                <a:cs typeface="+mn-cs"/>
              </a:defRPr>
            </a:lvl1pPr>
            <a:lvl2pPr marL="513080" indent="-170180" algn="l" rtl="0" eaLnBrk="1" fontAlgn="base" hangingPunct="1">
              <a:lnSpc>
                <a:spcPct val="100000"/>
              </a:lnSpc>
              <a:spcBef>
                <a:spcPts val="300"/>
              </a:spcBef>
              <a:spcAft>
                <a:spcPct val="0"/>
              </a:spcAft>
              <a:buClrTx/>
              <a:buFont typeface="Arial"/>
              <a:buChar char="–"/>
              <a:defRPr lang="fr-FR" sz="1200" b="0" i="0" u="none" dirty="0" smtClean="0">
                <a:solidFill>
                  <a:srgbClr val="808080"/>
                </a:solidFill>
                <a:latin typeface="Arial"/>
                <a:ea typeface="+mn-ea"/>
                <a:cs typeface="+mn-cs"/>
              </a:defRPr>
            </a:lvl2pPr>
            <a:lvl3pPr marL="833120" indent="-147320" algn="l" rtl="0" eaLnBrk="1" fontAlgn="base" hangingPunct="1">
              <a:lnSpc>
                <a:spcPct val="100000"/>
              </a:lnSpc>
              <a:spcBef>
                <a:spcPts val="300"/>
              </a:spcBef>
              <a:spcAft>
                <a:spcPct val="0"/>
              </a:spcAft>
              <a:buClrTx/>
              <a:buFont typeface="Wingdings"/>
              <a:buChar char="§"/>
              <a:defRPr lang="fr-FR" sz="1050" b="0" i="0" u="none" dirty="0" smtClean="0">
                <a:solidFill>
                  <a:srgbClr val="808080"/>
                </a:solidFill>
                <a:latin typeface="Arial"/>
                <a:ea typeface="+mn-ea"/>
                <a:cs typeface="+mn-cs"/>
              </a:defRPr>
            </a:lvl3pPr>
            <a:lvl4pPr marL="1153160" indent="-124460" algn="l" rtl="0" eaLnBrk="1" fontAlgn="base" hangingPunct="1">
              <a:lnSpc>
                <a:spcPct val="100000"/>
              </a:lnSpc>
              <a:spcBef>
                <a:spcPts val="300"/>
              </a:spcBef>
              <a:spcAft>
                <a:spcPct val="0"/>
              </a:spcAft>
              <a:buClrTx/>
              <a:buFont typeface="Arial"/>
              <a:buChar char="-"/>
              <a:defRPr lang="fr-FR" sz="1000" b="0" i="0" u="none" dirty="0" smtClean="0">
                <a:solidFill>
                  <a:srgbClr val="808080"/>
                </a:solidFill>
                <a:latin typeface="Arial"/>
                <a:ea typeface="+mn-ea"/>
                <a:cs typeface="+mn-cs"/>
              </a:defRPr>
            </a:lvl4pPr>
            <a:lvl5pPr marL="1473200" indent="-101600" algn="l" rtl="0" eaLnBrk="1" fontAlgn="base" hangingPunct="1">
              <a:lnSpc>
                <a:spcPct val="100000"/>
              </a:lnSpc>
              <a:spcBef>
                <a:spcPts val="300"/>
              </a:spcBef>
              <a:spcAft>
                <a:spcPct val="0"/>
              </a:spcAft>
              <a:buClrTx/>
              <a:buFont typeface="Arial"/>
              <a:buChar char="•"/>
              <a:defRPr lang="fr-FR" sz="900" b="0" i="0" u="none" dirty="0">
                <a:solidFill>
                  <a:srgbClr val="808080"/>
                </a:solidFill>
                <a:latin typeface="Arial"/>
                <a:ea typeface="+mn-ea"/>
                <a:cs typeface="+mn-cs"/>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84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903742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67069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3294477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509657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936926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7" name="Picture 7" descr="RVB_NATIXIS_10CM"/>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5937250" y="319088"/>
            <a:ext cx="2667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spTree>
    <p:extLst>
      <p:ext uri="{BB962C8B-B14F-4D97-AF65-F5344CB8AC3E}">
        <p14:creationId xmlns:p14="http://schemas.microsoft.com/office/powerpoint/2010/main" val="4245018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e la dat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Espace réservé du numéro de diapositiv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86575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4950291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522104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93282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xfrm>
            <a:off x="827088" y="6092825"/>
            <a:ext cx="3313112" cy="360363"/>
          </a:xfrm>
          <a:prstGeom prst="rect">
            <a:avLst/>
          </a:prstGeom>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xfrm>
            <a:off x="395288" y="6092825"/>
            <a:ext cx="288925" cy="360363"/>
          </a:xfrm>
          <a:prstGeom prst="rect">
            <a:avLst/>
          </a:prstGeom>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775595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539750" y="404813"/>
            <a:ext cx="8064500" cy="4953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539750" y="1169988"/>
            <a:ext cx="3956050" cy="48514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169988"/>
            <a:ext cx="3956050" cy="23495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8200" y="3671888"/>
            <a:ext cx="3956050" cy="23495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4"/>
          <p:cNvSpPr>
            <a:spLocks noGrp="1" noChangeArrowheads="1"/>
          </p:cNvSpPr>
          <p:nvPr>
            <p:ph type="dt" sz="half" idx="10"/>
          </p:nvPr>
        </p:nvSpPr>
        <p:spPr>
          <a:ln/>
        </p:spPr>
        <p:txBody>
          <a:bodyPr/>
          <a:lstStyle>
            <a:lvl1pPr>
              <a:defRPr/>
            </a:lvl1pPr>
          </a:lstStyle>
          <a:p>
            <a:pPr>
              <a:defRPr/>
            </a:pPr>
            <a:endParaRPr lang="fr-FR">
              <a:solidFill>
                <a:srgbClr val="FFFFFF"/>
              </a:solidFill>
            </a:endParaRPr>
          </a:p>
        </p:txBody>
      </p:sp>
      <p:sp>
        <p:nvSpPr>
          <p:cNvPr id="7" name="Rectangle 6"/>
          <p:cNvSpPr>
            <a:spLocks noGrp="1" noChangeArrowheads="1"/>
          </p:cNvSpPr>
          <p:nvPr>
            <p:ph type="sldNum" sz="quarter" idx="11"/>
          </p:nvPr>
        </p:nvSpPr>
        <p:spPr>
          <a:ln/>
        </p:spPr>
        <p:txBody>
          <a:bodyPr/>
          <a:lstStyle>
            <a:lvl1pPr>
              <a:defRPr/>
            </a:lvl1pPr>
          </a:lstStyle>
          <a:p>
            <a:pPr>
              <a:defRPr/>
            </a:pPr>
            <a:fld id="{865FB191-374A-49EA-982A-25FAF559B08F}" type="slidenum">
              <a:rPr lang="fr-FR">
                <a:solidFill>
                  <a:srgbClr val="FFFFFF"/>
                </a:solidFill>
              </a:rPr>
              <a:pPr>
                <a:defRPr/>
              </a:pPr>
              <a:t>‹N°›</a:t>
            </a:fld>
            <a:endParaRPr lang="fr-FR">
              <a:solidFill>
                <a:srgbClr val="FFFFFF"/>
              </a:solidFill>
            </a:endParaRPr>
          </a:p>
        </p:txBody>
      </p:sp>
    </p:spTree>
    <p:extLst>
      <p:ext uri="{BB962C8B-B14F-4D97-AF65-F5344CB8AC3E}">
        <p14:creationId xmlns:p14="http://schemas.microsoft.com/office/powerpoint/2010/main" val="460020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858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275974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871196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21649503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9358751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57827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0580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423917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2739536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4036439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3904942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8619547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Tree>
    <p:extLst>
      <p:ext uri="{BB962C8B-B14F-4D97-AF65-F5344CB8AC3E}">
        <p14:creationId xmlns:p14="http://schemas.microsoft.com/office/powerpoint/2010/main" val="82564350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7221864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25329805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48259191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74302743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525" y="17790"/>
            <a:ext cx="9107488" cy="523220"/>
          </a:xfrm>
        </p:spPr>
        <p:txBody>
          <a:bodyPr>
            <a:spAutoFit/>
          </a:bodyPr>
          <a:lstStyle>
            <a:lvl1pPr algn="ctr">
              <a:defRPr sz="2800">
                <a:solidFill>
                  <a:srgbClr val="007F9E"/>
                </a:solidFill>
              </a:defRPr>
            </a:lvl1pPr>
          </a:lstStyle>
          <a:p>
            <a:r>
              <a:rPr lang="fr-FR" dirty="0" smtClean="0"/>
              <a:t>Modifiez le style du titre</a:t>
            </a:r>
            <a:endParaRPr lang="fr-FR" dirty="0"/>
          </a:p>
        </p:txBody>
      </p:sp>
      <p:sp>
        <p:nvSpPr>
          <p:cNvPr id="6" name="Line 8"/>
          <p:cNvSpPr>
            <a:spLocks noChangeShapeType="1"/>
          </p:cNvSpPr>
          <p:nvPr userDrawn="1"/>
        </p:nvSpPr>
        <p:spPr bwMode="gray">
          <a:xfrm>
            <a:off x="395288" y="563538"/>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fr-FR" sz="1300" b="1" i="1" dirty="0">
              <a:solidFill>
                <a:prstClr val="black"/>
              </a:solidFill>
              <a:latin typeface="Calibri" pitchFamily="34" charset="0"/>
              <a:cs typeface="Times New Roman" pitchFamily="18" charset="0"/>
            </a:endParaRPr>
          </a:p>
        </p:txBody>
      </p:sp>
    </p:spTree>
    <p:extLst>
      <p:ext uri="{BB962C8B-B14F-4D97-AF65-F5344CB8AC3E}">
        <p14:creationId xmlns:p14="http://schemas.microsoft.com/office/powerpoint/2010/main" val="429222538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a:xfrm>
            <a:off x="9525" y="17790"/>
            <a:ext cx="9107488" cy="523220"/>
          </a:xfrm>
        </p:spPr>
        <p:txBody>
          <a:bodyPr>
            <a:spAutoFit/>
          </a:bodyPr>
          <a:lstStyle>
            <a:lvl1pPr>
              <a:defRPr sz="2800">
                <a:solidFill>
                  <a:schemeClr val="accent4">
                    <a:lumMod val="75000"/>
                  </a:schemeClr>
                </a:solidFill>
              </a:defRPr>
            </a:lvl1pPr>
          </a:lstStyle>
          <a:p>
            <a:r>
              <a:rPr lang="fr-FR" dirty="0" smtClean="0"/>
              <a:t>Modifiez le style du titre</a:t>
            </a:r>
            <a:endParaRPr lang="fr-FR" dirty="0"/>
          </a:p>
        </p:txBody>
      </p:sp>
      <p:cxnSp>
        <p:nvCxnSpPr>
          <p:cNvPr id="4" name="Connecteur droit 3"/>
          <p:cNvCxnSpPr/>
          <p:nvPr userDrawn="1"/>
        </p:nvCxnSpPr>
        <p:spPr bwMode="auto">
          <a:xfrm>
            <a:off x="0" y="836712"/>
            <a:ext cx="9144000" cy="0"/>
          </a:xfrm>
          <a:prstGeom prst="line">
            <a:avLst/>
          </a:prstGeom>
          <a:ln>
            <a:headEnd type="none" w="med" len="med"/>
            <a:tailEnd type="none" w="med" len="med"/>
          </a:ln>
          <a:ex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53253253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Rectangle 1"/>
          <p:cNvSpPr/>
          <p:nvPr userDrawn="1"/>
        </p:nvSpPr>
        <p:spPr bwMode="auto">
          <a:xfrm>
            <a:off x="611560" y="1988840"/>
            <a:ext cx="7920880" cy="2880320"/>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noAutofit/>
          </a:bodyPr>
          <a:lstStyle/>
          <a:p>
            <a:pPr algn="just"/>
            <a:endParaRPr lang="fr-FR" sz="4800" b="1" dirty="0" smtClean="0">
              <a:solidFill>
                <a:srgbClr val="8064A2">
                  <a:lumMod val="75000"/>
                </a:srgbClr>
              </a:solidFill>
              <a:latin typeface="Calibri" pitchFamily="34" charset="0"/>
              <a:cs typeface="Times New Roman" pitchFamily="18" charset="0"/>
            </a:endParaRPr>
          </a:p>
        </p:txBody>
      </p:sp>
      <p:sp>
        <p:nvSpPr>
          <p:cNvPr id="4" name="Espace réservé du texte 3"/>
          <p:cNvSpPr>
            <a:spLocks noGrp="1"/>
          </p:cNvSpPr>
          <p:nvPr>
            <p:ph type="body" sz="half" idx="2"/>
          </p:nvPr>
        </p:nvSpPr>
        <p:spPr>
          <a:xfrm>
            <a:off x="611560" y="2708921"/>
            <a:ext cx="7920880" cy="1440159"/>
          </a:xfrm>
        </p:spPr>
        <p:txBody>
          <a:bodyPr/>
          <a:lstStyle>
            <a:lvl1pPr marL="0" indent="0">
              <a:buNone/>
              <a:defRPr sz="4400" b="1">
                <a:solidFill>
                  <a:schemeClr val="accent4">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smtClean="0"/>
              <a:t>Modifiez les styles du texte du masque</a:t>
            </a:r>
          </a:p>
        </p:txBody>
      </p:sp>
    </p:spTree>
    <p:extLst>
      <p:ext uri="{BB962C8B-B14F-4D97-AF65-F5344CB8AC3E}">
        <p14:creationId xmlns:p14="http://schemas.microsoft.com/office/powerpoint/2010/main" val="1265386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Rectangle 1"/>
          <p:cNvSpPr/>
          <p:nvPr userDrawn="1"/>
        </p:nvSpPr>
        <p:spPr bwMode="auto">
          <a:xfrm>
            <a:off x="611560" y="1686407"/>
            <a:ext cx="7920880" cy="3485187"/>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noAutofit/>
          </a:bodyPr>
          <a:lstStyle/>
          <a:p>
            <a:pPr algn="just"/>
            <a:endParaRPr lang="fr-FR" sz="4800" b="1" dirty="0" smtClean="0">
              <a:solidFill>
                <a:srgbClr val="8064A2">
                  <a:lumMod val="75000"/>
                </a:srgbClr>
              </a:solidFill>
              <a:latin typeface="Calibri" pitchFamily="34" charset="0"/>
              <a:cs typeface="Times New Roman" pitchFamily="18" charset="0"/>
            </a:endParaRPr>
          </a:p>
        </p:txBody>
      </p:sp>
      <p:sp>
        <p:nvSpPr>
          <p:cNvPr id="4" name="Espace réservé du texte 3"/>
          <p:cNvSpPr>
            <a:spLocks noGrp="1"/>
          </p:cNvSpPr>
          <p:nvPr>
            <p:ph type="body" sz="half" idx="2"/>
          </p:nvPr>
        </p:nvSpPr>
        <p:spPr>
          <a:xfrm>
            <a:off x="611560" y="2708921"/>
            <a:ext cx="7920880" cy="1440159"/>
          </a:xfrm>
        </p:spPr>
        <p:txBody>
          <a:bodyPr/>
          <a:lstStyle>
            <a:lvl1pPr marL="0" indent="0">
              <a:buNone/>
              <a:defRPr sz="4400" b="1">
                <a:solidFill>
                  <a:schemeClr val="accent4">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smtClean="0"/>
              <a:t>Modifiez les styles du texte du masque</a:t>
            </a:r>
          </a:p>
        </p:txBody>
      </p:sp>
    </p:spTree>
    <p:extLst>
      <p:ext uri="{BB962C8B-B14F-4D97-AF65-F5344CB8AC3E}">
        <p14:creationId xmlns:p14="http://schemas.microsoft.com/office/powerpoint/2010/main" val="10165318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4294010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5859813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4924214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65938" y="44450"/>
            <a:ext cx="2276475" cy="608171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34925" y="44450"/>
            <a:ext cx="6678613" cy="608171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8315962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4925" y="44450"/>
            <a:ext cx="9107488" cy="561975"/>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57200" y="1600200"/>
            <a:ext cx="4037013"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3981032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34925" y="44450"/>
            <a:ext cx="9107488" cy="561975"/>
          </a:xfrm>
        </p:spPr>
        <p:txBody>
          <a:bodyPr/>
          <a:lstStyle/>
          <a:p>
            <a:r>
              <a:rPr lang="fr-FR" smtClean="0"/>
              <a:t>Modifiez le style du titre</a:t>
            </a:r>
            <a:endParaRPr lang="fr-FR"/>
          </a:p>
        </p:txBody>
      </p:sp>
      <p:sp>
        <p:nvSpPr>
          <p:cNvPr id="3" name="Espace réservé du contenu 2"/>
          <p:cNvSpPr>
            <a:spLocks noGrp="1"/>
          </p:cNvSpPr>
          <p:nvPr>
            <p:ph sz="quarter" idx="1"/>
          </p:nvPr>
        </p:nvSpPr>
        <p:spPr>
          <a:xfrm>
            <a:off x="457200" y="1600200"/>
            <a:ext cx="4037013"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6613" y="1600200"/>
            <a:ext cx="4038600"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57200" y="3938588"/>
            <a:ext cx="4037013"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6613" y="3938588"/>
            <a:ext cx="4038600"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3518974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34925" y="44450"/>
            <a:ext cx="9107488" cy="561975"/>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57200" y="1600200"/>
            <a:ext cx="4037013"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6613" y="1600200"/>
            <a:ext cx="4038600"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6613" y="3938588"/>
            <a:ext cx="4038600"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8737992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2_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01222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Tree>
    <p:extLst>
      <p:ext uri="{BB962C8B-B14F-4D97-AF65-F5344CB8AC3E}">
        <p14:creationId xmlns:p14="http://schemas.microsoft.com/office/powerpoint/2010/main" val="17509255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7150894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Tree>
    <p:extLst>
      <p:ext uri="{BB962C8B-B14F-4D97-AF65-F5344CB8AC3E}">
        <p14:creationId xmlns:p14="http://schemas.microsoft.com/office/powerpoint/2010/main" val="14423773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0150714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9388311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525" y="17790"/>
            <a:ext cx="9107488" cy="523220"/>
          </a:xfrm>
        </p:spPr>
        <p:txBody>
          <a:bodyPr>
            <a:spAutoFit/>
          </a:bodyPr>
          <a:lstStyle>
            <a:lvl1pPr>
              <a:defRPr sz="2800">
                <a:solidFill>
                  <a:schemeClr val="accent4">
                    <a:lumMod val="75000"/>
                  </a:schemeClr>
                </a:solidFill>
              </a:defRPr>
            </a:lvl1pPr>
          </a:lstStyle>
          <a:p>
            <a:r>
              <a:rPr lang="fr-FR" dirty="0" smtClean="0"/>
              <a:t>Modifiez le style du titre</a:t>
            </a:r>
            <a:endParaRPr lang="fr-FR" dirty="0"/>
          </a:p>
        </p:txBody>
      </p:sp>
      <p:cxnSp>
        <p:nvCxnSpPr>
          <p:cNvPr id="4" name="Connecteur droit 3"/>
          <p:cNvCxnSpPr/>
          <p:nvPr userDrawn="1"/>
        </p:nvCxnSpPr>
        <p:spPr bwMode="auto">
          <a:xfrm>
            <a:off x="0" y="573063"/>
            <a:ext cx="9144000" cy="0"/>
          </a:xfrm>
          <a:prstGeom prst="line">
            <a:avLst/>
          </a:prstGeom>
          <a:ln>
            <a:headEnd type="none" w="med" len="med"/>
            <a:tailEnd type="none" w="med" len="med"/>
          </a:ln>
          <a:ex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9930623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a:xfrm>
            <a:off x="9525" y="17790"/>
            <a:ext cx="9107488" cy="523220"/>
          </a:xfrm>
        </p:spPr>
        <p:txBody>
          <a:bodyPr>
            <a:spAutoFit/>
          </a:bodyPr>
          <a:lstStyle>
            <a:lvl1pPr>
              <a:defRPr sz="2800">
                <a:solidFill>
                  <a:schemeClr val="accent4">
                    <a:lumMod val="75000"/>
                  </a:schemeClr>
                </a:solidFill>
              </a:defRPr>
            </a:lvl1pPr>
          </a:lstStyle>
          <a:p>
            <a:r>
              <a:rPr lang="fr-FR" dirty="0" smtClean="0"/>
              <a:t>Modifiez le style du titre</a:t>
            </a:r>
            <a:endParaRPr lang="fr-FR" dirty="0"/>
          </a:p>
        </p:txBody>
      </p:sp>
      <p:cxnSp>
        <p:nvCxnSpPr>
          <p:cNvPr id="4" name="Connecteur droit 3"/>
          <p:cNvCxnSpPr/>
          <p:nvPr userDrawn="1"/>
        </p:nvCxnSpPr>
        <p:spPr bwMode="auto">
          <a:xfrm>
            <a:off x="0" y="836712"/>
            <a:ext cx="9144000" cy="0"/>
          </a:xfrm>
          <a:prstGeom prst="line">
            <a:avLst/>
          </a:prstGeom>
          <a:ln>
            <a:headEnd type="none" w="med" len="med"/>
            <a:tailEnd type="none" w="med" len="med"/>
          </a:ln>
          <a:ex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099525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Rectangle 1"/>
          <p:cNvSpPr/>
          <p:nvPr userDrawn="1"/>
        </p:nvSpPr>
        <p:spPr bwMode="auto">
          <a:xfrm>
            <a:off x="611560" y="1988840"/>
            <a:ext cx="7920880" cy="2880320"/>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noAutofit/>
          </a:bodyPr>
          <a:lstStyle/>
          <a:p>
            <a:pPr algn="just"/>
            <a:endParaRPr lang="fr-FR" sz="4800" b="1" dirty="0" smtClean="0">
              <a:solidFill>
                <a:srgbClr val="8064A2">
                  <a:lumMod val="75000"/>
                </a:srgbClr>
              </a:solidFill>
              <a:latin typeface="Calibri" pitchFamily="34" charset="0"/>
              <a:cs typeface="Times New Roman" pitchFamily="18" charset="0"/>
            </a:endParaRPr>
          </a:p>
        </p:txBody>
      </p:sp>
      <p:sp>
        <p:nvSpPr>
          <p:cNvPr id="4" name="Espace réservé du texte 3"/>
          <p:cNvSpPr>
            <a:spLocks noGrp="1"/>
          </p:cNvSpPr>
          <p:nvPr>
            <p:ph type="body" sz="half" idx="2"/>
          </p:nvPr>
        </p:nvSpPr>
        <p:spPr>
          <a:xfrm>
            <a:off x="611560" y="2708921"/>
            <a:ext cx="7920880" cy="1440159"/>
          </a:xfrm>
        </p:spPr>
        <p:txBody>
          <a:bodyPr/>
          <a:lstStyle>
            <a:lvl1pPr marL="0" indent="0">
              <a:buNone/>
              <a:defRPr sz="4400" b="1">
                <a:solidFill>
                  <a:schemeClr val="accent4">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smtClean="0"/>
              <a:t>Modifiez les styles du texte du masque</a:t>
            </a:r>
          </a:p>
        </p:txBody>
      </p:sp>
    </p:spTree>
    <p:extLst>
      <p:ext uri="{BB962C8B-B14F-4D97-AF65-F5344CB8AC3E}">
        <p14:creationId xmlns:p14="http://schemas.microsoft.com/office/powerpoint/2010/main" val="4526528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Rectangle 1"/>
          <p:cNvSpPr/>
          <p:nvPr userDrawn="1"/>
        </p:nvSpPr>
        <p:spPr bwMode="auto">
          <a:xfrm>
            <a:off x="611560" y="1686407"/>
            <a:ext cx="7920880" cy="3485187"/>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a:extLst/>
        </p:spPr>
        <p:txBody>
          <a:bodyPr vert="horz" wrap="square" lIns="91440" tIns="45720" rIns="91440" bIns="45720" numCol="1" rtlCol="0" anchor="t" anchorCtr="0" compatLnSpc="1">
            <a:prstTxWarp prst="textNoShape">
              <a:avLst/>
            </a:prstTxWarp>
            <a:noAutofit/>
          </a:bodyPr>
          <a:lstStyle/>
          <a:p>
            <a:pPr algn="just"/>
            <a:endParaRPr lang="fr-FR" sz="4800" b="1" dirty="0" smtClean="0">
              <a:solidFill>
                <a:srgbClr val="8064A2">
                  <a:lumMod val="75000"/>
                </a:srgbClr>
              </a:solidFill>
              <a:latin typeface="Calibri" pitchFamily="34" charset="0"/>
              <a:cs typeface="Times New Roman" pitchFamily="18" charset="0"/>
            </a:endParaRPr>
          </a:p>
        </p:txBody>
      </p:sp>
      <p:sp>
        <p:nvSpPr>
          <p:cNvPr id="4" name="Espace réservé du texte 3"/>
          <p:cNvSpPr>
            <a:spLocks noGrp="1"/>
          </p:cNvSpPr>
          <p:nvPr>
            <p:ph type="body" sz="half" idx="2"/>
          </p:nvPr>
        </p:nvSpPr>
        <p:spPr>
          <a:xfrm>
            <a:off x="611560" y="2708921"/>
            <a:ext cx="7920880" cy="1440159"/>
          </a:xfrm>
        </p:spPr>
        <p:txBody>
          <a:bodyPr/>
          <a:lstStyle>
            <a:lvl1pPr marL="0" indent="0">
              <a:buNone/>
              <a:defRPr sz="4400" b="1">
                <a:solidFill>
                  <a:schemeClr val="accent4">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smtClean="0"/>
              <a:t>Modifiez les styles du texte du masque</a:t>
            </a:r>
          </a:p>
        </p:txBody>
      </p:sp>
    </p:spTree>
    <p:extLst>
      <p:ext uri="{BB962C8B-B14F-4D97-AF65-F5344CB8AC3E}">
        <p14:creationId xmlns:p14="http://schemas.microsoft.com/office/powerpoint/2010/main" val="1216855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15253254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13418911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9244119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65938" y="44450"/>
            <a:ext cx="2276475" cy="608171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34925" y="44450"/>
            <a:ext cx="6678613" cy="608171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4145359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4925" y="44450"/>
            <a:ext cx="9107488" cy="561975"/>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57200" y="1600200"/>
            <a:ext cx="4037013"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8273276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fourObj" preserve="1">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34925" y="44450"/>
            <a:ext cx="9107488" cy="561975"/>
          </a:xfrm>
        </p:spPr>
        <p:txBody>
          <a:bodyPr/>
          <a:lstStyle/>
          <a:p>
            <a:r>
              <a:rPr lang="fr-FR" smtClean="0"/>
              <a:t>Modifiez le style du titre</a:t>
            </a:r>
            <a:endParaRPr lang="fr-FR"/>
          </a:p>
        </p:txBody>
      </p:sp>
      <p:sp>
        <p:nvSpPr>
          <p:cNvPr id="3" name="Espace réservé du contenu 2"/>
          <p:cNvSpPr>
            <a:spLocks noGrp="1"/>
          </p:cNvSpPr>
          <p:nvPr>
            <p:ph sz="quarter" idx="1"/>
          </p:nvPr>
        </p:nvSpPr>
        <p:spPr>
          <a:xfrm>
            <a:off x="457200" y="1600200"/>
            <a:ext cx="4037013"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6613" y="1600200"/>
            <a:ext cx="4038600"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57200" y="3938588"/>
            <a:ext cx="4037013"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contenu 5"/>
          <p:cNvSpPr>
            <a:spLocks noGrp="1"/>
          </p:cNvSpPr>
          <p:nvPr>
            <p:ph sz="quarter" idx="4"/>
          </p:nvPr>
        </p:nvSpPr>
        <p:spPr>
          <a:xfrm>
            <a:off x="4646613" y="3938588"/>
            <a:ext cx="4038600"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7749893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34925" y="44450"/>
            <a:ext cx="9107488" cy="561975"/>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57200" y="1600200"/>
            <a:ext cx="4037013"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6613" y="1600200"/>
            <a:ext cx="4038600" cy="21859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6613" y="3938588"/>
            <a:ext cx="4038600" cy="218757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9431823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606" y="319089"/>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773"/>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9" y="6474473"/>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56"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7"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6729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1435520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1"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2520197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9"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9"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23285787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788138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56455638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pPr eaLnBrk="0" hangingPunct="0"/>
              <a:endParaRPr lang="fr-FR">
                <a:solidFill>
                  <a:srgbClr val="571E74"/>
                </a:solidFill>
                <a:cs typeface="Aria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cs typeface="Aria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9422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24378828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8337322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32144674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6391338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2821860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9" y="319090"/>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9" y="5064127"/>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6" y="6473827"/>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1"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a:t>Modifiez le style du titre</a:t>
            </a:r>
          </a:p>
        </p:txBody>
      </p:sp>
      <p:sp>
        <p:nvSpPr>
          <p:cNvPr id="315399" name="Rectangle 7"/>
          <p:cNvSpPr>
            <a:spLocks noGrp="1" noChangeArrowheads="1"/>
          </p:cNvSpPr>
          <p:nvPr>
            <p:ph type="subTitle" idx="1"/>
          </p:nvPr>
        </p:nvSpPr>
        <p:spPr>
          <a:xfrm>
            <a:off x="539751"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50"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spTree>
    <p:extLst>
      <p:ext uri="{BB962C8B-B14F-4D97-AF65-F5344CB8AC3E}">
        <p14:creationId xmlns:p14="http://schemas.microsoft.com/office/powerpoint/2010/main" val="3518156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a:t>Modifiez les styles du texte du masque</a:t>
            </a:r>
          </a:p>
          <a:p>
            <a:pPr lvl="1"/>
            <a:r>
              <a:rPr lang="fr-FR" dirty="0"/>
              <a:t>Deuxième niveau</a:t>
            </a:r>
          </a:p>
          <a:p>
            <a:pPr lvl="2"/>
            <a:r>
              <a:rPr lang="fr-FR" dirty="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
        <p:nvSpPr>
          <p:cNvPr id="6" name="Line 8"/>
          <p:cNvSpPr>
            <a:spLocks noChangeShapeType="1"/>
          </p:cNvSpPr>
          <p:nvPr userDrawn="1"/>
        </p:nvSpPr>
        <p:spPr bwMode="gray">
          <a:xfrm>
            <a:off x="395289"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Tree>
    <p:extLst>
      <p:ext uri="{BB962C8B-B14F-4D97-AF65-F5344CB8AC3E}">
        <p14:creationId xmlns:p14="http://schemas.microsoft.com/office/powerpoint/2010/main" val="422907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1"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
        <p:nvSpPr>
          <p:cNvPr id="7" name="Line 8"/>
          <p:cNvSpPr>
            <a:spLocks noChangeShapeType="1"/>
          </p:cNvSpPr>
          <p:nvPr userDrawn="1"/>
        </p:nvSpPr>
        <p:spPr bwMode="gray">
          <a:xfrm>
            <a:off x="395289"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Tree>
    <p:extLst>
      <p:ext uri="{BB962C8B-B14F-4D97-AF65-F5344CB8AC3E}">
        <p14:creationId xmlns:p14="http://schemas.microsoft.com/office/powerpoint/2010/main" val="1155865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p:txBody>
      </p:sp>
      <p:sp>
        <p:nvSpPr>
          <p:cNvPr id="5" name="Espace réservé du texte 4"/>
          <p:cNvSpPr>
            <a:spLocks noGrp="1"/>
          </p:cNvSpPr>
          <p:nvPr>
            <p:ph type="body" sz="quarter" idx="3"/>
          </p:nvPr>
        </p:nvSpPr>
        <p:spPr>
          <a:xfrm>
            <a:off x="4645026"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645026"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1" y="404813"/>
            <a:ext cx="8064500" cy="495300"/>
          </a:xfrm>
        </p:spPr>
        <p:txBody>
          <a:bodyPr/>
          <a:lstStyle>
            <a:lvl1pPr>
              <a:defRPr/>
            </a:lvl1pPr>
          </a:lstStyle>
          <a:p>
            <a:endParaRPr lang="fr-FR" dirty="0"/>
          </a:p>
        </p:txBody>
      </p:sp>
      <p:sp>
        <p:nvSpPr>
          <p:cNvPr id="10" name="Line 8"/>
          <p:cNvSpPr>
            <a:spLocks noChangeShapeType="1"/>
          </p:cNvSpPr>
          <p:nvPr userDrawn="1"/>
        </p:nvSpPr>
        <p:spPr bwMode="gray">
          <a:xfrm>
            <a:off x="395289"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Tree>
    <p:extLst>
      <p:ext uri="{BB962C8B-B14F-4D97-AF65-F5344CB8AC3E}">
        <p14:creationId xmlns:p14="http://schemas.microsoft.com/office/powerpoint/2010/main" val="15361376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
        <p:nvSpPr>
          <p:cNvPr id="5" name="Line 8"/>
          <p:cNvSpPr>
            <a:spLocks noChangeShapeType="1"/>
          </p:cNvSpPr>
          <p:nvPr userDrawn="1"/>
        </p:nvSpPr>
        <p:spPr bwMode="gray">
          <a:xfrm>
            <a:off x="395289"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Tree>
    <p:extLst>
      <p:ext uri="{BB962C8B-B14F-4D97-AF65-F5344CB8AC3E}">
        <p14:creationId xmlns:p14="http://schemas.microsoft.com/office/powerpoint/2010/main" val="21244031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
        <p:nvSpPr>
          <p:cNvPr id="4" name="Line 8"/>
          <p:cNvSpPr>
            <a:spLocks noChangeShapeType="1"/>
          </p:cNvSpPr>
          <p:nvPr userDrawn="1"/>
        </p:nvSpPr>
        <p:spPr bwMode="gray">
          <a:xfrm>
            <a:off x="395289"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Tree>
    <p:extLst>
      <p:ext uri="{BB962C8B-B14F-4D97-AF65-F5344CB8AC3E}">
        <p14:creationId xmlns:p14="http://schemas.microsoft.com/office/powerpoint/2010/main" val="9897297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1_Vierg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
        <p:nvSpPr>
          <p:cNvPr id="4" name="Rectangle 3"/>
          <p:cNvSpPr/>
          <p:nvPr userDrawn="1"/>
        </p:nvSpPr>
        <p:spPr bwMode="auto">
          <a:xfrm>
            <a:off x="348791" y="862553"/>
            <a:ext cx="8441703" cy="8012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a:solidFill>
                <a:srgbClr val="571E74"/>
              </a:solidFill>
            </a:endParaRPr>
          </a:p>
        </p:txBody>
      </p:sp>
    </p:spTree>
    <p:extLst>
      <p:ext uri="{BB962C8B-B14F-4D97-AF65-F5344CB8AC3E}">
        <p14:creationId xmlns:p14="http://schemas.microsoft.com/office/powerpoint/2010/main" val="1493486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0798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7620447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794304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19746877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2938783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6409104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2085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2087835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50022986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endParaRPr lang="fr-FR" dirty="0"/>
          </a:p>
        </p:txBody>
      </p:sp>
    </p:spTree>
    <p:extLst>
      <p:ext uri="{BB962C8B-B14F-4D97-AF65-F5344CB8AC3E}">
        <p14:creationId xmlns:p14="http://schemas.microsoft.com/office/powerpoint/2010/main" val="28553984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0253829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9323308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smtClean="0"/>
              <a:t>Modifiez le style du titre</a:t>
            </a:r>
            <a:endParaRPr lang="fr-FR" noProof="0" dirty="0" smtClean="0"/>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smtClean="0"/>
              <a:t>Modifiez le style des sous-titres du masque</a:t>
            </a:r>
            <a:endParaRPr lang="fr-FR" noProof="0" dirty="0" smtClean="0"/>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grpSp>
        <p:nvGrpSpPr>
          <p:cNvPr id="3" name="Groupe 2"/>
          <p:cNvGrpSpPr>
            <a:grpSpLocks noChangeAspect="1"/>
          </p:cNvGrpSpPr>
          <p:nvPr userDrawn="1"/>
        </p:nvGrpSpPr>
        <p:grpSpPr>
          <a:xfrm>
            <a:off x="7575949" y="5918588"/>
            <a:ext cx="1170177" cy="763200"/>
            <a:chOff x="7270750" y="5655401"/>
            <a:chExt cx="1477436" cy="963598"/>
          </a:xfrm>
        </p:grpSpPr>
        <p:sp>
          <p:nvSpPr>
            <p:cNvPr id="34" name="Rectangle à coins arrondis 33"/>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41" name="Image 40" descr="Picto4 R.png"/>
            <p:cNvPicPr>
              <a:picLocks noChangeAspect="1"/>
            </p:cNvPicPr>
            <p:nvPr userDrawn="1"/>
          </p:nvPicPr>
          <p:blipFill>
            <a:blip r:embed="rId4" cstate="print"/>
            <a:stretch>
              <a:fillRect/>
            </a:stretch>
          </p:blipFill>
          <p:spPr>
            <a:xfrm>
              <a:off x="7330686" y="5710899"/>
              <a:ext cx="404389" cy="388800"/>
            </a:xfrm>
            <a:prstGeom prst="rect">
              <a:avLst/>
            </a:prstGeom>
          </p:spPr>
        </p:pic>
        <p:pic>
          <p:nvPicPr>
            <p:cNvPr id="42" name="Image 41" descr="Picto2 R.png"/>
            <p:cNvPicPr>
              <a:picLocks noChangeAspect="1"/>
            </p:cNvPicPr>
            <p:nvPr userDrawn="1"/>
          </p:nvPicPr>
          <p:blipFill>
            <a:blip r:embed="rId5" cstate="print"/>
            <a:stretch>
              <a:fillRect/>
            </a:stretch>
          </p:blipFill>
          <p:spPr>
            <a:xfrm>
              <a:off x="7348836" y="6184795"/>
              <a:ext cx="398737" cy="396000"/>
            </a:xfrm>
            <a:prstGeom prst="rect">
              <a:avLst/>
            </a:prstGeom>
          </p:spPr>
        </p:pic>
        <p:pic>
          <p:nvPicPr>
            <p:cNvPr id="43" name="Image 42" descr="Picto3 R.png"/>
            <p:cNvPicPr>
              <a:picLocks noChangeAspect="1"/>
            </p:cNvPicPr>
            <p:nvPr userDrawn="1"/>
          </p:nvPicPr>
          <p:blipFill>
            <a:blip r:embed="rId6" cstate="print"/>
            <a:stretch>
              <a:fillRect/>
            </a:stretch>
          </p:blipFill>
          <p:spPr>
            <a:xfrm>
              <a:off x="7795198" y="5718575"/>
              <a:ext cx="396000" cy="411547"/>
            </a:xfrm>
            <a:prstGeom prst="rect">
              <a:avLst/>
            </a:prstGeom>
          </p:spPr>
        </p:pic>
        <p:pic>
          <p:nvPicPr>
            <p:cNvPr id="44" name="Image 43" descr="Picto1 R.png"/>
            <p:cNvPicPr>
              <a:picLocks noChangeAspect="1"/>
            </p:cNvPicPr>
            <p:nvPr userDrawn="1"/>
          </p:nvPicPr>
          <p:blipFill>
            <a:blip r:embed="rId7" cstate="print"/>
            <a:stretch>
              <a:fillRect/>
            </a:stretch>
          </p:blipFill>
          <p:spPr>
            <a:xfrm>
              <a:off x="8227977" y="5794828"/>
              <a:ext cx="406800" cy="304871"/>
            </a:xfrm>
            <a:prstGeom prst="rect">
              <a:avLst/>
            </a:prstGeom>
          </p:spPr>
        </p:pic>
        <p:pic>
          <p:nvPicPr>
            <p:cNvPr id="45" name="Image 44" descr="Picto5 R.png"/>
            <p:cNvPicPr>
              <a:picLocks noChangeAspect="1"/>
            </p:cNvPicPr>
            <p:nvPr userDrawn="1"/>
          </p:nvPicPr>
          <p:blipFill>
            <a:blip r:embed="rId8" cstate="print"/>
            <a:stretch>
              <a:fillRect/>
            </a:stretch>
          </p:blipFill>
          <p:spPr>
            <a:xfrm>
              <a:off x="8225869" y="6279201"/>
              <a:ext cx="435600" cy="308130"/>
            </a:xfrm>
            <a:prstGeom prst="rect">
              <a:avLst/>
            </a:prstGeom>
          </p:spPr>
        </p:pic>
        <p:pic>
          <p:nvPicPr>
            <p:cNvPr id="46" name="Image 45" descr="Picto6 R.png"/>
            <p:cNvPicPr>
              <a:picLocks noChangeAspect="1"/>
            </p:cNvPicPr>
            <p:nvPr userDrawn="1"/>
          </p:nvPicPr>
          <p:blipFill>
            <a:blip r:embed="rId9" cstate="print"/>
            <a:stretch>
              <a:fillRect/>
            </a:stretch>
          </p:blipFill>
          <p:spPr>
            <a:xfrm>
              <a:off x="7786171" y="6177246"/>
              <a:ext cx="417600" cy="400162"/>
            </a:xfrm>
            <a:prstGeom prst="rect">
              <a:avLst/>
            </a:prstGeom>
          </p:spPr>
        </p:pic>
      </p:grpSp>
      <p:pic>
        <p:nvPicPr>
          <p:cNvPr id="35" name="Picture 2" descr="R:\COMMUNICATION\ext_com\POLE EPARGNE\Pôle Assurances\Logos typo\RVB_NATIXIS_ASSURANCES_10CM.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869965" y="309563"/>
            <a:ext cx="2741113" cy="7651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0958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marL="0" indent="0">
              <a:defRPr/>
            </a:lvl1pPr>
          </a:lstStyle>
          <a:p>
            <a:pPr lvl="0"/>
            <a:r>
              <a:rPr lang="fr-FR" smtClean="0"/>
              <a:t>Modifiez les styles du texte du masque</a:t>
            </a:r>
          </a:p>
          <a:p>
            <a:pPr lvl="1"/>
            <a:r>
              <a:rPr lang="fr-FR" smtClean="0"/>
              <a:t>Deuxième niveau</a:t>
            </a:r>
          </a:p>
          <a:p>
            <a:pPr lvl="2"/>
            <a:r>
              <a:rPr lang="fr-FR"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351274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5027729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
        <p:nvSpPr>
          <p:cNvPr id="9" name="Titre 1"/>
          <p:cNvSpPr>
            <a:spLocks noGrp="1"/>
          </p:cNvSpPr>
          <p:nvPr>
            <p:ph type="title"/>
          </p:nvPr>
        </p:nvSpPr>
        <p:spPr>
          <a:xfrm>
            <a:off x="539750" y="404813"/>
            <a:ext cx="8064500" cy="495300"/>
          </a:xfrm>
        </p:spPr>
        <p:txBody>
          <a:bodyPr/>
          <a:lstStyle>
            <a:lvl1pPr>
              <a:defRPr/>
            </a:lvl1pPr>
          </a:lstStyle>
          <a:p>
            <a:r>
              <a:rPr lang="fr-FR" smtClean="0"/>
              <a:t>Modifiez le style du titre</a:t>
            </a:r>
            <a:endParaRPr lang="fr-FR" dirty="0"/>
          </a:p>
        </p:txBody>
      </p:sp>
    </p:spTree>
    <p:extLst>
      <p:ext uri="{BB962C8B-B14F-4D97-AF65-F5344CB8AC3E}">
        <p14:creationId xmlns:p14="http://schemas.microsoft.com/office/powerpoint/2010/main" val="42101176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2404066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474010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3"/>
          <p:cNvSpPr>
            <a:spLocks noChangeArrowheads="1"/>
          </p:cNvSpPr>
          <p:nvPr/>
        </p:nvSpPr>
        <p:spPr bwMode="gray">
          <a:xfrm>
            <a:off x="382588" y="319088"/>
            <a:ext cx="5400675" cy="7651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grpSp>
        <p:nvGrpSpPr>
          <p:cNvPr id="8" name="Group 8"/>
          <p:cNvGrpSpPr>
            <a:grpSpLocks/>
          </p:cNvGrpSpPr>
          <p:nvPr/>
        </p:nvGrpSpPr>
        <p:grpSpPr bwMode="auto">
          <a:xfrm>
            <a:off x="1677988" y="5064125"/>
            <a:ext cx="698500" cy="136525"/>
            <a:chOff x="1152" y="3216"/>
            <a:chExt cx="440" cy="86"/>
          </a:xfrm>
        </p:grpSpPr>
        <p:sp>
          <p:nvSpPr>
            <p:cNvPr id="9" name="Freeform 9"/>
            <p:cNvSpPr>
              <a:spLocks/>
            </p:cNvSpPr>
            <p:nvPr/>
          </p:nvSpPr>
          <p:spPr bwMode="gray">
            <a:xfrm>
              <a:off x="1222"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0" name="Freeform 10"/>
            <p:cNvSpPr>
              <a:spLocks/>
            </p:cNvSpPr>
            <p:nvPr/>
          </p:nvSpPr>
          <p:spPr bwMode="gray">
            <a:xfrm>
              <a:off x="1244"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1" name="Freeform 11"/>
            <p:cNvSpPr>
              <a:spLocks/>
            </p:cNvSpPr>
            <p:nvPr/>
          </p:nvSpPr>
          <p:spPr bwMode="gray">
            <a:xfrm>
              <a:off x="1178"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2" name="Freeform 12"/>
            <p:cNvSpPr>
              <a:spLocks/>
            </p:cNvSpPr>
            <p:nvPr/>
          </p:nvSpPr>
          <p:spPr bwMode="gray">
            <a:xfrm>
              <a:off x="1152"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3" name="Freeform 13"/>
            <p:cNvSpPr>
              <a:spLocks/>
            </p:cNvSpPr>
            <p:nvPr/>
          </p:nvSpPr>
          <p:spPr bwMode="gray">
            <a:xfrm>
              <a:off x="1200"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4" name="Freeform 14"/>
            <p:cNvSpPr>
              <a:spLocks/>
            </p:cNvSpPr>
            <p:nvPr/>
          </p:nvSpPr>
          <p:spPr bwMode="gray">
            <a:xfrm>
              <a:off x="126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5" name="Freeform 15"/>
            <p:cNvSpPr>
              <a:spLocks/>
            </p:cNvSpPr>
            <p:nvPr/>
          </p:nvSpPr>
          <p:spPr bwMode="gray">
            <a:xfrm>
              <a:off x="1287"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6" name="Freeform 16"/>
            <p:cNvSpPr>
              <a:spLocks/>
            </p:cNvSpPr>
            <p:nvPr/>
          </p:nvSpPr>
          <p:spPr bwMode="gray">
            <a:xfrm>
              <a:off x="1309"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7" name="Freeform 17"/>
            <p:cNvSpPr>
              <a:spLocks/>
            </p:cNvSpPr>
            <p:nvPr/>
          </p:nvSpPr>
          <p:spPr bwMode="gray">
            <a:xfrm>
              <a:off x="1331"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8" name="Freeform 18"/>
            <p:cNvSpPr>
              <a:spLocks/>
            </p:cNvSpPr>
            <p:nvPr/>
          </p:nvSpPr>
          <p:spPr bwMode="gray">
            <a:xfrm>
              <a:off x="1353"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19" name="Freeform 19"/>
            <p:cNvSpPr>
              <a:spLocks/>
            </p:cNvSpPr>
            <p:nvPr/>
          </p:nvSpPr>
          <p:spPr bwMode="gray">
            <a:xfrm>
              <a:off x="1375"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0" name="Freeform 20"/>
            <p:cNvSpPr>
              <a:spLocks/>
            </p:cNvSpPr>
            <p:nvPr/>
          </p:nvSpPr>
          <p:spPr bwMode="gray">
            <a:xfrm>
              <a:off x="1397"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1" name="Freeform 21"/>
            <p:cNvSpPr>
              <a:spLocks/>
            </p:cNvSpPr>
            <p:nvPr/>
          </p:nvSpPr>
          <p:spPr bwMode="gray">
            <a:xfrm>
              <a:off x="1419"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2" name="Freeform 22"/>
            <p:cNvSpPr>
              <a:spLocks/>
            </p:cNvSpPr>
            <p:nvPr/>
          </p:nvSpPr>
          <p:spPr bwMode="gray">
            <a:xfrm>
              <a:off x="1441"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3" name="Freeform 23"/>
            <p:cNvSpPr>
              <a:spLocks/>
            </p:cNvSpPr>
            <p:nvPr/>
          </p:nvSpPr>
          <p:spPr bwMode="gray">
            <a:xfrm>
              <a:off x="1463" y="3216"/>
              <a:ext cx="107" cy="86"/>
            </a:xfrm>
            <a:custGeom>
              <a:avLst/>
              <a:gdLst>
                <a:gd name="T0" fmla="*/ 2 w 107"/>
                <a:gd name="T1" fmla="*/ 86 h 86"/>
                <a:gd name="T2" fmla="*/ 0 w 107"/>
                <a:gd name="T3" fmla="*/ 86 h 86"/>
                <a:gd name="T4" fmla="*/ 105 w 107"/>
                <a:gd name="T5" fmla="*/ 0 h 86"/>
                <a:gd name="T6" fmla="*/ 107 w 107"/>
                <a:gd name="T7" fmla="*/ 0 h 86"/>
                <a:gd name="T8" fmla="*/ 2 w 107"/>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86">
                  <a:moveTo>
                    <a:pt x="2" y="86"/>
                  </a:moveTo>
                  <a:lnTo>
                    <a:pt x="0" y="86"/>
                  </a:lnTo>
                  <a:lnTo>
                    <a:pt x="105" y="0"/>
                  </a:lnTo>
                  <a:lnTo>
                    <a:pt x="107"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sp>
          <p:nvSpPr>
            <p:cNvPr id="24" name="Freeform 24"/>
            <p:cNvSpPr>
              <a:spLocks/>
            </p:cNvSpPr>
            <p:nvPr/>
          </p:nvSpPr>
          <p:spPr bwMode="gray">
            <a:xfrm>
              <a:off x="1484" y="3216"/>
              <a:ext cx="108" cy="86"/>
            </a:xfrm>
            <a:custGeom>
              <a:avLst/>
              <a:gdLst>
                <a:gd name="T0" fmla="*/ 2 w 108"/>
                <a:gd name="T1" fmla="*/ 86 h 86"/>
                <a:gd name="T2" fmla="*/ 0 w 108"/>
                <a:gd name="T3" fmla="*/ 86 h 86"/>
                <a:gd name="T4" fmla="*/ 106 w 108"/>
                <a:gd name="T5" fmla="*/ 0 h 86"/>
                <a:gd name="T6" fmla="*/ 108 w 108"/>
                <a:gd name="T7" fmla="*/ 0 h 86"/>
                <a:gd name="T8" fmla="*/ 2 w 108"/>
                <a:gd name="T9" fmla="*/ 86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86">
                  <a:moveTo>
                    <a:pt x="2" y="86"/>
                  </a:moveTo>
                  <a:lnTo>
                    <a:pt x="0" y="86"/>
                  </a:lnTo>
                  <a:lnTo>
                    <a:pt x="106" y="0"/>
                  </a:lnTo>
                  <a:lnTo>
                    <a:pt x="108" y="0"/>
                  </a:lnTo>
                  <a:lnTo>
                    <a:pt x="2" y="86"/>
                  </a:lnTo>
                  <a:close/>
                </a:path>
              </a:pathLst>
            </a:custGeom>
            <a:solidFill>
              <a:srgbClr val="FFFFFF"/>
            </a:solidFill>
            <a:ln w="1270">
              <a:solidFill>
                <a:schemeClr val="bg1"/>
              </a:solidFill>
              <a:round/>
              <a:headEnd/>
              <a:tailEnd/>
            </a:ln>
          </p:spPr>
          <p:txBody>
            <a:bodyPr/>
            <a:lstStyle/>
            <a:p>
              <a:endParaRPr lang="fr-FR">
                <a:solidFill>
                  <a:srgbClr val="571E74"/>
                </a:solidFill>
              </a:endParaRPr>
            </a:p>
          </p:txBody>
        </p:sp>
      </p:grpSp>
      <p:pic>
        <p:nvPicPr>
          <p:cNvPr id="25" name="Picture 45" descr="Q_GROUPE_BPCE_1ligne_20c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025" y="6473825"/>
            <a:ext cx="14509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Rectangle 6"/>
          <p:cNvSpPr>
            <a:spLocks noGrp="1" noChangeArrowheads="1"/>
          </p:cNvSpPr>
          <p:nvPr>
            <p:ph type="ctrTitle"/>
          </p:nvPr>
        </p:nvSpPr>
        <p:spPr>
          <a:xfrm>
            <a:off x="539750" y="3429000"/>
            <a:ext cx="8064500" cy="1512888"/>
          </a:xfrm>
          <a:extLst>
            <a:ext uri="{909E8E84-426E-40DD-AFC4-6F175D3DCCD1}">
              <a14:hiddenFill xmlns:a14="http://schemas.microsoft.com/office/drawing/2010/main">
                <a:solidFill>
                  <a:srgbClr val="8CBD48"/>
                </a:solidFill>
              </a14:hiddenFill>
            </a:ext>
          </a:extLst>
        </p:spPr>
        <p:txBody>
          <a:bodyPr anchor="b"/>
          <a:lstStyle>
            <a:lvl1pPr>
              <a:defRPr sz="3200" b="0">
                <a:solidFill>
                  <a:srgbClr val="007F9E"/>
                </a:solidFill>
              </a:defRPr>
            </a:lvl1pPr>
          </a:lstStyle>
          <a:p>
            <a:pPr lvl="0"/>
            <a:r>
              <a:rPr lang="fr-FR" noProof="0" dirty="0" smtClean="0"/>
              <a:t>Modifiez le style du titre</a:t>
            </a:r>
          </a:p>
        </p:txBody>
      </p:sp>
      <p:sp>
        <p:nvSpPr>
          <p:cNvPr id="315399" name="Rectangle 7"/>
          <p:cNvSpPr>
            <a:spLocks noGrp="1" noChangeArrowheads="1"/>
          </p:cNvSpPr>
          <p:nvPr>
            <p:ph type="subTitle" idx="1"/>
          </p:nvPr>
        </p:nvSpPr>
        <p:spPr>
          <a:xfrm>
            <a:off x="539750" y="5026025"/>
            <a:ext cx="8064500" cy="1066800"/>
          </a:xfrm>
          <a:extLst>
            <a:ext uri="{909E8E84-426E-40DD-AFC4-6F175D3DCCD1}">
              <a14:hiddenFill xmlns:a14="http://schemas.microsoft.com/office/drawing/2010/main">
                <a:solidFill>
                  <a:srgbClr val="8CBD48"/>
                </a:solidFill>
              </a14:hiddenFill>
            </a:ext>
          </a:extLst>
        </p:spPr>
        <p:txBody>
          <a:bodyPr/>
          <a:lstStyle>
            <a:lvl1pPr>
              <a:defRPr sz="1400" b="0">
                <a:solidFill>
                  <a:srgbClr val="007F9E"/>
                </a:solidFill>
              </a:defRPr>
            </a:lvl1pPr>
          </a:lstStyle>
          <a:p>
            <a:pPr lvl="0"/>
            <a:r>
              <a:rPr lang="fr-FR" noProof="0" dirty="0" smtClean="0"/>
              <a:t>Modifiez le style des sous-titres du masque</a:t>
            </a:r>
          </a:p>
        </p:txBody>
      </p:sp>
      <p:pic>
        <p:nvPicPr>
          <p:cNvPr id="27" name="Picture 7" descr="RVB_NATIXIS_10CM"/>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5937250" y="319088"/>
            <a:ext cx="26670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5572" y="1084263"/>
            <a:ext cx="8372856" cy="2365248"/>
          </a:xfrm>
          <a:prstGeom prst="rect">
            <a:avLst/>
          </a:prstGeom>
        </p:spPr>
      </p:pic>
    </p:spTree>
    <p:extLst>
      <p:ext uri="{BB962C8B-B14F-4D97-AF65-F5344CB8AC3E}">
        <p14:creationId xmlns:p14="http://schemas.microsoft.com/office/powerpoint/2010/main" val="1381035169"/>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lvl1pPr marL="0" indent="0">
              <a:defRPr/>
            </a:lvl1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Rectangle 3"/>
          <p:cNvSpPr>
            <a:spLocks noGrp="1" noChangeArrowheads="1"/>
          </p:cNvSpPr>
          <p:nvPr>
            <p:ph type="dt" sz="half" idx="10"/>
          </p:nvPr>
        </p:nvSpPr>
        <p:spPr>
          <a:ln/>
        </p:spPr>
        <p:txBody>
          <a:bodyPr/>
          <a:lstStyle>
            <a:lvl1pPr>
              <a:defRPr/>
            </a:lvl1pPr>
          </a:lstStyle>
          <a:p>
            <a:fld id="{D4A6ABA0-69E1-413F-8163-9A3AD64C9874}" type="datetime4">
              <a:rPr lang="fr-FR" altLang="fr-FR">
                <a:solidFill>
                  <a:srgbClr val="FFFFFF"/>
                </a:solidFill>
              </a:rPr>
              <a:pPr/>
              <a:t>5 juillet 2016</a:t>
            </a:fld>
            <a:endParaRPr lang="fr-FR" altLang="fr-FR" dirty="0">
              <a:solidFill>
                <a:srgbClr val="FFFFFF"/>
              </a:solidFill>
            </a:endParaRPr>
          </a:p>
        </p:txBody>
      </p:sp>
      <p:sp>
        <p:nvSpPr>
          <p:cNvPr id="5" name="Rectangle 4"/>
          <p:cNvSpPr>
            <a:spLocks noGrp="1" noChangeArrowheads="1"/>
          </p:cNvSpPr>
          <p:nvPr>
            <p:ph type="sldNum" sz="quarter" idx="11"/>
          </p:nvPr>
        </p:nvSpPr>
        <p:spPr>
          <a:ln/>
        </p:spPr>
        <p:txBody>
          <a:bodyPr/>
          <a:lstStyle>
            <a:lvl1pPr>
              <a:defRPr/>
            </a:lvl1pPr>
          </a:lstStyle>
          <a:p>
            <a:fld id="{C1E1564E-73E6-47A7-BC97-7D60F78144E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939760781"/>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53975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4" name="Espace réservé du contenu 3"/>
          <p:cNvSpPr>
            <a:spLocks noGrp="1"/>
          </p:cNvSpPr>
          <p:nvPr>
            <p:ph sz="half" idx="2"/>
          </p:nvPr>
        </p:nvSpPr>
        <p:spPr>
          <a:xfrm>
            <a:off x="4648200" y="1169988"/>
            <a:ext cx="3956050" cy="4851400"/>
          </a:xfrm>
        </p:spPr>
        <p:txBody>
          <a:bodyPr/>
          <a:lstStyle>
            <a:lvl1pPr>
              <a:defRPr sz="18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Rectangle 3"/>
          <p:cNvSpPr>
            <a:spLocks noGrp="1" noChangeArrowheads="1"/>
          </p:cNvSpPr>
          <p:nvPr>
            <p:ph type="dt" sz="half" idx="10"/>
          </p:nvPr>
        </p:nvSpPr>
        <p:spPr>
          <a:ln/>
        </p:spPr>
        <p:txBody>
          <a:bodyPr/>
          <a:lstStyle>
            <a:lvl1pPr>
              <a:defRPr/>
            </a:lvl1pPr>
          </a:lstStyle>
          <a:p>
            <a:fld id="{79E1AB0E-2208-4F37-9D8B-932D1AB5AA22}" type="datetime4">
              <a:rPr lang="fr-FR" altLang="fr-FR">
                <a:solidFill>
                  <a:srgbClr val="FFFFFF"/>
                </a:solidFill>
              </a:rPr>
              <a:pPr/>
              <a:t>5 juillet 2016</a:t>
            </a:fld>
            <a:endParaRPr lang="fr-FR" altLang="fr-FR" dirty="0">
              <a:solidFill>
                <a:srgbClr val="FFFFFF"/>
              </a:solidFill>
            </a:endParaRPr>
          </a:p>
        </p:txBody>
      </p:sp>
      <p:sp>
        <p:nvSpPr>
          <p:cNvPr id="6" name="Rectangle 4"/>
          <p:cNvSpPr>
            <a:spLocks noGrp="1" noChangeArrowheads="1"/>
          </p:cNvSpPr>
          <p:nvPr>
            <p:ph type="sldNum" sz="quarter" idx="11"/>
          </p:nvPr>
        </p:nvSpPr>
        <p:spPr>
          <a:ln/>
        </p:spPr>
        <p:txBody>
          <a:bodyPr/>
          <a:lstStyle>
            <a:lvl1pPr>
              <a:defRPr/>
            </a:lvl1pPr>
          </a:lstStyle>
          <a:p>
            <a:fld id="{730B4F6F-4E44-48B4-9A94-B5C2E280E747}"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315351878"/>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132777"/>
            <a:ext cx="4040188"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1937131"/>
            <a:ext cx="4040188"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5" name="Espace réservé du texte 4"/>
          <p:cNvSpPr>
            <a:spLocks noGrp="1"/>
          </p:cNvSpPr>
          <p:nvPr>
            <p:ph type="body" sz="quarter" idx="3"/>
          </p:nvPr>
        </p:nvSpPr>
        <p:spPr>
          <a:xfrm>
            <a:off x="4645025" y="1132777"/>
            <a:ext cx="4041775" cy="63976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1937131"/>
            <a:ext cx="4041775" cy="3951288"/>
          </a:xfrm>
        </p:spPr>
        <p:txBody>
          <a:bodyPr/>
          <a:lstStyle>
            <a:lvl1pPr>
              <a:defRPr sz="1600"/>
            </a:lvl1pPr>
            <a:lvl2pPr>
              <a:defRPr sz="1400"/>
            </a:lvl2pPr>
            <a:lvl3pPr>
              <a:defRPr sz="14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p:txBody>
      </p:sp>
      <p:sp>
        <p:nvSpPr>
          <p:cNvPr id="7" name="Rectangle 3"/>
          <p:cNvSpPr>
            <a:spLocks noGrp="1" noChangeArrowheads="1"/>
          </p:cNvSpPr>
          <p:nvPr>
            <p:ph type="dt" sz="half" idx="10"/>
          </p:nvPr>
        </p:nvSpPr>
        <p:spPr>
          <a:ln/>
        </p:spPr>
        <p:txBody>
          <a:bodyPr/>
          <a:lstStyle>
            <a:lvl1pPr>
              <a:defRPr/>
            </a:lvl1pPr>
          </a:lstStyle>
          <a:p>
            <a:fld id="{3F0204D4-2E6B-44B4-9F49-595C8177F454}" type="datetime4">
              <a:rPr lang="fr-FR" altLang="fr-FR">
                <a:solidFill>
                  <a:srgbClr val="FFFFFF"/>
                </a:solidFill>
              </a:rPr>
              <a:pPr/>
              <a:t>5 juillet 2016</a:t>
            </a:fld>
            <a:endParaRPr lang="fr-FR" altLang="fr-FR">
              <a:solidFill>
                <a:srgbClr val="FFFFFF"/>
              </a:solidFill>
            </a:endParaRPr>
          </a:p>
        </p:txBody>
      </p:sp>
      <p:sp>
        <p:nvSpPr>
          <p:cNvPr id="8" name="Rectangle 4"/>
          <p:cNvSpPr>
            <a:spLocks noGrp="1" noChangeArrowheads="1"/>
          </p:cNvSpPr>
          <p:nvPr>
            <p:ph type="sldNum" sz="quarter" idx="11"/>
          </p:nvPr>
        </p:nvSpPr>
        <p:spPr>
          <a:ln/>
        </p:spPr>
        <p:txBody>
          <a:bodyPr/>
          <a:lstStyle>
            <a:lvl1pPr>
              <a:defRPr/>
            </a:lvl1pPr>
          </a:lstStyle>
          <a:p>
            <a:fld id="{660B9D56-D9C4-4A95-8ECA-8F3FFCE8D05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006396708"/>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3"/>
          <p:cNvSpPr>
            <a:spLocks noGrp="1" noChangeArrowheads="1"/>
          </p:cNvSpPr>
          <p:nvPr>
            <p:ph type="dt" sz="half" idx="10"/>
          </p:nvPr>
        </p:nvSpPr>
        <p:spPr>
          <a:ln/>
        </p:spPr>
        <p:txBody>
          <a:bodyPr/>
          <a:lstStyle>
            <a:lvl1pPr>
              <a:defRPr/>
            </a:lvl1pPr>
          </a:lstStyle>
          <a:p>
            <a:fld id="{1F857F27-610F-4388-9688-15E916A97498}" type="datetime4">
              <a:rPr lang="fr-FR" altLang="fr-FR">
                <a:solidFill>
                  <a:srgbClr val="FFFFFF"/>
                </a:solidFill>
              </a:rPr>
              <a:pPr/>
              <a:t>5 juillet 2016</a:t>
            </a:fld>
            <a:endParaRPr lang="fr-FR" altLang="fr-FR">
              <a:solidFill>
                <a:srgbClr val="FFFFFF"/>
              </a:solidFill>
            </a:endParaRPr>
          </a:p>
        </p:txBody>
      </p:sp>
      <p:sp>
        <p:nvSpPr>
          <p:cNvPr id="4" name="Rectangle 4"/>
          <p:cNvSpPr>
            <a:spLocks noGrp="1" noChangeArrowheads="1"/>
          </p:cNvSpPr>
          <p:nvPr>
            <p:ph type="sldNum" sz="quarter" idx="11"/>
          </p:nvPr>
        </p:nvSpPr>
        <p:spPr>
          <a:ln/>
        </p:spPr>
        <p:txBody>
          <a:bodyPr/>
          <a:lstStyle>
            <a:lvl1pPr>
              <a:defRPr/>
            </a:lvl1pPr>
          </a:lstStyle>
          <a:p>
            <a:fld id="{FF7E45A4-F533-4D0E-AF0F-472724BED84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93890184"/>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932C5079-B99E-4E44-845C-FB3354F5FF60}" type="datetime4">
              <a:rPr lang="fr-FR" altLang="fr-FR">
                <a:solidFill>
                  <a:srgbClr val="FFFFFF"/>
                </a:solidFill>
              </a:rPr>
              <a:pPr/>
              <a:t>5 juillet 2016</a:t>
            </a:fld>
            <a:endParaRPr lang="fr-FR" altLang="fr-FR">
              <a:solidFill>
                <a:srgbClr val="FFFFFF"/>
              </a:solidFill>
            </a:endParaRPr>
          </a:p>
        </p:txBody>
      </p:sp>
      <p:sp>
        <p:nvSpPr>
          <p:cNvPr id="3" name="Rectangle 4"/>
          <p:cNvSpPr>
            <a:spLocks noGrp="1" noChangeArrowheads="1"/>
          </p:cNvSpPr>
          <p:nvPr>
            <p:ph type="sldNum" sz="quarter" idx="11"/>
          </p:nvPr>
        </p:nvSpPr>
        <p:spPr>
          <a:ln/>
        </p:spPr>
        <p:txBody>
          <a:bodyPr/>
          <a:lstStyle>
            <a:lvl1pPr>
              <a:defRPr/>
            </a:lvl1pPr>
          </a:lstStyle>
          <a:p>
            <a:fld id="{EF2C3BE5-2A80-43CF-8C4C-1D8AC55B86CC}"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7818582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11.xml"/><Relationship Id="rId7" Type="http://schemas.openxmlformats.org/officeDocument/2006/relationships/theme" Target="../theme/theme2.xml"/><Relationship Id="rId12" Type="http://schemas.openxmlformats.org/officeDocument/2006/relationships/image" Target="../media/image5.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4.png"/><Relationship Id="rId5" Type="http://schemas.openxmlformats.org/officeDocument/2006/relationships/slideLayout" Target="../slideLayouts/slideLayout13.xml"/><Relationship Id="rId10"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8.jpeg"/><Relationship Id="rId4" Type="http://schemas.openxmlformats.org/officeDocument/2006/relationships/slideLayout" Target="../slideLayouts/slideLayout18.xml"/><Relationship Id="rId9" Type="http://schemas.openxmlformats.org/officeDocument/2006/relationships/image" Target="../media/image17.jpe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24.xml"/><Relationship Id="rId7" Type="http://schemas.openxmlformats.org/officeDocument/2006/relationships/theme" Target="../theme/theme4.xml"/><Relationship Id="rId12" Type="http://schemas.openxmlformats.org/officeDocument/2006/relationships/image" Target="../media/image5.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4.png"/><Relationship Id="rId5" Type="http://schemas.openxmlformats.org/officeDocument/2006/relationships/slideLayout" Target="../slideLayouts/slideLayout26.xml"/><Relationship Id="rId10" Type="http://schemas.openxmlformats.org/officeDocument/2006/relationships/image" Target="../media/image3.png"/><Relationship Id="rId4" Type="http://schemas.openxmlformats.org/officeDocument/2006/relationships/slideLayout" Target="../slideLayouts/slideLayout25.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0.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4.png"/><Relationship Id="rId5" Type="http://schemas.openxmlformats.org/officeDocument/2006/relationships/slideLayout" Target="../slideLayouts/slideLayout32.xml"/><Relationship Id="rId10" Type="http://schemas.openxmlformats.org/officeDocument/2006/relationships/image" Target="../media/image3.png"/><Relationship Id="rId4" Type="http://schemas.openxmlformats.org/officeDocument/2006/relationships/slideLayout" Target="../slideLayouts/slideLayout31.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17.jpe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20.jpe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2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theme" Target="../theme/theme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image" Target="../media/image20.jpe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69.xml"/><Relationship Id="rId7" Type="http://schemas.openxmlformats.org/officeDocument/2006/relationships/theme" Target="../theme/theme8.xml"/><Relationship Id="rId12" Type="http://schemas.openxmlformats.org/officeDocument/2006/relationships/image" Target="../media/image5.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4.png"/><Relationship Id="rId5" Type="http://schemas.openxmlformats.org/officeDocument/2006/relationships/slideLayout" Target="../slideLayouts/slideLayout71.xml"/><Relationship Id="rId10" Type="http://schemas.openxmlformats.org/officeDocument/2006/relationships/image" Target="../media/image3.png"/><Relationship Id="rId4" Type="http://schemas.openxmlformats.org/officeDocument/2006/relationships/slideLayout" Target="../slideLayouts/slideLayout70.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75.xml"/><Relationship Id="rId7" Type="http://schemas.openxmlformats.org/officeDocument/2006/relationships/theme" Target="../theme/theme9.xml"/><Relationship Id="rId12" Type="http://schemas.openxmlformats.org/officeDocument/2006/relationships/image" Target="../media/image5.png"/><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4.png"/><Relationship Id="rId5" Type="http://schemas.openxmlformats.org/officeDocument/2006/relationships/slideLayout" Target="../slideLayouts/slideLayout77.xml"/><Relationship Id="rId10" Type="http://schemas.openxmlformats.org/officeDocument/2006/relationships/image" Target="../media/image3.png"/><Relationship Id="rId4" Type="http://schemas.openxmlformats.org/officeDocument/2006/relationships/slideLayout" Target="../slideLayouts/slideLayout76.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13" Type="http://schemas.openxmlformats.org/officeDocument/2006/relationships/image" Target="../media/image5.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image" Target="../media/image4.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3.png"/><Relationship Id="rId5" Type="http://schemas.openxmlformats.org/officeDocument/2006/relationships/slideLayout" Target="../slideLayouts/slideLayout83.xml"/><Relationship Id="rId15" Type="http://schemas.openxmlformats.org/officeDocument/2006/relationships/image" Target="../media/image7.jpeg"/><Relationship Id="rId10" Type="http://schemas.openxmlformats.org/officeDocument/2006/relationships/image" Target="../media/image2.png"/><Relationship Id="rId4" Type="http://schemas.openxmlformats.org/officeDocument/2006/relationships/slideLayout" Target="../slideLayouts/slideLayout82.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88.xml"/><Relationship Id="rId7" Type="http://schemas.openxmlformats.org/officeDocument/2006/relationships/theme" Target="../theme/theme11.xml"/><Relationship Id="rId12" Type="http://schemas.openxmlformats.org/officeDocument/2006/relationships/image" Target="../media/image5.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image" Target="../media/image4.png"/><Relationship Id="rId5" Type="http://schemas.openxmlformats.org/officeDocument/2006/relationships/slideLayout" Target="../slideLayouts/slideLayout90.xml"/><Relationship Id="rId10" Type="http://schemas.openxmlformats.org/officeDocument/2006/relationships/image" Target="../media/image3.png"/><Relationship Id="rId4" Type="http://schemas.openxmlformats.org/officeDocument/2006/relationships/slideLayout" Target="../slideLayouts/slideLayout89.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94.xml"/><Relationship Id="rId7" Type="http://schemas.openxmlformats.org/officeDocument/2006/relationships/theme" Target="../theme/theme12.xml"/><Relationship Id="rId12" Type="http://schemas.openxmlformats.org/officeDocument/2006/relationships/image" Target="../media/image5.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image" Target="../media/image4.png"/><Relationship Id="rId5" Type="http://schemas.openxmlformats.org/officeDocument/2006/relationships/slideLayout" Target="../slideLayouts/slideLayout96.xml"/><Relationship Id="rId10" Type="http://schemas.openxmlformats.org/officeDocument/2006/relationships/image" Target="../media/image3.png"/><Relationship Id="rId4" Type="http://schemas.openxmlformats.org/officeDocument/2006/relationships/slideLayout" Target="../slideLayouts/slideLayout95.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100.xml"/><Relationship Id="rId7" Type="http://schemas.openxmlformats.org/officeDocument/2006/relationships/theme" Target="../theme/theme13.xml"/><Relationship Id="rId12" Type="http://schemas.openxmlformats.org/officeDocument/2006/relationships/image" Target="../media/image5.png"/><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image" Target="../media/image4.png"/><Relationship Id="rId5" Type="http://schemas.openxmlformats.org/officeDocument/2006/relationships/slideLayout" Target="../slideLayouts/slideLayout102.xml"/><Relationship Id="rId10" Type="http://schemas.openxmlformats.org/officeDocument/2006/relationships/image" Target="../media/image3.png"/><Relationship Id="rId4" Type="http://schemas.openxmlformats.org/officeDocument/2006/relationships/slideLayout" Target="../slideLayouts/slideLayout101.xml"/><Relationship Id="rId9" Type="http://schemas.openxmlformats.org/officeDocument/2006/relationships/image" Target="../media/image2.png"/><Relationship Id="rId14" Type="http://schemas.openxmlformats.org/officeDocument/2006/relationships/image" Target="../media/image7.jpe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106.xml"/><Relationship Id="rId7" Type="http://schemas.openxmlformats.org/officeDocument/2006/relationships/theme" Target="../theme/theme14.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5" Type="http://schemas.openxmlformats.org/officeDocument/2006/relationships/slideLayout" Target="../slideLayouts/slideLayout108.xml"/><Relationship Id="rId4"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pPr/>
              <a:t>5 juillet 2016</a:t>
            </a:fld>
            <a:endParaRPr lang="fr-FR" altLang="fr-F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pPr/>
              <a:t>‹N°›</a:t>
            </a:fld>
            <a:endParaRPr lang="fr-FR" altLang="fr-F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27" name="Image 26" descr="Picto4 R.png"/>
            <p:cNvPicPr>
              <a:picLocks noChangeAspect="1"/>
            </p:cNvPicPr>
            <p:nvPr userDrawn="1"/>
          </p:nvPicPr>
          <p:blipFill>
            <a:blip r:embed="rId10"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11"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2"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3"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4"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5"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24" r:id="rId1"/>
    <p:sldLayoutId id="2147483692" r:id="rId2"/>
    <p:sldLayoutId id="2147483694" r:id="rId3"/>
    <p:sldLayoutId id="2147483695" r:id="rId4"/>
    <p:sldLayoutId id="2147483696" r:id="rId5"/>
    <p:sldLayoutId id="2147483697" r:id="rId6"/>
    <p:sldLayoutId id="2147483843" r:id="rId7"/>
    <p:sldLayoutId id="2147483844" r:id="rId8"/>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0987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et modifiez le titre</a:t>
            </a:r>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pic>
        <p:nvPicPr>
          <p:cNvPr id="10" name="Picture 6" descr="RVB_NATIXIS_10CM"/>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gray">
          <a:xfrm>
            <a:off x="7596188" y="6092825"/>
            <a:ext cx="13350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descr="image00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495198" y="181614"/>
            <a:ext cx="1436077" cy="22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dirty="0">
              <a:solidFill>
                <a:srgbClr val="FFFFFF"/>
              </a:solidFill>
            </a:endParaRPr>
          </a:p>
        </p:txBody>
      </p:sp>
      <p:sp>
        <p:nvSpPr>
          <p:cNvPr id="13"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557277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03778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95875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Rectangle 2"/>
          <p:cNvSpPr>
            <a:spLocks noChangeArrowheads="1"/>
          </p:cNvSpPr>
          <p:nvPr userDrawn="1"/>
        </p:nvSpPr>
        <p:spPr bwMode="gray">
          <a:xfrm>
            <a:off x="1" y="6497637"/>
            <a:ext cx="6588224" cy="360363"/>
          </a:xfrm>
          <a:prstGeom prst="rect">
            <a:avLst/>
          </a:prstGeom>
          <a:solidFill>
            <a:srgbClr val="571E74"/>
          </a:solidFill>
          <a:ln>
            <a:noFill/>
          </a:ln>
          <a:effectLs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pPr algn="ctr"/>
            <a:endParaRPr lang="fr-FR" altLang="fr-FR" b="1" i="1" dirty="0">
              <a:solidFill>
                <a:prstClr val="black"/>
              </a:solidFill>
            </a:endParaRPr>
          </a:p>
        </p:txBody>
      </p:sp>
      <p:sp>
        <p:nvSpPr>
          <p:cNvPr id="3074" name="Rectangle 106"/>
          <p:cNvSpPr>
            <a:spLocks noGrp="1" noChangeArrowheads="1"/>
          </p:cNvSpPr>
          <p:nvPr>
            <p:ph type="title"/>
          </p:nvPr>
        </p:nvSpPr>
        <p:spPr bwMode="auto">
          <a:xfrm>
            <a:off x="9525" y="-1588"/>
            <a:ext cx="9107488" cy="5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3077" name="Rectangle 114"/>
          <p:cNvSpPr>
            <a:spLocks noGrp="1" noChangeArrowheads="1"/>
          </p:cNvSpPr>
          <p:nvPr>
            <p:ph type="body" idx="1"/>
          </p:nvPr>
        </p:nvSpPr>
        <p:spPr bwMode="auto">
          <a:xfrm>
            <a:off x="457200" y="1600200"/>
            <a:ext cx="8228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pic>
        <p:nvPicPr>
          <p:cNvPr id="3" name="Image 2"/>
          <p:cNvPicPr>
            <a:picLocks noChangeAspect="1"/>
          </p:cNvPicPr>
          <p:nvPr/>
        </p:nvPicPr>
        <p:blipFill rotWithShape="1">
          <a:blip r:embed="rId19" cstate="print">
            <a:extLst>
              <a:ext uri="{28A0092B-C50C-407E-A947-70E740481C1C}">
                <a14:useLocalDpi xmlns:a14="http://schemas.microsoft.com/office/drawing/2010/main" val="0"/>
              </a:ext>
            </a:extLst>
          </a:blip>
          <a:srcRect/>
          <a:stretch/>
        </p:blipFill>
        <p:spPr>
          <a:xfrm>
            <a:off x="6757992" y="6581966"/>
            <a:ext cx="1044000" cy="216755"/>
          </a:xfrm>
          <a:prstGeom prst="rect">
            <a:avLst/>
          </a:prstGeom>
        </p:spPr>
      </p:pic>
      <p:pic>
        <p:nvPicPr>
          <p:cNvPr id="10" name="Picture 6" descr="RVB_NATIXIS_10CM"/>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gray">
          <a:xfrm>
            <a:off x="7801992" y="6484937"/>
            <a:ext cx="13350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5"/>
          <p:cNvSpPr>
            <a:spLocks noChangeShapeType="1"/>
          </p:cNvSpPr>
          <p:nvPr userDrawn="1"/>
        </p:nvSpPr>
        <p:spPr bwMode="gray">
          <a:xfrm flipV="1">
            <a:off x="395536" y="6623893"/>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fr-FR" sz="1300" b="1" i="1" dirty="0">
              <a:solidFill>
                <a:prstClr val="black"/>
              </a:solidFill>
              <a:latin typeface="Calibri" pitchFamily="34" charset="0"/>
              <a:cs typeface="Times New Roman" pitchFamily="18" charset="0"/>
            </a:endParaRPr>
          </a:p>
        </p:txBody>
      </p:sp>
      <p:sp>
        <p:nvSpPr>
          <p:cNvPr id="2" name="Rectangle 1"/>
          <p:cNvSpPr/>
          <p:nvPr userDrawn="1"/>
        </p:nvSpPr>
        <p:spPr>
          <a:xfrm>
            <a:off x="-1" y="6515198"/>
            <a:ext cx="382285" cy="342801"/>
          </a:xfrm>
          <a:prstGeom prst="rect">
            <a:avLst/>
          </a:prstGeom>
        </p:spPr>
        <p:txBody>
          <a:bodyPr wrap="none" anchor="ctr" anchorCtr="0">
            <a:noAutofit/>
          </a:bodyPr>
          <a:lstStyle/>
          <a:p>
            <a:pPr algn="ctr"/>
            <a:fld id="{A409A063-2431-49F9-8F7F-EF51EEABE4B5}" type="slidenum">
              <a:rPr lang="fr-FR" sz="1100" i="1" smtClean="0">
                <a:solidFill>
                  <a:prstClr val="white"/>
                </a:solidFill>
                <a:latin typeface="Calibri" pitchFamily="34" charset="0"/>
                <a:cs typeface="Times New Roman" pitchFamily="18" charset="0"/>
              </a:rPr>
              <a:pPr algn="ctr"/>
              <a:t>‹N°›</a:t>
            </a:fld>
            <a:endParaRPr lang="fr-FR" sz="1100" b="1" i="1" dirty="0">
              <a:solidFill>
                <a:prstClr val="white"/>
              </a:solidFill>
              <a:latin typeface="Calibri" pitchFamily="34" charset="0"/>
              <a:cs typeface="Times New Roman" pitchFamily="18" charset="0"/>
            </a:endParaRPr>
          </a:p>
        </p:txBody>
      </p:sp>
    </p:spTree>
    <p:extLst>
      <p:ext uri="{BB962C8B-B14F-4D97-AF65-F5344CB8AC3E}">
        <p14:creationId xmlns:p14="http://schemas.microsoft.com/office/powerpoint/2010/main" val="287725212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Lst>
  <p:timing>
    <p:tnLst>
      <p:par>
        <p:cTn id="1" dur="indefinite" restart="never" nodeType="tmRoot"/>
      </p:par>
    </p:tnLst>
  </p:timing>
  <p:hf hdr="0" ftr="0" dt="0"/>
  <p:txStyles>
    <p:titleStyle>
      <a:lvl1pPr algn="l" rtl="0" eaLnBrk="0" fontAlgn="base" hangingPunct="0">
        <a:spcBef>
          <a:spcPct val="0"/>
        </a:spcBef>
        <a:spcAft>
          <a:spcPct val="0"/>
        </a:spcAft>
        <a:defRPr sz="2000" b="1">
          <a:solidFill>
            <a:srgbClr val="BA0000"/>
          </a:solidFill>
          <a:latin typeface="+mn-lt"/>
          <a:ea typeface="MS PGothic" pitchFamily="34" charset="-128"/>
          <a:cs typeface="ＭＳ Ｐゴシック" charset="0"/>
        </a:defRPr>
      </a:lvl1pPr>
      <a:lvl2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2pPr>
      <a:lvl3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3pPr>
      <a:lvl4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4pPr>
      <a:lvl5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5pPr>
      <a:lvl6pPr marL="457200" algn="l" rtl="0" fontAlgn="base">
        <a:spcBef>
          <a:spcPct val="0"/>
        </a:spcBef>
        <a:spcAft>
          <a:spcPct val="0"/>
        </a:spcAft>
        <a:defRPr b="1">
          <a:solidFill>
            <a:srgbClr val="BA0000"/>
          </a:solidFill>
          <a:latin typeface="Arial" charset="0"/>
        </a:defRPr>
      </a:lvl6pPr>
      <a:lvl7pPr marL="914400" algn="l" rtl="0" fontAlgn="base">
        <a:spcBef>
          <a:spcPct val="0"/>
        </a:spcBef>
        <a:spcAft>
          <a:spcPct val="0"/>
        </a:spcAft>
        <a:defRPr b="1">
          <a:solidFill>
            <a:srgbClr val="BA0000"/>
          </a:solidFill>
          <a:latin typeface="Arial" charset="0"/>
        </a:defRPr>
      </a:lvl7pPr>
      <a:lvl8pPr marL="1371600" algn="l" rtl="0" fontAlgn="base">
        <a:spcBef>
          <a:spcPct val="0"/>
        </a:spcBef>
        <a:spcAft>
          <a:spcPct val="0"/>
        </a:spcAft>
        <a:defRPr b="1">
          <a:solidFill>
            <a:srgbClr val="BA0000"/>
          </a:solidFill>
          <a:latin typeface="Arial" charset="0"/>
        </a:defRPr>
      </a:lvl8pPr>
      <a:lvl9pPr marL="1828800" algn="l" rtl="0" fontAlgn="base">
        <a:spcBef>
          <a:spcPct val="0"/>
        </a:spcBef>
        <a:spcAft>
          <a:spcPct val="0"/>
        </a:spcAft>
        <a:defRPr b="1">
          <a:solidFill>
            <a:srgbClr val="BA0000"/>
          </a:solidFill>
          <a:latin typeface="Arial" charset="0"/>
        </a:defRPr>
      </a:lvl9pPr>
    </p:titleStyle>
    <p:bodyStyle>
      <a:lvl1pPr marL="342900" indent="-342900" algn="just" rtl="0" eaLnBrk="0" fontAlgn="base" hangingPunct="0">
        <a:spcBef>
          <a:spcPct val="20000"/>
        </a:spcBef>
        <a:spcAft>
          <a:spcPct val="0"/>
        </a:spcAft>
        <a:buClr>
          <a:srgbClr val="A31416"/>
        </a:buClr>
        <a:buFont typeface="Wingdings 3" pitchFamily="18" charset="2"/>
        <a:buChar char="]"/>
        <a:defRPr>
          <a:solidFill>
            <a:schemeClr val="tx1"/>
          </a:solidFill>
          <a:latin typeface="+mn-lt"/>
          <a:ea typeface="MS PGothic" pitchFamily="34" charset="-128"/>
          <a:cs typeface="ＭＳ Ｐゴシック" charset="0"/>
        </a:defRPr>
      </a:lvl1pPr>
      <a:lvl2pPr marL="742950" indent="-285750" algn="just" rtl="0" eaLnBrk="0" fontAlgn="base" hangingPunct="0">
        <a:spcBef>
          <a:spcPct val="20000"/>
        </a:spcBef>
        <a:spcAft>
          <a:spcPct val="0"/>
        </a:spcAft>
        <a:buClr>
          <a:srgbClr val="A31416"/>
        </a:buClr>
        <a:buFont typeface="Webdings" pitchFamily="18" charset="2"/>
        <a:buChar char="4"/>
        <a:defRPr sz="1600">
          <a:solidFill>
            <a:schemeClr val="tx1"/>
          </a:solidFill>
          <a:latin typeface="+mn-lt"/>
          <a:ea typeface="MS PGothic" pitchFamily="34" charset="-128"/>
        </a:defRPr>
      </a:lvl2pPr>
      <a:lvl3pPr marL="1143000" indent="-228600" algn="just" rtl="0" eaLnBrk="0" fontAlgn="base" hangingPunct="0">
        <a:spcBef>
          <a:spcPct val="20000"/>
        </a:spcBef>
        <a:spcAft>
          <a:spcPct val="0"/>
        </a:spcAft>
        <a:buClr>
          <a:srgbClr val="A31416"/>
        </a:buClr>
        <a:buFont typeface="Wingdings" pitchFamily="2" charset="2"/>
        <a:buChar char="v"/>
        <a:defRPr sz="1400">
          <a:solidFill>
            <a:schemeClr val="tx1"/>
          </a:solidFill>
          <a:latin typeface="+mn-lt"/>
          <a:ea typeface="MS PGothic" pitchFamily="34" charset="-128"/>
        </a:defRPr>
      </a:lvl3pPr>
      <a:lvl4pPr marL="1600200" indent="-228600" algn="just" rtl="0" eaLnBrk="0" fontAlgn="base" hangingPunct="0">
        <a:spcBef>
          <a:spcPct val="20000"/>
        </a:spcBef>
        <a:spcAft>
          <a:spcPct val="0"/>
        </a:spcAft>
        <a:buClr>
          <a:srgbClr val="A31416"/>
        </a:buClr>
        <a:buFont typeface="Verdana" pitchFamily="34" charset="0"/>
        <a:buChar char="-"/>
        <a:defRPr sz="1400">
          <a:solidFill>
            <a:schemeClr val="tx1"/>
          </a:solidFill>
          <a:latin typeface="+mn-lt"/>
          <a:ea typeface="MS PGothic" pitchFamily="34" charset="-128"/>
        </a:defRPr>
      </a:lvl4pPr>
      <a:lvl5pPr marL="2057400" indent="-228600" algn="just" rtl="0" eaLnBrk="0" fontAlgn="base" hangingPunct="0">
        <a:spcBef>
          <a:spcPct val="20000"/>
        </a:spcBef>
        <a:spcAft>
          <a:spcPct val="0"/>
        </a:spcAft>
        <a:buClr>
          <a:srgbClr val="A31416"/>
        </a:buClr>
        <a:buFont typeface="Calibri" pitchFamily="34" charset="0"/>
        <a:buChar char="•"/>
        <a:defRPr sz="1400">
          <a:solidFill>
            <a:schemeClr val="tx1"/>
          </a:solidFill>
          <a:latin typeface="+mn-lt"/>
          <a:ea typeface="MS PGothic" pitchFamily="34" charset="-128"/>
        </a:defRPr>
      </a:lvl5pPr>
      <a:lvl6pPr marL="25146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6pPr>
      <a:lvl7pPr marL="29718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7pPr>
      <a:lvl8pPr marL="34290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8pPr>
      <a:lvl9pPr marL="38862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106"/>
          <p:cNvSpPr>
            <a:spLocks noGrp="1" noChangeArrowheads="1"/>
          </p:cNvSpPr>
          <p:nvPr>
            <p:ph type="title"/>
          </p:nvPr>
        </p:nvSpPr>
        <p:spPr bwMode="auto">
          <a:xfrm>
            <a:off x="9525" y="-1588"/>
            <a:ext cx="9107488" cy="5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3076" name="Rectangle 6"/>
          <p:cNvSpPr>
            <a:spLocks noChangeArrowheads="1"/>
          </p:cNvSpPr>
          <p:nvPr/>
        </p:nvSpPr>
        <p:spPr bwMode="auto">
          <a:xfrm>
            <a:off x="4214813" y="6600825"/>
            <a:ext cx="7127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3F92397A-5817-444A-9397-03DED76C4408}" type="slidenum">
              <a:rPr lang="fr-FR" sz="1200" i="1">
                <a:solidFill>
                  <a:srgbClr val="898989"/>
                </a:solidFill>
                <a:latin typeface="Calibri" pitchFamily="34" charset="0"/>
                <a:cs typeface="Times New Roman" pitchFamily="18" charset="0"/>
              </a:rPr>
              <a:pPr algn="ctr"/>
              <a:t>‹N°›</a:t>
            </a:fld>
            <a:endParaRPr lang="fr-FR" sz="1200" i="1" dirty="0">
              <a:solidFill>
                <a:srgbClr val="898989"/>
              </a:solidFill>
              <a:latin typeface="Calibri" pitchFamily="34" charset="0"/>
              <a:cs typeface="Times New Roman" pitchFamily="18" charset="0"/>
            </a:endParaRPr>
          </a:p>
        </p:txBody>
      </p:sp>
      <p:sp>
        <p:nvSpPr>
          <p:cNvPr id="3077" name="Rectangle 114"/>
          <p:cNvSpPr>
            <a:spLocks noGrp="1" noChangeArrowheads="1"/>
          </p:cNvSpPr>
          <p:nvPr>
            <p:ph type="body" idx="1"/>
          </p:nvPr>
        </p:nvSpPr>
        <p:spPr bwMode="auto">
          <a:xfrm>
            <a:off x="457200" y="1600200"/>
            <a:ext cx="82280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pic>
        <p:nvPicPr>
          <p:cNvPr id="3079" name="Picture 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6467475"/>
            <a:ext cx="1258888" cy="390525"/>
          </a:xfrm>
          <a:prstGeom prst="rect">
            <a:avLst/>
          </a:prstGeom>
          <a:noFill/>
          <a:ln>
            <a:noFill/>
          </a:ln>
          <a:effectLst/>
          <a:extLst>
            <a:ext uri="{909E8E84-426E-40DD-AFC4-6F175D3DCCD1}">
              <a14:hiddenFill xmlns:a14="http://schemas.microsoft.com/office/drawing/2010/main">
                <a:solidFill>
                  <a:srgbClr val="800000"/>
                </a:solidFill>
              </a14:hiddenFill>
            </a:ext>
            <a:ext uri="{91240B29-F687-4F45-9708-019B960494DF}">
              <a14:hiddenLine xmlns:a14="http://schemas.microsoft.com/office/drawing/2010/main" w="3175">
                <a:solidFill>
                  <a:srgbClr val="0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 name="Image 2"/>
          <p:cNvPicPr>
            <a:picLocks noChangeAspect="1"/>
          </p:cNvPicPr>
          <p:nvPr/>
        </p:nvPicPr>
        <p:blipFill rotWithShape="1">
          <a:blip r:embed="rId19" cstate="print">
            <a:extLst>
              <a:ext uri="{28A0092B-C50C-407E-A947-70E740481C1C}">
                <a14:useLocalDpi xmlns:a14="http://schemas.microsoft.com/office/drawing/2010/main" val="0"/>
              </a:ext>
            </a:extLst>
          </a:blip>
          <a:srcRect/>
          <a:stretch/>
        </p:blipFill>
        <p:spPr>
          <a:xfrm>
            <a:off x="8109525" y="6641245"/>
            <a:ext cx="1044000" cy="216755"/>
          </a:xfrm>
          <a:prstGeom prst="rect">
            <a:avLst/>
          </a:prstGeom>
        </p:spPr>
      </p:pic>
    </p:spTree>
    <p:extLst>
      <p:ext uri="{BB962C8B-B14F-4D97-AF65-F5344CB8AC3E}">
        <p14:creationId xmlns:p14="http://schemas.microsoft.com/office/powerpoint/2010/main" val="195058196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Lst>
  <p:timing>
    <p:tnLst>
      <p:par>
        <p:cTn id="1" dur="indefinite" restart="never" nodeType="tmRoot"/>
      </p:par>
    </p:tnLst>
  </p:timing>
  <p:txStyles>
    <p:titleStyle>
      <a:lvl1pPr algn="l" rtl="0" eaLnBrk="0" fontAlgn="base" hangingPunct="0">
        <a:spcBef>
          <a:spcPct val="0"/>
        </a:spcBef>
        <a:spcAft>
          <a:spcPct val="0"/>
        </a:spcAft>
        <a:defRPr sz="2000" b="1">
          <a:solidFill>
            <a:srgbClr val="BA0000"/>
          </a:solidFill>
          <a:latin typeface="+mn-lt"/>
          <a:ea typeface="MS PGothic" pitchFamily="34" charset="-128"/>
          <a:cs typeface="ＭＳ Ｐゴシック" charset="0"/>
        </a:defRPr>
      </a:lvl1pPr>
      <a:lvl2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2pPr>
      <a:lvl3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3pPr>
      <a:lvl4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4pPr>
      <a:lvl5pPr algn="l" rtl="0" eaLnBrk="0" fontAlgn="base" hangingPunct="0">
        <a:spcBef>
          <a:spcPct val="0"/>
        </a:spcBef>
        <a:spcAft>
          <a:spcPct val="0"/>
        </a:spcAft>
        <a:defRPr sz="2000" b="1">
          <a:solidFill>
            <a:srgbClr val="BA0000"/>
          </a:solidFill>
          <a:latin typeface="Calibri" pitchFamily="34" charset="0"/>
          <a:ea typeface="MS PGothic" pitchFamily="34" charset="-128"/>
          <a:cs typeface="ＭＳ Ｐゴシック" charset="0"/>
        </a:defRPr>
      </a:lvl5pPr>
      <a:lvl6pPr marL="457200" algn="l" rtl="0" fontAlgn="base">
        <a:spcBef>
          <a:spcPct val="0"/>
        </a:spcBef>
        <a:spcAft>
          <a:spcPct val="0"/>
        </a:spcAft>
        <a:defRPr b="1">
          <a:solidFill>
            <a:srgbClr val="BA0000"/>
          </a:solidFill>
          <a:latin typeface="Arial" charset="0"/>
        </a:defRPr>
      </a:lvl6pPr>
      <a:lvl7pPr marL="914400" algn="l" rtl="0" fontAlgn="base">
        <a:spcBef>
          <a:spcPct val="0"/>
        </a:spcBef>
        <a:spcAft>
          <a:spcPct val="0"/>
        </a:spcAft>
        <a:defRPr b="1">
          <a:solidFill>
            <a:srgbClr val="BA0000"/>
          </a:solidFill>
          <a:latin typeface="Arial" charset="0"/>
        </a:defRPr>
      </a:lvl7pPr>
      <a:lvl8pPr marL="1371600" algn="l" rtl="0" fontAlgn="base">
        <a:spcBef>
          <a:spcPct val="0"/>
        </a:spcBef>
        <a:spcAft>
          <a:spcPct val="0"/>
        </a:spcAft>
        <a:defRPr b="1">
          <a:solidFill>
            <a:srgbClr val="BA0000"/>
          </a:solidFill>
          <a:latin typeface="Arial" charset="0"/>
        </a:defRPr>
      </a:lvl8pPr>
      <a:lvl9pPr marL="1828800" algn="l" rtl="0" fontAlgn="base">
        <a:spcBef>
          <a:spcPct val="0"/>
        </a:spcBef>
        <a:spcAft>
          <a:spcPct val="0"/>
        </a:spcAft>
        <a:defRPr b="1">
          <a:solidFill>
            <a:srgbClr val="BA0000"/>
          </a:solidFill>
          <a:latin typeface="Arial" charset="0"/>
        </a:defRPr>
      </a:lvl9pPr>
    </p:titleStyle>
    <p:bodyStyle>
      <a:lvl1pPr marL="342900" indent="-342900" algn="just" rtl="0" eaLnBrk="0" fontAlgn="base" hangingPunct="0">
        <a:spcBef>
          <a:spcPct val="20000"/>
        </a:spcBef>
        <a:spcAft>
          <a:spcPct val="0"/>
        </a:spcAft>
        <a:buClr>
          <a:srgbClr val="A31416"/>
        </a:buClr>
        <a:buFont typeface="Wingdings 3" pitchFamily="18" charset="2"/>
        <a:buChar char="]"/>
        <a:defRPr>
          <a:solidFill>
            <a:schemeClr val="tx1"/>
          </a:solidFill>
          <a:latin typeface="+mn-lt"/>
          <a:ea typeface="MS PGothic" pitchFamily="34" charset="-128"/>
          <a:cs typeface="ＭＳ Ｐゴシック" charset="0"/>
        </a:defRPr>
      </a:lvl1pPr>
      <a:lvl2pPr marL="742950" indent="-285750" algn="just" rtl="0" eaLnBrk="0" fontAlgn="base" hangingPunct="0">
        <a:spcBef>
          <a:spcPct val="20000"/>
        </a:spcBef>
        <a:spcAft>
          <a:spcPct val="0"/>
        </a:spcAft>
        <a:buClr>
          <a:srgbClr val="A31416"/>
        </a:buClr>
        <a:buFont typeface="Webdings" pitchFamily="18" charset="2"/>
        <a:buChar char="4"/>
        <a:defRPr sz="1600">
          <a:solidFill>
            <a:schemeClr val="tx1"/>
          </a:solidFill>
          <a:latin typeface="+mn-lt"/>
          <a:ea typeface="MS PGothic" pitchFamily="34" charset="-128"/>
        </a:defRPr>
      </a:lvl2pPr>
      <a:lvl3pPr marL="1143000" indent="-228600" algn="just" rtl="0" eaLnBrk="0" fontAlgn="base" hangingPunct="0">
        <a:spcBef>
          <a:spcPct val="20000"/>
        </a:spcBef>
        <a:spcAft>
          <a:spcPct val="0"/>
        </a:spcAft>
        <a:buClr>
          <a:srgbClr val="A31416"/>
        </a:buClr>
        <a:buFont typeface="Wingdings" pitchFamily="2" charset="2"/>
        <a:buChar char="v"/>
        <a:defRPr sz="1400">
          <a:solidFill>
            <a:schemeClr val="tx1"/>
          </a:solidFill>
          <a:latin typeface="+mn-lt"/>
          <a:ea typeface="MS PGothic" pitchFamily="34" charset="-128"/>
        </a:defRPr>
      </a:lvl3pPr>
      <a:lvl4pPr marL="1600200" indent="-228600" algn="just" rtl="0" eaLnBrk="0" fontAlgn="base" hangingPunct="0">
        <a:spcBef>
          <a:spcPct val="20000"/>
        </a:spcBef>
        <a:spcAft>
          <a:spcPct val="0"/>
        </a:spcAft>
        <a:buClr>
          <a:srgbClr val="A31416"/>
        </a:buClr>
        <a:buFont typeface="Verdana" pitchFamily="34" charset="0"/>
        <a:buChar char="-"/>
        <a:defRPr sz="1400">
          <a:solidFill>
            <a:schemeClr val="tx1"/>
          </a:solidFill>
          <a:latin typeface="+mn-lt"/>
          <a:ea typeface="MS PGothic" pitchFamily="34" charset="-128"/>
        </a:defRPr>
      </a:lvl4pPr>
      <a:lvl5pPr marL="2057400" indent="-228600" algn="just" rtl="0" eaLnBrk="0" fontAlgn="base" hangingPunct="0">
        <a:spcBef>
          <a:spcPct val="20000"/>
        </a:spcBef>
        <a:spcAft>
          <a:spcPct val="0"/>
        </a:spcAft>
        <a:buClr>
          <a:srgbClr val="A31416"/>
        </a:buClr>
        <a:buFont typeface="Calibri" pitchFamily="34" charset="0"/>
        <a:buChar char="•"/>
        <a:defRPr sz="1400">
          <a:solidFill>
            <a:schemeClr val="tx1"/>
          </a:solidFill>
          <a:latin typeface="+mn-lt"/>
          <a:ea typeface="MS PGothic" pitchFamily="34" charset="-128"/>
        </a:defRPr>
      </a:lvl5pPr>
      <a:lvl6pPr marL="25146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6pPr>
      <a:lvl7pPr marL="29718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7pPr>
      <a:lvl8pPr marL="34290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8pPr>
      <a:lvl9pPr marL="3886200" indent="-228600" algn="just" rtl="0" fontAlgn="base">
        <a:spcBef>
          <a:spcPct val="20000"/>
        </a:spcBef>
        <a:spcAft>
          <a:spcPct val="0"/>
        </a:spcAft>
        <a:buClr>
          <a:srgbClr val="A31416"/>
        </a:buClr>
        <a:buFont typeface="Calibri" pitchFamily="34" charset="0"/>
        <a:buChar char="•"/>
        <a:defRPr sz="14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313" y="6093473"/>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90" y="6093473"/>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3473"/>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4598"/>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342"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7"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46726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cs typeface="Arial"/>
              </a:rPr>
              <a:pPr/>
              <a:t>5 juillet 2016</a:t>
            </a:fld>
            <a:endParaRPr lang="fr-FR" altLang="fr-FR">
              <a:solidFill>
                <a:srgbClr val="FFFFFF"/>
              </a:solidFill>
              <a:cs typeface="Aria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cs typeface="Arial"/>
              </a:rPr>
              <a:pPr/>
              <a:t>‹N°›</a:t>
            </a:fld>
            <a:endParaRPr lang="fr-FR" altLang="fr-FR">
              <a:solidFill>
                <a:srgbClr val="FFFFFF"/>
              </a:solidFill>
              <a:cs typeface="Aria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fr-FR">
              <a:solidFill>
                <a:srgbClr val="571E74"/>
              </a:solidFill>
              <a:cs typeface="Aria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fr-FR">
              <a:solidFill>
                <a:srgbClr val="571E74"/>
              </a:solidFill>
              <a:cs typeface="Arial"/>
            </a:endParaRPr>
          </a:p>
        </p:txBody>
      </p:sp>
      <p:grpSp>
        <p:nvGrpSpPr>
          <p:cNvPr id="25" name="Groupe 24"/>
          <p:cNvGrpSpPr/>
          <p:nvPr/>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cs typeface="Aria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0410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Lst>
  <p:timing>
    <p:tnLst>
      <p:par>
        <p:cTn id="1" dur="indefinite" restart="never" nodeType="tmRoot"/>
      </p:par>
    </p:tnLst>
  </p:timing>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9" y="6092827"/>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9" y="6092827"/>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9" y="6092827"/>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2"/>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1"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a:p>
        </p:txBody>
      </p:sp>
      <p:sp>
        <p:nvSpPr>
          <p:cNvPr id="1031" name="Rectangle 7"/>
          <p:cNvSpPr>
            <a:spLocks noGrp="1" noChangeArrowheads="1"/>
          </p:cNvSpPr>
          <p:nvPr>
            <p:ph type="body" idx="1"/>
          </p:nvPr>
        </p:nvSpPr>
        <p:spPr bwMode="gray">
          <a:xfrm>
            <a:off x="539751"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p:txBody>
      </p:sp>
      <p:grpSp>
        <p:nvGrpSpPr>
          <p:cNvPr id="25" name="Groupe 24"/>
          <p:cNvGrpSpPr/>
          <p:nvPr userDrawn="1"/>
        </p:nvGrpSpPr>
        <p:grpSpPr>
          <a:xfrm>
            <a:off x="7945575" y="319606"/>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a:solidFill>
                  <a:srgbClr val="571E74"/>
                </a:solidFill>
              </a:endParaRPr>
            </a:p>
          </p:txBody>
        </p:sp>
        <p:pic>
          <p:nvPicPr>
            <p:cNvPr id="27" name="Image 26" descr="Picto4 R.png"/>
            <p:cNvPicPr>
              <a:picLocks noChangeAspect="1"/>
            </p:cNvPicPr>
            <p:nvPr userDrawn="1"/>
          </p:nvPicPr>
          <p:blipFill>
            <a:blip r:embed="rId9"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10"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1"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2"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3"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4"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590046"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20916"/>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394519"/>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userDrawn="1"/>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47923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dirty="0" smtClean="0"/>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grpSp>
        <p:nvGrpSpPr>
          <p:cNvPr id="25" name="Groupe 24"/>
          <p:cNvGrpSpPr/>
          <p:nvPr/>
        </p:nvGrpSpPr>
        <p:grpSpPr>
          <a:xfrm>
            <a:off x="7945574" y="319604"/>
            <a:ext cx="787264" cy="513461"/>
            <a:chOff x="7270750" y="5655401"/>
            <a:chExt cx="1477436" cy="963598"/>
          </a:xfrm>
        </p:grpSpPr>
        <p:sp>
          <p:nvSpPr>
            <p:cNvPr id="26" name="Rectangle à coins arrondis 25"/>
            <p:cNvSpPr/>
            <p:nvPr userDrawn="1"/>
          </p:nvSpPr>
          <p:spPr bwMode="auto">
            <a:xfrm>
              <a:off x="7270750" y="5655401"/>
              <a:ext cx="1477436" cy="963598"/>
            </a:xfrm>
            <a:prstGeom prst="roundRect">
              <a:avLst/>
            </a:prstGeom>
            <a:solidFill>
              <a:srgbClr val="007F9E"/>
            </a:solidFill>
            <a:ln w="9525" cap="flat" cmpd="sng" algn="ctr">
              <a:solidFill>
                <a:srgbClr val="007F9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fr-FR" smtClean="0">
                <a:solidFill>
                  <a:srgbClr val="571E74"/>
                </a:solidFill>
              </a:endParaRPr>
            </a:p>
          </p:txBody>
        </p:sp>
        <p:pic>
          <p:nvPicPr>
            <p:cNvPr id="27" name="Image 26" descr="Picto4 R.png"/>
            <p:cNvPicPr>
              <a:picLocks noChangeAspect="1"/>
            </p:cNvPicPr>
            <p:nvPr userDrawn="1"/>
          </p:nvPicPr>
          <p:blipFill>
            <a:blip r:embed="rId8" cstate="print"/>
            <a:stretch>
              <a:fillRect/>
            </a:stretch>
          </p:blipFill>
          <p:spPr>
            <a:xfrm>
              <a:off x="7330686" y="5710899"/>
              <a:ext cx="404389" cy="388800"/>
            </a:xfrm>
            <a:prstGeom prst="rect">
              <a:avLst/>
            </a:prstGeom>
          </p:spPr>
        </p:pic>
        <p:pic>
          <p:nvPicPr>
            <p:cNvPr id="28" name="Image 27" descr="Picto2 R.png"/>
            <p:cNvPicPr>
              <a:picLocks noChangeAspect="1"/>
            </p:cNvPicPr>
            <p:nvPr userDrawn="1"/>
          </p:nvPicPr>
          <p:blipFill>
            <a:blip r:embed="rId9" cstate="print"/>
            <a:stretch>
              <a:fillRect/>
            </a:stretch>
          </p:blipFill>
          <p:spPr>
            <a:xfrm>
              <a:off x="7348836" y="6184795"/>
              <a:ext cx="398737" cy="396000"/>
            </a:xfrm>
            <a:prstGeom prst="rect">
              <a:avLst/>
            </a:prstGeom>
          </p:spPr>
        </p:pic>
        <p:pic>
          <p:nvPicPr>
            <p:cNvPr id="29" name="Image 28" descr="Picto3 R.png"/>
            <p:cNvPicPr>
              <a:picLocks noChangeAspect="1"/>
            </p:cNvPicPr>
            <p:nvPr userDrawn="1"/>
          </p:nvPicPr>
          <p:blipFill>
            <a:blip r:embed="rId10" cstate="print"/>
            <a:stretch>
              <a:fillRect/>
            </a:stretch>
          </p:blipFill>
          <p:spPr>
            <a:xfrm>
              <a:off x="7795198" y="5718575"/>
              <a:ext cx="396000" cy="411547"/>
            </a:xfrm>
            <a:prstGeom prst="rect">
              <a:avLst/>
            </a:prstGeom>
          </p:spPr>
        </p:pic>
        <p:pic>
          <p:nvPicPr>
            <p:cNvPr id="30" name="Image 29" descr="Picto1 R.png"/>
            <p:cNvPicPr>
              <a:picLocks noChangeAspect="1"/>
            </p:cNvPicPr>
            <p:nvPr userDrawn="1"/>
          </p:nvPicPr>
          <p:blipFill>
            <a:blip r:embed="rId11" cstate="print"/>
            <a:stretch>
              <a:fillRect/>
            </a:stretch>
          </p:blipFill>
          <p:spPr>
            <a:xfrm>
              <a:off x="8227977" y="5794828"/>
              <a:ext cx="406800" cy="304871"/>
            </a:xfrm>
            <a:prstGeom prst="rect">
              <a:avLst/>
            </a:prstGeom>
          </p:spPr>
        </p:pic>
        <p:pic>
          <p:nvPicPr>
            <p:cNvPr id="34" name="Image 33" descr="Picto5 R.png"/>
            <p:cNvPicPr>
              <a:picLocks noChangeAspect="1"/>
            </p:cNvPicPr>
            <p:nvPr userDrawn="1"/>
          </p:nvPicPr>
          <p:blipFill>
            <a:blip r:embed="rId12" cstate="print"/>
            <a:stretch>
              <a:fillRect/>
            </a:stretch>
          </p:blipFill>
          <p:spPr>
            <a:xfrm>
              <a:off x="8225869" y="6279201"/>
              <a:ext cx="435600" cy="308130"/>
            </a:xfrm>
            <a:prstGeom prst="rect">
              <a:avLst/>
            </a:prstGeom>
          </p:spPr>
        </p:pic>
        <p:pic>
          <p:nvPicPr>
            <p:cNvPr id="35" name="Image 34" descr="Picto6 R.png"/>
            <p:cNvPicPr>
              <a:picLocks noChangeAspect="1"/>
            </p:cNvPicPr>
            <p:nvPr userDrawn="1"/>
          </p:nvPicPr>
          <p:blipFill>
            <a:blip r:embed="rId13" cstate="print"/>
            <a:stretch>
              <a:fillRect/>
            </a:stretch>
          </p:blipFill>
          <p:spPr>
            <a:xfrm>
              <a:off x="7786171" y="6177246"/>
              <a:ext cx="417600" cy="400162"/>
            </a:xfrm>
            <a:prstGeom prst="rect">
              <a:avLst/>
            </a:prstGeom>
          </p:spPr>
        </p:pic>
      </p:grpSp>
      <p:pic>
        <p:nvPicPr>
          <p:cNvPr id="18" name="Picture 2" descr="R:\COMMUNICATION\ext_com\POLE EPARGNE\Pôle Assurances\Logos typo\RVB_NATIXIS_ASSURANCES_10CM.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90045" y="6092825"/>
            <a:ext cx="1341230" cy="3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33055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Lst>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gray">
          <a:xfrm>
            <a:off x="395288" y="6092825"/>
            <a:ext cx="7056437" cy="36036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endParaRPr lang="fr-FR" altLang="fr-FR">
              <a:solidFill>
                <a:srgbClr val="571E74"/>
              </a:solidFill>
            </a:endParaRPr>
          </a:p>
        </p:txBody>
      </p:sp>
      <p:sp>
        <p:nvSpPr>
          <p:cNvPr id="314371" name="Rectangle 3"/>
          <p:cNvSpPr>
            <a:spLocks noGrp="1" noChangeArrowheads="1"/>
          </p:cNvSpPr>
          <p:nvPr>
            <p:ph type="dt" sz="half" idx="2"/>
          </p:nvPr>
        </p:nvSpPr>
        <p:spPr bwMode="gray">
          <a:xfrm>
            <a:off x="827088" y="6092825"/>
            <a:ext cx="3313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eaLnBrk="0" hangingPunct="0">
              <a:defRPr sz="800">
                <a:solidFill>
                  <a:schemeClr val="bg1"/>
                </a:solidFill>
              </a:defRPr>
            </a:lvl1pPr>
          </a:lstStyle>
          <a:p>
            <a:fld id="{3BDC8858-FF01-4AF7-9D0B-4776BE6BD323}" type="datetime4">
              <a:rPr lang="fr-FR" altLang="fr-FR">
                <a:solidFill>
                  <a:srgbClr val="FFFFFF"/>
                </a:solidFill>
              </a:rPr>
              <a:pPr/>
              <a:t>5 juillet 2016</a:t>
            </a:fld>
            <a:endParaRPr lang="fr-FR" altLang="fr-FR">
              <a:solidFill>
                <a:srgbClr val="FFFFFF"/>
              </a:solidFill>
            </a:endParaRPr>
          </a:p>
        </p:txBody>
      </p:sp>
      <p:sp>
        <p:nvSpPr>
          <p:cNvPr id="314372" name="Rectangle 4"/>
          <p:cNvSpPr>
            <a:spLocks noGrp="1" noChangeArrowheads="1"/>
          </p:cNvSpPr>
          <p:nvPr>
            <p:ph type="sldNum" sz="quarter" idx="4"/>
          </p:nvPr>
        </p:nvSpPr>
        <p:spPr bwMode="gray">
          <a:xfrm>
            <a:off x="395288" y="6092825"/>
            <a:ext cx="288925"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eaLnBrk="0" hangingPunct="0">
              <a:defRPr sz="800">
                <a:solidFill>
                  <a:schemeClr val="bg1"/>
                </a:solidFill>
              </a:defRPr>
            </a:lvl1pPr>
          </a:lstStyle>
          <a:p>
            <a:fld id="{627716CA-9C44-42D1-AB35-F58D2C059D09}" type="slidenum">
              <a:rPr lang="fr-FR" altLang="fr-FR">
                <a:solidFill>
                  <a:srgbClr val="FFFFFF"/>
                </a:solidFill>
              </a:rPr>
              <a:pPr/>
              <a:t>‹N°›</a:t>
            </a:fld>
            <a:endParaRPr lang="fr-FR" altLang="fr-FR">
              <a:solidFill>
                <a:srgbClr val="FFFFFF"/>
              </a:solidFill>
            </a:endParaRPr>
          </a:p>
        </p:txBody>
      </p:sp>
      <p:sp>
        <p:nvSpPr>
          <p:cNvPr id="1029" name="Line 5"/>
          <p:cNvSpPr>
            <a:spLocks noChangeShapeType="1"/>
          </p:cNvSpPr>
          <p:nvPr/>
        </p:nvSpPr>
        <p:spPr bwMode="gray">
          <a:xfrm flipV="1">
            <a:off x="742950" y="6203950"/>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1030" name="Rectangle 6"/>
          <p:cNvSpPr>
            <a:spLocks noGrp="1" noChangeArrowheads="1"/>
          </p:cNvSpPr>
          <p:nvPr>
            <p:ph type="title"/>
          </p:nvPr>
        </p:nvSpPr>
        <p:spPr bwMode="gray">
          <a:xfrm>
            <a:off x="539750" y="404813"/>
            <a:ext cx="8064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et modifiez le titre</a:t>
            </a:r>
          </a:p>
        </p:txBody>
      </p:sp>
      <p:sp>
        <p:nvSpPr>
          <p:cNvPr id="1031" name="Rectangle 7"/>
          <p:cNvSpPr>
            <a:spLocks noGrp="1" noChangeArrowheads="1"/>
          </p:cNvSpPr>
          <p:nvPr>
            <p:ph type="body" idx="1"/>
          </p:nvPr>
        </p:nvSpPr>
        <p:spPr bwMode="gray">
          <a:xfrm>
            <a:off x="539750" y="1169988"/>
            <a:ext cx="8064500"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altLang="fr-FR" dirty="0" smtClean="0"/>
              <a:t>Cliquez pour modifier les styles du texte du masque</a:t>
            </a:r>
          </a:p>
          <a:p>
            <a:pPr lvl="1"/>
            <a:r>
              <a:rPr lang="fr-FR" altLang="fr-FR" dirty="0" smtClean="0"/>
              <a:t>Deuxième niveau</a:t>
            </a:r>
          </a:p>
          <a:p>
            <a:pPr lvl="2"/>
            <a:r>
              <a:rPr lang="fr-FR" altLang="fr-FR" dirty="0" smtClean="0"/>
              <a:t>Troisième niveau</a:t>
            </a:r>
          </a:p>
        </p:txBody>
      </p:sp>
      <p:sp>
        <p:nvSpPr>
          <p:cNvPr id="1032" name="Line 8"/>
          <p:cNvSpPr>
            <a:spLocks noChangeShapeType="1"/>
          </p:cNvSpPr>
          <p:nvPr/>
        </p:nvSpPr>
        <p:spPr bwMode="gray">
          <a:xfrm>
            <a:off x="395288" y="898525"/>
            <a:ext cx="8347075" cy="0"/>
          </a:xfrm>
          <a:prstGeom prst="line">
            <a:avLst/>
          </a:prstGeom>
          <a:noFill/>
          <a:ln w="12700">
            <a:solidFill>
              <a:srgbClr val="A678A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pic>
        <p:nvPicPr>
          <p:cNvPr id="10" name="Picture 6" descr="RVB_NATIXIS_10CM"/>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gray">
          <a:xfrm>
            <a:off x="7596188" y="6092825"/>
            <a:ext cx="13350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738318"/>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Lst>
  <p:timing>
    <p:tnLst>
      <p:par>
        <p:cTn id="1" dur="indefinite" restart="never" nodeType="tmRoot"/>
      </p:par>
    </p:tnLst>
  </p:timing>
  <p:hf hdr="0" ftr="0"/>
  <p:txStyles>
    <p:titleStyle>
      <a:lvl1pPr algn="l" rtl="0" eaLnBrk="1" fontAlgn="base" hangingPunct="1">
        <a:spcBef>
          <a:spcPct val="0"/>
        </a:spcBef>
        <a:spcAft>
          <a:spcPct val="0"/>
        </a:spcAft>
        <a:defRPr sz="2000" b="1">
          <a:solidFill>
            <a:srgbClr val="007F9E"/>
          </a:solidFill>
          <a:latin typeface="+mj-lt"/>
          <a:ea typeface="+mj-ea"/>
          <a:cs typeface="+mj-cs"/>
        </a:defRPr>
      </a:lvl1pPr>
      <a:lvl2pPr algn="l" rtl="0" eaLnBrk="1" fontAlgn="base" hangingPunct="1">
        <a:spcBef>
          <a:spcPct val="0"/>
        </a:spcBef>
        <a:spcAft>
          <a:spcPct val="0"/>
        </a:spcAft>
        <a:defRPr sz="2500" b="1">
          <a:solidFill>
            <a:srgbClr val="4F8B2B"/>
          </a:solidFill>
          <a:latin typeface="Verdana" pitchFamily="34" charset="0"/>
          <a:cs typeface="Arial" charset="0"/>
        </a:defRPr>
      </a:lvl2pPr>
      <a:lvl3pPr algn="l" rtl="0" eaLnBrk="1" fontAlgn="base" hangingPunct="1">
        <a:spcBef>
          <a:spcPct val="0"/>
        </a:spcBef>
        <a:spcAft>
          <a:spcPct val="0"/>
        </a:spcAft>
        <a:defRPr sz="2500" b="1">
          <a:solidFill>
            <a:srgbClr val="4F8B2B"/>
          </a:solidFill>
          <a:latin typeface="Verdana" pitchFamily="34" charset="0"/>
          <a:cs typeface="Arial" charset="0"/>
        </a:defRPr>
      </a:lvl3pPr>
      <a:lvl4pPr algn="l" rtl="0" eaLnBrk="1" fontAlgn="base" hangingPunct="1">
        <a:spcBef>
          <a:spcPct val="0"/>
        </a:spcBef>
        <a:spcAft>
          <a:spcPct val="0"/>
        </a:spcAft>
        <a:defRPr sz="2500" b="1">
          <a:solidFill>
            <a:srgbClr val="4F8B2B"/>
          </a:solidFill>
          <a:latin typeface="Verdana" pitchFamily="34" charset="0"/>
          <a:cs typeface="Arial" charset="0"/>
        </a:defRPr>
      </a:lvl4pPr>
      <a:lvl5pPr algn="l" rtl="0" eaLnBrk="1" fontAlgn="base" hangingPunct="1">
        <a:spcBef>
          <a:spcPct val="0"/>
        </a:spcBef>
        <a:spcAft>
          <a:spcPct val="0"/>
        </a:spcAft>
        <a:defRPr sz="2500" b="1">
          <a:solidFill>
            <a:srgbClr val="4F8B2B"/>
          </a:solidFill>
          <a:latin typeface="Verdana" pitchFamily="34" charset="0"/>
          <a:cs typeface="Arial" charset="0"/>
        </a:defRPr>
      </a:lvl5pPr>
      <a:lvl6pPr marL="457200" algn="l" rtl="0" eaLnBrk="1" fontAlgn="base" hangingPunct="1">
        <a:spcBef>
          <a:spcPct val="0"/>
        </a:spcBef>
        <a:spcAft>
          <a:spcPct val="0"/>
        </a:spcAft>
        <a:defRPr sz="2500" b="1">
          <a:solidFill>
            <a:srgbClr val="4F8B2B"/>
          </a:solidFill>
          <a:latin typeface="Verdana" pitchFamily="34" charset="0"/>
          <a:cs typeface="Arial" charset="0"/>
        </a:defRPr>
      </a:lvl6pPr>
      <a:lvl7pPr marL="914400" algn="l" rtl="0" eaLnBrk="1" fontAlgn="base" hangingPunct="1">
        <a:spcBef>
          <a:spcPct val="0"/>
        </a:spcBef>
        <a:spcAft>
          <a:spcPct val="0"/>
        </a:spcAft>
        <a:defRPr sz="2500" b="1">
          <a:solidFill>
            <a:srgbClr val="4F8B2B"/>
          </a:solidFill>
          <a:latin typeface="Verdana" pitchFamily="34" charset="0"/>
          <a:cs typeface="Arial" charset="0"/>
        </a:defRPr>
      </a:lvl7pPr>
      <a:lvl8pPr marL="1371600" algn="l" rtl="0" eaLnBrk="1" fontAlgn="base" hangingPunct="1">
        <a:spcBef>
          <a:spcPct val="0"/>
        </a:spcBef>
        <a:spcAft>
          <a:spcPct val="0"/>
        </a:spcAft>
        <a:defRPr sz="2500" b="1">
          <a:solidFill>
            <a:srgbClr val="4F8B2B"/>
          </a:solidFill>
          <a:latin typeface="Verdana" pitchFamily="34" charset="0"/>
          <a:cs typeface="Arial" charset="0"/>
        </a:defRPr>
      </a:lvl8pPr>
      <a:lvl9pPr marL="1828800" algn="l" rtl="0" eaLnBrk="1" fontAlgn="base" hangingPunct="1">
        <a:spcBef>
          <a:spcPct val="0"/>
        </a:spcBef>
        <a:spcAft>
          <a:spcPct val="0"/>
        </a:spcAft>
        <a:defRPr sz="2500" b="1">
          <a:solidFill>
            <a:srgbClr val="4F8B2B"/>
          </a:solidFill>
          <a:latin typeface="Verdana" pitchFamily="34" charset="0"/>
          <a:cs typeface="Arial" charset="0"/>
        </a:defRPr>
      </a:lvl9pPr>
    </p:titleStyle>
    <p:bodyStyle>
      <a:lvl1pPr marL="0" indent="0" algn="l" defTabSz="723900" rtl="0" eaLnBrk="1" fontAlgn="base" hangingPunct="1">
        <a:spcBef>
          <a:spcPct val="20000"/>
        </a:spcBef>
        <a:spcAft>
          <a:spcPct val="0"/>
        </a:spcAft>
        <a:defRPr sz="1800" b="1">
          <a:solidFill>
            <a:schemeClr val="tx1"/>
          </a:solidFill>
          <a:latin typeface="+mn-lt"/>
          <a:ea typeface="+mn-ea"/>
          <a:cs typeface="+mn-cs"/>
        </a:defRPr>
      </a:lvl1pPr>
      <a:lvl2pPr marL="269875" indent="-266700" algn="l" defTabSz="723900" rtl="0" eaLnBrk="1" fontAlgn="base" hangingPunct="1">
        <a:spcBef>
          <a:spcPct val="20000"/>
        </a:spcBef>
        <a:spcAft>
          <a:spcPct val="0"/>
        </a:spcAft>
        <a:buClrTx/>
        <a:buChar char="•"/>
        <a:defRPr sz="1600" b="1">
          <a:solidFill>
            <a:srgbClr val="007F9E"/>
          </a:solidFill>
          <a:latin typeface="+mn-lt"/>
          <a:cs typeface="+mn-cs"/>
        </a:defRPr>
      </a:lvl2pPr>
      <a:lvl3pPr marL="723900" indent="-274638" algn="l" defTabSz="723900" rtl="0" eaLnBrk="1" fontAlgn="base" hangingPunct="1">
        <a:spcBef>
          <a:spcPct val="20000"/>
        </a:spcBef>
        <a:spcAft>
          <a:spcPct val="0"/>
        </a:spcAft>
        <a:buClr>
          <a:schemeClr val="tx2"/>
        </a:buClr>
        <a:buSzPct val="120000"/>
        <a:buFont typeface="Verdana" pitchFamily="34" charset="0"/>
        <a:buChar char="–"/>
        <a:defRPr sz="1400">
          <a:solidFill>
            <a:schemeClr val="tx2"/>
          </a:solidFill>
          <a:latin typeface="+mn-lt"/>
          <a:cs typeface="+mn-cs"/>
        </a:defRPr>
      </a:lvl3pPr>
      <a:lvl4pPr marL="903288" indent="468313" algn="l" defTabSz="723900" rtl="0" eaLnBrk="1" fontAlgn="base" hangingPunct="1">
        <a:spcBef>
          <a:spcPct val="20000"/>
        </a:spcBef>
        <a:spcAft>
          <a:spcPct val="0"/>
        </a:spcAft>
        <a:buClr>
          <a:schemeClr val="accent1"/>
        </a:buClr>
        <a:buFont typeface="Wingdings" pitchFamily="2" charset="2"/>
        <a:defRPr sz="1200">
          <a:solidFill>
            <a:schemeClr val="tx2"/>
          </a:solidFill>
          <a:latin typeface="+mn-lt"/>
          <a:cs typeface="+mn-cs"/>
        </a:defRPr>
      </a:lvl4pPr>
      <a:lvl5pPr marL="2057400" indent="-228600" algn="l" rtl="0" eaLnBrk="1" fontAlgn="base" hangingPunct="1">
        <a:spcBef>
          <a:spcPct val="20000"/>
        </a:spcBef>
        <a:spcAft>
          <a:spcPct val="0"/>
        </a:spcAft>
        <a:buChar char="»"/>
        <a:defRPr sz="2000">
          <a:solidFill>
            <a:srgbClr val="000000"/>
          </a:solidFill>
          <a:latin typeface="Arial" charset="0"/>
          <a:cs typeface="+mn-cs"/>
        </a:defRPr>
      </a:lvl5pPr>
      <a:lvl6pPr marL="2514600" indent="-228600" algn="l" rtl="0" eaLnBrk="1" fontAlgn="base" hangingPunct="1">
        <a:spcBef>
          <a:spcPct val="20000"/>
        </a:spcBef>
        <a:spcAft>
          <a:spcPct val="0"/>
        </a:spcAft>
        <a:buChar char="»"/>
        <a:defRPr sz="2000">
          <a:solidFill>
            <a:srgbClr val="000000"/>
          </a:solidFill>
          <a:latin typeface="Arial" charset="0"/>
          <a:cs typeface="+mn-cs"/>
        </a:defRPr>
      </a:lvl6pPr>
      <a:lvl7pPr marL="2971800" indent="-228600" algn="l" rtl="0" eaLnBrk="1" fontAlgn="base" hangingPunct="1">
        <a:spcBef>
          <a:spcPct val="20000"/>
        </a:spcBef>
        <a:spcAft>
          <a:spcPct val="0"/>
        </a:spcAft>
        <a:buChar char="»"/>
        <a:defRPr sz="2000">
          <a:solidFill>
            <a:srgbClr val="000000"/>
          </a:solidFill>
          <a:latin typeface="Arial" charset="0"/>
          <a:cs typeface="+mn-cs"/>
        </a:defRPr>
      </a:lvl7pPr>
      <a:lvl8pPr marL="3429000" indent="-228600" algn="l" rtl="0" eaLnBrk="1" fontAlgn="base" hangingPunct="1">
        <a:spcBef>
          <a:spcPct val="20000"/>
        </a:spcBef>
        <a:spcAft>
          <a:spcPct val="0"/>
        </a:spcAft>
        <a:buChar char="»"/>
        <a:defRPr sz="2000">
          <a:solidFill>
            <a:srgbClr val="000000"/>
          </a:solidFill>
          <a:latin typeface="Arial" charset="0"/>
          <a:cs typeface="+mn-cs"/>
        </a:defRPr>
      </a:lvl8pPr>
      <a:lvl9pPr marL="3886200" indent="-228600" algn="l" rtl="0" eaLnBrk="1" fontAlgn="base" hangingPunct="1">
        <a:spcBef>
          <a:spcPct val="20000"/>
        </a:spcBef>
        <a:spcAft>
          <a:spcPct val="0"/>
        </a:spcAft>
        <a:buChar char="»"/>
        <a:defRPr sz="2000">
          <a:solidFill>
            <a:srgbClr val="000000"/>
          </a:solidFill>
          <a:latin typeface="Arial" charset="0"/>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8" Type="http://schemas.openxmlformats.org/officeDocument/2006/relationships/hyperlink" Target="Module2_DocLies/BAFSAL_ExempleCE%2001_15.pdf" TargetMode="External"/><Relationship Id="rId3" Type="http://schemas.openxmlformats.org/officeDocument/2006/relationships/notesSlide" Target="../notesSlides/notesSlide20.xml"/><Relationship Id="rId7" Type="http://schemas.openxmlformats.org/officeDocument/2006/relationships/hyperlink" Target="Module2_DocLies/BAFFAM_ExempleCE%2001_15.pdf" TargetMode="External"/><Relationship Id="rId12" Type="http://schemas.openxmlformats.org/officeDocument/2006/relationships/image" Target="../media/image27.jpe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hyperlink" Target="Module2_DocLies/GUIVIECTT.pdf" TargetMode="External"/><Relationship Id="rId11" Type="http://schemas.openxmlformats.org/officeDocument/2006/relationships/image" Target="../media/image26.jpeg"/><Relationship Id="rId5" Type="http://schemas.openxmlformats.org/officeDocument/2006/relationships/hyperlink" Target="Module2_DocLies/BD_NID_CE_CSS%2001_15.pdf" TargetMode="External"/><Relationship Id="rId10" Type="http://schemas.openxmlformats.org/officeDocument/2006/relationships/hyperlink" Target="Module2_DocLies/BAFSUP_ExempleCE%2001_15.pdf" TargetMode="External"/><Relationship Id="rId4" Type="http://schemas.openxmlformats.org/officeDocument/2006/relationships/hyperlink" Target="Module2_DocLies/CP_ExempleCE_V1.0.pdf" TargetMode="External"/><Relationship Id="rId9" Type="http://schemas.openxmlformats.org/officeDocument/2006/relationships/hyperlink" Target="Module2_DocLies/BAFAD_ExempleCE%2001_1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23825" y="3238500"/>
            <a:ext cx="8915399" cy="3438525"/>
          </a:xfrm>
        </p:spPr>
        <p:txBody>
          <a:bodyPr/>
          <a:lstStyle/>
          <a:p>
            <a:r>
              <a:rPr lang="fr-FR" altLang="fr-FR" sz="1600" b="1" dirty="0" smtClean="0"/>
              <a:t> </a:t>
            </a:r>
          </a:p>
          <a:p>
            <a:pPr algn="ctr"/>
            <a:r>
              <a:rPr lang="fr-FR" altLang="fr-FR" sz="2000" b="1" dirty="0" smtClean="0"/>
              <a:t>Atelier « Santé collective » et « IARD Pro » </a:t>
            </a:r>
            <a:r>
              <a:rPr lang="fr-FR" sz="2000" b="1" dirty="0" smtClean="0"/>
              <a:t>à destination des managers de la CELCA</a:t>
            </a:r>
            <a:endParaRPr lang="fr-FR" sz="2000" b="1" dirty="0"/>
          </a:p>
          <a:p>
            <a:pPr marL="0" indent="0"/>
            <a:r>
              <a:rPr lang="fr-FR" altLang="fr-FR" sz="1600" b="1" u="sng" dirty="0" smtClean="0"/>
              <a:t>Objectif de cet atelier:</a:t>
            </a:r>
          </a:p>
          <a:p>
            <a:pPr marL="0" indent="0"/>
            <a:r>
              <a:rPr lang="fr-FR" altLang="fr-FR" sz="1600" b="1" dirty="0" smtClean="0"/>
              <a:t>1-S’approprier l’offre « Santé collective »</a:t>
            </a:r>
          </a:p>
          <a:p>
            <a:r>
              <a:rPr lang="fr-FR" altLang="fr-FR" sz="1600" b="1" dirty="0" smtClean="0"/>
              <a:t>	</a:t>
            </a:r>
            <a:r>
              <a:rPr lang="fr-FR" sz="1600" b="1" dirty="0" smtClean="0"/>
              <a:t>Rappeler </a:t>
            </a:r>
            <a:r>
              <a:rPr lang="fr-FR" sz="1600" b="1" dirty="0"/>
              <a:t>le contexte réglementaire</a:t>
            </a:r>
            <a:endParaRPr lang="fr-FR" altLang="fr-FR" sz="1600" b="1" dirty="0" smtClean="0"/>
          </a:p>
          <a:p>
            <a:r>
              <a:rPr lang="fr-FR" sz="1600" b="1" dirty="0" smtClean="0"/>
              <a:t>	Découvrir l’offre et l'outil </a:t>
            </a:r>
            <a:r>
              <a:rPr lang="fr-FR" sz="1600" b="1" dirty="0"/>
              <a:t>OCTAVE</a:t>
            </a:r>
          </a:p>
          <a:p>
            <a:pPr lvl="2" indent="0">
              <a:buNone/>
            </a:pPr>
            <a:r>
              <a:rPr lang="fr-FR" sz="1600" b="1" dirty="0" smtClean="0">
                <a:solidFill>
                  <a:srgbClr val="007F9E"/>
                </a:solidFill>
              </a:rPr>
              <a:t>Echanger </a:t>
            </a:r>
            <a:r>
              <a:rPr lang="fr-FR" sz="1600" b="1" dirty="0">
                <a:solidFill>
                  <a:srgbClr val="007F9E"/>
                </a:solidFill>
              </a:rPr>
              <a:t>sur les bonnes </a:t>
            </a:r>
            <a:r>
              <a:rPr lang="fr-FR" sz="1600" b="1" dirty="0" smtClean="0">
                <a:solidFill>
                  <a:srgbClr val="007F9E"/>
                </a:solidFill>
              </a:rPr>
              <a:t>pratiques</a:t>
            </a:r>
            <a:endParaRPr lang="fr-FR" sz="1600" b="1" i="1" dirty="0" smtClean="0">
              <a:solidFill>
                <a:srgbClr val="007F9E"/>
              </a:solidFill>
            </a:endParaRPr>
          </a:p>
          <a:p>
            <a:r>
              <a:rPr lang="fr-FR" sz="1600" b="1" i="1" dirty="0" smtClean="0"/>
              <a:t>2</a:t>
            </a:r>
            <a:r>
              <a:rPr lang="fr-FR" altLang="fr-FR" sz="1600" b="1" dirty="0" smtClean="0"/>
              <a:t>-Faire </a:t>
            </a:r>
            <a:r>
              <a:rPr lang="fr-FR" altLang="fr-FR" sz="1600" b="1" dirty="0"/>
              <a:t>un zoom </a:t>
            </a:r>
            <a:r>
              <a:rPr lang="fr-FR" altLang="fr-FR" sz="1600" b="1" dirty="0" smtClean="0"/>
              <a:t>d’information </a:t>
            </a:r>
            <a:r>
              <a:rPr lang="fr-FR" altLang="fr-FR" sz="1600" b="1" dirty="0"/>
              <a:t>sur </a:t>
            </a:r>
            <a:r>
              <a:rPr lang="fr-FR" altLang="fr-FR" sz="1600" b="1" dirty="0" smtClean="0"/>
              <a:t>les nouvelles offres Pro Auto</a:t>
            </a:r>
          </a:p>
          <a:p>
            <a:r>
              <a:rPr lang="fr-FR" altLang="fr-FR" sz="1600" b="1" dirty="0" smtClean="0"/>
              <a:t> et Multirisque </a:t>
            </a:r>
            <a:r>
              <a:rPr lang="fr-FR" altLang="fr-FR" sz="1600" b="1" smtClean="0"/>
              <a:t>et sur les </a:t>
            </a:r>
            <a:r>
              <a:rPr lang="fr-FR" altLang="fr-FR" sz="1600" b="1" dirty="0" smtClean="0"/>
              <a:t>opportunités de rebond sur le reste</a:t>
            </a:r>
          </a:p>
          <a:p>
            <a:r>
              <a:rPr lang="fr-FR" altLang="fr-FR" sz="1600" b="1" dirty="0" smtClean="0"/>
              <a:t> de la gamme IARD.</a:t>
            </a:r>
            <a:endParaRPr lang="fr-FR" altLang="fr-FR" sz="1600" b="1" dirty="0"/>
          </a:p>
          <a:p>
            <a:pPr marL="285750" indent="-285750">
              <a:buFontTx/>
              <a:buChar char="-"/>
            </a:pPr>
            <a:endParaRPr lang="fr-FR" sz="1600" b="1" dirty="0"/>
          </a:p>
          <a:p>
            <a:pPr marL="285750" indent="-285750">
              <a:buFontTx/>
              <a:buChar char="-"/>
            </a:pPr>
            <a:endParaRPr lang="fr-FR" altLang="fr-F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p:txBody>
          <a:bodyPr/>
          <a:lstStyle/>
          <a:p>
            <a:endParaRPr lang="fr-FR"/>
          </a:p>
        </p:txBody>
      </p:sp>
      <p:sp>
        <p:nvSpPr>
          <p:cNvPr id="10" name="Espace réservé du contenu 9"/>
          <p:cNvSpPr>
            <a:spLocks noGrp="1"/>
          </p:cNvSpPr>
          <p:nvPr>
            <p:ph idx="1"/>
          </p:nvPr>
        </p:nvSpPr>
        <p:spPr/>
        <p:txBody>
          <a:bodyPr/>
          <a:lstStyle/>
          <a:p>
            <a:endParaRPr lang="fr-FR" sz="4000" dirty="0" smtClean="0"/>
          </a:p>
          <a:p>
            <a:endParaRPr lang="fr-FR" sz="4000" dirty="0"/>
          </a:p>
          <a:p>
            <a:r>
              <a:rPr lang="fr-FR" sz="4000" dirty="0" smtClean="0"/>
              <a:t>Insérer présentation d’Ahmed</a:t>
            </a:r>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2</a:t>
            </a:fld>
            <a:endParaRPr lang="fr-FR" altLang="fr-FR"/>
          </a:p>
        </p:txBody>
      </p:sp>
    </p:spTree>
    <p:extLst>
      <p:ext uri="{BB962C8B-B14F-4D97-AF65-F5344CB8AC3E}">
        <p14:creationId xmlns:p14="http://schemas.microsoft.com/office/powerpoint/2010/main" val="1920210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tx1"/>
                </a:solidFill>
              </a:rPr>
              <a:t>Sommaire</a:t>
            </a:r>
            <a:endParaRPr lang="fr-FR" dirty="0">
              <a:solidFill>
                <a:schemeClr val="tx1"/>
              </a:solidFill>
            </a:endParaRPr>
          </a:p>
        </p:txBody>
      </p:sp>
      <p:sp>
        <p:nvSpPr>
          <p:cNvPr id="3" name="Espace réservé du contenu 2"/>
          <p:cNvSpPr>
            <a:spLocks noGrp="1"/>
          </p:cNvSpPr>
          <p:nvPr>
            <p:ph idx="1"/>
          </p:nvPr>
        </p:nvSpPr>
        <p:spPr>
          <a:xfrm>
            <a:off x="539750" y="1169988"/>
            <a:ext cx="8280722" cy="4851400"/>
          </a:xfrm>
        </p:spPr>
        <p:txBody>
          <a:bodyPr/>
          <a:lstStyle/>
          <a:p>
            <a:pPr marL="342900" indent="-342900" algn="just"/>
            <a:endParaRPr lang="fr-FR" sz="2400" dirty="0" smtClean="0"/>
          </a:p>
          <a:p>
            <a:pPr marL="342900" indent="-342900" algn="just">
              <a:buFont typeface="+mj-lt"/>
              <a:buAutoNum type="arabicPeriod"/>
            </a:pPr>
            <a:r>
              <a:rPr lang="fr-FR" sz="2400" dirty="0" smtClean="0"/>
              <a:t> Rappel du contexte réglementaire</a:t>
            </a:r>
          </a:p>
          <a:p>
            <a:pPr marL="342900" indent="-342900" algn="just">
              <a:buFont typeface="+mj-lt"/>
              <a:buAutoNum type="arabicPeriod"/>
            </a:pPr>
            <a:endParaRPr lang="fr-FR" sz="2400" dirty="0" smtClean="0"/>
          </a:p>
          <a:p>
            <a:pPr marL="342900" indent="-342900" algn="just">
              <a:buFont typeface="+mj-lt"/>
              <a:buAutoNum type="arabicPeriod"/>
            </a:pPr>
            <a:r>
              <a:rPr lang="fr-FR" sz="2400" dirty="0" smtClean="0"/>
              <a:t>Contexte  des conventions collectives</a:t>
            </a:r>
          </a:p>
          <a:p>
            <a:pPr marL="342900" indent="-342900" algn="just">
              <a:buFont typeface="+mj-lt"/>
              <a:buAutoNum type="arabicPeriod"/>
            </a:pPr>
            <a:endParaRPr lang="fr-FR" sz="2400" dirty="0" smtClean="0"/>
          </a:p>
          <a:p>
            <a:pPr marL="342900" indent="-342900" algn="just">
              <a:buFont typeface="+mj-lt"/>
              <a:buAutoNum type="arabicPeriod"/>
            </a:pPr>
            <a:r>
              <a:rPr lang="fr-FR" sz="2400" dirty="0" smtClean="0"/>
              <a:t> Rappel sur l’offre et ses points forts</a:t>
            </a:r>
          </a:p>
          <a:p>
            <a:pPr marL="342900" indent="-342900" algn="just">
              <a:buFont typeface="+mj-lt"/>
              <a:buAutoNum type="arabicPeriod"/>
            </a:pPr>
            <a:endParaRPr lang="fr-FR" sz="2400" dirty="0" smtClean="0"/>
          </a:p>
          <a:p>
            <a:pPr marL="342900" indent="-342900" algn="just">
              <a:buFont typeface="+mj-lt"/>
              <a:buAutoNum type="arabicPeriod"/>
            </a:pPr>
            <a:r>
              <a:rPr lang="fr-FR" sz="2400" dirty="0" smtClean="0"/>
              <a:t> Construire son offre avec OCTAVE</a:t>
            </a:r>
          </a:p>
          <a:p>
            <a:pPr marL="342900" indent="-342900" algn="just">
              <a:buFont typeface="+mj-lt"/>
              <a:buAutoNum type="arabicPeriod"/>
            </a:pPr>
            <a:endParaRPr lang="fr-FR" sz="2400" dirty="0" smtClean="0"/>
          </a:p>
          <a:p>
            <a:pPr marL="342900" indent="-342900" algn="just">
              <a:buFont typeface="+mj-lt"/>
              <a:buAutoNum type="arabicPeriod"/>
            </a:pPr>
            <a:r>
              <a:rPr lang="fr-FR" sz="2400" dirty="0" smtClean="0"/>
              <a:t> Conclure la vente s’assurer du retour du bulletin d’affiliation(BAF)</a:t>
            </a:r>
          </a:p>
          <a:p>
            <a:pPr marL="342900" indent="-342900" algn="just">
              <a:buFont typeface="+mj-lt"/>
              <a:buAutoNum type="arabicPeriod"/>
            </a:pPr>
            <a:endParaRPr lang="fr-FR" sz="2400" dirty="0" smtClean="0"/>
          </a:p>
          <a:p>
            <a:pPr marL="342900" indent="-342900" algn="just">
              <a:buFont typeface="+mj-lt"/>
              <a:buAutoNum type="arabicPeriod"/>
            </a:pPr>
            <a:endParaRPr lang="fr-FR" sz="2400" dirty="0" smtClean="0"/>
          </a:p>
          <a:p>
            <a:pPr marL="342900" indent="-342900" algn="just">
              <a:buFont typeface="+mj-lt"/>
              <a:buAutoNum type="arabicPeriod"/>
            </a:pPr>
            <a:endParaRPr lang="fr-FR" sz="2400" dirty="0"/>
          </a:p>
        </p:txBody>
      </p:sp>
      <p:sp>
        <p:nvSpPr>
          <p:cNvPr id="4" name="Espace réservé de la date 3"/>
          <p:cNvSpPr>
            <a:spLocks noGrp="1"/>
          </p:cNvSpPr>
          <p:nvPr>
            <p:ph type="dt" sz="half" idx="10"/>
          </p:nvPr>
        </p:nvSpPr>
        <p:spPr/>
        <p:txBody>
          <a:bodyPr/>
          <a:lstStyle/>
          <a:p>
            <a:fld id="{D4A6ABA0-69E1-413F-8163-9A3AD64C9874}"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3</a:t>
            </a:fld>
            <a:endParaRPr lang="fr-FR" altLang="fr-F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20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4</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Je vous propose de faire un petit rappel sur la généralisation de la complémentaire santé</a:t>
            </a: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dirty="0" smtClean="0"/>
          </a:p>
          <a:p>
            <a:pPr>
              <a:buFont typeface="Arial" pitchFamily="34" charset="0"/>
              <a:buChar char="•"/>
            </a:pPr>
            <a:endParaRPr lang="fr-FR" sz="1600" dirty="0" smtClean="0"/>
          </a:p>
          <a:p>
            <a:pPr>
              <a:buFont typeface="Arial" pitchFamily="34" charset="0"/>
              <a:buChar char="•"/>
            </a:pPr>
            <a:endParaRPr lang="fr-FR" sz="1600" dirty="0" smtClean="0"/>
          </a:p>
        </p:txBody>
      </p:sp>
      <p:sp>
        <p:nvSpPr>
          <p:cNvPr id="8" name="ZoneTexte 7"/>
          <p:cNvSpPr txBox="1"/>
          <p:nvPr/>
        </p:nvSpPr>
        <p:spPr>
          <a:xfrm>
            <a:off x="395287" y="4456054"/>
            <a:ext cx="8324169" cy="1323439"/>
          </a:xfrm>
          <a:prstGeom prst="rect">
            <a:avLst/>
          </a:prstGeom>
          <a:noFill/>
        </p:spPr>
        <p:txBody>
          <a:bodyPr wrap="square" rtlCol="0">
            <a:spAutoFit/>
          </a:bodyPr>
          <a:lstStyle/>
          <a:p>
            <a:pPr>
              <a:buFont typeface="Arial" pitchFamily="34" charset="0"/>
              <a:buChar char="•"/>
            </a:pPr>
            <a:r>
              <a:rPr lang="fr-FR" sz="1600" b="1" dirty="0" smtClean="0"/>
              <a:t> Mise en place d’une complémentaire santé</a:t>
            </a:r>
          </a:p>
          <a:p>
            <a:pPr>
              <a:buFont typeface="Arial" pitchFamily="34" charset="0"/>
              <a:buChar char="•"/>
            </a:pPr>
            <a:endParaRPr lang="fr-FR" sz="1600" b="1" dirty="0" smtClean="0"/>
          </a:p>
          <a:p>
            <a:pPr>
              <a:buFont typeface="Arial" pitchFamily="34" charset="0"/>
              <a:buChar char="•"/>
            </a:pPr>
            <a:r>
              <a:rPr lang="fr-FR" sz="1600" b="1" dirty="0" smtClean="0"/>
              <a:t> Un socle minimal de garantie (formule Essentielle)</a:t>
            </a:r>
          </a:p>
          <a:p>
            <a:endParaRPr lang="fr-FR" sz="1600" b="1" dirty="0" smtClean="0"/>
          </a:p>
          <a:p>
            <a:pPr>
              <a:buFont typeface="Arial" pitchFamily="34" charset="0"/>
              <a:buChar char="•"/>
            </a:pPr>
            <a:r>
              <a:rPr lang="fr-FR" sz="1600" b="1" dirty="0" smtClean="0"/>
              <a:t> L’employeur doit prendre à minima 50% à sa charge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5</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Quelles sont les  modalités de mise en place de la complémentaire santé </a:t>
            </a: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dirty="0" smtClean="0"/>
          </a:p>
          <a:p>
            <a:pPr>
              <a:buFont typeface="Arial" pitchFamily="34" charset="0"/>
              <a:buChar char="•"/>
            </a:pPr>
            <a:endParaRPr lang="fr-FR" sz="1600" dirty="0" smtClean="0"/>
          </a:p>
          <a:p>
            <a:pPr>
              <a:buFont typeface="Arial" pitchFamily="34" charset="0"/>
              <a:buChar char="•"/>
            </a:pPr>
            <a:endParaRPr lang="fr-FR" sz="1600" dirty="0" smtClean="0"/>
          </a:p>
        </p:txBody>
      </p:sp>
      <p:sp>
        <p:nvSpPr>
          <p:cNvPr id="8" name="ZoneTexte 7"/>
          <p:cNvSpPr txBox="1"/>
          <p:nvPr/>
        </p:nvSpPr>
        <p:spPr>
          <a:xfrm>
            <a:off x="395287" y="4456054"/>
            <a:ext cx="8324169" cy="1323439"/>
          </a:xfrm>
          <a:prstGeom prst="rect">
            <a:avLst/>
          </a:prstGeom>
          <a:noFill/>
        </p:spPr>
        <p:txBody>
          <a:bodyPr wrap="square" rtlCol="0">
            <a:spAutoFit/>
          </a:bodyPr>
          <a:lstStyle/>
          <a:p>
            <a:pPr>
              <a:buFont typeface="Arial" pitchFamily="34" charset="0"/>
              <a:buChar char="•"/>
            </a:pPr>
            <a:r>
              <a:rPr lang="fr-FR" sz="1600" b="1" dirty="0" smtClean="0"/>
              <a:t> Mise en place par une décision unilatérale de l’employeur (DUE)</a:t>
            </a:r>
          </a:p>
          <a:p>
            <a:pPr>
              <a:buFont typeface="Arial" pitchFamily="34" charset="0"/>
              <a:buChar char="•"/>
            </a:pPr>
            <a:endParaRPr lang="fr-FR" sz="1600" b="1" dirty="0" smtClean="0"/>
          </a:p>
          <a:p>
            <a:pPr>
              <a:buFont typeface="Arial" pitchFamily="34" charset="0"/>
              <a:buChar char="•"/>
            </a:pPr>
            <a:r>
              <a:rPr lang="fr-FR" sz="1600" b="1" dirty="0" smtClean="0"/>
              <a:t>  Accord Collectif ( négociation avec les délégués syndicaux)</a:t>
            </a:r>
          </a:p>
          <a:p>
            <a:endParaRPr lang="fr-FR" sz="1600" b="1" dirty="0" smtClean="0"/>
          </a:p>
          <a:p>
            <a:pPr>
              <a:buFont typeface="Arial" pitchFamily="34" charset="0"/>
              <a:buChar char="•"/>
            </a:pPr>
            <a:r>
              <a:rPr lang="fr-FR" sz="1600" b="1" dirty="0" smtClean="0"/>
              <a:t>  Le référendum modalité que l’on retrouve très rarement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539750" y="404813"/>
            <a:ext cx="7200602" cy="495300"/>
          </a:xfrm>
          <a:solidFill>
            <a:schemeClr val="tx1">
              <a:lumMod val="40000"/>
              <a:lumOff val="60000"/>
            </a:schemeClr>
          </a:solidFill>
        </p:spPr>
        <p:txBody>
          <a:bodyPr/>
          <a:lstStyle/>
          <a:p>
            <a:pPr algn="ctr"/>
            <a:r>
              <a:rPr lang="fr-FR" altLang="fr-FR" dirty="0" smtClean="0">
                <a:solidFill>
                  <a:schemeClr val="tx1"/>
                </a:solidFill>
              </a:rPr>
              <a:t>Comment valider l’éligibilité de l’offre </a:t>
            </a:r>
          </a:p>
        </p:txBody>
      </p:sp>
      <p:sp>
        <p:nvSpPr>
          <p:cNvPr id="6149" name="Rectangle 3"/>
          <p:cNvSpPr>
            <a:spLocks noGrp="1" noChangeArrowheads="1"/>
          </p:cNvSpPr>
          <p:nvPr>
            <p:ph idx="1"/>
          </p:nvPr>
        </p:nvSpPr>
        <p:spPr/>
        <p:txBody>
          <a:bodyPr/>
          <a:lstStyle/>
          <a:p>
            <a:pPr marL="342900" indent="-342900">
              <a:buClr>
                <a:srgbClr val="007F9E"/>
              </a:buClr>
            </a:pPr>
            <a:endParaRPr lang="fr-FR" altLang="fr-FR" dirty="0" smtClean="0"/>
          </a:p>
          <a:p>
            <a:pPr marL="342900" indent="-342900">
              <a:buClr>
                <a:srgbClr val="007F9E"/>
              </a:buClr>
            </a:pPr>
            <a:r>
              <a:rPr lang="fr-FR" altLang="fr-FR" dirty="0" smtClean="0"/>
              <a:t> </a:t>
            </a:r>
          </a:p>
        </p:txBody>
      </p:sp>
      <p:sp>
        <p:nvSpPr>
          <p:cNvPr id="6146" name="Espace réservé de la date 3"/>
          <p:cNvSpPr>
            <a:spLocks noGrp="1"/>
          </p:cNvSpPr>
          <p:nvPr>
            <p:ph type="dt" sz="half" idx="10"/>
          </p:nvPr>
        </p:nvSpPr>
        <p:spPr>
          <a:noFill/>
        </p:spPr>
        <p:txBody>
          <a:bodyP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fld id="{30FA161E-1D60-4FDD-BF58-9BFED5327942}" type="datetime4">
              <a:rPr lang="fr-FR" altLang="fr-FR" sz="800" smtClean="0">
                <a:solidFill>
                  <a:schemeClr val="bg1"/>
                </a:solidFill>
              </a:rPr>
              <a:pPr/>
              <a:t>5 juillet 2016</a:t>
            </a:fld>
            <a:endParaRPr lang="fr-FR" altLang="fr-FR" sz="800" dirty="0">
              <a:solidFill>
                <a:schemeClr val="bg1"/>
              </a:solidFill>
            </a:endParaRPr>
          </a:p>
        </p:txBody>
      </p:sp>
      <p:sp>
        <p:nvSpPr>
          <p:cNvPr id="6147" name="Espace réservé du numéro de diapositive 4"/>
          <p:cNvSpPr>
            <a:spLocks noGrp="1"/>
          </p:cNvSpPr>
          <p:nvPr>
            <p:ph type="sldNum" sz="quarter" idx="11"/>
          </p:nvPr>
        </p:nvSpPr>
        <p:spPr>
          <a:noFill/>
        </p:spPr>
        <p:txBody>
          <a:bodyPr/>
          <a:lstStyle>
            <a:lvl1pPr eaLnBrk="0" hangingPunct="0">
              <a:defRPr sz="2400">
                <a:solidFill>
                  <a:schemeClr val="tx1"/>
                </a:solidFill>
                <a:latin typeface="Verdana" pitchFamily="34" charset="0"/>
                <a:cs typeface="Arial" charset="0"/>
              </a:defRPr>
            </a:lvl1pPr>
            <a:lvl2pPr marL="742950" indent="-285750" eaLnBrk="0" hangingPunct="0">
              <a:defRPr sz="2400">
                <a:solidFill>
                  <a:schemeClr val="tx1"/>
                </a:solidFill>
                <a:latin typeface="Verdana" pitchFamily="34" charset="0"/>
                <a:cs typeface="Arial" charset="0"/>
              </a:defRPr>
            </a:lvl2pPr>
            <a:lvl3pPr marL="1143000" indent="-228600" eaLnBrk="0" hangingPunct="0">
              <a:defRPr sz="2400">
                <a:solidFill>
                  <a:schemeClr val="tx1"/>
                </a:solidFill>
                <a:latin typeface="Verdana" pitchFamily="34" charset="0"/>
                <a:cs typeface="Arial" charset="0"/>
              </a:defRPr>
            </a:lvl3pPr>
            <a:lvl4pPr marL="1600200" indent="-228600" eaLnBrk="0" hangingPunct="0">
              <a:defRPr sz="2400">
                <a:solidFill>
                  <a:schemeClr val="tx1"/>
                </a:solidFill>
                <a:latin typeface="Verdana" pitchFamily="34" charset="0"/>
                <a:cs typeface="Arial" charset="0"/>
              </a:defRPr>
            </a:lvl4pPr>
            <a:lvl5pPr marL="2057400" indent="-228600" eaLnBrk="0" hangingPunct="0">
              <a:defRPr sz="2400">
                <a:solidFill>
                  <a:schemeClr val="tx1"/>
                </a:solidFill>
                <a:latin typeface="Verdana" pitchFamily="34" charset="0"/>
                <a:cs typeface="Arial" charset="0"/>
              </a:defRPr>
            </a:lvl5pPr>
            <a:lvl6pPr marL="2514600" indent="-228600" eaLnBrk="0" fontAlgn="base" hangingPunct="0">
              <a:spcBef>
                <a:spcPct val="0"/>
              </a:spcBef>
              <a:spcAft>
                <a:spcPct val="0"/>
              </a:spcAft>
              <a:defRPr sz="2400">
                <a:solidFill>
                  <a:schemeClr val="tx1"/>
                </a:solidFill>
                <a:latin typeface="Verdana" pitchFamily="34" charset="0"/>
                <a:cs typeface="Arial" charset="0"/>
              </a:defRPr>
            </a:lvl6pPr>
            <a:lvl7pPr marL="2971800" indent="-228600" eaLnBrk="0" fontAlgn="base" hangingPunct="0">
              <a:spcBef>
                <a:spcPct val="0"/>
              </a:spcBef>
              <a:spcAft>
                <a:spcPct val="0"/>
              </a:spcAft>
              <a:defRPr sz="2400">
                <a:solidFill>
                  <a:schemeClr val="tx1"/>
                </a:solidFill>
                <a:latin typeface="Verdana" pitchFamily="34" charset="0"/>
                <a:cs typeface="Arial" charset="0"/>
              </a:defRPr>
            </a:lvl7pPr>
            <a:lvl8pPr marL="3429000" indent="-228600" eaLnBrk="0" fontAlgn="base" hangingPunct="0">
              <a:spcBef>
                <a:spcPct val="0"/>
              </a:spcBef>
              <a:spcAft>
                <a:spcPct val="0"/>
              </a:spcAft>
              <a:defRPr sz="2400">
                <a:solidFill>
                  <a:schemeClr val="tx1"/>
                </a:solidFill>
                <a:latin typeface="Verdana" pitchFamily="34" charset="0"/>
                <a:cs typeface="Arial" charset="0"/>
              </a:defRPr>
            </a:lvl8pPr>
            <a:lvl9pPr marL="3886200" indent="-228600" eaLnBrk="0" fontAlgn="base" hangingPunct="0">
              <a:spcBef>
                <a:spcPct val="0"/>
              </a:spcBef>
              <a:spcAft>
                <a:spcPct val="0"/>
              </a:spcAft>
              <a:defRPr sz="2400">
                <a:solidFill>
                  <a:schemeClr val="tx1"/>
                </a:solidFill>
                <a:latin typeface="Verdana" pitchFamily="34" charset="0"/>
                <a:cs typeface="Arial" charset="0"/>
              </a:defRPr>
            </a:lvl9pPr>
          </a:lstStyle>
          <a:p>
            <a:fld id="{3EBB0667-91BA-40B7-AF7C-D686882E7A5B}" type="slidenum">
              <a:rPr lang="fr-FR" altLang="fr-FR" sz="800">
                <a:solidFill>
                  <a:schemeClr val="bg1"/>
                </a:solidFill>
              </a:rPr>
              <a:pPr/>
              <a:t>6</a:t>
            </a:fld>
            <a:endParaRPr lang="fr-FR" altLang="fr-FR" sz="800" dirty="0">
              <a:solidFill>
                <a:schemeClr val="bg1"/>
              </a:solidFill>
            </a:endParaRPr>
          </a:p>
        </p:txBody>
      </p:sp>
      <p:sp>
        <p:nvSpPr>
          <p:cNvPr id="6" name="ZoneTexte 5"/>
          <p:cNvSpPr txBox="1"/>
          <p:nvPr/>
        </p:nvSpPr>
        <p:spPr>
          <a:xfrm>
            <a:off x="395288" y="1169988"/>
            <a:ext cx="8367712" cy="5047536"/>
          </a:xfrm>
          <a:prstGeom prst="rect">
            <a:avLst/>
          </a:prstGeom>
          <a:noFill/>
        </p:spPr>
        <p:txBody>
          <a:bodyPr wrap="square" rtlCol="0">
            <a:spAutoFit/>
          </a:bodyPr>
          <a:lstStyle/>
          <a:p>
            <a:pPr algn="just">
              <a:buFont typeface="Arial" pitchFamily="34" charset="0"/>
              <a:buChar char="•"/>
            </a:pPr>
            <a:r>
              <a:rPr lang="fr-FR" sz="1800" dirty="0" smtClean="0"/>
              <a:t> </a:t>
            </a:r>
            <a:r>
              <a:rPr lang="fr-FR" sz="1800" b="1" u="sng" dirty="0" smtClean="0"/>
              <a:t>Avant de prendre rendez-vous et de proposer l’offre</a:t>
            </a:r>
            <a:r>
              <a:rPr lang="fr-FR" sz="1800" dirty="0" smtClean="0"/>
              <a:t>, vérifier l’éligibilité de notre offre à la Convention Collective Nationale (CCN) du client</a:t>
            </a:r>
          </a:p>
          <a:p>
            <a:pPr algn="just">
              <a:buFont typeface="Arial" pitchFamily="34" charset="0"/>
              <a:buChar char="•"/>
            </a:pPr>
            <a:endParaRPr lang="fr-FR" sz="1800" dirty="0" smtClean="0"/>
          </a:p>
          <a:p>
            <a:pPr lvl="1" algn="just">
              <a:buFont typeface="Wingdings" pitchFamily="2" charset="2"/>
              <a:buChar char="ü"/>
            </a:pPr>
            <a:r>
              <a:rPr lang="fr-FR" sz="1800" dirty="0" smtClean="0"/>
              <a:t> </a:t>
            </a:r>
            <a:r>
              <a:rPr lang="fr-FR" sz="1800" b="1" dirty="0" smtClean="0"/>
              <a:t>1</a:t>
            </a:r>
            <a:r>
              <a:rPr lang="fr-FR" sz="1800" b="1" baseline="30000" dirty="0" smtClean="0"/>
              <a:t>er</a:t>
            </a:r>
            <a:r>
              <a:rPr lang="fr-FR" sz="1800" b="1" dirty="0" smtClean="0"/>
              <a:t> option </a:t>
            </a:r>
            <a:r>
              <a:rPr lang="fr-FR" sz="1800" dirty="0" smtClean="0"/>
              <a:t>: vérifier son éligibilité en utilisant l’outil, créer la personne morale et passer à l’étape étude</a:t>
            </a:r>
          </a:p>
          <a:p>
            <a:pPr lvl="1" algn="just">
              <a:buFont typeface="Wingdings" pitchFamily="2" charset="2"/>
              <a:buChar char="ü"/>
            </a:pPr>
            <a:endParaRPr lang="fr-FR" sz="1800" dirty="0" smtClean="0"/>
          </a:p>
          <a:p>
            <a:pPr lvl="1" algn="just"/>
            <a:endParaRPr lang="fr-FR" sz="1800" dirty="0" smtClean="0"/>
          </a:p>
          <a:p>
            <a:pPr lvl="1" algn="just">
              <a:buFont typeface="Wingdings" pitchFamily="2" charset="2"/>
              <a:buChar char="ü"/>
            </a:pPr>
            <a:r>
              <a:rPr lang="fr-FR" sz="1800" dirty="0" smtClean="0"/>
              <a:t> </a:t>
            </a:r>
            <a:r>
              <a:rPr lang="fr-FR" sz="1800" b="1" dirty="0" smtClean="0"/>
              <a:t>2</a:t>
            </a:r>
            <a:r>
              <a:rPr lang="fr-FR" sz="1800" b="1" baseline="30000" dirty="0" smtClean="0"/>
              <a:t>ème</a:t>
            </a:r>
            <a:r>
              <a:rPr lang="fr-FR" sz="1800" b="1" dirty="0" smtClean="0"/>
              <a:t> option </a:t>
            </a:r>
            <a:r>
              <a:rPr lang="fr-FR" sz="1800" dirty="0" smtClean="0"/>
              <a:t>: Demander à votre client une </a:t>
            </a:r>
            <a:r>
              <a:rPr lang="fr-FR" sz="1800" b="1" u="sng" dirty="0" smtClean="0"/>
              <a:t>fiche de paye</a:t>
            </a:r>
            <a:r>
              <a:rPr lang="fr-FR" sz="1800" dirty="0" smtClean="0"/>
              <a:t>, la référence à la CCN y figure (le code APE/NAF ne suffit pas)</a:t>
            </a:r>
          </a:p>
          <a:p>
            <a:pPr lvl="1" algn="just"/>
            <a:endParaRPr lang="fr-FR" sz="1800" dirty="0" smtClean="0"/>
          </a:p>
          <a:p>
            <a:pPr lvl="1" algn="just">
              <a:buFont typeface="Wingdings" pitchFamily="2" charset="2"/>
              <a:buChar char="ü"/>
            </a:pPr>
            <a:endParaRPr lang="fr-FR" dirty="0" smtClean="0"/>
          </a:p>
          <a:p>
            <a:pPr lvl="1" algn="just">
              <a:buFont typeface="Wingdings" pitchFamily="2" charset="2"/>
              <a:buChar char="ü"/>
            </a:pPr>
            <a:r>
              <a:rPr lang="fr-FR" sz="1800" b="1" dirty="0" smtClean="0"/>
              <a:t>  3</a:t>
            </a:r>
            <a:r>
              <a:rPr lang="fr-FR" sz="1800" b="1" baseline="30000" dirty="0" smtClean="0"/>
              <a:t>ème</a:t>
            </a:r>
            <a:r>
              <a:rPr lang="fr-FR" sz="1800" b="1" dirty="0" smtClean="0"/>
              <a:t> option</a:t>
            </a:r>
            <a:r>
              <a:rPr lang="fr-FR" sz="1800" dirty="0" smtClean="0"/>
              <a:t>: Une liste positive des entreprises éligibles vous sera communiquée, elle va faire l’objet d’un accompagnement afin de vous en faciliter l’utilisation.</a:t>
            </a:r>
          </a:p>
          <a:p>
            <a:pPr algn="just">
              <a:buFont typeface="Arial" pitchFamily="34" charset="0"/>
              <a:buChar char="•"/>
            </a:pPr>
            <a:endParaRPr lang="fr-FR" sz="1800" dirty="0" smtClean="0"/>
          </a:p>
          <a:p>
            <a:pPr algn="just">
              <a:buFont typeface="Arial" pitchFamily="34" charset="0"/>
              <a:buChar char="•"/>
            </a:pPr>
            <a:endParaRPr lang="fr-FR" sz="1800" dirty="0" smtClean="0"/>
          </a:p>
          <a:p>
            <a:pPr>
              <a:buFont typeface="Arial" pitchFamily="34" charset="0"/>
              <a:buChar char="•"/>
            </a:pPr>
            <a:endParaRPr lang="fr-FR"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9">
                                            <p:txEl>
                                              <p:pRg st="1" end="1"/>
                                            </p:txEl>
                                          </p:spTgt>
                                        </p:tgtEl>
                                        <p:attrNameLst>
                                          <p:attrName>style.visibility</p:attrName>
                                        </p:attrNameLst>
                                      </p:cBhvr>
                                      <p:to>
                                        <p:strVal val="visible"/>
                                      </p:to>
                                    </p:set>
                                    <p:anim calcmode="lin" valueType="num">
                                      <p:cBhvr additive="base">
                                        <p:cTn id="7" dur="500" fill="hold"/>
                                        <p:tgtEl>
                                          <p:spTgt spid="614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 calcmode="lin" valueType="num">
                                      <p:cBhvr additive="base">
                                        <p:cTn id="2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6923112" cy="490066"/>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2400" dirty="0" smtClean="0">
                <a:solidFill>
                  <a:schemeClr val="tx1"/>
                </a:solidFill>
              </a:rPr>
              <a:t>L’offre Collective Santé Salariés</a:t>
            </a:r>
            <a:endParaRPr lang="fr-FR" sz="2400" dirty="0">
              <a:solidFill>
                <a:schemeClr val="tx1"/>
              </a:solidFill>
            </a:endParaRPr>
          </a:p>
        </p:txBody>
      </p:sp>
      <p:sp>
        <p:nvSpPr>
          <p:cNvPr id="5" name="Rectangle 4"/>
          <p:cNvSpPr/>
          <p:nvPr/>
        </p:nvSpPr>
        <p:spPr>
          <a:xfrm>
            <a:off x="323528" y="4797152"/>
            <a:ext cx="1440160" cy="64807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Essentielle</a:t>
            </a:r>
            <a:endParaRPr lang="fr-FR" sz="1600" b="1" dirty="0"/>
          </a:p>
        </p:txBody>
      </p:sp>
      <p:sp>
        <p:nvSpPr>
          <p:cNvPr id="6" name="Rectangle 5"/>
          <p:cNvSpPr/>
          <p:nvPr/>
        </p:nvSpPr>
        <p:spPr>
          <a:xfrm>
            <a:off x="3419872" y="4077072"/>
            <a:ext cx="1080120" cy="136815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M</a:t>
            </a:r>
            <a:r>
              <a:rPr lang="fr-FR" sz="1400" b="1" dirty="0" smtClean="0"/>
              <a:t>édiane</a:t>
            </a:r>
            <a:endParaRPr lang="fr-FR" sz="1400" b="1" dirty="0"/>
          </a:p>
        </p:txBody>
      </p:sp>
      <p:sp>
        <p:nvSpPr>
          <p:cNvPr id="7" name="Rectangle 6"/>
          <p:cNvSpPr/>
          <p:nvPr/>
        </p:nvSpPr>
        <p:spPr>
          <a:xfrm>
            <a:off x="1907704" y="4365104"/>
            <a:ext cx="1368152" cy="108012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Essentielle</a:t>
            </a:r>
            <a:r>
              <a:rPr lang="fr-FR" sz="1400" dirty="0" smtClean="0"/>
              <a:t>+</a:t>
            </a:r>
            <a:endParaRPr lang="fr-FR" sz="1400" dirty="0"/>
          </a:p>
        </p:txBody>
      </p:sp>
      <p:sp>
        <p:nvSpPr>
          <p:cNvPr id="8" name="Rectangle 7"/>
          <p:cNvSpPr/>
          <p:nvPr/>
        </p:nvSpPr>
        <p:spPr>
          <a:xfrm>
            <a:off x="4716016" y="3356992"/>
            <a:ext cx="1080120" cy="208823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Confort</a:t>
            </a:r>
            <a:endParaRPr lang="fr-FR" sz="1600" b="1" dirty="0"/>
          </a:p>
        </p:txBody>
      </p:sp>
      <p:sp>
        <p:nvSpPr>
          <p:cNvPr id="9" name="Rectangle 8"/>
          <p:cNvSpPr/>
          <p:nvPr/>
        </p:nvSpPr>
        <p:spPr>
          <a:xfrm>
            <a:off x="7380312" y="1772816"/>
            <a:ext cx="1656184" cy="367240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Performance</a:t>
            </a:r>
            <a:endParaRPr lang="fr-FR" sz="1600" b="1" dirty="0"/>
          </a:p>
        </p:txBody>
      </p:sp>
      <p:sp>
        <p:nvSpPr>
          <p:cNvPr id="10" name="Rectangle 9"/>
          <p:cNvSpPr/>
          <p:nvPr/>
        </p:nvSpPr>
        <p:spPr>
          <a:xfrm>
            <a:off x="6012160" y="2564904"/>
            <a:ext cx="1152128" cy="288032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Etendue</a:t>
            </a:r>
            <a:endParaRPr lang="fr-FR" sz="1600" b="1" dirty="0"/>
          </a:p>
        </p:txBody>
      </p:sp>
      <p:sp>
        <p:nvSpPr>
          <p:cNvPr id="13" name="ZoneTexte 12"/>
          <p:cNvSpPr txBox="1"/>
          <p:nvPr/>
        </p:nvSpPr>
        <p:spPr>
          <a:xfrm>
            <a:off x="467544" y="4221088"/>
            <a:ext cx="1296144" cy="52322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Essentielle</a:t>
            </a:r>
            <a:r>
              <a:rPr lang="fr-FR" sz="1400" dirty="0" smtClean="0"/>
              <a:t> +</a:t>
            </a:r>
            <a:endParaRPr lang="fr-FR" sz="1400" dirty="0"/>
          </a:p>
        </p:txBody>
      </p:sp>
      <p:sp>
        <p:nvSpPr>
          <p:cNvPr id="17" name="ZoneTexte 16"/>
          <p:cNvSpPr txBox="1"/>
          <p:nvPr/>
        </p:nvSpPr>
        <p:spPr>
          <a:xfrm>
            <a:off x="2123728" y="3573016"/>
            <a:ext cx="1080120"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400" b="1" dirty="0" smtClean="0"/>
              <a:t>Médian</a:t>
            </a:r>
            <a:r>
              <a:rPr lang="fr-FR" sz="1400" b="1" dirty="0"/>
              <a:t>e</a:t>
            </a:r>
          </a:p>
        </p:txBody>
      </p:sp>
      <p:sp>
        <p:nvSpPr>
          <p:cNvPr id="21" name="ZoneTexte 20"/>
          <p:cNvSpPr txBox="1"/>
          <p:nvPr/>
        </p:nvSpPr>
        <p:spPr>
          <a:xfrm>
            <a:off x="395536" y="996697"/>
            <a:ext cx="8352928"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2000" b="1" dirty="0"/>
              <a:t>P</a:t>
            </a:r>
            <a:r>
              <a:rPr lang="fr-FR" sz="2000" b="1" dirty="0" smtClean="0"/>
              <a:t>erformance</a:t>
            </a:r>
            <a:endParaRPr lang="fr-FR" sz="2000" b="1" dirty="0"/>
          </a:p>
        </p:txBody>
      </p:sp>
      <p:cxnSp>
        <p:nvCxnSpPr>
          <p:cNvPr id="28" name="Connecteur droit avec flèche 27"/>
          <p:cNvCxnSpPr/>
          <p:nvPr/>
        </p:nvCxnSpPr>
        <p:spPr>
          <a:xfrm flipV="1">
            <a:off x="395536" y="1772816"/>
            <a:ext cx="0" cy="2952328"/>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flipV="1">
            <a:off x="1907704" y="1700808"/>
            <a:ext cx="0" cy="2664296"/>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V="1">
            <a:off x="3419872" y="1700808"/>
            <a:ext cx="0" cy="273630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4716016" y="1700808"/>
            <a:ext cx="0" cy="273630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flipV="1">
            <a:off x="6012160" y="1700808"/>
            <a:ext cx="0" cy="1080120"/>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0" name="ZoneTexte 39"/>
          <p:cNvSpPr txBox="1"/>
          <p:nvPr/>
        </p:nvSpPr>
        <p:spPr>
          <a:xfrm>
            <a:off x="611560" y="5517232"/>
            <a:ext cx="8064896"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sz="1200" b="1" dirty="0" smtClean="0"/>
              <a:t>Les salariés et leurs ayants droit sont couverts au même niveau de garanties, les cotisations liées à la souscription des renforts sont à la charge exclusive du salarié</a:t>
            </a:r>
            <a:endParaRPr lang="fr-FR" sz="1200" b="1" dirty="0"/>
          </a:p>
        </p:txBody>
      </p:sp>
      <p:sp>
        <p:nvSpPr>
          <p:cNvPr id="41" name="ZoneTexte 40"/>
          <p:cNvSpPr txBox="1"/>
          <p:nvPr/>
        </p:nvSpPr>
        <p:spPr>
          <a:xfrm>
            <a:off x="3563888" y="2924944"/>
            <a:ext cx="1080120"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400" b="1" dirty="0" smtClean="0"/>
              <a:t>Confort</a:t>
            </a:r>
            <a:endParaRPr lang="fr-FR" sz="1400" b="1" dirty="0"/>
          </a:p>
        </p:txBody>
      </p:sp>
      <p:sp>
        <p:nvSpPr>
          <p:cNvPr id="42" name="ZoneTexte 41"/>
          <p:cNvSpPr txBox="1"/>
          <p:nvPr/>
        </p:nvSpPr>
        <p:spPr>
          <a:xfrm>
            <a:off x="4788024" y="2132856"/>
            <a:ext cx="1080120"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Etendue</a:t>
            </a:r>
            <a:endParaRPr lang="fr-FR" sz="1400" b="1" dirty="0"/>
          </a:p>
        </p:txBody>
      </p:sp>
      <p:sp>
        <p:nvSpPr>
          <p:cNvPr id="45" name="ZoneTexte 44"/>
          <p:cNvSpPr txBox="1"/>
          <p:nvPr/>
        </p:nvSpPr>
        <p:spPr>
          <a:xfrm>
            <a:off x="539552" y="2924944"/>
            <a:ext cx="1224136"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Confort</a:t>
            </a:r>
            <a:endParaRPr lang="fr-FR" sz="1400" b="1" dirty="0"/>
          </a:p>
        </p:txBody>
      </p:sp>
      <p:sp>
        <p:nvSpPr>
          <p:cNvPr id="46" name="ZoneTexte 45"/>
          <p:cNvSpPr txBox="1"/>
          <p:nvPr/>
        </p:nvSpPr>
        <p:spPr>
          <a:xfrm>
            <a:off x="539552" y="3573016"/>
            <a:ext cx="1224136"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Médian</a:t>
            </a:r>
            <a:r>
              <a:rPr lang="fr-FR" sz="1400" b="1" dirty="0"/>
              <a:t>e</a:t>
            </a:r>
          </a:p>
        </p:txBody>
      </p:sp>
      <p:sp>
        <p:nvSpPr>
          <p:cNvPr id="47" name="ZoneTexte 46"/>
          <p:cNvSpPr txBox="1"/>
          <p:nvPr/>
        </p:nvSpPr>
        <p:spPr>
          <a:xfrm>
            <a:off x="611560" y="2132856"/>
            <a:ext cx="1224136"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Etendue</a:t>
            </a:r>
            <a:endParaRPr lang="fr-FR" sz="1400" b="1" dirty="0"/>
          </a:p>
        </p:txBody>
      </p:sp>
      <p:sp>
        <p:nvSpPr>
          <p:cNvPr id="52" name="ZoneTexte 51"/>
          <p:cNvSpPr txBox="1"/>
          <p:nvPr/>
        </p:nvSpPr>
        <p:spPr>
          <a:xfrm>
            <a:off x="2051720" y="2924944"/>
            <a:ext cx="1224136"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Confort</a:t>
            </a:r>
            <a:endParaRPr lang="fr-FR" sz="1400" b="1" dirty="0"/>
          </a:p>
        </p:txBody>
      </p:sp>
      <p:sp>
        <p:nvSpPr>
          <p:cNvPr id="53" name="ZoneTexte 52"/>
          <p:cNvSpPr txBox="1"/>
          <p:nvPr/>
        </p:nvSpPr>
        <p:spPr>
          <a:xfrm>
            <a:off x="2051720" y="2132856"/>
            <a:ext cx="1224136"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Etendue</a:t>
            </a:r>
            <a:endParaRPr lang="fr-FR" sz="1400" b="1" dirty="0"/>
          </a:p>
        </p:txBody>
      </p:sp>
      <p:sp>
        <p:nvSpPr>
          <p:cNvPr id="54" name="ZoneTexte 53"/>
          <p:cNvSpPr txBox="1"/>
          <p:nvPr/>
        </p:nvSpPr>
        <p:spPr>
          <a:xfrm>
            <a:off x="3563888" y="2132856"/>
            <a:ext cx="1080120" cy="30777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r-FR" sz="1400" b="1" dirty="0" smtClean="0"/>
              <a:t>Etendue</a:t>
            </a:r>
            <a:endParaRPr lang="fr-FR" sz="1400" b="1"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139136" cy="490066"/>
          </a:xfrm>
          <a:solidFill>
            <a:schemeClr val="tx1">
              <a:lumMod val="20000"/>
              <a:lumOff val="80000"/>
            </a:schemeClr>
          </a:solidFill>
        </p:spPr>
        <p:txBody>
          <a:bodyPr>
            <a:normAutofit/>
          </a:bodyPr>
          <a:lstStyle/>
          <a:p>
            <a:pPr algn="ctr"/>
            <a:r>
              <a:rPr lang="fr-FR" sz="2400" dirty="0" smtClean="0">
                <a:solidFill>
                  <a:schemeClr val="tx1"/>
                </a:solidFill>
                <a:latin typeface="+mn-lt"/>
              </a:rPr>
              <a:t>Nos atouts</a:t>
            </a:r>
            <a:endParaRPr lang="fr-FR" sz="2400" dirty="0">
              <a:solidFill>
                <a:schemeClr val="tx1"/>
              </a:solidFill>
              <a:latin typeface="+mn-lt"/>
            </a:endParaRPr>
          </a:p>
        </p:txBody>
      </p:sp>
      <p:graphicFrame>
        <p:nvGraphicFramePr>
          <p:cNvPr id="4" name="Espace réservé du contenu 4"/>
          <p:cNvGraphicFramePr>
            <a:graphicFrameLocks noGrp="1"/>
          </p:cNvGraphicFramePr>
          <p:nvPr>
            <p:ph idx="1"/>
            <p:extLst>
              <p:ext uri="{D42A27DB-BD31-4B8C-83A1-F6EECF244321}">
                <p14:modId xmlns:p14="http://schemas.microsoft.com/office/powerpoint/2010/main" val="2230455807"/>
              </p:ext>
            </p:extLst>
          </p:nvPr>
        </p:nvGraphicFramePr>
        <p:xfrm>
          <a:off x="457200" y="1052736"/>
          <a:ext cx="8229600"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640123B-CF65-407A-B2A6-5B072DB3F8A5}"/>
                                            </p:graphicEl>
                                          </p:spTgt>
                                        </p:tgtEl>
                                        <p:attrNameLst>
                                          <p:attrName>style.visibility</p:attrName>
                                        </p:attrNameLst>
                                      </p:cBhvr>
                                      <p:to>
                                        <p:strVal val="visible"/>
                                      </p:to>
                                    </p:set>
                                    <p:animEffect transition="in" filter="fade">
                                      <p:cBhvr>
                                        <p:cTn id="7" dur="2000"/>
                                        <p:tgtEl>
                                          <p:spTgt spid="4">
                                            <p:graphicEl>
                                              <a:dgm id="{5640123B-CF65-407A-B2A6-5B072DB3F8A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3CC4F5D8-A04E-4EE0-A46C-9D25B9925CA3}"/>
                                            </p:graphicEl>
                                          </p:spTgt>
                                        </p:tgtEl>
                                        <p:attrNameLst>
                                          <p:attrName>style.visibility</p:attrName>
                                        </p:attrNameLst>
                                      </p:cBhvr>
                                      <p:to>
                                        <p:strVal val="visible"/>
                                      </p:to>
                                    </p:set>
                                    <p:animEffect transition="in" filter="fade">
                                      <p:cBhvr>
                                        <p:cTn id="12" dur="2000"/>
                                        <p:tgtEl>
                                          <p:spTgt spid="4">
                                            <p:graphicEl>
                                              <a:dgm id="{3CC4F5D8-A04E-4EE0-A46C-9D25B9925CA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722E40EF-583D-4C2C-97C1-DB61ACF21054}"/>
                                            </p:graphicEl>
                                          </p:spTgt>
                                        </p:tgtEl>
                                        <p:attrNameLst>
                                          <p:attrName>style.visibility</p:attrName>
                                        </p:attrNameLst>
                                      </p:cBhvr>
                                      <p:to>
                                        <p:strVal val="visible"/>
                                      </p:to>
                                    </p:set>
                                    <p:animEffect transition="in" filter="fade">
                                      <p:cBhvr>
                                        <p:cTn id="17" dur="2000"/>
                                        <p:tgtEl>
                                          <p:spTgt spid="4">
                                            <p:graphicEl>
                                              <a:dgm id="{722E40EF-583D-4C2C-97C1-DB61ACF2105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D2FD14EF-D0D3-49E3-9218-8711A9AEBE30}"/>
                                            </p:graphicEl>
                                          </p:spTgt>
                                        </p:tgtEl>
                                        <p:attrNameLst>
                                          <p:attrName>style.visibility</p:attrName>
                                        </p:attrNameLst>
                                      </p:cBhvr>
                                      <p:to>
                                        <p:strVal val="visible"/>
                                      </p:to>
                                    </p:set>
                                    <p:animEffect transition="in" filter="fade">
                                      <p:cBhvr>
                                        <p:cTn id="22" dur="2000"/>
                                        <p:tgtEl>
                                          <p:spTgt spid="4">
                                            <p:graphicEl>
                                              <a:dgm id="{D2FD14EF-D0D3-49E3-9218-8711A9AEBE3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B7CFC777-AAEF-4410-84E6-9AE410D1E730}"/>
                                            </p:graphicEl>
                                          </p:spTgt>
                                        </p:tgtEl>
                                        <p:attrNameLst>
                                          <p:attrName>style.visibility</p:attrName>
                                        </p:attrNameLst>
                                      </p:cBhvr>
                                      <p:to>
                                        <p:strVal val="visible"/>
                                      </p:to>
                                    </p:set>
                                    <p:animEffect transition="in" filter="fade">
                                      <p:cBhvr>
                                        <p:cTn id="27" dur="2000"/>
                                        <p:tgtEl>
                                          <p:spTgt spid="4">
                                            <p:graphicEl>
                                              <a:dgm id="{B7CFC777-AAEF-4410-84E6-9AE410D1E73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1244DA37-2413-4EEE-B15B-CFDB125133A6}"/>
                                            </p:graphicEl>
                                          </p:spTgt>
                                        </p:tgtEl>
                                        <p:attrNameLst>
                                          <p:attrName>style.visibility</p:attrName>
                                        </p:attrNameLst>
                                      </p:cBhvr>
                                      <p:to>
                                        <p:strVal val="visible"/>
                                      </p:to>
                                    </p:set>
                                    <p:animEffect transition="in" filter="fade">
                                      <p:cBhvr>
                                        <p:cTn id="32" dur="2000"/>
                                        <p:tgtEl>
                                          <p:spTgt spid="4">
                                            <p:graphicEl>
                                              <a:dgm id="{1244DA37-2413-4EEE-B15B-CFDB125133A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E98C490B-2404-4B55-A4D5-CFE588ECC6DD}"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9</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1"/>
            <a:ext cx="9144000" cy="3940628"/>
          </a:xfrm>
          <a:prstGeom prst="rect">
            <a:avLst/>
          </a:prstGeom>
          <a:noFill/>
          <a:ln w="9525">
            <a:noFill/>
            <a:miter lim="800000"/>
            <a:headEnd/>
            <a:tailEnd/>
          </a:ln>
        </p:spPr>
      </p:pic>
      <p:sp>
        <p:nvSpPr>
          <p:cNvPr id="13" name="Rectangle à coins arrondis 12"/>
          <p:cNvSpPr/>
          <p:nvPr/>
        </p:nvSpPr>
        <p:spPr>
          <a:xfrm>
            <a:off x="0" y="381000"/>
            <a:ext cx="3505200" cy="2039888"/>
          </a:xfrm>
          <a:prstGeom prst="wedgeRoundRectCallout">
            <a:avLst>
              <a:gd name="adj1" fmla="val 75765"/>
              <a:gd name="adj2" fmla="val 20089"/>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Quelles sont les cibles commerciales à privilégier ?</a:t>
            </a:r>
            <a:endParaRPr lang="fr-FR" sz="2000" dirty="0">
              <a:solidFill>
                <a:schemeClr val="tx1"/>
              </a:solidFill>
              <a:latin typeface="Comic Sans MS" pitchFamily="66" charset="0"/>
            </a:endParaRPr>
          </a:p>
        </p:txBody>
      </p:sp>
      <p:sp>
        <p:nvSpPr>
          <p:cNvPr id="7" name="ZoneTexte 6"/>
          <p:cNvSpPr txBox="1"/>
          <p:nvPr/>
        </p:nvSpPr>
        <p:spPr>
          <a:xfrm>
            <a:off x="395288" y="4071262"/>
            <a:ext cx="3806375" cy="19082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Les créateurs </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Les repreneurs</a:t>
            </a:r>
          </a:p>
          <a:p>
            <a:pPr marL="457200" indent="-457200">
              <a:buFont typeface="Arial" pitchFamily="34" charset="0"/>
              <a:buChar char="•"/>
            </a:pPr>
            <a:endParaRPr lang="fr-FR" sz="2000" dirty="0" smtClean="0"/>
          </a:p>
        </p:txBody>
      </p:sp>
      <p:sp>
        <p:nvSpPr>
          <p:cNvPr id="8" name="ZoneTexte 7"/>
          <p:cNvSpPr txBox="1"/>
          <p:nvPr/>
        </p:nvSpPr>
        <p:spPr>
          <a:xfrm>
            <a:off x="397134" y="4082147"/>
            <a:ext cx="3793644"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dirty="0" smtClean="0"/>
              <a:t>Cible numéro 1</a:t>
            </a:r>
            <a:endParaRPr lang="fr-FR" dirty="0"/>
          </a:p>
        </p:txBody>
      </p:sp>
      <p:sp>
        <p:nvSpPr>
          <p:cNvPr id="12" name="ZoneTexte 11"/>
          <p:cNvSpPr txBox="1"/>
          <p:nvPr/>
        </p:nvSpPr>
        <p:spPr>
          <a:xfrm>
            <a:off x="5098036" y="4060372"/>
            <a:ext cx="3806375" cy="19082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Pros équipés Box office</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Pros équipés d’une ESPL</a:t>
            </a:r>
          </a:p>
          <a:p>
            <a:pPr marL="457200" indent="-457200">
              <a:buFont typeface="Arial" pitchFamily="34" charset="0"/>
              <a:buChar char="•"/>
            </a:pPr>
            <a:endParaRPr lang="fr-FR" sz="2000" dirty="0" smtClean="0"/>
          </a:p>
        </p:txBody>
      </p:sp>
      <p:sp>
        <p:nvSpPr>
          <p:cNvPr id="14" name="ZoneTexte 13"/>
          <p:cNvSpPr txBox="1"/>
          <p:nvPr/>
        </p:nvSpPr>
        <p:spPr>
          <a:xfrm>
            <a:off x="5099882" y="4071257"/>
            <a:ext cx="3793644"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dirty="0" smtClean="0"/>
              <a:t>Cible numéro 2</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bg/>
                                          </p:spTgt>
                                        </p:tgtEl>
                                        <p:attrNameLst>
                                          <p:attrName>style.visibility</p:attrName>
                                        </p:attrNameLst>
                                      </p:cBhvr>
                                      <p:to>
                                        <p:strVal val="visible"/>
                                      </p:to>
                                    </p:set>
                                    <p:anim calcmode="lin" valueType="num">
                                      <p:cBhvr additive="base">
                                        <p:cTn id="25" dur="500" fill="hold"/>
                                        <p:tgtEl>
                                          <p:spTgt spid="12">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 calcmode="lin" valueType="num">
                                      <p:cBhvr additive="base">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 calcmode="lin" valueType="num">
                                      <p:cBhvr additive="base">
                                        <p:cTn id="35"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xEl>
                                              <p:pRg st="4" end="4"/>
                                            </p:txEl>
                                          </p:spTgt>
                                        </p:tgtEl>
                                        <p:attrNameLst>
                                          <p:attrName>style.visibility</p:attrName>
                                        </p:attrNameLst>
                                      </p:cBhvr>
                                      <p:to>
                                        <p:strVal val="visible"/>
                                      </p:to>
                                    </p:set>
                                    <p:anim calcmode="lin" valueType="num">
                                      <p:cBhvr additive="base">
                                        <p:cTn id="4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2"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E98C490B-2404-4B55-A4D5-CFE588ECC6DD}"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10</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1"/>
            <a:ext cx="9144000" cy="3940628"/>
          </a:xfrm>
          <a:prstGeom prst="rect">
            <a:avLst/>
          </a:prstGeom>
          <a:noFill/>
          <a:ln w="9525">
            <a:noFill/>
            <a:miter lim="800000"/>
            <a:headEnd/>
            <a:tailEnd/>
          </a:ln>
        </p:spPr>
      </p:pic>
      <p:sp>
        <p:nvSpPr>
          <p:cNvPr id="13" name="Rectangle à coins arrondis 12"/>
          <p:cNvSpPr/>
          <p:nvPr/>
        </p:nvSpPr>
        <p:spPr>
          <a:xfrm>
            <a:off x="0" y="381000"/>
            <a:ext cx="3505200" cy="2039888"/>
          </a:xfrm>
          <a:prstGeom prst="wedgeRoundRectCallout">
            <a:avLst>
              <a:gd name="adj1" fmla="val 75765"/>
              <a:gd name="adj2" fmla="val 20089"/>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Quelles sont les cibles commerciales à privilégier ?</a:t>
            </a:r>
            <a:endParaRPr lang="fr-FR" sz="2000" dirty="0">
              <a:solidFill>
                <a:schemeClr val="tx1"/>
              </a:solidFill>
              <a:latin typeface="Comic Sans MS" pitchFamily="66" charset="0"/>
            </a:endParaRPr>
          </a:p>
        </p:txBody>
      </p:sp>
      <p:sp>
        <p:nvSpPr>
          <p:cNvPr id="7" name="ZoneTexte 6"/>
          <p:cNvSpPr txBox="1"/>
          <p:nvPr/>
        </p:nvSpPr>
        <p:spPr>
          <a:xfrm>
            <a:off x="2411760" y="4077072"/>
            <a:ext cx="4248472" cy="160043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a:t>
            </a:r>
          </a:p>
          <a:p>
            <a:pPr marL="457200" indent="-457200">
              <a:buFont typeface="Arial" pitchFamily="34" charset="0"/>
              <a:buChar char="•"/>
            </a:pPr>
            <a:endParaRPr lang="fr-FR" sz="2000" dirty="0" smtClean="0"/>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La reprise à la concurrence </a:t>
            </a:r>
          </a:p>
          <a:p>
            <a:pPr marL="457200" indent="-457200">
              <a:buFont typeface="Arial" pitchFamily="34" charset="0"/>
              <a:buChar char="•"/>
            </a:pPr>
            <a:endParaRPr lang="fr-FR" sz="2000" dirty="0" smtClean="0"/>
          </a:p>
        </p:txBody>
      </p:sp>
      <p:sp>
        <p:nvSpPr>
          <p:cNvPr id="8" name="ZoneTexte 7"/>
          <p:cNvSpPr txBox="1"/>
          <p:nvPr/>
        </p:nvSpPr>
        <p:spPr>
          <a:xfrm>
            <a:off x="2411760" y="4077072"/>
            <a:ext cx="424847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dirty="0" smtClean="0"/>
              <a:t>Cible numéro 3</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additive="base">
                                        <p:cTn id="1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11</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La reprise à la concurrence</a:t>
            </a:r>
          </a:p>
          <a:p>
            <a:pPr algn="ctr">
              <a:defRPr/>
            </a:pPr>
            <a:r>
              <a:rPr lang="fr-FR" sz="2000" b="1" dirty="0" smtClean="0">
                <a:solidFill>
                  <a:schemeClr val="tx1"/>
                </a:solidFill>
                <a:latin typeface="Comic Sans MS" pitchFamily="66" charset="0"/>
              </a:rPr>
              <a:t> quels sont les points de vigilances  ? </a:t>
            </a: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dirty="0" smtClean="0"/>
          </a:p>
          <a:p>
            <a:pPr>
              <a:buFont typeface="Arial" pitchFamily="34" charset="0"/>
              <a:buChar char="•"/>
            </a:pPr>
            <a:endParaRPr lang="fr-FR" sz="1600" dirty="0" smtClean="0"/>
          </a:p>
          <a:p>
            <a:pPr>
              <a:buFont typeface="Arial" pitchFamily="34" charset="0"/>
              <a:buChar char="•"/>
            </a:pPr>
            <a:endParaRPr lang="fr-FR" sz="1600" dirty="0" smtClean="0"/>
          </a:p>
        </p:txBody>
      </p:sp>
      <p:sp>
        <p:nvSpPr>
          <p:cNvPr id="8" name="ZoneTexte 7"/>
          <p:cNvSpPr txBox="1"/>
          <p:nvPr/>
        </p:nvSpPr>
        <p:spPr>
          <a:xfrm>
            <a:off x="395536" y="4149080"/>
            <a:ext cx="8324169" cy="1569660"/>
          </a:xfrm>
          <a:prstGeom prst="rect">
            <a:avLst/>
          </a:prstGeom>
          <a:noFill/>
        </p:spPr>
        <p:txBody>
          <a:bodyPr wrap="square" rtlCol="0">
            <a:spAutoFit/>
          </a:bodyPr>
          <a:lstStyle/>
          <a:p>
            <a:pPr>
              <a:buFont typeface="Arial" pitchFamily="34" charset="0"/>
              <a:buChar char="•"/>
            </a:pPr>
            <a:r>
              <a:rPr lang="fr-FR" sz="1600" b="1" dirty="0" smtClean="0"/>
              <a:t>  Un Kit de résiliation est en cours de mise en place pour faciliter la démarche de  résiliation auprès de son assureur actuel</a:t>
            </a:r>
          </a:p>
          <a:p>
            <a:pPr>
              <a:buFont typeface="Arial" pitchFamily="34" charset="0"/>
              <a:buChar char="•"/>
            </a:pPr>
            <a:endParaRPr lang="fr-FR" sz="1600" b="1" dirty="0" smtClean="0"/>
          </a:p>
          <a:p>
            <a:pPr>
              <a:buFont typeface="Arial" pitchFamily="34" charset="0"/>
              <a:buChar char="•"/>
            </a:pPr>
            <a:r>
              <a:rPr lang="fr-FR" sz="1600" b="1" dirty="0" smtClean="0"/>
              <a:t>  Les tarifs 2017 seront disponibles à partir du dernier trimestre </a:t>
            </a:r>
          </a:p>
          <a:p>
            <a:pPr>
              <a:buFont typeface="Arial" pitchFamily="34" charset="0"/>
              <a:buChar char="•"/>
            </a:pPr>
            <a:endParaRPr lang="fr-FR" sz="1600" b="1" dirty="0" smtClean="0"/>
          </a:p>
          <a:p>
            <a:pPr>
              <a:buFont typeface="Arial" pitchFamily="34" charset="0"/>
              <a:buChar char="•"/>
            </a:pPr>
            <a:r>
              <a:rPr lang="fr-FR" sz="1600" b="1" dirty="0" smtClean="0"/>
              <a:t> Ne pas s’engager sur le tarif pour les contrats à date d’effet 2017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12</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779912" cy="2002971"/>
          </a:xfrm>
          <a:prstGeom prst="wedgeRoundRectCallout">
            <a:avLst>
              <a:gd name="adj1" fmla="val 63314"/>
              <a:gd name="adj2" fmla="val 36549"/>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Quelle démarche </a:t>
            </a:r>
          </a:p>
          <a:p>
            <a:pPr algn="ctr">
              <a:defRPr/>
            </a:pPr>
            <a:r>
              <a:rPr lang="fr-FR" sz="2000" b="1" dirty="0" smtClean="0">
                <a:solidFill>
                  <a:schemeClr val="tx1"/>
                </a:solidFill>
                <a:latin typeface="Comic Sans MS" pitchFamily="66" charset="0"/>
              </a:rPr>
              <a:t>Adopter face à un client déjà engagé chez un concurrent  ?  </a:t>
            </a: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dirty="0" smtClean="0"/>
          </a:p>
          <a:p>
            <a:pPr>
              <a:buFont typeface="Arial" pitchFamily="34" charset="0"/>
              <a:buChar char="•"/>
            </a:pPr>
            <a:endParaRPr lang="fr-FR" sz="1600" dirty="0" smtClean="0"/>
          </a:p>
          <a:p>
            <a:pPr>
              <a:buFont typeface="Arial" pitchFamily="34" charset="0"/>
              <a:buChar char="•"/>
            </a:pPr>
            <a:endParaRPr lang="fr-FR" sz="1600" dirty="0" smtClean="0"/>
          </a:p>
        </p:txBody>
      </p:sp>
      <p:sp>
        <p:nvSpPr>
          <p:cNvPr id="8" name="ZoneTexte 7"/>
          <p:cNvSpPr txBox="1"/>
          <p:nvPr/>
        </p:nvSpPr>
        <p:spPr>
          <a:xfrm>
            <a:off x="395536" y="4149080"/>
            <a:ext cx="8324169" cy="1815882"/>
          </a:xfrm>
          <a:prstGeom prst="rect">
            <a:avLst/>
          </a:prstGeom>
          <a:noFill/>
        </p:spPr>
        <p:txBody>
          <a:bodyPr wrap="square" rtlCol="0">
            <a:spAutoFit/>
          </a:bodyPr>
          <a:lstStyle/>
          <a:p>
            <a:pPr>
              <a:buFont typeface="Arial" pitchFamily="34" charset="0"/>
              <a:buChar char="•"/>
            </a:pPr>
            <a:r>
              <a:rPr lang="fr-FR" sz="1600" b="1" dirty="0" smtClean="0"/>
              <a:t>  Fixer un rendez-vous </a:t>
            </a:r>
            <a:r>
              <a:rPr lang="fr-FR" sz="1600" b="1" u="sng" dirty="0" smtClean="0"/>
              <a:t>idéalement</a:t>
            </a:r>
            <a:r>
              <a:rPr lang="fr-FR" sz="1600" b="1" dirty="0" smtClean="0"/>
              <a:t>  sur le dernier quadrimestre (septembre  à décembre)</a:t>
            </a:r>
          </a:p>
          <a:p>
            <a:pPr>
              <a:buFont typeface="Arial" pitchFamily="34" charset="0"/>
              <a:buChar char="•"/>
            </a:pPr>
            <a:endParaRPr lang="fr-FR" sz="1600" b="1" dirty="0" smtClean="0"/>
          </a:p>
          <a:p>
            <a:pPr>
              <a:buFont typeface="Arial" pitchFamily="34" charset="0"/>
              <a:buChar char="•"/>
            </a:pPr>
            <a:r>
              <a:rPr lang="fr-FR" sz="1600" b="1" dirty="0" smtClean="0"/>
              <a:t>  Faire procéder à la résiliation du contrat à la date d’échéance  </a:t>
            </a:r>
          </a:p>
          <a:p>
            <a:pPr>
              <a:buFont typeface="Arial" pitchFamily="34" charset="0"/>
              <a:buChar char="•"/>
            </a:pPr>
            <a:endParaRPr lang="fr-FR" sz="1600" b="1" dirty="0" smtClean="0"/>
          </a:p>
          <a:p>
            <a:pPr>
              <a:buFont typeface="Arial" pitchFamily="34" charset="0"/>
              <a:buChar char="•"/>
            </a:pPr>
            <a:r>
              <a:rPr lang="fr-FR" sz="1600" b="1" dirty="0" smtClean="0"/>
              <a:t> Solliciter l’assistance Macif pour vous aider à faire le comparatif concurrence (garanties/services)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E98C490B-2404-4B55-A4D5-CFE588ECC6DD}"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13</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1"/>
            <a:ext cx="9144000" cy="3940628"/>
          </a:xfrm>
          <a:prstGeom prst="rect">
            <a:avLst/>
          </a:prstGeom>
          <a:noFill/>
          <a:ln w="9525">
            <a:noFill/>
            <a:miter lim="800000"/>
            <a:headEnd/>
            <a:tailEnd/>
          </a:ln>
        </p:spPr>
      </p:pic>
      <p:sp>
        <p:nvSpPr>
          <p:cNvPr id="13" name="Rectangle à coins arrondis 12"/>
          <p:cNvSpPr/>
          <p:nvPr/>
        </p:nvSpPr>
        <p:spPr>
          <a:xfrm>
            <a:off x="0" y="381000"/>
            <a:ext cx="3505200" cy="2039888"/>
          </a:xfrm>
          <a:prstGeom prst="wedgeRoundRectCallout">
            <a:avLst>
              <a:gd name="adj1" fmla="val 75765"/>
              <a:gd name="adj2" fmla="val 20089"/>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Il est important d’adapter sa démarche commerciale en fonction de son client !!!</a:t>
            </a:r>
            <a:endParaRPr lang="fr-FR" sz="2000" dirty="0">
              <a:solidFill>
                <a:schemeClr val="tx1"/>
              </a:solidFill>
              <a:latin typeface="Comic Sans MS" pitchFamily="66" charset="0"/>
            </a:endParaRPr>
          </a:p>
        </p:txBody>
      </p:sp>
      <p:sp>
        <p:nvSpPr>
          <p:cNvPr id="7" name="ZoneTexte 6"/>
          <p:cNvSpPr txBox="1"/>
          <p:nvPr/>
        </p:nvSpPr>
        <p:spPr>
          <a:xfrm>
            <a:off x="395288" y="4071262"/>
            <a:ext cx="3806375" cy="200054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 dirigeant est salarié</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L’entreprise est familiale</a:t>
            </a:r>
          </a:p>
          <a:p>
            <a:pPr marL="457200" indent="-457200">
              <a:buFont typeface="Arial" pitchFamily="34" charset="0"/>
              <a:buChar char="•"/>
            </a:pPr>
            <a:endParaRPr lang="fr-FR" sz="2000" dirty="0" smtClean="0"/>
          </a:p>
        </p:txBody>
      </p:sp>
      <p:sp>
        <p:nvSpPr>
          <p:cNvPr id="8" name="ZoneTexte 7"/>
          <p:cNvSpPr txBox="1"/>
          <p:nvPr/>
        </p:nvSpPr>
        <p:spPr>
          <a:xfrm>
            <a:off x="397134" y="4082147"/>
            <a:ext cx="3793644"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dirty="0" smtClean="0"/>
              <a:t>Cas de figure n°1</a:t>
            </a:r>
            <a:endParaRPr lang="fr-FR" dirty="0"/>
          </a:p>
        </p:txBody>
      </p:sp>
      <p:sp>
        <p:nvSpPr>
          <p:cNvPr id="12" name="ZoneTexte 11"/>
          <p:cNvSpPr txBox="1"/>
          <p:nvPr/>
        </p:nvSpPr>
        <p:spPr>
          <a:xfrm>
            <a:off x="5098036" y="4060372"/>
            <a:ext cx="3806375" cy="201143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 dirigeant est TNS</a:t>
            </a:r>
          </a:p>
          <a:p>
            <a:pPr marL="457200" indent="-457200">
              <a:buFont typeface="Arial" pitchFamily="34" charset="0"/>
              <a:buChar char="•"/>
            </a:pPr>
            <a:endParaRPr lang="fr-FR" sz="2000" dirty="0" smtClean="0"/>
          </a:p>
          <a:p>
            <a:pPr marL="457200" indent="-457200">
              <a:buFont typeface="Arial" pitchFamily="34" charset="0"/>
              <a:buChar char="•"/>
            </a:pPr>
            <a:r>
              <a:rPr lang="fr-FR" sz="2000" dirty="0" smtClean="0"/>
              <a:t>L’entreprise emploie des salariés</a:t>
            </a:r>
          </a:p>
        </p:txBody>
      </p:sp>
      <p:sp>
        <p:nvSpPr>
          <p:cNvPr id="14" name="ZoneTexte 13"/>
          <p:cNvSpPr txBox="1"/>
          <p:nvPr/>
        </p:nvSpPr>
        <p:spPr>
          <a:xfrm>
            <a:off x="5099882" y="4071257"/>
            <a:ext cx="3793644"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dirty="0" smtClean="0"/>
              <a:t>Cas de figure n°2</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bg/>
                                          </p:spTgt>
                                        </p:tgtEl>
                                        <p:attrNameLst>
                                          <p:attrName>style.visibility</p:attrName>
                                        </p:attrNameLst>
                                      </p:cBhvr>
                                      <p:to>
                                        <p:strVal val="visible"/>
                                      </p:to>
                                    </p:set>
                                    <p:anim calcmode="lin" valueType="num">
                                      <p:cBhvr additive="base">
                                        <p:cTn id="25" dur="500" fill="hold"/>
                                        <p:tgtEl>
                                          <p:spTgt spid="12">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 calcmode="lin" valueType="num">
                                      <p:cBhvr additive="base">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2">
                                            <p:txEl>
                                              <p:pRg st="2" end="2"/>
                                            </p:txEl>
                                          </p:spTgt>
                                        </p:tgtEl>
                                        <p:attrNameLst>
                                          <p:attrName>style.visibility</p:attrName>
                                        </p:attrNameLst>
                                      </p:cBhvr>
                                      <p:to>
                                        <p:strVal val="visible"/>
                                      </p:to>
                                    </p:set>
                                    <p:anim calcmode="lin" valueType="num">
                                      <p:cBhvr additive="base">
                                        <p:cTn id="3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xEl>
                                              <p:pRg st="4" end="4"/>
                                            </p:txEl>
                                          </p:spTgt>
                                        </p:tgtEl>
                                        <p:attrNameLst>
                                          <p:attrName>style.visibility</p:attrName>
                                        </p:attrNameLst>
                                      </p:cBhvr>
                                      <p:to>
                                        <p:strVal val="visible"/>
                                      </p:to>
                                    </p:set>
                                    <p:anim calcmode="lin" valueType="num">
                                      <p:cBhvr additive="base">
                                        <p:cTn id="3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12"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14</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i="1" dirty="0" smtClean="0">
                <a:solidFill>
                  <a:schemeClr val="tx1"/>
                </a:solidFill>
                <a:latin typeface="Comic Sans MS" pitchFamily="66" charset="0"/>
                <a:cs typeface="Arial" pitchFamily="34" charset="0"/>
              </a:rPr>
              <a:t>Il </a:t>
            </a:r>
            <a:r>
              <a:rPr lang="fr-FR" b="1" i="1" dirty="0" smtClean="0">
                <a:solidFill>
                  <a:schemeClr val="tx1"/>
                </a:solidFill>
                <a:latin typeface="Comic Sans MS" pitchFamily="66" charset="0"/>
                <a:cs typeface="Arial" pitchFamily="34" charset="0"/>
              </a:rPr>
              <a:t>n’y</a:t>
            </a:r>
            <a:r>
              <a:rPr lang="fr-FR" sz="2000" b="1" i="1" dirty="0" smtClean="0">
                <a:solidFill>
                  <a:schemeClr val="tx1"/>
                </a:solidFill>
                <a:latin typeface="Comic Sans MS" pitchFamily="66" charset="0"/>
                <a:cs typeface="Arial" pitchFamily="34" charset="0"/>
              </a:rPr>
              <a:t> a pas d’urgence! </a:t>
            </a:r>
          </a:p>
          <a:p>
            <a:pPr algn="ctr">
              <a:defRPr/>
            </a:pPr>
            <a:r>
              <a:rPr lang="fr-FR" sz="2000" b="1" i="1" dirty="0" smtClean="0">
                <a:solidFill>
                  <a:schemeClr val="tx1"/>
                </a:solidFill>
                <a:latin typeface="Comic Sans MS" pitchFamily="66" charset="0"/>
                <a:cs typeface="Arial" pitchFamily="34" charset="0"/>
              </a:rPr>
              <a:t>J’ai encore le temps</a:t>
            </a:r>
          </a:p>
          <a:p>
            <a:pPr algn="ctr">
              <a:defRPr/>
            </a:pPr>
            <a:endParaRPr lang="fr-FR" sz="2000" b="1" i="1" dirty="0" smtClean="0">
              <a:solidFill>
                <a:schemeClr val="tx1"/>
              </a:solidFill>
              <a:latin typeface="Comic Sans MS" pitchFamily="66" charset="0"/>
              <a:cs typeface="Arial" pitchFamily="34" charset="0"/>
            </a:endParaRPr>
          </a:p>
          <a:p>
            <a:pPr algn="ctr">
              <a:defRPr/>
            </a:pPr>
            <a:r>
              <a:rPr lang="fr-FR" sz="2000" b="1" i="1" dirty="0" smtClean="0">
                <a:solidFill>
                  <a:schemeClr val="tx1"/>
                </a:solidFill>
                <a:latin typeface="Comic Sans MS" pitchFamily="66" charset="0"/>
                <a:cs typeface="Arial" pitchFamily="34" charset="0"/>
              </a:rPr>
              <a:t>Quelles sont les sanctions encourues</a:t>
            </a:r>
            <a:endParaRPr lang="fr-FR" sz="2000" b="1" i="1" dirty="0">
              <a:solidFill>
                <a:schemeClr val="tx1"/>
              </a:solidFill>
              <a:latin typeface="Comic Sans MS" pitchFamily="66" charset="0"/>
              <a:cs typeface="Arial" pitchFamily="34"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smtClean="0"/>
          </a:p>
          <a:p>
            <a:pPr>
              <a:buFont typeface="Arial" pitchFamily="34" charset="0"/>
              <a:buChar char="•"/>
            </a:pPr>
            <a:endParaRPr lang="fr-FR" sz="1600" smtClean="0"/>
          </a:p>
          <a:p>
            <a:pPr>
              <a:buFont typeface="Arial" pitchFamily="34" charset="0"/>
              <a:buChar char="•"/>
            </a:pPr>
            <a:endParaRPr lang="fr-FR" sz="1600" dirty="0" smtClean="0"/>
          </a:p>
        </p:txBody>
      </p:sp>
      <p:sp>
        <p:nvSpPr>
          <p:cNvPr id="8" name="ZoneTexte 7"/>
          <p:cNvSpPr txBox="1"/>
          <p:nvPr/>
        </p:nvSpPr>
        <p:spPr>
          <a:xfrm>
            <a:off x="395287" y="4456054"/>
            <a:ext cx="8324169" cy="2062103"/>
          </a:xfrm>
          <a:prstGeom prst="rect">
            <a:avLst/>
          </a:prstGeom>
          <a:noFill/>
        </p:spPr>
        <p:txBody>
          <a:bodyPr wrap="square" rtlCol="0">
            <a:spAutoFit/>
          </a:bodyPr>
          <a:lstStyle/>
          <a:p>
            <a:pPr algn="just">
              <a:buFont typeface="Arial" pitchFamily="34" charset="0"/>
              <a:buChar char="•"/>
              <a:defRPr/>
            </a:pPr>
            <a:r>
              <a:rPr lang="fr-FR" sz="1600" dirty="0" smtClean="0"/>
              <a:t> </a:t>
            </a:r>
            <a:r>
              <a:rPr lang="fr-FR" sz="1600" b="1" i="1" dirty="0" smtClean="0">
                <a:cs typeface="Arial" pitchFamily="34" charset="0"/>
              </a:rPr>
              <a:t> Risque de contrôle de la part de l’ URSSAF  </a:t>
            </a:r>
          </a:p>
          <a:p>
            <a:pPr algn="just">
              <a:buFont typeface="Arial" pitchFamily="34" charset="0"/>
              <a:buChar char="•"/>
              <a:defRPr/>
            </a:pPr>
            <a:endParaRPr lang="fr-FR" sz="1600" b="1" i="1" dirty="0" smtClean="0">
              <a:cs typeface="Arial" pitchFamily="34" charset="0"/>
            </a:endParaRPr>
          </a:p>
          <a:p>
            <a:pPr algn="just">
              <a:buFont typeface="Arial" pitchFamily="34" charset="0"/>
              <a:buChar char="•"/>
              <a:defRPr/>
            </a:pPr>
            <a:r>
              <a:rPr lang="fr-FR" sz="1600" b="1" i="1" dirty="0" smtClean="0">
                <a:cs typeface="Arial" pitchFamily="34" charset="0"/>
              </a:rPr>
              <a:t> Risque qu’un salarié se blesse en dehors du travail et fasse valoir une perte de chance</a:t>
            </a:r>
          </a:p>
          <a:p>
            <a:pPr algn="just">
              <a:buFont typeface="Arial" pitchFamily="34" charset="0"/>
              <a:buChar char="•"/>
              <a:defRPr/>
            </a:pPr>
            <a:endParaRPr lang="fr-FR" sz="1600" b="1" i="1" dirty="0" smtClean="0">
              <a:cs typeface="Arial" pitchFamily="34" charset="0"/>
            </a:endParaRPr>
          </a:p>
          <a:p>
            <a:pPr algn="just">
              <a:buFont typeface="Arial" pitchFamily="34" charset="0"/>
              <a:buChar char="•"/>
              <a:defRPr/>
            </a:pPr>
            <a:endParaRPr lang="fr-FR" sz="1600" b="1" i="1" dirty="0" smtClean="0">
              <a:cs typeface="Arial" pitchFamily="34" charset="0"/>
            </a:endParaRPr>
          </a:p>
          <a:p>
            <a:pPr algn="ctr">
              <a:defRPr/>
            </a:pPr>
            <a:endParaRPr lang="fr-FR" sz="1600" b="1" i="1" dirty="0" smtClean="0">
              <a:cs typeface="Arial" pitchFamily="34" charset="0"/>
            </a:endParaRPr>
          </a:p>
          <a:p>
            <a:pPr algn="ctr">
              <a:defRPr/>
            </a:pPr>
            <a:endParaRPr lang="fr-FR"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15</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Ca va me coûter cher,</a:t>
            </a:r>
          </a:p>
          <a:p>
            <a:pPr algn="ctr">
              <a:defRPr/>
            </a:pPr>
            <a:r>
              <a:rPr lang="fr-FR" sz="2000" b="1" i="1" dirty="0" smtClean="0">
                <a:solidFill>
                  <a:schemeClr val="tx1"/>
                </a:solidFill>
                <a:latin typeface="Comic Sans MS" pitchFamily="66" charset="0"/>
                <a:cs typeface="Arial" pitchFamily="34" charset="0"/>
              </a:rPr>
              <a:t>J’ai déjà du mal à faire face à toutes les charges qui pèsent sur mon activité</a:t>
            </a:r>
            <a:endParaRPr lang="fr-FR" sz="2000" b="1" i="1" dirty="0" smtClean="0">
              <a:solidFill>
                <a:schemeClr val="tx1"/>
              </a:solidFill>
              <a:cs typeface="Arial" pitchFamily="34" charset="0"/>
            </a:endParaRPr>
          </a:p>
          <a:p>
            <a:pPr algn="ctr">
              <a:defRPr/>
            </a:pP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smtClean="0"/>
          </a:p>
          <a:p>
            <a:pPr>
              <a:buFont typeface="Arial" pitchFamily="34" charset="0"/>
              <a:buChar char="•"/>
            </a:pPr>
            <a:endParaRPr lang="fr-FR" sz="1600" smtClean="0"/>
          </a:p>
          <a:p>
            <a:pPr>
              <a:buFont typeface="Arial" pitchFamily="34" charset="0"/>
              <a:buChar char="•"/>
            </a:pPr>
            <a:endParaRPr lang="fr-FR" sz="1600" dirty="0" smtClean="0"/>
          </a:p>
        </p:txBody>
      </p:sp>
      <p:sp>
        <p:nvSpPr>
          <p:cNvPr id="8" name="ZoneTexte 7"/>
          <p:cNvSpPr txBox="1"/>
          <p:nvPr/>
        </p:nvSpPr>
        <p:spPr>
          <a:xfrm>
            <a:off x="467544" y="4005064"/>
            <a:ext cx="8324169" cy="2800767"/>
          </a:xfrm>
          <a:prstGeom prst="rect">
            <a:avLst/>
          </a:prstGeom>
          <a:noFill/>
        </p:spPr>
        <p:txBody>
          <a:bodyPr wrap="square" rtlCol="0">
            <a:spAutoFit/>
          </a:bodyPr>
          <a:lstStyle/>
          <a:p>
            <a:pPr algn="just">
              <a:buFont typeface="Arial" pitchFamily="34" charset="0"/>
              <a:buChar char="•"/>
              <a:defRPr/>
            </a:pPr>
            <a:endParaRPr lang="fr-FR" sz="1600" b="1" dirty="0" smtClean="0"/>
          </a:p>
          <a:p>
            <a:pPr>
              <a:buFont typeface="Arial" pitchFamily="34" charset="0"/>
              <a:buChar char="•"/>
              <a:defRPr/>
            </a:pPr>
            <a:r>
              <a:rPr lang="fr-FR" sz="1600" b="1" dirty="0" smtClean="0"/>
              <a:t> Il existe 6  formules de garanties nous pouvons vous proposer la plus adaptée à votre budget</a:t>
            </a:r>
          </a:p>
          <a:p>
            <a:pPr>
              <a:buFont typeface="Arial" pitchFamily="34" charset="0"/>
              <a:buChar char="•"/>
              <a:defRPr/>
            </a:pPr>
            <a:endParaRPr lang="fr-FR" sz="1600" b="1" dirty="0" smtClean="0"/>
          </a:p>
          <a:p>
            <a:pPr>
              <a:buFont typeface="Arial" pitchFamily="34" charset="0"/>
              <a:buChar char="•"/>
              <a:defRPr/>
            </a:pPr>
            <a:r>
              <a:rPr lang="fr-FR" sz="1600" b="1" dirty="0" smtClean="0"/>
              <a:t> Les salariés pourront ensuite prendre des renforts </a:t>
            </a:r>
          </a:p>
          <a:p>
            <a:pPr>
              <a:buFont typeface="Arial" pitchFamily="34" charset="0"/>
              <a:buChar char="•"/>
              <a:defRPr/>
            </a:pPr>
            <a:endParaRPr lang="fr-FR" sz="1600" b="1" dirty="0" smtClean="0"/>
          </a:p>
          <a:p>
            <a:pPr>
              <a:buFont typeface="Arial" pitchFamily="34" charset="0"/>
              <a:buChar char="•"/>
              <a:defRPr/>
            </a:pPr>
            <a:r>
              <a:rPr lang="fr-FR" sz="1600" b="1" dirty="0" smtClean="0"/>
              <a:t> Savez vous que la mise en place de la complémentaire est accompagnée d’exonérations fiscales et de charges sociales</a:t>
            </a:r>
          </a:p>
          <a:p>
            <a:pPr>
              <a:buFont typeface="Arial" pitchFamily="34" charset="0"/>
              <a:buChar char="•"/>
              <a:defRPr/>
            </a:pPr>
            <a:endParaRPr lang="fr-FR" sz="1600" b="1" i="1" dirty="0" smtClean="0">
              <a:cs typeface="Arial" pitchFamily="34" charset="0"/>
            </a:endParaRPr>
          </a:p>
          <a:p>
            <a:pPr algn="just">
              <a:defRPr/>
            </a:pPr>
            <a:endParaRPr lang="fr-FR" sz="1600" b="1" i="1" dirty="0" smtClean="0">
              <a:cs typeface="Arial" pitchFamily="34" charset="0"/>
            </a:endParaRPr>
          </a:p>
          <a:p>
            <a:pPr>
              <a:buFont typeface="Arial" pitchFamily="34" charset="0"/>
              <a:buChar char="•"/>
            </a:pPr>
            <a:endParaRPr lang="fr-FR" sz="16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 calcmode="lin" valueType="num">
                                      <p:cBhvr additive="base">
                                        <p:cTn id="1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16</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i="1" dirty="0" smtClean="0">
                <a:solidFill>
                  <a:schemeClr val="tx1"/>
                </a:solidFill>
                <a:latin typeface="Comic Sans MS" pitchFamily="66" charset="0"/>
                <a:cs typeface="Arial" pitchFamily="34" charset="0"/>
              </a:rPr>
              <a:t>Je préfère regrouper mes contrats chez mon assureur</a:t>
            </a:r>
          </a:p>
          <a:p>
            <a:pPr algn="ctr">
              <a:defRPr/>
            </a:pP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smtClean="0"/>
          </a:p>
          <a:p>
            <a:pPr>
              <a:buFont typeface="Arial" pitchFamily="34" charset="0"/>
              <a:buChar char="•"/>
            </a:pPr>
            <a:endParaRPr lang="fr-FR" sz="1600" smtClean="0"/>
          </a:p>
          <a:p>
            <a:pPr>
              <a:buFont typeface="Arial" pitchFamily="34" charset="0"/>
              <a:buChar char="•"/>
            </a:pPr>
            <a:endParaRPr lang="fr-FR" sz="1600" dirty="0" smtClean="0"/>
          </a:p>
        </p:txBody>
      </p:sp>
      <p:sp>
        <p:nvSpPr>
          <p:cNvPr id="8" name="ZoneTexte 7"/>
          <p:cNvSpPr txBox="1"/>
          <p:nvPr/>
        </p:nvSpPr>
        <p:spPr>
          <a:xfrm>
            <a:off x="467544" y="4005064"/>
            <a:ext cx="8324169" cy="2800767"/>
          </a:xfrm>
          <a:prstGeom prst="rect">
            <a:avLst/>
          </a:prstGeom>
          <a:noFill/>
        </p:spPr>
        <p:txBody>
          <a:bodyPr wrap="square" rtlCol="0">
            <a:spAutoFit/>
          </a:bodyPr>
          <a:lstStyle/>
          <a:p>
            <a:pPr>
              <a:buFont typeface="Arial" pitchFamily="34" charset="0"/>
              <a:buChar char="•"/>
              <a:defRPr/>
            </a:pPr>
            <a:r>
              <a:rPr lang="fr-FR" sz="1600" b="1" dirty="0" smtClean="0"/>
              <a:t> Questionner sur ce qui motive le client: simplicité de gestion ou l’expertise d’un assureur</a:t>
            </a:r>
          </a:p>
          <a:p>
            <a:pPr>
              <a:buFont typeface="Arial" pitchFamily="34" charset="0"/>
              <a:buChar char="•"/>
              <a:defRPr/>
            </a:pPr>
            <a:endParaRPr lang="fr-FR" sz="1600" b="1" dirty="0" smtClean="0"/>
          </a:p>
          <a:p>
            <a:pPr>
              <a:buFont typeface="Arial" pitchFamily="34" charset="0"/>
              <a:buChar char="•"/>
              <a:defRPr/>
            </a:pPr>
            <a:r>
              <a:rPr lang="fr-FR" sz="1600" b="1" dirty="0" smtClean="0"/>
              <a:t> Si c’est la simplicité mettre en avant l’accompagnement Macif et la ligne dédiée qui permet au client d’être accompagné</a:t>
            </a:r>
          </a:p>
          <a:p>
            <a:pPr>
              <a:defRPr/>
            </a:pPr>
            <a:endParaRPr lang="fr-FR" sz="1600" b="1" dirty="0" smtClean="0"/>
          </a:p>
          <a:p>
            <a:pPr>
              <a:buFont typeface="Arial" pitchFamily="34" charset="0"/>
              <a:buChar char="•"/>
              <a:defRPr/>
            </a:pPr>
            <a:r>
              <a:rPr lang="fr-FR" sz="1600" b="1" dirty="0" smtClean="0"/>
              <a:t>Si c’est l’expertise, valoriser le partenariat avec un acteur reconnu du marché de l’assurance </a:t>
            </a:r>
          </a:p>
          <a:p>
            <a:pPr>
              <a:buFont typeface="Arial" pitchFamily="34" charset="0"/>
              <a:buChar char="•"/>
              <a:defRPr/>
            </a:pPr>
            <a:endParaRPr lang="fr-FR" sz="1600" b="1" i="1" dirty="0" smtClean="0">
              <a:cs typeface="Arial" pitchFamily="34" charset="0"/>
            </a:endParaRPr>
          </a:p>
          <a:p>
            <a:pPr algn="just">
              <a:defRPr/>
            </a:pPr>
            <a:endParaRPr lang="fr-FR" sz="1600" b="1" i="1" dirty="0" smtClean="0">
              <a:cs typeface="Arial" pitchFamily="34" charset="0"/>
            </a:endParaRPr>
          </a:p>
          <a:p>
            <a:pPr>
              <a:buFont typeface="Arial" pitchFamily="34" charset="0"/>
              <a:buChar char="•"/>
            </a:pPr>
            <a:endParaRPr lang="fr-FR" sz="16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F2DC9717-397D-43FF-970A-100D2E48C1E7}"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17</a:t>
            </a:fld>
            <a:endParaRPr lang="fr-FR" altLang="fr-FR" dirty="0"/>
          </a:p>
        </p:txBody>
      </p:sp>
      <p:pic>
        <p:nvPicPr>
          <p:cNvPr id="11" name="Picture 3"/>
          <p:cNvPicPr>
            <a:picLocks noChangeAspect="1" noChangeArrowheads="1"/>
          </p:cNvPicPr>
          <p:nvPr/>
        </p:nvPicPr>
        <p:blipFill>
          <a:blip r:embed="rId3" cstate="print"/>
          <a:srcRect/>
          <a:stretch>
            <a:fillRect/>
          </a:stretch>
        </p:blipFill>
        <p:spPr bwMode="auto">
          <a:xfrm>
            <a:off x="0" y="0"/>
            <a:ext cx="9144000" cy="3940629"/>
          </a:xfrm>
          <a:prstGeom prst="rect">
            <a:avLst/>
          </a:prstGeom>
          <a:noFill/>
          <a:ln w="9525">
            <a:noFill/>
            <a:miter lim="800000"/>
            <a:headEnd/>
            <a:tailEnd/>
          </a:ln>
        </p:spPr>
      </p:pic>
      <p:sp>
        <p:nvSpPr>
          <p:cNvPr id="13" name="Rectangle à coins arrondis 12"/>
          <p:cNvSpPr/>
          <p:nvPr/>
        </p:nvSpPr>
        <p:spPr>
          <a:xfrm>
            <a:off x="0" y="0"/>
            <a:ext cx="3581400" cy="2002971"/>
          </a:xfrm>
          <a:prstGeom prst="wedgeRoundRectCallout">
            <a:avLst>
              <a:gd name="adj1" fmla="val 71530"/>
              <a:gd name="adj2" fmla="val 39994"/>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smtClean="0">
                <a:solidFill>
                  <a:schemeClr val="tx1"/>
                </a:solidFill>
                <a:latin typeface="Comic Sans MS" pitchFamily="66" charset="0"/>
              </a:rPr>
              <a:t> J’ai déjà une autre proposition à un tarif plus compétitif !</a:t>
            </a:r>
            <a:endParaRPr lang="fr-FR" sz="2000" b="1" dirty="0">
              <a:solidFill>
                <a:schemeClr val="tx1"/>
              </a:solidFill>
              <a:latin typeface="Comic Sans MS" pitchFamily="66" charset="0"/>
            </a:endParaRPr>
          </a:p>
        </p:txBody>
      </p:sp>
      <p:sp>
        <p:nvSpPr>
          <p:cNvPr id="15" name="ZoneTexte 14"/>
          <p:cNvSpPr txBox="1"/>
          <p:nvPr/>
        </p:nvSpPr>
        <p:spPr>
          <a:xfrm>
            <a:off x="1001486" y="4040556"/>
            <a:ext cx="7380514" cy="830997"/>
          </a:xfrm>
          <a:prstGeom prst="rect">
            <a:avLst/>
          </a:prstGeom>
          <a:noFill/>
        </p:spPr>
        <p:txBody>
          <a:bodyPr wrap="square" rtlCol="0">
            <a:spAutoFit/>
          </a:bodyPr>
          <a:lstStyle/>
          <a:p>
            <a:pPr>
              <a:buFont typeface="Arial" pitchFamily="34" charset="0"/>
              <a:buChar char="•"/>
            </a:pPr>
            <a:endParaRPr lang="fr-FR" sz="1600" smtClean="0"/>
          </a:p>
          <a:p>
            <a:pPr>
              <a:buFont typeface="Arial" pitchFamily="34" charset="0"/>
              <a:buChar char="•"/>
            </a:pPr>
            <a:endParaRPr lang="fr-FR" sz="1600" smtClean="0"/>
          </a:p>
          <a:p>
            <a:pPr>
              <a:buFont typeface="Arial" pitchFamily="34" charset="0"/>
              <a:buChar char="•"/>
            </a:pPr>
            <a:endParaRPr lang="fr-FR" sz="1600" dirty="0" smtClean="0"/>
          </a:p>
        </p:txBody>
      </p:sp>
      <p:sp>
        <p:nvSpPr>
          <p:cNvPr id="8" name="ZoneTexte 7"/>
          <p:cNvSpPr txBox="1"/>
          <p:nvPr/>
        </p:nvSpPr>
        <p:spPr>
          <a:xfrm>
            <a:off x="395536" y="4005064"/>
            <a:ext cx="8324169" cy="2062103"/>
          </a:xfrm>
          <a:prstGeom prst="rect">
            <a:avLst/>
          </a:prstGeom>
          <a:noFill/>
        </p:spPr>
        <p:txBody>
          <a:bodyPr wrap="square" rtlCol="0">
            <a:spAutoFit/>
          </a:bodyPr>
          <a:lstStyle/>
          <a:p>
            <a:pPr algn="just">
              <a:defRPr/>
            </a:pPr>
            <a:endParaRPr lang="fr-FR" sz="1600" b="1" dirty="0" smtClean="0"/>
          </a:p>
          <a:p>
            <a:pPr algn="just">
              <a:buFont typeface="Arial" pitchFamily="34" charset="0"/>
              <a:buChar char="•"/>
              <a:defRPr/>
            </a:pPr>
            <a:r>
              <a:rPr lang="fr-FR" sz="1600" b="1" dirty="0" smtClean="0"/>
              <a:t> Attirer l’attention du client sur le coût des renforts qui seront payés par les salariés.</a:t>
            </a:r>
          </a:p>
          <a:p>
            <a:pPr algn="just">
              <a:buFont typeface="Arial" pitchFamily="34" charset="0"/>
              <a:buChar char="•"/>
              <a:defRPr/>
            </a:pPr>
            <a:endParaRPr lang="fr-FR" sz="1600" b="1" dirty="0" smtClean="0"/>
          </a:p>
          <a:p>
            <a:pPr algn="just">
              <a:buFont typeface="Arial" pitchFamily="34" charset="0"/>
              <a:buChar char="•"/>
              <a:defRPr/>
            </a:pPr>
            <a:r>
              <a:rPr lang="fr-FR" sz="1600" b="1" dirty="0" smtClean="0"/>
              <a:t> Les salariés vont demander à changer de contrat.</a:t>
            </a:r>
          </a:p>
          <a:p>
            <a:pPr algn="just">
              <a:buFont typeface="Arial" pitchFamily="34" charset="0"/>
              <a:buChar char="•"/>
              <a:defRPr/>
            </a:pPr>
            <a:endParaRPr lang="fr-FR" sz="1600" b="1" dirty="0" smtClean="0"/>
          </a:p>
          <a:p>
            <a:pPr algn="just">
              <a:buFont typeface="Arial" pitchFamily="34" charset="0"/>
              <a:buChar char="•"/>
              <a:defRPr/>
            </a:pPr>
            <a:r>
              <a:rPr lang="fr-FR" sz="1600" b="1" dirty="0" smtClean="0"/>
              <a:t> Nouvelles démarches à la charge de l’employeur ( temps et lourdeur de la mise en place)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 calcmode="lin" valueType="num">
                                      <p:cBhvr additive="base">
                                        <p:cTn id="1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46"/>
          <p:cNvGrpSpPr/>
          <p:nvPr/>
        </p:nvGrpSpPr>
        <p:grpSpPr>
          <a:xfrm>
            <a:off x="1472127" y="4291261"/>
            <a:ext cx="6332934" cy="749161"/>
            <a:chOff x="799553" y="1980220"/>
            <a:chExt cx="5551631" cy="660073"/>
          </a:xfrm>
        </p:grpSpPr>
        <p:sp>
          <p:nvSpPr>
            <p:cNvPr id="48" name="Trapèze 47"/>
            <p:cNvSpPr/>
            <p:nvPr/>
          </p:nvSpPr>
          <p:spPr>
            <a:xfrm>
              <a:off x="799553" y="1980220"/>
              <a:ext cx="5551631" cy="395861"/>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183747"/>
                <a:satOff val="-2635"/>
                <a:lumOff val="15369"/>
                <a:alphaOff val="0"/>
              </a:schemeClr>
            </a:fillRef>
            <a:effectRef idx="0">
              <a:schemeClr val="accent1">
                <a:shade val="80000"/>
                <a:hueOff val="183747"/>
                <a:satOff val="-2635"/>
                <a:lumOff val="15369"/>
                <a:alphaOff val="0"/>
              </a:schemeClr>
            </a:effectRef>
            <a:fontRef idx="minor">
              <a:schemeClr val="lt1"/>
            </a:fontRef>
          </p:style>
          <p:txBody>
            <a:bodyPr tIns="0" bIns="36000" anchor="ctr"/>
            <a:lstStyle/>
            <a:p>
              <a:pPr algn="ctr">
                <a:lnSpc>
                  <a:spcPts val="1600"/>
                </a:lnSpc>
              </a:pPr>
              <a:r>
                <a:rPr lang="fr-FR" sz="1200" b="1" dirty="0" smtClean="0"/>
                <a:t>Je fais choisir la formule</a:t>
              </a:r>
              <a:br>
                <a:rPr lang="fr-FR" sz="1200" b="1" dirty="0" smtClean="0"/>
              </a:br>
              <a:r>
                <a:rPr lang="fr-FR" sz="1200" b="1" dirty="0" smtClean="0"/>
                <a:t>« Essentielle » à « Performance »</a:t>
              </a:r>
              <a:endParaRPr lang="fr-FR" sz="1200" b="1" dirty="0"/>
            </a:p>
          </p:txBody>
        </p:sp>
        <p:sp>
          <p:nvSpPr>
            <p:cNvPr id="49" name="Trapèze 4"/>
            <p:cNvSpPr/>
            <p:nvPr/>
          </p:nvSpPr>
          <p:spPr>
            <a:xfrm>
              <a:off x="1976450" y="1980220"/>
              <a:ext cx="3016678"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4000" kern="1200" dirty="0"/>
            </a:p>
          </p:txBody>
        </p:sp>
      </p:grpSp>
      <p:grpSp>
        <p:nvGrpSpPr>
          <p:cNvPr id="3" name="Groupe 49"/>
          <p:cNvGrpSpPr/>
          <p:nvPr/>
        </p:nvGrpSpPr>
        <p:grpSpPr>
          <a:xfrm>
            <a:off x="1126584" y="4842491"/>
            <a:ext cx="7059478" cy="395861"/>
            <a:chOff x="581308" y="2640293"/>
            <a:chExt cx="5813089" cy="660073"/>
          </a:xfrm>
        </p:grpSpPr>
        <p:sp>
          <p:nvSpPr>
            <p:cNvPr id="51" name="Trapèze 50"/>
            <p:cNvSpPr/>
            <p:nvPr/>
          </p:nvSpPr>
          <p:spPr>
            <a:xfrm>
              <a:off x="581308" y="2640293"/>
              <a:ext cx="5813089" cy="660073"/>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244997"/>
                <a:satOff val="-3514"/>
                <a:lumOff val="20492"/>
                <a:alphaOff val="0"/>
              </a:schemeClr>
            </a:fillRef>
            <a:effectRef idx="0">
              <a:schemeClr val="accent1">
                <a:shade val="80000"/>
                <a:hueOff val="244997"/>
                <a:satOff val="-3514"/>
                <a:lumOff val="20492"/>
                <a:alphaOff val="0"/>
              </a:schemeClr>
            </a:effectRef>
            <a:fontRef idx="minor">
              <a:schemeClr val="lt1"/>
            </a:fontRef>
          </p:style>
          <p:txBody>
            <a:bodyPr anchor="ctr"/>
            <a:lstStyle/>
            <a:p>
              <a:pPr algn="ctr"/>
              <a:r>
                <a:rPr lang="fr-FR" sz="1200" b="1" dirty="0" smtClean="0"/>
                <a:t>Je chiffre l’offre socle due par l’employeur par rapport à l’ensemble de ses salariés</a:t>
              </a:r>
              <a:endParaRPr lang="fr-FR" sz="1200" b="1" dirty="0"/>
            </a:p>
          </p:txBody>
        </p:sp>
        <p:sp>
          <p:nvSpPr>
            <p:cNvPr id="52" name="Trapèze 4"/>
            <p:cNvSpPr/>
            <p:nvPr/>
          </p:nvSpPr>
          <p:spPr>
            <a:xfrm>
              <a:off x="1598599" y="2640293"/>
              <a:ext cx="3778507"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1200" b="1" kern="1200" dirty="0"/>
            </a:p>
          </p:txBody>
        </p:sp>
      </p:grpSp>
      <p:grpSp>
        <p:nvGrpSpPr>
          <p:cNvPr id="4" name="Groupe 52"/>
          <p:cNvGrpSpPr/>
          <p:nvPr/>
        </p:nvGrpSpPr>
        <p:grpSpPr>
          <a:xfrm>
            <a:off x="383514" y="5330820"/>
            <a:ext cx="8542775" cy="660073"/>
            <a:chOff x="0" y="3300366"/>
            <a:chExt cx="6975707" cy="660073"/>
          </a:xfrm>
        </p:grpSpPr>
        <p:sp>
          <p:nvSpPr>
            <p:cNvPr id="54" name="Trapèze 53"/>
            <p:cNvSpPr/>
            <p:nvPr/>
          </p:nvSpPr>
          <p:spPr>
            <a:xfrm>
              <a:off x="0" y="3300366"/>
              <a:ext cx="6975707" cy="660073"/>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306246"/>
                <a:satOff val="-4392"/>
                <a:lumOff val="25615"/>
                <a:alphaOff val="0"/>
              </a:schemeClr>
            </a:fillRef>
            <a:effectRef idx="0">
              <a:schemeClr val="accent1">
                <a:shade val="80000"/>
                <a:hueOff val="306246"/>
                <a:satOff val="-4392"/>
                <a:lumOff val="25615"/>
                <a:alphaOff val="0"/>
              </a:schemeClr>
            </a:effectRef>
            <a:fontRef idx="minor">
              <a:schemeClr val="lt1"/>
            </a:fontRef>
          </p:style>
          <p:txBody>
            <a:bodyPr anchor="ctr"/>
            <a:lstStyle/>
            <a:p>
              <a:pPr algn="ctr"/>
              <a:r>
                <a:rPr lang="fr-FR" sz="1200" b="1" dirty="0" smtClean="0"/>
                <a:t>Je demande le prix prêt à payer par le professionnel</a:t>
              </a:r>
              <a:endParaRPr lang="fr-FR" sz="1200" b="1" dirty="0"/>
            </a:p>
          </p:txBody>
        </p:sp>
        <p:sp>
          <p:nvSpPr>
            <p:cNvPr id="55" name="Trapèze 4"/>
            <p:cNvSpPr/>
            <p:nvPr/>
          </p:nvSpPr>
          <p:spPr>
            <a:xfrm>
              <a:off x="1220748" y="3300366"/>
              <a:ext cx="4534209"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1200" b="1" kern="1200" dirty="0"/>
            </a:p>
          </p:txBody>
        </p:sp>
      </p:grpSp>
      <p:grpSp>
        <p:nvGrpSpPr>
          <p:cNvPr id="5" name="Groupe 40"/>
          <p:cNvGrpSpPr/>
          <p:nvPr/>
        </p:nvGrpSpPr>
        <p:grpSpPr>
          <a:xfrm>
            <a:off x="2580566" y="2125896"/>
            <a:ext cx="3940676" cy="1269359"/>
            <a:chOff x="2223140" y="596601"/>
            <a:chExt cx="2351512" cy="660073"/>
          </a:xfrm>
        </p:grpSpPr>
        <p:sp>
          <p:nvSpPr>
            <p:cNvPr id="42" name="Trapèze 41"/>
            <p:cNvSpPr/>
            <p:nvPr/>
          </p:nvSpPr>
          <p:spPr>
            <a:xfrm>
              <a:off x="2223140" y="744954"/>
              <a:ext cx="2351512" cy="502731"/>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61249"/>
                <a:satOff val="-878"/>
                <a:lumOff val="5123"/>
                <a:alphaOff val="0"/>
              </a:schemeClr>
            </a:fillRef>
            <a:effectRef idx="0">
              <a:schemeClr val="accent1">
                <a:shade val="80000"/>
                <a:hueOff val="61249"/>
                <a:satOff val="-878"/>
                <a:lumOff val="5123"/>
                <a:alphaOff val="0"/>
              </a:schemeClr>
            </a:effectRef>
            <a:fontRef idx="minor">
              <a:schemeClr val="lt1"/>
            </a:fontRef>
          </p:style>
          <p:txBody>
            <a:bodyPr tIns="0" bIns="36000" anchor="ctr"/>
            <a:lstStyle/>
            <a:p>
              <a:pPr algn="ctr">
                <a:lnSpc>
                  <a:spcPts val="1200"/>
                </a:lnSpc>
              </a:pPr>
              <a:r>
                <a:rPr lang="fr-FR" sz="1200" b="1" dirty="0" smtClean="0"/>
                <a:t>Je  fais  choisir la cotisation </a:t>
              </a:r>
              <a:r>
                <a:rPr lang="fr-FR" sz="1200" dirty="0" smtClean="0"/>
                <a:t>(adulte / adulte - enfant ou isolé – famille ou uniforme (si ayants droit)</a:t>
              </a:r>
              <a:endParaRPr lang="fr-FR" sz="1200" dirty="0"/>
            </a:p>
          </p:txBody>
        </p:sp>
        <p:sp>
          <p:nvSpPr>
            <p:cNvPr id="43" name="Trapèze 4"/>
            <p:cNvSpPr/>
            <p:nvPr/>
          </p:nvSpPr>
          <p:spPr>
            <a:xfrm>
              <a:off x="2721244" y="596601"/>
              <a:ext cx="1548000"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4000" kern="1200" dirty="0"/>
            </a:p>
          </p:txBody>
        </p:sp>
      </p:grpSp>
      <p:grpSp>
        <p:nvGrpSpPr>
          <p:cNvPr id="6" name="Groupe 27"/>
          <p:cNvGrpSpPr/>
          <p:nvPr/>
        </p:nvGrpSpPr>
        <p:grpSpPr>
          <a:xfrm>
            <a:off x="3494679" y="979716"/>
            <a:ext cx="2112964" cy="1307224"/>
            <a:chOff x="2906544" y="-430542"/>
            <a:chExt cx="1227181" cy="1307224"/>
          </a:xfrm>
        </p:grpSpPr>
        <p:sp>
          <p:nvSpPr>
            <p:cNvPr id="29" name="Trapèze 28"/>
            <p:cNvSpPr/>
            <p:nvPr/>
          </p:nvSpPr>
          <p:spPr>
            <a:xfrm>
              <a:off x="2924376" y="-430542"/>
              <a:ext cx="1209349" cy="1307224"/>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sp>
        <p:sp>
          <p:nvSpPr>
            <p:cNvPr id="30" name="Trapèze 4"/>
            <p:cNvSpPr/>
            <p:nvPr/>
          </p:nvSpPr>
          <p:spPr>
            <a:xfrm>
              <a:off x="2906544" y="0"/>
              <a:ext cx="1162617"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4000" kern="1200" dirty="0"/>
            </a:p>
          </p:txBody>
        </p:sp>
      </p:grpSp>
      <p:sp>
        <p:nvSpPr>
          <p:cNvPr id="56" name="ZoneTexte 55"/>
          <p:cNvSpPr txBox="1"/>
          <p:nvPr/>
        </p:nvSpPr>
        <p:spPr>
          <a:xfrm>
            <a:off x="3701145" y="1412564"/>
            <a:ext cx="1795331" cy="810478"/>
          </a:xfrm>
          <a:prstGeom prst="rect">
            <a:avLst/>
          </a:prstGeom>
          <a:solidFill>
            <a:schemeClr val="accent4">
              <a:lumMod val="60000"/>
              <a:lumOff val="40000"/>
              <a:alpha val="50000"/>
            </a:schemeClr>
          </a:solidFill>
        </p:spPr>
        <p:txBody>
          <a:bodyPr wrap="square" rtlCol="0" anchor="ctr">
            <a:spAutoFit/>
          </a:bodyPr>
          <a:lstStyle/>
          <a:p>
            <a:pPr algn="ctr">
              <a:lnSpc>
                <a:spcPts val="1400"/>
              </a:lnSpc>
            </a:pPr>
            <a:r>
              <a:rPr lang="fr-FR" sz="1200" b="1" dirty="0" smtClean="0">
                <a:solidFill>
                  <a:schemeClr val="bg1"/>
                </a:solidFill>
              </a:rPr>
              <a:t>Le client choisit seul</a:t>
            </a:r>
            <a:br>
              <a:rPr lang="fr-FR" sz="1200" b="1" dirty="0" smtClean="0">
                <a:solidFill>
                  <a:schemeClr val="bg1"/>
                </a:solidFill>
              </a:rPr>
            </a:br>
            <a:r>
              <a:rPr lang="fr-FR" sz="1200" b="1" dirty="0" smtClean="0">
                <a:solidFill>
                  <a:schemeClr val="bg1"/>
                </a:solidFill>
              </a:rPr>
              <a:t>son %</a:t>
            </a:r>
            <a:br>
              <a:rPr lang="fr-FR" sz="1200" b="1" dirty="0" smtClean="0">
                <a:solidFill>
                  <a:schemeClr val="bg1"/>
                </a:solidFill>
              </a:rPr>
            </a:br>
            <a:r>
              <a:rPr lang="fr-FR" sz="1200" b="1" dirty="0" smtClean="0">
                <a:solidFill>
                  <a:schemeClr val="bg1"/>
                </a:solidFill>
              </a:rPr>
              <a:t>de </a:t>
            </a:r>
            <a:r>
              <a:rPr lang="fr-FR" sz="1200" b="1" dirty="0">
                <a:solidFill>
                  <a:schemeClr val="bg1"/>
                </a:solidFill>
              </a:rPr>
              <a:t>prise en charge</a:t>
            </a:r>
          </a:p>
        </p:txBody>
      </p:sp>
      <p:grpSp>
        <p:nvGrpSpPr>
          <p:cNvPr id="7" name="Groupe 43"/>
          <p:cNvGrpSpPr/>
          <p:nvPr/>
        </p:nvGrpSpPr>
        <p:grpSpPr>
          <a:xfrm>
            <a:off x="1878499" y="3500556"/>
            <a:ext cx="5338733" cy="661419"/>
            <a:chOff x="1703799" y="1320146"/>
            <a:chExt cx="3493674" cy="661419"/>
          </a:xfrm>
        </p:grpSpPr>
        <p:sp>
          <p:nvSpPr>
            <p:cNvPr id="45" name="Trapèze 44"/>
            <p:cNvSpPr/>
            <p:nvPr/>
          </p:nvSpPr>
          <p:spPr>
            <a:xfrm>
              <a:off x="1703799" y="1321492"/>
              <a:ext cx="3493674" cy="660073"/>
            </a:xfrm>
            <a:prstGeom prst="trapezoid">
              <a:avLst>
                <a:gd name="adj" fmla="val 88067"/>
              </a:avLst>
            </a:prstGeom>
            <a:solidFill>
              <a:schemeClr val="accent4">
                <a:lumMod val="60000"/>
                <a:lumOff val="40000"/>
              </a:schemeClr>
            </a:solidFill>
            <a:ln w="19050">
              <a:solidFill>
                <a:schemeClr val="bg1">
                  <a:lumMod val="50000"/>
                </a:schemeClr>
              </a:solidFill>
            </a:ln>
          </p:spPr>
          <p:style>
            <a:lnRef idx="2">
              <a:schemeClr val="lt1">
                <a:hueOff val="0"/>
                <a:satOff val="0"/>
                <a:lumOff val="0"/>
                <a:alphaOff val="0"/>
              </a:schemeClr>
            </a:lnRef>
            <a:fillRef idx="1">
              <a:schemeClr val="accent1">
                <a:shade val="80000"/>
                <a:hueOff val="122498"/>
                <a:satOff val="-1757"/>
                <a:lumOff val="10246"/>
                <a:alphaOff val="0"/>
              </a:schemeClr>
            </a:fillRef>
            <a:effectRef idx="0">
              <a:schemeClr val="accent1">
                <a:shade val="80000"/>
                <a:hueOff val="122498"/>
                <a:satOff val="-1757"/>
                <a:lumOff val="10246"/>
                <a:alphaOff val="0"/>
              </a:schemeClr>
            </a:effectRef>
            <a:fontRef idx="minor">
              <a:schemeClr val="lt1"/>
            </a:fontRef>
          </p:style>
          <p:txBody>
            <a:bodyPr tIns="0" bIns="36000" anchor="ctr"/>
            <a:lstStyle/>
            <a:p>
              <a:pPr algn="ctr">
                <a:lnSpc>
                  <a:spcPts val="1600"/>
                </a:lnSpc>
              </a:pPr>
              <a:r>
                <a:rPr lang="fr-FR" sz="1200" b="1" dirty="0" smtClean="0"/>
                <a:t>Je fais choisir salariés seuls / salariés et ayants droit</a:t>
              </a:r>
              <a:endParaRPr lang="fr-FR" sz="1200" b="1" dirty="0"/>
            </a:p>
          </p:txBody>
        </p:sp>
        <p:sp>
          <p:nvSpPr>
            <p:cNvPr id="46" name="Trapèze 4"/>
            <p:cNvSpPr/>
            <p:nvPr/>
          </p:nvSpPr>
          <p:spPr>
            <a:xfrm>
              <a:off x="2354301" y="1320146"/>
              <a:ext cx="2267104" cy="6600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fr-FR" sz="4000" b="1" kern="1200" dirty="0"/>
            </a:p>
          </p:txBody>
        </p:sp>
      </p:grpSp>
      <p:sp>
        <p:nvSpPr>
          <p:cNvPr id="64" name="Ellipse 63"/>
          <p:cNvSpPr/>
          <p:nvPr/>
        </p:nvSpPr>
        <p:spPr>
          <a:xfrm>
            <a:off x="302213" y="5219846"/>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1</a:t>
            </a:r>
            <a:endParaRPr lang="fr-FR" sz="2000" b="1" dirty="0">
              <a:solidFill>
                <a:schemeClr val="tx1">
                  <a:lumMod val="50000"/>
                </a:schemeClr>
              </a:solidFill>
              <a:latin typeface="Arial" pitchFamily="34" charset="0"/>
              <a:cs typeface="Arial" pitchFamily="34" charset="0"/>
            </a:endParaRPr>
          </a:p>
        </p:txBody>
      </p:sp>
      <p:sp>
        <p:nvSpPr>
          <p:cNvPr id="65" name="Ellipse 64"/>
          <p:cNvSpPr/>
          <p:nvPr/>
        </p:nvSpPr>
        <p:spPr>
          <a:xfrm>
            <a:off x="731247" y="4721780"/>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2</a:t>
            </a:r>
            <a:endParaRPr lang="fr-FR" sz="2000" b="1" dirty="0">
              <a:solidFill>
                <a:schemeClr val="tx1">
                  <a:lumMod val="50000"/>
                </a:schemeClr>
              </a:solidFill>
              <a:latin typeface="Arial" pitchFamily="34" charset="0"/>
              <a:cs typeface="Arial" pitchFamily="34" charset="0"/>
            </a:endParaRPr>
          </a:p>
        </p:txBody>
      </p:sp>
      <p:sp>
        <p:nvSpPr>
          <p:cNvPr id="66" name="Ellipse 65"/>
          <p:cNvSpPr/>
          <p:nvPr/>
        </p:nvSpPr>
        <p:spPr>
          <a:xfrm>
            <a:off x="1076266" y="4236831"/>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a:solidFill>
                  <a:schemeClr val="tx1">
                    <a:lumMod val="50000"/>
                  </a:schemeClr>
                </a:solidFill>
                <a:latin typeface="Arial" pitchFamily="34" charset="0"/>
                <a:cs typeface="Arial" pitchFamily="34" charset="0"/>
              </a:rPr>
              <a:t>3</a:t>
            </a:r>
            <a:endParaRPr lang="fr-FR" sz="2000" b="1" dirty="0" smtClean="0">
              <a:solidFill>
                <a:schemeClr val="tx1">
                  <a:lumMod val="50000"/>
                </a:schemeClr>
              </a:solidFill>
              <a:latin typeface="Arial" pitchFamily="34" charset="0"/>
              <a:cs typeface="Arial" pitchFamily="34" charset="0"/>
            </a:endParaRPr>
          </a:p>
        </p:txBody>
      </p:sp>
      <p:sp>
        <p:nvSpPr>
          <p:cNvPr id="67" name="Ellipse 66"/>
          <p:cNvSpPr/>
          <p:nvPr/>
        </p:nvSpPr>
        <p:spPr>
          <a:xfrm>
            <a:off x="1683314" y="3501902"/>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4</a:t>
            </a:r>
          </a:p>
        </p:txBody>
      </p:sp>
      <p:sp>
        <p:nvSpPr>
          <p:cNvPr id="68" name="Ellipse 67"/>
          <p:cNvSpPr/>
          <p:nvPr/>
        </p:nvSpPr>
        <p:spPr>
          <a:xfrm>
            <a:off x="2580566" y="2413238"/>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5</a:t>
            </a:r>
          </a:p>
        </p:txBody>
      </p:sp>
      <p:sp>
        <p:nvSpPr>
          <p:cNvPr id="69" name="Ellipse 68"/>
          <p:cNvSpPr/>
          <p:nvPr/>
        </p:nvSpPr>
        <p:spPr>
          <a:xfrm>
            <a:off x="3912678" y="979716"/>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6</a:t>
            </a:r>
          </a:p>
        </p:txBody>
      </p:sp>
      <p:sp>
        <p:nvSpPr>
          <p:cNvPr id="34" name="Titre 1"/>
          <p:cNvSpPr txBox="1">
            <a:spLocks/>
          </p:cNvSpPr>
          <p:nvPr/>
        </p:nvSpPr>
        <p:spPr>
          <a:xfrm>
            <a:off x="539750" y="404813"/>
            <a:ext cx="8064500" cy="4953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0" cap="none" spc="0" normalizeH="0" baseline="0" noProof="0" dirty="0" smtClean="0">
                <a:ln>
                  <a:noFill/>
                </a:ln>
                <a:solidFill>
                  <a:srgbClr val="007F9E"/>
                </a:solidFill>
                <a:effectLst/>
                <a:uLnTx/>
                <a:uFillTx/>
                <a:latin typeface="+mj-lt"/>
                <a:ea typeface="+mj-ea"/>
                <a:cs typeface="+mj-cs"/>
              </a:rPr>
              <a:t>Finalisation de la vente avec Octave</a:t>
            </a:r>
            <a:endParaRPr kumimoji="0" lang="fr-FR" sz="2000" b="1" i="0" u="none" strike="noStrike" kern="0" cap="none" spc="0" normalizeH="0" baseline="0" noProof="0" dirty="0">
              <a:ln>
                <a:noFill/>
              </a:ln>
              <a:solidFill>
                <a:srgbClr val="007F9E"/>
              </a:solidFill>
              <a:effectLst/>
              <a:uLnTx/>
              <a:uFillTx/>
              <a:latin typeface="+mj-lt"/>
              <a:ea typeface="+mj-ea"/>
              <a:cs typeface="+mj-cs"/>
            </a:endParaRPr>
          </a:p>
        </p:txBody>
      </p:sp>
      <p:sp>
        <p:nvSpPr>
          <p:cNvPr id="35" name="Espace réservé du numéro de diapositive 4"/>
          <p:cNvSpPr>
            <a:spLocks noGrp="1"/>
          </p:cNvSpPr>
          <p:nvPr>
            <p:ph type="sldNum" sz="quarter" idx="4294967295"/>
          </p:nvPr>
        </p:nvSpPr>
        <p:spPr>
          <a:xfrm>
            <a:off x="459717" y="6183085"/>
            <a:ext cx="314559" cy="226559"/>
          </a:xfrm>
          <a:prstGeom prst="rect">
            <a:avLst/>
          </a:prstGeom>
        </p:spPr>
        <p:txBody>
          <a:bodyPr/>
          <a:lstStyle/>
          <a:p>
            <a:pPr algn="r"/>
            <a:fld id="{C1E1564E-73E6-47A7-BC97-7D60F78144EA}" type="slidenum">
              <a:rPr lang="fr-FR" altLang="fr-FR" sz="800" smtClean="0">
                <a:solidFill>
                  <a:srgbClr val="FFFFFF"/>
                </a:solidFill>
              </a:rPr>
              <a:pPr algn="r"/>
              <a:t>18</a:t>
            </a:fld>
            <a:endParaRPr lang="fr-FR" altLang="fr-FR" sz="800" dirty="0">
              <a:solidFill>
                <a:srgbClr val="FFFFFF"/>
              </a:solidFill>
            </a:endParaRPr>
          </a:p>
        </p:txBody>
      </p:sp>
    </p:spTree>
    <p:custDataLst>
      <p:tags r:id="rId1"/>
    </p:custDataLst>
    <p:extLst>
      <p:ext uri="{BB962C8B-B14F-4D97-AF65-F5344CB8AC3E}">
        <p14:creationId xmlns:p14="http://schemas.microsoft.com/office/powerpoint/2010/main" val="312894874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5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500"/>
                                        <p:tgtEl>
                                          <p:spTgt spid="6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500"/>
                                        <p:tgtEl>
                                          <p:spTgt spid="6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5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25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par>
                                <p:cTn id="48" presetID="1" presetClass="entr" presetSubtype="0" fill="hold" nodeType="withEffect">
                                  <p:stCondLst>
                                    <p:cond delay="0"/>
                                  </p:stCondLst>
                                  <p:childTnLst>
                                    <p:set>
                                      <p:cBhvr>
                                        <p:cTn id="49" dur="1" fill="hold">
                                          <p:stCondLst>
                                            <p:cond delay="0"/>
                                          </p:stCondLst>
                                        </p:cTn>
                                        <p:tgtEl>
                                          <p:spTgt spid="6"/>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4" grpId="0" animBg="1"/>
      <p:bldP spid="65" grpId="0" animBg="1"/>
      <p:bldP spid="66" grpId="0" animBg="1"/>
      <p:bldP spid="67" grpId="0" animBg="1"/>
      <p:bldP spid="68" grpId="0" animBg="1"/>
      <p:bldP spid="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altLang="fr-FR" dirty="0" smtClean="0"/>
              <a:t>Octave</a:t>
            </a:r>
            <a:endParaRPr lang="fr-FR" dirty="0"/>
          </a:p>
        </p:txBody>
      </p:sp>
      <p:sp>
        <p:nvSpPr>
          <p:cNvPr id="4" name="Espace réservé de la date 3"/>
          <p:cNvSpPr>
            <a:spLocks noGrp="1"/>
          </p:cNvSpPr>
          <p:nvPr>
            <p:ph type="dt" sz="half" idx="10"/>
          </p:nvPr>
        </p:nvSpPr>
        <p:spPr/>
        <p:txBody>
          <a:bodyPr/>
          <a:lstStyle/>
          <a:p>
            <a:fld id="{EBEAFC47-23CC-45B5-B164-A9A56550D905}"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19</a:t>
            </a:fld>
            <a:endParaRPr lang="fr-FR" altLang="fr-FR" dirty="0"/>
          </a:p>
        </p:txBody>
      </p:sp>
      <p:pic>
        <p:nvPicPr>
          <p:cNvPr id="2050" name="Picture 2"/>
          <p:cNvPicPr>
            <a:picLocks noChangeAspect="1" noChangeArrowheads="1"/>
          </p:cNvPicPr>
          <p:nvPr/>
        </p:nvPicPr>
        <p:blipFill>
          <a:blip r:embed="rId3" cstate="print"/>
          <a:srcRect t="11923" b="17735"/>
          <a:stretch>
            <a:fillRect/>
          </a:stretch>
        </p:blipFill>
        <p:spPr bwMode="auto">
          <a:xfrm>
            <a:off x="395288" y="1273621"/>
            <a:ext cx="7196135" cy="4049493"/>
          </a:xfrm>
          <a:prstGeom prst="rect">
            <a:avLst/>
          </a:prstGeom>
          <a:noFill/>
          <a:ln w="9525">
            <a:noFill/>
            <a:miter lim="800000"/>
            <a:headEnd/>
            <a:tailEnd/>
          </a:ln>
        </p:spPr>
      </p:pic>
      <p:sp>
        <p:nvSpPr>
          <p:cNvPr id="7" name="Ellipse 6"/>
          <p:cNvSpPr/>
          <p:nvPr/>
        </p:nvSpPr>
        <p:spPr>
          <a:xfrm>
            <a:off x="5709011" y="3630532"/>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1</a:t>
            </a:r>
            <a:endParaRPr lang="fr-FR" sz="2000" b="1" dirty="0">
              <a:solidFill>
                <a:schemeClr val="tx1">
                  <a:lumMod val="50000"/>
                </a:schemeClr>
              </a:solidFill>
              <a:latin typeface="Arial" pitchFamily="34" charset="0"/>
              <a:cs typeface="Arial" pitchFamily="34" charset="0"/>
            </a:endParaRPr>
          </a:p>
        </p:txBody>
      </p:sp>
      <p:sp>
        <p:nvSpPr>
          <p:cNvPr id="8" name="Ellipse 7"/>
          <p:cNvSpPr/>
          <p:nvPr/>
        </p:nvSpPr>
        <p:spPr>
          <a:xfrm>
            <a:off x="5709011" y="2808514"/>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2</a:t>
            </a:r>
            <a:endParaRPr lang="fr-FR" sz="2000" b="1" dirty="0">
              <a:solidFill>
                <a:schemeClr val="tx1">
                  <a:lumMod val="50000"/>
                </a:schemeClr>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Octave</a:t>
            </a:r>
            <a:endParaRPr lang="fr-FR" dirty="0"/>
          </a:p>
        </p:txBody>
      </p:sp>
      <p:sp>
        <p:nvSpPr>
          <p:cNvPr id="4" name="Espace réservé de la date 3"/>
          <p:cNvSpPr>
            <a:spLocks noGrp="1"/>
          </p:cNvSpPr>
          <p:nvPr>
            <p:ph type="dt" sz="half" idx="10"/>
          </p:nvPr>
        </p:nvSpPr>
        <p:spPr/>
        <p:txBody>
          <a:bodyPr/>
          <a:lstStyle/>
          <a:p>
            <a:fld id="{BF279901-29FE-4051-BFF6-A2F381DA36D5}"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20</a:t>
            </a:fld>
            <a:endParaRPr lang="fr-FR" altLang="fr-FR" dirty="0"/>
          </a:p>
        </p:txBody>
      </p:sp>
      <p:pic>
        <p:nvPicPr>
          <p:cNvPr id="3074" name="Picture 2"/>
          <p:cNvPicPr>
            <a:picLocks noChangeAspect="1" noChangeArrowheads="1"/>
          </p:cNvPicPr>
          <p:nvPr/>
        </p:nvPicPr>
        <p:blipFill>
          <a:blip r:embed="rId3" cstate="print"/>
          <a:srcRect t="11839" b="10276"/>
          <a:stretch>
            <a:fillRect/>
          </a:stretch>
        </p:blipFill>
        <p:spPr bwMode="auto">
          <a:xfrm>
            <a:off x="395288" y="1164771"/>
            <a:ext cx="7093158" cy="4419600"/>
          </a:xfrm>
          <a:prstGeom prst="rect">
            <a:avLst/>
          </a:prstGeom>
          <a:noFill/>
          <a:ln w="9525">
            <a:noFill/>
            <a:miter lim="800000"/>
            <a:headEnd/>
            <a:tailEnd/>
          </a:ln>
        </p:spPr>
      </p:pic>
      <p:sp>
        <p:nvSpPr>
          <p:cNvPr id="7" name="Ellipse 6"/>
          <p:cNvSpPr/>
          <p:nvPr/>
        </p:nvSpPr>
        <p:spPr>
          <a:xfrm>
            <a:off x="5606143" y="4632692"/>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a:solidFill>
                  <a:schemeClr val="tx1">
                    <a:lumMod val="50000"/>
                  </a:schemeClr>
                </a:solidFill>
                <a:latin typeface="Arial" pitchFamily="34" charset="0"/>
                <a:cs typeface="Arial" pitchFamily="34" charset="0"/>
              </a:rPr>
              <a:t>3</a:t>
            </a:r>
            <a:endParaRPr lang="fr-FR" sz="2000" b="1" dirty="0" smtClean="0">
              <a:solidFill>
                <a:schemeClr val="tx1">
                  <a:lumMod val="50000"/>
                </a:schemeClr>
              </a:solidFill>
              <a:latin typeface="Arial" pitchFamily="34" charset="0"/>
              <a:cs typeface="Arial" pitchFamily="34" charset="0"/>
            </a:endParaRPr>
          </a:p>
        </p:txBody>
      </p:sp>
      <p:sp>
        <p:nvSpPr>
          <p:cNvPr id="8" name="Ellipse 7"/>
          <p:cNvSpPr/>
          <p:nvPr/>
        </p:nvSpPr>
        <p:spPr>
          <a:xfrm>
            <a:off x="143889" y="3352800"/>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a:solidFill>
                  <a:schemeClr val="tx1">
                    <a:lumMod val="50000"/>
                  </a:schemeClr>
                </a:solidFill>
                <a:latin typeface="Arial" pitchFamily="34" charset="0"/>
                <a:cs typeface="Arial" pitchFamily="34" charset="0"/>
              </a:rPr>
              <a:t>3</a:t>
            </a:r>
            <a:endParaRPr lang="fr-FR" sz="2000" b="1" dirty="0" smtClean="0">
              <a:solidFill>
                <a:schemeClr val="tx1">
                  <a:lumMod val="50000"/>
                </a:schemeClr>
              </a:solidFill>
              <a:latin typeface="Arial" pitchFamily="34" charset="0"/>
              <a:cs typeface="Arial" pitchFamily="34" charset="0"/>
            </a:endParaRPr>
          </a:p>
        </p:txBody>
      </p:sp>
      <p:sp>
        <p:nvSpPr>
          <p:cNvPr id="9" name="Ellipse 8"/>
          <p:cNvSpPr/>
          <p:nvPr/>
        </p:nvSpPr>
        <p:spPr>
          <a:xfrm>
            <a:off x="3200400" y="4830622"/>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4</a:t>
            </a:r>
          </a:p>
        </p:txBody>
      </p:sp>
      <p:sp>
        <p:nvSpPr>
          <p:cNvPr id="10" name="Ellipse 9"/>
          <p:cNvSpPr/>
          <p:nvPr/>
        </p:nvSpPr>
        <p:spPr>
          <a:xfrm>
            <a:off x="827088" y="2438400"/>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5</a:t>
            </a:r>
          </a:p>
        </p:txBody>
      </p:sp>
      <p:sp>
        <p:nvSpPr>
          <p:cNvPr id="11" name="Ellipse 10"/>
          <p:cNvSpPr/>
          <p:nvPr/>
        </p:nvSpPr>
        <p:spPr>
          <a:xfrm>
            <a:off x="6836229" y="2194939"/>
            <a:ext cx="395861" cy="395861"/>
          </a:xfrm>
          <a:prstGeom prst="ellipse">
            <a:avLst/>
          </a:prstGeom>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lang="fr-FR" sz="2000" b="1" dirty="0" smtClean="0">
                <a:solidFill>
                  <a:schemeClr val="tx1">
                    <a:lumMod val="50000"/>
                  </a:schemeClr>
                </a:solidFill>
                <a:latin typeface="Arial" pitchFamily="34" charset="0"/>
                <a:cs typeface="Arial" pitchFamily="34" charset="0"/>
              </a:rPr>
              <a:t>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e la date 3"/>
          <p:cNvSpPr>
            <a:spLocks noGrp="1"/>
          </p:cNvSpPr>
          <p:nvPr>
            <p:ph type="dt" sz="half" idx="10"/>
          </p:nvPr>
        </p:nvSpPr>
        <p:spPr/>
        <p:txBody>
          <a:bodyPr/>
          <a:lstStyle/>
          <a:p>
            <a:fld id="{B552F961-6C34-4077-B7A9-EB499DAAA0C0}" type="datetime4">
              <a:rPr lang="fr-FR" altLang="fr-FR" smtClean="0"/>
              <a:pPr/>
              <a:t>5 juillet 2016</a:t>
            </a:fld>
            <a:endParaRPr lang="fr-FR" altLang="fr-FR" dirty="0"/>
          </a:p>
        </p:txBody>
      </p:sp>
      <p:sp>
        <p:nvSpPr>
          <p:cNvPr id="5" name="Espace réservé du numéro de diapositive 4"/>
          <p:cNvSpPr>
            <a:spLocks noGrp="1"/>
          </p:cNvSpPr>
          <p:nvPr>
            <p:ph type="sldNum" sz="quarter" idx="11"/>
          </p:nvPr>
        </p:nvSpPr>
        <p:spPr/>
        <p:txBody>
          <a:bodyPr/>
          <a:lstStyle/>
          <a:p>
            <a:fld id="{C1E1564E-73E6-47A7-BC97-7D60F78144EA}" type="slidenum">
              <a:rPr lang="fr-FR" altLang="fr-FR" smtClean="0"/>
              <a:pPr/>
              <a:t>21</a:t>
            </a:fld>
            <a:endParaRPr lang="fr-FR" altLang="fr-FR" dirty="0"/>
          </a:p>
        </p:txBody>
      </p:sp>
      <p:pic>
        <p:nvPicPr>
          <p:cNvPr id="6" name="Espace réservé du contenu 3"/>
          <p:cNvPicPr>
            <a:picLocks noChangeAspect="1"/>
          </p:cNvPicPr>
          <p:nvPr/>
        </p:nvPicPr>
        <p:blipFill>
          <a:blip r:embed="rId3" cstate="print"/>
          <a:srcRect l="5402" t="13361" r="7475" b="26183"/>
          <a:stretch>
            <a:fillRect/>
          </a:stretch>
        </p:blipFill>
        <p:spPr bwMode="auto">
          <a:xfrm>
            <a:off x="-1" y="-26988"/>
            <a:ext cx="9134475" cy="3891417"/>
          </a:xfrm>
          <a:prstGeom prst="rect">
            <a:avLst/>
          </a:prstGeom>
          <a:noFill/>
          <a:ln w="9525">
            <a:noFill/>
            <a:miter lim="800000"/>
            <a:headEnd/>
            <a:tailEnd/>
          </a:ln>
        </p:spPr>
      </p:pic>
      <p:sp>
        <p:nvSpPr>
          <p:cNvPr id="7" name="ZoneTexte 6"/>
          <p:cNvSpPr txBox="1"/>
          <p:nvPr/>
        </p:nvSpPr>
        <p:spPr>
          <a:xfrm>
            <a:off x="684213" y="4103914"/>
            <a:ext cx="7763101" cy="461665"/>
          </a:xfrm>
          <a:prstGeom prst="rect">
            <a:avLst/>
          </a:prstGeom>
          <a:noFill/>
        </p:spPr>
        <p:txBody>
          <a:bodyPr wrap="square" rtlCol="0">
            <a:spAutoFit/>
          </a:bodyPr>
          <a:lstStyle/>
          <a:p>
            <a:pPr algn="ctr"/>
            <a:r>
              <a:rPr lang="fr-FR" dirty="0" smtClean="0"/>
              <a:t> </a:t>
            </a:r>
          </a:p>
        </p:txBody>
      </p:sp>
      <p:pic>
        <p:nvPicPr>
          <p:cNvPr id="8" name="Picture 3"/>
          <p:cNvPicPr>
            <a:picLocks noChangeAspect="1" noChangeArrowheads="1"/>
          </p:cNvPicPr>
          <p:nvPr/>
        </p:nvPicPr>
        <p:blipFill>
          <a:blip r:embed="rId4" cstate="print"/>
          <a:srcRect/>
          <a:stretch>
            <a:fillRect/>
          </a:stretch>
        </p:blipFill>
        <p:spPr bwMode="auto">
          <a:xfrm>
            <a:off x="2569029" y="1251857"/>
            <a:ext cx="4027713" cy="2427515"/>
          </a:xfrm>
          <a:prstGeom prst="rect">
            <a:avLst/>
          </a:prstGeom>
          <a:noFill/>
          <a:ln w="9525">
            <a:noFill/>
            <a:miter lim="800000"/>
            <a:headEnd/>
            <a:tailEnd/>
          </a:ln>
        </p:spPr>
      </p:pic>
      <p:sp>
        <p:nvSpPr>
          <p:cNvPr id="9" name="Rectangle à coins arrondis 8"/>
          <p:cNvSpPr/>
          <p:nvPr/>
        </p:nvSpPr>
        <p:spPr>
          <a:xfrm>
            <a:off x="-1" y="89127"/>
            <a:ext cx="3047772" cy="1621971"/>
          </a:xfrm>
          <a:prstGeom prst="wedgeRoundRectCallout">
            <a:avLst>
              <a:gd name="adj1" fmla="val 94912"/>
              <a:gd name="adj2" fmla="val 85406"/>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lvl="0" indent="-342900"/>
            <a:r>
              <a:rPr lang="fr-FR" sz="1600" b="1" dirty="0" smtClean="0">
                <a:solidFill>
                  <a:schemeClr val="tx1"/>
                </a:solidFill>
                <a:latin typeface="Calibri" pitchFamily="34" charset="0"/>
                <a:ea typeface="Calibri" pitchFamily="34" charset="0"/>
                <a:cs typeface="Times New Roman" pitchFamily="18" charset="0"/>
              </a:rPr>
              <a:t> Bravo vous venez de conclure et concrétiser la vente. </a:t>
            </a:r>
          </a:p>
          <a:p>
            <a:pPr marL="342900" lvl="0" indent="-342900"/>
            <a:r>
              <a:rPr lang="fr-FR" sz="1600" b="1" dirty="0" smtClean="0">
                <a:solidFill>
                  <a:schemeClr val="tx1"/>
                </a:solidFill>
                <a:latin typeface="Calibri" pitchFamily="34" charset="0"/>
                <a:cs typeface="Arial" pitchFamily="34" charset="0"/>
              </a:rPr>
              <a:t>Pour que celle-ci soit finalisée il faut que l’employeur retourne le(s</a:t>
            </a:r>
            <a:r>
              <a:rPr lang="fr-FR" sz="1600" b="1" smtClean="0">
                <a:solidFill>
                  <a:schemeClr val="tx1"/>
                </a:solidFill>
                <a:latin typeface="Calibri" pitchFamily="34" charset="0"/>
                <a:cs typeface="Arial" pitchFamily="34" charset="0"/>
              </a:rPr>
              <a:t>) bulletin(s) </a:t>
            </a:r>
            <a:r>
              <a:rPr lang="fr-FR" sz="1600" b="1" dirty="0" smtClean="0">
                <a:solidFill>
                  <a:schemeClr val="tx1"/>
                </a:solidFill>
                <a:latin typeface="Calibri" pitchFamily="34" charset="0"/>
                <a:cs typeface="Arial" pitchFamily="34" charset="0"/>
              </a:rPr>
              <a:t>d’affiliation(s)</a:t>
            </a:r>
            <a:endParaRPr lang="fr-FR" sz="1200" b="1" dirty="0" smtClean="0">
              <a:solidFill>
                <a:schemeClr val="tx1"/>
              </a:solidFill>
              <a:latin typeface="Calibri" pitchFamily="34" charset="0"/>
              <a:cs typeface="Times New Roman" pitchFamily="18" charset="0"/>
            </a:endParaRPr>
          </a:p>
        </p:txBody>
      </p:sp>
      <p:sp>
        <p:nvSpPr>
          <p:cNvPr id="10" name="ZoneTexte 9"/>
          <p:cNvSpPr txBox="1"/>
          <p:nvPr/>
        </p:nvSpPr>
        <p:spPr>
          <a:xfrm>
            <a:off x="391862" y="3864429"/>
            <a:ext cx="6063368" cy="2123658"/>
          </a:xfrm>
          <a:prstGeom prst="rect">
            <a:avLst/>
          </a:prstGeom>
          <a:noFill/>
        </p:spPr>
        <p:txBody>
          <a:bodyPr wrap="square" rtlCol="0">
            <a:spAutoFit/>
          </a:bodyPr>
          <a:lstStyle/>
          <a:p>
            <a:endParaRPr lang="fr-FR" sz="1600" b="1" dirty="0" smtClean="0">
              <a:latin typeface="+mn-lt"/>
            </a:endParaRPr>
          </a:p>
          <a:p>
            <a:pPr>
              <a:buFont typeface="Arial" pitchFamily="34" charset="0"/>
              <a:buChar char="•"/>
            </a:pPr>
            <a:r>
              <a:rPr lang="fr-FR" sz="1600" b="1" dirty="0" smtClean="0">
                <a:latin typeface="+mn-lt"/>
              </a:rPr>
              <a:t> Insister sur l’obligation légale d’information des salariés</a:t>
            </a:r>
          </a:p>
          <a:p>
            <a:endParaRPr lang="fr-FR" sz="1600" b="1" dirty="0" smtClean="0">
              <a:latin typeface="+mn-lt"/>
            </a:endParaRPr>
          </a:p>
          <a:p>
            <a:endParaRPr lang="fr-FR" sz="1600" b="1" dirty="0" smtClean="0">
              <a:latin typeface="+mn-lt"/>
            </a:endParaRPr>
          </a:p>
          <a:p>
            <a:pPr>
              <a:buFont typeface="Arial" pitchFamily="34" charset="0"/>
              <a:buChar char="•"/>
            </a:pPr>
            <a:r>
              <a:rPr lang="fr-FR" sz="1600" b="1" dirty="0" smtClean="0">
                <a:latin typeface="+mn-lt"/>
              </a:rPr>
              <a:t> Utiliser l’assistance pour l’aider à finaliser les démarches</a:t>
            </a:r>
            <a:endParaRPr lang="fr-FR" sz="2000" dirty="0" smtClean="0">
              <a:latin typeface="Calibri" pitchFamily="34" charset="0"/>
            </a:endParaRPr>
          </a:p>
          <a:p>
            <a:endParaRPr lang="fr-FR" sz="2000" dirty="0">
              <a:latin typeface="Calibri" pitchFamily="34" charset="0"/>
            </a:endParaRPr>
          </a:p>
        </p:txBody>
      </p:sp>
      <p:sp>
        <p:nvSpPr>
          <p:cNvPr id="12" name="Rectangle à coins arrondis 11"/>
          <p:cNvSpPr/>
          <p:nvPr/>
        </p:nvSpPr>
        <p:spPr>
          <a:xfrm flipH="1">
            <a:off x="5357869" y="404813"/>
            <a:ext cx="3418114" cy="1162729"/>
          </a:xfrm>
          <a:prstGeom prst="wedgeRoundRectCallout">
            <a:avLst>
              <a:gd name="adj1" fmla="val 65613"/>
              <a:gd name="adj2" fmla="val 115365"/>
              <a:gd name="adj3" fmla="val 16667"/>
            </a:avLst>
          </a:prstGeom>
          <a:solidFill>
            <a:schemeClr val="bg1"/>
          </a:solidFill>
          <a:ln>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lvl="0" indent="-342900" algn="ctr"/>
            <a:r>
              <a:rPr lang="fr-FR" sz="1600" b="1" dirty="0" smtClean="0">
                <a:solidFill>
                  <a:schemeClr val="tx1"/>
                </a:solidFill>
                <a:latin typeface="Calibri" pitchFamily="34" charset="0"/>
                <a:ea typeface="Calibri" pitchFamily="34" charset="0"/>
                <a:cs typeface="Times New Roman" pitchFamily="18" charset="0"/>
              </a:rPr>
              <a:t> Un seul numéro à retenir </a:t>
            </a:r>
          </a:p>
          <a:p>
            <a:pPr marL="342900" lvl="0" indent="-342900"/>
            <a:r>
              <a:rPr lang="fr-FR" sz="1800" b="1" dirty="0" smtClean="0">
                <a:solidFill>
                  <a:schemeClr val="tx1"/>
                </a:solidFill>
                <a:latin typeface="Calibri" pitchFamily="34" charset="0"/>
                <a:cs typeface="Times New Roman" pitchFamily="18" charset="0"/>
              </a:rPr>
              <a:t>                  </a:t>
            </a:r>
            <a:r>
              <a:rPr lang="fr-FR" sz="1800" b="1" u="sng" dirty="0" smtClean="0">
                <a:solidFill>
                  <a:schemeClr val="tx1"/>
                </a:solidFill>
                <a:latin typeface="Calibri" pitchFamily="34" charset="0"/>
                <a:cs typeface="Times New Roman" pitchFamily="18" charset="0"/>
              </a:rPr>
              <a:t>09 69 39 49 93</a:t>
            </a:r>
            <a:endParaRPr lang="fr-FR" sz="1400" b="1" u="sng" dirty="0" smtClean="0">
              <a:solidFill>
                <a:schemeClr val="tx1"/>
              </a:solidFill>
              <a:latin typeface="Calibri" pitchFamily="34" charset="0"/>
              <a:cs typeface="Times New Roman" pitchFamily="18" charset="0"/>
            </a:endParaRPr>
          </a:p>
        </p:txBody>
      </p:sp>
      <p:sp>
        <p:nvSpPr>
          <p:cNvPr id="13" name="AutoShape 8"/>
          <p:cNvSpPr>
            <a:spLocks noChangeArrowheads="1"/>
          </p:cNvSpPr>
          <p:nvPr/>
        </p:nvSpPr>
        <p:spPr bwMode="auto">
          <a:xfrm rot="10800000">
            <a:off x="6357994" y="3842649"/>
            <a:ext cx="2537734" cy="2130430"/>
          </a:xfrm>
          <a:prstGeom prst="foldedCorner">
            <a:avLst>
              <a:gd name="adj" fmla="val 23369"/>
            </a:avLst>
          </a:prstGeom>
          <a:solidFill>
            <a:srgbClr val="FFFF99"/>
          </a:solidFill>
          <a:ln w="9525">
            <a:solidFill>
              <a:schemeClr val="folHlink"/>
            </a:solidFill>
            <a:round/>
            <a:headEnd/>
            <a:tailEnd/>
          </a:ln>
        </p:spPr>
        <p:txBody>
          <a:bodyPr rot="10800000" lIns="18000" rIns="18000" anchor="ctr"/>
          <a:lstStyle/>
          <a:p>
            <a:pPr algn="ctr"/>
            <a:r>
              <a:rPr lang="fr-FR" sz="1400" b="1" dirty="0" smtClean="0">
                <a:solidFill>
                  <a:srgbClr val="581D74"/>
                </a:solidFill>
                <a:latin typeface="+mn-lt"/>
              </a:rPr>
              <a:t>Ainsi je m’assure que mon client informe ses salariés  de la mise en place  d’un contrat santé salariés et qu’il nous fasse  parvenir les bulletins d’affiliations</a:t>
            </a:r>
            <a:endParaRPr lang="fr-FR" sz="1400" b="1" dirty="0">
              <a:solidFill>
                <a:srgbClr val="581D74"/>
              </a:solidFill>
              <a:latin typeface="+mn-lt"/>
            </a:endParaRPr>
          </a:p>
        </p:txBody>
      </p:sp>
      <p:sp>
        <p:nvSpPr>
          <p:cNvPr id="14" name="ZoneTexte 13"/>
          <p:cNvSpPr txBox="1"/>
          <p:nvPr/>
        </p:nvSpPr>
        <p:spPr>
          <a:xfrm>
            <a:off x="6792686" y="4005940"/>
            <a:ext cx="1983295" cy="338554"/>
          </a:xfrm>
          <a:prstGeom prst="rect">
            <a:avLst/>
          </a:prstGeom>
          <a:noFill/>
        </p:spPr>
        <p:txBody>
          <a:bodyPr wrap="square" rtlCol="0">
            <a:spAutoFit/>
          </a:bodyPr>
          <a:lstStyle/>
          <a:p>
            <a:pPr algn="ctr"/>
            <a:r>
              <a:rPr lang="fr-FR" sz="1600" b="1" u="sng" dirty="0" smtClean="0"/>
              <a:t>IMPORTANT</a:t>
            </a:r>
            <a:endParaRPr lang="fr-FR" sz="1600" b="1" u="sng"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down)">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Effect transition="in" filter="wipe(down)">
                                      <p:cBhvr>
                                        <p:cTn id="12" dur="500"/>
                                        <p:tgtEl>
                                          <p:spTgt spid="10">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2">
                                            <p:bg/>
                                          </p:spTgt>
                                        </p:tgtEl>
                                        <p:attrNameLst>
                                          <p:attrName>style.visibility</p:attrName>
                                        </p:attrNameLst>
                                      </p:cBhvr>
                                      <p:to>
                                        <p:strVal val="visible"/>
                                      </p:to>
                                    </p:set>
                                    <p:animEffect transition="in" filter="checkerboard(across)">
                                      <p:cBhvr>
                                        <p:cTn id="17" dur="500"/>
                                        <p:tgtEl>
                                          <p:spTgt spid="12">
                                            <p:bg/>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checkerboard(across)">
                                      <p:cBhvr>
                                        <p:cTn id="20" dur="500"/>
                                        <p:tgtEl>
                                          <p:spTgt spid="12">
                                            <p:txEl>
                                              <p:pRg st="0" end="0"/>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animEffect transition="in" filter="checkerboard(across)">
                                      <p:cBhvr>
                                        <p:cTn id="23" dur="5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amond(in)">
                                      <p:cBhvr>
                                        <p:cTn id="28" dur="2000"/>
                                        <p:tgtEl>
                                          <p:spTgt spid="1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checkerboard(across)">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animBg="1"/>
      <p:bldP spid="13"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custDataLst>
              <p:tags r:id="rId1"/>
            </p:custDataLst>
          </p:nvPr>
        </p:nvSpPr>
        <p:spPr bwMode="auto">
          <a:xfrm>
            <a:off x="457200" y="611189"/>
            <a:ext cx="8036169" cy="307975"/>
          </a:xfrm>
          <a:prstGeom prst="rect">
            <a:avLst/>
          </a:prstGeom>
          <a:noFill/>
          <a:ln w="6350">
            <a:noFill/>
            <a:miter lim="800000"/>
            <a:headEnd/>
            <a:tailEnd/>
          </a:ln>
        </p:spPr>
        <p:txBody>
          <a:bodyPr lIns="0" tIns="0" rIns="0" bIns="0" anchor="b">
            <a:spAutoFit/>
          </a:bodyPr>
          <a:lstStyle/>
          <a:p>
            <a:pPr fontAlgn="auto">
              <a:spcBef>
                <a:spcPts val="0"/>
              </a:spcBef>
              <a:spcAft>
                <a:spcPts val="0"/>
              </a:spcAft>
              <a:defRPr/>
            </a:pPr>
            <a:r>
              <a:rPr lang="fr-FR" altLang="fr-FR" sz="2000" dirty="0">
                <a:solidFill>
                  <a:schemeClr val="tx2"/>
                </a:solidFill>
                <a:latin typeface="+mj-lt"/>
                <a:ea typeface="+mj-ea"/>
                <a:cs typeface="+mj-cs"/>
              </a:rPr>
              <a:t>Les documents de souscription et d’affiliation</a:t>
            </a:r>
          </a:p>
        </p:txBody>
      </p:sp>
      <p:sp>
        <p:nvSpPr>
          <p:cNvPr id="23" name="Rogner un rectangle avec un coin diagonal 22"/>
          <p:cNvSpPr/>
          <p:nvPr/>
        </p:nvSpPr>
        <p:spPr bwMode="auto">
          <a:xfrm>
            <a:off x="984738" y="981075"/>
            <a:ext cx="3188677" cy="5040312"/>
          </a:xfrm>
          <a:prstGeom prst="snip2DiagRect">
            <a:avLst/>
          </a:prstGeom>
          <a:solidFill>
            <a:schemeClr val="accent3"/>
          </a:solidFill>
          <a:ln w="9525" cap="flat" cmpd="sng" algn="ctr">
            <a:solidFill>
              <a:schemeClr val="bg2"/>
            </a:solidFill>
            <a:prstDash val="solid"/>
            <a:round/>
            <a:headEnd type="none" w="med" len="med"/>
            <a:tailEnd type="none" w="med" len="med"/>
          </a:ln>
          <a:effectLst/>
        </p:spPr>
        <p:txBody>
          <a:bodyPr lIns="90000" tIns="46800" rIns="90000" bIns="46800"/>
          <a:lstStyle/>
          <a:p>
            <a:pPr eaLnBrk="0" hangingPunct="0">
              <a:defRPr/>
            </a:pPr>
            <a:endParaRPr lang="fr-FR" sz="1400" dirty="0">
              <a:latin typeface="+mj-lt"/>
            </a:endParaRPr>
          </a:p>
          <a:p>
            <a:pPr algn="ctr" eaLnBrk="0" hangingPunct="0">
              <a:defRPr/>
            </a:pPr>
            <a:r>
              <a:rPr lang="fr-FR" sz="1600" b="1" u="sng" dirty="0">
                <a:latin typeface="+mj-lt"/>
              </a:rPr>
              <a:t>Documents destinés à l’employeur</a:t>
            </a:r>
          </a:p>
          <a:p>
            <a:pPr eaLnBrk="0" hangingPunct="0">
              <a:defRPr/>
            </a:pPr>
            <a:endParaRPr lang="fr-FR" sz="1400" dirty="0">
              <a:latin typeface="+mj-lt"/>
            </a:endParaRPr>
          </a:p>
          <a:p>
            <a:pPr eaLnBrk="0" hangingPunct="0">
              <a:buFont typeface="Wingdings" pitchFamily="2" charset="2"/>
              <a:buChar char="ü"/>
              <a:defRPr/>
            </a:pPr>
            <a:r>
              <a:rPr lang="fr-FR" sz="1400" dirty="0">
                <a:latin typeface="+mj-lt"/>
              </a:rPr>
              <a:t> Conditions générales</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hlinkClick r:id="rId4" action="ppaction://hlinkfile"/>
              </a:rPr>
              <a:t>Conditions particulières</a:t>
            </a:r>
            <a:endParaRPr lang="fr-FR" sz="1400" dirty="0">
              <a:latin typeface="+mj-lt"/>
            </a:endParaRP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Modèle de DUE</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Liste du personnel</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Statuts </a:t>
            </a:r>
            <a:r>
              <a:rPr lang="fr-FR" sz="1400" dirty="0" err="1">
                <a:latin typeface="+mj-lt"/>
              </a:rPr>
              <a:t>Macif</a:t>
            </a:r>
            <a:r>
              <a:rPr lang="fr-FR" sz="1400" dirty="0">
                <a:latin typeface="+mj-lt"/>
              </a:rPr>
              <a:t>-Mutualité </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Récépissé de remise de documents</a:t>
            </a:r>
          </a:p>
        </p:txBody>
      </p:sp>
      <p:sp>
        <p:nvSpPr>
          <p:cNvPr id="22" name="Organigramme : Stockage à accès séquentiel 21"/>
          <p:cNvSpPr/>
          <p:nvPr/>
        </p:nvSpPr>
        <p:spPr bwMode="auto">
          <a:xfrm>
            <a:off x="0" y="919164"/>
            <a:ext cx="1330569" cy="1008063"/>
          </a:xfrm>
          <a:prstGeom prst="flowChartMagneticTape">
            <a:avLst/>
          </a:prstGeom>
          <a:solidFill>
            <a:srgbClr val="364086"/>
          </a:solidFill>
          <a:ln w="9525" cap="flat" cmpd="sng" algn="ctr">
            <a:solidFill>
              <a:schemeClr val="bg2"/>
            </a:solidFill>
            <a:prstDash val="solid"/>
            <a:round/>
            <a:headEnd type="none" w="med" len="med"/>
            <a:tailEnd type="none" w="med" len="med"/>
          </a:ln>
          <a:effectLst/>
        </p:spPr>
        <p:txBody>
          <a:bodyPr wrap="none" lIns="90000" tIns="46800" rIns="90000" bIns="46800" anchor="ctr"/>
          <a:lstStyle/>
          <a:p>
            <a:pPr algn="ctr" eaLnBrk="0" hangingPunct="0">
              <a:defRPr/>
            </a:pPr>
            <a:r>
              <a:rPr lang="fr-FR" sz="1400" b="1" dirty="0">
                <a:solidFill>
                  <a:schemeClr val="bg1"/>
                </a:solidFill>
                <a:latin typeface="+mj-lt"/>
              </a:rPr>
              <a:t>EMPLOYEUR</a:t>
            </a:r>
            <a:endParaRPr lang="fr-FR" sz="1600" b="1" dirty="0">
              <a:solidFill>
                <a:schemeClr val="bg1"/>
              </a:solidFill>
              <a:latin typeface="+mj-lt"/>
            </a:endParaRPr>
          </a:p>
        </p:txBody>
      </p:sp>
      <p:sp>
        <p:nvSpPr>
          <p:cNvPr id="8" name="Rogner un rectangle avec un coin diagonal 7"/>
          <p:cNvSpPr/>
          <p:nvPr/>
        </p:nvSpPr>
        <p:spPr bwMode="auto">
          <a:xfrm>
            <a:off x="5635869" y="981075"/>
            <a:ext cx="3190143" cy="5040312"/>
          </a:xfrm>
          <a:prstGeom prst="snip2DiagRect">
            <a:avLst/>
          </a:prstGeom>
          <a:solidFill>
            <a:schemeClr val="accent3"/>
          </a:solidFill>
          <a:ln w="9525" cap="flat" cmpd="sng" algn="ctr">
            <a:solidFill>
              <a:schemeClr val="bg2"/>
            </a:solidFill>
            <a:prstDash val="solid"/>
            <a:round/>
            <a:headEnd type="none" w="med" len="med"/>
            <a:tailEnd type="none" w="med" len="med"/>
          </a:ln>
          <a:effectLst/>
        </p:spPr>
        <p:txBody>
          <a:bodyPr lIns="90000" tIns="46800" rIns="90000" bIns="46800"/>
          <a:lstStyle/>
          <a:p>
            <a:pPr eaLnBrk="0" hangingPunct="0">
              <a:defRPr/>
            </a:pPr>
            <a:endParaRPr lang="fr-FR" sz="1400" dirty="0">
              <a:latin typeface="+mj-lt"/>
            </a:endParaRPr>
          </a:p>
          <a:p>
            <a:pPr algn="ctr" eaLnBrk="0" hangingPunct="0">
              <a:defRPr/>
            </a:pPr>
            <a:r>
              <a:rPr lang="fr-FR" sz="1600" b="1" u="sng" dirty="0">
                <a:latin typeface="+mj-lt"/>
              </a:rPr>
              <a:t>Documents destinés aux salariés</a:t>
            </a:r>
          </a:p>
          <a:p>
            <a:pPr eaLnBrk="0" hangingPunct="0">
              <a:defRPr/>
            </a:pPr>
            <a:endParaRPr lang="fr-FR" sz="1400" dirty="0">
              <a:latin typeface="+mj-lt"/>
            </a:endParaRPr>
          </a:p>
          <a:p>
            <a:pPr eaLnBrk="0" hangingPunct="0">
              <a:buFont typeface="Wingdings" pitchFamily="2" charset="2"/>
              <a:buChar char="ü"/>
              <a:defRPr/>
            </a:pPr>
            <a:r>
              <a:rPr lang="fr-FR" sz="1400" dirty="0">
                <a:latin typeface="+mj-lt"/>
              </a:rPr>
              <a:t> </a:t>
            </a:r>
            <a:r>
              <a:rPr lang="fr-FR" sz="1400" dirty="0">
                <a:latin typeface="+mj-lt"/>
                <a:hlinkClick r:id="rId5" action="ppaction://hlinkfile"/>
              </a:rPr>
              <a:t>Notice d’information</a:t>
            </a:r>
            <a:endParaRPr lang="fr-FR" sz="1400" dirty="0">
              <a:latin typeface="+mj-lt"/>
            </a:endParaRP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Livret d’assistance</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a:t>
            </a:r>
            <a:r>
              <a:rPr lang="fr-FR" sz="1400" dirty="0">
                <a:latin typeface="+mj-lt"/>
                <a:hlinkClick r:id="rId6" action="ppaction://hlinkfile"/>
              </a:rPr>
              <a:t>Guide pratique</a:t>
            </a:r>
            <a:endParaRPr lang="fr-FR" sz="1400" dirty="0">
              <a:latin typeface="+mj-lt"/>
            </a:endParaRP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Statuts </a:t>
            </a:r>
            <a:r>
              <a:rPr lang="fr-FR" sz="1400" dirty="0" err="1">
                <a:latin typeface="+mj-lt"/>
              </a:rPr>
              <a:t>Macif</a:t>
            </a:r>
            <a:r>
              <a:rPr lang="fr-FR" sz="1400" dirty="0">
                <a:latin typeface="+mj-lt"/>
              </a:rPr>
              <a:t>-Mutualité</a:t>
            </a: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 Bulletin d’affiliation salarié et </a:t>
            </a:r>
          </a:p>
          <a:p>
            <a:pPr eaLnBrk="0" hangingPunct="0">
              <a:defRPr/>
            </a:pPr>
            <a:r>
              <a:rPr lang="fr-FR" sz="1400" dirty="0">
                <a:latin typeface="+mj-lt"/>
              </a:rPr>
              <a:t>ayants droit et annexes tarifaires </a:t>
            </a:r>
            <a:r>
              <a:rPr lang="fr-FR" sz="1400" dirty="0">
                <a:latin typeface="+mj-lt"/>
                <a:hlinkClick r:id="rId7" action="ppaction://hlinkfile"/>
              </a:rPr>
              <a:t>BAF FAM </a:t>
            </a:r>
            <a:r>
              <a:rPr lang="fr-FR" sz="1400" dirty="0">
                <a:latin typeface="+mj-lt"/>
              </a:rPr>
              <a:t>/  </a:t>
            </a:r>
            <a:r>
              <a:rPr lang="fr-FR" sz="1400" dirty="0">
                <a:latin typeface="+mj-lt"/>
                <a:hlinkClick r:id="rId8" action="ppaction://hlinkfile"/>
              </a:rPr>
              <a:t>BAF SAL</a:t>
            </a:r>
            <a:r>
              <a:rPr lang="fr-FR" sz="1400" dirty="0">
                <a:latin typeface="+mj-lt"/>
              </a:rPr>
              <a:t>  / </a:t>
            </a:r>
            <a:r>
              <a:rPr lang="fr-FR" sz="1400" dirty="0">
                <a:latin typeface="+mj-lt"/>
                <a:hlinkClick r:id="rId9" action="ppaction://hlinkfile"/>
              </a:rPr>
              <a:t>BAF AD</a:t>
            </a:r>
            <a:endParaRPr lang="fr-FR" sz="1400" dirty="0">
              <a:latin typeface="+mj-lt"/>
            </a:endParaRPr>
          </a:p>
          <a:p>
            <a:pPr eaLnBrk="0" hangingPunct="0">
              <a:defRPr/>
            </a:pPr>
            <a:endParaRPr lang="fr-FR" sz="1400" dirty="0">
              <a:latin typeface="+mj-lt"/>
            </a:endParaRPr>
          </a:p>
          <a:p>
            <a:pPr eaLnBrk="0" hangingPunct="0">
              <a:buFont typeface="Wingdings" pitchFamily="2" charset="2"/>
              <a:buChar char="ü"/>
              <a:defRPr/>
            </a:pPr>
            <a:r>
              <a:rPr lang="fr-FR" sz="1400" dirty="0">
                <a:latin typeface="+mj-lt"/>
              </a:rPr>
              <a:t> </a:t>
            </a:r>
            <a:r>
              <a:rPr lang="fr-FR" sz="1400" dirty="0">
                <a:latin typeface="+mj-lt"/>
                <a:hlinkClick r:id="rId10" action="ppaction://hlinkfile"/>
              </a:rPr>
              <a:t>Bulletin d’adhésion renfort et annexes tarifaires </a:t>
            </a:r>
            <a:endParaRPr lang="fr-FR" sz="1400" dirty="0">
              <a:latin typeface="+mj-lt"/>
            </a:endParaRPr>
          </a:p>
          <a:p>
            <a:pPr eaLnBrk="0" hangingPunct="0">
              <a:buFont typeface="Wingdings" pitchFamily="2" charset="2"/>
              <a:buChar char="ü"/>
              <a:defRPr/>
            </a:pPr>
            <a:endParaRPr lang="fr-FR" sz="1400" dirty="0">
              <a:latin typeface="+mj-lt"/>
            </a:endParaRPr>
          </a:p>
          <a:p>
            <a:pPr eaLnBrk="0" hangingPunct="0">
              <a:buFont typeface="Wingdings" pitchFamily="2" charset="2"/>
              <a:buChar char="ü"/>
              <a:defRPr/>
            </a:pPr>
            <a:r>
              <a:rPr lang="fr-FR" sz="1400" dirty="0">
                <a:latin typeface="+mj-lt"/>
              </a:rPr>
              <a:t>Guide « </a:t>
            </a:r>
            <a:r>
              <a:rPr lang="fr-FR" sz="1400" dirty="0" smtClean="0">
                <a:latin typeface="+mj-lt"/>
              </a:rPr>
              <a:t>Com</a:t>
            </a:r>
            <a:endParaRPr lang="fr-FR" sz="1400" dirty="0">
              <a:latin typeface="+mj-lt"/>
            </a:endParaRPr>
          </a:p>
        </p:txBody>
      </p:sp>
      <p:sp>
        <p:nvSpPr>
          <p:cNvPr id="9" name="Organigramme : Stockage à accès séquentiel 8"/>
          <p:cNvSpPr/>
          <p:nvPr/>
        </p:nvSpPr>
        <p:spPr bwMode="auto">
          <a:xfrm>
            <a:off x="4583724" y="919164"/>
            <a:ext cx="1329104" cy="1008063"/>
          </a:xfrm>
          <a:prstGeom prst="flowChartMagneticTape">
            <a:avLst/>
          </a:prstGeom>
          <a:solidFill>
            <a:srgbClr val="364086"/>
          </a:solidFill>
          <a:ln w="9525" cap="flat" cmpd="sng" algn="ctr">
            <a:solidFill>
              <a:schemeClr val="bg2"/>
            </a:solidFill>
            <a:prstDash val="solid"/>
            <a:round/>
            <a:headEnd type="none" w="med" len="med"/>
            <a:tailEnd type="none" w="med" len="med"/>
          </a:ln>
          <a:effectLst/>
        </p:spPr>
        <p:txBody>
          <a:bodyPr wrap="none" lIns="90000" tIns="46800" rIns="90000" bIns="46800" anchor="ctr"/>
          <a:lstStyle/>
          <a:p>
            <a:pPr algn="ctr" eaLnBrk="0" hangingPunct="0">
              <a:defRPr/>
            </a:pPr>
            <a:r>
              <a:rPr lang="fr-FR" sz="1400" b="1" dirty="0">
                <a:solidFill>
                  <a:schemeClr val="bg1"/>
                </a:solidFill>
                <a:latin typeface="+mj-lt"/>
              </a:rPr>
              <a:t>SALARIE</a:t>
            </a:r>
            <a:endParaRPr lang="fr-FR" sz="1600" b="1" dirty="0">
              <a:solidFill>
                <a:schemeClr val="bg1"/>
              </a:solidFill>
              <a:latin typeface="+mj-lt"/>
            </a:endParaRPr>
          </a:p>
        </p:txBody>
      </p:sp>
      <p:pic>
        <p:nvPicPr>
          <p:cNvPr id="11" name="Picture 5" descr="http://images.all-free-download.com/images/graphiclarge/hardware_printer_blue_99696.jpg"/>
          <p:cNvPicPr>
            <a:picLocks noChangeAspect="1" noChangeArrowheads="1"/>
          </p:cNvPicPr>
          <p:nvPr/>
        </p:nvPicPr>
        <p:blipFill>
          <a:blip r:embed="rId11" cstate="print"/>
          <a:srcRect/>
          <a:stretch>
            <a:fillRect/>
          </a:stretch>
        </p:blipFill>
        <p:spPr bwMode="auto">
          <a:xfrm>
            <a:off x="4215913" y="5805489"/>
            <a:ext cx="693126" cy="750887"/>
          </a:xfrm>
          <a:prstGeom prst="rect">
            <a:avLst/>
          </a:prstGeom>
          <a:noFill/>
          <a:ln w="9525">
            <a:noFill/>
            <a:miter lim="800000"/>
            <a:headEnd/>
            <a:tailEnd/>
          </a:ln>
        </p:spPr>
      </p:pic>
      <p:pic>
        <p:nvPicPr>
          <p:cNvPr id="12" name="Picture 7" descr="Résultat de recherche d'images pour &quot;mail icone&quot;"/>
          <p:cNvPicPr>
            <a:picLocks noChangeAspect="1" noChangeArrowheads="1"/>
          </p:cNvPicPr>
          <p:nvPr/>
        </p:nvPicPr>
        <p:blipFill>
          <a:blip r:embed="rId12" cstate="print"/>
          <a:srcRect/>
          <a:stretch>
            <a:fillRect/>
          </a:stretch>
        </p:blipFill>
        <p:spPr bwMode="auto">
          <a:xfrm>
            <a:off x="4875336" y="5805489"/>
            <a:ext cx="693126" cy="7508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par>
                                <p:cTn id="8" presetID="8"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amond(in)">
                                      <p:cBhvr>
                                        <p:cTn id="1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B9sBEikDkmYUFfmjMfrMg"/>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Page blanche">
  <a:themeElements>
    <a:clrScheme name="Personnalisé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F497A"/>
      </a:hlink>
      <a:folHlink>
        <a:srgbClr val="5F497A"/>
      </a:folHlink>
    </a:clrScheme>
    <a:fontScheme name="Page blanche">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spAutoFit/>
      </a:bodyPr>
      <a:lstStyle>
        <a:defPPr algn="just">
          <a:defRPr sz="1400" b="0" dirty="0"/>
        </a:defPPr>
      </a:lstStyle>
      <a:style>
        <a:lnRef idx="1">
          <a:schemeClr val="accent2"/>
        </a:lnRef>
        <a:fillRef idx="3">
          <a:schemeClr val="accent2"/>
        </a:fillRef>
        <a:effectRef idx="2">
          <a:schemeClr val="accent2"/>
        </a:effectRef>
        <a:fontRef idx="minor">
          <a:schemeClr val="lt1"/>
        </a:fontRef>
      </a:style>
    </a:spDef>
    <a:lnDef>
      <a:spPr bwMode="auto">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ln>
          <a:noFill/>
        </a:ln>
      </a:spPr>
      <a:bodyPr wrap="square" rtlCol="0">
        <a:spAutoFit/>
      </a:bodyPr>
      <a:lstStyle>
        <a:defPPr>
          <a:defRPr sz="1400" i="0" dirty="0" smtClean="0"/>
        </a:defPPr>
      </a:lstStyle>
    </a:txDef>
  </a:objectDefaults>
  <a:extraClrSchemeLst>
    <a:extraClrScheme>
      <a:clrScheme name="Page blanch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ge blanch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age blanch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ge blanch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ge blanch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ge blanch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age blanch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age blanche">
  <a:themeElements>
    <a:clrScheme name="Personnalisé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F497A"/>
      </a:hlink>
      <a:folHlink>
        <a:srgbClr val="5F497A"/>
      </a:folHlink>
    </a:clrScheme>
    <a:fontScheme name="Page blanche">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spAutoFit/>
      </a:bodyPr>
      <a:lstStyle>
        <a:defPPr algn="just">
          <a:defRPr sz="1400" b="0" dirty="0"/>
        </a:defPPr>
      </a:lstStyle>
      <a:style>
        <a:lnRef idx="1">
          <a:schemeClr val="accent2"/>
        </a:lnRef>
        <a:fillRef idx="3">
          <a:schemeClr val="accent2"/>
        </a:fillRef>
        <a:effectRef idx="2">
          <a:schemeClr val="accent2"/>
        </a:effectRef>
        <a:fontRef idx="minor">
          <a:schemeClr val="lt1"/>
        </a:fontRef>
      </a:style>
    </a:spDef>
    <a:lnDef>
      <a:spPr bwMode="auto">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solidFill>
          <a:srgbClr val="FF0000"/>
        </a:solidFill>
      </a:spPr>
      <a:bodyPr wrap="none" rtlCol="0">
        <a:spAutoFit/>
      </a:bodyPr>
      <a:lstStyle>
        <a:defPPr>
          <a:defRPr b="0" dirty="0" smtClean="0"/>
        </a:defPPr>
      </a:lstStyle>
    </a:txDef>
  </a:objectDefaults>
  <a:extraClrSchemeLst>
    <a:extraClrScheme>
      <a:clrScheme name="Page blanch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ge blanch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age blanch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ge blanch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ge blanch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ge blanch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age blanch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Challenges Groupe BPCE Sports">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Gabarit_Assurances Non Vie VF">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Assurances Non Vie">
  <a:themeElements>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fontScheme name="1_Texte couran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Texte courant 1">
        <a:dk1>
          <a:srgbClr val="571E74"/>
        </a:dk1>
        <a:lt1>
          <a:srgbClr val="FFFFFF"/>
        </a:lt1>
        <a:dk2>
          <a:srgbClr val="000000"/>
        </a:dk2>
        <a:lt2>
          <a:srgbClr val="A678AD"/>
        </a:lt2>
        <a:accent1>
          <a:srgbClr val="956F60"/>
        </a:accent1>
        <a:accent2>
          <a:srgbClr val="E2006A"/>
        </a:accent2>
        <a:accent3>
          <a:srgbClr val="FFFFFF"/>
        </a:accent3>
        <a:accent4>
          <a:srgbClr val="491862"/>
        </a:accent4>
        <a:accent5>
          <a:srgbClr val="C8BBB6"/>
        </a:accent5>
        <a:accent6>
          <a:srgbClr val="CD005F"/>
        </a:accent6>
        <a:hlink>
          <a:srgbClr val="7B7C7E"/>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7D1669ACC77A41B919089D0DB0BF2A" ma:contentTypeVersion="0" ma:contentTypeDescription="Crée un document." ma:contentTypeScope="" ma:versionID="d6631b0b3984eb704aad6e1f8a12c03c">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C37977-B410-48C5-80A0-A90981E790AA}">
  <ds:schemaRefs>
    <ds:schemaRef ds:uri="http://purl.org/dc/terms/"/>
    <ds:schemaRef ds:uri="http://purl.org/dc/dcmitype/"/>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223FD3A4-E7BE-4677-B156-F18EB697C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1522DAE-844A-43AC-8DDF-E85FB76E5B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Challenges Groupe BPCE Sports</Template>
  <TotalTime>15279</TotalTime>
  <Words>1225</Words>
  <Application>Microsoft Office PowerPoint</Application>
  <PresentationFormat>Affichage à l'écran (4:3)</PresentationFormat>
  <Paragraphs>321</Paragraphs>
  <Slides>22</Slides>
  <Notes>20</Notes>
  <HiddenSlides>1</HiddenSlides>
  <MMClips>0</MMClips>
  <ScaleCrop>false</ScaleCrop>
  <HeadingPairs>
    <vt:vector size="4" baseType="variant">
      <vt:variant>
        <vt:lpstr>Thème</vt:lpstr>
      </vt:variant>
      <vt:variant>
        <vt:i4>14</vt:i4>
      </vt:variant>
      <vt:variant>
        <vt:lpstr>Titres des diapositives</vt:lpstr>
      </vt:variant>
      <vt:variant>
        <vt:i4>22</vt:i4>
      </vt:variant>
    </vt:vector>
  </HeadingPairs>
  <TitlesOfParts>
    <vt:vector size="36" baseType="lpstr">
      <vt:lpstr>Challenges Groupe BPCE Sports</vt:lpstr>
      <vt:lpstr>1_Challenges Groupe BPCE Sports</vt:lpstr>
      <vt:lpstr>2_Challenges Groupe BPCE Sports</vt:lpstr>
      <vt:lpstr>3_Challenges Groupe BPCE Sports</vt:lpstr>
      <vt:lpstr>4_Challenges Groupe BPCE Sports</vt:lpstr>
      <vt:lpstr>7_Page blanche</vt:lpstr>
      <vt:lpstr>Page blanche</vt:lpstr>
      <vt:lpstr>5_Challenges Groupe BPCE Sports</vt:lpstr>
      <vt:lpstr>6_Challenges Groupe BPCE Sports</vt:lpstr>
      <vt:lpstr>7_Challenges Groupe BPCE Sports</vt:lpstr>
      <vt:lpstr>8_Challenges Groupe BPCE Sports</vt:lpstr>
      <vt:lpstr>9_Challenges Groupe BPCE Sports</vt:lpstr>
      <vt:lpstr>Gabarit_Assurances Non Vie VF</vt:lpstr>
      <vt:lpstr>Assurances Non Vie</vt:lpstr>
      <vt:lpstr>Présentation PowerPoint</vt:lpstr>
      <vt:lpstr>Présentation PowerPoint</vt:lpstr>
      <vt:lpstr>Sommaire</vt:lpstr>
      <vt:lpstr>Présentation PowerPoint</vt:lpstr>
      <vt:lpstr>Présentation PowerPoint</vt:lpstr>
      <vt:lpstr>Comment valider l’éligibilité de l’offre </vt:lpstr>
      <vt:lpstr>L’offre Collective Santé Salariés</vt:lpstr>
      <vt:lpstr>Nos atouts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Octave</vt:lpstr>
      <vt:lpstr>Octave</vt:lpstr>
      <vt:lpstr>Présentation PowerPoint</vt:lpstr>
      <vt:lpstr>Présentation PowerPoint</vt:lpstr>
    </vt:vector>
  </TitlesOfParts>
  <Company>Natixis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DAC</dc:title>
  <dc:creator>AMOUNY Marie [BPCE Assurances]</dc:creator>
  <cp:lastModifiedBy>A5704641</cp:lastModifiedBy>
  <cp:revision>117</cp:revision>
  <cp:lastPrinted>2016-06-02T12:15:44Z</cp:lastPrinted>
  <dcterms:created xsi:type="dcterms:W3CDTF">2015-04-20T08:31:50Z</dcterms:created>
  <dcterms:modified xsi:type="dcterms:W3CDTF">2016-07-05T08:58:38Z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0x010100B77D1669ACC77A41B919089D0DB0BF2A</vt:lpwstr>
  </property>
</Properties>
</file>