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7" r:id="rId4"/>
    <p:sldMasterId id="2147483728" r:id="rId5"/>
    <p:sldMasterId id="2147483738" r:id="rId6"/>
  </p:sldMasterIdLst>
  <p:notesMasterIdLst>
    <p:notesMasterId r:id="rId16"/>
  </p:notesMasterIdLst>
  <p:handoutMasterIdLst>
    <p:handoutMasterId r:id="rId17"/>
  </p:handoutMasterIdLst>
  <p:sldIdLst>
    <p:sldId id="270" r:id="rId7"/>
    <p:sldId id="271" r:id="rId8"/>
    <p:sldId id="272" r:id="rId9"/>
    <p:sldId id="273" r:id="rId10"/>
    <p:sldId id="275" r:id="rId11"/>
    <p:sldId id="274" r:id="rId12"/>
    <p:sldId id="276" r:id="rId13"/>
    <p:sldId id="277" r:id="rId14"/>
    <p:sldId id="278" r:id="rId15"/>
  </p:sldIdLst>
  <p:sldSz cx="9144000" cy="6858000" type="screen4x3"/>
  <p:notesSz cx="6797675" cy="9926638"/>
  <p:defaultTextStyle>
    <a:defPPr>
      <a:defRPr lang="fr-FR"/>
    </a:defPPr>
    <a:lvl1pPr algn="l" rtl="0" fontAlgn="base">
      <a:spcBef>
        <a:spcPct val="0"/>
      </a:spcBef>
      <a:spcAft>
        <a:spcPct val="0"/>
      </a:spcAft>
      <a:defRPr sz="2400" kern="1200">
        <a:solidFill>
          <a:schemeClr val="tx1"/>
        </a:solidFill>
        <a:latin typeface="Verdana" pitchFamily="34" charset="0"/>
        <a:ea typeface="+mn-ea"/>
        <a:cs typeface="Arial" charset="0"/>
      </a:defRPr>
    </a:lvl1pPr>
    <a:lvl2pPr marL="457200" algn="l" rtl="0" fontAlgn="base">
      <a:spcBef>
        <a:spcPct val="0"/>
      </a:spcBef>
      <a:spcAft>
        <a:spcPct val="0"/>
      </a:spcAft>
      <a:defRPr sz="2400" kern="1200">
        <a:solidFill>
          <a:schemeClr val="tx1"/>
        </a:solidFill>
        <a:latin typeface="Verdana" pitchFamily="34" charset="0"/>
        <a:ea typeface="+mn-ea"/>
        <a:cs typeface="Arial" charset="0"/>
      </a:defRPr>
    </a:lvl2pPr>
    <a:lvl3pPr marL="914400" algn="l" rtl="0" fontAlgn="base">
      <a:spcBef>
        <a:spcPct val="0"/>
      </a:spcBef>
      <a:spcAft>
        <a:spcPct val="0"/>
      </a:spcAft>
      <a:defRPr sz="2400" kern="1200">
        <a:solidFill>
          <a:schemeClr val="tx1"/>
        </a:solidFill>
        <a:latin typeface="Verdana" pitchFamily="34" charset="0"/>
        <a:ea typeface="+mn-ea"/>
        <a:cs typeface="Arial" charset="0"/>
      </a:defRPr>
    </a:lvl3pPr>
    <a:lvl4pPr marL="1371600" algn="l" rtl="0" fontAlgn="base">
      <a:spcBef>
        <a:spcPct val="0"/>
      </a:spcBef>
      <a:spcAft>
        <a:spcPct val="0"/>
      </a:spcAft>
      <a:defRPr sz="2400" kern="1200">
        <a:solidFill>
          <a:schemeClr val="tx1"/>
        </a:solidFill>
        <a:latin typeface="Verdana" pitchFamily="34" charset="0"/>
        <a:ea typeface="+mn-ea"/>
        <a:cs typeface="Arial" charset="0"/>
      </a:defRPr>
    </a:lvl4pPr>
    <a:lvl5pPr marL="1828800" algn="l" rtl="0" fontAlgn="base">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72DB"/>
    <a:srgbClr val="4F8B2B"/>
    <a:srgbClr val="007F9E"/>
    <a:srgbClr val="2DA5FF"/>
    <a:srgbClr val="008DF6"/>
    <a:srgbClr val="FFFFFF"/>
    <a:srgbClr val="000000"/>
    <a:srgbClr val="944B92"/>
    <a:srgbClr val="A678AD"/>
    <a:srgbClr val="581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53" autoAdjust="0"/>
    <p:restoredTop sz="94701" autoAdjust="0"/>
  </p:normalViewPr>
  <p:slideViewPr>
    <p:cSldViewPr snapToGrid="0" snapToObjects="1" showGuides="1">
      <p:cViewPr>
        <p:scale>
          <a:sx n="80" d="100"/>
          <a:sy n="80" d="100"/>
        </p:scale>
        <p:origin x="-1314" y="-72"/>
      </p:cViewPr>
      <p:guideLst>
        <p:guide orient="horz" pos="3576"/>
        <p:guide orient="horz" pos="1032"/>
        <p:guide orient="horz" pos="3138"/>
        <p:guide orient="horz" pos="774"/>
        <p:guide pos="5748"/>
        <p:guide pos="3864"/>
        <p:guide pos="600"/>
        <p:guide pos="246"/>
      </p:guideLst>
    </p:cSldViewPr>
  </p:slideViewPr>
  <p:notesTextViewPr>
    <p:cViewPr>
      <p:scale>
        <a:sx n="1" d="1"/>
        <a:sy n="1" d="1"/>
      </p:scale>
      <p:origin x="0" y="0"/>
    </p:cViewPr>
  </p:notesText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hdr" sz="quarter"/>
          </p:nvPr>
        </p:nvSpPr>
        <p:spPr bwMode="auto">
          <a:xfrm>
            <a:off x="2"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t" anchorCtr="0" compatLnSpc="1">
            <a:prstTxWarp prst="textNoShape">
              <a:avLst/>
            </a:prstTxWarp>
          </a:bodyPr>
          <a:lstStyle>
            <a:lvl1pPr defTabSz="614130" eaLnBrk="0" hangingPunct="0">
              <a:defRPr sz="800"/>
            </a:lvl1pPr>
          </a:lstStyle>
          <a:p>
            <a:endParaRPr lang="fr-FR" altLang="fr-FR"/>
          </a:p>
        </p:txBody>
      </p:sp>
      <p:sp>
        <p:nvSpPr>
          <p:cNvPr id="281603" name="Rectangle 3"/>
          <p:cNvSpPr>
            <a:spLocks noGrp="1" noChangeArrowheads="1"/>
          </p:cNvSpPr>
          <p:nvPr>
            <p:ph type="dt" sz="quarter" idx="1"/>
          </p:nvPr>
        </p:nvSpPr>
        <p:spPr bwMode="auto">
          <a:xfrm>
            <a:off x="3850295" y="1"/>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t" anchorCtr="0" compatLnSpc="1">
            <a:prstTxWarp prst="textNoShape">
              <a:avLst/>
            </a:prstTxWarp>
          </a:bodyPr>
          <a:lstStyle>
            <a:lvl1pPr algn="r" defTabSz="614130" eaLnBrk="0" hangingPunct="0">
              <a:defRPr sz="800"/>
            </a:lvl1pPr>
          </a:lstStyle>
          <a:p>
            <a:endParaRPr lang="fr-FR" altLang="fr-FR"/>
          </a:p>
        </p:txBody>
      </p:sp>
      <p:sp>
        <p:nvSpPr>
          <p:cNvPr id="281604" name="Rectangle 4"/>
          <p:cNvSpPr>
            <a:spLocks noGrp="1" noChangeArrowheads="1"/>
          </p:cNvSpPr>
          <p:nvPr>
            <p:ph type="ftr" sz="quarter" idx="2"/>
          </p:nvPr>
        </p:nvSpPr>
        <p:spPr bwMode="auto">
          <a:xfrm>
            <a:off x="2"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b" anchorCtr="0" compatLnSpc="1">
            <a:prstTxWarp prst="textNoShape">
              <a:avLst/>
            </a:prstTxWarp>
          </a:bodyPr>
          <a:lstStyle>
            <a:lvl1pPr defTabSz="614130" eaLnBrk="0" hangingPunct="0">
              <a:defRPr sz="800"/>
            </a:lvl1pPr>
          </a:lstStyle>
          <a:p>
            <a:endParaRPr lang="fr-FR" altLang="fr-FR"/>
          </a:p>
        </p:txBody>
      </p:sp>
      <p:sp>
        <p:nvSpPr>
          <p:cNvPr id="281605" name="Rectangle 5"/>
          <p:cNvSpPr>
            <a:spLocks noGrp="1" noChangeArrowheads="1"/>
          </p:cNvSpPr>
          <p:nvPr>
            <p:ph type="sldNum" sz="quarter" idx="3"/>
          </p:nvPr>
        </p:nvSpPr>
        <p:spPr bwMode="auto">
          <a:xfrm>
            <a:off x="3850295" y="9430846"/>
            <a:ext cx="294586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b" anchorCtr="0" compatLnSpc="1">
            <a:prstTxWarp prst="textNoShape">
              <a:avLst/>
            </a:prstTxWarp>
          </a:bodyPr>
          <a:lstStyle>
            <a:lvl1pPr algn="r" defTabSz="614130" eaLnBrk="0" hangingPunct="0">
              <a:defRPr sz="800"/>
            </a:lvl1pPr>
          </a:lstStyle>
          <a:p>
            <a:fld id="{F456CFAB-390D-4DF2-9CC7-733631BF0B57}" type="slidenum">
              <a:rPr lang="fr-FR" altLang="fr-FR"/>
              <a:pPr/>
              <a:t>‹N°›</a:t>
            </a:fld>
            <a:endParaRPr lang="fr-FR" altLang="fr-FR"/>
          </a:p>
        </p:txBody>
      </p:sp>
    </p:spTree>
    <p:extLst>
      <p:ext uri="{BB962C8B-B14F-4D97-AF65-F5344CB8AC3E}">
        <p14:creationId xmlns:p14="http://schemas.microsoft.com/office/powerpoint/2010/main" val="4016904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2"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lvl1pPr eaLnBrk="0" hangingPunct="0">
              <a:defRPr sz="1200"/>
            </a:lvl1pPr>
          </a:lstStyle>
          <a:p>
            <a:endParaRPr lang="fr-FR" altLang="fr-FR"/>
          </a:p>
        </p:txBody>
      </p:sp>
      <p:sp>
        <p:nvSpPr>
          <p:cNvPr id="25603" name="Rectangle 3"/>
          <p:cNvSpPr>
            <a:spLocks noGrp="1" noChangeArrowheads="1"/>
          </p:cNvSpPr>
          <p:nvPr>
            <p:ph type="dt" idx="1"/>
          </p:nvPr>
        </p:nvSpPr>
        <p:spPr bwMode="auto">
          <a:xfrm>
            <a:off x="3848775"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lvl1pPr algn="r" eaLnBrk="0" hangingPunct="0">
              <a:defRPr sz="1200"/>
            </a:lvl1pPr>
          </a:lstStyle>
          <a:p>
            <a:endParaRPr lang="fr-FR" altLang="fr-FR"/>
          </a:p>
        </p:txBody>
      </p:sp>
      <p:sp>
        <p:nvSpPr>
          <p:cNvPr id="102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679464" y="4714653"/>
            <a:ext cx="5438748" cy="4466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25606" name="Rectangle 6"/>
          <p:cNvSpPr>
            <a:spLocks noGrp="1" noChangeArrowheads="1"/>
          </p:cNvSpPr>
          <p:nvPr>
            <p:ph type="ftr" sz="quarter" idx="4"/>
          </p:nvPr>
        </p:nvSpPr>
        <p:spPr bwMode="auto">
          <a:xfrm>
            <a:off x="2"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b" anchorCtr="0" compatLnSpc="1">
            <a:prstTxWarp prst="textNoShape">
              <a:avLst/>
            </a:prstTxWarp>
          </a:bodyPr>
          <a:lstStyle>
            <a:lvl1pPr eaLnBrk="0" hangingPunct="0">
              <a:defRPr sz="1200"/>
            </a:lvl1pPr>
          </a:lstStyle>
          <a:p>
            <a:endParaRPr lang="fr-FR" altLang="fr-FR"/>
          </a:p>
        </p:txBody>
      </p:sp>
      <p:sp>
        <p:nvSpPr>
          <p:cNvPr id="25607" name="Rectangle 7"/>
          <p:cNvSpPr>
            <a:spLocks noGrp="1" noChangeArrowheads="1"/>
          </p:cNvSpPr>
          <p:nvPr>
            <p:ph type="sldNum" sz="quarter" idx="5"/>
          </p:nvPr>
        </p:nvSpPr>
        <p:spPr bwMode="auto">
          <a:xfrm>
            <a:off x="3848775"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b" anchorCtr="0" compatLnSpc="1">
            <a:prstTxWarp prst="textNoShape">
              <a:avLst/>
            </a:prstTxWarp>
          </a:bodyPr>
          <a:lstStyle>
            <a:lvl1pPr algn="r" eaLnBrk="0" hangingPunct="0">
              <a:defRPr sz="1200"/>
            </a:lvl1pPr>
          </a:lstStyle>
          <a:p>
            <a:fld id="{1D4E543F-C24D-4252-97FF-9D059ED5E8F2}" type="slidenum">
              <a:rPr lang="fr-FR" altLang="fr-FR"/>
              <a:pPr/>
              <a:t>‹N°›</a:t>
            </a:fld>
            <a:endParaRPr lang="fr-FR" altLang="fr-FR"/>
          </a:p>
        </p:txBody>
      </p:sp>
    </p:spTree>
    <p:extLst>
      <p:ext uri="{BB962C8B-B14F-4D97-AF65-F5344CB8AC3E}">
        <p14:creationId xmlns:p14="http://schemas.microsoft.com/office/powerpoint/2010/main" val="1166200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e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0.jpeg"/><Relationship Id="rId4" Type="http://schemas.openxmlformats.org/officeDocument/2006/relationships/image" Target="../media/image1.png"/><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e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0.jpeg"/><Relationship Id="rId4" Type="http://schemas.openxmlformats.org/officeDocument/2006/relationships/image" Target="../media/image1.png"/><Relationship Id="rId9"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e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0.jpeg"/><Relationship Id="rId4" Type="http://schemas.openxmlformats.org/officeDocument/2006/relationships/image" Target="../media/image1.png"/><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grpSp>
      <p:pic>
        <p:nvPicPr>
          <p:cNvPr id="25" name="Picture 45" descr="Q_GROUPE_BPCE_1ligne_20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41" name="Image 40" descr="Picto4 R.png"/>
            <p:cNvPicPr>
              <a:picLocks noChangeAspect="1"/>
            </p:cNvPicPr>
            <p:nvPr userDrawn="1"/>
          </p:nvPicPr>
          <p:blipFill>
            <a:blip r:embed="rId4"/>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739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pPr/>
              <a:t>5 juillet 2016</a:t>
            </a:fld>
            <a:endParaRPr lang="fr-FR" altLang="fr-F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pPr/>
              <a:t>‹N°›</a:t>
            </a:fld>
            <a:endParaRPr lang="fr-FR" altLang="fr-FR"/>
          </a:p>
        </p:txBody>
      </p:sp>
    </p:spTree>
    <p:extLst>
      <p:ext uri="{BB962C8B-B14F-4D97-AF65-F5344CB8AC3E}">
        <p14:creationId xmlns:p14="http://schemas.microsoft.com/office/powerpoint/2010/main" val="59634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pPr/>
              <a:t>5 juillet 2016</a:t>
            </a:fld>
            <a:endParaRPr lang="fr-FR" altLang="fr-F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pPr/>
              <a:t>‹N°›</a:t>
            </a:fld>
            <a:endParaRPr lang="fr-FR" altLang="fr-FR"/>
          </a:p>
        </p:txBody>
      </p:sp>
    </p:spTree>
    <p:extLst>
      <p:ext uri="{BB962C8B-B14F-4D97-AF65-F5344CB8AC3E}">
        <p14:creationId xmlns:p14="http://schemas.microsoft.com/office/powerpoint/2010/main" val="433441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pPr/>
              <a:t>5 juillet 2016</a:t>
            </a:fld>
            <a:endParaRPr lang="fr-FR" altLang="fr-F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pPr/>
              <a:t>‹N°›</a:t>
            </a:fld>
            <a:endParaRPr lang="fr-FR" altLang="fr-F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578337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pPr/>
              <a:t>5 juillet 2016</a:t>
            </a:fld>
            <a:endParaRPr lang="fr-FR" altLang="fr-F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pPr/>
              <a:t>‹N°›</a:t>
            </a:fld>
            <a:endParaRPr lang="fr-FR" altLang="fr-FR"/>
          </a:p>
        </p:txBody>
      </p:sp>
    </p:spTree>
    <p:extLst>
      <p:ext uri="{BB962C8B-B14F-4D97-AF65-F5344CB8AC3E}">
        <p14:creationId xmlns:p14="http://schemas.microsoft.com/office/powerpoint/2010/main" val="137627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pPr/>
              <a:t>5 juillet 2016</a:t>
            </a:fld>
            <a:endParaRPr lang="fr-FR" altLang="fr-F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pPr/>
              <a:t>‹N°›</a:t>
            </a:fld>
            <a:endParaRPr lang="fr-FR" altLang="fr-FR"/>
          </a:p>
        </p:txBody>
      </p:sp>
    </p:spTree>
    <p:extLst>
      <p:ext uri="{BB962C8B-B14F-4D97-AF65-F5344CB8AC3E}">
        <p14:creationId xmlns:p14="http://schemas.microsoft.com/office/powerpoint/2010/main" val="182105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151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277682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57917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223675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892961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529025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095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696109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645488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4275876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9172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350625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9.xml"/><Relationship Id="rId7" Type="http://schemas.openxmlformats.org/officeDocument/2006/relationships/theme" Target="../theme/theme2.xml"/><Relationship Id="rId12"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4.png"/><Relationship Id="rId5" Type="http://schemas.openxmlformats.org/officeDocument/2006/relationships/slideLayout" Target="../slideLayouts/slideLayout11.xml"/><Relationship Id="rId10" Type="http://schemas.openxmlformats.org/officeDocument/2006/relationships/image" Target="../media/image3.png"/><Relationship Id="rId4" Type="http://schemas.openxmlformats.org/officeDocument/2006/relationships/slideLayout" Target="../slideLayouts/slideLayout10.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theme" Target="../theme/theme3.xml"/><Relationship Id="rId12"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4.png"/><Relationship Id="rId5" Type="http://schemas.openxmlformats.org/officeDocument/2006/relationships/slideLayout" Target="../slideLayouts/slideLayout17.xml"/><Relationship Id="rId10"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image" Target="../media/image2.png"/><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pPr/>
              <a:t>5 juillet 2016</a:t>
            </a:fld>
            <a:endParaRPr lang="fr-FR" altLang="fr-F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pPr/>
              <a:t>‹N°›</a:t>
            </a:fld>
            <a:endParaRPr lang="fr-FR" altLang="fr-F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27" name="Image 26" descr="Picto4 R.png"/>
            <p:cNvPicPr>
              <a:picLocks noChangeAspect="1"/>
            </p:cNvPicPr>
            <p:nvPr userDrawn="1"/>
          </p:nvPicPr>
          <p:blipFill>
            <a:blip r:embed="rId8"/>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24" r:id="rId1"/>
    <p:sldLayoutId id="2147483692" r:id="rId2"/>
    <p:sldLayoutId id="2147483694" r:id="rId3"/>
    <p:sldLayoutId id="2147483695" r:id="rId4"/>
    <p:sldLayoutId id="2147483696" r:id="rId5"/>
    <p:sldLayoutId id="2147483697"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89624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24615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fr-FR" altLang="fr-FR" dirty="0" smtClean="0"/>
              <a:t>Complémentaire santé salariés</a:t>
            </a:r>
            <a:br>
              <a:rPr lang="fr-FR" altLang="fr-FR" dirty="0" smtClean="0"/>
            </a:br>
            <a:r>
              <a:rPr lang="fr-FR" altLang="fr-FR" sz="2400" b="1" dirty="0">
                <a:solidFill>
                  <a:schemeClr val="accent1"/>
                </a:solidFill>
              </a:rPr>
              <a:t>Guide </a:t>
            </a:r>
            <a:r>
              <a:rPr lang="fr-FR" altLang="fr-FR" sz="2400" b="1" dirty="0" smtClean="0">
                <a:solidFill>
                  <a:schemeClr val="accent1"/>
                </a:solidFill>
              </a:rPr>
              <a:t>mise en place des contrats dans les entreprises</a:t>
            </a:r>
          </a:p>
        </p:txBody>
      </p:sp>
      <p:sp>
        <p:nvSpPr>
          <p:cNvPr id="5123" name="Rectangle 3"/>
          <p:cNvSpPr>
            <a:spLocks noGrp="1" noChangeArrowheads="1"/>
          </p:cNvSpPr>
          <p:nvPr>
            <p:ph type="subTitle" idx="1"/>
          </p:nvPr>
        </p:nvSpPr>
        <p:spPr/>
        <p:txBody>
          <a:bodyPr/>
          <a:lstStyle/>
          <a:p>
            <a:pPr marL="0" indent="0"/>
            <a:r>
              <a:rPr lang="fr-FR" altLang="fr-FR" dirty="0" smtClean="0"/>
              <a:t>Avril 2016</a:t>
            </a:r>
          </a:p>
          <a:p>
            <a:pPr marL="0" indent="0"/>
            <a:endParaRPr lang="fr-FR" altLang="fr-FR" dirty="0" smtClean="0"/>
          </a:p>
          <a:p>
            <a:pPr marL="0" indent="0"/>
            <a:endParaRPr lang="fr-FR" altLang="fr-FR" dirty="0" smtClean="0"/>
          </a:p>
          <a:p>
            <a:pPr marL="0" indent="0"/>
            <a:r>
              <a:rPr lang="fr-FR" altLang="fr-FR" dirty="0" smtClean="0"/>
              <a:t>Pôle Assurances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58" y="6208728"/>
            <a:ext cx="1381434" cy="494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contexte</a:t>
            </a:r>
            <a:endParaRPr lang="fr-FR" dirty="0"/>
          </a:p>
        </p:txBody>
      </p:sp>
      <p:sp>
        <p:nvSpPr>
          <p:cNvPr id="3" name="Espace réservé du contenu 2"/>
          <p:cNvSpPr>
            <a:spLocks noGrp="1"/>
          </p:cNvSpPr>
          <p:nvPr>
            <p:ph idx="1"/>
          </p:nvPr>
        </p:nvSpPr>
        <p:spPr/>
        <p:txBody>
          <a:bodyPr/>
          <a:lstStyle/>
          <a:p>
            <a:r>
              <a:rPr lang="fr-FR" sz="1400" dirty="0" smtClean="0"/>
              <a:t>Depuis le 1</a:t>
            </a:r>
            <a:r>
              <a:rPr lang="fr-FR" sz="1400" baseline="30000" dirty="0" smtClean="0"/>
              <a:t>er</a:t>
            </a:r>
            <a:r>
              <a:rPr lang="fr-FR" sz="1400" dirty="0" smtClean="0"/>
              <a:t> janvier 2016, les employeurs doivent souscrire une complémentaire santé à adhésion obligatoire pour leurs salariés.</a:t>
            </a:r>
          </a:p>
          <a:p>
            <a:r>
              <a:rPr lang="fr-FR" sz="1400" b="0" dirty="0" smtClean="0"/>
              <a:t>Au-delà de la signature du contrat (1</a:t>
            </a:r>
            <a:r>
              <a:rPr lang="fr-FR" sz="1400" b="0" baseline="30000" dirty="0" smtClean="0"/>
              <a:t>ère</a:t>
            </a:r>
            <a:r>
              <a:rPr lang="fr-FR" sz="1400" b="0" dirty="0" smtClean="0"/>
              <a:t> étape de mise en conformité avec la loi), les employeurs doivent en informer leurs salariés et collecter leurs affiliations (2</a:t>
            </a:r>
            <a:r>
              <a:rPr lang="fr-FR" sz="1400" b="0" baseline="30000" dirty="0" smtClean="0"/>
              <a:t>ème</a:t>
            </a:r>
            <a:r>
              <a:rPr lang="fr-FR" sz="1400" b="0" dirty="0" smtClean="0"/>
              <a:t> étape).</a:t>
            </a:r>
          </a:p>
          <a:p>
            <a:endParaRPr lang="fr-FR" sz="800" dirty="0" smtClean="0"/>
          </a:p>
          <a:p>
            <a:r>
              <a:rPr lang="fr-FR" sz="1400" dirty="0" smtClean="0"/>
              <a:t>Nous constatons que cette 2</a:t>
            </a:r>
            <a:r>
              <a:rPr lang="fr-FR" sz="1400" baseline="30000" dirty="0" smtClean="0"/>
              <a:t>ème</a:t>
            </a:r>
            <a:r>
              <a:rPr lang="fr-FR" sz="1400" dirty="0" smtClean="0"/>
              <a:t> étape est souvent négligée par les employeurs, notamment faute d’information suffisante sur l’importance de cette démarche.</a:t>
            </a:r>
          </a:p>
          <a:p>
            <a:endParaRPr lang="fr-FR" sz="800" dirty="0"/>
          </a:p>
          <a:p>
            <a:r>
              <a:rPr lang="fr-FR" sz="1400" dirty="0" smtClean="0">
                <a:solidFill>
                  <a:srgbClr val="C00000"/>
                </a:solidFill>
                <a:effectLst>
                  <a:outerShdw blurRad="38100" dist="38100" dir="2700000" algn="tl">
                    <a:srgbClr val="000000">
                      <a:alpha val="43137"/>
                    </a:srgbClr>
                  </a:outerShdw>
                </a:effectLst>
              </a:rPr>
              <a:t>L’objectif de ce support est donc de vous donner les clefs pour accompagner les employeurs dans la mise en place des contrats et </a:t>
            </a:r>
            <a:r>
              <a:rPr lang="fr-FR" sz="1400" dirty="0">
                <a:solidFill>
                  <a:srgbClr val="C00000"/>
                </a:solidFill>
                <a:effectLst>
                  <a:outerShdw blurRad="38100" dist="38100" dir="2700000" algn="tl">
                    <a:srgbClr val="000000">
                      <a:alpha val="43137"/>
                    </a:srgbClr>
                  </a:outerShdw>
                </a:effectLst>
              </a:rPr>
              <a:t>favoriser les affiliations des </a:t>
            </a:r>
            <a:r>
              <a:rPr lang="fr-FR" sz="1400" dirty="0" smtClean="0">
                <a:solidFill>
                  <a:srgbClr val="C00000"/>
                </a:solidFill>
                <a:effectLst>
                  <a:outerShdw blurRad="38100" dist="38100" dir="2700000" algn="tl">
                    <a:srgbClr val="000000">
                      <a:alpha val="43137"/>
                    </a:srgbClr>
                  </a:outerShdw>
                </a:effectLst>
              </a:rPr>
              <a:t>salariés.</a:t>
            </a:r>
            <a:endParaRPr lang="fr-FR" sz="1400" dirty="0">
              <a:solidFill>
                <a:srgbClr val="C00000"/>
              </a:solidFill>
              <a:effectLst>
                <a:outerShdw blurRad="38100" dist="38100" dir="2700000" algn="tl">
                  <a:srgbClr val="000000">
                    <a:alpha val="43137"/>
                  </a:srgbClr>
                </a:outerShdw>
              </a:effectLst>
            </a:endParaRPr>
          </a:p>
          <a:p>
            <a:endParaRPr lang="fr-FR" sz="1400" dirty="0" smtClean="0"/>
          </a:p>
          <a:p>
            <a:pPr marL="171450" indent="-171450">
              <a:buFont typeface="Arial" panose="020B0604020202020204" pitchFamily="34" charset="0"/>
              <a:buChar char="•"/>
            </a:pPr>
            <a:endParaRPr lang="fr-FR" sz="1400" b="0" dirty="0" smtClean="0"/>
          </a:p>
          <a:p>
            <a:endParaRPr lang="fr-FR" sz="1600" dirty="0"/>
          </a:p>
        </p:txBody>
      </p:sp>
      <p:sp>
        <p:nvSpPr>
          <p:cNvPr id="4" name="Espace réservé de la date 3"/>
          <p:cNvSpPr>
            <a:spLocks noGrp="1"/>
          </p:cNvSpPr>
          <p:nvPr>
            <p:ph type="dt" sz="half" idx="10"/>
          </p:nvPr>
        </p:nvSpPr>
        <p:spPr>
          <a:xfrm>
            <a:off x="827088" y="5795950"/>
            <a:ext cx="3313112" cy="360363"/>
          </a:xfrm>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a:xfrm>
            <a:off x="395288" y="5795950"/>
            <a:ext cx="288925" cy="360363"/>
          </a:xfrm>
        </p:spPr>
        <p:txBody>
          <a:bodyPr/>
          <a:lstStyle/>
          <a:p>
            <a:fld id="{C1E1564E-73E6-47A7-BC97-7D60F78144EA}" type="slidenum">
              <a:rPr lang="fr-FR" altLang="fr-FR" smtClean="0"/>
              <a:pPr/>
              <a:t>2</a:t>
            </a:fld>
            <a:endParaRPr lang="fr-FR" altLang="fr-FR"/>
          </a:p>
        </p:txBody>
      </p:sp>
      <p:sp>
        <p:nvSpPr>
          <p:cNvPr id="6" name="Rectangle à coins arrondis 5"/>
          <p:cNvSpPr/>
          <p:nvPr/>
        </p:nvSpPr>
        <p:spPr bwMode="auto">
          <a:xfrm>
            <a:off x="1466335" y="4228221"/>
            <a:ext cx="7137916" cy="854418"/>
          </a:xfrm>
          <a:prstGeom prst="roundRect">
            <a:avLst/>
          </a:prstGeom>
          <a:solidFill>
            <a:srgbClr val="007F9E"/>
          </a:solidFill>
          <a:ln>
            <a:noFill/>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dirty="0" smtClean="0">
                <a:ln>
                  <a:noFill/>
                </a:ln>
                <a:solidFill>
                  <a:schemeClr val="bg1"/>
                </a:solidFill>
                <a:effectLst/>
                <a:latin typeface="Verdana" pitchFamily="34" charset="0"/>
              </a:rPr>
              <a:t>   Le devoir de conseil du conseiller </a:t>
            </a:r>
            <a:r>
              <a:rPr kumimoji="0" lang="fr-FR" sz="1400" i="0" u="none" strike="noStrike" cap="none" normalizeH="0" dirty="0" smtClean="0">
                <a:ln>
                  <a:noFill/>
                </a:ln>
                <a:solidFill>
                  <a:schemeClr val="bg1"/>
                </a:solidFill>
                <a:effectLst/>
                <a:latin typeface="Verdana" pitchFamily="34" charset="0"/>
              </a:rPr>
              <a:t>impose d’informer l’employeur des   </a:t>
            </a:r>
          </a:p>
          <a:p>
            <a:pPr marL="0" marR="0" indent="0" defTabSz="914400" rtl="0" eaLnBrk="0" fontAlgn="base" latinLnBrk="0" hangingPunct="0">
              <a:lnSpc>
                <a:spcPct val="100000"/>
              </a:lnSpc>
              <a:spcBef>
                <a:spcPct val="0"/>
              </a:spcBef>
              <a:spcAft>
                <a:spcPct val="0"/>
              </a:spcAft>
              <a:buClrTx/>
              <a:buSzTx/>
              <a:buFontTx/>
              <a:buNone/>
              <a:tabLst/>
            </a:pPr>
            <a:r>
              <a:rPr lang="fr-FR" sz="1400" dirty="0">
                <a:solidFill>
                  <a:schemeClr val="bg1"/>
                </a:solidFill>
                <a:latin typeface="Verdana" pitchFamily="34" charset="0"/>
              </a:rPr>
              <a:t> </a:t>
            </a:r>
            <a:r>
              <a:rPr lang="fr-FR" sz="1400" dirty="0" smtClean="0">
                <a:solidFill>
                  <a:schemeClr val="bg1"/>
                </a:solidFill>
                <a:latin typeface="Verdana" pitchFamily="34" charset="0"/>
              </a:rPr>
              <a:t>  </a:t>
            </a:r>
            <a:r>
              <a:rPr kumimoji="0" lang="fr-FR" sz="1400" i="0" u="none" strike="noStrike" cap="none" normalizeH="0" dirty="0" smtClean="0">
                <a:ln>
                  <a:noFill/>
                </a:ln>
                <a:solidFill>
                  <a:schemeClr val="bg1"/>
                </a:solidFill>
                <a:effectLst/>
                <a:latin typeface="Verdana" pitchFamily="34" charset="0"/>
              </a:rPr>
              <a:t>démarches à accomplir pour assurer sa mise en conformité au regard de</a:t>
            </a:r>
          </a:p>
          <a:p>
            <a:pPr marL="0" marR="0" indent="0" defTabSz="914400" rtl="0" eaLnBrk="0" fontAlgn="base" latinLnBrk="0" hangingPunct="0">
              <a:lnSpc>
                <a:spcPct val="100000"/>
              </a:lnSpc>
              <a:spcBef>
                <a:spcPct val="0"/>
              </a:spcBef>
              <a:spcAft>
                <a:spcPct val="0"/>
              </a:spcAft>
              <a:buClrTx/>
              <a:buSzTx/>
              <a:buFontTx/>
              <a:buNone/>
              <a:tabLst/>
            </a:pPr>
            <a:r>
              <a:rPr lang="fr-FR" sz="1400" dirty="0">
                <a:solidFill>
                  <a:schemeClr val="bg1"/>
                </a:solidFill>
                <a:latin typeface="Verdana" pitchFamily="34" charset="0"/>
              </a:rPr>
              <a:t> </a:t>
            </a:r>
            <a:r>
              <a:rPr lang="fr-FR" sz="1400" dirty="0" smtClean="0">
                <a:solidFill>
                  <a:schemeClr val="bg1"/>
                </a:solidFill>
                <a:latin typeface="Verdana" pitchFamily="34" charset="0"/>
              </a:rPr>
              <a:t>  </a:t>
            </a:r>
            <a:r>
              <a:rPr kumimoji="0" lang="fr-FR" sz="1400" i="0" u="none" strike="noStrike" cap="none" normalizeH="0" dirty="0" smtClean="0">
                <a:ln>
                  <a:noFill/>
                </a:ln>
                <a:solidFill>
                  <a:schemeClr val="bg1"/>
                </a:solidFill>
                <a:effectLst/>
                <a:latin typeface="Verdana" pitchFamily="34" charset="0"/>
              </a:rPr>
              <a:t>l’ANI.</a:t>
            </a:r>
          </a:p>
        </p:txBody>
      </p:sp>
      <p:sp>
        <p:nvSpPr>
          <p:cNvPr id="7" name="ZoneTexte 6"/>
          <p:cNvSpPr txBox="1"/>
          <p:nvPr/>
        </p:nvSpPr>
        <p:spPr>
          <a:xfrm>
            <a:off x="2090428" y="3828111"/>
            <a:ext cx="5049780" cy="400110"/>
          </a:xfrm>
          <a:prstGeom prst="rect">
            <a:avLst/>
          </a:prstGeom>
          <a:noFill/>
        </p:spPr>
        <p:txBody>
          <a:bodyPr wrap="none" rtlCol="0">
            <a:spAutoFit/>
          </a:bodyPr>
          <a:lstStyle/>
          <a:p>
            <a:r>
              <a:rPr lang="fr-FR" sz="2000" b="1" dirty="0" smtClean="0">
                <a:solidFill>
                  <a:srgbClr val="007F9E"/>
                </a:solidFill>
              </a:rPr>
              <a:t>Pourquoi booster les affiliations ?</a:t>
            </a:r>
            <a:endParaRPr lang="fr-FR" sz="2000" b="1" dirty="0">
              <a:solidFill>
                <a:srgbClr val="007F9E"/>
              </a:solidFill>
            </a:endParaRPr>
          </a:p>
        </p:txBody>
      </p:sp>
      <p:sp>
        <p:nvSpPr>
          <p:cNvPr id="9" name="Rectangle à coins arrondis 8"/>
          <p:cNvSpPr/>
          <p:nvPr/>
        </p:nvSpPr>
        <p:spPr bwMode="auto">
          <a:xfrm>
            <a:off x="1466335" y="5202790"/>
            <a:ext cx="7137915" cy="593160"/>
          </a:xfrm>
          <a:prstGeom prst="roundRect">
            <a:avLst/>
          </a:prstGeom>
          <a:solidFill>
            <a:srgbClr val="007F9E"/>
          </a:solidFill>
          <a:ln>
            <a:noFill/>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fr-FR" sz="1400" baseline="0" dirty="0" smtClean="0">
                <a:solidFill>
                  <a:schemeClr val="bg1"/>
                </a:solidFill>
                <a:latin typeface="Verdana" pitchFamily="34" charset="0"/>
              </a:rPr>
              <a:t>   </a:t>
            </a:r>
            <a:r>
              <a:rPr lang="fr-FR" sz="1400" b="1" baseline="0" dirty="0" smtClean="0">
                <a:solidFill>
                  <a:schemeClr val="bg1"/>
                </a:solidFill>
                <a:latin typeface="Verdana" pitchFamily="34" charset="0"/>
              </a:rPr>
              <a:t>Le PNB</a:t>
            </a:r>
            <a:r>
              <a:rPr lang="fr-FR" sz="1400" b="1" dirty="0" smtClean="0">
                <a:solidFill>
                  <a:schemeClr val="bg1"/>
                </a:solidFill>
                <a:latin typeface="Verdana" pitchFamily="34" charset="0"/>
              </a:rPr>
              <a:t> versée à votre caisse </a:t>
            </a:r>
            <a:r>
              <a:rPr lang="fr-FR" sz="1400" dirty="0" smtClean="0">
                <a:solidFill>
                  <a:schemeClr val="bg1"/>
                </a:solidFill>
                <a:latin typeface="Verdana" pitchFamily="34" charset="0"/>
              </a:rPr>
              <a:t>est directement lié au nombre 	</a:t>
            </a:r>
          </a:p>
          <a:p>
            <a:pPr marL="0" marR="0" indent="0" defTabSz="914400" rtl="0" eaLnBrk="0" fontAlgn="base" latinLnBrk="0" hangingPunct="0">
              <a:lnSpc>
                <a:spcPct val="100000"/>
              </a:lnSpc>
              <a:spcBef>
                <a:spcPct val="0"/>
              </a:spcBef>
              <a:spcAft>
                <a:spcPct val="0"/>
              </a:spcAft>
              <a:buClrTx/>
              <a:buSzTx/>
              <a:buFontTx/>
              <a:buNone/>
              <a:tabLst/>
            </a:pPr>
            <a:r>
              <a:rPr lang="fr-FR" sz="1400" dirty="0" smtClean="0">
                <a:solidFill>
                  <a:schemeClr val="bg1"/>
                </a:solidFill>
                <a:latin typeface="Verdana" pitchFamily="34" charset="0"/>
              </a:rPr>
              <a:t>   d’affiliations de salariés</a:t>
            </a:r>
            <a:endParaRPr kumimoji="0" lang="fr-FR" sz="1400" i="0" u="none" strike="noStrike" cap="none" normalizeH="0" baseline="0" dirty="0" smtClean="0">
              <a:ln>
                <a:noFill/>
              </a:ln>
              <a:solidFill>
                <a:schemeClr val="bg1"/>
              </a:solidFill>
              <a:effectLst/>
              <a:latin typeface="Verdana"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391" y="4194864"/>
            <a:ext cx="1003469" cy="874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708" y="5152623"/>
            <a:ext cx="540760" cy="69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845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deux cibles</a:t>
            </a:r>
            <a:endParaRPr lang="fr-FR"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3</a:t>
            </a:fld>
            <a:endParaRPr lang="fr-FR" altLang="fr-FR"/>
          </a:p>
        </p:txBody>
      </p:sp>
      <p:sp>
        <p:nvSpPr>
          <p:cNvPr id="6" name="Rectangle 5"/>
          <p:cNvSpPr/>
          <p:nvPr/>
        </p:nvSpPr>
        <p:spPr bwMode="auto">
          <a:xfrm>
            <a:off x="684213" y="1180634"/>
            <a:ext cx="8127278" cy="2446317"/>
          </a:xfrm>
          <a:prstGeom prst="rect">
            <a:avLst/>
          </a:prstGeom>
          <a:noFill/>
          <a:ln w="38100" cap="flat" cmpd="sng" algn="ctr">
            <a:noFill/>
            <a:prstDash val="lg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fr-FR" dirty="0" smtClean="0">
                <a:solidFill>
                  <a:srgbClr val="0070C0"/>
                </a:solidFill>
              </a:rPr>
              <a:t>        </a:t>
            </a:r>
            <a:r>
              <a:rPr lang="fr-FR" sz="2000" b="1" dirty="0" smtClean="0">
                <a:solidFill>
                  <a:srgbClr val="C00000"/>
                </a:solidFill>
              </a:rPr>
              <a:t>STOCK = clients </a:t>
            </a:r>
            <a:r>
              <a:rPr lang="fr-FR" sz="2000" b="1" dirty="0">
                <a:solidFill>
                  <a:srgbClr val="C00000"/>
                </a:solidFill>
              </a:rPr>
              <a:t>ayant souscrit un contrat </a:t>
            </a:r>
            <a:r>
              <a:rPr lang="fr-FR" sz="2000" b="1" dirty="0" smtClean="0">
                <a:solidFill>
                  <a:srgbClr val="C00000"/>
                </a:solidFill>
              </a:rPr>
              <a:t>santé 	collective auprès </a:t>
            </a:r>
            <a:r>
              <a:rPr lang="fr-FR" sz="2000" b="1" dirty="0">
                <a:solidFill>
                  <a:srgbClr val="C00000"/>
                </a:solidFill>
              </a:rPr>
              <a:t>de la Caisse d’Epargne </a:t>
            </a:r>
            <a:r>
              <a:rPr lang="fr-FR" sz="2000" b="1" dirty="0" smtClean="0">
                <a:solidFill>
                  <a:srgbClr val="C00000"/>
                </a:solidFill>
              </a:rPr>
              <a:t>sans</a:t>
            </a:r>
          </a:p>
          <a:p>
            <a:r>
              <a:rPr lang="fr-FR" sz="2000" b="1" dirty="0">
                <a:solidFill>
                  <a:srgbClr val="C00000"/>
                </a:solidFill>
              </a:rPr>
              <a:t>	</a:t>
            </a:r>
            <a:r>
              <a:rPr lang="fr-FR" sz="2000" b="1" dirty="0" smtClean="0">
                <a:solidFill>
                  <a:srgbClr val="C00000"/>
                </a:solidFill>
              </a:rPr>
              <a:t>aucune </a:t>
            </a:r>
            <a:r>
              <a:rPr lang="fr-FR" sz="2000" b="1" dirty="0">
                <a:solidFill>
                  <a:srgbClr val="C00000"/>
                </a:solidFill>
              </a:rPr>
              <a:t>affiliation </a:t>
            </a:r>
            <a:r>
              <a:rPr lang="fr-FR" sz="2000" b="1" dirty="0" smtClean="0">
                <a:solidFill>
                  <a:srgbClr val="C00000"/>
                </a:solidFill>
              </a:rPr>
              <a:t>salariés</a:t>
            </a:r>
            <a:endParaRPr lang="fr-FR" sz="2000" b="1" dirty="0">
              <a:solidFill>
                <a:srgbClr val="C00000"/>
              </a:solidFill>
            </a:endParaRPr>
          </a:p>
          <a:p>
            <a:endParaRPr lang="fr-FR" sz="1800" dirty="0"/>
          </a:p>
          <a:p>
            <a:r>
              <a:rPr lang="fr-FR" sz="1800" dirty="0">
                <a:sym typeface="Wingdings" panose="05000000000000000000" pitchFamily="2" charset="2"/>
              </a:rPr>
              <a:t>	 Objectif : mise en place d’une relance pour obtenir les  </a:t>
            </a:r>
            <a:r>
              <a:rPr lang="fr-FR" sz="1800" dirty="0" smtClean="0">
                <a:sym typeface="Wingdings" panose="05000000000000000000" pitchFamily="2" charset="2"/>
              </a:rPr>
              <a:t>	bulletins d’affiliation</a:t>
            </a:r>
          </a:p>
          <a:p>
            <a:r>
              <a:rPr lang="fr-FR" sz="1800" dirty="0">
                <a:sym typeface="Wingdings" panose="05000000000000000000" pitchFamily="2" charset="2"/>
              </a:rPr>
              <a:t>	</a:t>
            </a:r>
            <a:r>
              <a:rPr lang="fr-FR" sz="1800" dirty="0" smtClean="0">
                <a:sym typeface="Wingdings" panose="05000000000000000000" pitchFamily="2" charset="2"/>
              </a:rPr>
              <a:t> Outils : fichiers des contrats sans affiliation et script de  </a:t>
            </a:r>
          </a:p>
          <a:p>
            <a:r>
              <a:rPr lang="fr-FR" sz="1800" dirty="0">
                <a:sym typeface="Wingdings" panose="05000000000000000000" pitchFamily="2" charset="2"/>
              </a:rPr>
              <a:t> </a:t>
            </a:r>
            <a:r>
              <a:rPr lang="fr-FR" sz="1800" dirty="0" smtClean="0">
                <a:sym typeface="Wingdings" panose="05000000000000000000" pitchFamily="2" charset="2"/>
              </a:rPr>
              <a:t>          relance (voir </a:t>
            </a:r>
            <a:r>
              <a:rPr lang="fr-FR" sz="1800" dirty="0" err="1" smtClean="0">
                <a:sym typeface="Wingdings" panose="05000000000000000000" pitchFamily="2" charset="2"/>
              </a:rPr>
              <a:t>slides</a:t>
            </a:r>
            <a:r>
              <a:rPr lang="fr-FR" sz="1800" dirty="0" smtClean="0">
                <a:sym typeface="Wingdings" panose="05000000000000000000" pitchFamily="2" charset="2"/>
              </a:rPr>
              <a:t> suivantes) / script</a:t>
            </a:r>
          </a:p>
          <a:p>
            <a:endParaRPr lang="fr-FR" sz="1800" dirty="0" smtClean="0">
              <a:sym typeface="Wingdings" panose="05000000000000000000" pitchFamily="2" charset="2"/>
            </a:endParaRPr>
          </a:p>
          <a:p>
            <a:endParaRPr lang="fr-FR" sz="1800" dirty="0">
              <a:sym typeface="Wingdings" panose="05000000000000000000" pitchFamily="2" charset="2"/>
            </a:endParaRPr>
          </a:p>
          <a:p>
            <a:endParaRPr lang="fr-FR" sz="1800" dirty="0" smtClean="0">
              <a:sym typeface="Wingdings" panose="05000000000000000000" pitchFamily="2" charset="2"/>
            </a:endParaRPr>
          </a:p>
          <a:p>
            <a:endParaRPr kumimoji="0" lang="fr-FR" sz="1800" b="0" i="0" u="none" strike="noStrike" cap="none" normalizeH="0" baseline="0" dirty="0" smtClean="0">
              <a:ln>
                <a:noFill/>
              </a:ln>
              <a:solidFill>
                <a:schemeClr val="tx1"/>
              </a:solidFill>
              <a:effectLst/>
            </a:endParaRPr>
          </a:p>
        </p:txBody>
      </p:sp>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47" y="1180634"/>
            <a:ext cx="1065192" cy="1056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bwMode="auto">
          <a:xfrm>
            <a:off x="684213" y="3843646"/>
            <a:ext cx="8127278" cy="2082142"/>
          </a:xfrm>
          <a:prstGeom prst="rect">
            <a:avLst/>
          </a:prstGeom>
          <a:noFill/>
          <a:ln w="38100" cap="flat" cmpd="sng" algn="ctr">
            <a:noFill/>
            <a:prstDash val="lg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fr-FR" dirty="0" smtClean="0">
                <a:solidFill>
                  <a:srgbClr val="007F9E"/>
                </a:solidFill>
              </a:rPr>
              <a:t>        </a:t>
            </a:r>
            <a:r>
              <a:rPr lang="fr-FR" sz="2000" b="1" dirty="0" smtClean="0">
                <a:solidFill>
                  <a:srgbClr val="007F9E"/>
                </a:solidFill>
              </a:rPr>
              <a:t>NOUVEAUX CONTRATS = clients qui vont 	souscrire un contrat de santé collective</a:t>
            </a:r>
            <a:endParaRPr lang="fr-FR" sz="2000" b="1" dirty="0">
              <a:solidFill>
                <a:srgbClr val="007F9E"/>
              </a:solidFill>
            </a:endParaRPr>
          </a:p>
          <a:p>
            <a:endParaRPr lang="fr-FR" sz="1800" dirty="0"/>
          </a:p>
          <a:p>
            <a:r>
              <a:rPr lang="fr-FR" sz="1800" dirty="0">
                <a:sym typeface="Wingdings" panose="05000000000000000000" pitchFamily="2" charset="2"/>
              </a:rPr>
              <a:t>	 Objectif : </a:t>
            </a:r>
            <a:r>
              <a:rPr lang="fr-FR" sz="1800" dirty="0" smtClean="0">
                <a:sym typeface="Wingdings" panose="05000000000000000000" pitchFamily="2" charset="2"/>
              </a:rPr>
              <a:t>mieux accompagner / informer les employeurs 	dans leurs obligations pendant les rendez-vous client</a:t>
            </a:r>
          </a:p>
          <a:p>
            <a:r>
              <a:rPr lang="fr-FR" sz="1800" dirty="0">
                <a:sym typeface="Wingdings" panose="05000000000000000000" pitchFamily="2" charset="2"/>
              </a:rPr>
              <a:t>	</a:t>
            </a:r>
            <a:r>
              <a:rPr lang="fr-FR" sz="1800" dirty="0" smtClean="0">
                <a:sym typeface="Wingdings" panose="05000000000000000000" pitchFamily="2" charset="2"/>
              </a:rPr>
              <a:t> Outils : Description des étapes / bonnes pratiques </a:t>
            </a:r>
            <a:r>
              <a:rPr lang="fr-FR" sz="1800" dirty="0">
                <a:sym typeface="Wingdings" panose="05000000000000000000" pitchFamily="2" charset="2"/>
              </a:rPr>
              <a:t>(</a:t>
            </a:r>
            <a:r>
              <a:rPr lang="fr-FR" sz="1800" dirty="0" smtClean="0">
                <a:sym typeface="Wingdings" panose="05000000000000000000" pitchFamily="2" charset="2"/>
              </a:rPr>
              <a:t>voir 	</a:t>
            </a:r>
            <a:r>
              <a:rPr lang="fr-FR" sz="1800" dirty="0" err="1" smtClean="0">
                <a:sym typeface="Wingdings" panose="05000000000000000000" pitchFamily="2" charset="2"/>
              </a:rPr>
              <a:t>slides</a:t>
            </a:r>
            <a:r>
              <a:rPr lang="fr-FR" sz="1800" dirty="0" smtClean="0">
                <a:sym typeface="Wingdings" panose="05000000000000000000" pitchFamily="2" charset="2"/>
              </a:rPr>
              <a:t> </a:t>
            </a:r>
            <a:r>
              <a:rPr lang="fr-FR" sz="1800" dirty="0">
                <a:sym typeface="Wingdings" panose="05000000000000000000" pitchFamily="2" charset="2"/>
              </a:rPr>
              <a:t>suivantes</a:t>
            </a:r>
            <a:r>
              <a:rPr lang="fr-FR" sz="1800" dirty="0" smtClean="0">
                <a:sym typeface="Wingdings" panose="05000000000000000000" pitchFamily="2" charset="2"/>
              </a:rPr>
              <a:t>)</a:t>
            </a:r>
            <a:endParaRPr lang="fr-FR" sz="1800" dirty="0">
              <a:sym typeface="Wingdings" panose="05000000000000000000" pitchFamily="2" charset="2"/>
            </a:endParaRPr>
          </a:p>
          <a:p>
            <a:endParaRPr kumimoji="0" lang="fr-FR" sz="1800" b="0" i="0" u="none" strike="noStrike" cap="none" normalizeH="0" baseline="0" dirty="0" smtClean="0">
              <a:ln>
                <a:noFill/>
              </a:ln>
              <a:solidFill>
                <a:schemeClr val="tx1"/>
              </a:solidFill>
              <a:effectLst/>
            </a:endParaRPr>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237" y="3843645"/>
            <a:ext cx="1001702" cy="996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6224" y="3135086"/>
            <a:ext cx="414085" cy="43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990" y="5448793"/>
            <a:ext cx="414085" cy="43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415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82898" y="286059"/>
            <a:ext cx="7369216" cy="996475"/>
          </a:xfrm>
          <a:solidFill>
            <a:schemeClr val="bg1"/>
          </a:solidFill>
        </p:spPr>
        <p:txBody>
          <a:bodyPr/>
          <a:lstStyle/>
          <a:p>
            <a:r>
              <a:rPr lang="fr-FR" dirty="0" smtClean="0">
                <a:solidFill>
                  <a:srgbClr val="C00000"/>
                </a:solidFill>
              </a:rPr>
              <a:t>   STOCK </a:t>
            </a:r>
            <a:r>
              <a:rPr lang="fr-FR" dirty="0">
                <a:solidFill>
                  <a:srgbClr val="C00000"/>
                </a:solidFill>
              </a:rPr>
              <a:t>= clients ayant souscrit un contrat santé </a:t>
            </a:r>
            <a:r>
              <a:rPr lang="fr-FR" dirty="0" smtClean="0">
                <a:solidFill>
                  <a:srgbClr val="C00000"/>
                </a:solidFill>
              </a:rPr>
              <a:t>  </a:t>
            </a:r>
            <a:br>
              <a:rPr lang="fr-FR" dirty="0" smtClean="0">
                <a:solidFill>
                  <a:srgbClr val="C00000"/>
                </a:solidFill>
              </a:rPr>
            </a:br>
            <a:r>
              <a:rPr lang="fr-FR" dirty="0">
                <a:solidFill>
                  <a:srgbClr val="C00000"/>
                </a:solidFill>
              </a:rPr>
              <a:t> </a:t>
            </a:r>
            <a:r>
              <a:rPr lang="fr-FR" dirty="0" smtClean="0">
                <a:solidFill>
                  <a:srgbClr val="C00000"/>
                </a:solidFill>
              </a:rPr>
              <a:t>  collective </a:t>
            </a:r>
            <a:r>
              <a:rPr lang="fr-FR" dirty="0">
                <a:solidFill>
                  <a:srgbClr val="C00000"/>
                </a:solidFill>
              </a:rPr>
              <a:t>auprès de la Caisse d’Epargne sans</a:t>
            </a:r>
            <a:br>
              <a:rPr lang="fr-FR" dirty="0">
                <a:solidFill>
                  <a:srgbClr val="C00000"/>
                </a:solidFill>
              </a:rPr>
            </a:br>
            <a:r>
              <a:rPr lang="fr-FR" dirty="0" smtClean="0">
                <a:solidFill>
                  <a:srgbClr val="C00000"/>
                </a:solidFill>
              </a:rPr>
              <a:t>   aucune </a:t>
            </a:r>
            <a:r>
              <a:rPr lang="fr-FR" dirty="0">
                <a:solidFill>
                  <a:srgbClr val="C00000"/>
                </a:solidFill>
              </a:rPr>
              <a:t>affiliation salariés</a:t>
            </a:r>
            <a:br>
              <a:rPr lang="fr-FR" dirty="0">
                <a:solidFill>
                  <a:srgbClr val="C00000"/>
                </a:solidFill>
              </a:rPr>
            </a:br>
            <a:endParaRPr lang="fr-FR" dirty="0"/>
          </a:p>
        </p:txBody>
      </p:sp>
      <p:sp>
        <p:nvSpPr>
          <p:cNvPr id="4" name="Espace réservé de la date 3"/>
          <p:cNvSpPr>
            <a:spLocks noGrp="1"/>
          </p:cNvSpPr>
          <p:nvPr>
            <p:ph type="dt" sz="half" idx="10"/>
          </p:nvPr>
        </p:nvSpPr>
        <p:spPr>
          <a:xfrm>
            <a:off x="827088" y="6092825"/>
            <a:ext cx="3313112" cy="360363"/>
          </a:xfrm>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a:xfrm>
            <a:off x="395288" y="6092825"/>
            <a:ext cx="288925" cy="360363"/>
          </a:xfrm>
        </p:spPr>
        <p:txBody>
          <a:bodyPr/>
          <a:lstStyle/>
          <a:p>
            <a:fld id="{C1E1564E-73E6-47A7-BC97-7D60F78144EA}" type="slidenum">
              <a:rPr lang="fr-FR" altLang="fr-FR" smtClean="0"/>
              <a:pPr/>
              <a:t>4</a:t>
            </a:fld>
            <a:endParaRPr lang="fr-FR" altLang="fr-FR" dirty="0"/>
          </a:p>
        </p:txBody>
      </p:sp>
      <p:sp>
        <p:nvSpPr>
          <p:cNvPr id="6" name="Rectangle 5"/>
          <p:cNvSpPr/>
          <p:nvPr/>
        </p:nvSpPr>
        <p:spPr bwMode="auto">
          <a:xfrm>
            <a:off x="261257" y="154379"/>
            <a:ext cx="1121641" cy="101560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7" name="Picture 6"/>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1257" y="286059"/>
            <a:ext cx="982065" cy="973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593765" y="1491089"/>
            <a:ext cx="3175869" cy="400110"/>
          </a:xfrm>
          <a:prstGeom prst="rect">
            <a:avLst/>
          </a:prstGeom>
          <a:noFill/>
        </p:spPr>
        <p:txBody>
          <a:bodyPr wrap="none" rtlCol="0">
            <a:spAutoFit/>
          </a:bodyPr>
          <a:lstStyle/>
          <a:p>
            <a:r>
              <a:rPr lang="fr-FR" sz="2000" b="1" dirty="0" smtClean="0"/>
              <a:t>Comment procéder ?</a:t>
            </a:r>
          </a:p>
        </p:txBody>
      </p:sp>
      <p:sp>
        <p:nvSpPr>
          <p:cNvPr id="9" name="ZoneTexte 8"/>
          <p:cNvSpPr txBox="1"/>
          <p:nvPr/>
        </p:nvSpPr>
        <p:spPr>
          <a:xfrm>
            <a:off x="593765" y="1850372"/>
            <a:ext cx="7992096" cy="738664"/>
          </a:xfrm>
          <a:prstGeom prst="rect">
            <a:avLst/>
          </a:prstGeom>
          <a:noFill/>
        </p:spPr>
        <p:txBody>
          <a:bodyPr wrap="square" rtlCol="0">
            <a:spAutoFit/>
          </a:bodyPr>
          <a:lstStyle/>
          <a:p>
            <a:r>
              <a:rPr lang="fr-FR" sz="1400" dirty="0" smtClean="0"/>
              <a:t>Sur </a:t>
            </a:r>
            <a:r>
              <a:rPr lang="fr-FR" sz="1400" dirty="0"/>
              <a:t>la base du fichier des contrats « coquilles vides », </a:t>
            </a:r>
            <a:r>
              <a:rPr lang="fr-FR" sz="1400" dirty="0" smtClean="0"/>
              <a:t>appel de courtoisie  pour s’assurer qu’ils sont satisfaits de leur contrat et qu’ils ont bien accompli les démarches inhérentes à la mise en place du contrat (notamment l’information des salariés</a:t>
            </a:r>
            <a:endParaRPr lang="fr-FR" sz="1400" dirty="0"/>
          </a:p>
        </p:txBody>
      </p:sp>
      <p:sp>
        <p:nvSpPr>
          <p:cNvPr id="10" name="ZoneTexte 9"/>
          <p:cNvSpPr txBox="1"/>
          <p:nvPr/>
        </p:nvSpPr>
        <p:spPr>
          <a:xfrm>
            <a:off x="593764" y="2878534"/>
            <a:ext cx="3021981" cy="400110"/>
          </a:xfrm>
          <a:prstGeom prst="rect">
            <a:avLst/>
          </a:prstGeom>
          <a:noFill/>
        </p:spPr>
        <p:txBody>
          <a:bodyPr wrap="none" rtlCol="0">
            <a:spAutoFit/>
          </a:bodyPr>
          <a:lstStyle/>
          <a:p>
            <a:r>
              <a:rPr lang="fr-FR" sz="2000" b="1" dirty="0" smtClean="0"/>
              <a:t>Quelles accroches ?</a:t>
            </a:r>
          </a:p>
        </p:txBody>
      </p:sp>
      <p:sp>
        <p:nvSpPr>
          <p:cNvPr id="11" name="Rectangle à coins arrondis 10"/>
          <p:cNvSpPr/>
          <p:nvPr/>
        </p:nvSpPr>
        <p:spPr bwMode="auto">
          <a:xfrm>
            <a:off x="515997" y="3531526"/>
            <a:ext cx="2968832" cy="719840"/>
          </a:xfrm>
          <a:prstGeom prst="wedgeRoundRectCallout">
            <a:avLst>
              <a:gd name="adj1" fmla="val 21371"/>
              <a:gd name="adj2" fmla="val -76275"/>
              <a:gd name="adj3" fmla="val 16667"/>
            </a:avLst>
          </a:prstGeom>
          <a:solidFill>
            <a:schemeClr val="accent4">
              <a:lumMod val="20000"/>
              <a:lumOff val="80000"/>
            </a:schemeClr>
          </a:solidFill>
          <a:ln>
            <a:headEnd type="none" w="med" len="med"/>
            <a:tailEnd type="none" w="med" len="med"/>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Verdana" pitchFamily="34" charset="0"/>
              </a:rPr>
              <a:t>Avez-vous complété la DUE suivant le modèle fourni en rendez-vous ? (1)</a:t>
            </a:r>
          </a:p>
        </p:txBody>
      </p:sp>
      <p:sp>
        <p:nvSpPr>
          <p:cNvPr id="12" name="Rectangle à coins arrondis 11"/>
          <p:cNvSpPr/>
          <p:nvPr/>
        </p:nvSpPr>
        <p:spPr bwMode="auto">
          <a:xfrm>
            <a:off x="515997" y="4451284"/>
            <a:ext cx="2464709" cy="1035113"/>
          </a:xfrm>
          <a:prstGeom prst="wedgeRoundRectCallout">
            <a:avLst>
              <a:gd name="adj1" fmla="val 21057"/>
              <a:gd name="adj2" fmla="val -65533"/>
              <a:gd name="adj3" fmla="val 16667"/>
            </a:avLst>
          </a:prstGeom>
          <a:solidFill>
            <a:schemeClr val="accent4">
              <a:lumMod val="20000"/>
              <a:lumOff val="80000"/>
            </a:schemeClr>
          </a:solidFill>
          <a:ln>
            <a:headEnd type="none" w="med" len="med"/>
            <a:tailEnd type="none" w="med" len="med"/>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eaLnBrk="0" hangingPunct="0"/>
            <a:r>
              <a:rPr kumimoji="0" lang="fr-FR" sz="1400" b="0" i="0" u="none" strike="noStrike" cap="none" normalizeH="0" baseline="0" dirty="0" smtClean="0">
                <a:ln>
                  <a:noFill/>
                </a:ln>
                <a:solidFill>
                  <a:schemeClr val="tx1"/>
                </a:solidFill>
                <a:effectLst/>
                <a:latin typeface="Verdana" pitchFamily="34" charset="0"/>
              </a:rPr>
              <a:t>L’avez-vous faite</a:t>
            </a:r>
            <a:r>
              <a:rPr kumimoji="0" lang="fr-FR" sz="1400" b="0" i="0" u="none" strike="noStrike" cap="none" normalizeH="0" dirty="0" smtClean="0">
                <a:ln>
                  <a:noFill/>
                </a:ln>
                <a:solidFill>
                  <a:schemeClr val="tx1"/>
                </a:solidFill>
                <a:effectLst/>
                <a:latin typeface="Verdana" pitchFamily="34" charset="0"/>
              </a:rPr>
              <a:t> signer par vos salariés et conserv</a:t>
            </a:r>
            <a:r>
              <a:rPr lang="fr-FR" sz="1400" dirty="0" smtClean="0">
                <a:solidFill>
                  <a:schemeClr val="tx1"/>
                </a:solidFill>
                <a:latin typeface="Verdana" pitchFamily="34" charset="0"/>
              </a:rPr>
              <a:t>ée en cas de contrôle URSSAF</a:t>
            </a:r>
            <a:r>
              <a:rPr kumimoji="0" lang="fr-FR" sz="1400" b="0" i="0" u="none" strike="noStrike" cap="none" normalizeH="0" baseline="0" dirty="0" smtClean="0">
                <a:ln>
                  <a:noFill/>
                </a:ln>
                <a:solidFill>
                  <a:schemeClr val="tx1"/>
                </a:solidFill>
                <a:effectLst/>
                <a:latin typeface="Verdana" pitchFamily="34" charset="0"/>
              </a:rPr>
              <a:t>?</a:t>
            </a:r>
            <a:r>
              <a:rPr lang="fr-FR" sz="1400" dirty="0" smtClean="0">
                <a:solidFill>
                  <a:schemeClr val="tx1"/>
                </a:solidFill>
                <a:latin typeface="Verdana" pitchFamily="34" charset="0"/>
              </a:rPr>
              <a:t> </a:t>
            </a:r>
            <a:r>
              <a:rPr lang="fr-FR" sz="1400" dirty="0">
                <a:solidFill>
                  <a:schemeClr val="tx1"/>
                </a:solidFill>
                <a:latin typeface="Verdana" pitchFamily="34" charset="0"/>
              </a:rPr>
              <a:t>(2) </a:t>
            </a:r>
            <a:endParaRPr kumimoji="0" lang="fr-FR" sz="1400" b="0" i="0" u="none" strike="noStrike" cap="none" normalizeH="0" baseline="0" dirty="0" smtClean="0">
              <a:ln>
                <a:noFill/>
              </a:ln>
              <a:solidFill>
                <a:schemeClr val="tx1"/>
              </a:solidFill>
              <a:effectLst/>
              <a:latin typeface="Verdana" pitchFamily="34" charset="0"/>
            </a:endParaRPr>
          </a:p>
        </p:txBody>
      </p:sp>
      <p:sp>
        <p:nvSpPr>
          <p:cNvPr id="13" name="Rectangle à coins arrondis 12"/>
          <p:cNvSpPr/>
          <p:nvPr/>
        </p:nvSpPr>
        <p:spPr bwMode="auto">
          <a:xfrm>
            <a:off x="4280271" y="3359333"/>
            <a:ext cx="3759324" cy="892033"/>
          </a:xfrm>
          <a:prstGeom prst="wedgeRoundRectCallout">
            <a:avLst>
              <a:gd name="adj1" fmla="val 21371"/>
              <a:gd name="adj2" fmla="val -61728"/>
              <a:gd name="adj3" fmla="val 16667"/>
            </a:avLst>
          </a:prstGeom>
          <a:solidFill>
            <a:schemeClr val="accent4">
              <a:lumMod val="20000"/>
              <a:lumOff val="80000"/>
            </a:schemeClr>
          </a:solidFill>
          <a:ln>
            <a:headEnd type="none" w="med" len="med"/>
            <a:tailEnd type="none" w="med" len="med"/>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Verdana" pitchFamily="34" charset="0"/>
              </a:rPr>
              <a:t>Qu’avez-vous prévu</a:t>
            </a:r>
            <a:r>
              <a:rPr kumimoji="0" lang="fr-FR" sz="1400" b="0" i="0" u="none" strike="noStrike" cap="none" normalizeH="0" dirty="0" smtClean="0">
                <a:ln>
                  <a:noFill/>
                </a:ln>
                <a:solidFill>
                  <a:schemeClr val="tx1"/>
                </a:solidFill>
                <a:effectLst/>
                <a:latin typeface="Verdana" pitchFamily="34" charset="0"/>
              </a:rPr>
              <a:t> pour informer vos salariés du dispositif que vous avez mis en place ?</a:t>
            </a:r>
            <a:endParaRPr kumimoji="0" lang="fr-FR" sz="800" b="0" i="0" u="none" strike="noStrike" cap="none" normalizeH="0" baseline="0" dirty="0" smtClean="0">
              <a:ln>
                <a:noFill/>
              </a:ln>
              <a:solidFill>
                <a:schemeClr val="tx1"/>
              </a:solidFill>
              <a:effectLst/>
              <a:latin typeface="Verdana" pitchFamily="34" charset="0"/>
            </a:endParaRPr>
          </a:p>
        </p:txBody>
      </p:sp>
      <p:sp>
        <p:nvSpPr>
          <p:cNvPr id="14" name="Rectangle à coins arrondis 13"/>
          <p:cNvSpPr/>
          <p:nvPr/>
        </p:nvSpPr>
        <p:spPr bwMode="auto">
          <a:xfrm>
            <a:off x="3484829" y="4581912"/>
            <a:ext cx="4946652" cy="873817"/>
          </a:xfrm>
          <a:prstGeom prst="wedgeRoundRectCallout">
            <a:avLst>
              <a:gd name="adj1" fmla="val 21789"/>
              <a:gd name="adj2" fmla="val -62498"/>
              <a:gd name="adj3" fmla="val 16667"/>
            </a:avLst>
          </a:prstGeom>
          <a:solidFill>
            <a:schemeClr val="accent4">
              <a:lumMod val="20000"/>
              <a:lumOff val="80000"/>
            </a:schemeClr>
          </a:solidFill>
          <a:ln>
            <a:headEnd type="none" w="med" len="med"/>
            <a:tailEnd type="none" w="med" len="med"/>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Verdana" pitchFamily="34" charset="0"/>
              </a:rPr>
              <a:t>Avez-vous</a:t>
            </a:r>
            <a:r>
              <a:rPr kumimoji="0" lang="fr-FR" sz="1400" b="0" i="0" u="none" strike="noStrike" cap="none" normalizeH="0" dirty="0" smtClean="0">
                <a:ln>
                  <a:noFill/>
                </a:ln>
                <a:solidFill>
                  <a:schemeClr val="tx1"/>
                </a:solidFill>
                <a:effectLst/>
                <a:latin typeface="Verdana" pitchFamily="34" charset="0"/>
              </a:rPr>
              <a:t> </a:t>
            </a:r>
            <a:r>
              <a:rPr lang="fr-FR" sz="1400" dirty="0">
                <a:solidFill>
                  <a:schemeClr val="tx1"/>
                </a:solidFill>
                <a:latin typeface="Verdana" pitchFamily="34" charset="0"/>
              </a:rPr>
              <a:t>transmis à vos salariés le mail qui leur était destiné  et  que je vous avais fait suivre le jour de la souscription ?</a:t>
            </a:r>
          </a:p>
        </p:txBody>
      </p:sp>
      <p:sp>
        <p:nvSpPr>
          <p:cNvPr id="15" name="ZoneTexte 14"/>
          <p:cNvSpPr txBox="1"/>
          <p:nvPr/>
        </p:nvSpPr>
        <p:spPr>
          <a:xfrm>
            <a:off x="261257" y="5581408"/>
            <a:ext cx="8763990" cy="461665"/>
          </a:xfrm>
          <a:prstGeom prst="rect">
            <a:avLst/>
          </a:prstGeom>
          <a:noFill/>
        </p:spPr>
        <p:txBody>
          <a:bodyPr wrap="square" rtlCol="0">
            <a:spAutoFit/>
          </a:bodyPr>
          <a:lstStyle/>
          <a:p>
            <a:pPr marL="228600" indent="-228600">
              <a:buAutoNum type="arabicParenBoth"/>
            </a:pPr>
            <a:r>
              <a:rPr lang="fr-FR" sz="800" dirty="0" smtClean="0"/>
              <a:t>DUE = Décision Unilatérale de l’Employeur. Pour cette procédure simple privilégiée dans les petites entreprises, l’employeur prend seul la décision , mais il est ensuite tenu de remettre un document informatif à chacun de ses salariés</a:t>
            </a:r>
          </a:p>
          <a:p>
            <a:pPr marL="228600" indent="-228600">
              <a:buAutoNum type="arabicParenBoth"/>
            </a:pPr>
            <a:r>
              <a:rPr lang="fr-FR" sz="800" dirty="0" smtClean="0"/>
              <a:t>La rédaction de, l’acte juridique  instituant le régime est de la responsabilité de l’employeur. Ce document  est prioritairement contrôlé par l’URSSAF</a:t>
            </a:r>
            <a:endParaRPr lang="fr-FR" sz="800" dirty="0"/>
          </a:p>
        </p:txBody>
      </p:sp>
    </p:spTree>
    <p:extLst>
      <p:ext uri="{BB962C8B-B14F-4D97-AF65-F5344CB8AC3E}">
        <p14:creationId xmlns:p14="http://schemas.microsoft.com/office/powerpoint/2010/main" val="278317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539750" y="1341915"/>
            <a:ext cx="8064500" cy="4548848"/>
          </a:xfrm>
        </p:spPr>
        <p:txBody>
          <a:bodyPr/>
          <a:lstStyle/>
          <a:p>
            <a:r>
              <a:rPr lang="fr-FR" sz="1600" dirty="0" smtClean="0"/>
              <a:t>Quels arguments ?</a:t>
            </a:r>
          </a:p>
          <a:p>
            <a:r>
              <a:rPr lang="fr-FR" sz="1100" b="0" dirty="0" smtClean="0"/>
              <a:t>(A adapter en fonction des réponses du client aux questions précédentes)</a:t>
            </a:r>
          </a:p>
          <a:p>
            <a:endParaRPr lang="fr-FR" sz="800" b="0" dirty="0" smtClean="0"/>
          </a:p>
          <a:p>
            <a:r>
              <a:rPr lang="fr-FR" sz="1100" dirty="0" smtClean="0"/>
              <a:t>« Je suis le seul salarié de mon entreprise et j’ai décidé de ne pas m’affilier »</a:t>
            </a:r>
          </a:p>
          <a:p>
            <a:r>
              <a:rPr lang="fr-FR" sz="1100" b="0" dirty="0" smtClean="0"/>
              <a:t>Vous avez intérêt financièrement à faire porter votre couverture santé par votre société.</a:t>
            </a:r>
          </a:p>
          <a:p>
            <a:r>
              <a:rPr lang="fr-FR" sz="800" b="0" dirty="0" smtClean="0"/>
              <a:t> </a:t>
            </a:r>
          </a:p>
          <a:p>
            <a:r>
              <a:rPr lang="fr-FR" sz="1100" dirty="0" smtClean="0"/>
              <a:t>« Je n’ai pas encore informé mes salariés »</a:t>
            </a:r>
            <a:endParaRPr lang="fr-FR" sz="1100" dirty="0"/>
          </a:p>
          <a:p>
            <a:pPr>
              <a:spcBef>
                <a:spcPts val="0"/>
              </a:spcBef>
            </a:pPr>
            <a:r>
              <a:rPr lang="fr-FR" sz="1100" b="0" dirty="0" smtClean="0"/>
              <a:t>Pour être en conformité avec la réglementation, l’employeur doit informer ses salariés du régime de complémentaire santé mis en place. </a:t>
            </a:r>
          </a:p>
          <a:p>
            <a:pPr>
              <a:spcBef>
                <a:spcPts val="0"/>
              </a:spcBef>
            </a:pPr>
            <a:endParaRPr lang="fr-FR" sz="800" b="0" dirty="0" smtClean="0"/>
          </a:p>
          <a:p>
            <a:pPr>
              <a:spcBef>
                <a:spcPts val="0"/>
              </a:spcBef>
            </a:pPr>
            <a:r>
              <a:rPr lang="fr-FR" sz="1100" dirty="0" smtClean="0"/>
              <a:t>« Mes salariés ont fait jouer un cas de dispense » </a:t>
            </a:r>
          </a:p>
          <a:p>
            <a:pPr>
              <a:spcBef>
                <a:spcPts val="0"/>
              </a:spcBef>
            </a:pPr>
            <a:r>
              <a:rPr lang="fr-FR" sz="1100" b="0" dirty="0" smtClean="0"/>
              <a:t>Pour rappel, l’affiliation des salariés au contrat est obligatoire sauf cas de dispense prévu par la loi. L’employeur doit recueillir les demandes de dispense effectuées par écrit et les justificatifs listés dans la DUE. Il doit pouvoir les produire en cas de contrôle URSSAF.</a:t>
            </a:r>
          </a:p>
          <a:p>
            <a:pPr>
              <a:spcBef>
                <a:spcPts val="0"/>
              </a:spcBef>
            </a:pPr>
            <a:endParaRPr lang="fr-FR" sz="800" b="0" dirty="0" smtClean="0"/>
          </a:p>
          <a:p>
            <a:pPr>
              <a:spcBef>
                <a:spcPts val="0"/>
              </a:spcBef>
            </a:pPr>
            <a:r>
              <a:rPr lang="fr-FR" sz="1100" dirty="0" smtClean="0"/>
              <a:t>« Quels sont les risques si je n’ai pas informé et affilié mes salariés ? »</a:t>
            </a:r>
          </a:p>
          <a:p>
            <a:pPr marL="171450" indent="-171450">
              <a:spcBef>
                <a:spcPts val="0"/>
              </a:spcBef>
              <a:buFontTx/>
              <a:buChar char="-"/>
            </a:pPr>
            <a:r>
              <a:rPr lang="fr-FR" sz="1100" b="0" dirty="0" smtClean="0"/>
              <a:t>Un risque de droit du travail : il s’expose à une réclamation de ses salariés et une procédure aux  </a:t>
            </a:r>
          </a:p>
          <a:p>
            <a:pPr>
              <a:spcBef>
                <a:spcPts val="0"/>
              </a:spcBef>
            </a:pPr>
            <a:r>
              <a:rPr lang="fr-FR" sz="1100" b="0" dirty="0"/>
              <a:t> </a:t>
            </a:r>
            <a:r>
              <a:rPr lang="fr-FR" sz="1100" b="0" dirty="0" smtClean="0"/>
              <a:t>  prud’homme s’ils n’ont pas été informés.</a:t>
            </a:r>
          </a:p>
          <a:p>
            <a:pPr marL="171450" indent="-171450">
              <a:spcBef>
                <a:spcPts val="0"/>
              </a:spcBef>
              <a:buFontTx/>
              <a:buChar char="-"/>
            </a:pPr>
            <a:r>
              <a:rPr lang="fr-FR" sz="1100" b="0" dirty="0" smtClean="0"/>
              <a:t>Un risque fiscal et social : Les URSSAF peuvent contester le caractère collectif du contrat si l’employeur n’a pas affilié l’ensemble de ses salariés et qu’il ne peut pas justifier les dispenses.</a:t>
            </a:r>
          </a:p>
          <a:p>
            <a:pPr marL="171450" indent="-171450">
              <a:spcBef>
                <a:spcPts val="0"/>
              </a:spcBef>
              <a:buFontTx/>
              <a:buChar char="-"/>
            </a:pPr>
            <a:endParaRPr lang="fr-FR" sz="800" b="0" dirty="0" smtClean="0"/>
          </a:p>
          <a:p>
            <a:pPr>
              <a:spcBef>
                <a:spcPts val="0"/>
              </a:spcBef>
            </a:pPr>
            <a:r>
              <a:rPr lang="fr-FR" sz="1100" dirty="0" smtClean="0"/>
              <a:t>Dans tous les cas : </a:t>
            </a:r>
          </a:p>
          <a:p>
            <a:pPr>
              <a:spcBef>
                <a:spcPts val="0"/>
              </a:spcBef>
            </a:pPr>
            <a:r>
              <a:rPr lang="fr-FR" sz="1100" b="0" dirty="0" smtClean="0"/>
              <a:t>Valorisez le dispositif mis en place en lui indiquant qu’en plus de s’être conformé à ses obligations d’employeur, ce dispositif est un bon moyen de fidéliser ses salariés qui lui permet par ailleurs de bénéficier d’avantages sociaux et fiscaux attractifs.</a:t>
            </a:r>
          </a:p>
          <a:p>
            <a:pPr>
              <a:spcBef>
                <a:spcPts val="0"/>
              </a:spcBef>
            </a:pPr>
            <a:endParaRPr lang="fr-FR" sz="1100" b="0" dirty="0" smtClean="0"/>
          </a:p>
          <a:p>
            <a:endParaRPr lang="fr-FR" sz="1100" b="0" dirty="0"/>
          </a:p>
          <a:p>
            <a:r>
              <a:rPr lang="fr-FR" sz="1100" b="0" dirty="0" smtClean="0"/>
              <a:t>    </a:t>
            </a:r>
          </a:p>
          <a:p>
            <a:endParaRPr lang="fr-FR" sz="1600" dirty="0"/>
          </a:p>
          <a:p>
            <a:endParaRPr lang="fr-FR" sz="1600"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5</a:t>
            </a:fld>
            <a:endParaRPr lang="fr-FR" altLang="fr-FR"/>
          </a:p>
        </p:txBody>
      </p:sp>
      <p:sp>
        <p:nvSpPr>
          <p:cNvPr id="6" name="Titre 1"/>
          <p:cNvSpPr txBox="1">
            <a:spLocks/>
          </p:cNvSpPr>
          <p:nvPr/>
        </p:nvSpPr>
        <p:spPr bwMode="gray">
          <a:xfrm>
            <a:off x="1382898" y="286059"/>
            <a:ext cx="7369216" cy="996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a:lstStyle>
          <a:p>
            <a:r>
              <a:rPr lang="fr-FR" kern="0" smtClean="0">
                <a:solidFill>
                  <a:srgbClr val="C00000"/>
                </a:solidFill>
              </a:rPr>
              <a:t>   STOCK = clients ayant souscrit un contrat santé   </a:t>
            </a:r>
            <a:br>
              <a:rPr lang="fr-FR" kern="0" smtClean="0">
                <a:solidFill>
                  <a:srgbClr val="C00000"/>
                </a:solidFill>
              </a:rPr>
            </a:br>
            <a:r>
              <a:rPr lang="fr-FR" kern="0" smtClean="0">
                <a:solidFill>
                  <a:srgbClr val="C00000"/>
                </a:solidFill>
              </a:rPr>
              <a:t>   collective auprès de la Caisse d’Epargne sans</a:t>
            </a:r>
            <a:br>
              <a:rPr lang="fr-FR" kern="0" smtClean="0">
                <a:solidFill>
                  <a:srgbClr val="C00000"/>
                </a:solidFill>
              </a:rPr>
            </a:br>
            <a:r>
              <a:rPr lang="fr-FR" kern="0" smtClean="0">
                <a:solidFill>
                  <a:srgbClr val="C00000"/>
                </a:solidFill>
              </a:rPr>
              <a:t>   aucune affiliation salariés</a:t>
            </a:r>
            <a:br>
              <a:rPr lang="fr-FR" kern="0" smtClean="0">
                <a:solidFill>
                  <a:srgbClr val="C00000"/>
                </a:solidFill>
              </a:rPr>
            </a:br>
            <a:endParaRPr lang="fr-FR" kern="0" dirty="0"/>
          </a:p>
        </p:txBody>
      </p:sp>
      <p:sp>
        <p:nvSpPr>
          <p:cNvPr id="7" name="Rectangle 6"/>
          <p:cNvSpPr/>
          <p:nvPr/>
        </p:nvSpPr>
        <p:spPr bwMode="auto">
          <a:xfrm>
            <a:off x="261257" y="154379"/>
            <a:ext cx="1121641" cy="101560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257" y="286059"/>
            <a:ext cx="982065" cy="973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oneTexte 8"/>
          <p:cNvSpPr txBox="1"/>
          <p:nvPr/>
        </p:nvSpPr>
        <p:spPr>
          <a:xfrm>
            <a:off x="4177120" y="5572314"/>
            <a:ext cx="4552849" cy="276999"/>
          </a:xfrm>
          <a:prstGeom prst="rect">
            <a:avLst/>
          </a:prstGeom>
          <a:solidFill>
            <a:srgbClr val="4F8B2B"/>
          </a:solidFill>
        </p:spPr>
        <p:txBody>
          <a:bodyPr wrap="none" rtlCol="0">
            <a:spAutoFit/>
          </a:bodyPr>
          <a:lstStyle/>
          <a:p>
            <a:r>
              <a:rPr lang="fr-FR" sz="1200" b="1" dirty="0" smtClean="0">
                <a:solidFill>
                  <a:schemeClr val="bg1"/>
                </a:solidFill>
              </a:rPr>
              <a:t>Astuce : renvoyer un bulletin d’affiliation par mail </a:t>
            </a:r>
            <a:endParaRPr lang="fr-FR" sz="1200" b="1" dirty="0">
              <a:solidFill>
                <a:schemeClr val="bg1"/>
              </a:solidFill>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20" y="5470303"/>
            <a:ext cx="431470" cy="525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6996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6</a:t>
            </a:fld>
            <a:endParaRPr lang="fr-FR" altLang="fr-FR"/>
          </a:p>
        </p:txBody>
      </p:sp>
      <p:sp>
        <p:nvSpPr>
          <p:cNvPr id="6" name="Rectangle 5"/>
          <p:cNvSpPr/>
          <p:nvPr/>
        </p:nvSpPr>
        <p:spPr bwMode="auto">
          <a:xfrm>
            <a:off x="1327939" y="320630"/>
            <a:ext cx="7796228" cy="97998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r>
              <a:rPr lang="fr-FR" b="1" dirty="0">
                <a:solidFill>
                  <a:srgbClr val="007F9E"/>
                </a:solidFill>
              </a:rPr>
              <a:t>NOUVEAUX CONTRATS = </a:t>
            </a:r>
            <a:r>
              <a:rPr lang="fr-FR" b="1" dirty="0" smtClean="0">
                <a:solidFill>
                  <a:srgbClr val="007F9E"/>
                </a:solidFill>
              </a:rPr>
              <a:t>clients </a:t>
            </a:r>
            <a:r>
              <a:rPr lang="fr-FR" b="1" dirty="0">
                <a:solidFill>
                  <a:srgbClr val="007F9E"/>
                </a:solidFill>
              </a:rPr>
              <a:t>qui vont </a:t>
            </a:r>
            <a:r>
              <a:rPr lang="fr-FR" b="1" dirty="0" smtClean="0">
                <a:solidFill>
                  <a:srgbClr val="007F9E"/>
                </a:solidFill>
              </a:rPr>
              <a:t>souscrire </a:t>
            </a:r>
            <a:r>
              <a:rPr lang="fr-FR" b="1" dirty="0">
                <a:solidFill>
                  <a:srgbClr val="007F9E"/>
                </a:solidFill>
              </a:rPr>
              <a:t>un contrat de santé collective</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Verdana" pitchFamily="34" charset="0"/>
            </a:endParaRPr>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37" y="258844"/>
            <a:ext cx="1001702" cy="996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593765" y="1491089"/>
            <a:ext cx="3175869" cy="400110"/>
          </a:xfrm>
          <a:prstGeom prst="rect">
            <a:avLst/>
          </a:prstGeom>
          <a:noFill/>
        </p:spPr>
        <p:txBody>
          <a:bodyPr wrap="none" rtlCol="0">
            <a:spAutoFit/>
          </a:bodyPr>
          <a:lstStyle/>
          <a:p>
            <a:r>
              <a:rPr lang="fr-FR" sz="2000" b="1" dirty="0" smtClean="0"/>
              <a:t>Comment procéder ?</a:t>
            </a:r>
          </a:p>
        </p:txBody>
      </p:sp>
      <p:sp>
        <p:nvSpPr>
          <p:cNvPr id="9" name="ZoneTexte 8"/>
          <p:cNvSpPr txBox="1"/>
          <p:nvPr/>
        </p:nvSpPr>
        <p:spPr>
          <a:xfrm>
            <a:off x="593764" y="2878534"/>
            <a:ext cx="7842211" cy="400110"/>
          </a:xfrm>
          <a:prstGeom prst="rect">
            <a:avLst/>
          </a:prstGeom>
          <a:noFill/>
        </p:spPr>
        <p:txBody>
          <a:bodyPr wrap="none" rtlCol="0">
            <a:spAutoFit/>
          </a:bodyPr>
          <a:lstStyle/>
          <a:p>
            <a:r>
              <a:rPr lang="fr-FR" sz="2000" b="1" dirty="0" smtClean="0"/>
              <a:t>Quelles sont les étapes de mise en place du contrat ?</a:t>
            </a:r>
          </a:p>
        </p:txBody>
      </p:sp>
      <p:sp>
        <p:nvSpPr>
          <p:cNvPr id="10" name="ZoneTexte 9"/>
          <p:cNvSpPr txBox="1"/>
          <p:nvPr/>
        </p:nvSpPr>
        <p:spPr>
          <a:xfrm>
            <a:off x="593765" y="1850372"/>
            <a:ext cx="7992096" cy="738664"/>
          </a:xfrm>
          <a:prstGeom prst="rect">
            <a:avLst/>
          </a:prstGeom>
          <a:noFill/>
        </p:spPr>
        <p:txBody>
          <a:bodyPr wrap="square" rtlCol="0">
            <a:spAutoFit/>
          </a:bodyPr>
          <a:lstStyle/>
          <a:p>
            <a:r>
              <a:rPr lang="fr-FR" sz="1400" dirty="0" smtClean="0"/>
              <a:t>Pendant le rendez-vous de souscription d’un contrat complémentaire santé salariés, indiquez lui quelles sont les démarches à effectuer pour mettre en place le contrat dans son entreprise et se mettre en conformité avec la réglementation.</a:t>
            </a:r>
            <a:endParaRPr lang="fr-FR" sz="1400" dirty="0"/>
          </a:p>
        </p:txBody>
      </p:sp>
      <p:sp>
        <p:nvSpPr>
          <p:cNvPr id="11" name="ZoneTexte 10"/>
          <p:cNvSpPr txBox="1"/>
          <p:nvPr/>
        </p:nvSpPr>
        <p:spPr>
          <a:xfrm>
            <a:off x="593764" y="3226522"/>
            <a:ext cx="7992096" cy="1169551"/>
          </a:xfrm>
          <a:prstGeom prst="rect">
            <a:avLst/>
          </a:prstGeom>
          <a:noFill/>
        </p:spPr>
        <p:txBody>
          <a:bodyPr wrap="square" rtlCol="0">
            <a:spAutoFit/>
          </a:bodyPr>
          <a:lstStyle/>
          <a:p>
            <a:r>
              <a:rPr lang="fr-FR" sz="1400" dirty="0" smtClean="0"/>
              <a:t>Contexte : les documents contractuels (Proposition valant avis de conseil et conditions particulières) ont été signés.</a:t>
            </a:r>
          </a:p>
          <a:p>
            <a:endParaRPr lang="fr-FR" sz="1400" dirty="0"/>
          </a:p>
          <a:p>
            <a:pPr algn="r"/>
            <a:r>
              <a:rPr lang="fr-FR" sz="1400" dirty="0" smtClean="0"/>
              <a:t>		l’employeur reçoit 2 mails, un pour lui et un qu’il doit transmettre lui-même à ses salariés :</a:t>
            </a:r>
          </a:p>
        </p:txBody>
      </p:sp>
      <p:sp>
        <p:nvSpPr>
          <p:cNvPr id="12" name="ZoneTexte 11"/>
          <p:cNvSpPr txBox="1"/>
          <p:nvPr/>
        </p:nvSpPr>
        <p:spPr>
          <a:xfrm>
            <a:off x="2619846" y="4433859"/>
            <a:ext cx="1940234" cy="1277273"/>
          </a:xfrm>
          <a:prstGeom prst="rect">
            <a:avLst/>
          </a:prstGeom>
          <a:noFill/>
        </p:spPr>
        <p:txBody>
          <a:bodyPr wrap="square" rtlCol="0">
            <a:spAutoFit/>
          </a:bodyPr>
          <a:lstStyle/>
          <a:p>
            <a:r>
              <a:rPr lang="fr-FR" sz="1100" b="1" dirty="0" smtClean="0">
                <a:solidFill>
                  <a:srgbClr val="007F9E"/>
                </a:solidFill>
              </a:rPr>
              <a:t>Employeur :</a:t>
            </a:r>
          </a:p>
          <a:p>
            <a:r>
              <a:rPr lang="fr-FR" sz="1100" dirty="0" smtClean="0"/>
              <a:t>Guide de mise en place</a:t>
            </a:r>
          </a:p>
          <a:p>
            <a:r>
              <a:rPr lang="fr-FR" sz="1100" dirty="0" smtClean="0"/>
              <a:t>Conditions Particulières</a:t>
            </a:r>
          </a:p>
          <a:p>
            <a:r>
              <a:rPr lang="fr-FR" sz="1100" dirty="0" smtClean="0"/>
              <a:t>Conditions Générales</a:t>
            </a:r>
          </a:p>
          <a:p>
            <a:r>
              <a:rPr lang="fr-FR" sz="1100" dirty="0" smtClean="0"/>
              <a:t>DUE</a:t>
            </a:r>
          </a:p>
          <a:p>
            <a:r>
              <a:rPr lang="fr-FR" sz="1100" dirty="0" smtClean="0"/>
              <a:t>Liste du personnel</a:t>
            </a:r>
          </a:p>
          <a:p>
            <a:r>
              <a:rPr lang="fr-FR" sz="1100" dirty="0" smtClean="0"/>
              <a:t>Récépissé</a:t>
            </a:r>
          </a:p>
        </p:txBody>
      </p:sp>
      <p:sp>
        <p:nvSpPr>
          <p:cNvPr id="13" name="ZoneTexte 12"/>
          <p:cNvSpPr txBox="1"/>
          <p:nvPr/>
        </p:nvSpPr>
        <p:spPr>
          <a:xfrm>
            <a:off x="5847934" y="4436243"/>
            <a:ext cx="3153555" cy="1446550"/>
          </a:xfrm>
          <a:prstGeom prst="rect">
            <a:avLst/>
          </a:prstGeom>
          <a:noFill/>
        </p:spPr>
        <p:txBody>
          <a:bodyPr wrap="square" rtlCol="0">
            <a:spAutoFit/>
          </a:bodyPr>
          <a:lstStyle/>
          <a:p>
            <a:r>
              <a:rPr lang="fr-FR" sz="1100" b="1" dirty="0" smtClean="0">
                <a:solidFill>
                  <a:srgbClr val="007F9E"/>
                </a:solidFill>
              </a:rPr>
              <a:t>Salariés :</a:t>
            </a:r>
          </a:p>
          <a:p>
            <a:r>
              <a:rPr lang="fr-FR" sz="1100" dirty="0" smtClean="0"/>
              <a:t>Mode d’emploi salarié</a:t>
            </a:r>
          </a:p>
          <a:p>
            <a:r>
              <a:rPr lang="fr-FR" sz="1100" dirty="0" smtClean="0"/>
              <a:t>Bulletin d’affiliation au contrat obligatoire</a:t>
            </a:r>
          </a:p>
          <a:p>
            <a:r>
              <a:rPr lang="fr-FR" sz="1100" dirty="0" smtClean="0"/>
              <a:t>Bulletin d’adhésion facultative (renfort)</a:t>
            </a:r>
          </a:p>
          <a:p>
            <a:r>
              <a:rPr lang="fr-FR" sz="1100" dirty="0" smtClean="0"/>
              <a:t>Annexe tarifaire renfort</a:t>
            </a:r>
          </a:p>
          <a:p>
            <a:r>
              <a:rPr lang="fr-FR" sz="1100" dirty="0" smtClean="0"/>
              <a:t>Notice d’Information détaillée</a:t>
            </a:r>
          </a:p>
          <a:p>
            <a:r>
              <a:rPr lang="fr-FR" sz="1100" dirty="0" smtClean="0"/>
              <a:t>Livret d’assistance</a:t>
            </a:r>
          </a:p>
          <a:p>
            <a:r>
              <a:rPr lang="fr-FR" sz="1100" dirty="0" smtClean="0"/>
              <a:t>Guide pratique vie du contrat</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297" y="4732889"/>
            <a:ext cx="696743" cy="666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431" y="4714218"/>
            <a:ext cx="696743" cy="666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oupe 16"/>
          <p:cNvGrpSpPr/>
          <p:nvPr/>
        </p:nvGrpSpPr>
        <p:grpSpPr>
          <a:xfrm>
            <a:off x="456317" y="4460198"/>
            <a:ext cx="1026324" cy="997346"/>
            <a:chOff x="395289" y="4259418"/>
            <a:chExt cx="1026324" cy="997346"/>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9" y="4275062"/>
              <a:ext cx="1026324" cy="981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758115" y="4259418"/>
              <a:ext cx="348172" cy="369332"/>
            </a:xfrm>
            <a:prstGeom prst="rect">
              <a:avLst/>
            </a:prstGeom>
            <a:noFill/>
          </p:spPr>
          <p:txBody>
            <a:bodyPr wrap="none" rtlCol="0">
              <a:spAutoFit/>
            </a:bodyPr>
            <a:lstStyle/>
            <a:p>
              <a:r>
                <a:rPr lang="fr-FR" sz="1800" b="1" dirty="0" smtClean="0">
                  <a:solidFill>
                    <a:schemeClr val="bg1"/>
                  </a:solidFill>
                </a:rPr>
                <a:t>1</a:t>
              </a:r>
              <a:endParaRPr lang="fr-FR" sz="1800" b="1" dirty="0">
                <a:solidFill>
                  <a:schemeClr val="bg1"/>
                </a:solidFill>
              </a:endParaRPr>
            </a:p>
          </p:txBody>
        </p:sp>
        <p:sp>
          <p:nvSpPr>
            <p:cNvPr id="16" name="ZoneTexte 15"/>
            <p:cNvSpPr txBox="1"/>
            <p:nvPr/>
          </p:nvSpPr>
          <p:spPr>
            <a:xfrm>
              <a:off x="395289" y="4632003"/>
              <a:ext cx="931222" cy="461665"/>
            </a:xfrm>
            <a:prstGeom prst="rect">
              <a:avLst/>
            </a:prstGeom>
            <a:noFill/>
          </p:spPr>
          <p:txBody>
            <a:bodyPr wrap="square" rtlCol="0">
              <a:spAutoFit/>
            </a:bodyPr>
            <a:lstStyle/>
            <a:p>
              <a:pPr algn="ctr"/>
              <a:r>
                <a:rPr lang="fr-FR" sz="800" b="1" dirty="0" smtClean="0">
                  <a:solidFill>
                    <a:schemeClr val="tx2"/>
                  </a:solidFill>
                </a:rPr>
                <a:t>Réception des </a:t>
              </a:r>
            </a:p>
            <a:p>
              <a:pPr algn="ctr"/>
              <a:r>
                <a:rPr lang="fr-FR" sz="800" b="1" dirty="0" smtClean="0">
                  <a:solidFill>
                    <a:schemeClr val="tx2"/>
                  </a:solidFill>
                </a:rPr>
                <a:t>documents</a:t>
              </a:r>
              <a:endParaRPr lang="fr-FR" sz="800" b="1" dirty="0">
                <a:solidFill>
                  <a:schemeClr val="tx2"/>
                </a:solidFill>
              </a:endParaRPr>
            </a:p>
          </p:txBody>
        </p:sp>
      </p:grpSp>
      <p:sp>
        <p:nvSpPr>
          <p:cNvPr id="18" name="Plus 17"/>
          <p:cNvSpPr/>
          <p:nvPr/>
        </p:nvSpPr>
        <p:spPr bwMode="auto">
          <a:xfrm>
            <a:off x="4536307" y="4862835"/>
            <a:ext cx="403806" cy="333059"/>
          </a:xfrm>
          <a:prstGeom prst="mathPlus">
            <a:avLst/>
          </a:prstGeom>
          <a:solidFill>
            <a:srgbClr val="007F9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3704667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7</a:t>
            </a:fld>
            <a:endParaRPr lang="fr-FR" altLang="fr-FR"/>
          </a:p>
        </p:txBody>
      </p:sp>
      <p:sp>
        <p:nvSpPr>
          <p:cNvPr id="6" name="Rectangle 5"/>
          <p:cNvSpPr/>
          <p:nvPr/>
        </p:nvSpPr>
        <p:spPr bwMode="auto">
          <a:xfrm>
            <a:off x="1327939" y="320630"/>
            <a:ext cx="7796228" cy="97998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r>
              <a:rPr lang="fr-FR" b="1" dirty="0">
                <a:solidFill>
                  <a:srgbClr val="007F9E"/>
                </a:solidFill>
              </a:rPr>
              <a:t>NOUVEAUX CONTRATS = </a:t>
            </a:r>
            <a:r>
              <a:rPr lang="fr-FR" b="1" dirty="0" smtClean="0">
                <a:solidFill>
                  <a:srgbClr val="007F9E"/>
                </a:solidFill>
              </a:rPr>
              <a:t>clients </a:t>
            </a:r>
            <a:r>
              <a:rPr lang="fr-FR" b="1" dirty="0">
                <a:solidFill>
                  <a:srgbClr val="007F9E"/>
                </a:solidFill>
              </a:rPr>
              <a:t>qui vont </a:t>
            </a:r>
            <a:r>
              <a:rPr lang="fr-FR" b="1" dirty="0" smtClean="0">
                <a:solidFill>
                  <a:srgbClr val="007F9E"/>
                </a:solidFill>
              </a:rPr>
              <a:t>souscrire </a:t>
            </a:r>
            <a:r>
              <a:rPr lang="fr-FR" b="1" dirty="0">
                <a:solidFill>
                  <a:srgbClr val="007F9E"/>
                </a:solidFill>
              </a:rPr>
              <a:t>un contrat de santé collective</a:t>
            </a:r>
          </a:p>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Verdana" pitchFamily="34" charset="0"/>
            </a:endParaRPr>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515" y="258844"/>
            <a:ext cx="1001702" cy="996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1864037" y="1352468"/>
            <a:ext cx="6740213" cy="769441"/>
          </a:xfrm>
          <a:prstGeom prst="rect">
            <a:avLst/>
          </a:prstGeom>
          <a:noFill/>
        </p:spPr>
        <p:txBody>
          <a:bodyPr wrap="square" rtlCol="0">
            <a:spAutoFit/>
          </a:bodyPr>
          <a:lstStyle/>
          <a:p>
            <a:r>
              <a:rPr lang="fr-FR" sz="1100" dirty="0" smtClean="0"/>
              <a:t>L’employeur complète la DUE, la partage avec l’ensemble des salariés en leur remettant un exemplaire à chacun.</a:t>
            </a:r>
          </a:p>
          <a:p>
            <a:r>
              <a:rPr lang="fr-FR" sz="1100" dirty="0" smtClean="0"/>
              <a:t>Chaque salarié signe la liste du personnel.</a:t>
            </a:r>
          </a:p>
          <a:p>
            <a:r>
              <a:rPr lang="fr-FR" sz="1100" b="1" dirty="0" smtClean="0">
                <a:solidFill>
                  <a:srgbClr val="00B0F0"/>
                </a:solidFill>
              </a:rPr>
              <a:t>A conserver : La liste du personnel émargée par chaque salarié</a:t>
            </a:r>
          </a:p>
        </p:txBody>
      </p:sp>
      <p:sp>
        <p:nvSpPr>
          <p:cNvPr id="24" name="ZoneTexte 23"/>
          <p:cNvSpPr txBox="1"/>
          <p:nvPr/>
        </p:nvSpPr>
        <p:spPr>
          <a:xfrm>
            <a:off x="1855945" y="2339679"/>
            <a:ext cx="6740213" cy="1107996"/>
          </a:xfrm>
          <a:prstGeom prst="rect">
            <a:avLst/>
          </a:prstGeom>
          <a:noFill/>
        </p:spPr>
        <p:txBody>
          <a:bodyPr wrap="square" rtlCol="0">
            <a:spAutoFit/>
          </a:bodyPr>
          <a:lstStyle/>
          <a:p>
            <a:r>
              <a:rPr lang="fr-FR" sz="1100" dirty="0" smtClean="0"/>
              <a:t>L’employeur remet à chaque salarié un bulletin d’affiliation après avoir complété la partie « entreprise ».</a:t>
            </a:r>
          </a:p>
          <a:p>
            <a:r>
              <a:rPr lang="fr-FR" sz="1100" dirty="0" smtClean="0"/>
              <a:t>L’employeur transfère le mail salarié à ses salariés.</a:t>
            </a:r>
          </a:p>
          <a:p>
            <a:r>
              <a:rPr lang="fr-FR" sz="1100" dirty="0" smtClean="0"/>
              <a:t>A imprimer et à remettre à chaque salarié : 1 exemplaire d’un bulletin d’affiliation et 1 récépissé</a:t>
            </a:r>
          </a:p>
          <a:p>
            <a:r>
              <a:rPr lang="fr-FR" sz="1100" b="1" dirty="0" smtClean="0">
                <a:solidFill>
                  <a:srgbClr val="00B0F0"/>
                </a:solidFill>
              </a:rPr>
              <a:t>A conserver : Les récépissés signés par les salariés</a:t>
            </a:r>
          </a:p>
        </p:txBody>
      </p:sp>
      <p:grpSp>
        <p:nvGrpSpPr>
          <p:cNvPr id="29" name="Groupe 28"/>
          <p:cNvGrpSpPr/>
          <p:nvPr/>
        </p:nvGrpSpPr>
        <p:grpSpPr>
          <a:xfrm>
            <a:off x="446630" y="3636915"/>
            <a:ext cx="933577" cy="821263"/>
            <a:chOff x="178131" y="3992623"/>
            <a:chExt cx="1243482" cy="1264141"/>
          </a:xfrm>
        </p:grpSpPr>
        <p:pic>
          <p:nvPicPr>
            <p:cNvPr id="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1" y="4067346"/>
              <a:ext cx="1243482" cy="118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ZoneTexte 30"/>
            <p:cNvSpPr txBox="1"/>
            <p:nvPr/>
          </p:nvSpPr>
          <p:spPr>
            <a:xfrm>
              <a:off x="590735" y="3992623"/>
              <a:ext cx="463749" cy="568500"/>
            </a:xfrm>
            <a:prstGeom prst="rect">
              <a:avLst/>
            </a:prstGeom>
            <a:noFill/>
          </p:spPr>
          <p:txBody>
            <a:bodyPr wrap="none" rtlCol="0">
              <a:spAutoFit/>
            </a:bodyPr>
            <a:lstStyle/>
            <a:p>
              <a:r>
                <a:rPr lang="fr-FR" sz="1800" b="1" dirty="0" smtClean="0">
                  <a:solidFill>
                    <a:schemeClr val="bg1"/>
                  </a:solidFill>
                </a:rPr>
                <a:t>4</a:t>
              </a:r>
              <a:endParaRPr lang="fr-FR" sz="1800" b="1" dirty="0">
                <a:solidFill>
                  <a:schemeClr val="bg1"/>
                </a:solidFill>
              </a:endParaRPr>
            </a:p>
          </p:txBody>
        </p:sp>
        <p:sp>
          <p:nvSpPr>
            <p:cNvPr id="32" name="ZoneTexte 31"/>
            <p:cNvSpPr txBox="1"/>
            <p:nvPr/>
          </p:nvSpPr>
          <p:spPr>
            <a:xfrm>
              <a:off x="235853" y="4549811"/>
              <a:ext cx="1114306" cy="355312"/>
            </a:xfrm>
            <a:prstGeom prst="rect">
              <a:avLst/>
            </a:prstGeom>
            <a:noFill/>
          </p:spPr>
          <p:txBody>
            <a:bodyPr wrap="square" rtlCol="0">
              <a:spAutoFit/>
            </a:bodyPr>
            <a:lstStyle/>
            <a:p>
              <a:pPr algn="ctr"/>
              <a:r>
                <a:rPr lang="fr-FR" sz="900" b="1" dirty="0" smtClean="0">
                  <a:solidFill>
                    <a:schemeClr val="tx2"/>
                  </a:solidFill>
                </a:rPr>
                <a:t>Affilier</a:t>
              </a:r>
              <a:endParaRPr lang="fr-FR" sz="900" b="1" dirty="0">
                <a:solidFill>
                  <a:schemeClr val="tx2"/>
                </a:solidFill>
              </a:endParaRPr>
            </a:p>
          </p:txBody>
        </p:sp>
      </p:grpSp>
      <p:grpSp>
        <p:nvGrpSpPr>
          <p:cNvPr id="38" name="Groupe 37"/>
          <p:cNvGrpSpPr/>
          <p:nvPr/>
        </p:nvGrpSpPr>
        <p:grpSpPr>
          <a:xfrm>
            <a:off x="472947" y="2453257"/>
            <a:ext cx="933577" cy="821263"/>
            <a:chOff x="178131" y="3992623"/>
            <a:chExt cx="1243482" cy="1264141"/>
          </a:xfrm>
        </p:grpSpPr>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1" y="4067346"/>
              <a:ext cx="1243482" cy="118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ZoneTexte 39"/>
            <p:cNvSpPr txBox="1"/>
            <p:nvPr/>
          </p:nvSpPr>
          <p:spPr>
            <a:xfrm>
              <a:off x="590735" y="3992623"/>
              <a:ext cx="348172" cy="369333"/>
            </a:xfrm>
            <a:prstGeom prst="rect">
              <a:avLst/>
            </a:prstGeom>
            <a:noFill/>
          </p:spPr>
          <p:txBody>
            <a:bodyPr wrap="none" rtlCol="0">
              <a:spAutoFit/>
            </a:bodyPr>
            <a:lstStyle/>
            <a:p>
              <a:r>
                <a:rPr lang="fr-FR" sz="1800" b="1" dirty="0">
                  <a:solidFill>
                    <a:schemeClr val="bg1"/>
                  </a:solidFill>
                </a:rPr>
                <a:t>3</a:t>
              </a:r>
            </a:p>
          </p:txBody>
        </p:sp>
        <p:sp>
          <p:nvSpPr>
            <p:cNvPr id="41" name="ZoneTexte 40"/>
            <p:cNvSpPr txBox="1"/>
            <p:nvPr/>
          </p:nvSpPr>
          <p:spPr>
            <a:xfrm>
              <a:off x="235853" y="4568089"/>
              <a:ext cx="1114306" cy="355312"/>
            </a:xfrm>
            <a:prstGeom prst="rect">
              <a:avLst/>
            </a:prstGeom>
            <a:noFill/>
          </p:spPr>
          <p:txBody>
            <a:bodyPr wrap="square" rtlCol="0">
              <a:spAutoFit/>
            </a:bodyPr>
            <a:lstStyle/>
            <a:p>
              <a:pPr algn="ctr"/>
              <a:r>
                <a:rPr lang="fr-FR" sz="900" b="1" dirty="0" smtClean="0">
                  <a:solidFill>
                    <a:schemeClr val="tx2"/>
                  </a:solidFill>
                </a:rPr>
                <a:t>Informer</a:t>
              </a:r>
              <a:endParaRPr lang="fr-FR" sz="900" b="1" dirty="0">
                <a:solidFill>
                  <a:schemeClr val="tx2"/>
                </a:solidFill>
              </a:endParaRPr>
            </a:p>
          </p:txBody>
        </p:sp>
      </p:grpSp>
      <p:grpSp>
        <p:nvGrpSpPr>
          <p:cNvPr id="42" name="Groupe 41"/>
          <p:cNvGrpSpPr/>
          <p:nvPr/>
        </p:nvGrpSpPr>
        <p:grpSpPr>
          <a:xfrm>
            <a:off x="526593" y="1319062"/>
            <a:ext cx="933577" cy="821263"/>
            <a:chOff x="178131" y="3992623"/>
            <a:chExt cx="1243482" cy="1264141"/>
          </a:xfrm>
        </p:grpSpPr>
        <p:pic>
          <p:nvPicPr>
            <p:cNvPr id="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1" y="4067346"/>
              <a:ext cx="1243482" cy="118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ZoneTexte 43"/>
            <p:cNvSpPr txBox="1"/>
            <p:nvPr/>
          </p:nvSpPr>
          <p:spPr>
            <a:xfrm>
              <a:off x="590735" y="3992623"/>
              <a:ext cx="463749" cy="568500"/>
            </a:xfrm>
            <a:prstGeom prst="rect">
              <a:avLst/>
            </a:prstGeom>
            <a:noFill/>
          </p:spPr>
          <p:txBody>
            <a:bodyPr wrap="none" rtlCol="0">
              <a:spAutoFit/>
            </a:bodyPr>
            <a:lstStyle/>
            <a:p>
              <a:r>
                <a:rPr lang="fr-FR" sz="1800" b="1" dirty="0" smtClean="0">
                  <a:solidFill>
                    <a:schemeClr val="bg1"/>
                  </a:solidFill>
                </a:rPr>
                <a:t>2</a:t>
              </a:r>
              <a:endParaRPr lang="fr-FR" sz="1800" b="1" dirty="0">
                <a:solidFill>
                  <a:schemeClr val="bg1"/>
                </a:solidFill>
              </a:endParaRPr>
            </a:p>
          </p:txBody>
        </p:sp>
        <p:sp>
          <p:nvSpPr>
            <p:cNvPr id="45" name="ZoneTexte 44"/>
            <p:cNvSpPr txBox="1"/>
            <p:nvPr/>
          </p:nvSpPr>
          <p:spPr>
            <a:xfrm>
              <a:off x="178131" y="4568089"/>
              <a:ext cx="1172028" cy="355312"/>
            </a:xfrm>
            <a:prstGeom prst="rect">
              <a:avLst/>
            </a:prstGeom>
            <a:noFill/>
          </p:spPr>
          <p:txBody>
            <a:bodyPr wrap="square" rtlCol="0">
              <a:spAutoFit/>
            </a:bodyPr>
            <a:lstStyle/>
            <a:p>
              <a:pPr algn="ctr"/>
              <a:r>
                <a:rPr lang="fr-FR" sz="900" b="1" dirty="0" smtClean="0">
                  <a:solidFill>
                    <a:schemeClr val="tx2"/>
                  </a:solidFill>
                </a:rPr>
                <a:t>Compléter</a:t>
              </a:r>
              <a:endParaRPr lang="fr-FR" sz="900" b="1" dirty="0">
                <a:solidFill>
                  <a:schemeClr val="tx2"/>
                </a:solidFill>
              </a:endParaRPr>
            </a:p>
          </p:txBody>
        </p:sp>
      </p:grpSp>
      <p:sp>
        <p:nvSpPr>
          <p:cNvPr id="46" name="ZoneTexte 45"/>
          <p:cNvSpPr txBox="1"/>
          <p:nvPr/>
        </p:nvSpPr>
        <p:spPr>
          <a:xfrm>
            <a:off x="1855946" y="3696911"/>
            <a:ext cx="6740213" cy="769441"/>
          </a:xfrm>
          <a:prstGeom prst="rect">
            <a:avLst/>
          </a:prstGeom>
          <a:noFill/>
        </p:spPr>
        <p:txBody>
          <a:bodyPr wrap="square" rtlCol="0">
            <a:spAutoFit/>
          </a:bodyPr>
          <a:lstStyle/>
          <a:p>
            <a:r>
              <a:rPr lang="fr-FR" sz="1100" dirty="0" smtClean="0"/>
              <a:t>L’employeur collecte les bulletins d’affiliation, y ajoute le tampon et la signature de l’entreprise et les envoie à Macif Mutualité 79017 NIORT Cedex </a:t>
            </a:r>
          </a:p>
          <a:p>
            <a:r>
              <a:rPr lang="fr-FR" sz="1100" dirty="0" smtClean="0">
                <a:solidFill>
                  <a:srgbClr val="00B0F0"/>
                </a:solidFill>
              </a:rPr>
              <a:t>A conserver : les éventuelles demandes de dispense et les justificatifs (voir liste dans la DUE)</a:t>
            </a:r>
            <a:endParaRPr lang="fr-FR" sz="1100" dirty="0">
              <a:solidFill>
                <a:srgbClr val="00B0F0"/>
              </a:solidFill>
            </a:endParaRPr>
          </a:p>
        </p:txBody>
      </p:sp>
      <p:sp>
        <p:nvSpPr>
          <p:cNvPr id="56" name="ZoneTexte 55"/>
          <p:cNvSpPr txBox="1"/>
          <p:nvPr/>
        </p:nvSpPr>
        <p:spPr>
          <a:xfrm>
            <a:off x="782720" y="4925712"/>
            <a:ext cx="3967409" cy="1015663"/>
          </a:xfrm>
          <a:prstGeom prst="rect">
            <a:avLst/>
          </a:prstGeom>
          <a:solidFill>
            <a:srgbClr val="3D72DB"/>
          </a:solid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lvl="1"/>
            <a:r>
              <a:rPr lang="fr-FR" sz="1200" b="1" dirty="0" smtClean="0"/>
              <a:t>Plus la formule souscrite est élevée, plus le taux d’affiliation l’est aussi. Pour augmenter le taux d’affiliation des salariés, pensez à lui proposer une formule supérieure.  </a:t>
            </a:r>
            <a:endParaRPr lang="fr-FR" sz="1200" b="1" dirty="0"/>
          </a:p>
        </p:txBody>
      </p:sp>
      <p:sp>
        <p:nvSpPr>
          <p:cNvPr id="68" name="ZoneTexte 67"/>
          <p:cNvSpPr txBox="1"/>
          <p:nvPr/>
        </p:nvSpPr>
        <p:spPr>
          <a:xfrm>
            <a:off x="5068136" y="4897434"/>
            <a:ext cx="3528022" cy="1015663"/>
          </a:xfrm>
          <a:prstGeom prst="rect">
            <a:avLst/>
          </a:prstGeom>
          <a:solidFill>
            <a:srgbClr val="4F8B2B"/>
          </a:solid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pPr lvl="1"/>
            <a:r>
              <a:rPr lang="fr-FR" sz="1200" b="1" dirty="0" smtClean="0"/>
              <a:t>Lors d’un rdv client, imprimez un bulletin d’affiliation par salarié.</a:t>
            </a:r>
          </a:p>
          <a:p>
            <a:r>
              <a:rPr lang="fr-FR" sz="1200" b="1" dirty="0" smtClean="0"/>
              <a:t>Si l’employeur est salarié, faites lui remplir un bulletin d’affiliation et envoyez le à Macif Mutualité.</a:t>
            </a:r>
            <a:endParaRPr lang="fr-FR" sz="1200" b="1" dirty="0"/>
          </a:p>
        </p:txBody>
      </p:sp>
      <p:pic>
        <p:nvPicPr>
          <p:cNvPr id="6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6261" y="4634507"/>
            <a:ext cx="431470" cy="525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572" y="4721535"/>
            <a:ext cx="481693" cy="475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839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Traitement des objections</a:t>
            </a:r>
            <a:endParaRPr lang="fr-FR" dirty="0"/>
          </a:p>
        </p:txBody>
      </p:sp>
      <p:sp>
        <p:nvSpPr>
          <p:cNvPr id="3" name="Espace réservé du contenu 2"/>
          <p:cNvSpPr>
            <a:spLocks noGrp="1"/>
          </p:cNvSpPr>
          <p:nvPr>
            <p:ph idx="1"/>
          </p:nvPr>
        </p:nvSpPr>
        <p:spPr>
          <a:xfrm>
            <a:off x="3978234" y="1276866"/>
            <a:ext cx="4402344" cy="1360288"/>
          </a:xfrm>
        </p:spPr>
        <p:txBody>
          <a:bodyPr/>
          <a:lstStyle/>
          <a:p>
            <a:r>
              <a:rPr lang="fr-FR" sz="1200" b="0" dirty="0" smtClean="0"/>
              <a:t>Même avec un contrat complémentaire santé collective calée sur les seules obligations du socle ANI, il est dans la plupart des cas, plus intéressant financièrement pour le salarié de prendre le dispositif proposé par son entreprise grâce à la participation de l’employeur sur les cotisations (50% au minimum).</a:t>
            </a:r>
          </a:p>
          <a:p>
            <a:r>
              <a:rPr lang="fr-FR" sz="1200" b="0" dirty="0" smtClean="0"/>
              <a:t>De plus si certains de vos salariés souhaitent une couverture santé plus étendue, ils pourrons compléter le contrat souscrit par leur entreprise en souscrivant individuellement et à leurs frais, des renforts (montée en gamme) et extensions (ajout d’ayant-droit).</a:t>
            </a:r>
          </a:p>
          <a:p>
            <a:endParaRPr lang="fr-FR" sz="1200" b="0"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8</a:t>
            </a:fld>
            <a:endParaRPr lang="fr-FR" altLang="fr-FR"/>
          </a:p>
        </p:txBody>
      </p:sp>
      <p:sp>
        <p:nvSpPr>
          <p:cNvPr id="9" name="Rectangle à coins arrondis 8"/>
          <p:cNvSpPr/>
          <p:nvPr/>
        </p:nvSpPr>
        <p:spPr bwMode="auto">
          <a:xfrm>
            <a:off x="684213" y="1169988"/>
            <a:ext cx="2569626" cy="2178854"/>
          </a:xfrm>
          <a:prstGeom prst="wedgeRoundRectCallout">
            <a:avLst>
              <a:gd name="adj1" fmla="val 66974"/>
              <a:gd name="adj2" fmla="val -18583"/>
              <a:gd name="adj3" fmla="val 16667"/>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latin typeface="Verdana" pitchFamily="34" charset="0"/>
              </a:rPr>
              <a:t>« Ayant mis en place un</a:t>
            </a:r>
            <a:r>
              <a:rPr kumimoji="0" lang="fr-FR" sz="1600" b="0" i="0" u="none" strike="noStrike" cap="none" normalizeH="0" dirty="0" smtClean="0">
                <a:ln>
                  <a:noFill/>
                </a:ln>
                <a:solidFill>
                  <a:schemeClr val="tx1"/>
                </a:solidFill>
                <a:latin typeface="Verdana" pitchFamily="34" charset="0"/>
              </a:rPr>
              <a:t> contrat avec une Formul</a:t>
            </a:r>
            <a:r>
              <a:rPr lang="fr-FR" sz="1600" dirty="0" smtClean="0">
                <a:solidFill>
                  <a:schemeClr val="tx1"/>
                </a:solidFill>
                <a:latin typeface="Verdana" pitchFamily="34" charset="0"/>
              </a:rPr>
              <a:t>e Essentielle (socle ANI), mes salariés ne voudront pas s’affilier… »</a:t>
            </a:r>
            <a:endParaRPr kumimoji="0" lang="fr-FR" sz="1600" b="0" i="0" u="none" strike="noStrike" cap="none" normalizeH="0" baseline="0" dirty="0" smtClean="0">
              <a:ln>
                <a:noFill/>
              </a:ln>
              <a:solidFill>
                <a:schemeClr val="tx1"/>
              </a:solidFill>
              <a:latin typeface="Verdana" pitchFamily="34" charset="0"/>
            </a:endParaRPr>
          </a:p>
        </p:txBody>
      </p:sp>
      <p:sp>
        <p:nvSpPr>
          <p:cNvPr id="10" name="Rectangle à coins arrondis 9"/>
          <p:cNvSpPr/>
          <p:nvPr/>
        </p:nvSpPr>
        <p:spPr bwMode="auto">
          <a:xfrm>
            <a:off x="684213" y="3818028"/>
            <a:ext cx="2688378" cy="2119634"/>
          </a:xfrm>
          <a:prstGeom prst="wedgeRoundRectCallout">
            <a:avLst>
              <a:gd name="adj1" fmla="val 66187"/>
              <a:gd name="adj2" fmla="val 19684"/>
              <a:gd name="adj3" fmla="val 16667"/>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Verdana" pitchFamily="34" charset="0"/>
              </a:rPr>
              <a:t>« Si mes</a:t>
            </a:r>
            <a:r>
              <a:rPr kumimoji="0" lang="fr-FR" sz="1600" b="0" i="0" u="none" strike="noStrike" cap="none" normalizeH="0" dirty="0" smtClean="0">
                <a:ln>
                  <a:noFill/>
                </a:ln>
                <a:solidFill>
                  <a:schemeClr val="tx1"/>
                </a:solidFill>
                <a:effectLst/>
                <a:latin typeface="Verdana" pitchFamily="34" charset="0"/>
              </a:rPr>
              <a:t> salariés s’affilient, ça va me coûter cher. Du coup, je ne souhaite pas trop communiquer sur le régime mis en place. »</a:t>
            </a:r>
            <a:endParaRPr kumimoji="0" lang="fr-FR" sz="1600" b="0" i="0" u="none" strike="noStrike" cap="none" normalizeH="0" baseline="0" dirty="0" smtClean="0">
              <a:ln>
                <a:noFill/>
              </a:ln>
              <a:solidFill>
                <a:schemeClr val="tx1"/>
              </a:solidFill>
              <a:effectLst/>
              <a:latin typeface="Verdana" pitchFamily="34" charset="0"/>
            </a:endParaRPr>
          </a:p>
        </p:txBody>
      </p:sp>
      <p:sp>
        <p:nvSpPr>
          <p:cNvPr id="11" name="Espace réservé du contenu 2"/>
          <p:cNvSpPr txBox="1">
            <a:spLocks/>
          </p:cNvSpPr>
          <p:nvPr/>
        </p:nvSpPr>
        <p:spPr bwMode="gray">
          <a:xfrm>
            <a:off x="3978234" y="4197701"/>
            <a:ext cx="4402344" cy="136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a:lstStyle>
          <a:p>
            <a:r>
              <a:rPr lang="fr-FR" sz="1200" b="0" kern="0" dirty="0" smtClean="0"/>
              <a:t>Sachez que le coût de prise en charge employeur sur la cotisation est moins onéreux que celui d’une prime classique ou d’une augmentation de salaire, cette dernière étant déductible du bénéfice imposable et bénéficiant d’une exonération de charges sociales (3).</a:t>
            </a:r>
          </a:p>
          <a:p>
            <a:r>
              <a:rPr lang="fr-FR" sz="1200" b="0" kern="0" dirty="0" smtClean="0"/>
              <a:t>De plus il ne faut pas oublier les bénéfices en terme de motivations des équipes et de valorisation de l’entreprise</a:t>
            </a:r>
          </a:p>
          <a:p>
            <a:endParaRPr lang="fr-FR" sz="1200" b="0" kern="0" dirty="0"/>
          </a:p>
        </p:txBody>
      </p:sp>
    </p:spTree>
    <p:extLst>
      <p:ext uri="{BB962C8B-B14F-4D97-AF65-F5344CB8AC3E}">
        <p14:creationId xmlns:p14="http://schemas.microsoft.com/office/powerpoint/2010/main" val="2474131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4855971" y="2737429"/>
            <a:ext cx="4146169" cy="1117014"/>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4400" b="0" i="0" u="none" strike="noStrike" cap="none" normalizeH="0" baseline="0" smtClean="0">
              <a:ln>
                <a:noFill/>
              </a:ln>
              <a:solidFill>
                <a:schemeClr val="tx1"/>
              </a:solidFill>
              <a:effectLst/>
              <a:latin typeface="Verdana" pitchFamily="34" charset="0"/>
            </a:endParaRPr>
          </a:p>
        </p:txBody>
      </p:sp>
      <p:sp>
        <p:nvSpPr>
          <p:cNvPr id="2" name="Titre 1"/>
          <p:cNvSpPr>
            <a:spLocks noGrp="1"/>
          </p:cNvSpPr>
          <p:nvPr>
            <p:ph type="title"/>
          </p:nvPr>
        </p:nvSpPr>
        <p:spPr/>
        <p:txBody>
          <a:bodyPr/>
          <a:lstStyle/>
          <a:p>
            <a:r>
              <a:rPr lang="fr-FR" dirty="0" smtClean="0"/>
              <a:t>Une question ? Appelez l’assistance</a:t>
            </a:r>
            <a:endParaRPr lang="fr-FR"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9</a:t>
            </a:fld>
            <a:endParaRPr lang="fr-FR" altLang="fr-F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8886" y="147845"/>
            <a:ext cx="2039483" cy="150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bwMode="auto">
          <a:xfrm>
            <a:off x="827087" y="1508166"/>
            <a:ext cx="4028883" cy="1366616"/>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4400" b="0" i="0" u="none" strike="noStrike" cap="none" normalizeH="0" baseline="0" smtClean="0">
              <a:ln>
                <a:noFill/>
              </a:ln>
              <a:solidFill>
                <a:schemeClr val="tx1"/>
              </a:solidFill>
              <a:effectLst/>
              <a:latin typeface="Verdana" pitchFamily="34" charset="0"/>
            </a:endParaRPr>
          </a:p>
        </p:txBody>
      </p:sp>
      <p:sp>
        <p:nvSpPr>
          <p:cNvPr id="8" name="ZoneTexte 7"/>
          <p:cNvSpPr txBox="1"/>
          <p:nvPr/>
        </p:nvSpPr>
        <p:spPr>
          <a:xfrm>
            <a:off x="395289" y="1239019"/>
            <a:ext cx="4390468" cy="1569660"/>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600" dirty="0" smtClean="0"/>
              <a:t>Besoin d’aide pour compléter la DUE ou toute question relative à la mise en place du contrat</a:t>
            </a:r>
          </a:p>
          <a:p>
            <a:endParaRPr lang="fr-FR" sz="1600" dirty="0" smtClean="0"/>
          </a:p>
          <a:p>
            <a:pPr algn="ctr"/>
            <a:r>
              <a:rPr lang="fr-FR" sz="1600" b="1" dirty="0" smtClean="0">
                <a:solidFill>
                  <a:srgbClr val="C00000"/>
                </a:solidFill>
              </a:rPr>
              <a:t>ASSISTANCE employeurs</a:t>
            </a:r>
            <a:endParaRPr lang="fr-FR" sz="1600" dirty="0"/>
          </a:p>
          <a:p>
            <a:pPr algn="ctr"/>
            <a:r>
              <a:rPr lang="fr-FR" sz="1600" b="1" dirty="0" smtClean="0">
                <a:solidFill>
                  <a:srgbClr val="C00000"/>
                </a:solidFill>
              </a:rPr>
              <a:t>09 69 39 49 93</a:t>
            </a:r>
          </a:p>
        </p:txBody>
      </p:sp>
      <p:sp>
        <p:nvSpPr>
          <p:cNvPr id="9" name="ZoneTexte 8"/>
          <p:cNvSpPr txBox="1"/>
          <p:nvPr/>
        </p:nvSpPr>
        <p:spPr>
          <a:xfrm>
            <a:off x="4625232" y="2469843"/>
            <a:ext cx="4293137" cy="1323439"/>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600" dirty="0" smtClean="0"/>
              <a:t>Besoin d’aide pour souscrire un contrat ou pour accompagner votre client.</a:t>
            </a:r>
          </a:p>
          <a:p>
            <a:endParaRPr lang="fr-FR" sz="1600" dirty="0" smtClean="0"/>
          </a:p>
          <a:p>
            <a:pPr algn="ctr"/>
            <a:r>
              <a:rPr lang="fr-FR" sz="1600" b="1" dirty="0" smtClean="0">
                <a:solidFill>
                  <a:srgbClr val="C00000"/>
                </a:solidFill>
              </a:rPr>
              <a:t>ASSISTANCE conseillers</a:t>
            </a:r>
          </a:p>
          <a:p>
            <a:pPr algn="ctr"/>
            <a:r>
              <a:rPr lang="fr-FR" sz="1600" b="1" dirty="0" smtClean="0">
                <a:solidFill>
                  <a:srgbClr val="C00000"/>
                </a:solidFill>
              </a:rPr>
              <a:t> 02 47 71 79 50</a:t>
            </a:r>
            <a:endParaRPr lang="fr-FR" sz="1600" b="1" dirty="0">
              <a:solidFill>
                <a:srgbClr val="C00000"/>
              </a:solidFill>
            </a:endParaRPr>
          </a:p>
        </p:txBody>
      </p:sp>
      <p:sp>
        <p:nvSpPr>
          <p:cNvPr id="11" name="Rectangle 10"/>
          <p:cNvSpPr/>
          <p:nvPr/>
        </p:nvSpPr>
        <p:spPr bwMode="auto">
          <a:xfrm>
            <a:off x="797187" y="3976254"/>
            <a:ext cx="4028883" cy="1366616"/>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4400" b="0" i="0" u="none" strike="noStrike" cap="none" normalizeH="0" baseline="0" smtClean="0">
              <a:ln>
                <a:noFill/>
              </a:ln>
              <a:solidFill>
                <a:schemeClr val="tx1"/>
              </a:solidFill>
              <a:effectLst/>
              <a:latin typeface="Verdana" pitchFamily="34" charset="0"/>
            </a:endParaRPr>
          </a:p>
        </p:txBody>
      </p:sp>
      <p:sp>
        <p:nvSpPr>
          <p:cNvPr id="12" name="ZoneTexte 11"/>
          <p:cNvSpPr txBox="1"/>
          <p:nvPr/>
        </p:nvSpPr>
        <p:spPr>
          <a:xfrm>
            <a:off x="365389" y="3707107"/>
            <a:ext cx="4390468" cy="1569660"/>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600" dirty="0" smtClean="0"/>
              <a:t>Besoin d’aide pour compléter la DUE ou toute question relative à la mise en place du contrat</a:t>
            </a:r>
          </a:p>
          <a:p>
            <a:endParaRPr lang="fr-FR" sz="1600" dirty="0" smtClean="0"/>
          </a:p>
          <a:p>
            <a:pPr algn="ctr"/>
            <a:r>
              <a:rPr lang="fr-FR" sz="1600" b="1" dirty="0" smtClean="0">
                <a:solidFill>
                  <a:srgbClr val="C00000"/>
                </a:solidFill>
              </a:rPr>
              <a:t>ASSISTANCE salariés</a:t>
            </a:r>
            <a:endParaRPr lang="fr-FR" sz="1600" dirty="0"/>
          </a:p>
          <a:p>
            <a:pPr algn="ctr"/>
            <a:r>
              <a:rPr lang="fr-FR" sz="1600" b="1" dirty="0" smtClean="0">
                <a:solidFill>
                  <a:srgbClr val="C00000"/>
                </a:solidFill>
              </a:rPr>
              <a:t>09 69 39 49 14</a:t>
            </a:r>
          </a:p>
        </p:txBody>
      </p:sp>
    </p:spTree>
    <p:extLst>
      <p:ext uri="{BB962C8B-B14F-4D97-AF65-F5344CB8AC3E}">
        <p14:creationId xmlns:p14="http://schemas.microsoft.com/office/powerpoint/2010/main" val="1559666419"/>
      </p:ext>
    </p:extLst>
  </p:cSld>
  <p:clrMapOvr>
    <a:masterClrMapping/>
  </p:clrMapOvr>
</p:sld>
</file>

<file path=ppt/theme/theme1.xml><?xml version="1.0" encoding="utf-8"?>
<a:theme xmlns:a="http://schemas.openxmlformats.org/drawingml/2006/main" name="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7D1669ACC77A41B919089D0DB0BF2A" ma:contentTypeVersion="0" ma:contentTypeDescription="Crée un document." ma:contentTypeScope="" ma:versionID="d6631b0b3984eb704aad6e1f8a12c03c">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F588E4-3661-455D-9044-033F941DB1BB}">
  <ds:schemaRefs>
    <ds:schemaRef ds:uri="http://purl.org/dc/elements/1.1/"/>
    <ds:schemaRef ds:uri="http://schemas.openxmlformats.org/package/2006/metadata/core-properties"/>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FF4917C1-E86A-4F84-B2FD-F1C9227B42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AA0F2D31-724F-4D79-BED4-53E63BE874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Challenges Groupe BPCE Sports</Template>
  <TotalTime>7112</TotalTime>
  <Words>921</Words>
  <Application>Microsoft Office PowerPoint</Application>
  <PresentationFormat>Affichage à l'écran (4:3)</PresentationFormat>
  <Paragraphs>146</Paragraphs>
  <Slides>9</Slides>
  <Notes>0</Notes>
  <HiddenSlides>0</HiddenSlides>
  <MMClips>0</MMClips>
  <ScaleCrop>false</ScaleCrop>
  <HeadingPairs>
    <vt:vector size="4" baseType="variant">
      <vt:variant>
        <vt:lpstr>Thème</vt:lpstr>
      </vt:variant>
      <vt:variant>
        <vt:i4>3</vt:i4>
      </vt:variant>
      <vt:variant>
        <vt:lpstr>Titres des diapositives</vt:lpstr>
      </vt:variant>
      <vt:variant>
        <vt:i4>9</vt:i4>
      </vt:variant>
    </vt:vector>
  </HeadingPairs>
  <TitlesOfParts>
    <vt:vector size="12" baseType="lpstr">
      <vt:lpstr>Challenges Groupe BPCE Sports</vt:lpstr>
      <vt:lpstr>1_Challenges Groupe BPCE Sports</vt:lpstr>
      <vt:lpstr>2_Challenges Groupe BPCE Sports</vt:lpstr>
      <vt:lpstr>Complémentaire santé salariés Guide mise en place des contrats dans les entreprises</vt:lpstr>
      <vt:lpstr>Le contexte</vt:lpstr>
      <vt:lpstr>Les deux cibles</vt:lpstr>
      <vt:lpstr>   STOCK = clients ayant souscrit un contrat santé       collective auprès de la Caisse d’Epargne sans    aucune affiliation salariés </vt:lpstr>
      <vt:lpstr>Présentation PowerPoint</vt:lpstr>
      <vt:lpstr>Présentation PowerPoint</vt:lpstr>
      <vt:lpstr>Présentation PowerPoint</vt:lpstr>
      <vt:lpstr>Traitement des objections</vt:lpstr>
      <vt:lpstr>Une question ? Appelez l’assistance</vt:lpstr>
    </vt:vector>
  </TitlesOfParts>
  <Company>Natixis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GROUPE BPCE SPORTS</dc:title>
  <dc:creator>Briand Karine</dc:creator>
  <cp:lastModifiedBy>A5704641</cp:lastModifiedBy>
  <cp:revision>94</cp:revision>
  <cp:lastPrinted>2015-04-20T10:06:05Z</cp:lastPrinted>
  <dcterms:created xsi:type="dcterms:W3CDTF">2015-04-20T08:31:50Z</dcterms:created>
  <dcterms:modified xsi:type="dcterms:W3CDTF">2016-07-05T08:55:54Z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0x010100B77D1669ACC77A41B919089D0DB0BF2A</vt:lpwstr>
  </property>
</Properties>
</file>