
<file path=[Content_Types].xml><?xml version="1.0" encoding="utf-8"?>
<Types xmlns="http://schemas.openxmlformats.org/package/2006/content-types">
  <Default Extension="C80B7B70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18"/>
  </p:notesMasterIdLst>
  <p:handoutMasterIdLst>
    <p:handoutMasterId r:id="rId19"/>
  </p:handoutMasterIdLst>
  <p:sldIdLst>
    <p:sldId id="306" r:id="rId5"/>
    <p:sldId id="310" r:id="rId6"/>
    <p:sldId id="263" r:id="rId7"/>
    <p:sldId id="265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271" r:id="rId16"/>
    <p:sldId id="272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3" autoAdjust="0"/>
    <p:restoredTop sz="93910" autoAdjust="0"/>
  </p:normalViewPr>
  <p:slideViewPr>
    <p:cSldViewPr snapToGrid="0" showGuides="1">
      <p:cViewPr varScale="1">
        <p:scale>
          <a:sx n="68" d="100"/>
          <a:sy n="68" d="100"/>
        </p:scale>
        <p:origin x="924" y="6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104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939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256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471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752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816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303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7 mars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7 mars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7 mars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7 mars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7 mars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7 mars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ssuranceiard.for.maaf.caisse-epargne.fr:8020/LancementApplication/Socle?initialApp=assuranceiard_autonom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C80B7B70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C80B7B70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C80B7B70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C80B7B70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C80B7B70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4679" y="1136501"/>
            <a:ext cx="7444817" cy="1800000"/>
          </a:xfrm>
        </p:spPr>
        <p:txBody>
          <a:bodyPr/>
          <a:lstStyle/>
          <a:p>
            <a:r>
              <a:rPr lang="fr-FR" sz="4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« Bac à sable »</a:t>
            </a:r>
            <a:br>
              <a:rPr lang="fr-FR" sz="4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4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					IARD Pro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7208" y="3071024"/>
            <a:ext cx="6840000" cy="900000"/>
          </a:xfrm>
        </p:spPr>
        <p:txBody>
          <a:bodyPr/>
          <a:lstStyle/>
          <a:p>
            <a:r>
              <a:rPr lang="fr-FR" sz="2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Mode opératoire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7683" y="3971024"/>
            <a:ext cx="2520000" cy="540000"/>
          </a:xfrm>
        </p:spPr>
        <p:txBody>
          <a:bodyPr/>
          <a:lstStyle/>
          <a:p>
            <a:r>
              <a:rPr lang="fr-FR" b="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Mars 2022</a:t>
            </a:r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695730"/>
            <a:ext cx="1332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10024" y="1427778"/>
            <a:ext cx="3351129" cy="1080000"/>
          </a:xfrm>
        </p:spPr>
        <p:txBody>
          <a:bodyPr/>
          <a:lstStyle/>
          <a:p>
            <a:r>
              <a:rPr lang="fr-FR" sz="1600" dirty="0"/>
              <a:t>« Bac à sable »… Quésaco ?</a:t>
            </a:r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3063759"/>
            <a:ext cx="1332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0024" y="2799503"/>
            <a:ext cx="2946395" cy="1080000"/>
          </a:xfrm>
        </p:spPr>
        <p:txBody>
          <a:bodyPr/>
          <a:lstStyle/>
          <a:p>
            <a:r>
              <a:rPr lang="fr-FR" sz="1600" dirty="0"/>
              <a:t>Comment y accéder ?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4431787"/>
            <a:ext cx="1332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10025" y="4167579"/>
            <a:ext cx="2160000" cy="1080000"/>
          </a:xfrm>
        </p:spPr>
        <p:txBody>
          <a:bodyPr/>
          <a:lstStyle/>
          <a:p>
            <a:r>
              <a:rPr lang="fr-FR" sz="1600" dirty="0"/>
              <a:t>Comment l’utiliser ?</a:t>
            </a:r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 b="1" dirty="0"/>
              <a:t>« Bac à sable »… Quésaco ?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799650"/>
            <a:ext cx="10800000" cy="4572000"/>
          </a:xfrm>
        </p:spPr>
        <p:txBody>
          <a:bodyPr/>
          <a:lstStyle/>
          <a:p>
            <a:pPr lvl="1"/>
            <a:r>
              <a:rPr lang="fr-FR" b="1" dirty="0"/>
              <a:t>Il s’agit d’un outil utilisé pour…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L’</a:t>
            </a:r>
            <a:r>
              <a:rPr lang="fr-FR" b="1" dirty="0"/>
              <a:t>apprentissage en formation </a:t>
            </a:r>
            <a:r>
              <a:rPr lang="fr-FR" i="1" dirty="0"/>
              <a:t>(appropriation des écrans de saisie, et complétude des champs)</a:t>
            </a:r>
            <a:r>
              <a:rPr lang="fr-FR" dirty="0"/>
              <a:t>, sans lien avec l’outil de souscription</a:t>
            </a:r>
          </a:p>
          <a:p>
            <a:pPr lvl="2"/>
            <a:r>
              <a:rPr lang="fr-FR" dirty="0"/>
              <a:t>La </a:t>
            </a:r>
            <a:r>
              <a:rPr lang="fr-FR" b="1" dirty="0"/>
              <a:t>préparation d’un rendez-vous</a:t>
            </a:r>
            <a:r>
              <a:rPr lang="fr-FR" dirty="0"/>
              <a:t>, afin de disposer d’une vision la faisabilité et la tarification </a:t>
            </a:r>
            <a:r>
              <a:rPr lang="fr-FR" i="1" dirty="0"/>
              <a:t>(équivalent d’une simulation)</a:t>
            </a:r>
            <a:endParaRPr lang="fr-FR" dirty="0"/>
          </a:p>
          <a:p>
            <a:pPr lvl="2"/>
            <a:r>
              <a:rPr lang="fr-FR" b="1" dirty="0"/>
              <a:t>ET SURTOUT</a:t>
            </a:r>
            <a:r>
              <a:rPr lang="fr-FR" dirty="0"/>
              <a:t> ! Une </a:t>
            </a:r>
            <a:r>
              <a:rPr lang="fr-FR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prospect</a:t>
            </a:r>
            <a:r>
              <a:rPr lang="fr-FR" dirty="0"/>
              <a:t>, résolvant la problématique de devoir créer en amont le client bancaire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« Bac à sable »… quésaco ?</a:t>
            </a:r>
          </a:p>
        </p:txBody>
      </p:sp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 b="1" dirty="0"/>
              <a:t>Comment y accéder ?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860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063980"/>
            <a:ext cx="10800000" cy="4572000"/>
          </a:xfrm>
        </p:spPr>
        <p:txBody>
          <a:bodyPr/>
          <a:lstStyle/>
          <a:p>
            <a:pPr lvl="1"/>
            <a:r>
              <a:rPr lang="fr-FR" b="1" dirty="0"/>
              <a:t>Pour l’accès, il est ouvert à tous, via le lien suivant :</a:t>
            </a:r>
          </a:p>
          <a:p>
            <a:pPr lvl="1"/>
            <a:r>
              <a:rPr lang="fr-FR" b="1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fr-FR" b="1" dirty="0">
                <a:sym typeface="Wingdings" panose="05000000000000000000" pitchFamily="2" charset="2"/>
              </a:rPr>
              <a:t> </a:t>
            </a:r>
            <a:r>
              <a:rPr lang="fr-FR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http://assuranceiard.for.maaf.caisse-epargne.fr:8020/LancementApplication/Socle?initialApp=assuranceiard_autonome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Moyennant les codes suivants :</a:t>
            </a:r>
          </a:p>
          <a:p>
            <a:r>
              <a:rPr lang="fr-FR" sz="1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Identifiant = PB08FOT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fr-FR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Mot de passe = Soleil01</a:t>
            </a:r>
            <a:br>
              <a:rPr lang="fr-FR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fr-FR" b="1" dirty="0">
              <a:solidFill>
                <a:schemeClr val="tx2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fr-FR" b="1" dirty="0"/>
              <a:t>Vous arrivez alors sur l’écran d’accueil de l’outil de formation, selon copie écran ci-dessous :</a:t>
            </a: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r>
              <a:rPr lang="fr-FR" b="1" dirty="0"/>
              <a:t>Dans la case « </a:t>
            </a:r>
            <a:r>
              <a:rPr lang="fr-FR" b="1" dirty="0">
                <a:solidFill>
                  <a:srgbClr val="C00000"/>
                </a:solidFill>
              </a:rPr>
              <a:t>Code agent </a:t>
            </a:r>
            <a:r>
              <a:rPr lang="fr-FR" b="1" dirty="0"/>
              <a:t>», il y a lieu de saisir votre </a:t>
            </a:r>
            <a:r>
              <a:rPr lang="fr-FR" b="1" dirty="0">
                <a:solidFill>
                  <a:srgbClr val="C00000"/>
                </a:solidFill>
              </a:rPr>
              <a:t>numéro matricule « A670… »</a:t>
            </a:r>
            <a:r>
              <a:rPr lang="fr-FR" b="1" dirty="0"/>
              <a:t>, puis de cliquer sur « </a:t>
            </a:r>
            <a:r>
              <a:rPr lang="fr-FR" b="1" dirty="0">
                <a:solidFill>
                  <a:srgbClr val="C00000"/>
                </a:solidFill>
              </a:rPr>
              <a:t>Valider</a:t>
            </a:r>
            <a:r>
              <a:rPr lang="fr-FR" b="1" dirty="0"/>
              <a:t> ».</a:t>
            </a:r>
          </a:p>
          <a:p>
            <a:pPr lvl="1"/>
            <a:endParaRPr lang="fr-FR" b="1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Comment y accéder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841140-6007-482B-877E-37EA2AAD9F1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80" y="3564995"/>
            <a:ext cx="9239250" cy="2085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458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 b="1" dirty="0"/>
              <a:t>Comment l’utiliser ?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540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288830"/>
            <a:ext cx="10800000" cy="4572000"/>
          </a:xfrm>
        </p:spPr>
        <p:txBody>
          <a:bodyPr/>
          <a:lstStyle/>
          <a:p>
            <a:pPr lvl="1"/>
            <a:r>
              <a:rPr lang="fr-FR" b="1" dirty="0"/>
              <a:t>Dans le totem de gauche, il s’agit de sélectionner « </a:t>
            </a:r>
            <a:r>
              <a:rPr lang="fr-FR" b="1" dirty="0">
                <a:solidFill>
                  <a:srgbClr val="C00000"/>
                </a:solidFill>
              </a:rPr>
              <a:t>Nouveau Client </a:t>
            </a:r>
            <a:r>
              <a:rPr lang="fr-FR" b="1" dirty="0"/>
              <a:t>».</a:t>
            </a: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br>
              <a:rPr lang="fr-FR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fr-FR" b="1" dirty="0">
              <a:solidFill>
                <a:schemeClr val="tx2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r>
              <a:rPr lang="fr-FR" b="1" dirty="0"/>
              <a:t>Cette phase implique la saisie des données client, pour compenser l’absence de chaînage avec </a:t>
            </a:r>
            <a:r>
              <a:rPr lang="fr-FR" b="1" dirty="0" err="1"/>
              <a:t>MySys</a:t>
            </a:r>
            <a:r>
              <a:rPr lang="fr-FR" b="1" dirty="0"/>
              <a:t>, et faire « comme si » le point de départ était </a:t>
            </a:r>
            <a:r>
              <a:rPr lang="fr-FR" b="1" dirty="0" err="1"/>
              <a:t>MySys</a:t>
            </a:r>
            <a:r>
              <a:rPr lang="fr-FR" b="1" dirty="0"/>
              <a:t>... ou pas ! en cas de prospect non encore saisi sous </a:t>
            </a:r>
            <a:r>
              <a:rPr lang="fr-FR" b="1" dirty="0" err="1"/>
              <a:t>MySys</a:t>
            </a:r>
            <a:r>
              <a:rPr lang="fr-FR" b="1" dirty="0"/>
              <a:t>.</a:t>
            </a: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Comment l’utiliser ? </a:t>
            </a:r>
            <a:r>
              <a:rPr lang="fr-FR" sz="1800" i="1" dirty="0"/>
              <a:t>(1/4)</a:t>
            </a:r>
            <a:endParaRPr lang="fr-FR" i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7FEA21-8BE5-4AC8-8530-08FE3CED53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42" y="1741432"/>
            <a:ext cx="10312957" cy="28305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598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004020"/>
            <a:ext cx="10800000" cy="4572000"/>
          </a:xfrm>
        </p:spPr>
        <p:txBody>
          <a:bodyPr/>
          <a:lstStyle/>
          <a:p>
            <a:pPr lvl="1"/>
            <a:r>
              <a:rPr lang="fr-FR" b="1" dirty="0"/>
              <a:t>Dans le totem de gauche, sélectionner « </a:t>
            </a:r>
            <a:r>
              <a:rPr lang="fr-FR" b="1" dirty="0">
                <a:solidFill>
                  <a:srgbClr val="C00000"/>
                </a:solidFill>
              </a:rPr>
              <a:t>Contrats</a:t>
            </a:r>
            <a:r>
              <a:rPr lang="fr-FR" b="1" dirty="0"/>
              <a:t> », puis en haut à droit, sous «</a:t>
            </a:r>
            <a:r>
              <a:rPr lang="fr-FR" b="1" dirty="0">
                <a:solidFill>
                  <a:srgbClr val="C00000"/>
                </a:solidFill>
              </a:rPr>
              <a:t> Accès Produits </a:t>
            </a:r>
            <a:r>
              <a:rPr lang="fr-FR" b="1" dirty="0"/>
              <a:t>», </a:t>
            </a:r>
            <a:r>
              <a:rPr lang="fr-FR" b="1" dirty="0">
                <a:solidFill>
                  <a:srgbClr val="C00000"/>
                </a:solidFill>
              </a:rPr>
              <a:t>choisir la solution </a:t>
            </a:r>
            <a:r>
              <a:rPr lang="fr-FR" b="1" dirty="0"/>
              <a:t>« Auto » ou « Multirisques Pro / Asso ».</a:t>
            </a: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br>
              <a:rPr lang="fr-FR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fr-FR" b="1" dirty="0">
              <a:solidFill>
                <a:schemeClr val="tx2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Comment l’utiliser ? </a:t>
            </a:r>
            <a:r>
              <a:rPr lang="fr-FR" sz="1800" i="1" dirty="0"/>
              <a:t>(2/4)</a:t>
            </a:r>
            <a:endParaRPr lang="fr-FR" i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D1DFDCF-B50C-4AB9-9F44-A2E11A4CC1C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99" y="1590590"/>
            <a:ext cx="10800001" cy="4572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7501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004020"/>
            <a:ext cx="10800000" cy="4572000"/>
          </a:xfrm>
        </p:spPr>
        <p:txBody>
          <a:bodyPr/>
          <a:lstStyle/>
          <a:p>
            <a:pPr lvl="1" algn="just"/>
            <a:r>
              <a:rPr lang="fr-FR" b="1" dirty="0"/>
              <a:t>En cas d’orientation sur la </a:t>
            </a:r>
            <a:r>
              <a:rPr lang="fr-FR" b="1" dirty="0">
                <a:solidFill>
                  <a:srgbClr val="C00000"/>
                </a:solidFill>
              </a:rPr>
              <a:t>MR Pro </a:t>
            </a:r>
            <a:r>
              <a:rPr lang="fr-FR" b="1" dirty="0"/>
              <a:t>: RAS, la page apparaît à l’identique de l’applicatif sous </a:t>
            </a:r>
            <a:r>
              <a:rPr lang="fr-FR" b="1" dirty="0" err="1"/>
              <a:t>MySys</a:t>
            </a:r>
            <a:r>
              <a:rPr lang="fr-FR" b="1" dirty="0"/>
              <a:t>, et ainsi y a-t-il lieu de choisir « </a:t>
            </a:r>
            <a:r>
              <a:rPr lang="fr-FR" b="1" dirty="0">
                <a:solidFill>
                  <a:srgbClr val="C00000"/>
                </a:solidFill>
              </a:rPr>
              <a:t>Affaire nouvelle </a:t>
            </a:r>
            <a:r>
              <a:rPr lang="fr-FR" b="1" dirty="0"/>
              <a:t>».</a:t>
            </a: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br>
              <a:rPr lang="fr-FR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fr-FR" b="1" dirty="0">
              <a:solidFill>
                <a:schemeClr val="tx2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Comment l’utiliser ? </a:t>
            </a:r>
            <a:r>
              <a:rPr lang="fr-FR" sz="1800" i="1" dirty="0"/>
              <a:t>(3/4)</a:t>
            </a:r>
            <a:endParaRPr lang="fr-FR" i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9BE8CC-9BD3-4D5D-A7D0-180CB4BE01D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0" y="1500790"/>
            <a:ext cx="10800000" cy="4780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256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105486C-5044-443A-B559-3E05EF1A1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004020"/>
            <a:ext cx="10800000" cy="4572000"/>
          </a:xfrm>
        </p:spPr>
        <p:txBody>
          <a:bodyPr/>
          <a:lstStyle/>
          <a:p>
            <a:pPr lvl="1" algn="just"/>
            <a:r>
              <a:rPr lang="fr-FR" b="1" dirty="0"/>
              <a:t>En cas d’orientation sur l’</a:t>
            </a:r>
            <a:r>
              <a:rPr lang="fr-FR" b="1" dirty="0">
                <a:solidFill>
                  <a:srgbClr val="C00000"/>
                </a:solidFill>
              </a:rPr>
              <a:t>Auto Pro </a:t>
            </a:r>
            <a:r>
              <a:rPr lang="fr-FR" b="1" dirty="0"/>
              <a:t>: changement d’approche ! La </a:t>
            </a:r>
            <a:r>
              <a:rPr lang="fr-FR" b="1" dirty="0">
                <a:solidFill>
                  <a:srgbClr val="C00000"/>
                </a:solidFill>
              </a:rPr>
              <a:t>sélection du véhicule</a:t>
            </a:r>
            <a:r>
              <a:rPr lang="fr-FR" b="1" dirty="0"/>
              <a:t> à assurer doit être opérée </a:t>
            </a:r>
            <a:r>
              <a:rPr lang="fr-FR" b="1" dirty="0">
                <a:solidFill>
                  <a:srgbClr val="C00000"/>
                </a:solidFill>
              </a:rPr>
              <a:t>par la marque</a:t>
            </a:r>
            <a:r>
              <a:rPr lang="fr-FR" b="1" dirty="0"/>
              <a:t>.</a:t>
            </a:r>
          </a:p>
          <a:p>
            <a:pPr lvl="1" algn="just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br>
              <a:rPr lang="fr-FR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fr-FR" b="1" dirty="0">
              <a:solidFill>
                <a:schemeClr val="tx2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  <a:p>
            <a:pPr lvl="1"/>
            <a:endParaRPr lang="fr-FR" b="1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Comment l’utiliser ? </a:t>
            </a:r>
            <a:r>
              <a:rPr lang="fr-FR" sz="1800" i="1" dirty="0"/>
              <a:t>(4/4)</a:t>
            </a:r>
            <a:endParaRPr lang="fr-FR" i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43400E0-5A67-43C2-9B02-B2138EFFE7D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08" y="1536171"/>
            <a:ext cx="8871380" cy="4606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0932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37F56D-41EA-4609-A779-9E032D57F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8FCF14-A54C-4419-8E54-EDF716CB9E8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314</TotalTime>
  <Words>422</Words>
  <Application>Microsoft Office PowerPoint</Application>
  <PresentationFormat>Grand écran</PresentationFormat>
  <Paragraphs>108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Wingdings</vt:lpstr>
      <vt:lpstr>Wingdings 2</vt:lpstr>
      <vt:lpstr>Caisse d'Epargne</vt:lpstr>
      <vt:lpstr>« Bac à sable »      IARD Pro</vt:lpstr>
      <vt:lpstr>Sommaire</vt:lpstr>
      <vt:lpstr>01</vt:lpstr>
      <vt:lpstr>« Bac à sable »… quésaco ?</vt:lpstr>
      <vt:lpstr>02</vt:lpstr>
      <vt:lpstr>Comment y accéder ?</vt:lpstr>
      <vt:lpstr>03</vt:lpstr>
      <vt:lpstr>Comment l’utiliser ? (1/4)</vt:lpstr>
      <vt:lpstr>Comment l’utiliser ? (2/4)</vt:lpstr>
      <vt:lpstr>Comment l’utiliser ? (3/4)</vt:lpstr>
      <vt:lpstr>Comment l’utiliser ? (4/4)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PARISSE Valerie [CEGEE]</cp:lastModifiedBy>
  <cp:revision>32</cp:revision>
  <dcterms:created xsi:type="dcterms:W3CDTF">2021-07-28T12:57:33Z</dcterms:created>
  <dcterms:modified xsi:type="dcterms:W3CDTF">2022-03-07T15:29:28Z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0x010100B1EE22BC676F724EB4E397C91DCC90B5</vt:lpwstr>
  </property>
</Properties>
</file>