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147376569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0" y="2372883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0" y="3972822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4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sp>
        <p:nvSpPr>
          <p:cNvPr id="15" name="Espace réservé du texte 52">
            <a:extLst>
              <a:ext uri="{FF2B5EF4-FFF2-40B4-BE49-F238E27FC236}">
                <a16:creationId xmlns:a16="http://schemas.microsoft.com/office/drawing/2014/main" id="{8507534A-82E1-0B48-AB41-9BA279A72F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00257" y="551549"/>
            <a:ext cx="3305007" cy="432048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867" b="1" baseline="0">
                <a:solidFill>
                  <a:schemeClr val="accent3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l’entreprise</a:t>
            </a:r>
          </a:p>
        </p:txBody>
      </p:sp>
      <p:sp>
        <p:nvSpPr>
          <p:cNvPr id="18" name="Espace réservé du texte 52">
            <a:extLst>
              <a:ext uri="{FF2B5EF4-FFF2-40B4-BE49-F238E27FC236}">
                <a16:creationId xmlns:a16="http://schemas.microsoft.com/office/drawing/2014/main" id="{0CD6D353-4435-3D4F-B485-238658BFCA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00257" y="853897"/>
            <a:ext cx="3305007" cy="432048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600" b="0" baseline="0">
                <a:solidFill>
                  <a:schemeClr val="accent3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11" name="Image 13">
            <a:extLst>
              <a:ext uri="{FF2B5EF4-FFF2-40B4-BE49-F238E27FC236}">
                <a16:creationId xmlns:a16="http://schemas.microsoft.com/office/drawing/2014/main" id="{737AFFAF-DB98-463E-B608-DF347D02360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71097" y="504402"/>
            <a:ext cx="4694312" cy="102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457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6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2CEB550-AD9F-C049-85E5-BAA19092C75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680000" y="5766713"/>
            <a:ext cx="4416000" cy="901367"/>
          </a:xfrm>
          <a:prstGeom prst="rect">
            <a:avLst/>
          </a:prstGeom>
        </p:spPr>
      </p:pic>
      <p:sp>
        <p:nvSpPr>
          <p:cNvPr id="9" name="Espace réservé du texte 52">
            <a:extLst>
              <a:ext uri="{FF2B5EF4-FFF2-40B4-BE49-F238E27FC236}">
                <a16:creationId xmlns:a16="http://schemas.microsoft.com/office/drawing/2014/main" id="{3DBF1A79-4A69-C840-BF3D-7F465C37EE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00257" y="551549"/>
            <a:ext cx="3305007" cy="432048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867" b="1" baseline="0">
                <a:solidFill>
                  <a:schemeClr val="accent3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l’entreprise</a:t>
            </a:r>
          </a:p>
        </p:txBody>
      </p:sp>
      <p:sp>
        <p:nvSpPr>
          <p:cNvPr id="11" name="Espace réservé du texte 52">
            <a:extLst>
              <a:ext uri="{FF2B5EF4-FFF2-40B4-BE49-F238E27FC236}">
                <a16:creationId xmlns:a16="http://schemas.microsoft.com/office/drawing/2014/main" id="{3DBEDB02-42AE-D14B-BD5B-B64E9C4621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00257" y="853897"/>
            <a:ext cx="3305007" cy="432048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600" b="0" baseline="0">
                <a:solidFill>
                  <a:schemeClr val="accent3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2871787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1" y="82210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1" y="175610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1" y="2690114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1" y="362412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1" y="455812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1" y="5492133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5723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332990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75495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895356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275411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00063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4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757274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020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53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4586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336963" y="6501342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 dirty="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35" name="Espace réservé de la date 3">
            <a:extLst>
              <a:ext uri="{FF2B5EF4-FFF2-40B4-BE49-F238E27FC236}">
                <a16:creationId xmlns:a16="http://schemas.microsoft.com/office/drawing/2014/main" id="{BF46054F-64D0-CD49-B081-F2E70556A883}"/>
              </a:ext>
            </a:extLst>
          </p:cNvPr>
          <p:cNvSpPr txBox="1">
            <a:spLocks noGrp="1"/>
          </p:cNvSpPr>
          <p:nvPr userDrawn="1"/>
        </p:nvSpPr>
        <p:spPr bwMode="auto">
          <a:xfrm>
            <a:off x="865627" y="6501342"/>
            <a:ext cx="3585597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200" b="1" cap="none" baseline="0" dirty="0">
                <a:solidFill>
                  <a:schemeClr val="tx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BPCE Assurances </a:t>
            </a:r>
            <a:r>
              <a:rPr lang="fr-FR" sz="1200" cap="none" baseline="0" dirty="0">
                <a:solidFill>
                  <a:schemeClr val="accent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|</a:t>
            </a:r>
            <a:r>
              <a:rPr lang="fr-FR" sz="1200" cap="none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Document à usage interne,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216311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55591" indent="-355591" algn="l" defTabSz="1219170" rtl="0" eaLnBrk="1" latinLnBrk="0" hangingPunct="1">
        <a:lnSpc>
          <a:spcPct val="90000"/>
        </a:lnSpc>
        <a:spcBef>
          <a:spcPts val="1333"/>
        </a:spcBef>
        <a:buClr>
          <a:schemeClr val="tx2"/>
        </a:buClr>
        <a:buFont typeface="Cambria Math" panose="02040503050406030204" pitchFamily="18" charset="0"/>
        <a:buChar char="ʘ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1"/>
        </a:buClr>
        <a:buFont typeface="Symbol" panose="05050102010706020507" pitchFamily="18" charset="2"/>
        <a:buChar char="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3"/>
        </a:buClr>
        <a:buFont typeface="Courier New" panose="02070309020205020404" pitchFamily="49" charset="0"/>
        <a:buChar char="o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5D45827-F206-44BD-BACC-108213720785}"/>
              </a:ext>
            </a:extLst>
          </p:cNvPr>
          <p:cNvSpPr/>
          <p:nvPr/>
        </p:nvSpPr>
        <p:spPr>
          <a:xfrm>
            <a:off x="1967543" y="1402706"/>
            <a:ext cx="8832980" cy="471459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8E2075D-6EAE-4DF0-9F81-E7E8B3144DC5}"/>
              </a:ext>
            </a:extLst>
          </p:cNvPr>
          <p:cNvSpPr txBox="1"/>
          <p:nvPr/>
        </p:nvSpPr>
        <p:spPr>
          <a:xfrm>
            <a:off x="2932802" y="1526907"/>
            <a:ext cx="7627527" cy="4493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594" indent="-228594" defTabSz="812760">
              <a:buFont typeface="Arial" panose="020B0604020202020204" pitchFamily="34" charset="0"/>
              <a:buChar char="•"/>
              <a:defRPr/>
            </a:pPr>
            <a:r>
              <a:rPr lang="fr-FR" sz="1200" b="1" kern="0" dirty="0">
                <a:solidFill>
                  <a:srgbClr val="9176B4"/>
                </a:solidFill>
                <a:latin typeface="Arial"/>
                <a:cs typeface="Arial"/>
                <a:sym typeface="Arial"/>
              </a:rPr>
              <a:t>Avantage franchise : </a:t>
            </a: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si 3 ans sans sinistre, pas de franchise appliquée au 1</a:t>
            </a:r>
            <a:r>
              <a:rPr lang="fr-FR" sz="1200" kern="0" baseline="30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er</a:t>
            </a: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sinistre</a:t>
            </a:r>
            <a:b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</a:br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fr-FR" sz="1200" b="1" kern="0" dirty="0">
                <a:solidFill>
                  <a:srgbClr val="9176B4"/>
                </a:solidFill>
                <a:latin typeface="Arial"/>
                <a:cs typeface="Arial"/>
                <a:sym typeface="Arial"/>
              </a:rPr>
              <a:t>Avantage sinistralité  : </a:t>
            </a:r>
            <a:br>
              <a:rPr lang="fr-FR" sz="1200" b="1" kern="0" dirty="0">
                <a:solidFill>
                  <a:srgbClr val="9176B4"/>
                </a:solidFill>
                <a:latin typeface="Arial"/>
                <a:cs typeface="Arial"/>
                <a:sym typeface="Arial"/>
              </a:rPr>
            </a:b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Remise appliquée automatiquement sur la cotisation globale HT du contrat (hors toutes garanties de protection juridique) sur les contrats :</a:t>
            </a:r>
          </a:p>
          <a:p>
            <a:pPr marL="482588" lvl="1" indent="-228594" defTabSz="1219170">
              <a:buFont typeface="Arial" panose="020B0604020202020204" pitchFamily="34" charset="0"/>
              <a:buChar char="•"/>
            </a:pP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MR PRO (</a:t>
            </a:r>
            <a:r>
              <a:rPr lang="fr-FR" sz="1200" kern="0" dirty="0">
                <a:solidFill>
                  <a:srgbClr val="242424"/>
                </a:solidFill>
                <a:latin typeface="-apple-system"/>
                <a:cs typeface="Arial"/>
                <a:sym typeface="Arial"/>
              </a:rPr>
              <a:t>RC seule, local seul ou RC + local) </a:t>
            </a:r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482588" lvl="1" indent="-228594" defTabSz="1219170">
              <a:buFont typeface="Arial" panose="020B0604020202020204" pitchFamily="34" charset="0"/>
              <a:buChar char="•"/>
            </a:pP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et MNE </a:t>
            </a:r>
          </a:p>
          <a:p>
            <a:pPr marL="253994" lvl="1" defTabSz="1219170"/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de plus de 3 ans sans sinistre*</a:t>
            </a:r>
          </a:p>
          <a:p>
            <a:pPr marL="237061" defTabSz="1219170"/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37061" defTabSz="1219170"/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L'avantage évolue en fonction :</a:t>
            </a:r>
          </a:p>
          <a:p>
            <a:pPr marL="237061" defTabSz="1219170"/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- </a:t>
            </a:r>
            <a:r>
              <a:rPr lang="fr-FR" sz="12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de l'ancienneté du contrat</a:t>
            </a: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, en l'absence de sinistre, selon les paliers suivants :</a:t>
            </a:r>
            <a:b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</a:br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37061" defTabSz="1219170"/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37061" defTabSz="1219170"/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37061" defTabSz="1219170"/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37061" defTabSz="1219170"/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37061" defTabSz="1219170"/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480472" defTabSz="1219170"/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Wingdings" panose="05000000000000000000" pitchFamily="2" charset="2"/>
              </a:rPr>
              <a:t> </a:t>
            </a: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soit 4 niveaux possibles de réduction tarifaire.</a:t>
            </a:r>
          </a:p>
          <a:p>
            <a:pPr marL="237061" defTabSz="1219170">
              <a:spcBef>
                <a:spcPts val="400"/>
              </a:spcBef>
            </a:pP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- </a:t>
            </a:r>
            <a:r>
              <a:rPr lang="fr-FR" sz="12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et de la sinistralité </a:t>
            </a: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dès que le client déclare un sinistre, son avantage diminue à l'échéance suivante, d'autant de paliers que de sinistres. Les sinistres font perdre au client plus ou moins d'ancienneté (par paliers) dans le calcul de l'obtention de l'avantage.</a:t>
            </a:r>
          </a:p>
          <a:p>
            <a:pPr defTabSz="812760">
              <a:defRPr/>
            </a:pPr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812760">
              <a:defRPr/>
            </a:pPr>
            <a:r>
              <a:rPr lang="fr-FR" sz="933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(*) Les sinistres liés à la Protection Juridique, l’assistance et la perte d’exploitation ne sont pas pris en compte dans les critères d’octroi de cet avantage tarifaire.</a:t>
            </a:r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BE6FDA-CE27-4A4E-8137-FFDBDB511F4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50344" y="3717033"/>
            <a:ext cx="4459995" cy="931735"/>
          </a:xfrm>
          <a:prstGeom prst="rect">
            <a:avLst/>
          </a:prstGeom>
        </p:spPr>
      </p:pic>
      <p:sp>
        <p:nvSpPr>
          <p:cNvPr id="11" name="Titre 3">
            <a:extLst>
              <a:ext uri="{FF2B5EF4-FFF2-40B4-BE49-F238E27FC236}">
                <a16:creationId xmlns:a16="http://schemas.microsoft.com/office/drawing/2014/main" id="{43BE15F5-FEF4-4864-85C7-0216A3B52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2" y="184688"/>
            <a:ext cx="10657184" cy="449816"/>
          </a:xfrm>
        </p:spPr>
        <p:txBody>
          <a:bodyPr/>
          <a:lstStyle/>
          <a:p>
            <a:r>
              <a:rPr lang="fr-FR" sz="2667" dirty="0"/>
              <a:t>Remises de la gamme Multirisque Pro selon le profil client</a:t>
            </a:r>
            <a:br>
              <a:rPr lang="fr-FR" sz="2667" dirty="0"/>
            </a:br>
            <a:endParaRPr lang="fr-FR" sz="2667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BBC19A7-2C5E-4A0A-9F78-E82A2C2FF396}"/>
              </a:ext>
            </a:extLst>
          </p:cNvPr>
          <p:cNvGrpSpPr/>
          <p:nvPr/>
        </p:nvGrpSpPr>
        <p:grpSpPr>
          <a:xfrm>
            <a:off x="1103445" y="2968600"/>
            <a:ext cx="1493803" cy="1239035"/>
            <a:chOff x="827584" y="2226450"/>
            <a:chExt cx="1120352" cy="92927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4D95260-722B-425D-BF9F-01A6ED2AA9BE}"/>
                </a:ext>
              </a:extLst>
            </p:cNvPr>
            <p:cNvSpPr/>
            <p:nvPr/>
          </p:nvSpPr>
          <p:spPr>
            <a:xfrm>
              <a:off x="827584" y="2226451"/>
              <a:ext cx="1120352" cy="92927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377">
                <a:defRPr/>
              </a:pPr>
              <a:endParaRPr lang="fr-FR" kern="0">
                <a:solidFill>
                  <a:prstClr val="white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51C30B7-2725-41EC-AECC-903CEF340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35410" y="2226450"/>
              <a:ext cx="929275" cy="929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984597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Personnalisé 2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FF5C3E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5-IDD-communaute" id="{FD1BB049-3704-C049-A18F-E76EEF54FB0F}" vid="{AFE611D5-A5B4-CC4A-878B-BE197A54CC2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187</Words>
  <Application>Microsoft Office PowerPoint</Application>
  <PresentationFormat>Grand écran</PresentationFormat>
  <Paragraphs>18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0" baseType="lpstr">
      <vt:lpstr>-apple-system</vt:lpstr>
      <vt:lpstr>Arial</vt:lpstr>
      <vt:lpstr>Arial Black</vt:lpstr>
      <vt:lpstr>Arial Narrow</vt:lpstr>
      <vt:lpstr>Cabin Condensed</vt:lpstr>
      <vt:lpstr>Cambria Math</vt:lpstr>
      <vt:lpstr>Courier New</vt:lpstr>
      <vt:lpstr>Symbol</vt:lpstr>
      <vt:lpstr>Conception personnalisée</vt:lpstr>
      <vt:lpstr>Remises de la gamme Multirisque Pro selon le profil client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Remises de la gamme Multirisque Pro selon le profil client </dc:title>
  <dc:creator>LE RESTE STEPHANIE</dc:creator>
  <cp:lastModifiedBy>LE RESTE STEPHANIE</cp:lastModifiedBy>
  <cp:revision>1</cp:revision>
  <dcterms:created xsi:type="dcterms:W3CDTF">2023-01-17T16:40:17Z</dcterms:created>
  <dcterms:modified xsi:type="dcterms:W3CDTF">2023-01-17T16:41:29Z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2023-01-17T16:40:17Z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9baf55bc-b3c2-46e3-8f95-28ecebf7c392</vt:lpwstr>
  </property>
  <property fmtid="{D5CDD505-2E9C-101B-9397-08002B2CF9AE}" pid="8" name="MSIP_Label_48a19f0c-bea1-442e-a475-ed109d9ec508_ContentBits">
    <vt:lpwstr>0</vt:lpwstr>
  </property>
</Properties>
</file>