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376568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15" name="Espace réservé du texte 52">
            <a:extLst>
              <a:ext uri="{FF2B5EF4-FFF2-40B4-BE49-F238E27FC236}">
                <a16:creationId xmlns:a16="http://schemas.microsoft.com/office/drawing/2014/main" id="{8507534A-82E1-0B48-AB41-9BA279A72F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00257" y="551549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18" name="Espace réservé du texte 52">
            <a:extLst>
              <a:ext uri="{FF2B5EF4-FFF2-40B4-BE49-F238E27FC236}">
                <a16:creationId xmlns:a16="http://schemas.microsoft.com/office/drawing/2014/main" id="{0CD6D353-4435-3D4F-B485-238658BFCA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00257" y="853897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11" name="Image 13">
            <a:extLst>
              <a:ext uri="{FF2B5EF4-FFF2-40B4-BE49-F238E27FC236}">
                <a16:creationId xmlns:a16="http://schemas.microsoft.com/office/drawing/2014/main" id="{737AFFAF-DB98-463E-B608-DF347D0236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1097" y="504402"/>
            <a:ext cx="4694312" cy="102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16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680000" y="5766713"/>
            <a:ext cx="4416000" cy="901367"/>
          </a:xfrm>
          <a:prstGeom prst="rect">
            <a:avLst/>
          </a:prstGeom>
        </p:spPr>
      </p:pic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3DBF1A79-4A69-C840-BF3D-7F465C37EE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00257" y="551549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11" name="Espace réservé du texte 52">
            <a:extLst>
              <a:ext uri="{FF2B5EF4-FFF2-40B4-BE49-F238E27FC236}">
                <a16:creationId xmlns:a16="http://schemas.microsoft.com/office/drawing/2014/main" id="{3DBEDB02-42AE-D14B-BD5B-B64E9C4621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00257" y="853897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418109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9906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36025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51175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7941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756047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089065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86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38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99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35" name="Espace réservé de la date 3">
            <a:extLst>
              <a:ext uri="{FF2B5EF4-FFF2-40B4-BE49-F238E27FC236}">
                <a16:creationId xmlns:a16="http://schemas.microsoft.com/office/drawing/2014/main" id="{BF46054F-64D0-CD49-B081-F2E70556A883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865627" y="6501342"/>
            <a:ext cx="3585597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b="1" cap="none" baseline="0" dirty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BPCE Assurances </a:t>
            </a:r>
            <a:r>
              <a:rPr lang="fr-FR" sz="1200" cap="none" baseline="0" dirty="0">
                <a:solidFill>
                  <a:schemeClr val="accent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fr-FR" sz="1200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Document à usage interne,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61276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1343472" y="275218"/>
            <a:ext cx="10657184" cy="449816"/>
          </a:xfrm>
        </p:spPr>
        <p:txBody>
          <a:bodyPr/>
          <a:lstStyle/>
          <a:p>
            <a:r>
              <a:rPr lang="fr-FR" sz="2667" dirty="0"/>
              <a:t>Remises Auto du Professionnel selon le profil client</a:t>
            </a:r>
            <a:br>
              <a:rPr lang="fr-FR" sz="2667" dirty="0"/>
            </a:br>
            <a:endParaRPr lang="fr-FR" sz="2667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4EB7E1-95A7-43A2-A241-ED82CFE13252}"/>
              </a:ext>
            </a:extLst>
          </p:cNvPr>
          <p:cNvSpPr/>
          <p:nvPr/>
        </p:nvSpPr>
        <p:spPr>
          <a:xfrm>
            <a:off x="1967543" y="1274176"/>
            <a:ext cx="8832980" cy="484312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80D7C37-6745-4C2A-AF1B-0461AA4F5434}"/>
              </a:ext>
            </a:extLst>
          </p:cNvPr>
          <p:cNvGrpSpPr/>
          <p:nvPr/>
        </p:nvGrpSpPr>
        <p:grpSpPr>
          <a:xfrm>
            <a:off x="1103445" y="2935009"/>
            <a:ext cx="1493803" cy="1354699"/>
            <a:chOff x="621637" y="2268977"/>
            <a:chExt cx="1120352" cy="101602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334AA24-29C5-4924-9154-C5B3F386ED23}"/>
                </a:ext>
              </a:extLst>
            </p:cNvPr>
            <p:cNvSpPr/>
            <p:nvPr/>
          </p:nvSpPr>
          <p:spPr>
            <a:xfrm>
              <a:off x="621637" y="2355726"/>
              <a:ext cx="1120352" cy="9292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377">
                <a:defRPr/>
              </a:pPr>
              <a:endParaRPr lang="fr-FR" kern="0">
                <a:solidFill>
                  <a:prstClr val="white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3014D86-CE80-4846-9A57-9AEBE4142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2268977"/>
              <a:ext cx="904056" cy="904056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E83C210-E516-4CBE-BE31-D6D2C8B13BF7}"/>
              </a:ext>
            </a:extLst>
          </p:cNvPr>
          <p:cNvSpPr txBox="1"/>
          <p:nvPr/>
        </p:nvSpPr>
        <p:spPr>
          <a:xfrm>
            <a:off x="2735627" y="1508787"/>
            <a:ext cx="7723792" cy="4360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fr-FR" sz="1200" b="1" kern="0" dirty="0">
                <a:solidFill>
                  <a:srgbClr val="9176B4"/>
                </a:solidFill>
                <a:latin typeface="Arial"/>
                <a:cs typeface="Arial"/>
                <a:sym typeface="Arial"/>
              </a:rPr>
              <a:t>Tarif excellence : 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remise appliquée automatiquement aux conducteurs ayant un coefficient Bonus Malus (CBM) à 0,50.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endParaRPr lang="fr-FR" sz="1200" b="1" kern="0" dirty="0">
              <a:solidFill>
                <a:srgbClr val="C10000"/>
              </a:solidFill>
              <a:latin typeface="Arial"/>
              <a:cs typeface="Arial"/>
              <a:sym typeface="Arial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fr-FR" sz="1200" b="1" kern="0" dirty="0">
                <a:solidFill>
                  <a:srgbClr val="9176B4"/>
                </a:solidFill>
                <a:latin typeface="Arial"/>
                <a:cs typeface="Arial"/>
                <a:sym typeface="Arial"/>
              </a:rPr>
              <a:t>Tarif sélection : 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remise appliquée automatiquement si le CBM est supérieur à 0,50 et inférieur ou égal à 0,80.</a:t>
            </a:r>
          </a:p>
          <a:p>
            <a:pPr defTabSz="1219170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fr-FR" sz="1200" b="1" kern="0" dirty="0">
                <a:solidFill>
                  <a:srgbClr val="9176B4"/>
                </a:solidFill>
                <a:latin typeface="Arial"/>
                <a:cs typeface="Arial"/>
                <a:sym typeface="Arial"/>
              </a:rPr>
              <a:t>Bonus lauréat : 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remise appliquée automatiquement dès la 2</a:t>
            </a:r>
            <a:r>
              <a:rPr lang="fr-FR" sz="1200" kern="0" baseline="30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échéance à l’assuré ayant un CBM à 0,50 et ensuite </a:t>
            </a:r>
            <a:b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pour chaque année suivante. Elle se traduit par une réduction allant de - 1 % par an jusqu’à - 8 % maximum.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fr-FR" sz="1200" b="1" kern="0" dirty="0">
                <a:solidFill>
                  <a:srgbClr val="9176B4"/>
                </a:solidFill>
                <a:latin typeface="Arial"/>
                <a:cs typeface="Arial"/>
                <a:sym typeface="Arial"/>
              </a:rPr>
              <a:t>Tarif petit rouleur : 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- 10 % si le client déclare parcourir moins de 8 000 km sur une période d’un an lors de la souscription. Non applicable au conducteur novice et non cumulable avec la réduction 2ème véhicule. </a:t>
            </a:r>
            <a:b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fr-FR" sz="1200" b="1" kern="0" dirty="0">
                <a:solidFill>
                  <a:srgbClr val="9176B4"/>
                </a:solidFill>
                <a:latin typeface="Arial"/>
                <a:cs typeface="Arial"/>
                <a:sym typeface="Arial"/>
              </a:rPr>
              <a:t>Réduction 2</a:t>
            </a:r>
            <a:r>
              <a:rPr lang="fr-FR" sz="1200" b="1" kern="0" baseline="30000" dirty="0">
                <a:solidFill>
                  <a:srgbClr val="9176B4"/>
                </a:solidFill>
                <a:latin typeface="Arial"/>
                <a:cs typeface="Arial"/>
                <a:sym typeface="Arial"/>
              </a:rPr>
              <a:t>e</a:t>
            </a:r>
            <a:r>
              <a:rPr lang="fr-FR" sz="1200" b="1" kern="0" dirty="0">
                <a:solidFill>
                  <a:srgbClr val="9176B4"/>
                </a:solidFill>
                <a:latin typeface="Arial"/>
                <a:cs typeface="Arial"/>
                <a:sym typeface="Arial"/>
              </a:rPr>
              <a:t> véhicule* : 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- 10 % sur le 2</a:t>
            </a:r>
            <a:r>
              <a:rPr lang="fr-FR" sz="1200" kern="0" baseline="30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véhicule assuré (lorsque le client assure, sous un même n° de client, </a:t>
            </a:r>
            <a:b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plusieurs véhicules 4 roues), non cumulable avec la remise « petit rouleur ».</a:t>
            </a:r>
            <a:b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Wingdings 3" panose="05040102010807070707" pitchFamily="18" charset="2"/>
              </a:rPr>
              <a:t>  </a:t>
            </a:r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Cible de la remise : </a:t>
            </a:r>
            <a:r>
              <a:rPr lang="fr-FR" sz="12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éligible uniquement aux Entrepreneurs Individuels.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endParaRPr lang="fr-FR" sz="10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endParaRPr lang="fr-FR" sz="10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0" lvl="5" defTabSz="1219170"/>
            <a:r>
              <a:rPr lang="fr-FR" sz="9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* Cette remise concerne les véhicules 4 roues : véhicule léger, camping-car, ambulance, bazar forain / Uniquement le souscripteur ou/et son (sa) conjoint(e) ou conjoint(e) de fait + conducteur accompagné /exception faite des mini-véhicules, véhicules entreprises et véhicules de collection.</a:t>
            </a:r>
            <a:endParaRPr lang="fr-FR" sz="10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6773968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Personnalisé 2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FF5C3E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IDD-communaute" id="{FD1BB049-3704-C049-A18F-E76EEF54FB0F}" vid="{AFE611D5-A5B4-CC4A-878B-BE197A54CC2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245</Words>
  <Application>Microsoft Office PowerPoint</Application>
  <PresentationFormat>Grand écran</PresentationFormat>
  <Paragraphs>14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Arial</vt:lpstr>
      <vt:lpstr>Arial Black</vt:lpstr>
      <vt:lpstr>Arial Narrow</vt:lpstr>
      <vt:lpstr>Cabin Condensed</vt:lpstr>
      <vt:lpstr>Cambria Math</vt:lpstr>
      <vt:lpstr>Courier New</vt:lpstr>
      <vt:lpstr>Symbol</vt:lpstr>
      <vt:lpstr>Conception personnalisée</vt:lpstr>
      <vt:lpstr>Remises Auto du Professionnel selon le profil client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Remises Auto du Professionnel selon le profil client </dc:title>
  <dc:creator>LE RESTE STEPHANIE</dc:creator>
  <cp:lastModifiedBy>LE RESTE STEPHANIE</cp:lastModifiedBy>
  <cp:revision>1</cp:revision>
  <dcterms:created xsi:type="dcterms:W3CDTF">2023-01-17T16:41:49Z</dcterms:created>
  <dcterms:modified xsi:type="dcterms:W3CDTF">2023-01-17T16:42:50Z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2023-01-17T16:41:49Z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dc726285-b203-4b44-907d-0bd48b5a4dfa</vt:lpwstr>
  </property>
  <property fmtid="{D5CDD505-2E9C-101B-9397-08002B2CF9AE}" pid="8" name="MSIP_Label_48a19f0c-bea1-442e-a475-ed109d9ec508_ContentBits">
    <vt:lpwstr>0</vt:lpwstr>
  </property>
</Properties>
</file>