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17"/>
  </p:notesMasterIdLst>
  <p:handoutMasterIdLst>
    <p:handoutMasterId r:id="rId18"/>
  </p:handoutMasterIdLst>
  <p:sldIdLst>
    <p:sldId id="257" r:id="rId6"/>
    <p:sldId id="2147376567" r:id="rId7"/>
    <p:sldId id="262" r:id="rId8"/>
    <p:sldId id="2147376568" r:id="rId9"/>
    <p:sldId id="2147376569" r:id="rId10"/>
    <p:sldId id="2147376560" r:id="rId11"/>
    <p:sldId id="314" r:id="rId12"/>
    <p:sldId id="2147376563" r:id="rId13"/>
    <p:sldId id="2147376564" r:id="rId14"/>
    <p:sldId id="2147376565" r:id="rId15"/>
    <p:sldId id="2147376566" r:id="rId16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84F8F4-5C88-EF2D-4953-141FB3B36908}" name="LE RESTE STEPHANIE" initials="LRS" userId="S::Stephanie.LERESTE@bpce.fr::1bf467eb-ed75-4da1-8cba-b4ccfdf1d81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NAJI Saida" initials="AS" lastIdx="1" clrIdx="0">
    <p:extLst>
      <p:ext uri="{19B8F6BF-5375-455C-9EA6-DF929625EA0E}">
        <p15:presenceInfo xmlns:p15="http://schemas.microsoft.com/office/powerpoint/2012/main" userId="AANAJI Saida" providerId="None"/>
      </p:ext>
    </p:extLst>
  </p:cmAuthor>
  <p:cmAuthor id="2" name="REUZE FRANCOISE" initials="RF" lastIdx="3" clrIdx="1">
    <p:extLst>
      <p:ext uri="{19B8F6BF-5375-455C-9EA6-DF929625EA0E}">
        <p15:presenceInfo xmlns:p15="http://schemas.microsoft.com/office/powerpoint/2012/main" userId="S::francoise.reuze@bpce.fr::0ea33b54-31e4-42c7-b9ca-43d962c9d7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1DD"/>
    <a:srgbClr val="F1E4F8"/>
    <a:srgbClr val="FFFFFF"/>
    <a:srgbClr val="FFFAEF"/>
    <a:srgbClr val="BABADA"/>
    <a:srgbClr val="EAB818"/>
    <a:srgbClr val="D16B76"/>
    <a:srgbClr val="E50051"/>
    <a:srgbClr val="EAEAEA"/>
    <a:srgbClr val="66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712" autoAdjust="0"/>
  </p:normalViewPr>
  <p:slideViewPr>
    <p:cSldViewPr showGuides="1">
      <p:cViewPr varScale="1">
        <p:scale>
          <a:sx n="84" d="100"/>
          <a:sy n="84" d="100"/>
        </p:scale>
        <p:origin x="1020" y="84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6" d="100"/>
        <a:sy n="136" d="100"/>
      </p:scale>
      <p:origin x="0" y="0"/>
    </p:cViewPr>
  </p:sorterViewPr>
  <p:notesViewPr>
    <p:cSldViewPr showGuides="1">
      <p:cViewPr varScale="1">
        <p:scale>
          <a:sx n="62" d="100"/>
          <a:sy n="62" d="100"/>
        </p:scale>
        <p:origin x="3354" y="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18/01/2023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689516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37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00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8507534A-82E1-0B48-AB41-9BA279A72F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0CD6D353-4435-3D4F-B485-238658BFC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1" name="Image 13">
            <a:extLst>
              <a:ext uri="{FF2B5EF4-FFF2-40B4-BE49-F238E27FC236}">
                <a16:creationId xmlns:a16="http://schemas.microsoft.com/office/drawing/2014/main" id="{737AFFAF-DB98-463E-B608-DF347D0236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8323" y="378301"/>
            <a:ext cx="3520734" cy="7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760000" y="4325034"/>
            <a:ext cx="3312000" cy="676025"/>
          </a:xfrm>
          <a:prstGeom prst="rect">
            <a:avLst/>
          </a:prstGeom>
        </p:spPr>
      </p:pic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3DBF1A79-4A69-C840-BF3D-7F465C37E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3DBEDB02-42AE-D14B-BD5B-B64E9C462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5" name="Espace réservé de la date 3">
            <a:extLst>
              <a:ext uri="{FF2B5EF4-FFF2-40B4-BE49-F238E27FC236}">
                <a16:creationId xmlns:a16="http://schemas.microsoft.com/office/drawing/2014/main" id="{BF46054F-64D0-CD49-B081-F2E70556A88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649220" y="4876006"/>
            <a:ext cx="268823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BPCE Assurances </a:t>
            </a:r>
            <a:r>
              <a:rPr lang="fr-FR" sz="900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900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Document à usage interne,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9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sv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sv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3A712EA-298A-014A-8277-E7082D3CEC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Janvier 2023 – Marché des Professionnels - Document à usage interne, ne pas diffuser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9D6D218-0EE7-43F3-B0C4-252E7426C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088" y="1320565"/>
            <a:ext cx="7815384" cy="3051385"/>
          </a:xfrm>
        </p:spPr>
        <p:txBody>
          <a:bodyPr/>
          <a:lstStyle/>
          <a:p>
            <a:r>
              <a:rPr lang="fr-FR" sz="4000" dirty="0">
                <a:solidFill>
                  <a:schemeClr val="tx2"/>
                </a:solidFill>
              </a:rPr>
              <a:t>Tout savoir sur les remises IARD Pro 2023</a:t>
            </a:r>
            <a:br>
              <a:rPr lang="fr-FR" sz="4000" dirty="0"/>
            </a:br>
            <a:r>
              <a:rPr lang="fr-FR" sz="2800" dirty="0"/>
              <a:t>- Remises liées au contrat et au profil client</a:t>
            </a:r>
            <a:br>
              <a:rPr lang="fr-FR" sz="3200" dirty="0"/>
            </a:b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5D8AFE-FF91-4FA8-A1EF-760621BD8F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185"/>
          <a:stretch/>
        </p:blipFill>
        <p:spPr>
          <a:xfrm>
            <a:off x="899592" y="3993575"/>
            <a:ext cx="497623" cy="52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907704" y="1919841"/>
            <a:ext cx="6346565" cy="540883"/>
          </a:xfrm>
        </p:spPr>
        <p:txBody>
          <a:bodyPr>
            <a:normAutofit/>
          </a:bodyPr>
          <a:lstStyle/>
          <a:p>
            <a:r>
              <a:rPr lang="fr-FR" sz="1800" dirty="0"/>
              <a:t>Rappel du panorama des remises IARD Pro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918860" y="2982507"/>
            <a:ext cx="6346565" cy="934825"/>
          </a:xfrm>
        </p:spPr>
        <p:txBody>
          <a:bodyPr>
            <a:normAutofit/>
          </a:bodyPr>
          <a:lstStyle/>
          <a:p>
            <a:r>
              <a:rPr lang="fr-FR" sz="1800" dirty="0"/>
              <a:t>Remises commerciales « fil rouge 2023 » :</a:t>
            </a:r>
            <a:br>
              <a:rPr lang="fr-FR" sz="1800" dirty="0"/>
            </a:br>
            <a:r>
              <a:rPr lang="fr-FR" sz="1800" dirty="0"/>
              <a:t>- Remise Auto Pro green</a:t>
            </a:r>
            <a:br>
              <a:rPr lang="fr-FR" sz="1800" dirty="0"/>
            </a:br>
            <a:r>
              <a:rPr lang="fr-FR" sz="1800" dirty="0"/>
              <a:t>- Remise Nouvelle Entrée en Relation (NER)</a:t>
            </a:r>
            <a:br>
              <a:rPr lang="fr-FR" sz="1800" dirty="0"/>
            </a:br>
            <a:r>
              <a:rPr lang="fr-FR" sz="1800" dirty="0"/>
              <a:t>- Remise multi-détention</a:t>
            </a:r>
          </a:p>
          <a:p>
            <a:endParaRPr lang="fr-FR" sz="18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1228336" y="1851670"/>
            <a:ext cx="509122" cy="509122"/>
          </a:xfrm>
        </p:spPr>
        <p:txBody>
          <a:bodyPr/>
          <a:lstStyle/>
          <a:p>
            <a:r>
              <a:rPr lang="fr-FR" sz="2400" dirty="0"/>
              <a:t>01	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1197486" y="2773999"/>
            <a:ext cx="509122" cy="509122"/>
          </a:xfrm>
        </p:spPr>
        <p:txBody>
          <a:bodyPr/>
          <a:lstStyle/>
          <a:p>
            <a:r>
              <a:rPr lang="fr-FR" sz="2400" dirty="0"/>
              <a:t>03</a:t>
            </a:r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355BF745-FD8C-4A11-9759-1594E416E0E9}"/>
              </a:ext>
            </a:extLst>
          </p:cNvPr>
          <p:cNvSpPr txBox="1">
            <a:spLocks/>
          </p:cNvSpPr>
          <p:nvPr/>
        </p:nvSpPr>
        <p:spPr>
          <a:xfrm>
            <a:off x="1907704" y="2341692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indent="0" algn="l" defTabSz="914400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lang="fr-FR" sz="2000" b="0" i="0" u="none" strike="noStrike" kern="1200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Remises produits selon le profil client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E4A8548C-1FB2-4926-A9B4-2789D6EFFA23}"/>
              </a:ext>
            </a:extLst>
          </p:cNvPr>
          <p:cNvSpPr txBox="1">
            <a:spLocks/>
          </p:cNvSpPr>
          <p:nvPr/>
        </p:nvSpPr>
        <p:spPr>
          <a:xfrm>
            <a:off x="1228336" y="2273521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lvl1pPr marL="0" marR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lang="fr-FR" sz="2800" b="1" i="0" u="none" strike="noStrike" kern="1200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chemeClr val="accent3"/>
                </a:solidFill>
              </a:rPr>
              <a:t>02	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A7983C-A511-495F-8D6D-4674598BF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55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48D8B2-D971-4365-8036-3D81D08324A3}"/>
              </a:ext>
            </a:extLst>
          </p:cNvPr>
          <p:cNvSpPr/>
          <p:nvPr/>
        </p:nvSpPr>
        <p:spPr>
          <a:xfrm>
            <a:off x="1385316" y="1367601"/>
            <a:ext cx="3298274" cy="92927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defTabSz="685800">
              <a:lnSpc>
                <a:spcPts val="1350"/>
              </a:lnSpc>
              <a:defRPr/>
            </a:pP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Des remises pour </a:t>
            </a:r>
            <a:r>
              <a:rPr lang="fr-FR" sz="800" b="1" dirty="0">
                <a:solidFill>
                  <a:srgbClr val="1E829A"/>
                </a:solidFill>
                <a:ea typeface="+mn-ea"/>
                <a:cs typeface="+mn-cs"/>
              </a:rPr>
              <a:t>stimuler l’acquisition de nouveaux clients </a:t>
            </a:r>
            <a:br>
              <a:rPr lang="fr-FR" sz="800" b="1" dirty="0">
                <a:solidFill>
                  <a:srgbClr val="1E829A"/>
                </a:solidFill>
                <a:ea typeface="+mn-ea"/>
                <a:cs typeface="+mn-cs"/>
              </a:rPr>
            </a:b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à travers des remises produit sur des axes stratégiques </a:t>
            </a:r>
            <a:b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(ex : remise petit rouleur pour l’axe RSE) ou encore </a:t>
            </a:r>
            <a:b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les </a:t>
            </a:r>
            <a:r>
              <a:rPr lang="fr-FR" sz="800" b="1" dirty="0">
                <a:solidFill>
                  <a:srgbClr val="1E829A"/>
                </a:solidFill>
                <a:ea typeface="+mn-ea"/>
                <a:cs typeface="+mn-cs"/>
              </a:rPr>
              <a:t>fidéliser de par leur bon comportement face au risque </a:t>
            </a:r>
            <a:br>
              <a:rPr lang="fr-FR" sz="800" b="1" dirty="0">
                <a:solidFill>
                  <a:srgbClr val="1E829A"/>
                </a:solidFill>
                <a:ea typeface="+mn-ea"/>
                <a:cs typeface="+mn-cs"/>
              </a:rPr>
            </a:b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(ex : tarifs dégressifs pour les conducteurs avec un CRM à 0,50) .</a:t>
            </a:r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007604" y="138516"/>
            <a:ext cx="7992888" cy="337362"/>
          </a:xfrm>
        </p:spPr>
        <p:txBody>
          <a:bodyPr/>
          <a:lstStyle/>
          <a:p>
            <a:r>
              <a:rPr lang="fr-FR" sz="2000" dirty="0">
                <a:solidFill>
                  <a:schemeClr val="accent1"/>
                </a:solidFill>
              </a:rPr>
              <a:t>1 –</a:t>
            </a:r>
            <a:r>
              <a:rPr lang="fr-FR" sz="2000" dirty="0"/>
              <a:t> Rappel du panorama des remises IARD Pro </a:t>
            </a:r>
            <a:br>
              <a:rPr lang="fr-FR" sz="2000" dirty="0"/>
            </a:br>
            <a:r>
              <a:rPr lang="fr-FR" sz="2000" dirty="0"/>
              <a:t>     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F4C66AED-92CA-4438-9FCC-CFF2DFCE87C0}"/>
              </a:ext>
            </a:extLst>
          </p:cNvPr>
          <p:cNvSpPr txBox="1">
            <a:spLocks/>
          </p:cNvSpPr>
          <p:nvPr/>
        </p:nvSpPr>
        <p:spPr>
          <a:xfrm>
            <a:off x="182479" y="843558"/>
            <a:ext cx="8710001" cy="34214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350">
              <a:defRPr/>
            </a:pPr>
            <a:r>
              <a:rPr lang="fr-FR" sz="1200" b="1" cap="small" dirty="0">
                <a:solidFill>
                  <a:schemeClr val="bg1"/>
                </a:solidFill>
              </a:rPr>
              <a:t>Un </a:t>
            </a:r>
            <a:r>
              <a:rPr lang="fr-FR" sz="1600" b="1" cap="small" dirty="0">
                <a:solidFill>
                  <a:schemeClr val="bg1"/>
                </a:solidFill>
              </a:rPr>
              <a:t>système de remises IARD Pro </a:t>
            </a:r>
            <a:r>
              <a:rPr lang="fr-FR" sz="1200" b="1" cap="small" dirty="0">
                <a:solidFill>
                  <a:schemeClr val="bg1"/>
                </a:solidFill>
              </a:rPr>
              <a:t>à disposition des </a:t>
            </a:r>
            <a:r>
              <a:rPr lang="fr-FR" sz="1600" b="1" cap="small" dirty="0">
                <a:solidFill>
                  <a:schemeClr val="bg1"/>
                </a:solidFill>
              </a:rPr>
              <a:t>clients </a:t>
            </a:r>
            <a:r>
              <a:rPr lang="fr-FR" sz="1200" b="1" cap="small" dirty="0">
                <a:solidFill>
                  <a:schemeClr val="bg1"/>
                </a:solidFill>
              </a:rPr>
              <a:t>et des </a:t>
            </a:r>
            <a:r>
              <a:rPr lang="fr-FR" sz="1600" b="1" cap="small" dirty="0">
                <a:solidFill>
                  <a:schemeClr val="bg1"/>
                </a:solidFill>
              </a:rPr>
              <a:t>conseillers </a:t>
            </a:r>
            <a:r>
              <a:rPr lang="fr-FR" sz="1200" b="1" cap="small" dirty="0">
                <a:solidFill>
                  <a:schemeClr val="bg1"/>
                </a:solidFill>
              </a:rPr>
              <a:t>Caisses d’Epargne…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C706D3-A3EF-457A-880B-BD69C14FBC2B}"/>
              </a:ext>
            </a:extLst>
          </p:cNvPr>
          <p:cNvSpPr/>
          <p:nvPr/>
        </p:nvSpPr>
        <p:spPr>
          <a:xfrm>
            <a:off x="3635896" y="2441324"/>
            <a:ext cx="2736304" cy="91813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defTabSz="685800">
              <a:lnSpc>
                <a:spcPts val="1350"/>
              </a:lnSpc>
              <a:defRPr/>
            </a:pP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A ces dispositifs s’ajoutent des </a:t>
            </a:r>
            <a:r>
              <a:rPr lang="fr-FR" sz="800" b="1" dirty="0">
                <a:solidFill>
                  <a:srgbClr val="A045A5"/>
                </a:solidFill>
                <a:ea typeface="+mn-ea"/>
                <a:cs typeface="+mn-cs"/>
              </a:rPr>
              <a:t>opérations commerciales nationales ponctuelles </a:t>
            </a:r>
            <a:r>
              <a:rPr lang="fr-FR" sz="800" b="1" dirty="0">
                <a:ea typeface="+mn-ea"/>
                <a:cs typeface="+mn-cs"/>
              </a:rPr>
              <a:t>permettant de booster les ventes</a:t>
            </a:r>
            <a:br>
              <a:rPr lang="fr-FR" sz="800" b="1" dirty="0">
                <a:ea typeface="+mn-ea"/>
                <a:cs typeface="+mn-cs"/>
              </a:rPr>
            </a:br>
            <a:r>
              <a:rPr lang="fr-FR" sz="800" b="1" dirty="0">
                <a:ea typeface="+mn-ea"/>
                <a:cs typeface="+mn-cs"/>
              </a:rPr>
              <a:t>sur un ou plusieurs produits, voire certaines populations cibles.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AF62E2-9FB2-40A2-A84A-41B669281AEB}"/>
              </a:ext>
            </a:extLst>
          </p:cNvPr>
          <p:cNvSpPr/>
          <p:nvPr/>
        </p:nvSpPr>
        <p:spPr>
          <a:xfrm>
            <a:off x="5971257" y="1379209"/>
            <a:ext cx="2921223" cy="92927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defTabSz="685800">
              <a:lnSpc>
                <a:spcPts val="1350"/>
              </a:lnSpc>
              <a:defRPr/>
            </a:pP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Des remises pour </a:t>
            </a:r>
            <a:r>
              <a:rPr lang="fr-FR" sz="800" b="1" dirty="0">
                <a:solidFill>
                  <a:srgbClr val="76B531"/>
                </a:solidFill>
                <a:ea typeface="+mn-ea"/>
                <a:cs typeface="+mn-cs"/>
              </a:rPr>
              <a:t>accroître la fidélisation du portefeuille </a:t>
            </a:r>
            <a:br>
              <a:rPr lang="fr-FR" sz="800" b="1" dirty="0">
                <a:solidFill>
                  <a:srgbClr val="76B531"/>
                </a:solidFill>
                <a:ea typeface="+mn-ea"/>
                <a:cs typeface="+mn-cs"/>
              </a:rPr>
            </a:b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(ex : remise multi-détention) et </a:t>
            </a:r>
            <a:r>
              <a:rPr lang="fr-FR" sz="800" b="1" dirty="0">
                <a:solidFill>
                  <a:srgbClr val="76B531"/>
                </a:solidFill>
                <a:ea typeface="+mn-ea"/>
                <a:cs typeface="+mn-cs"/>
              </a:rPr>
              <a:t>stimuler l’attractivité auprès de certaines populations cibles </a:t>
            </a:r>
            <a:r>
              <a:rPr lang="fr-FR" sz="800" b="1" dirty="0">
                <a:solidFill>
                  <a:prstClr val="black"/>
                </a:solidFill>
                <a:ea typeface="+mn-ea"/>
                <a:cs typeface="+mn-cs"/>
              </a:rPr>
              <a:t>(ex : remise NER - Nouvelle Entrée en Relation).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111D99-F95D-4925-865C-DF57376DA976}"/>
              </a:ext>
            </a:extLst>
          </p:cNvPr>
          <p:cNvSpPr/>
          <p:nvPr/>
        </p:nvSpPr>
        <p:spPr>
          <a:xfrm>
            <a:off x="2410830" y="2436973"/>
            <a:ext cx="1120352" cy="9355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fr-FR" sz="135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D24AB-BD82-4391-8851-DB9ED381702E}"/>
              </a:ext>
            </a:extLst>
          </p:cNvPr>
          <p:cNvSpPr/>
          <p:nvPr/>
        </p:nvSpPr>
        <p:spPr>
          <a:xfrm>
            <a:off x="4753769" y="1372195"/>
            <a:ext cx="1120352" cy="9246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fr-FR" sz="135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34AA24-29C5-4924-9154-C5B3F386ED23}"/>
              </a:ext>
            </a:extLst>
          </p:cNvPr>
          <p:cNvSpPr/>
          <p:nvPr/>
        </p:nvSpPr>
        <p:spPr>
          <a:xfrm>
            <a:off x="186719" y="1367601"/>
            <a:ext cx="1120352" cy="92927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fr-FR" sz="135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8B209A-77EF-4A59-AAA0-353665197FF9}"/>
              </a:ext>
            </a:extLst>
          </p:cNvPr>
          <p:cNvSpPr/>
          <p:nvPr/>
        </p:nvSpPr>
        <p:spPr>
          <a:xfrm>
            <a:off x="4690316" y="1428349"/>
            <a:ext cx="7633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dirty="0">
                <a:solidFill>
                  <a:srgbClr val="92D050">
                    <a:alpha val="50000"/>
                  </a:srgbClr>
                </a:solidFill>
                <a:latin typeface="Arial Black"/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0E6AB5-D026-4554-A35F-EBB71E977AC0}"/>
              </a:ext>
            </a:extLst>
          </p:cNvPr>
          <p:cNvSpPr/>
          <p:nvPr/>
        </p:nvSpPr>
        <p:spPr>
          <a:xfrm>
            <a:off x="112533" y="1517304"/>
            <a:ext cx="7633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dirty="0">
                <a:solidFill>
                  <a:srgbClr val="2499B6">
                    <a:alpha val="50000"/>
                  </a:srgbClr>
                </a:solidFill>
                <a:latin typeface="Arial Black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50C474-C8FB-4A1C-A974-8BC005768971}"/>
              </a:ext>
            </a:extLst>
          </p:cNvPr>
          <p:cNvSpPr/>
          <p:nvPr/>
        </p:nvSpPr>
        <p:spPr>
          <a:xfrm>
            <a:off x="2355092" y="2544492"/>
            <a:ext cx="7633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dirty="0">
                <a:solidFill>
                  <a:srgbClr val="B14EB5">
                    <a:lumMod val="60000"/>
                    <a:lumOff val="40000"/>
                    <a:alpha val="50000"/>
                  </a:srgbClr>
                </a:solidFill>
                <a:latin typeface="Arial Black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AD661C-45D0-4F35-BE61-4D4F647E3CF1}"/>
              </a:ext>
            </a:extLst>
          </p:cNvPr>
          <p:cNvSpPr/>
          <p:nvPr/>
        </p:nvSpPr>
        <p:spPr>
          <a:xfrm>
            <a:off x="182479" y="1896969"/>
            <a:ext cx="1118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1" algn="ctr" defTabSz="685800">
              <a:spcBef>
                <a:spcPts val="150"/>
              </a:spcBef>
              <a:spcAft>
                <a:spcPts val="150"/>
              </a:spcAft>
              <a:buClr>
                <a:prstClr val="white">
                  <a:lumMod val="75000"/>
                </a:prstClr>
              </a:buClr>
              <a:defRPr/>
            </a:pPr>
            <a:r>
              <a:rPr lang="fr-FR" sz="900" b="1" cap="small" dirty="0">
                <a:solidFill>
                  <a:srgbClr val="1E829A"/>
                </a:solidFill>
              </a:rPr>
              <a:t>Remises selon le profil client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5F5FF4-9BAE-4AAA-99FF-3AAD0EC43477}"/>
              </a:ext>
            </a:extLst>
          </p:cNvPr>
          <p:cNvSpPr/>
          <p:nvPr/>
        </p:nvSpPr>
        <p:spPr>
          <a:xfrm>
            <a:off x="4656633" y="1707654"/>
            <a:ext cx="1287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1" algn="ctr" defTabSz="685800">
              <a:spcBef>
                <a:spcPts val="150"/>
              </a:spcBef>
              <a:spcAft>
                <a:spcPts val="150"/>
              </a:spcAft>
              <a:buClr>
                <a:prstClr val="white">
                  <a:lumMod val="75000"/>
                </a:prstClr>
              </a:buClr>
              <a:defRPr/>
            </a:pPr>
            <a:r>
              <a:rPr lang="fr-FR" sz="900" b="1" cap="small" dirty="0">
                <a:solidFill>
                  <a:srgbClr val="76B531"/>
                </a:solidFill>
              </a:rPr>
              <a:t>Remises pour accompagner la politique commerciale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37EB71A-79D0-43A5-B94E-6FBCA5BC3A18}"/>
              </a:ext>
            </a:extLst>
          </p:cNvPr>
          <p:cNvSpPr/>
          <p:nvPr/>
        </p:nvSpPr>
        <p:spPr>
          <a:xfrm>
            <a:off x="2414719" y="2893671"/>
            <a:ext cx="1139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1" algn="ctr" defTabSz="685800">
              <a:spcBef>
                <a:spcPts val="150"/>
              </a:spcBef>
              <a:spcAft>
                <a:spcPts val="150"/>
              </a:spcAft>
              <a:buClr>
                <a:prstClr val="white">
                  <a:lumMod val="75000"/>
                </a:prstClr>
              </a:buClr>
              <a:defRPr/>
            </a:pPr>
            <a:r>
              <a:rPr lang="fr-FR" sz="900" b="1" cap="small" dirty="0">
                <a:solidFill>
                  <a:srgbClr val="A045A5"/>
                </a:solidFill>
              </a:rPr>
              <a:t>Remises</a:t>
            </a:r>
            <a:br>
              <a:rPr lang="fr-FR" sz="900" b="1" cap="small" dirty="0">
                <a:solidFill>
                  <a:srgbClr val="A045A5"/>
                </a:solidFill>
              </a:rPr>
            </a:br>
            <a:r>
              <a:rPr lang="fr-FR" sz="900" b="1" cap="small" dirty="0">
                <a:solidFill>
                  <a:srgbClr val="A045A5"/>
                </a:solidFill>
              </a:rPr>
              <a:t>« Temps forts »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8837040-6956-4860-AB28-611C728353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56369" y="1304656"/>
            <a:ext cx="600921" cy="60092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1BB3CEB-8768-453E-BC19-69A4891BC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81" y="1389908"/>
            <a:ext cx="661013" cy="66101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B4327CF-9D49-45EC-A6C2-BDB3844A797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62616" y="2427734"/>
            <a:ext cx="600921" cy="6009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6F4977-B853-4922-B35D-6E9CFBED3F89}"/>
              </a:ext>
            </a:extLst>
          </p:cNvPr>
          <p:cNvSpPr txBox="1"/>
          <p:nvPr/>
        </p:nvSpPr>
        <p:spPr>
          <a:xfrm>
            <a:off x="8311659" y="2815620"/>
            <a:ext cx="7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i="1" dirty="0">
                <a:solidFill>
                  <a:srgbClr val="002060"/>
                </a:solidFill>
                <a:ea typeface="+mn-ea"/>
                <a:cs typeface="+mn-cs"/>
              </a:rPr>
              <a:t>Retrouvez ci-après et sous OORA un rappel de ces avantages produits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4A0C58D-9D75-4D14-8711-4182713EC674}"/>
              </a:ext>
            </a:extLst>
          </p:cNvPr>
          <p:cNvGrpSpPr/>
          <p:nvPr/>
        </p:nvGrpSpPr>
        <p:grpSpPr>
          <a:xfrm>
            <a:off x="8178928" y="2835017"/>
            <a:ext cx="132731" cy="141830"/>
            <a:chOff x="1646559" y="1402740"/>
            <a:chExt cx="251900" cy="248725"/>
          </a:xfrm>
        </p:grpSpPr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0EDBD00A-085B-4393-8DB2-04348A447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559" y="1402740"/>
              <a:ext cx="251900" cy="248725"/>
            </a:xfrm>
            <a:custGeom>
              <a:avLst/>
              <a:gdLst>
                <a:gd name="T0" fmla="*/ 31 w 98"/>
                <a:gd name="T1" fmla="*/ 4 h 98"/>
                <a:gd name="T2" fmla="*/ 49 w 98"/>
                <a:gd name="T3" fmla="*/ 1 h 98"/>
                <a:gd name="T4" fmla="*/ 98 w 98"/>
                <a:gd name="T5" fmla="*/ 49 h 98"/>
                <a:gd name="T6" fmla="*/ 49 w 98"/>
                <a:gd name="T7" fmla="*/ 98 h 98"/>
                <a:gd name="T8" fmla="*/ 0 w 98"/>
                <a:gd name="T9" fmla="*/ 50 h 98"/>
                <a:gd name="T10" fmla="*/ 5 w 98"/>
                <a:gd name="T11" fmla="*/ 2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98">
                  <a:moveTo>
                    <a:pt x="31" y="4"/>
                  </a:moveTo>
                  <a:cubicBezTo>
                    <a:pt x="37" y="2"/>
                    <a:pt x="43" y="1"/>
                    <a:pt x="49" y="1"/>
                  </a:cubicBezTo>
                  <a:cubicBezTo>
                    <a:pt x="76" y="0"/>
                    <a:pt x="98" y="22"/>
                    <a:pt x="98" y="49"/>
                  </a:cubicBezTo>
                  <a:cubicBezTo>
                    <a:pt x="98" y="76"/>
                    <a:pt x="76" y="98"/>
                    <a:pt x="49" y="98"/>
                  </a:cubicBezTo>
                  <a:cubicBezTo>
                    <a:pt x="22" y="98"/>
                    <a:pt x="0" y="77"/>
                    <a:pt x="0" y="50"/>
                  </a:cubicBezTo>
                  <a:cubicBezTo>
                    <a:pt x="0" y="42"/>
                    <a:pt x="2" y="34"/>
                    <a:pt x="5" y="28"/>
                  </a:cubicBezTo>
                </a:path>
              </a:pathLst>
            </a:custGeom>
            <a:noFill/>
            <a:ln w="9525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FF7144F0-95CB-495F-8605-AFECCE89E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370" y="1430259"/>
              <a:ext cx="15876" cy="1587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noFill/>
            <a:ln w="9525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68E5FA62-98F8-4656-A01D-91E1CF9F1D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3932" y="1455660"/>
              <a:ext cx="56095" cy="142885"/>
            </a:xfrm>
            <a:custGeom>
              <a:avLst/>
              <a:gdLst>
                <a:gd name="T0" fmla="*/ 17 w 22"/>
                <a:gd name="T1" fmla="*/ 51 h 56"/>
                <a:gd name="T2" fmla="*/ 22 w 22"/>
                <a:gd name="T3" fmla="*/ 51 h 56"/>
                <a:gd name="T4" fmla="*/ 22 w 22"/>
                <a:gd name="T5" fmla="*/ 54 h 56"/>
                <a:gd name="T6" fmla="*/ 22 w 22"/>
                <a:gd name="T7" fmla="*/ 56 h 56"/>
                <a:gd name="T8" fmla="*/ 19 w 22"/>
                <a:gd name="T9" fmla="*/ 56 h 56"/>
                <a:gd name="T10" fmla="*/ 0 w 22"/>
                <a:gd name="T11" fmla="*/ 56 h 56"/>
                <a:gd name="T12" fmla="*/ 0 w 22"/>
                <a:gd name="T13" fmla="*/ 53 h 56"/>
                <a:gd name="T14" fmla="*/ 0 w 22"/>
                <a:gd name="T15" fmla="*/ 52 h 56"/>
                <a:gd name="T16" fmla="*/ 2 w 22"/>
                <a:gd name="T17" fmla="*/ 51 h 56"/>
                <a:gd name="T18" fmla="*/ 5 w 22"/>
                <a:gd name="T19" fmla="*/ 51 h 56"/>
                <a:gd name="T20" fmla="*/ 5 w 22"/>
                <a:gd name="T21" fmla="*/ 40 h 56"/>
                <a:gd name="T22" fmla="*/ 5 w 22"/>
                <a:gd name="T23" fmla="*/ 29 h 56"/>
                <a:gd name="T24" fmla="*/ 5 w 22"/>
                <a:gd name="T25" fmla="*/ 24 h 56"/>
                <a:gd name="T26" fmla="*/ 3 w 22"/>
                <a:gd name="T27" fmla="*/ 23 h 56"/>
                <a:gd name="T28" fmla="*/ 0 w 22"/>
                <a:gd name="T29" fmla="*/ 22 h 56"/>
                <a:gd name="T30" fmla="*/ 0 w 22"/>
                <a:gd name="T31" fmla="*/ 20 h 56"/>
                <a:gd name="T32" fmla="*/ 2 w 22"/>
                <a:gd name="T33" fmla="*/ 17 h 56"/>
                <a:gd name="T34" fmla="*/ 9 w 22"/>
                <a:gd name="T35" fmla="*/ 17 h 56"/>
                <a:gd name="T36" fmla="*/ 15 w 22"/>
                <a:gd name="T37" fmla="*/ 17 h 56"/>
                <a:gd name="T38" fmla="*/ 16 w 22"/>
                <a:gd name="T39" fmla="*/ 18 h 56"/>
                <a:gd name="T40" fmla="*/ 17 w 22"/>
                <a:gd name="T41" fmla="*/ 21 h 56"/>
                <a:gd name="T42" fmla="*/ 17 w 22"/>
                <a:gd name="T43" fmla="*/ 40 h 56"/>
                <a:gd name="T44" fmla="*/ 17 w 22"/>
                <a:gd name="T45" fmla="*/ 51 h 56"/>
                <a:gd name="T46" fmla="*/ 10 w 22"/>
                <a:gd name="T47" fmla="*/ 11 h 56"/>
                <a:gd name="T48" fmla="*/ 4 w 22"/>
                <a:gd name="T49" fmla="*/ 10 h 56"/>
                <a:gd name="T50" fmla="*/ 3 w 22"/>
                <a:gd name="T51" fmla="*/ 6 h 56"/>
                <a:gd name="T52" fmla="*/ 5 w 22"/>
                <a:gd name="T53" fmla="*/ 2 h 56"/>
                <a:gd name="T54" fmla="*/ 11 w 22"/>
                <a:gd name="T55" fmla="*/ 0 h 56"/>
                <a:gd name="T56" fmla="*/ 16 w 22"/>
                <a:gd name="T57" fmla="*/ 2 h 56"/>
                <a:gd name="T58" fmla="*/ 18 w 22"/>
                <a:gd name="T59" fmla="*/ 6 h 56"/>
                <a:gd name="T60" fmla="*/ 16 w 22"/>
                <a:gd name="T61" fmla="*/ 10 h 56"/>
                <a:gd name="T62" fmla="*/ 10 w 22"/>
                <a:gd name="T6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56">
                  <a:moveTo>
                    <a:pt x="17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2" y="53"/>
                    <a:pt x="22" y="54"/>
                  </a:cubicBezTo>
                  <a:cubicBezTo>
                    <a:pt x="22" y="55"/>
                    <a:pt x="22" y="56"/>
                    <a:pt x="22" y="56"/>
                  </a:cubicBezTo>
                  <a:cubicBezTo>
                    <a:pt x="21" y="56"/>
                    <a:pt x="20" y="56"/>
                    <a:pt x="19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4"/>
                    <a:pt x="0" y="53"/>
                  </a:cubicBezTo>
                  <a:cubicBezTo>
                    <a:pt x="0" y="53"/>
                    <a:pt x="0" y="52"/>
                    <a:pt x="0" y="52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48"/>
                    <a:pt x="5" y="44"/>
                    <a:pt x="5" y="40"/>
                  </a:cubicBezTo>
                  <a:cubicBezTo>
                    <a:pt x="5" y="34"/>
                    <a:pt x="5" y="31"/>
                    <a:pt x="5" y="29"/>
                  </a:cubicBezTo>
                  <a:cubicBezTo>
                    <a:pt x="5" y="27"/>
                    <a:pt x="5" y="25"/>
                    <a:pt x="5" y="24"/>
                  </a:cubicBezTo>
                  <a:cubicBezTo>
                    <a:pt x="4" y="24"/>
                    <a:pt x="4" y="23"/>
                    <a:pt x="3" y="23"/>
                  </a:cubicBezTo>
                  <a:cubicBezTo>
                    <a:pt x="3" y="23"/>
                    <a:pt x="2" y="22"/>
                    <a:pt x="0" y="22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18"/>
                    <a:pt x="0" y="17"/>
                    <a:pt x="2" y="17"/>
                  </a:cubicBezTo>
                  <a:cubicBezTo>
                    <a:pt x="3" y="17"/>
                    <a:pt x="5" y="17"/>
                    <a:pt x="9" y="17"/>
                  </a:cubicBezTo>
                  <a:cubicBezTo>
                    <a:pt x="12" y="17"/>
                    <a:pt x="14" y="17"/>
                    <a:pt x="15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7" y="19"/>
                    <a:pt x="17" y="20"/>
                    <a:pt x="17" y="2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4"/>
                    <a:pt x="17" y="48"/>
                    <a:pt x="17" y="51"/>
                  </a:cubicBezTo>
                  <a:close/>
                  <a:moveTo>
                    <a:pt x="10" y="11"/>
                  </a:moveTo>
                  <a:cubicBezTo>
                    <a:pt x="7" y="11"/>
                    <a:pt x="6" y="11"/>
                    <a:pt x="4" y="10"/>
                  </a:cubicBezTo>
                  <a:cubicBezTo>
                    <a:pt x="3" y="9"/>
                    <a:pt x="3" y="8"/>
                    <a:pt x="3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3" y="0"/>
                    <a:pt x="15" y="1"/>
                    <a:pt x="16" y="2"/>
                  </a:cubicBezTo>
                  <a:cubicBezTo>
                    <a:pt x="17" y="3"/>
                    <a:pt x="18" y="4"/>
                    <a:pt x="18" y="6"/>
                  </a:cubicBezTo>
                  <a:cubicBezTo>
                    <a:pt x="18" y="7"/>
                    <a:pt x="17" y="9"/>
                    <a:pt x="16" y="10"/>
                  </a:cubicBezTo>
                  <a:cubicBezTo>
                    <a:pt x="14" y="11"/>
                    <a:pt x="12" y="11"/>
                    <a:pt x="10" y="11"/>
                  </a:cubicBezTo>
                  <a:close/>
                </a:path>
              </a:pathLst>
            </a:custGeom>
            <a:solidFill>
              <a:srgbClr val="575756"/>
            </a:solidFill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47867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007604" y="138516"/>
            <a:ext cx="7992888" cy="337362"/>
          </a:xfrm>
        </p:spPr>
        <p:txBody>
          <a:bodyPr/>
          <a:lstStyle/>
          <a:p>
            <a:r>
              <a:rPr lang="fr-FR" sz="2000" dirty="0">
                <a:solidFill>
                  <a:schemeClr val="accent3"/>
                </a:solidFill>
              </a:rPr>
              <a:t>2 – </a:t>
            </a:r>
            <a:r>
              <a:rPr lang="fr-FR" sz="2000" dirty="0"/>
              <a:t>Remises produits selon le profil client</a:t>
            </a:r>
            <a:br>
              <a:rPr lang="fr-FR" sz="2000" dirty="0"/>
            </a:br>
            <a:endParaRPr lang="fr-FR" sz="2000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FD08471-DB56-4822-921A-8705A5CC0845}"/>
              </a:ext>
            </a:extLst>
          </p:cNvPr>
          <p:cNvSpPr txBox="1">
            <a:spLocks/>
          </p:cNvSpPr>
          <p:nvPr/>
        </p:nvSpPr>
        <p:spPr>
          <a:xfrm>
            <a:off x="1475656" y="429340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Contrat Auto Pro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4EB7E1-95A7-43A2-A241-ED82CFE13252}"/>
              </a:ext>
            </a:extLst>
          </p:cNvPr>
          <p:cNvSpPr/>
          <p:nvPr/>
        </p:nvSpPr>
        <p:spPr>
          <a:xfrm>
            <a:off x="1475657" y="955632"/>
            <a:ext cx="6624735" cy="363234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0D7C37-6745-4C2A-AF1B-0461AA4F5434}"/>
              </a:ext>
            </a:extLst>
          </p:cNvPr>
          <p:cNvGrpSpPr/>
          <p:nvPr/>
        </p:nvGrpSpPr>
        <p:grpSpPr>
          <a:xfrm>
            <a:off x="827584" y="2201257"/>
            <a:ext cx="1120352" cy="1016024"/>
            <a:chOff x="621637" y="2268977"/>
            <a:chExt cx="1120352" cy="101602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334AA24-29C5-4924-9154-C5B3F386ED23}"/>
                </a:ext>
              </a:extLst>
            </p:cNvPr>
            <p:cNvSpPr/>
            <p:nvPr/>
          </p:nvSpPr>
          <p:spPr>
            <a:xfrm>
              <a:off x="621637" y="2355726"/>
              <a:ext cx="1120352" cy="929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800">
                <a:defRPr/>
              </a:pPr>
              <a:endParaRPr lang="fr-FR" sz="1350">
                <a:solidFill>
                  <a:prstClr val="white"/>
                </a:solidFill>
                <a:ea typeface="+mn-ea"/>
                <a:cs typeface="+mn-cs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3014D86-CE80-4846-9A57-9AEBE4142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2268977"/>
              <a:ext cx="904056" cy="904056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E83C210-E516-4CBE-BE31-D6D2C8B13BF7}"/>
              </a:ext>
            </a:extLst>
          </p:cNvPr>
          <p:cNvSpPr txBox="1"/>
          <p:nvPr/>
        </p:nvSpPr>
        <p:spPr>
          <a:xfrm>
            <a:off x="2051720" y="1131590"/>
            <a:ext cx="5792844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Tarif excellence : </a:t>
            </a:r>
            <a:r>
              <a:rPr lang="fr-FR" sz="900" dirty="0">
                <a:latin typeface="+mn-lt"/>
              </a:rPr>
              <a:t>remise appliquée automatiquement aux conducteurs 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ayant un coefficient Bonus Malus (CBM) à 0,50.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900" b="1" dirty="0">
              <a:solidFill>
                <a:srgbClr val="C10000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Tarif sélection : </a:t>
            </a:r>
            <a:r>
              <a:rPr lang="fr-FR" sz="900" dirty="0">
                <a:latin typeface="+mn-lt"/>
              </a:rPr>
              <a:t>remise appliquée 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automatiquement si le CBM est supérieur à 0,50 et inférieur ou égal à 0,80.</a:t>
            </a:r>
          </a:p>
          <a:p>
            <a:pPr algn="l"/>
            <a:endParaRPr lang="fr-FR" sz="9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9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Bonus lauréat : 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remise appliquée automatiquement dès la 2</a:t>
            </a:r>
            <a:r>
              <a:rPr lang="fr-FR" sz="900" b="0" i="0" u="none" strike="noStrike" baseline="30000" dirty="0">
                <a:solidFill>
                  <a:srgbClr val="000000"/>
                </a:solidFill>
                <a:latin typeface="+mn-lt"/>
              </a:rPr>
              <a:t>e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 échéance à l’assuré ayant un CBM à 0,50 et ensuite </a:t>
            </a:r>
            <a:b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pour chaque année suivante. Elle se traduit par une réduction allant de - 1 % par an jusqu’à - 8 % maximum.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9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Tarif petit rouleur : 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- 10 % si le client déclare parcourir moins de 8 000 km sur une période d’un an lors de la souscription. Non applicable au conducteur novice et non cumulable avec la réduction 2ème véhicule. </a:t>
            </a:r>
            <a:br>
              <a:rPr lang="fr-FR" sz="900" dirty="0">
                <a:latin typeface="+mn-lt"/>
              </a:rPr>
            </a:br>
            <a:endParaRPr lang="fr-FR" sz="9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algn="l"/>
            <a:endParaRPr lang="fr-FR" sz="9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Réduction 2</a:t>
            </a:r>
            <a:r>
              <a:rPr lang="fr-FR" sz="900" b="1" baseline="30000" dirty="0">
                <a:solidFill>
                  <a:schemeClr val="accent4"/>
                </a:solidFill>
                <a:latin typeface="+mn-lt"/>
              </a:rPr>
              <a:t>e</a:t>
            </a:r>
            <a:r>
              <a:rPr lang="fr-FR" sz="900" b="1" dirty="0">
                <a:solidFill>
                  <a:schemeClr val="accent4"/>
                </a:solidFill>
                <a:latin typeface="+mn-lt"/>
              </a:rPr>
              <a:t> véhicule* : 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- 10 % sur le 2</a:t>
            </a:r>
            <a:r>
              <a:rPr lang="fr-FR" sz="900" b="0" i="0" u="none" strike="noStrike" baseline="30000" dirty="0">
                <a:solidFill>
                  <a:srgbClr val="000000"/>
                </a:solidFill>
                <a:latin typeface="+mn-lt"/>
              </a:rPr>
              <a:t>e</a:t>
            </a: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 véhicule assuré (lorsque le client assure, sous un même n° de client, </a:t>
            </a:r>
            <a:b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  <a:t>plusieurs véhicules 4 roues), non cumulable avec la remise « petit rouleur ».</a:t>
            </a:r>
            <a:br>
              <a:rPr lang="fr-FR" sz="9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fr-FR" sz="900" dirty="0">
                <a:latin typeface="+mn-lt"/>
                <a:sym typeface="Wingdings 3" panose="05040102010807070707" pitchFamily="18" charset="2"/>
              </a:rPr>
              <a:t>  </a:t>
            </a:r>
            <a:r>
              <a:rPr lang="fr-FR" sz="900" dirty="0">
                <a:latin typeface="+mn-lt"/>
              </a:rPr>
              <a:t>Cible de la remise : </a:t>
            </a:r>
            <a:r>
              <a:rPr lang="fr-FR" sz="900" b="1" dirty="0">
                <a:latin typeface="+mn-lt"/>
              </a:rPr>
              <a:t>éligible </a:t>
            </a:r>
            <a:r>
              <a:rPr lang="fr-FR" sz="900" b="1" i="0" u="none" strike="noStrike" baseline="0" dirty="0">
                <a:solidFill>
                  <a:srgbClr val="000000"/>
                </a:solidFill>
                <a:latin typeface="+mn-lt"/>
              </a:rPr>
              <a:t>uniquement aux Entrepreneurs Individuels.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lvl="5"/>
            <a:r>
              <a:rPr lang="fr-FR" sz="700" dirty="0">
                <a:latin typeface="+mn-lt"/>
              </a:rPr>
              <a:t>* Cette remise concerne les véhicules 4 roues : véhicule léger, camping-car, ambulance, bazar forain / Uniquement le souscripteur ou/et son (sa) conjoint(e) ou conjoint(e) de fait + conducteur accompagné /exception faite des mini-véhicules, véhicules entreprises et véhicules de collection.</a:t>
            </a:r>
            <a:endParaRPr lang="fr-FR" sz="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6773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D45827-F206-44BD-BACC-108213720785}"/>
              </a:ext>
            </a:extLst>
          </p:cNvPr>
          <p:cNvSpPr/>
          <p:nvPr/>
        </p:nvSpPr>
        <p:spPr>
          <a:xfrm>
            <a:off x="1475657" y="1052029"/>
            <a:ext cx="6624735" cy="3535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E2075D-6EAE-4DF0-9F81-E7E8B3144DC5}"/>
              </a:ext>
            </a:extLst>
          </p:cNvPr>
          <p:cNvSpPr txBox="1"/>
          <p:nvPr/>
        </p:nvSpPr>
        <p:spPr>
          <a:xfrm>
            <a:off x="2199601" y="1145180"/>
            <a:ext cx="5720645" cy="339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60958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Avantage franchise : </a:t>
            </a:r>
            <a:r>
              <a:rPr lang="fr-FR" sz="900" dirty="0">
                <a:latin typeface="+mn-lt"/>
              </a:rPr>
              <a:t>si 3 ans </a:t>
            </a:r>
            <a:r>
              <a:rPr lang="fr-FR" sz="900" dirty="0">
                <a:solidFill>
                  <a:srgbClr val="000000"/>
                </a:solidFill>
                <a:latin typeface="+mn-lt"/>
              </a:rPr>
              <a:t>sans sinistre, pas de franchise appliquée au 1</a:t>
            </a:r>
            <a:r>
              <a:rPr lang="fr-FR" sz="900" baseline="30000" dirty="0">
                <a:solidFill>
                  <a:srgbClr val="000000"/>
                </a:solidFill>
                <a:latin typeface="+mn-lt"/>
              </a:rPr>
              <a:t>er</a:t>
            </a:r>
            <a:r>
              <a:rPr lang="fr-FR" sz="900" dirty="0">
                <a:solidFill>
                  <a:srgbClr val="000000"/>
                </a:solidFill>
                <a:latin typeface="+mn-lt"/>
              </a:rPr>
              <a:t> sinistre</a:t>
            </a:r>
            <a:br>
              <a:rPr lang="fr-FR" sz="900" dirty="0">
                <a:solidFill>
                  <a:srgbClr val="000000"/>
                </a:solidFill>
                <a:latin typeface="+mn-lt"/>
              </a:rPr>
            </a:br>
            <a:endParaRPr lang="fr-FR" sz="900" dirty="0">
              <a:solidFill>
                <a:srgbClr val="000000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accent4"/>
                </a:solidFill>
                <a:latin typeface="+mn-lt"/>
              </a:rPr>
              <a:t>Avantage sinistralité  : </a:t>
            </a:r>
            <a:br>
              <a:rPr lang="fr-FR" sz="900" b="1" dirty="0">
                <a:solidFill>
                  <a:schemeClr val="accent4"/>
                </a:solidFill>
                <a:latin typeface="+mn-lt"/>
              </a:rPr>
            </a:br>
            <a:r>
              <a:rPr lang="fr-FR" sz="900" dirty="0">
                <a:latin typeface="+mn-lt"/>
              </a:rPr>
              <a:t>Remise appliquée automatiquement sur la cotisation globale HT du contrat (hors toutes garanties de protection juridique) sur les contrats :</a:t>
            </a: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900" dirty="0">
                <a:latin typeface="+mn-lt"/>
              </a:rPr>
              <a:t>MR PRO (</a:t>
            </a:r>
            <a:r>
              <a:rPr lang="fr-FR" sz="900" b="0" i="0" dirty="0">
                <a:solidFill>
                  <a:srgbClr val="242424"/>
                </a:solidFill>
                <a:effectLst/>
                <a:latin typeface="-apple-system"/>
              </a:rPr>
              <a:t>RC seule, local seul ou RC + local) </a:t>
            </a:r>
            <a:endParaRPr lang="fr-FR" sz="900" dirty="0">
              <a:latin typeface="+mn-lt"/>
            </a:endParaRP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900" dirty="0">
                <a:latin typeface="+mn-lt"/>
              </a:rPr>
              <a:t>et MNE </a:t>
            </a:r>
          </a:p>
          <a:p>
            <a:pPr marL="190500" lvl="1"/>
            <a:r>
              <a:rPr lang="fr-FR" sz="900" dirty="0">
                <a:latin typeface="+mn-lt"/>
              </a:rPr>
              <a:t>de plus de 3 ans sans sinistre*</a:t>
            </a:r>
          </a:p>
          <a:p>
            <a:pPr marL="177800"/>
            <a:endParaRPr lang="fr-FR" sz="900" dirty="0">
              <a:latin typeface="+mn-lt"/>
            </a:endParaRPr>
          </a:p>
          <a:p>
            <a:pPr marL="177800"/>
            <a:r>
              <a:rPr lang="fr-FR" sz="900" dirty="0">
                <a:latin typeface="+mn-lt"/>
              </a:rPr>
              <a:t>L'avantage évolue en fonction :</a:t>
            </a:r>
          </a:p>
          <a:p>
            <a:pPr marL="177800"/>
            <a:r>
              <a:rPr lang="fr-FR" sz="900" dirty="0">
                <a:latin typeface="+mn-lt"/>
              </a:rPr>
              <a:t>- </a:t>
            </a:r>
            <a:r>
              <a:rPr lang="fr-FR" sz="900" b="1" dirty="0">
                <a:latin typeface="+mn-lt"/>
              </a:rPr>
              <a:t>de l'ancienneté du contrat</a:t>
            </a:r>
            <a:r>
              <a:rPr lang="fr-FR" sz="900" dirty="0">
                <a:latin typeface="+mn-lt"/>
              </a:rPr>
              <a:t>, en l'absence de sinistre,</a:t>
            </a:r>
            <a:r>
              <a:rPr lang="fr-FR" sz="9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900" dirty="0">
                <a:latin typeface="+mn-lt"/>
              </a:rPr>
              <a:t>selon les paliers suivants :</a:t>
            </a:r>
            <a:br>
              <a:rPr lang="fr-FR" sz="900" dirty="0">
                <a:latin typeface="+mn-lt"/>
              </a:rPr>
            </a:br>
            <a:endParaRPr lang="fr-FR" sz="900" dirty="0">
              <a:latin typeface="+mn-lt"/>
            </a:endParaRPr>
          </a:p>
          <a:p>
            <a:pPr marL="177800"/>
            <a:endParaRPr lang="fr-FR" sz="900" dirty="0">
              <a:latin typeface="+mn-lt"/>
            </a:endParaRPr>
          </a:p>
          <a:p>
            <a:pPr marL="177800"/>
            <a:endParaRPr lang="fr-FR" sz="900" dirty="0">
              <a:latin typeface="+mn-lt"/>
            </a:endParaRPr>
          </a:p>
          <a:p>
            <a:pPr marL="177800"/>
            <a:endParaRPr lang="fr-FR" sz="900" dirty="0">
              <a:latin typeface="+mn-lt"/>
            </a:endParaRPr>
          </a:p>
          <a:p>
            <a:pPr marL="177800"/>
            <a:endParaRPr lang="fr-FR" sz="900" dirty="0">
              <a:latin typeface="+mn-lt"/>
            </a:endParaRPr>
          </a:p>
          <a:p>
            <a:pPr marL="177800"/>
            <a:endParaRPr lang="fr-FR" sz="900" dirty="0">
              <a:latin typeface="+mn-lt"/>
            </a:endParaRPr>
          </a:p>
          <a:p>
            <a:pPr marL="360363"/>
            <a:r>
              <a:rPr lang="fr-FR" sz="900" dirty="0">
                <a:latin typeface="+mn-lt"/>
                <a:sym typeface="Wingdings" panose="05000000000000000000" pitchFamily="2" charset="2"/>
              </a:rPr>
              <a:t> </a:t>
            </a:r>
            <a:r>
              <a:rPr lang="fr-FR" sz="900" dirty="0">
                <a:latin typeface="+mn-lt"/>
              </a:rPr>
              <a:t>soit 4 niveaux possibles de réduction tarifaire.</a:t>
            </a:r>
          </a:p>
          <a:p>
            <a:pPr marL="177800">
              <a:spcBef>
                <a:spcPts val="300"/>
              </a:spcBef>
            </a:pPr>
            <a:r>
              <a:rPr lang="fr-FR" sz="900" dirty="0">
                <a:latin typeface="+mn-lt"/>
              </a:rPr>
              <a:t>- </a:t>
            </a:r>
            <a:r>
              <a:rPr lang="fr-FR" sz="900" b="1" dirty="0">
                <a:latin typeface="+mn-lt"/>
              </a:rPr>
              <a:t>et de la sinistralité </a:t>
            </a:r>
            <a:r>
              <a:rPr lang="fr-FR" sz="900" dirty="0">
                <a:latin typeface="+mn-lt"/>
              </a:rPr>
              <a:t>: dès que le client déclare un sinistre, son avantage diminue à l'échéance suivante, d'autant de paliers que de sinistres. Les sinistres font perdre au client plus ou moins d'ancienneté (par paliers) dans le calcul de l'obtention de l'avantage.</a:t>
            </a:r>
          </a:p>
          <a:p>
            <a:pPr defTabSz="609585">
              <a:spcBef>
                <a:spcPts val="0"/>
              </a:spcBef>
              <a:defRPr/>
            </a:pPr>
            <a:endParaRPr lang="fr-FR" sz="900" dirty="0">
              <a:solidFill>
                <a:srgbClr val="000000"/>
              </a:solidFill>
              <a:latin typeface="+mn-lt"/>
            </a:endParaRPr>
          </a:p>
          <a:p>
            <a:pPr defTabSz="609585">
              <a:spcBef>
                <a:spcPts val="0"/>
              </a:spcBef>
              <a:defRPr/>
            </a:pPr>
            <a:r>
              <a:rPr lang="fr-FR" sz="700" dirty="0">
                <a:solidFill>
                  <a:srgbClr val="000000"/>
                </a:solidFill>
                <a:latin typeface="+mn-lt"/>
              </a:rPr>
              <a:t>(*) Les sinistres liés à la Protection Juridique, l’assistance et la perte d’exploitation ne sont pas pris en compte dans les critères d’octroi de cet avantage tarifaire.</a:t>
            </a:r>
            <a:endParaRPr lang="fr-FR" sz="900" dirty="0">
              <a:latin typeface="+mn-l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BE6FDA-CE27-4A4E-8137-FFDBDB511F4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2758" y="2787774"/>
            <a:ext cx="3344996" cy="698801"/>
          </a:xfrm>
          <a:prstGeom prst="rect">
            <a:avLst/>
          </a:prstGeom>
        </p:spPr>
      </p:pic>
      <p:sp>
        <p:nvSpPr>
          <p:cNvPr id="11" name="Titre 3">
            <a:extLst>
              <a:ext uri="{FF2B5EF4-FFF2-40B4-BE49-F238E27FC236}">
                <a16:creationId xmlns:a16="http://schemas.microsoft.com/office/drawing/2014/main" id="{43BE15F5-FEF4-4864-85C7-0216A3B5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604" y="138516"/>
            <a:ext cx="7992888" cy="337362"/>
          </a:xfrm>
        </p:spPr>
        <p:txBody>
          <a:bodyPr/>
          <a:lstStyle/>
          <a:p>
            <a:r>
              <a:rPr lang="fr-FR" sz="2000" dirty="0">
                <a:solidFill>
                  <a:schemeClr val="accent3"/>
                </a:solidFill>
              </a:rPr>
              <a:t>2 – </a:t>
            </a:r>
            <a:r>
              <a:rPr lang="fr-FR" sz="2000" dirty="0"/>
              <a:t>Remises produits selon le profil client</a:t>
            </a:r>
            <a:br>
              <a:rPr lang="fr-FR" sz="2000" dirty="0"/>
            </a:br>
            <a:endParaRPr lang="fr-FR" sz="2000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FA74123A-A56D-4E44-BED9-2BC33E34FC88}"/>
              </a:ext>
            </a:extLst>
          </p:cNvPr>
          <p:cNvSpPr txBox="1">
            <a:spLocks/>
          </p:cNvSpPr>
          <p:nvPr/>
        </p:nvSpPr>
        <p:spPr>
          <a:xfrm>
            <a:off x="1475656" y="429340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Contrats de la gamme Multirisque Pro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BBC19A7-2C5E-4A0A-9F78-E82A2C2FF396}"/>
              </a:ext>
            </a:extLst>
          </p:cNvPr>
          <p:cNvGrpSpPr/>
          <p:nvPr/>
        </p:nvGrpSpPr>
        <p:grpSpPr>
          <a:xfrm>
            <a:off x="827584" y="2226450"/>
            <a:ext cx="1120352" cy="929276"/>
            <a:chOff x="827584" y="2226450"/>
            <a:chExt cx="1120352" cy="92927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D95260-722B-425D-BF9F-01A6ED2AA9BE}"/>
                </a:ext>
              </a:extLst>
            </p:cNvPr>
            <p:cNvSpPr/>
            <p:nvPr/>
          </p:nvSpPr>
          <p:spPr>
            <a:xfrm>
              <a:off x="827584" y="2226451"/>
              <a:ext cx="1120352" cy="929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800">
                <a:defRPr/>
              </a:pPr>
              <a:endParaRPr lang="fr-FR" sz="1350">
                <a:solidFill>
                  <a:prstClr val="white"/>
                </a:solidFill>
                <a:ea typeface="+mn-ea"/>
                <a:cs typeface="+mn-cs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51C30B7-2725-41EC-AECC-903CEF340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5410" y="2226450"/>
              <a:ext cx="929275" cy="929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84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B3DAF9-7323-476A-9DEB-CA24F7AD1914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25486633-4B44-493A-BC5F-2EF8DB14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5486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Auto Pro green 2023</a:t>
            </a:r>
          </a:p>
        </p:txBody>
      </p:sp>
      <p:pic>
        <p:nvPicPr>
          <p:cNvPr id="30" name="Graphique 29">
            <a:extLst>
              <a:ext uri="{FF2B5EF4-FFF2-40B4-BE49-F238E27FC236}">
                <a16:creationId xmlns:a16="http://schemas.microsoft.com/office/drawing/2014/main" id="{B7721EA7-340D-4945-8D0A-DF334D421C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903" y="2363934"/>
            <a:ext cx="295870" cy="29587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B62C460-38E0-49DE-851F-0FE68AD3D24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1049" y="1605800"/>
            <a:ext cx="392840" cy="297724"/>
          </a:xfrm>
          <a:prstGeom prst="rect">
            <a:avLst/>
          </a:prstGeom>
          <a:solidFill>
            <a:schemeClr val="tx2"/>
          </a:solidFill>
          <a:ln w="372" cap="flat">
            <a:noFill/>
            <a:prstDash val="solid"/>
            <a:miter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ECA15CE-EECC-40E0-A3DA-3B3DEBDC309C}"/>
              </a:ext>
            </a:extLst>
          </p:cNvPr>
          <p:cNvSpPr/>
          <p:nvPr/>
        </p:nvSpPr>
        <p:spPr>
          <a:xfrm>
            <a:off x="1185317" y="2067694"/>
            <a:ext cx="3693359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/>
              <a:t>100 € de réduction offerts pour les nouvelles souscriptions,</a:t>
            </a:r>
          </a:p>
          <a:p>
            <a:r>
              <a:rPr lang="fr-FR" sz="900" dirty="0"/>
              <a:t>d’un contrat</a:t>
            </a:r>
            <a:r>
              <a:rPr lang="fr-FR" sz="900" b="1" dirty="0"/>
              <a:t> Assurance Auto des Professionnels en CDI </a:t>
            </a:r>
            <a:r>
              <a:rPr lang="fr-FR" sz="900" dirty="0">
                <a:cs typeface="Aharoni" panose="02010803020104030203" pitchFamily="2" charset="-79"/>
              </a:rPr>
              <a:t>(contrat à durée indéterminée) uniquement</a:t>
            </a:r>
            <a:r>
              <a:rPr lang="fr-FR" sz="900" b="1" dirty="0"/>
              <a:t> </a:t>
            </a:r>
            <a:r>
              <a:rPr lang="fr-FR" sz="900" dirty="0"/>
              <a:t>sur un </a:t>
            </a:r>
            <a:r>
              <a:rPr lang="fr-FR" sz="900" b="1" dirty="0"/>
              <a:t>véhicule électrique ou hybride (hors </a:t>
            </a:r>
            <a:r>
              <a:rPr lang="fr-FR" sz="900" b="1" dirty="0" err="1"/>
              <a:t>micro-hybride</a:t>
            </a:r>
            <a:r>
              <a:rPr lang="fr-FR" sz="900" b="1" dirty="0"/>
              <a:t>)</a:t>
            </a:r>
          </a:p>
          <a:p>
            <a:endParaRPr lang="fr-FR" sz="500" b="1" dirty="0"/>
          </a:p>
          <a:p>
            <a:pPr algn="l"/>
            <a:r>
              <a:rPr lang="fr-FR" sz="800" i="1" dirty="0">
                <a:solidFill>
                  <a:schemeClr val="accent2"/>
                </a:solidFill>
                <a:sym typeface="Wingdings 3" panose="05040102010807070707" pitchFamily="18" charset="2"/>
              </a:rPr>
              <a:t>  </a:t>
            </a:r>
            <a:r>
              <a:rPr lang="fr-FR" sz="800" i="1" dirty="0">
                <a:solidFill>
                  <a:schemeClr val="accent2"/>
                </a:solidFill>
              </a:rPr>
              <a:t>Cf. mémo « modalités et process d’octroi  de l’offre promo » en ligne sous OORA pour identifier les véhicules éligibles à cette remise (codes autorisés dans le champ P3 de la carte grise) </a:t>
            </a:r>
          </a:p>
          <a:p>
            <a:endParaRPr lang="fr-FR" sz="800" b="1" dirty="0"/>
          </a:p>
          <a:p>
            <a:r>
              <a:rPr lang="fr-FR" sz="900" b="1" dirty="0"/>
              <a:t>Remise contingentée au niveau national au :</a:t>
            </a:r>
          </a:p>
          <a:p>
            <a:r>
              <a:rPr lang="fr-FR" sz="900" b="1" dirty="0"/>
              <a:t>240 premiers contrats </a:t>
            </a:r>
            <a:r>
              <a:rPr lang="fr-FR" sz="900" dirty="0"/>
              <a:t>Assurance Auto des Professionnels </a:t>
            </a:r>
            <a:br>
              <a:rPr lang="fr-FR" sz="900" dirty="0"/>
            </a:br>
            <a:r>
              <a:rPr lang="fr-FR" sz="900" dirty="0"/>
              <a:t>souscrits en 2023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E21BD5-DB5A-42C5-A51F-2774C960ADF5}"/>
              </a:ext>
            </a:extLst>
          </p:cNvPr>
          <p:cNvSpPr/>
          <p:nvPr/>
        </p:nvSpPr>
        <p:spPr>
          <a:xfrm>
            <a:off x="1190683" y="1560990"/>
            <a:ext cx="3561533" cy="3539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1"/>
            <a:r>
              <a:rPr lang="fr-FR" sz="900" b="1" dirty="0"/>
              <a:t>Du 02/01/2023 au 30/12/2023 inclus</a:t>
            </a:r>
          </a:p>
          <a:p>
            <a:pPr lvl="1"/>
            <a:r>
              <a:rPr lang="fr-FR" sz="800" dirty="0">
                <a:cs typeface="Aharoni" panose="02010803020104030203" pitchFamily="2" charset="-79"/>
              </a:rPr>
              <a:t>(dans la limite du contingent national fixé sur cette remise, cf. ci-dessous)</a:t>
            </a:r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47AB5D-E133-4CBD-A6ED-FBBE301A78B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903" y="2034398"/>
            <a:ext cx="295870" cy="29587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0896926-C5B2-4922-BC13-DEA7433FBCB6}"/>
              </a:ext>
            </a:extLst>
          </p:cNvPr>
          <p:cNvSpPr/>
          <p:nvPr/>
        </p:nvSpPr>
        <p:spPr>
          <a:xfrm>
            <a:off x="1185317" y="3982160"/>
            <a:ext cx="3805519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>
                <a:sym typeface="Wingdings" panose="05000000000000000000" pitchFamily="2" charset="2"/>
              </a:rPr>
              <a:t> </a:t>
            </a:r>
            <a:r>
              <a:rPr lang="fr-FR" sz="900" b="1" u="sng" dirty="0"/>
              <a:t>L’octroi de la remise n’est pas automatique à la souscription </a:t>
            </a:r>
            <a: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900" i="1" dirty="0">
                <a:solidFill>
                  <a:schemeClr val="accent2"/>
                </a:solidFill>
              </a:rPr>
              <a:t>(cf. détails du process en slide suivante)</a:t>
            </a:r>
            <a:endParaRPr lang="fr-FR" sz="900" b="1" dirty="0">
              <a:solidFill>
                <a:schemeClr val="accent2"/>
              </a:solidFill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07EBF0F-010B-4A1C-BC57-D860BC40499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" y="4008855"/>
            <a:ext cx="312586" cy="242101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0AA64BD7-C223-4081-B912-2A1E83113404}"/>
              </a:ext>
            </a:extLst>
          </p:cNvPr>
          <p:cNvSpPr txBox="1"/>
          <p:nvPr/>
        </p:nvSpPr>
        <p:spPr>
          <a:xfrm>
            <a:off x="4904394" y="1091956"/>
            <a:ext cx="3892440" cy="31085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sz="800" b="1" u="sng" dirty="0">
                <a:cs typeface="Calibri" panose="020F0502020204030204" pitchFamily="34" charset="0"/>
              </a:rPr>
              <a:t>Bon à savoir </a:t>
            </a:r>
            <a:r>
              <a:rPr lang="fr-FR" sz="800" b="1" dirty="0">
                <a:cs typeface="Calibri" panose="020F0502020204030204" pitchFamily="34" charset="0"/>
              </a:rPr>
              <a:t>: </a:t>
            </a:r>
          </a:p>
          <a:p>
            <a:endParaRPr lang="fr-FR" sz="800" b="1" dirty="0"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La r</a:t>
            </a:r>
            <a:r>
              <a:rPr kumimoji="0" lang="fr-FR" sz="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emise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est valable uniquement  :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la 1</a:t>
            </a:r>
            <a:r>
              <a:rPr kumimoji="0" lang="fr-FR" sz="8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année de souscription.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Le montant des cotisations annuelles suivantes sera fixé selon les conditions normales prévues dans les engagements contractuels en vigueur.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sur les nouvelles souscriptions</a:t>
            </a:r>
            <a:r>
              <a:rPr lang="fr-FR" sz="800" dirty="0">
                <a:cs typeface="Aharoni" panose="02010803020104030203" pitchFamily="2" charset="-79"/>
              </a:rPr>
              <a:t>. </a:t>
            </a:r>
            <a:br>
              <a:rPr lang="fr-FR" sz="800" dirty="0">
                <a:cs typeface="Aharoni" panose="02010803020104030203" pitchFamily="2" charset="-79"/>
              </a:rPr>
            </a:br>
            <a:r>
              <a:rPr lang="fr-FR" sz="800" dirty="0">
                <a:cs typeface="Aharoni" panose="02010803020104030203" pitchFamily="2" charset="-79"/>
              </a:rPr>
              <a:t>La remise n’est pas valable sur les avenants ou contrats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en remplacement d'un contrat en cours.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haroni" panose="02010803020104030203" pitchFamily="2" charset="-79"/>
              <a:sym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Par ailleurs, cette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réduction est non cumulable avec toute offre promotionnelle en cours </a:t>
            </a: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(ex : remise NER, </a:t>
            </a:r>
            <a:r>
              <a:rPr lang="fr-FR" sz="800" dirty="0">
                <a:cs typeface="Aharoni" panose="02010803020104030203" pitchFamily="2" charset="-79"/>
              </a:rPr>
              <a:t>multi-détention, temps forts…). </a:t>
            </a:r>
            <a:br>
              <a:rPr lang="fr-FR" sz="800" dirty="0">
                <a:cs typeface="Aharoni" panose="02010803020104030203" pitchFamily="2" charset="-79"/>
              </a:rPr>
            </a:br>
            <a:br>
              <a:rPr lang="fr-FR" sz="400" dirty="0">
                <a:cs typeface="Aharoni" panose="02010803020104030203" pitchFamily="2" charset="-79"/>
              </a:rPr>
            </a:br>
            <a:r>
              <a:rPr lang="fr-FR" sz="800" dirty="0">
                <a:cs typeface="Aharoni" panose="02010803020104030203" pitchFamily="2" charset="-79"/>
              </a:rPr>
              <a:t>Il est cependant </a:t>
            </a:r>
            <a:r>
              <a:rPr lang="fr-FR" sz="800" b="1" dirty="0">
                <a:cs typeface="Aharoni" panose="02010803020104030203" pitchFamily="2" charset="-79"/>
              </a:rPr>
              <a:t>possible de cumuler la remise Auto Pro green avec la remise « petit rouleur » </a:t>
            </a:r>
            <a:r>
              <a:rPr lang="fr-FR" sz="800" dirty="0">
                <a:cs typeface="Aharoni" panose="02010803020104030203" pitchFamily="2" charset="-79"/>
              </a:rPr>
              <a:t>(remise appliquée aux clients réalisant moins de 8000 km par an, ce qui leur permet de bénéficier avec cette remise de -10% en moyenne sur leur cotisation annuelle).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dirty="0"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800" dirty="0">
                <a:cs typeface="Aharoni" panose="02010803020104030203" pitchFamily="2" charset="-79"/>
              </a:rPr>
              <a:t>Il est toujours prévu </a:t>
            </a:r>
            <a:r>
              <a:rPr lang="fr-FR" sz="800" b="1" dirty="0">
                <a:cs typeface="Aharoni" panose="02010803020104030203" pitchFamily="2" charset="-79"/>
              </a:rPr>
              <a:t>jusqu’au 31/12/23 </a:t>
            </a:r>
            <a:r>
              <a:rPr lang="fr-FR" sz="800" dirty="0">
                <a:cs typeface="Aharoni" panose="02010803020104030203" pitchFamily="2" charset="-79"/>
              </a:rPr>
              <a:t>une </a:t>
            </a:r>
            <a:r>
              <a:rPr lang="fr-FR" sz="800" b="1" dirty="0">
                <a:cs typeface="Aharoni" panose="02010803020104030203" pitchFamily="2" charset="-79"/>
              </a:rPr>
              <a:t>exonération temporaire de la Taxe Spéciale sur les Conventions d'Assurances (TSCA) pour les véhicules terrestre à moteur électriques </a:t>
            </a:r>
            <a:r>
              <a:rPr lang="fr-FR" sz="800" dirty="0">
                <a:cs typeface="Aharoni" panose="02010803020104030203" pitchFamily="2" charset="-79"/>
              </a:rPr>
              <a:t>disposant d’un certificat d’immatriculation émis entre le 1</a:t>
            </a:r>
            <a:r>
              <a:rPr lang="fr-FR" sz="800" baseline="30000" dirty="0">
                <a:cs typeface="Aharoni" panose="02010803020104030203" pitchFamily="2" charset="-79"/>
              </a:rPr>
              <a:t>er</a:t>
            </a:r>
            <a:r>
              <a:rPr lang="fr-FR" sz="800" dirty="0">
                <a:cs typeface="Aharoni" panose="02010803020104030203" pitchFamily="2" charset="-79"/>
              </a:rPr>
              <a:t> janvier 2021 et le 31 décembre 2023</a:t>
            </a:r>
            <a:br>
              <a:rPr lang="fr-FR" sz="800" dirty="0">
                <a:cs typeface="Aharoni" panose="02010803020104030203" pitchFamily="2" charset="-79"/>
              </a:rPr>
            </a:br>
            <a:r>
              <a:rPr lang="fr-FR" sz="800" i="1" dirty="0">
                <a:solidFill>
                  <a:schemeClr val="accent2"/>
                </a:solidFill>
                <a:sym typeface="Wingdings 3" panose="05040102010807070707" pitchFamily="18" charset="2"/>
              </a:rPr>
              <a:t>  </a:t>
            </a:r>
            <a:r>
              <a:rPr lang="fr-FR" sz="800" i="1" dirty="0">
                <a:solidFill>
                  <a:schemeClr val="accent2"/>
                </a:solidFill>
              </a:rPr>
              <a:t>Cf. pour mémoire, mode d’emploi en PJ pour connaître</a:t>
            </a:r>
            <a:br>
              <a:rPr lang="fr-FR" sz="800" i="1" dirty="0">
                <a:solidFill>
                  <a:schemeClr val="accent2"/>
                </a:solidFill>
              </a:rPr>
            </a:br>
            <a:r>
              <a:rPr lang="fr-FR" sz="800" i="1" dirty="0">
                <a:solidFill>
                  <a:schemeClr val="accent2"/>
                </a:solidFill>
              </a:rPr>
              <a:t>la clause à insérer dans l’outil de souscription BPCE IARD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800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D51EAC01-9FB0-477D-A6E9-4C080337A849}"/>
              </a:ext>
            </a:extLst>
          </p:cNvPr>
          <p:cNvSpPr txBox="1">
            <a:spLocks/>
          </p:cNvSpPr>
          <p:nvPr/>
        </p:nvSpPr>
        <p:spPr>
          <a:xfrm>
            <a:off x="1331640" y="447699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Modalités de la remise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E23DAF4-B644-437F-9271-1BE576493ABB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574A10-F158-46EF-BA30-CFFD271D916A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22" name="Freeform 559">
              <a:extLst>
                <a:ext uri="{FF2B5EF4-FFF2-40B4-BE49-F238E27FC236}">
                  <a16:creationId xmlns:a16="http://schemas.microsoft.com/office/drawing/2014/main" id="{8B8AD5D7-7EF7-48A4-A8CE-3456E6FD4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3" name="Freeform 560">
              <a:extLst>
                <a:ext uri="{FF2B5EF4-FFF2-40B4-BE49-F238E27FC236}">
                  <a16:creationId xmlns:a16="http://schemas.microsoft.com/office/drawing/2014/main" id="{60019185-F6E5-4DB9-BC8D-6555512E9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Freeform 561">
              <a:extLst>
                <a:ext uri="{FF2B5EF4-FFF2-40B4-BE49-F238E27FC236}">
                  <a16:creationId xmlns:a16="http://schemas.microsoft.com/office/drawing/2014/main" id="{7C5FF20E-CFE9-47EF-A1D2-E28406D0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Freeform 562">
              <a:extLst>
                <a:ext uri="{FF2B5EF4-FFF2-40B4-BE49-F238E27FC236}">
                  <a16:creationId xmlns:a16="http://schemas.microsoft.com/office/drawing/2014/main" id="{CBDAB156-6A3C-4FC9-BB11-47FC50F8A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9" name="Freeform 563">
              <a:extLst>
                <a:ext uri="{FF2B5EF4-FFF2-40B4-BE49-F238E27FC236}">
                  <a16:creationId xmlns:a16="http://schemas.microsoft.com/office/drawing/2014/main" id="{4CDB9DD2-8B3C-459A-9B54-F01415FB2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Freeform 564">
              <a:extLst>
                <a:ext uri="{FF2B5EF4-FFF2-40B4-BE49-F238E27FC236}">
                  <a16:creationId xmlns:a16="http://schemas.microsoft.com/office/drawing/2014/main" id="{2D582826-B157-40F5-91EA-00996F6E9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" name="Freeform 565">
              <a:extLst>
                <a:ext uri="{FF2B5EF4-FFF2-40B4-BE49-F238E27FC236}">
                  <a16:creationId xmlns:a16="http://schemas.microsoft.com/office/drawing/2014/main" id="{4DCD8820-7096-4D24-8676-6B9DE2A58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39" name="Freeform 566">
              <a:extLst>
                <a:ext uri="{FF2B5EF4-FFF2-40B4-BE49-F238E27FC236}">
                  <a16:creationId xmlns:a16="http://schemas.microsoft.com/office/drawing/2014/main" id="{FAC89D8B-B6AF-43DF-A6FC-B0C335C5B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2" name="Freeform 567">
              <a:extLst>
                <a:ext uri="{FF2B5EF4-FFF2-40B4-BE49-F238E27FC236}">
                  <a16:creationId xmlns:a16="http://schemas.microsoft.com/office/drawing/2014/main" id="{BAC16F91-03EB-4FB6-96AC-CA43D13F6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5" name="Line 568">
              <a:extLst>
                <a:ext uri="{FF2B5EF4-FFF2-40B4-BE49-F238E27FC236}">
                  <a16:creationId xmlns:a16="http://schemas.microsoft.com/office/drawing/2014/main" id="{98A5A26B-0540-4F27-9831-7C0F5054EA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6" name="Line 569">
              <a:extLst>
                <a:ext uri="{FF2B5EF4-FFF2-40B4-BE49-F238E27FC236}">
                  <a16:creationId xmlns:a16="http://schemas.microsoft.com/office/drawing/2014/main" id="{B1B21497-B114-4327-8397-FF8CA8F307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9" name="Line 570">
              <a:extLst>
                <a:ext uri="{FF2B5EF4-FFF2-40B4-BE49-F238E27FC236}">
                  <a16:creationId xmlns:a16="http://schemas.microsoft.com/office/drawing/2014/main" id="{A4822AE8-9FC3-4EE0-8823-9277E7A5E2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0" name="Line 571">
              <a:extLst>
                <a:ext uri="{FF2B5EF4-FFF2-40B4-BE49-F238E27FC236}">
                  <a16:creationId xmlns:a16="http://schemas.microsoft.com/office/drawing/2014/main" id="{90FC2237-C959-4CA4-A6C5-E78EA4EE9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1" name="Freeform 572">
              <a:extLst>
                <a:ext uri="{FF2B5EF4-FFF2-40B4-BE49-F238E27FC236}">
                  <a16:creationId xmlns:a16="http://schemas.microsoft.com/office/drawing/2014/main" id="{6C9C6BDF-4D22-41D1-A502-29CAA881A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2" name="Freeform 574">
              <a:extLst>
                <a:ext uri="{FF2B5EF4-FFF2-40B4-BE49-F238E27FC236}">
                  <a16:creationId xmlns:a16="http://schemas.microsoft.com/office/drawing/2014/main" id="{FF24FB32-C1A7-4031-989C-ED42CACC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3" name="Freeform 575">
              <a:extLst>
                <a:ext uri="{FF2B5EF4-FFF2-40B4-BE49-F238E27FC236}">
                  <a16:creationId xmlns:a16="http://schemas.microsoft.com/office/drawing/2014/main" id="{43A05054-C9BD-4F1E-AEFD-A7DC698CB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  <p:pic>
        <p:nvPicPr>
          <p:cNvPr id="44" name="Picture 2" descr="Entrée en vigueur le 1er avril d&amp;#39;un bonus allant jusqu&amp;#39;à 10 000 euros pour  les véhicules propres - Actualité fonction publique">
            <a:extLst>
              <a:ext uri="{FF2B5EF4-FFF2-40B4-BE49-F238E27FC236}">
                <a16:creationId xmlns:a16="http://schemas.microsoft.com/office/drawing/2014/main" id="{CFAB9889-1D76-4542-99C6-1A82490EE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1106"/>
            <a:ext cx="1042746" cy="532376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F321C25-ECE0-4DCD-8072-0BF9FE2D7FC4}"/>
              </a:ext>
            </a:extLst>
          </p:cNvPr>
          <p:cNvCxnSpPr>
            <a:cxnSpLocks/>
          </p:cNvCxnSpPr>
          <p:nvPr/>
        </p:nvCxnSpPr>
        <p:spPr>
          <a:xfrm flipH="1">
            <a:off x="443345" y="874778"/>
            <a:ext cx="2834" cy="34200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98F9D905-C73B-4479-A0C7-8F9989F8E397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1175" y="3333066"/>
            <a:ext cx="312587" cy="312587"/>
          </a:xfrm>
          <a:prstGeom prst="rect">
            <a:avLst/>
          </a:prstGeom>
        </p:spPr>
      </p:pic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DF647BDF-ECDA-4E02-A64F-D43110CD18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474093"/>
              </p:ext>
            </p:extLst>
          </p:nvPr>
        </p:nvGraphicFramePr>
        <p:xfrm>
          <a:off x="7975355" y="3791044"/>
          <a:ext cx="601216" cy="53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DF Document" showAsIcon="1" r:id="rId12" imgW="914400" imgH="806335" progId="NuancePDF.Document">
                  <p:embed/>
                </p:oleObj>
              </mc:Choice>
              <mc:Fallback>
                <p:oleObj name="PDF Document" showAsIcon="1" r:id="rId12" imgW="914400" imgH="806335" progId="NuancePDF.Document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DF647BDF-ECDA-4E02-A64F-D43110CD18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975355" y="3791044"/>
                        <a:ext cx="601216" cy="530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87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ZoneTexte 66">
            <a:extLst>
              <a:ext uri="{FF2B5EF4-FFF2-40B4-BE49-F238E27FC236}">
                <a16:creationId xmlns:a16="http://schemas.microsoft.com/office/drawing/2014/main" id="{E5C20071-4245-4CFA-90D0-8106F8B635A4}"/>
              </a:ext>
            </a:extLst>
          </p:cNvPr>
          <p:cNvSpPr txBox="1"/>
          <p:nvPr/>
        </p:nvSpPr>
        <p:spPr>
          <a:xfrm>
            <a:off x="491231" y="1131590"/>
            <a:ext cx="1225751" cy="777287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>
              <a:buClr>
                <a:srgbClr val="0070C0"/>
              </a:buClr>
            </a:pPr>
            <a:r>
              <a:rPr lang="fr-FR" sz="900" b="1" dirty="0">
                <a:solidFill>
                  <a:schemeClr val="accent2"/>
                </a:solidFill>
              </a:rPr>
              <a:t>Libellé de l’offre promo dans l’outil </a:t>
            </a:r>
            <a:br>
              <a:rPr lang="fr-FR" sz="900" b="1" dirty="0">
                <a:solidFill>
                  <a:schemeClr val="accent2"/>
                </a:solidFill>
              </a:rPr>
            </a:br>
            <a:r>
              <a:rPr lang="fr-FR" sz="900" b="1" dirty="0">
                <a:solidFill>
                  <a:schemeClr val="accent2"/>
                </a:solidFill>
              </a:rPr>
              <a:t>BPCE IARD : </a:t>
            </a:r>
          </a:p>
          <a:p>
            <a:pPr>
              <a:buClr>
                <a:srgbClr val="0070C0"/>
              </a:buClr>
            </a:pPr>
            <a:r>
              <a:rPr lang="fr-FR" sz="900" b="1" dirty="0"/>
              <a:t>« AUTOPRO CE GREEN23  »</a:t>
            </a:r>
            <a:endParaRPr lang="fr-FR" sz="900" b="1" dirty="0">
              <a:solidFill>
                <a:schemeClr val="accent2"/>
              </a:solidFill>
            </a:endParaRPr>
          </a:p>
        </p:txBody>
      </p:sp>
      <p:sp>
        <p:nvSpPr>
          <p:cNvPr id="59" name="Titre 1">
            <a:extLst>
              <a:ext uri="{FF2B5EF4-FFF2-40B4-BE49-F238E27FC236}">
                <a16:creationId xmlns:a16="http://schemas.microsoft.com/office/drawing/2014/main" id="{CE448997-865A-49EB-B58C-82AA45085A87}"/>
              </a:ext>
            </a:extLst>
          </p:cNvPr>
          <p:cNvSpPr txBox="1">
            <a:spLocks/>
          </p:cNvSpPr>
          <p:nvPr/>
        </p:nvSpPr>
        <p:spPr>
          <a:xfrm>
            <a:off x="1333027" y="453526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Process d’octroi pour les conseillers</a:t>
            </a:r>
          </a:p>
        </p:txBody>
      </p:sp>
      <p:sp>
        <p:nvSpPr>
          <p:cNvPr id="60" name="Titre 3">
            <a:extLst>
              <a:ext uri="{FF2B5EF4-FFF2-40B4-BE49-F238E27FC236}">
                <a16:creationId xmlns:a16="http://schemas.microsoft.com/office/drawing/2014/main" id="{61A15599-5339-4674-834F-C6E1461AA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5486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Auto Pro green 2023</a:t>
            </a: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C6843774-4401-4E06-9240-EEF732C5D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83" y="987032"/>
            <a:ext cx="5651983" cy="2835271"/>
          </a:xfrm>
          <a:prstGeom prst="rect">
            <a:avLst/>
          </a:prstGeom>
        </p:spPr>
      </p:pic>
      <p:sp>
        <p:nvSpPr>
          <p:cNvPr id="62" name="Ellipse 61">
            <a:extLst>
              <a:ext uri="{FF2B5EF4-FFF2-40B4-BE49-F238E27FC236}">
                <a16:creationId xmlns:a16="http://schemas.microsoft.com/office/drawing/2014/main" id="{F94B9C66-7696-410A-82EC-AC83B989BDE9}"/>
              </a:ext>
            </a:extLst>
          </p:cNvPr>
          <p:cNvSpPr/>
          <p:nvPr/>
        </p:nvSpPr>
        <p:spPr>
          <a:xfrm>
            <a:off x="3820582" y="1527357"/>
            <a:ext cx="1515046" cy="18186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336FC13E-6C69-472B-9EA5-E2B09EBFE37F}"/>
              </a:ext>
            </a:extLst>
          </p:cNvPr>
          <p:cNvSpPr/>
          <p:nvPr/>
        </p:nvSpPr>
        <p:spPr>
          <a:xfrm>
            <a:off x="2276483" y="1792759"/>
            <a:ext cx="500764" cy="13435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6C9357A5-DACA-4248-887C-E9DE1499153D}"/>
              </a:ext>
            </a:extLst>
          </p:cNvPr>
          <p:cNvSpPr/>
          <p:nvPr/>
        </p:nvSpPr>
        <p:spPr>
          <a:xfrm>
            <a:off x="2276482" y="3004347"/>
            <a:ext cx="531185" cy="10722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FB66A758-D540-4A3D-9CFE-447874609C7D}"/>
              </a:ext>
            </a:extLst>
          </p:cNvPr>
          <p:cNvSpPr/>
          <p:nvPr/>
        </p:nvSpPr>
        <p:spPr>
          <a:xfrm>
            <a:off x="4262230" y="1121040"/>
            <a:ext cx="1627777" cy="13963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9F5DE02-D0CF-4AA6-AED8-1C37D6E3BACA}"/>
              </a:ext>
            </a:extLst>
          </p:cNvPr>
          <p:cNvSpPr/>
          <p:nvPr/>
        </p:nvSpPr>
        <p:spPr>
          <a:xfrm>
            <a:off x="3806784" y="1534091"/>
            <a:ext cx="157984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AUTOPRO CE GREEN23</a:t>
            </a:r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A922D8BA-12E3-4190-9B3D-F65DA42D9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017" y="1405060"/>
            <a:ext cx="2417091" cy="2328048"/>
          </a:xfrm>
          <a:prstGeom prst="rect">
            <a:avLst/>
          </a:prstGeom>
        </p:spPr>
      </p:pic>
      <p:sp>
        <p:nvSpPr>
          <p:cNvPr id="96" name="Ellipse 95">
            <a:extLst>
              <a:ext uri="{FF2B5EF4-FFF2-40B4-BE49-F238E27FC236}">
                <a16:creationId xmlns:a16="http://schemas.microsoft.com/office/drawing/2014/main" id="{AC64B15E-FAB2-46C5-B2AA-918DCF073A3C}"/>
              </a:ext>
            </a:extLst>
          </p:cNvPr>
          <p:cNvSpPr/>
          <p:nvPr/>
        </p:nvSpPr>
        <p:spPr>
          <a:xfrm>
            <a:off x="6382238" y="2718438"/>
            <a:ext cx="582550" cy="14789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6E8117F6-A4BC-4DE2-8502-8B5D56057080}"/>
              </a:ext>
            </a:extLst>
          </p:cNvPr>
          <p:cNvSpPr/>
          <p:nvPr/>
        </p:nvSpPr>
        <p:spPr>
          <a:xfrm>
            <a:off x="4218627" y="3503772"/>
            <a:ext cx="698063" cy="15836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53AA0C8B-6620-4F8D-B85D-DC3CCF855C87}"/>
              </a:ext>
            </a:extLst>
          </p:cNvPr>
          <p:cNvSpPr txBox="1"/>
          <p:nvPr/>
        </p:nvSpPr>
        <p:spPr>
          <a:xfrm>
            <a:off x="5752177" y="1076156"/>
            <a:ext cx="1140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sym typeface="Wingdings" panose="05000000000000000000" pitchFamily="2" charset="2"/>
              </a:rPr>
              <a:t></a:t>
            </a:r>
            <a:endParaRPr lang="fr-FR" sz="2400" dirty="0">
              <a:solidFill>
                <a:schemeClr val="accent2"/>
              </a:solidFill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DA6A012F-0715-4346-BA34-071BDF56F5CB}"/>
              </a:ext>
            </a:extLst>
          </p:cNvPr>
          <p:cNvSpPr txBox="1"/>
          <p:nvPr/>
        </p:nvSpPr>
        <p:spPr>
          <a:xfrm>
            <a:off x="5206566" y="1382150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sym typeface="Wingdings" panose="05000000000000000000" pitchFamily="2" charset="2"/>
              </a:rPr>
              <a:t></a:t>
            </a:r>
            <a:endParaRPr lang="fr-FR" sz="2400" dirty="0">
              <a:solidFill>
                <a:schemeClr val="accent2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1FF7545-18DA-4EEF-8818-F3526F7F2BB2}"/>
              </a:ext>
            </a:extLst>
          </p:cNvPr>
          <p:cNvSpPr/>
          <p:nvPr/>
        </p:nvSpPr>
        <p:spPr>
          <a:xfrm>
            <a:off x="6492636" y="2708173"/>
            <a:ext cx="508475" cy="1867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840"/>
              </a:lnSpc>
              <a:spcAft>
                <a:spcPts val="0"/>
              </a:spcAft>
            </a:pPr>
            <a:r>
              <a:rPr lang="fr-FR" sz="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100 €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20692825-EBF8-410C-A161-DA226BBCBD81}"/>
              </a:ext>
            </a:extLst>
          </p:cNvPr>
          <p:cNvSpPr txBox="1"/>
          <p:nvPr/>
        </p:nvSpPr>
        <p:spPr>
          <a:xfrm>
            <a:off x="1921893" y="2836813"/>
            <a:ext cx="651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sym typeface="Wingdings" panose="05000000000000000000" pitchFamily="2" charset="2"/>
              </a:rPr>
              <a:t></a:t>
            </a:r>
            <a:endParaRPr lang="fr-FR" sz="2400" dirty="0">
              <a:solidFill>
                <a:schemeClr val="accent2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CD90FBE-F06D-4C94-85A1-B26CAF6285C4}"/>
              </a:ext>
            </a:extLst>
          </p:cNvPr>
          <p:cNvSpPr/>
          <p:nvPr/>
        </p:nvSpPr>
        <p:spPr>
          <a:xfrm>
            <a:off x="2880177" y="1736175"/>
            <a:ext cx="2867547" cy="584775"/>
          </a:xfrm>
          <a:prstGeom prst="rect">
            <a:avLst/>
          </a:prstGeom>
          <a:solidFill>
            <a:srgbClr val="E9F7EB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Dans l’outil de vente disponible depuis votre poste de travail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allez dans le « compte client », 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partie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offre promo » 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puis cliquez sur le libellé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AUTOPRO CE GREEN23 »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et appuyez sur le bouton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sélectionner »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70F3094D-04C6-4681-93B0-E037A6C76E3C}"/>
              </a:ext>
            </a:extLst>
          </p:cNvPr>
          <p:cNvSpPr txBox="1"/>
          <p:nvPr/>
        </p:nvSpPr>
        <p:spPr>
          <a:xfrm>
            <a:off x="6872985" y="2533958"/>
            <a:ext cx="46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latin typeface="+mn-lt"/>
                <a:sym typeface="Wingdings" panose="05000000000000000000" pitchFamily="2" charset="2"/>
              </a:rPr>
              <a:t></a:t>
            </a:r>
            <a:endParaRPr lang="fr-FR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7" name="Ellipse 106">
            <a:extLst>
              <a:ext uri="{FF2B5EF4-FFF2-40B4-BE49-F238E27FC236}">
                <a16:creationId xmlns:a16="http://schemas.microsoft.com/office/drawing/2014/main" id="{23DD2557-1E65-4C29-B7B4-48380280315B}"/>
              </a:ext>
            </a:extLst>
          </p:cNvPr>
          <p:cNvSpPr/>
          <p:nvPr/>
        </p:nvSpPr>
        <p:spPr>
          <a:xfrm>
            <a:off x="7025358" y="3552140"/>
            <a:ext cx="641940" cy="18678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8EC4DF8-0CFC-4E40-8A5A-65B7119E0240}"/>
              </a:ext>
            </a:extLst>
          </p:cNvPr>
          <p:cNvSpPr/>
          <p:nvPr/>
        </p:nvSpPr>
        <p:spPr>
          <a:xfrm>
            <a:off x="7961108" y="3092936"/>
            <a:ext cx="969402" cy="830997"/>
          </a:xfrm>
          <a:prstGeom prst="rect">
            <a:avLst/>
          </a:prstGeom>
          <a:solidFill>
            <a:srgbClr val="E9F7EB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Cliquez ensuite sur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enregistrer 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pour que le client puisse bénéficier de sa remise 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8C70F9C8-9A44-4929-825B-0849A47114D2}"/>
              </a:ext>
            </a:extLst>
          </p:cNvPr>
          <p:cNvSpPr txBox="1"/>
          <p:nvPr/>
        </p:nvSpPr>
        <p:spPr>
          <a:xfrm>
            <a:off x="1939032" y="1629101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sym typeface="Wingdings" panose="05000000000000000000" pitchFamily="2" charset="2"/>
              </a:rPr>
              <a:t></a:t>
            </a:r>
            <a:endParaRPr lang="fr-FR" sz="2400" dirty="0">
              <a:solidFill>
                <a:schemeClr val="accent2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58D60DB-72E9-420A-91BD-F1D153C377BD}"/>
              </a:ext>
            </a:extLst>
          </p:cNvPr>
          <p:cNvSpPr/>
          <p:nvPr/>
        </p:nvSpPr>
        <p:spPr>
          <a:xfrm>
            <a:off x="4778222" y="2899636"/>
            <a:ext cx="3109904" cy="461665"/>
          </a:xfrm>
          <a:prstGeom prst="rect">
            <a:avLst/>
          </a:prstGeom>
          <a:solidFill>
            <a:srgbClr val="E9F7EB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S’agissant d’une remise forfaitaire, 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le montant de 100 € s’affiche automatiquement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(quel que soit le montant de la cotisation du véhicule)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48CCAA7-78CC-4D2D-B044-A2E17DA46B58}"/>
              </a:ext>
            </a:extLst>
          </p:cNvPr>
          <p:cNvSpPr/>
          <p:nvPr/>
        </p:nvSpPr>
        <p:spPr>
          <a:xfrm>
            <a:off x="5716540" y="2172650"/>
            <a:ext cx="20064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-100 €  POUR 1 NOUVEAU AUTO PRO SOUSCRIT EN 2023 EN CDI (VEH ELECTRIQUE OU HYBRIDE) CHAMP P3 DE LA CARTE GRISE = EE,EL,EM,EP,EQ, ER,FH,FL,GL,GM,GQ,NE, NH,PE,PH + EH ET GH SOUS CONDITION. 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0A99A859-1BAC-4F10-9E66-DBDBD01F3245}"/>
              </a:ext>
            </a:extLst>
          </p:cNvPr>
          <p:cNvSpPr txBox="1"/>
          <p:nvPr/>
        </p:nvSpPr>
        <p:spPr>
          <a:xfrm>
            <a:off x="7610243" y="3419328"/>
            <a:ext cx="15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2"/>
                </a:solidFill>
                <a:latin typeface="+mn-lt"/>
                <a:sym typeface="Wingdings" panose="05000000000000000000" pitchFamily="2" charset="2"/>
              </a:rPr>
              <a:t></a:t>
            </a:r>
            <a:endParaRPr lang="fr-FR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0798ED-04A3-4119-A86F-900144CDE85C}"/>
              </a:ext>
            </a:extLst>
          </p:cNvPr>
          <p:cNvSpPr/>
          <p:nvPr/>
        </p:nvSpPr>
        <p:spPr>
          <a:xfrm>
            <a:off x="441826" y="1061455"/>
            <a:ext cx="1365919" cy="102931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E0E1CE47-16F7-4B46-94A9-FD4E5324EEE9}"/>
              </a:ext>
            </a:extLst>
          </p:cNvPr>
          <p:cNvSpPr txBox="1"/>
          <p:nvPr/>
        </p:nvSpPr>
        <p:spPr>
          <a:xfrm>
            <a:off x="441826" y="4075528"/>
            <a:ext cx="844702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900" dirty="0">
                <a:solidFill>
                  <a:schemeClr val="tx1"/>
                </a:solidFill>
                <a:cs typeface="Aharoni" panose="02010803020104030203" pitchFamily="2" charset="-79"/>
              </a:rPr>
              <a:t>Une fois l’offre promotionnelle enregistrée, </a:t>
            </a:r>
            <a:r>
              <a:rPr lang="fr-FR" sz="900" dirty="0">
                <a:solidFill>
                  <a:schemeClr val="accent2"/>
                </a:solidFill>
                <a:cs typeface="Aharoni" panose="02010803020104030203" pitchFamily="2" charset="-79"/>
              </a:rPr>
              <a:t>la remise octroyée au client sera déduite de la ou des échéances du client </a:t>
            </a:r>
            <a:r>
              <a:rPr lang="fr-FR" sz="900" dirty="0">
                <a:solidFill>
                  <a:schemeClr val="tx1"/>
                </a:solidFill>
                <a:cs typeface="Aharoni" panose="02010803020104030203" pitchFamily="2" charset="-79"/>
              </a:rPr>
              <a:t>(quel que soit le choix du client sur la périodicité du paiement de ses cotisations).</a:t>
            </a:r>
            <a:r>
              <a:rPr lang="fr-FR" sz="900" dirty="0">
                <a:solidFill>
                  <a:schemeClr val="accent2"/>
                </a:solidFill>
                <a:cs typeface="Aharoni" panose="02010803020104030203" pitchFamily="2" charset="-79"/>
              </a:rPr>
              <a:t> </a:t>
            </a:r>
            <a:r>
              <a:rPr lang="fr-FR" sz="900" b="1" dirty="0">
                <a:solidFill>
                  <a:schemeClr val="accent2"/>
                </a:solidFill>
                <a:cs typeface="Aharoni" panose="02010803020104030203" pitchFamily="2" charset="-79"/>
              </a:rPr>
              <a:t>Elle apparaitra sur sa facture dans le tableau « détail des opérations ».</a:t>
            </a:r>
          </a:p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900" b="1" u="sng" dirty="0">
                <a:solidFill>
                  <a:schemeClr val="tx1"/>
                </a:solidFill>
                <a:cs typeface="Aharoni" panose="02010803020104030203" pitchFamily="2" charset="-79"/>
              </a:rPr>
              <a:t>Uniquement si la souscription se fait hors signature électronique </a:t>
            </a:r>
            <a:r>
              <a:rPr lang="fr-FR" sz="900" b="1" dirty="0">
                <a:solidFill>
                  <a:schemeClr val="tx1"/>
                </a:solidFill>
                <a:cs typeface="Aharoni" panose="02010803020104030203" pitchFamily="2" charset="-79"/>
              </a:rPr>
              <a:t>: </a:t>
            </a:r>
            <a:r>
              <a:rPr lang="fr-FR" sz="900" b="1" dirty="0">
                <a:solidFill>
                  <a:schemeClr val="accent2"/>
                </a:solidFill>
                <a:cs typeface="Aharoni" panose="02010803020104030203" pitchFamily="2" charset="-79"/>
              </a:rPr>
              <a:t>Pensez à imprimer la facture à la fin du RDV (rubrique « facture agence ») </a:t>
            </a:r>
            <a:br>
              <a:rPr lang="fr-FR" sz="900" b="1" dirty="0">
                <a:solidFill>
                  <a:schemeClr val="accent2"/>
                </a:solidFill>
                <a:cs typeface="Aharoni" panose="02010803020104030203" pitchFamily="2" charset="-79"/>
              </a:rPr>
            </a:br>
            <a:r>
              <a:rPr lang="fr-FR" sz="900" dirty="0">
                <a:solidFill>
                  <a:schemeClr val="tx1"/>
                </a:solidFill>
                <a:cs typeface="Aharoni" panose="02010803020104030203" pitchFamily="2" charset="-79"/>
              </a:rPr>
              <a:t>pour que le client voit apparaitre la remise car celle-ci ne figure pas sur le devis et la PVAC du client.</a:t>
            </a:r>
            <a:endParaRPr lang="fr-FR" sz="900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C8FE49F5-FB64-4A3C-A829-845B8AD5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780" y="4216074"/>
            <a:ext cx="303681" cy="303681"/>
          </a:xfrm>
          <a:prstGeom prst="rect">
            <a:avLst/>
          </a:prstGeom>
        </p:spPr>
      </p:pic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3FA16DFA-20C4-4351-A473-98D1E2D86AC2}"/>
              </a:ext>
            </a:extLst>
          </p:cNvPr>
          <p:cNvCxnSpPr>
            <a:cxnSpLocks/>
          </p:cNvCxnSpPr>
          <p:nvPr/>
        </p:nvCxnSpPr>
        <p:spPr>
          <a:xfrm>
            <a:off x="449874" y="1045256"/>
            <a:ext cx="0" cy="360294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A4E6E87-DB2A-4D77-BAFE-953ACC312495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0BC0FC8D-B287-45BC-A576-8C5DE7418DDF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DF089A23-4E4F-4957-8EC2-2E1B7E4A59D4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140" name="Freeform 559">
              <a:extLst>
                <a:ext uri="{FF2B5EF4-FFF2-40B4-BE49-F238E27FC236}">
                  <a16:creationId xmlns:a16="http://schemas.microsoft.com/office/drawing/2014/main" id="{B9C0F0CA-4FFB-4782-BBB2-D085DF817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1" name="Freeform 560">
              <a:extLst>
                <a:ext uri="{FF2B5EF4-FFF2-40B4-BE49-F238E27FC236}">
                  <a16:creationId xmlns:a16="http://schemas.microsoft.com/office/drawing/2014/main" id="{05137399-9821-490A-BAB9-265E45D4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2" name="Freeform 561">
              <a:extLst>
                <a:ext uri="{FF2B5EF4-FFF2-40B4-BE49-F238E27FC236}">
                  <a16:creationId xmlns:a16="http://schemas.microsoft.com/office/drawing/2014/main" id="{D4DF089D-8372-4DF8-A6F3-779ACAB21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3" name="Freeform 562">
              <a:extLst>
                <a:ext uri="{FF2B5EF4-FFF2-40B4-BE49-F238E27FC236}">
                  <a16:creationId xmlns:a16="http://schemas.microsoft.com/office/drawing/2014/main" id="{403084B0-601E-4FCE-8A95-60D62D4E1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4" name="Freeform 563">
              <a:extLst>
                <a:ext uri="{FF2B5EF4-FFF2-40B4-BE49-F238E27FC236}">
                  <a16:creationId xmlns:a16="http://schemas.microsoft.com/office/drawing/2014/main" id="{D17EB394-04DC-4640-876C-82D4A26A7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5" name="Freeform 564">
              <a:extLst>
                <a:ext uri="{FF2B5EF4-FFF2-40B4-BE49-F238E27FC236}">
                  <a16:creationId xmlns:a16="http://schemas.microsoft.com/office/drawing/2014/main" id="{D1C5E563-A295-4661-91B5-D5D588B7C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6" name="Freeform 565">
              <a:extLst>
                <a:ext uri="{FF2B5EF4-FFF2-40B4-BE49-F238E27FC236}">
                  <a16:creationId xmlns:a16="http://schemas.microsoft.com/office/drawing/2014/main" id="{65ECE975-764F-426C-9F60-0C8F3F76F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7" name="Freeform 566">
              <a:extLst>
                <a:ext uri="{FF2B5EF4-FFF2-40B4-BE49-F238E27FC236}">
                  <a16:creationId xmlns:a16="http://schemas.microsoft.com/office/drawing/2014/main" id="{90517BC0-E267-466B-BE67-1627CBCFE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8" name="Freeform 567">
              <a:extLst>
                <a:ext uri="{FF2B5EF4-FFF2-40B4-BE49-F238E27FC236}">
                  <a16:creationId xmlns:a16="http://schemas.microsoft.com/office/drawing/2014/main" id="{1A7EC27F-EA1A-4786-8401-5953A5661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9" name="Line 568">
              <a:extLst>
                <a:ext uri="{FF2B5EF4-FFF2-40B4-BE49-F238E27FC236}">
                  <a16:creationId xmlns:a16="http://schemas.microsoft.com/office/drawing/2014/main" id="{268F6FA2-F6FB-4BA1-950A-E95AEDF28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50" name="Line 569">
              <a:extLst>
                <a:ext uri="{FF2B5EF4-FFF2-40B4-BE49-F238E27FC236}">
                  <a16:creationId xmlns:a16="http://schemas.microsoft.com/office/drawing/2014/main" id="{EFA4B5C0-215C-4AC3-9CA0-67DCA6578F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51" name="Line 570">
              <a:extLst>
                <a:ext uri="{FF2B5EF4-FFF2-40B4-BE49-F238E27FC236}">
                  <a16:creationId xmlns:a16="http://schemas.microsoft.com/office/drawing/2014/main" id="{E5E9ECC1-83ED-4752-AF2E-83AD64645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52" name="Line 571">
              <a:extLst>
                <a:ext uri="{FF2B5EF4-FFF2-40B4-BE49-F238E27FC236}">
                  <a16:creationId xmlns:a16="http://schemas.microsoft.com/office/drawing/2014/main" id="{240A59EE-C010-488D-A066-1D8337DA54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53" name="Freeform 572">
              <a:extLst>
                <a:ext uri="{FF2B5EF4-FFF2-40B4-BE49-F238E27FC236}">
                  <a16:creationId xmlns:a16="http://schemas.microsoft.com/office/drawing/2014/main" id="{443F70C6-E349-4FA4-A177-5D4DA9C6E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54" name="Freeform 574">
              <a:extLst>
                <a:ext uri="{FF2B5EF4-FFF2-40B4-BE49-F238E27FC236}">
                  <a16:creationId xmlns:a16="http://schemas.microsoft.com/office/drawing/2014/main" id="{25A9C661-79EF-411C-85F0-8507323A8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55" name="Freeform 575">
              <a:extLst>
                <a:ext uri="{FF2B5EF4-FFF2-40B4-BE49-F238E27FC236}">
                  <a16:creationId xmlns:a16="http://schemas.microsoft.com/office/drawing/2014/main" id="{094DDC50-D64E-433A-A5AA-F360124FA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78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5486633-4B44-493A-BC5F-2EF8DB14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5486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Nouvelle Entrée en Relation (NER) 2023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D51EAC01-9FB0-477D-A6E9-4C080337A849}"/>
              </a:ext>
            </a:extLst>
          </p:cNvPr>
          <p:cNvSpPr txBox="1">
            <a:spLocks/>
          </p:cNvSpPr>
          <p:nvPr/>
        </p:nvSpPr>
        <p:spPr>
          <a:xfrm>
            <a:off x="1331640" y="470289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Modalités de la remise</a:t>
            </a:r>
          </a:p>
        </p:txBody>
      </p:sp>
      <p:pic>
        <p:nvPicPr>
          <p:cNvPr id="44" name="Graphique 43">
            <a:extLst>
              <a:ext uri="{FF2B5EF4-FFF2-40B4-BE49-F238E27FC236}">
                <a16:creationId xmlns:a16="http://schemas.microsoft.com/office/drawing/2014/main" id="{56A36AAD-2FD0-4231-B653-84947AD7CB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356" y="1981149"/>
            <a:ext cx="295870" cy="295870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1BE5A04C-6A43-4FF8-9AD9-1AE6856F51E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1049" y="1605800"/>
            <a:ext cx="392840" cy="297724"/>
          </a:xfrm>
          <a:prstGeom prst="rect">
            <a:avLst/>
          </a:prstGeom>
          <a:solidFill>
            <a:schemeClr val="tx2"/>
          </a:solidFill>
          <a:ln w="372" cap="flat">
            <a:noFill/>
            <a:prstDash val="solid"/>
            <a:miter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28223AB3-1474-47EE-AAF6-1D900966A101}"/>
              </a:ext>
            </a:extLst>
          </p:cNvPr>
          <p:cNvSpPr/>
          <p:nvPr/>
        </p:nvSpPr>
        <p:spPr>
          <a:xfrm>
            <a:off x="1225422" y="1583166"/>
            <a:ext cx="4896544" cy="4770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1"/>
            <a:r>
              <a:rPr lang="fr-FR" sz="900" b="1" dirty="0"/>
              <a:t>Du 10/01/2023 au 30/12/2023 inclus</a:t>
            </a:r>
            <a:br>
              <a:rPr lang="fr-FR" sz="800" b="1" dirty="0"/>
            </a:br>
            <a:r>
              <a:rPr lang="fr-FR" sz="800" dirty="0">
                <a:cs typeface="Aharoni" panose="02010803020104030203" pitchFamily="2" charset="-79"/>
              </a:rPr>
              <a:t>(dans la limite du contingent national fixé sur cette remise, cf. ci-dessous)</a:t>
            </a:r>
          </a:p>
          <a:p>
            <a:pPr lvl="1"/>
            <a:endParaRPr lang="fr-FR" sz="800" b="1" dirty="0"/>
          </a:p>
        </p:txBody>
      </p:sp>
      <p:pic>
        <p:nvPicPr>
          <p:cNvPr id="57" name="Graphique 56">
            <a:extLst>
              <a:ext uri="{FF2B5EF4-FFF2-40B4-BE49-F238E27FC236}">
                <a16:creationId xmlns:a16="http://schemas.microsoft.com/office/drawing/2014/main" id="{C201C87C-2EF6-49E9-AC5A-9F0BDD520CC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585" y="2500552"/>
            <a:ext cx="295870" cy="29587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F7742B7-9C5F-4AAC-96D6-6F8A944C3A6D}"/>
              </a:ext>
            </a:extLst>
          </p:cNvPr>
          <p:cNvSpPr/>
          <p:nvPr/>
        </p:nvSpPr>
        <p:spPr>
          <a:xfrm>
            <a:off x="1331640" y="4028233"/>
            <a:ext cx="3805519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>
                <a:sym typeface="Wingdings" panose="05000000000000000000" pitchFamily="2" charset="2"/>
              </a:rPr>
              <a:t> </a:t>
            </a:r>
            <a:r>
              <a:rPr lang="fr-FR" sz="900" b="1" u="sng" dirty="0"/>
              <a:t>L’octroi de la remise n’est pas automatique à la souscription </a:t>
            </a:r>
            <a: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900" i="1" dirty="0">
                <a:solidFill>
                  <a:schemeClr val="accent3"/>
                </a:solidFill>
              </a:rPr>
              <a:t>(cf. détails du process en slide suivante)</a:t>
            </a:r>
            <a:endParaRPr lang="fr-FR" sz="900" b="1" dirty="0">
              <a:solidFill>
                <a:schemeClr val="accent3"/>
              </a:solidFill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409CE5D4-78A2-4097-87E9-C518379A1CE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52" y="4011910"/>
            <a:ext cx="312586" cy="242101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77F3464-8AE2-4613-9456-588E28D6D9D2}"/>
              </a:ext>
            </a:extLst>
          </p:cNvPr>
          <p:cNvSpPr txBox="1"/>
          <p:nvPr/>
        </p:nvSpPr>
        <p:spPr>
          <a:xfrm>
            <a:off x="6477754" y="1237650"/>
            <a:ext cx="2306953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sz="800" b="1" u="sng" dirty="0">
                <a:cs typeface="Calibri" panose="020F0502020204030204" pitchFamily="34" charset="0"/>
              </a:rPr>
              <a:t>Bon à savoir </a:t>
            </a:r>
            <a:r>
              <a:rPr lang="fr-FR" sz="800" b="1" dirty="0">
                <a:cs typeface="Calibri" panose="020F0502020204030204" pitchFamily="34" charset="0"/>
              </a:rPr>
              <a:t>: </a:t>
            </a:r>
          </a:p>
          <a:p>
            <a:endParaRPr lang="fr-FR" sz="800" b="1" dirty="0"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La r</a:t>
            </a:r>
            <a:r>
              <a:rPr kumimoji="0" lang="fr-FR" sz="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emise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est valable uniquement  :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la 1</a:t>
            </a:r>
            <a:r>
              <a:rPr kumimoji="0" lang="fr-FR" sz="8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année de souscription.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</a:t>
            </a:r>
            <a:b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Le montant des cotisations annuelles suivantes sera fixé selon les conditions normales prévues dans les engagements contractuels en vigueur.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sur les nouvelles souscriptions</a:t>
            </a:r>
            <a:r>
              <a:rPr lang="fr-FR" sz="800" dirty="0">
                <a:cs typeface="Aharoni" panose="02010803020104030203" pitchFamily="2" charset="-79"/>
              </a:rPr>
              <a:t>. </a:t>
            </a:r>
            <a:br>
              <a:rPr lang="fr-FR" sz="800" dirty="0">
                <a:cs typeface="Aharoni" panose="02010803020104030203" pitchFamily="2" charset="-79"/>
              </a:rPr>
            </a:br>
            <a:r>
              <a:rPr lang="fr-FR" sz="800" dirty="0">
                <a:cs typeface="Aharoni" panose="02010803020104030203" pitchFamily="2" charset="-79"/>
              </a:rPr>
              <a:t>La remise n’est pas valable sur les avenants ou contrats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en remplacement d'un contrat en cours.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haroni" panose="02010803020104030203" pitchFamily="2" charset="-79"/>
              <a:sym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Par ailleurs, cette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réduction est non cumulable avec toute offre promotionnelle en cours </a:t>
            </a:r>
            <a:b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(ex : remise </a:t>
            </a:r>
            <a:r>
              <a:rPr lang="fr-FR" sz="800" dirty="0">
                <a:cs typeface="Aharoni" panose="02010803020104030203" pitchFamily="2" charset="-79"/>
              </a:rPr>
              <a:t>auto pro green</a:t>
            </a: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, </a:t>
            </a:r>
            <a:b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lang="fr-FR" sz="800" dirty="0">
                <a:cs typeface="Aharoni" panose="02010803020104030203" pitchFamily="2" charset="-79"/>
              </a:rPr>
              <a:t>multi-détention, temps forts…).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dirty="0"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800" dirty="0">
                <a:cs typeface="Aharoni" panose="02010803020104030203" pitchFamily="2" charset="-79"/>
              </a:rPr>
              <a:t>Pour vous permettre de </a:t>
            </a:r>
            <a:r>
              <a:rPr lang="fr-FR" sz="800" b="1" dirty="0">
                <a:cs typeface="Aharoni" panose="02010803020104030203" pitchFamily="2" charset="-79"/>
              </a:rPr>
              <a:t>faire la promotion de cette remise auprès de vos clients, une bannière web </a:t>
            </a:r>
            <a:r>
              <a:rPr lang="fr-FR" sz="800" dirty="0">
                <a:cs typeface="Aharoni" panose="02010803020104030203" pitchFamily="2" charset="-79"/>
              </a:rPr>
              <a:t>sera mise à votre disposition courant février 2023.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dirty="0">
              <a:cs typeface="Aharoni" panose="02010803020104030203" pitchFamily="2" charset="-79"/>
            </a:endParaRP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F329AE1D-001B-4805-B674-14C94C0C2C0B}"/>
              </a:ext>
            </a:extLst>
          </p:cNvPr>
          <p:cNvCxnSpPr>
            <a:cxnSpLocks/>
          </p:cNvCxnSpPr>
          <p:nvPr/>
        </p:nvCxnSpPr>
        <p:spPr>
          <a:xfrm>
            <a:off x="446179" y="874779"/>
            <a:ext cx="11819" cy="342000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>
            <a:extLst>
              <a:ext uri="{FF2B5EF4-FFF2-40B4-BE49-F238E27FC236}">
                <a16:creationId xmlns:a16="http://schemas.microsoft.com/office/drawing/2014/main" id="{2816F430-6781-43C4-9200-1A136D68878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8577" y="3315826"/>
            <a:ext cx="312587" cy="3125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360107-0E37-4BF8-922F-6EF57489ED3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12458"/>
          <a:stretch/>
        </p:blipFill>
        <p:spPr>
          <a:xfrm>
            <a:off x="466382" y="901797"/>
            <a:ext cx="1066146" cy="53800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</p:pic>
      <p:sp>
        <p:nvSpPr>
          <p:cNvPr id="85" name="ZoneTexte 84">
            <a:extLst>
              <a:ext uri="{FF2B5EF4-FFF2-40B4-BE49-F238E27FC236}">
                <a16:creationId xmlns:a16="http://schemas.microsoft.com/office/drawing/2014/main" id="{74F000A9-81C9-4D29-8460-418098BAA6C9}"/>
              </a:ext>
            </a:extLst>
          </p:cNvPr>
          <p:cNvSpPr txBox="1"/>
          <p:nvPr/>
        </p:nvSpPr>
        <p:spPr>
          <a:xfrm>
            <a:off x="1225422" y="1923678"/>
            <a:ext cx="5056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fr-FR" sz="900" b="1" dirty="0">
                <a:solidFill>
                  <a:schemeClr val="tx1"/>
                </a:solidFill>
              </a:rPr>
              <a:t>Offre réservée aux nouveaux clients Pro CE en 2023</a:t>
            </a:r>
            <a:r>
              <a:rPr lang="fr-FR" sz="900" dirty="0">
                <a:solidFill>
                  <a:schemeClr val="tx1"/>
                </a:solidFill>
              </a:rPr>
              <a:t>, c’est-à-dire aux clients </a:t>
            </a:r>
            <a:r>
              <a:rPr lang="fr-FR" sz="900" b="1" dirty="0">
                <a:solidFill>
                  <a:schemeClr val="tx1"/>
                </a:solidFill>
              </a:rPr>
              <a:t>ayant ouvert un compte pro à la Caisse d’Epargne en 2023</a:t>
            </a:r>
            <a:r>
              <a:rPr lang="fr-FR" sz="900" dirty="0">
                <a:solidFill>
                  <a:schemeClr val="tx1"/>
                </a:solidFill>
              </a:rPr>
              <a:t>, qu’ils soient </a:t>
            </a:r>
            <a:r>
              <a:rPr lang="fr-FR" sz="900" b="1" dirty="0">
                <a:solidFill>
                  <a:schemeClr val="tx1"/>
                </a:solidFill>
              </a:rPr>
              <a:t>créateurs ou pros établis</a:t>
            </a:r>
            <a:r>
              <a:rPr lang="fr-FR" sz="9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02D85B43-D374-4C52-A7FD-034B78F5FEF5}"/>
              </a:ext>
            </a:extLst>
          </p:cNvPr>
          <p:cNvSpPr txBox="1"/>
          <p:nvPr/>
        </p:nvSpPr>
        <p:spPr>
          <a:xfrm>
            <a:off x="1225422" y="2296492"/>
            <a:ext cx="5362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fr-FR" sz="900" b="1" dirty="0">
                <a:solidFill>
                  <a:schemeClr val="tx1"/>
                </a:solidFill>
              </a:rPr>
              <a:t>1 mois de cotisation offert </a:t>
            </a:r>
            <a:r>
              <a:rPr lang="fr-FR" sz="900" dirty="0">
                <a:solidFill>
                  <a:schemeClr val="tx1"/>
                </a:solidFill>
              </a:rPr>
              <a:t>sur le montant de la 1</a:t>
            </a:r>
            <a:r>
              <a:rPr lang="fr-FR" sz="900" baseline="30000" dirty="0">
                <a:solidFill>
                  <a:schemeClr val="tx1"/>
                </a:solidFill>
              </a:rPr>
              <a:t>re</a:t>
            </a:r>
            <a:r>
              <a:rPr lang="fr-FR" sz="900" dirty="0">
                <a:solidFill>
                  <a:schemeClr val="tx1"/>
                </a:solidFill>
              </a:rPr>
              <a:t> cotisation annuelle TTC </a:t>
            </a:r>
            <a:r>
              <a:rPr lang="fr-FR" sz="900" b="1" dirty="0">
                <a:solidFill>
                  <a:schemeClr val="tx1"/>
                </a:solidFill>
              </a:rPr>
              <a:t>du contrat souscrit en 2023 </a:t>
            </a:r>
            <a:r>
              <a:rPr lang="fr-FR" sz="900" dirty="0">
                <a:solidFill>
                  <a:schemeClr val="tx1"/>
                </a:solidFill>
              </a:rPr>
              <a:t>dans la limite de :</a:t>
            </a:r>
          </a:p>
          <a:p>
            <a:pPr marL="87313" lvl="2" indent="-87313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tx1"/>
                </a:solidFill>
              </a:rPr>
              <a:t>25 € pour un contrat Assurance Multirisque Professionnelle </a:t>
            </a:r>
            <a:r>
              <a:rPr lang="fr-FR" sz="900" dirty="0">
                <a:solidFill>
                  <a:schemeClr val="tx1"/>
                </a:solidFill>
              </a:rPr>
              <a:t>(hors contrat Multirisque Non Exploitant)</a:t>
            </a:r>
            <a:r>
              <a:rPr lang="fr-FR" sz="900" b="1" dirty="0">
                <a:solidFill>
                  <a:schemeClr val="tx1"/>
                </a:solidFill>
              </a:rPr>
              <a:t> </a:t>
            </a:r>
          </a:p>
          <a:p>
            <a:pPr marL="87313" lvl="2" indent="-87313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tx1"/>
                </a:solidFill>
              </a:rPr>
              <a:t>et de 100 € pour un contrat Assurance Auto des Professionnels. </a:t>
            </a:r>
          </a:p>
          <a:p>
            <a:pPr lvl="2"/>
            <a:r>
              <a:rPr lang="fr-FR" sz="900" b="1" dirty="0">
                <a:solidFill>
                  <a:schemeClr val="tx1"/>
                </a:solidFill>
              </a:rPr>
              <a:t>=&gt; Remise applicable uniquement sur les contrats définitifs </a:t>
            </a:r>
            <a:r>
              <a:rPr lang="fr-FR" sz="900" dirty="0">
                <a:solidFill>
                  <a:schemeClr val="tx1"/>
                </a:solidFill>
              </a:rPr>
              <a:t>(</a:t>
            </a:r>
            <a:r>
              <a:rPr lang="fr-FR" sz="900" dirty="0">
                <a:cs typeface="Aharoni" panose="02010803020104030203" pitchFamily="2" charset="-79"/>
              </a:rPr>
              <a:t>CDI </a:t>
            </a:r>
            <a:r>
              <a:rPr lang="fr-FR" sz="900" b="1" dirty="0">
                <a:cs typeface="Aharoni" panose="02010803020104030203" pitchFamily="2" charset="-79"/>
              </a:rPr>
              <a:t>: </a:t>
            </a:r>
            <a:r>
              <a:rPr lang="fr-FR" sz="900" dirty="0">
                <a:cs typeface="Aharoni" panose="02010803020104030203" pitchFamily="2" charset="-79"/>
              </a:rPr>
              <a:t>contrats à durée indéterminée) 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08BADBBE-2C67-4D18-AD42-6E46D62CF87A}"/>
              </a:ext>
            </a:extLst>
          </p:cNvPr>
          <p:cNvSpPr txBox="1"/>
          <p:nvPr/>
        </p:nvSpPr>
        <p:spPr>
          <a:xfrm>
            <a:off x="1309752" y="3245593"/>
            <a:ext cx="50302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Remise contingentée au niveau national pour </a:t>
            </a:r>
            <a:r>
              <a:rPr lang="fr-FR" sz="900" b="1" dirty="0"/>
              <a:t>les contrats souscrits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 2023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480 premiers contrats Assurance Auto des Professionnels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et aux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800 premiers contrats Assurances Multirisque Professionnelle</a:t>
            </a: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28631A9-30CE-4978-BC8A-49D9B9CD2FAB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8F12E0B1-7DA8-48AA-927C-A3C5A9386193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48602BD2-17CB-47F2-AFA1-D6EBC978AFDC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97" name="Freeform 559">
              <a:extLst>
                <a:ext uri="{FF2B5EF4-FFF2-40B4-BE49-F238E27FC236}">
                  <a16:creationId xmlns:a16="http://schemas.microsoft.com/office/drawing/2014/main" id="{3AD7A71E-4F3E-41CC-BED3-C774E15FE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8" name="Freeform 560">
              <a:extLst>
                <a:ext uri="{FF2B5EF4-FFF2-40B4-BE49-F238E27FC236}">
                  <a16:creationId xmlns:a16="http://schemas.microsoft.com/office/drawing/2014/main" id="{E45E0E94-2CEB-49E7-847C-311C81896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9" name="Freeform 561">
              <a:extLst>
                <a:ext uri="{FF2B5EF4-FFF2-40B4-BE49-F238E27FC236}">
                  <a16:creationId xmlns:a16="http://schemas.microsoft.com/office/drawing/2014/main" id="{3B4D9AA8-57CC-44F6-A74F-9E13D039F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0" name="Freeform 562">
              <a:extLst>
                <a:ext uri="{FF2B5EF4-FFF2-40B4-BE49-F238E27FC236}">
                  <a16:creationId xmlns:a16="http://schemas.microsoft.com/office/drawing/2014/main" id="{08D39549-C049-4890-8636-37764C1CC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1" name="Freeform 563">
              <a:extLst>
                <a:ext uri="{FF2B5EF4-FFF2-40B4-BE49-F238E27FC236}">
                  <a16:creationId xmlns:a16="http://schemas.microsoft.com/office/drawing/2014/main" id="{B5BAC97F-B1FD-4A82-81D0-6103A3B08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2" name="Freeform 564">
              <a:extLst>
                <a:ext uri="{FF2B5EF4-FFF2-40B4-BE49-F238E27FC236}">
                  <a16:creationId xmlns:a16="http://schemas.microsoft.com/office/drawing/2014/main" id="{A0230C9F-C809-4563-BEE8-F4754DB2B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3" name="Freeform 565">
              <a:extLst>
                <a:ext uri="{FF2B5EF4-FFF2-40B4-BE49-F238E27FC236}">
                  <a16:creationId xmlns:a16="http://schemas.microsoft.com/office/drawing/2014/main" id="{5023B18D-EDA7-40ED-BF9D-18C07C9B7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4" name="Freeform 566">
              <a:extLst>
                <a:ext uri="{FF2B5EF4-FFF2-40B4-BE49-F238E27FC236}">
                  <a16:creationId xmlns:a16="http://schemas.microsoft.com/office/drawing/2014/main" id="{2FBEF065-968A-4801-995D-AB6A9C2F4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5" name="Freeform 567">
              <a:extLst>
                <a:ext uri="{FF2B5EF4-FFF2-40B4-BE49-F238E27FC236}">
                  <a16:creationId xmlns:a16="http://schemas.microsoft.com/office/drawing/2014/main" id="{821C581A-3658-4C58-BFD0-BB2F50C18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6" name="Line 568">
              <a:extLst>
                <a:ext uri="{FF2B5EF4-FFF2-40B4-BE49-F238E27FC236}">
                  <a16:creationId xmlns:a16="http://schemas.microsoft.com/office/drawing/2014/main" id="{5DB4258E-5883-4439-882D-7A98FE5A28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7" name="Line 569">
              <a:extLst>
                <a:ext uri="{FF2B5EF4-FFF2-40B4-BE49-F238E27FC236}">
                  <a16:creationId xmlns:a16="http://schemas.microsoft.com/office/drawing/2014/main" id="{61E2A3C8-30F3-42AA-8E67-A295D7CF87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8" name="Line 570">
              <a:extLst>
                <a:ext uri="{FF2B5EF4-FFF2-40B4-BE49-F238E27FC236}">
                  <a16:creationId xmlns:a16="http://schemas.microsoft.com/office/drawing/2014/main" id="{E89B136C-2B54-4640-9544-EFDACECF4A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9" name="Line 571">
              <a:extLst>
                <a:ext uri="{FF2B5EF4-FFF2-40B4-BE49-F238E27FC236}">
                  <a16:creationId xmlns:a16="http://schemas.microsoft.com/office/drawing/2014/main" id="{2109C6DE-0AD2-4241-BD76-697CD634B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10" name="Freeform 572">
              <a:extLst>
                <a:ext uri="{FF2B5EF4-FFF2-40B4-BE49-F238E27FC236}">
                  <a16:creationId xmlns:a16="http://schemas.microsoft.com/office/drawing/2014/main" id="{97C9327C-0833-4B08-AA77-A1E2403ED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1" name="Freeform 574">
              <a:extLst>
                <a:ext uri="{FF2B5EF4-FFF2-40B4-BE49-F238E27FC236}">
                  <a16:creationId xmlns:a16="http://schemas.microsoft.com/office/drawing/2014/main" id="{0BB1FB3E-303B-4D19-832D-834FE59C3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2" name="Freeform 575">
              <a:extLst>
                <a:ext uri="{FF2B5EF4-FFF2-40B4-BE49-F238E27FC236}">
                  <a16:creationId xmlns:a16="http://schemas.microsoft.com/office/drawing/2014/main" id="{2DDDC26A-8A7F-4FD5-97D7-62285BF86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18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5486633-4B44-493A-BC5F-2EF8DB14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5486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Nouvelle Entrée en Relation (NER) 2023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202113F-2E13-411B-86EE-B40C468A0C6F}"/>
              </a:ext>
            </a:extLst>
          </p:cNvPr>
          <p:cNvSpPr txBox="1"/>
          <p:nvPr/>
        </p:nvSpPr>
        <p:spPr>
          <a:xfrm>
            <a:off x="428968" y="1193878"/>
            <a:ext cx="1469724" cy="1798080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>
              <a:buClr>
                <a:srgbClr val="0070C0"/>
              </a:buClr>
            </a:pPr>
            <a:r>
              <a:rPr lang="fr-FR" sz="900" b="1" dirty="0">
                <a:solidFill>
                  <a:schemeClr val="accent3"/>
                </a:solidFill>
              </a:rPr>
              <a:t>Libellés des offres promos dans l’outil BPCE IARD : </a:t>
            </a:r>
          </a:p>
          <a:p>
            <a:pPr marL="87313" indent="-873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900" b="1" dirty="0">
                <a:cs typeface="Aharoni" panose="02010803020104030203" pitchFamily="2" charset="-79"/>
              </a:rPr>
              <a:t>« </a:t>
            </a:r>
            <a:r>
              <a:rPr lang="en-US" sz="900" b="1" dirty="0">
                <a:cs typeface="Aharoni" panose="02010803020104030203" pitchFamily="2" charset="-79"/>
              </a:rPr>
              <a:t>REMISE MR PRO CE NER 2023 </a:t>
            </a:r>
            <a:r>
              <a:rPr lang="fr-FR" sz="900" b="1" dirty="0">
                <a:cs typeface="Aharoni" panose="02010803020104030203" pitchFamily="2" charset="-79"/>
              </a:rPr>
              <a:t>»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900" dirty="0"/>
              <a:t>pour le contrat </a:t>
            </a:r>
            <a:r>
              <a:rPr lang="fr-FR" sz="900" dirty="0">
                <a:latin typeface="+mn-lt"/>
                <a:ea typeface="Verdana" pitchFamily="34" charset="0"/>
                <a:cs typeface="Calibri" panose="020F0502020204030204" pitchFamily="34" charset="0"/>
              </a:rPr>
              <a:t>Assurance 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Multirisque Professionnelle </a:t>
            </a:r>
            <a:endParaRPr lang="fr-FR" sz="900" b="1" dirty="0">
              <a:cs typeface="Aharoni" panose="02010803020104030203" pitchFamily="2" charset="-79"/>
            </a:endParaRPr>
          </a:p>
          <a:p>
            <a:pPr marL="87313" indent="-8731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«</a:t>
            </a:r>
            <a:r>
              <a:rPr lang="fr-FR" sz="900" b="1" dirty="0">
                <a:cs typeface="Aharoni" panose="02010803020104030203" pitchFamily="2" charset="-79"/>
              </a:rPr>
              <a:t> </a:t>
            </a:r>
            <a:r>
              <a:rPr lang="it-IT" sz="900" b="1" dirty="0">
                <a:cs typeface="Aharoni" panose="02010803020104030203" pitchFamily="2" charset="-79"/>
              </a:rPr>
              <a:t>REMISE AUTO PRO CE NER 2023 » </a:t>
            </a:r>
            <a:r>
              <a:rPr lang="fr-FR" sz="900" dirty="0"/>
              <a:t>pour le contrat </a:t>
            </a:r>
            <a:r>
              <a:rPr lang="fr-FR" sz="900" dirty="0">
                <a:latin typeface="+mn-lt"/>
                <a:ea typeface="Verdana" pitchFamily="34" charset="0"/>
                <a:cs typeface="Calibri" panose="020F0502020204030204" pitchFamily="34" charset="0"/>
              </a:rPr>
              <a:t>Assurance 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Auto des Professionnels</a:t>
            </a:r>
            <a:endParaRPr lang="fr-FR" sz="900" b="1" dirty="0">
              <a:solidFill>
                <a:schemeClr val="accent2"/>
              </a:solidFill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9C297F4-D51A-43DD-87AA-C8B801E4C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83" y="987032"/>
            <a:ext cx="5651983" cy="2835271"/>
          </a:xfrm>
          <a:prstGeom prst="rect">
            <a:avLst/>
          </a:prstGeom>
        </p:spPr>
      </p:pic>
      <p:sp>
        <p:nvSpPr>
          <p:cNvPr id="57" name="Ellipse 56">
            <a:extLst>
              <a:ext uri="{FF2B5EF4-FFF2-40B4-BE49-F238E27FC236}">
                <a16:creationId xmlns:a16="http://schemas.microsoft.com/office/drawing/2014/main" id="{06612327-257C-453C-B766-2C98DEE09D58}"/>
              </a:ext>
            </a:extLst>
          </p:cNvPr>
          <p:cNvSpPr/>
          <p:nvPr/>
        </p:nvSpPr>
        <p:spPr>
          <a:xfrm>
            <a:off x="3820582" y="1527357"/>
            <a:ext cx="1515046" cy="181867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9B9A0AD-BA96-4708-A928-F173CB0B5B76}"/>
              </a:ext>
            </a:extLst>
          </p:cNvPr>
          <p:cNvSpPr/>
          <p:nvPr/>
        </p:nvSpPr>
        <p:spPr>
          <a:xfrm>
            <a:off x="2276483" y="1792759"/>
            <a:ext cx="500764" cy="13435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372ACD3D-4534-4D66-B2D2-224727F9822E}"/>
              </a:ext>
            </a:extLst>
          </p:cNvPr>
          <p:cNvSpPr/>
          <p:nvPr/>
        </p:nvSpPr>
        <p:spPr>
          <a:xfrm>
            <a:off x="2276482" y="3004347"/>
            <a:ext cx="531185" cy="107227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497158C8-C7F9-4D91-A609-3550A1B4275B}"/>
              </a:ext>
            </a:extLst>
          </p:cNvPr>
          <p:cNvSpPr/>
          <p:nvPr/>
        </p:nvSpPr>
        <p:spPr>
          <a:xfrm>
            <a:off x="4262230" y="1121040"/>
            <a:ext cx="1627777" cy="13963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CA7C1E-19BF-4A82-AB2E-0125E8D1DC6D}"/>
              </a:ext>
            </a:extLst>
          </p:cNvPr>
          <p:cNvSpPr/>
          <p:nvPr/>
        </p:nvSpPr>
        <p:spPr>
          <a:xfrm>
            <a:off x="3806784" y="1534091"/>
            <a:ext cx="157984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REMISE MR PRO CE NER 2023 </a:t>
            </a:r>
            <a:endParaRPr lang="fr-FR" sz="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EA56BDE7-42E8-44DD-91C1-D384A6C01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017" y="1405060"/>
            <a:ext cx="2417091" cy="2328048"/>
          </a:xfrm>
          <a:prstGeom prst="rect">
            <a:avLst/>
          </a:prstGeom>
        </p:spPr>
      </p:pic>
      <p:sp>
        <p:nvSpPr>
          <p:cNvPr id="63" name="Ellipse 62">
            <a:extLst>
              <a:ext uri="{FF2B5EF4-FFF2-40B4-BE49-F238E27FC236}">
                <a16:creationId xmlns:a16="http://schemas.microsoft.com/office/drawing/2014/main" id="{9208F80E-1C16-4025-8517-76B638414458}"/>
              </a:ext>
            </a:extLst>
          </p:cNvPr>
          <p:cNvSpPr/>
          <p:nvPr/>
        </p:nvSpPr>
        <p:spPr>
          <a:xfrm>
            <a:off x="6412601" y="2739278"/>
            <a:ext cx="582550" cy="14789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CD3E934E-AD2B-4519-89C3-4F2494BD0892}"/>
              </a:ext>
            </a:extLst>
          </p:cNvPr>
          <p:cNvSpPr/>
          <p:nvPr/>
        </p:nvSpPr>
        <p:spPr>
          <a:xfrm>
            <a:off x="4218627" y="3503772"/>
            <a:ext cx="698063" cy="15836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9D57BDE-0718-4232-9A0D-58A5C32C6D29}"/>
              </a:ext>
            </a:extLst>
          </p:cNvPr>
          <p:cNvSpPr txBox="1"/>
          <p:nvPr/>
        </p:nvSpPr>
        <p:spPr>
          <a:xfrm>
            <a:off x="5752177" y="1076156"/>
            <a:ext cx="1140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</a:t>
            </a:r>
            <a:endParaRPr lang="fr-FR" sz="2400" dirty="0">
              <a:solidFill>
                <a:schemeClr val="accent3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091EA3A9-01D7-4374-8523-C62622E9B6D4}"/>
              </a:ext>
            </a:extLst>
          </p:cNvPr>
          <p:cNvSpPr txBox="1"/>
          <p:nvPr/>
        </p:nvSpPr>
        <p:spPr>
          <a:xfrm>
            <a:off x="5206566" y="1382150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</a:t>
            </a:r>
            <a:endParaRPr lang="fr-FR" sz="2400" dirty="0">
              <a:solidFill>
                <a:schemeClr val="accent3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F9EADA8-1BAD-4F8F-A683-684D8E7103FC}"/>
              </a:ext>
            </a:extLst>
          </p:cNvPr>
          <p:cNvSpPr/>
          <p:nvPr/>
        </p:nvSpPr>
        <p:spPr>
          <a:xfrm>
            <a:off x="6492636" y="2708173"/>
            <a:ext cx="508475" cy="1867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840"/>
              </a:lnSpc>
              <a:spcAft>
                <a:spcPts val="0"/>
              </a:spcAft>
            </a:pPr>
            <a:r>
              <a:rPr lang="fr-FR" sz="600" dirty="0">
                <a:solidFill>
                  <a:schemeClr val="tx1"/>
                </a:solidFill>
                <a:latin typeface="+mn-lt"/>
              </a:rPr>
              <a:t>20 €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720655AE-1030-4A10-B519-4B91AC41D048}"/>
              </a:ext>
            </a:extLst>
          </p:cNvPr>
          <p:cNvSpPr txBox="1"/>
          <p:nvPr/>
        </p:nvSpPr>
        <p:spPr>
          <a:xfrm>
            <a:off x="1921893" y="2836813"/>
            <a:ext cx="651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</a:t>
            </a:r>
            <a:endParaRPr lang="fr-FR" sz="2400" dirty="0">
              <a:solidFill>
                <a:schemeClr val="accent3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9305CC1-CBEA-45F2-AF7D-26F2CB57D29F}"/>
              </a:ext>
            </a:extLst>
          </p:cNvPr>
          <p:cNvSpPr/>
          <p:nvPr/>
        </p:nvSpPr>
        <p:spPr>
          <a:xfrm>
            <a:off x="2880177" y="1736175"/>
            <a:ext cx="2774445" cy="830997"/>
          </a:xfrm>
          <a:prstGeom prst="rect">
            <a:avLst/>
          </a:prstGeom>
          <a:solidFill>
            <a:srgbClr val="FFFAEF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Dans l’outil de vente disponible depuis votre poste de travail 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allez dans le « compte client »,  </a:t>
            </a:r>
            <a:b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</a:b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partie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offre promo »</a:t>
            </a:r>
            <a:r>
              <a:rPr lang="fr-FR" sz="800" b="1" dirty="0">
                <a:solidFill>
                  <a:schemeClr val="accent2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puis cliquez sur le libellé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b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</a:b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</a:t>
            </a:r>
            <a:r>
              <a:rPr lang="en-US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REMISE MR PRO CE NER 2023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ou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it-IT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REMISE AUTO PRO CE NER 2023 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et appuyez sur le bouton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sélectionner »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6D37207E-DC0B-4FC5-8D7E-2F0EC4728B9C}"/>
              </a:ext>
            </a:extLst>
          </p:cNvPr>
          <p:cNvSpPr txBox="1"/>
          <p:nvPr/>
        </p:nvSpPr>
        <p:spPr>
          <a:xfrm>
            <a:off x="6872985" y="2533958"/>
            <a:ext cx="46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latin typeface="+mn-lt"/>
                <a:sym typeface="Wingdings" panose="05000000000000000000" pitchFamily="2" charset="2"/>
              </a:rPr>
              <a:t></a:t>
            </a:r>
            <a:endParaRPr lang="fr-FR" sz="24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8761F95E-EB56-4207-8BDD-3F2218A2A7BF}"/>
              </a:ext>
            </a:extLst>
          </p:cNvPr>
          <p:cNvSpPr/>
          <p:nvPr/>
        </p:nvSpPr>
        <p:spPr>
          <a:xfrm>
            <a:off x="7025358" y="3552140"/>
            <a:ext cx="641940" cy="18678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3131894-FDAD-46BC-B4F9-25FD54F32DE8}"/>
              </a:ext>
            </a:extLst>
          </p:cNvPr>
          <p:cNvSpPr/>
          <p:nvPr/>
        </p:nvSpPr>
        <p:spPr>
          <a:xfrm>
            <a:off x="7956376" y="3164944"/>
            <a:ext cx="969402" cy="830997"/>
          </a:xfrm>
          <a:prstGeom prst="rect">
            <a:avLst/>
          </a:prstGeom>
          <a:solidFill>
            <a:srgbClr val="FFFAEF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Cliquez ensuite sur 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enregistrer 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pour que le client puisse bénéficier de sa remise 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40EDDE0D-6675-4CFF-B64E-C838487E705B}"/>
              </a:ext>
            </a:extLst>
          </p:cNvPr>
          <p:cNvSpPr txBox="1"/>
          <p:nvPr/>
        </p:nvSpPr>
        <p:spPr>
          <a:xfrm>
            <a:off x="1939032" y="1629101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</a:t>
            </a:r>
            <a:endParaRPr lang="fr-FR" sz="2400" dirty="0">
              <a:solidFill>
                <a:schemeClr val="accent3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166DDC-6962-4849-9361-8E33BD094425}"/>
              </a:ext>
            </a:extLst>
          </p:cNvPr>
          <p:cNvSpPr/>
          <p:nvPr/>
        </p:nvSpPr>
        <p:spPr>
          <a:xfrm>
            <a:off x="3186225" y="2899636"/>
            <a:ext cx="4701901" cy="584775"/>
          </a:xfrm>
          <a:prstGeom prst="rect">
            <a:avLst/>
          </a:prstGeom>
          <a:solidFill>
            <a:srgbClr val="FFFAEF"/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Calculez et indiquez  le montant de la remise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(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1 mois / 12, soit 8,33 % de la cotisation annuelle TTC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) </a:t>
            </a:r>
            <a:r>
              <a:rPr lang="fr-FR" sz="800" b="1" dirty="0">
                <a:solidFill>
                  <a:schemeClr val="accent3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en respectant pour rappel les montants max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de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25 €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pour un contrat Assurance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Multirisque Professionnelle </a:t>
            </a:r>
            <a:b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</a:b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et de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100 €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 pour un contrat Assurance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Auto des Professionnels.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5B74004-D801-47DD-98CD-93CE6E8C9EB1}"/>
              </a:ext>
            </a:extLst>
          </p:cNvPr>
          <p:cNvSpPr/>
          <p:nvPr/>
        </p:nvSpPr>
        <p:spPr>
          <a:xfrm>
            <a:off x="5701405" y="2144387"/>
            <a:ext cx="2006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DU 10/01 AU 30/12/23 : OFFRE NER (=COMPTE PRO CE OUVERT EN 2023) LIMITEE AUX 800 1ERS CONTRATS MULTIRISQUE PRO,NOUVELLE SOUSCRIPTION, 1 MOIS OFFERT LIMITE A 25€. </a:t>
            </a:r>
            <a:b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1 FOIS/CONTRAT SUR LE MONTANT TTC DE LA COTISATION ANNUELLE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39D4A55F-42D7-43D2-9BE4-CBE2CF203FEB}"/>
              </a:ext>
            </a:extLst>
          </p:cNvPr>
          <p:cNvSpPr txBox="1"/>
          <p:nvPr/>
        </p:nvSpPr>
        <p:spPr>
          <a:xfrm>
            <a:off x="7610243" y="3419328"/>
            <a:ext cx="15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3"/>
                </a:solidFill>
                <a:latin typeface="+mn-lt"/>
                <a:sym typeface="Wingdings" panose="05000000000000000000" pitchFamily="2" charset="2"/>
              </a:rPr>
              <a:t></a:t>
            </a:r>
            <a:endParaRPr lang="fr-FR" sz="24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7367914-BD3D-4BBF-BDE8-758C8EEC3790}"/>
              </a:ext>
            </a:extLst>
          </p:cNvPr>
          <p:cNvSpPr/>
          <p:nvPr/>
        </p:nvSpPr>
        <p:spPr>
          <a:xfrm>
            <a:off x="441826" y="1061454"/>
            <a:ext cx="1496439" cy="2490686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6AA6F05E-518F-4B82-9D12-A596CEEE6994}"/>
              </a:ext>
            </a:extLst>
          </p:cNvPr>
          <p:cNvSpPr txBox="1"/>
          <p:nvPr/>
        </p:nvSpPr>
        <p:spPr>
          <a:xfrm>
            <a:off x="441826" y="3952096"/>
            <a:ext cx="8447027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dirty="0">
                <a:solidFill>
                  <a:schemeClr val="accent3"/>
                </a:solidFill>
                <a:cs typeface="Aharoni" panose="02010803020104030203" pitchFamily="2" charset="-79"/>
                <a:sym typeface="Arial" pitchFamily="34" charset="0"/>
              </a:rPr>
              <a:t>Le process décrit ici est exactement le même pour la remise sur le contrat Assurance Auto des Professionnels </a:t>
            </a: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  <a:sym typeface="Arial" pitchFamily="34" charset="0"/>
              </a:rPr>
              <a:t>(mise à part le libellé de l’offre promo à sélectionner).</a:t>
            </a:r>
            <a:endParaRPr lang="fr-FR" sz="8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Une fois l’offre promotionnelle enregistrée, </a:t>
            </a:r>
            <a:r>
              <a:rPr lang="fr-FR" sz="800" dirty="0">
                <a:solidFill>
                  <a:schemeClr val="accent3"/>
                </a:solidFill>
                <a:cs typeface="Aharoni" panose="02010803020104030203" pitchFamily="2" charset="-79"/>
              </a:rPr>
              <a:t>la remise octroyée au client sera déduite de la ou des échéances du client </a:t>
            </a: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(quel que soit le choix du client sur la périodicité du paiement de ses cotisations).</a:t>
            </a:r>
            <a:r>
              <a:rPr lang="fr-FR" sz="800" dirty="0">
                <a:solidFill>
                  <a:schemeClr val="accent2"/>
                </a:solidFill>
                <a:cs typeface="Aharoni" panose="02010803020104030203" pitchFamily="2" charset="-79"/>
              </a:rPr>
              <a:t> </a:t>
            </a:r>
            <a:r>
              <a:rPr lang="fr-FR" sz="800" b="1" dirty="0">
                <a:solidFill>
                  <a:schemeClr val="accent3"/>
                </a:solidFill>
                <a:cs typeface="Aharoni" panose="02010803020104030203" pitchFamily="2" charset="-79"/>
              </a:rPr>
              <a:t>Elle apparaitra sur sa facture dans le tableau « détail des opérations ».</a:t>
            </a:r>
          </a:p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b="1" u="sng" dirty="0">
                <a:solidFill>
                  <a:schemeClr val="tx1"/>
                </a:solidFill>
                <a:cs typeface="Aharoni" panose="02010803020104030203" pitchFamily="2" charset="-79"/>
              </a:rPr>
              <a:t>Uniquement si la souscription se fait hors signature électronique </a:t>
            </a:r>
            <a:r>
              <a:rPr lang="fr-FR" sz="800" b="1" dirty="0">
                <a:solidFill>
                  <a:schemeClr val="tx1"/>
                </a:solidFill>
                <a:cs typeface="Aharoni" panose="02010803020104030203" pitchFamily="2" charset="-79"/>
              </a:rPr>
              <a:t>: </a:t>
            </a:r>
            <a:r>
              <a:rPr lang="fr-FR" sz="800" b="1" dirty="0">
                <a:solidFill>
                  <a:schemeClr val="accent3"/>
                </a:solidFill>
                <a:cs typeface="Aharoni" panose="02010803020104030203" pitchFamily="2" charset="-79"/>
              </a:rPr>
              <a:t>Pensez à imprimer la facture à la fin du RDV (rubrique « facture agence ») </a:t>
            </a:r>
            <a:br>
              <a:rPr lang="fr-FR" sz="800" dirty="0">
                <a:solidFill>
                  <a:schemeClr val="accent3"/>
                </a:solidFill>
                <a:cs typeface="Aharoni" panose="02010803020104030203" pitchFamily="2" charset="-79"/>
              </a:rPr>
            </a:b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pour que le client voit apparaitre la remise car celle-ci ne figure pas sur le devis et la PVAC du client.</a:t>
            </a:r>
            <a:endParaRPr lang="fr-FR" sz="800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392FCBF7-11CC-4F71-AD97-96EF469D3E8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780" y="4092642"/>
            <a:ext cx="303681" cy="303681"/>
          </a:xfrm>
          <a:prstGeom prst="rect">
            <a:avLst/>
          </a:prstGeom>
        </p:spPr>
      </p:pic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ACC2D1ED-60A1-415D-B224-BCB8DEA301FD}"/>
              </a:ext>
            </a:extLst>
          </p:cNvPr>
          <p:cNvCxnSpPr>
            <a:cxnSpLocks/>
          </p:cNvCxnSpPr>
          <p:nvPr/>
        </p:nvCxnSpPr>
        <p:spPr>
          <a:xfrm>
            <a:off x="449874" y="1045256"/>
            <a:ext cx="0" cy="363600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BBE2822-0292-425A-B4C7-DC4B5F1975D7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ADF5B2C3-7038-4EE0-86DE-D6AAF847D35B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F99CC94-34B7-4CA4-9CC2-F426C4527B8A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104" name="Freeform 559">
              <a:extLst>
                <a:ext uri="{FF2B5EF4-FFF2-40B4-BE49-F238E27FC236}">
                  <a16:creationId xmlns:a16="http://schemas.microsoft.com/office/drawing/2014/main" id="{B096B95D-89FE-48F5-A7B3-A3EB937B7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5" name="Freeform 560">
              <a:extLst>
                <a:ext uri="{FF2B5EF4-FFF2-40B4-BE49-F238E27FC236}">
                  <a16:creationId xmlns:a16="http://schemas.microsoft.com/office/drawing/2014/main" id="{B68A6123-A27E-44E4-BA26-40710C7B1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6" name="Freeform 561">
              <a:extLst>
                <a:ext uri="{FF2B5EF4-FFF2-40B4-BE49-F238E27FC236}">
                  <a16:creationId xmlns:a16="http://schemas.microsoft.com/office/drawing/2014/main" id="{53210A0E-BFC6-429B-A746-466685F42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7" name="Freeform 562">
              <a:extLst>
                <a:ext uri="{FF2B5EF4-FFF2-40B4-BE49-F238E27FC236}">
                  <a16:creationId xmlns:a16="http://schemas.microsoft.com/office/drawing/2014/main" id="{F8D5BFBF-5A27-4A0D-B5B9-C90C9092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8" name="Freeform 563">
              <a:extLst>
                <a:ext uri="{FF2B5EF4-FFF2-40B4-BE49-F238E27FC236}">
                  <a16:creationId xmlns:a16="http://schemas.microsoft.com/office/drawing/2014/main" id="{0D28686F-AF91-4B2B-BC10-E6AF9F06F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9" name="Freeform 564">
              <a:extLst>
                <a:ext uri="{FF2B5EF4-FFF2-40B4-BE49-F238E27FC236}">
                  <a16:creationId xmlns:a16="http://schemas.microsoft.com/office/drawing/2014/main" id="{84AF62D6-DC17-4B3A-9D49-3BB9D8C41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0" name="Freeform 565">
              <a:extLst>
                <a:ext uri="{FF2B5EF4-FFF2-40B4-BE49-F238E27FC236}">
                  <a16:creationId xmlns:a16="http://schemas.microsoft.com/office/drawing/2014/main" id="{C737FCA4-1524-45ED-97F8-D1CEA8F25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11" name="Freeform 566">
              <a:extLst>
                <a:ext uri="{FF2B5EF4-FFF2-40B4-BE49-F238E27FC236}">
                  <a16:creationId xmlns:a16="http://schemas.microsoft.com/office/drawing/2014/main" id="{6DBB421F-0C06-4770-A51B-A020A699C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2" name="Freeform 567">
              <a:extLst>
                <a:ext uri="{FF2B5EF4-FFF2-40B4-BE49-F238E27FC236}">
                  <a16:creationId xmlns:a16="http://schemas.microsoft.com/office/drawing/2014/main" id="{40F4A3E9-82D4-4CB3-BE1A-399366E05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3" name="Line 568">
              <a:extLst>
                <a:ext uri="{FF2B5EF4-FFF2-40B4-BE49-F238E27FC236}">
                  <a16:creationId xmlns:a16="http://schemas.microsoft.com/office/drawing/2014/main" id="{463A1066-AA6D-4556-A41E-CB9E054E6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4" name="Line 569">
              <a:extLst>
                <a:ext uri="{FF2B5EF4-FFF2-40B4-BE49-F238E27FC236}">
                  <a16:creationId xmlns:a16="http://schemas.microsoft.com/office/drawing/2014/main" id="{8798F8DF-A230-4E34-A3E4-556DC95F14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5" name="Line 570">
              <a:extLst>
                <a:ext uri="{FF2B5EF4-FFF2-40B4-BE49-F238E27FC236}">
                  <a16:creationId xmlns:a16="http://schemas.microsoft.com/office/drawing/2014/main" id="{C92179D0-C6CE-440D-BAFE-2BDD12AEA0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6" name="Line 571">
              <a:extLst>
                <a:ext uri="{FF2B5EF4-FFF2-40B4-BE49-F238E27FC236}">
                  <a16:creationId xmlns:a16="http://schemas.microsoft.com/office/drawing/2014/main" id="{8CD2F2A6-052B-4C3B-8FA3-6287E06FB3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17" name="Freeform 572">
              <a:extLst>
                <a:ext uri="{FF2B5EF4-FFF2-40B4-BE49-F238E27FC236}">
                  <a16:creationId xmlns:a16="http://schemas.microsoft.com/office/drawing/2014/main" id="{CB566E4C-5669-4A3F-8E29-77681FEF1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8" name="Freeform 574">
              <a:extLst>
                <a:ext uri="{FF2B5EF4-FFF2-40B4-BE49-F238E27FC236}">
                  <a16:creationId xmlns:a16="http://schemas.microsoft.com/office/drawing/2014/main" id="{6026C2F5-A59B-4D9B-9D8C-DBC5E5D3B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9" name="Freeform 575">
              <a:extLst>
                <a:ext uri="{FF2B5EF4-FFF2-40B4-BE49-F238E27FC236}">
                  <a16:creationId xmlns:a16="http://schemas.microsoft.com/office/drawing/2014/main" id="{2001A638-C3BC-4FF1-80D2-D6834B9F6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  <p:sp>
        <p:nvSpPr>
          <p:cNvPr id="50" name="Titre 1">
            <a:extLst>
              <a:ext uri="{FF2B5EF4-FFF2-40B4-BE49-F238E27FC236}">
                <a16:creationId xmlns:a16="http://schemas.microsoft.com/office/drawing/2014/main" id="{F20A91D7-C376-4BAD-B024-F157E5669222}"/>
              </a:ext>
            </a:extLst>
          </p:cNvPr>
          <p:cNvSpPr txBox="1">
            <a:spLocks/>
          </p:cNvSpPr>
          <p:nvPr/>
        </p:nvSpPr>
        <p:spPr>
          <a:xfrm>
            <a:off x="1333027" y="453526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Process d’octroi pour les conseillers</a:t>
            </a:r>
          </a:p>
        </p:txBody>
      </p:sp>
    </p:spTree>
    <p:extLst>
      <p:ext uri="{BB962C8B-B14F-4D97-AF65-F5344CB8AC3E}">
        <p14:creationId xmlns:p14="http://schemas.microsoft.com/office/powerpoint/2010/main" val="1128770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5486633-4B44-493A-BC5F-2EF8DB14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23645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multi-détention 2023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D51EAC01-9FB0-477D-A6E9-4C080337A849}"/>
              </a:ext>
            </a:extLst>
          </p:cNvPr>
          <p:cNvSpPr txBox="1">
            <a:spLocks/>
          </p:cNvSpPr>
          <p:nvPr/>
        </p:nvSpPr>
        <p:spPr>
          <a:xfrm>
            <a:off x="1331640" y="394701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Modalités de la remise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81ADE3A-246B-4173-A04E-B985F836B4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6026"/>
          <a:stretch/>
        </p:blipFill>
        <p:spPr>
          <a:xfrm>
            <a:off x="473974" y="901861"/>
            <a:ext cx="1107597" cy="56502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E5FF90DE-EF17-414E-ABAF-03B26199148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903" y="2527292"/>
            <a:ext cx="295870" cy="29587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20155F1-0404-4AA3-94DD-3A8F1C24AC5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1049" y="1605800"/>
            <a:ext cx="392840" cy="297724"/>
          </a:xfrm>
          <a:prstGeom prst="rect">
            <a:avLst/>
          </a:prstGeom>
          <a:solidFill>
            <a:schemeClr val="tx2"/>
          </a:solidFill>
          <a:ln w="372" cap="flat">
            <a:noFill/>
            <a:prstDash val="solid"/>
            <a:miter/>
          </a:ln>
        </p:spPr>
      </p:pic>
      <p:pic>
        <p:nvPicPr>
          <p:cNvPr id="35" name="Graphique 34">
            <a:extLst>
              <a:ext uri="{FF2B5EF4-FFF2-40B4-BE49-F238E27FC236}">
                <a16:creationId xmlns:a16="http://schemas.microsoft.com/office/drawing/2014/main" id="{DDE61C68-0189-4197-8F59-2179D0E2AB0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1903" y="2067473"/>
            <a:ext cx="295870" cy="29587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C004E8C-487F-4212-83BD-B3F3B916B3B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76" y="4198431"/>
            <a:ext cx="312586" cy="242101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C517E6A9-3D88-4AC7-90DB-223D7EC3DA21}"/>
              </a:ext>
            </a:extLst>
          </p:cNvPr>
          <p:cNvSpPr txBox="1"/>
          <p:nvPr/>
        </p:nvSpPr>
        <p:spPr>
          <a:xfrm>
            <a:off x="6532561" y="1352377"/>
            <a:ext cx="2287911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fr-FR" sz="800" b="1" u="sng" dirty="0">
                <a:cs typeface="Calibri" panose="020F0502020204030204" pitchFamily="34" charset="0"/>
              </a:rPr>
              <a:t>Bon à savoir </a:t>
            </a:r>
            <a:r>
              <a:rPr lang="fr-FR" sz="800" b="1" dirty="0">
                <a:cs typeface="Calibri" panose="020F0502020204030204" pitchFamily="34" charset="0"/>
              </a:rPr>
              <a:t>: </a:t>
            </a:r>
          </a:p>
          <a:p>
            <a:endParaRPr lang="fr-FR" sz="800" b="1" dirty="0"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La r</a:t>
            </a:r>
            <a:r>
              <a:rPr kumimoji="0" lang="fr-FR" sz="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emise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est valable uniquement  :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la 1</a:t>
            </a:r>
            <a:r>
              <a:rPr kumimoji="0" lang="fr-FR" sz="8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re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année de souscription.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 </a:t>
            </a:r>
            <a:b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Le montant des cotisations annuelles suivantes sera fixé selon les conditions normales prévues dans les engagements contractuels en vigueur.</a:t>
            </a:r>
          </a:p>
          <a:p>
            <a:pPr marL="3619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fr-FR" sz="800" b="1" dirty="0">
                <a:cs typeface="Aharoni" panose="02010803020104030203" pitchFamily="2" charset="-79"/>
              </a:rPr>
              <a:t>sur les nouvelles souscriptions</a:t>
            </a:r>
            <a:r>
              <a:rPr lang="fr-FR" sz="800" dirty="0">
                <a:cs typeface="Aharoni" panose="02010803020104030203" pitchFamily="2" charset="-79"/>
              </a:rPr>
              <a:t>. </a:t>
            </a:r>
            <a:br>
              <a:rPr lang="fr-FR" sz="800" dirty="0">
                <a:cs typeface="Aharoni" panose="02010803020104030203" pitchFamily="2" charset="-79"/>
              </a:rPr>
            </a:br>
            <a:r>
              <a:rPr lang="fr-FR" sz="800" dirty="0">
                <a:cs typeface="Aharoni" panose="02010803020104030203" pitchFamily="2" charset="-79"/>
              </a:rPr>
              <a:t>La remise n’est pas valable sur les avenants ou contrats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en remplacement d'un contrat en cours.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haroni" panose="02010803020104030203" pitchFamily="2" charset="-79"/>
              <a:sym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Par ailleurs, cette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réduction est non cumulable avec toute offre promotionnelle en cours </a:t>
            </a:r>
            <a:b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(ex : remise </a:t>
            </a:r>
            <a:r>
              <a:rPr lang="fr-FR" sz="800" dirty="0">
                <a:cs typeface="Aharoni" panose="02010803020104030203" pitchFamily="2" charset="-79"/>
              </a:rPr>
              <a:t>auto pro green</a:t>
            </a: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, </a:t>
            </a:r>
            <a:r>
              <a:rPr lang="fr-FR" sz="800" dirty="0">
                <a:cs typeface="Aharoni" panose="02010803020104030203" pitchFamily="2" charset="-79"/>
              </a:rPr>
              <a:t>temps forts,</a:t>
            </a:r>
            <a:b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</a:br>
            <a:r>
              <a:rPr kumimoji="0" lang="fr-FR" sz="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haroni" panose="02010803020104030203" pitchFamily="2" charset="-79"/>
                <a:sym typeface="Arial"/>
              </a:rPr>
              <a:t>Nouvelle Entrée en Relation</a:t>
            </a:r>
            <a:r>
              <a:rPr lang="fr-FR" sz="800" dirty="0">
                <a:cs typeface="Aharoni" panose="02010803020104030203" pitchFamily="2" charset="-79"/>
              </a:rPr>
              <a:t>…).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dirty="0"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fr-FR" sz="800" dirty="0">
                <a:cs typeface="Aharoni" panose="02010803020104030203" pitchFamily="2" charset="-79"/>
              </a:rPr>
              <a:t>Pour vous permettre de </a:t>
            </a:r>
            <a:r>
              <a:rPr lang="fr-FR" sz="800" b="1" dirty="0">
                <a:cs typeface="Aharoni" panose="02010803020104030203" pitchFamily="2" charset="-79"/>
              </a:rPr>
              <a:t>faire la promotion de cette remise auprès de vos clients, une bannière web </a:t>
            </a:r>
            <a:r>
              <a:rPr lang="fr-FR" sz="800" dirty="0">
                <a:cs typeface="Aharoni" panose="02010803020104030203" pitchFamily="2" charset="-79"/>
              </a:rPr>
              <a:t>sera mise à votre disposition courant février 2023.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800" dirty="0">
              <a:cs typeface="Aharoni" panose="02010803020104030203" pitchFamily="2" charset="-79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AE0C65F-BB44-48AB-8AE9-389CB3D8E970}"/>
              </a:ext>
            </a:extLst>
          </p:cNvPr>
          <p:cNvCxnSpPr>
            <a:cxnSpLocks/>
          </p:cNvCxnSpPr>
          <p:nvPr/>
        </p:nvCxnSpPr>
        <p:spPr>
          <a:xfrm>
            <a:off x="446179" y="874779"/>
            <a:ext cx="11819" cy="34560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>
            <a:extLst>
              <a:ext uri="{FF2B5EF4-FFF2-40B4-BE49-F238E27FC236}">
                <a16:creationId xmlns:a16="http://schemas.microsoft.com/office/drawing/2014/main" id="{8914711E-666B-41D1-8A65-BBE492D12DA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1903" y="3462764"/>
            <a:ext cx="312587" cy="312587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43C7206D-F15E-400E-BC8D-C255E434133F}"/>
              </a:ext>
            </a:extLst>
          </p:cNvPr>
          <p:cNvSpPr/>
          <p:nvPr/>
        </p:nvSpPr>
        <p:spPr>
          <a:xfrm>
            <a:off x="1334501" y="4155926"/>
            <a:ext cx="3805519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>
                <a:sym typeface="Wingdings" panose="05000000000000000000" pitchFamily="2" charset="2"/>
              </a:rPr>
              <a:t> </a:t>
            </a:r>
            <a:r>
              <a:rPr lang="fr-FR" sz="900" b="1" u="sng" dirty="0"/>
              <a:t>L’octroi de la remise n’est pas automatique à la souscription </a:t>
            </a:r>
            <a: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fr-FR" sz="9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fr-FR" sz="900" i="1" dirty="0">
                <a:solidFill>
                  <a:schemeClr val="accent1"/>
                </a:solidFill>
              </a:rPr>
              <a:t>(cf. détails du process en slide suivante)</a:t>
            </a:r>
            <a:endParaRPr lang="fr-FR" sz="900" b="1" dirty="0">
              <a:solidFill>
                <a:schemeClr val="accent1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C56015F2-1E75-4693-AAD8-636168992775}"/>
              </a:ext>
            </a:extLst>
          </p:cNvPr>
          <p:cNvSpPr txBox="1"/>
          <p:nvPr/>
        </p:nvSpPr>
        <p:spPr>
          <a:xfrm>
            <a:off x="1323047" y="1923678"/>
            <a:ext cx="4956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fr-FR" sz="900" dirty="0">
                <a:solidFill>
                  <a:schemeClr val="tx1"/>
                </a:solidFill>
              </a:rPr>
              <a:t>Offre ouverte aux </a:t>
            </a:r>
            <a:r>
              <a:rPr lang="fr-FR" sz="900" b="1" dirty="0">
                <a:solidFill>
                  <a:schemeClr val="tx1"/>
                </a:solidFill>
              </a:rPr>
              <a:t>clients pro déjà équipés chez BPCE IARD </a:t>
            </a:r>
            <a:r>
              <a:rPr lang="fr-FR" sz="900" dirty="0">
                <a:solidFill>
                  <a:schemeClr val="tx1"/>
                </a:solidFill>
              </a:rPr>
              <a:t>d’un contrat Assurance Multirisque Professionnelle ou Assurance Auto des Professionnels </a:t>
            </a:r>
            <a:r>
              <a:rPr lang="fr-FR" sz="900" b="1" dirty="0">
                <a:solidFill>
                  <a:schemeClr val="tx1"/>
                </a:solidFill>
              </a:rPr>
              <a:t>et souhaitant souscrire en 2023 un 2</a:t>
            </a:r>
            <a:r>
              <a:rPr lang="fr-FR" sz="900" b="1" baseline="30000" dirty="0">
                <a:solidFill>
                  <a:schemeClr val="tx1"/>
                </a:solidFill>
              </a:rPr>
              <a:t>e</a:t>
            </a:r>
            <a:r>
              <a:rPr lang="fr-FR" sz="900" b="1" dirty="0">
                <a:solidFill>
                  <a:schemeClr val="tx1"/>
                </a:solidFill>
              </a:rPr>
              <a:t> contrat IARD Pro définitif </a:t>
            </a:r>
            <a:r>
              <a:rPr lang="fr-FR" sz="900" dirty="0">
                <a:solidFill>
                  <a:schemeClr val="tx1"/>
                </a:solidFill>
              </a:rPr>
              <a:t>parmi l’un des 2 contrats suivants : </a:t>
            </a:r>
            <a:br>
              <a:rPr lang="fr-FR" sz="900" dirty="0">
                <a:solidFill>
                  <a:schemeClr val="tx1"/>
                </a:solidFill>
              </a:rPr>
            </a:br>
            <a:r>
              <a:rPr lang="fr-FR" sz="900" b="1" dirty="0">
                <a:solidFill>
                  <a:schemeClr val="tx1"/>
                </a:solidFill>
              </a:rPr>
              <a:t>Assurance Multirisque Professionnelle ou Assurance Auto des Professionnels. 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22C45804-E899-49E5-B842-7155E620AEF0}"/>
              </a:ext>
            </a:extLst>
          </p:cNvPr>
          <p:cNvSpPr txBox="1"/>
          <p:nvPr/>
        </p:nvSpPr>
        <p:spPr>
          <a:xfrm>
            <a:off x="1331639" y="3443104"/>
            <a:ext cx="495673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Remise contingentée au niveau national pour </a:t>
            </a:r>
            <a:r>
              <a:rPr lang="fr-FR" sz="900" b="1" dirty="0"/>
              <a:t>les contrats souscrits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 2023 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480 premiers contrats Assurance Auto des Professionnels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et aux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800 premiers contrats Assurances Multirisque Professionnelle</a:t>
            </a:r>
            <a:endParaRPr lang="fr-FR" sz="9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123DA53-6203-46E3-BB81-D15846AF788C}"/>
              </a:ext>
            </a:extLst>
          </p:cNvPr>
          <p:cNvSpPr/>
          <p:nvPr/>
        </p:nvSpPr>
        <p:spPr>
          <a:xfrm>
            <a:off x="1331640" y="1583166"/>
            <a:ext cx="4896544" cy="3539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1"/>
            <a:r>
              <a:rPr lang="fr-FR" sz="900" b="1" dirty="0"/>
              <a:t>Du 10/01/2023 au 30/12/2023 inclus</a:t>
            </a:r>
            <a:br>
              <a:rPr lang="fr-FR" sz="800" b="1" dirty="0"/>
            </a:br>
            <a:r>
              <a:rPr lang="fr-FR" sz="800" dirty="0">
                <a:cs typeface="Aharoni" panose="02010803020104030203" pitchFamily="2" charset="-79"/>
              </a:rPr>
              <a:t>(dans la limite du contingent national fixé sur cette remise, cf. ci-dessous)</a:t>
            </a:r>
            <a:endParaRPr lang="fr-FR" sz="800" b="1" dirty="0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8549995-49D2-4067-870D-BA9E0C148655}"/>
              </a:ext>
            </a:extLst>
          </p:cNvPr>
          <p:cNvSpPr txBox="1"/>
          <p:nvPr/>
        </p:nvSpPr>
        <p:spPr>
          <a:xfrm>
            <a:off x="1140907" y="2533066"/>
            <a:ext cx="53516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lvl="2"/>
            <a:r>
              <a:rPr lang="fr-FR" sz="900" b="1" dirty="0">
                <a:solidFill>
                  <a:schemeClr val="tx1"/>
                </a:solidFill>
              </a:rPr>
              <a:t>1 mois de cotisation offert sur le montant de la 1</a:t>
            </a:r>
            <a:r>
              <a:rPr lang="fr-FR" sz="900" b="1" baseline="30000" dirty="0">
                <a:solidFill>
                  <a:schemeClr val="tx1"/>
                </a:solidFill>
              </a:rPr>
              <a:t>re</a:t>
            </a:r>
            <a:r>
              <a:rPr lang="fr-FR" sz="900" b="1" dirty="0">
                <a:solidFill>
                  <a:schemeClr val="tx1"/>
                </a:solidFill>
              </a:rPr>
              <a:t> cotisation annuelle TTC du 2</a:t>
            </a:r>
            <a:r>
              <a:rPr lang="fr-FR" sz="900" b="1" baseline="30000" dirty="0">
                <a:solidFill>
                  <a:schemeClr val="tx1"/>
                </a:solidFill>
              </a:rPr>
              <a:t>e</a:t>
            </a:r>
            <a:r>
              <a:rPr lang="fr-FR" sz="900" b="1" dirty="0">
                <a:solidFill>
                  <a:schemeClr val="tx1"/>
                </a:solidFill>
              </a:rPr>
              <a:t> contrat souscrit en 2023 </a:t>
            </a:r>
            <a:r>
              <a:rPr lang="fr-FR" sz="900" dirty="0">
                <a:solidFill>
                  <a:schemeClr val="tx1"/>
                </a:solidFill>
              </a:rPr>
              <a:t>dans la limite de :</a:t>
            </a:r>
          </a:p>
          <a:p>
            <a:pPr marL="347662" lvl="2" indent="-17145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tx1"/>
                </a:solidFill>
              </a:rPr>
              <a:t>25 € pour un contrat Multirisque Professionnelle </a:t>
            </a:r>
            <a:r>
              <a:rPr lang="fr-FR" sz="900" dirty="0">
                <a:solidFill>
                  <a:schemeClr val="tx1"/>
                </a:solidFill>
              </a:rPr>
              <a:t>(hors Multirisque Non Exploitant)</a:t>
            </a:r>
            <a:r>
              <a:rPr lang="fr-FR" sz="900" b="1" dirty="0">
                <a:solidFill>
                  <a:schemeClr val="tx1"/>
                </a:solidFill>
              </a:rPr>
              <a:t> </a:t>
            </a:r>
          </a:p>
          <a:p>
            <a:pPr marL="347662" lvl="2" indent="-17145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schemeClr val="tx1"/>
                </a:solidFill>
              </a:rPr>
              <a:t>et de 100 € pour un contrat Auto des Professionnels. </a:t>
            </a:r>
          </a:p>
          <a:p>
            <a:pPr marL="176212" lvl="2"/>
            <a:r>
              <a:rPr lang="fr-FR" sz="900" b="1" dirty="0">
                <a:solidFill>
                  <a:schemeClr val="tx1"/>
                </a:solidFill>
              </a:rPr>
              <a:t>=&gt; Remise applicable uniquement sur les contrats définitifs (</a:t>
            </a:r>
            <a:r>
              <a:rPr lang="fr-FR" sz="900" b="1" dirty="0">
                <a:cs typeface="Aharoni" panose="02010803020104030203" pitchFamily="2" charset="-79"/>
              </a:rPr>
              <a:t>CDI : </a:t>
            </a:r>
            <a:r>
              <a:rPr lang="fr-FR" sz="900" dirty="0">
                <a:cs typeface="Aharoni" panose="02010803020104030203" pitchFamily="2" charset="-79"/>
              </a:rPr>
              <a:t>contrats à durée indéterminée) </a:t>
            </a:r>
            <a:endParaRPr lang="fr-FR" sz="900" b="1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C47114F-9512-46BC-A37C-2656D1627178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CDC5D808-03A8-4372-B780-C3DA15B0CF7C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F8949DEB-F2E5-4367-9BFE-6FF0014FBBA2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85" name="Freeform 559">
              <a:extLst>
                <a:ext uri="{FF2B5EF4-FFF2-40B4-BE49-F238E27FC236}">
                  <a16:creationId xmlns:a16="http://schemas.microsoft.com/office/drawing/2014/main" id="{93635610-7117-49EE-A4F7-3545872D6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86" name="Freeform 560">
              <a:extLst>
                <a:ext uri="{FF2B5EF4-FFF2-40B4-BE49-F238E27FC236}">
                  <a16:creationId xmlns:a16="http://schemas.microsoft.com/office/drawing/2014/main" id="{59989365-D7A4-4AB3-8089-E20FA9148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7" name="Freeform 561">
              <a:extLst>
                <a:ext uri="{FF2B5EF4-FFF2-40B4-BE49-F238E27FC236}">
                  <a16:creationId xmlns:a16="http://schemas.microsoft.com/office/drawing/2014/main" id="{1329CE1E-3D1C-4ECB-AB8A-C39DFB8A0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8" name="Freeform 562">
              <a:extLst>
                <a:ext uri="{FF2B5EF4-FFF2-40B4-BE49-F238E27FC236}">
                  <a16:creationId xmlns:a16="http://schemas.microsoft.com/office/drawing/2014/main" id="{9F31B9B4-C95F-4E76-BCFC-7E96DAB24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9" name="Freeform 563">
              <a:extLst>
                <a:ext uri="{FF2B5EF4-FFF2-40B4-BE49-F238E27FC236}">
                  <a16:creationId xmlns:a16="http://schemas.microsoft.com/office/drawing/2014/main" id="{76C326BD-2AAF-4AAA-91EF-E19D7D1A9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0" name="Freeform 564">
              <a:extLst>
                <a:ext uri="{FF2B5EF4-FFF2-40B4-BE49-F238E27FC236}">
                  <a16:creationId xmlns:a16="http://schemas.microsoft.com/office/drawing/2014/main" id="{6FFE75E8-3B5B-464B-B70F-074E3FF0C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1" name="Freeform 565">
              <a:extLst>
                <a:ext uri="{FF2B5EF4-FFF2-40B4-BE49-F238E27FC236}">
                  <a16:creationId xmlns:a16="http://schemas.microsoft.com/office/drawing/2014/main" id="{64B23A60-2C58-46F1-BE88-8DC3C6B2F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2" name="Freeform 566">
              <a:extLst>
                <a:ext uri="{FF2B5EF4-FFF2-40B4-BE49-F238E27FC236}">
                  <a16:creationId xmlns:a16="http://schemas.microsoft.com/office/drawing/2014/main" id="{C9093673-156E-4148-971F-3559D2521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3" name="Freeform 567">
              <a:extLst>
                <a:ext uri="{FF2B5EF4-FFF2-40B4-BE49-F238E27FC236}">
                  <a16:creationId xmlns:a16="http://schemas.microsoft.com/office/drawing/2014/main" id="{F534AC56-2C33-479B-B324-9CC3BCB27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4" name="Line 568">
              <a:extLst>
                <a:ext uri="{FF2B5EF4-FFF2-40B4-BE49-F238E27FC236}">
                  <a16:creationId xmlns:a16="http://schemas.microsoft.com/office/drawing/2014/main" id="{3A74C782-68A6-458E-8296-4D3EF1A94D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5" name="Line 569">
              <a:extLst>
                <a:ext uri="{FF2B5EF4-FFF2-40B4-BE49-F238E27FC236}">
                  <a16:creationId xmlns:a16="http://schemas.microsoft.com/office/drawing/2014/main" id="{68F0D9F3-A714-4483-A09E-FD7D74AF2F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6" name="Line 570">
              <a:extLst>
                <a:ext uri="{FF2B5EF4-FFF2-40B4-BE49-F238E27FC236}">
                  <a16:creationId xmlns:a16="http://schemas.microsoft.com/office/drawing/2014/main" id="{C4E9CCE5-FED4-4C70-AFE6-9A0FB4495A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7" name="Line 571">
              <a:extLst>
                <a:ext uri="{FF2B5EF4-FFF2-40B4-BE49-F238E27FC236}">
                  <a16:creationId xmlns:a16="http://schemas.microsoft.com/office/drawing/2014/main" id="{E3CB3325-0996-4513-870C-CBBB95531F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8" name="Freeform 572">
              <a:extLst>
                <a:ext uri="{FF2B5EF4-FFF2-40B4-BE49-F238E27FC236}">
                  <a16:creationId xmlns:a16="http://schemas.microsoft.com/office/drawing/2014/main" id="{7B0D5E26-D400-427D-830D-C1D6DB8DB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9" name="Freeform 574">
              <a:extLst>
                <a:ext uri="{FF2B5EF4-FFF2-40B4-BE49-F238E27FC236}">
                  <a16:creationId xmlns:a16="http://schemas.microsoft.com/office/drawing/2014/main" id="{8E93568D-9EFB-4D95-B3FE-51F802F78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0" name="Freeform 575">
              <a:extLst>
                <a:ext uri="{FF2B5EF4-FFF2-40B4-BE49-F238E27FC236}">
                  <a16:creationId xmlns:a16="http://schemas.microsoft.com/office/drawing/2014/main" id="{A1F7EDD8-0982-4454-9981-E5991FAC1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888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5486633-4B44-493A-BC5F-2EF8DB14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36707"/>
            <a:ext cx="8208912" cy="409370"/>
          </a:xfrm>
        </p:spPr>
        <p:txBody>
          <a:bodyPr/>
          <a:lstStyle/>
          <a:p>
            <a:r>
              <a:rPr lang="fr-FR" sz="2000" dirty="0">
                <a:solidFill>
                  <a:schemeClr val="tx2"/>
                </a:solidFill>
              </a:rPr>
              <a:t>3 - </a:t>
            </a:r>
            <a:r>
              <a:rPr lang="fr-FR" sz="2000" dirty="0"/>
              <a:t>Remise multi-détention 2023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91179B6F-31B6-4E41-ABE2-62FB523BA695}"/>
              </a:ext>
            </a:extLst>
          </p:cNvPr>
          <p:cNvSpPr txBox="1"/>
          <p:nvPr/>
        </p:nvSpPr>
        <p:spPr>
          <a:xfrm>
            <a:off x="482025" y="1161293"/>
            <a:ext cx="1549206" cy="2490577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>
              <a:spcBef>
                <a:spcPts val="200"/>
              </a:spcBef>
              <a:buClr>
                <a:srgbClr val="0070C0"/>
              </a:buClr>
            </a:pPr>
            <a:r>
              <a:rPr lang="fr-FR" sz="900" b="1" dirty="0">
                <a:solidFill>
                  <a:schemeClr val="accent1"/>
                </a:solidFill>
              </a:rPr>
              <a:t>Libellés des offres promos multi-détention</a:t>
            </a:r>
            <a:br>
              <a:rPr lang="fr-FR" sz="900" b="1" dirty="0">
                <a:solidFill>
                  <a:schemeClr val="accent1"/>
                </a:solidFill>
              </a:rPr>
            </a:br>
            <a:r>
              <a:rPr lang="fr-FR" sz="900" b="1" dirty="0">
                <a:solidFill>
                  <a:schemeClr val="accent1"/>
                </a:solidFill>
              </a:rPr>
              <a:t>dans l’outil BPCE IARD : 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900" b="1" dirty="0">
                <a:cs typeface="Aharoni" panose="02010803020104030203" pitchFamily="2" charset="-79"/>
              </a:rPr>
              <a:t>« </a:t>
            </a:r>
            <a:r>
              <a:rPr lang="en-US" sz="900" b="1" dirty="0">
                <a:cs typeface="Aharoni" panose="02010803020104030203" pitchFamily="2" charset="-79"/>
              </a:rPr>
              <a:t>REMISE MULTIDETENTION </a:t>
            </a:r>
            <a:br>
              <a:rPr lang="en-US" sz="900" b="1" dirty="0">
                <a:cs typeface="Aharoni" panose="02010803020104030203" pitchFamily="2" charset="-79"/>
              </a:rPr>
            </a:br>
            <a:r>
              <a:rPr lang="en-US" sz="900" b="1" dirty="0">
                <a:cs typeface="Aharoni" panose="02010803020104030203" pitchFamily="2" charset="-79"/>
              </a:rPr>
              <a:t>MR PRO CE 2023 </a:t>
            </a:r>
            <a:r>
              <a:rPr lang="fr-FR" sz="900" b="1" dirty="0">
                <a:cs typeface="Aharoni" panose="02010803020104030203" pitchFamily="2" charset="-79"/>
              </a:rPr>
              <a:t>»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900" dirty="0"/>
              <a:t>pour le contrat </a:t>
            </a:r>
            <a:r>
              <a:rPr lang="fr-FR" sz="900" dirty="0">
                <a:latin typeface="+mn-lt"/>
                <a:ea typeface="Verdana" pitchFamily="34" charset="0"/>
                <a:cs typeface="Calibri" panose="020F0502020204030204" pitchFamily="34" charset="0"/>
              </a:rPr>
              <a:t>Assurance 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Multirisque Professionnelle </a:t>
            </a:r>
            <a:endParaRPr lang="fr-FR" sz="900" b="1" dirty="0">
              <a:cs typeface="Aharoni" panose="02010803020104030203" pitchFamily="2" charset="-79"/>
            </a:endParaRP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</a:rPr>
              <a:t>«</a:t>
            </a:r>
            <a:r>
              <a:rPr lang="fr-FR" sz="900" b="1" dirty="0">
                <a:cs typeface="Aharoni" panose="02010803020104030203" pitchFamily="2" charset="-79"/>
              </a:rPr>
              <a:t> </a:t>
            </a:r>
            <a:r>
              <a:rPr lang="it-IT" sz="900" b="1" dirty="0">
                <a:cs typeface="Aharoni" panose="02010803020104030203" pitchFamily="2" charset="-79"/>
              </a:rPr>
              <a:t>REMISE MULTIDETENTION AUTOPROCE 2023 » </a:t>
            </a:r>
            <a:r>
              <a:rPr lang="fr-FR" sz="900" dirty="0"/>
              <a:t>pour le contrat </a:t>
            </a:r>
            <a:r>
              <a:rPr lang="fr-FR" sz="900" dirty="0">
                <a:latin typeface="+mn-lt"/>
                <a:ea typeface="Verdana" pitchFamily="34" charset="0"/>
                <a:cs typeface="Calibri" panose="020F0502020204030204" pitchFamily="34" charset="0"/>
              </a:rPr>
              <a:t>Assurance </a:t>
            </a:r>
            <a:r>
              <a:rPr lang="fr-FR" sz="9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Auto des Professionnels</a:t>
            </a:r>
            <a:br>
              <a:rPr lang="fr-FR" sz="900" b="1" dirty="0">
                <a:cs typeface="Aharoni" panose="02010803020104030203" pitchFamily="2" charset="-79"/>
              </a:rPr>
            </a:br>
            <a:endParaRPr lang="fr-FR" sz="900" b="1" dirty="0">
              <a:cs typeface="Aharoni" panose="02010803020104030203" pitchFamily="2" charset="-79"/>
            </a:endParaRPr>
          </a:p>
          <a:p>
            <a:pPr>
              <a:buClr>
                <a:srgbClr val="0070C0"/>
              </a:buClr>
            </a:pPr>
            <a:endParaRPr lang="fr-FR" sz="900" b="1" dirty="0">
              <a:solidFill>
                <a:schemeClr val="accent2"/>
              </a:solidFill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0253BE77-2F44-45ED-B709-5C7BDE3D2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83" y="987032"/>
            <a:ext cx="5651983" cy="2835271"/>
          </a:xfrm>
          <a:prstGeom prst="rect">
            <a:avLst/>
          </a:prstGeom>
        </p:spPr>
      </p:pic>
      <p:sp>
        <p:nvSpPr>
          <p:cNvPr id="63" name="Ellipse 62">
            <a:extLst>
              <a:ext uri="{FF2B5EF4-FFF2-40B4-BE49-F238E27FC236}">
                <a16:creationId xmlns:a16="http://schemas.microsoft.com/office/drawing/2014/main" id="{0BE7BCF5-071E-42FF-B4BA-5C4BDD2F8E4A}"/>
              </a:ext>
            </a:extLst>
          </p:cNvPr>
          <p:cNvSpPr/>
          <p:nvPr/>
        </p:nvSpPr>
        <p:spPr>
          <a:xfrm>
            <a:off x="3820582" y="1527357"/>
            <a:ext cx="1515046" cy="24919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4E9F13E1-CBF7-40B7-9606-0CEBE1793024}"/>
              </a:ext>
            </a:extLst>
          </p:cNvPr>
          <p:cNvSpPr/>
          <p:nvPr/>
        </p:nvSpPr>
        <p:spPr>
          <a:xfrm>
            <a:off x="2276483" y="1792759"/>
            <a:ext cx="500764" cy="13435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D3C2C51A-B7C2-4D9B-9667-950C7ADAF466}"/>
              </a:ext>
            </a:extLst>
          </p:cNvPr>
          <p:cNvSpPr/>
          <p:nvPr/>
        </p:nvSpPr>
        <p:spPr>
          <a:xfrm>
            <a:off x="2276482" y="3004347"/>
            <a:ext cx="531185" cy="10722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17A47CD2-5945-4770-8301-AC5B21259F0B}"/>
              </a:ext>
            </a:extLst>
          </p:cNvPr>
          <p:cNvSpPr/>
          <p:nvPr/>
        </p:nvSpPr>
        <p:spPr>
          <a:xfrm>
            <a:off x="4262230" y="1121040"/>
            <a:ext cx="1627777" cy="13963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C3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8888C7-46EC-4046-9427-A4BC06AE5AE8}"/>
              </a:ext>
            </a:extLst>
          </p:cNvPr>
          <p:cNvSpPr/>
          <p:nvPr/>
        </p:nvSpPr>
        <p:spPr>
          <a:xfrm>
            <a:off x="3777736" y="1519479"/>
            <a:ext cx="15798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REMISE MULTIDETENTION </a:t>
            </a:r>
            <a:b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MR PRO CE 2023</a:t>
            </a:r>
            <a:endParaRPr lang="fr-FR" sz="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BCBF0A40-C953-4059-AB62-7E95002A2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017" y="1405060"/>
            <a:ext cx="2417091" cy="2328048"/>
          </a:xfrm>
          <a:prstGeom prst="rect">
            <a:avLst/>
          </a:prstGeom>
        </p:spPr>
      </p:pic>
      <p:sp>
        <p:nvSpPr>
          <p:cNvPr id="69" name="Ellipse 68">
            <a:extLst>
              <a:ext uri="{FF2B5EF4-FFF2-40B4-BE49-F238E27FC236}">
                <a16:creationId xmlns:a16="http://schemas.microsoft.com/office/drawing/2014/main" id="{5283E3FD-C74A-451F-B1B5-55D494FFAB7E}"/>
              </a:ext>
            </a:extLst>
          </p:cNvPr>
          <p:cNvSpPr/>
          <p:nvPr/>
        </p:nvSpPr>
        <p:spPr>
          <a:xfrm>
            <a:off x="6392431" y="2746379"/>
            <a:ext cx="582550" cy="12836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3938214B-34E6-4D08-BEEE-5D996E36C06F}"/>
              </a:ext>
            </a:extLst>
          </p:cNvPr>
          <p:cNvSpPr/>
          <p:nvPr/>
        </p:nvSpPr>
        <p:spPr>
          <a:xfrm>
            <a:off x="4218627" y="3503772"/>
            <a:ext cx="698063" cy="15836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F5F8A89-AC53-4E39-8E26-C83DC65CAC73}"/>
              </a:ext>
            </a:extLst>
          </p:cNvPr>
          <p:cNvSpPr txBox="1"/>
          <p:nvPr/>
        </p:nvSpPr>
        <p:spPr>
          <a:xfrm>
            <a:off x="5752177" y="1076156"/>
            <a:ext cx="1140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sym typeface="Wingdings" panose="05000000000000000000" pitchFamily="2" charset="2"/>
              </a:rPr>
              <a:t>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AA4AFE7-DD3B-4C7B-8821-9E8E4D4D19C5}"/>
              </a:ext>
            </a:extLst>
          </p:cNvPr>
          <p:cNvSpPr txBox="1"/>
          <p:nvPr/>
        </p:nvSpPr>
        <p:spPr>
          <a:xfrm>
            <a:off x="5206566" y="1382150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sym typeface="Wingdings" panose="05000000000000000000" pitchFamily="2" charset="2"/>
              </a:rPr>
              <a:t>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810C244F-A51A-4CCF-905E-9784FE36C783}"/>
              </a:ext>
            </a:extLst>
          </p:cNvPr>
          <p:cNvSpPr txBox="1"/>
          <p:nvPr/>
        </p:nvSpPr>
        <p:spPr>
          <a:xfrm>
            <a:off x="1921893" y="2836813"/>
            <a:ext cx="651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sym typeface="Wingdings" panose="05000000000000000000" pitchFamily="2" charset="2"/>
              </a:rPr>
              <a:t>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2ED95FA-86BA-4239-B55D-4A965B460548}"/>
              </a:ext>
            </a:extLst>
          </p:cNvPr>
          <p:cNvSpPr/>
          <p:nvPr/>
        </p:nvSpPr>
        <p:spPr>
          <a:xfrm>
            <a:off x="2881775" y="1784428"/>
            <a:ext cx="286594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Dans l’outil de vente disponible depuis votre poste de travail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allez dans le « compte client », 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partie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offre promo »</a:t>
            </a:r>
            <a:r>
              <a:rPr lang="fr-FR" sz="800" b="1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,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puis cliquez sur le libellé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</a:t>
            </a:r>
            <a:r>
              <a:rPr lang="en-US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REMISE MULTIDETENTION MR PRO </a:t>
            </a:r>
            <a:br>
              <a:rPr lang="en-US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</a:br>
            <a:r>
              <a:rPr lang="en-US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CE 2023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ou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</a:t>
            </a:r>
            <a:r>
              <a:rPr lang="it-IT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REMISE MULTIDETENTION AUTOPROCE 2023 »</a:t>
            </a:r>
            <a:r>
              <a:rPr lang="it-IT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et appuyez sur le bouton</a:t>
            </a:r>
            <a:r>
              <a:rPr lang="fr-FR" sz="800" dirty="0">
                <a:solidFill>
                  <a:srgbClr val="006C3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sélectionner »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3A1A63F0-42AC-48BD-BFAB-B43F9733E461}"/>
              </a:ext>
            </a:extLst>
          </p:cNvPr>
          <p:cNvSpPr txBox="1"/>
          <p:nvPr/>
        </p:nvSpPr>
        <p:spPr>
          <a:xfrm>
            <a:off x="6872985" y="2533958"/>
            <a:ext cx="46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</a:t>
            </a:r>
            <a:endParaRPr lang="fr-FR" sz="24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B1B411E1-DAC5-42CE-9976-36E3B5A5E9F7}"/>
              </a:ext>
            </a:extLst>
          </p:cNvPr>
          <p:cNvSpPr/>
          <p:nvPr/>
        </p:nvSpPr>
        <p:spPr>
          <a:xfrm>
            <a:off x="7025358" y="3552140"/>
            <a:ext cx="641940" cy="18678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8CD980C-CB2E-44B5-822A-72EF7456B45E}"/>
              </a:ext>
            </a:extLst>
          </p:cNvPr>
          <p:cNvSpPr/>
          <p:nvPr/>
        </p:nvSpPr>
        <p:spPr>
          <a:xfrm>
            <a:off x="7937764" y="3164944"/>
            <a:ext cx="102672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Cliquez ensuite sur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« enregistrer »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pour que le client puisse bénéficier de sa remise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B2C96A91-30A5-42E6-A786-ED2E47E93006}"/>
              </a:ext>
            </a:extLst>
          </p:cNvPr>
          <p:cNvSpPr txBox="1"/>
          <p:nvPr/>
        </p:nvSpPr>
        <p:spPr>
          <a:xfrm>
            <a:off x="1939032" y="1629101"/>
            <a:ext cx="44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sym typeface="Wingdings" panose="05000000000000000000" pitchFamily="2" charset="2"/>
              </a:rPr>
              <a:t>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21E57A4-DBD0-4610-A6F8-1B7DC0B7F614}"/>
              </a:ext>
            </a:extLst>
          </p:cNvPr>
          <p:cNvSpPr/>
          <p:nvPr/>
        </p:nvSpPr>
        <p:spPr>
          <a:xfrm>
            <a:off x="3221662" y="2898667"/>
            <a:ext cx="457675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0" algn="l"/>
              </a:tabLst>
            </a:pP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Calculez et indiquez  le montant de la remise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(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1 mois / 12, soit 8,33 % de la cotisation annuelle TTC</a:t>
            </a:r>
            <a:r>
              <a:rPr lang="fr-FR" sz="800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) </a:t>
            </a:r>
            <a:r>
              <a:rPr lang="fr-FR" sz="800" b="1" dirty="0">
                <a:solidFill>
                  <a:schemeClr val="accent1"/>
                </a:solidFill>
                <a:latin typeface="+mn-lt"/>
                <a:ea typeface="Verdana" pitchFamily="34" charset="0"/>
                <a:cs typeface="Calibri" panose="020F0502020204030204" pitchFamily="34" charset="0"/>
              </a:rPr>
              <a:t>en respectant pour rappel les montants max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de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25 €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pour un contrat Assurance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Multirisque Professionnelle 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et de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100 €</a:t>
            </a:r>
            <a:r>
              <a:rPr lang="fr-FR" sz="800" dirty="0">
                <a:latin typeface="+mn-lt"/>
                <a:ea typeface="Verdana" pitchFamily="34" charset="0"/>
                <a:cs typeface="Calibri" panose="020F0502020204030204" pitchFamily="34" charset="0"/>
              </a:rPr>
              <a:t> pour un contrat Assurance </a:t>
            </a:r>
            <a:r>
              <a:rPr lang="fr-FR" sz="800" b="1" dirty="0">
                <a:latin typeface="+mn-lt"/>
                <a:ea typeface="Verdana" pitchFamily="34" charset="0"/>
                <a:cs typeface="Calibri" panose="020F0502020204030204" pitchFamily="34" charset="0"/>
              </a:rPr>
              <a:t>Auto des Professionnels.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B4181DA8-5E14-4AEB-9A24-F88A7EB2A77C}"/>
              </a:ext>
            </a:extLst>
          </p:cNvPr>
          <p:cNvSpPr txBox="1"/>
          <p:nvPr/>
        </p:nvSpPr>
        <p:spPr>
          <a:xfrm>
            <a:off x="7589462" y="3419328"/>
            <a:ext cx="15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</a:t>
            </a:r>
            <a:endParaRPr lang="fr-FR" sz="24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5CCAFF7-4F27-48F7-98FC-3E06EAD406F7}"/>
              </a:ext>
            </a:extLst>
          </p:cNvPr>
          <p:cNvSpPr/>
          <p:nvPr/>
        </p:nvSpPr>
        <p:spPr>
          <a:xfrm>
            <a:off x="441826" y="1061454"/>
            <a:ext cx="1546560" cy="26531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9427ED4F-78BC-4C3F-B1D9-D1F57D4D46B8}"/>
              </a:ext>
            </a:extLst>
          </p:cNvPr>
          <p:cNvSpPr txBox="1"/>
          <p:nvPr/>
        </p:nvSpPr>
        <p:spPr>
          <a:xfrm>
            <a:off x="441826" y="4011910"/>
            <a:ext cx="8447027" cy="707886"/>
          </a:xfrm>
          <a:prstGeom prst="rect">
            <a:avLst/>
          </a:prstGeom>
          <a:solidFill>
            <a:srgbClr val="CCC1DD"/>
          </a:solidFill>
          <a:ln w="19050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dirty="0">
                <a:solidFill>
                  <a:schemeClr val="accent1"/>
                </a:solidFill>
                <a:cs typeface="Aharoni" panose="02010803020104030203" pitchFamily="2" charset="-79"/>
                <a:sym typeface="Arial" pitchFamily="34" charset="0"/>
              </a:rPr>
              <a:t>Le process décrit ici est exactement le même pour la remise sur le contrat Assurance Auto des Professionnels </a:t>
            </a: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  <a:sym typeface="Arial" pitchFamily="34" charset="0"/>
              </a:rPr>
              <a:t>(mise à part le libellé de l’offre promo à sélectionner).</a:t>
            </a:r>
            <a:endParaRPr lang="fr-FR" sz="8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Une fois l’offre promotionnelle enregistrée, </a:t>
            </a:r>
            <a:r>
              <a:rPr lang="fr-FR" sz="800" dirty="0">
                <a:solidFill>
                  <a:schemeClr val="accent1"/>
                </a:solidFill>
                <a:cs typeface="Aharoni" panose="02010803020104030203" pitchFamily="2" charset="-79"/>
              </a:rPr>
              <a:t>la remise octroyée au client sera déduite de la ou des échéances du client </a:t>
            </a: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(quel que soit le choix du client sur la périodicité du paiement de ses cotisations).</a:t>
            </a:r>
            <a:r>
              <a:rPr lang="fr-FR" sz="800" dirty="0">
                <a:solidFill>
                  <a:schemeClr val="accent2"/>
                </a:solidFill>
                <a:cs typeface="Aharoni" panose="02010803020104030203" pitchFamily="2" charset="-79"/>
              </a:rPr>
              <a:t> </a:t>
            </a:r>
            <a:r>
              <a:rPr lang="fr-FR" sz="800" b="1" dirty="0">
                <a:solidFill>
                  <a:schemeClr val="accent1"/>
                </a:solidFill>
                <a:cs typeface="Aharoni" panose="02010803020104030203" pitchFamily="2" charset="-79"/>
              </a:rPr>
              <a:t>Elle apparaitra sur sa facture dans le tableau « détail des opérations ».</a:t>
            </a:r>
          </a:p>
          <a:p>
            <a:pPr marL="625475" indent="-174625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800" b="1" u="sng" dirty="0">
                <a:solidFill>
                  <a:schemeClr val="tx1"/>
                </a:solidFill>
                <a:cs typeface="Aharoni" panose="02010803020104030203" pitchFamily="2" charset="-79"/>
              </a:rPr>
              <a:t>Uniquement si la souscription se fait hors signature électronique </a:t>
            </a:r>
            <a:r>
              <a:rPr lang="fr-FR" sz="800" b="1" dirty="0">
                <a:solidFill>
                  <a:schemeClr val="tx1"/>
                </a:solidFill>
                <a:cs typeface="Aharoni" panose="02010803020104030203" pitchFamily="2" charset="-79"/>
              </a:rPr>
              <a:t>: </a:t>
            </a:r>
            <a:r>
              <a:rPr lang="fr-FR" sz="800" b="1" dirty="0">
                <a:solidFill>
                  <a:schemeClr val="accent1"/>
                </a:solidFill>
                <a:cs typeface="Aharoni" panose="02010803020104030203" pitchFamily="2" charset="-79"/>
              </a:rPr>
              <a:t>Pensez à imprimer la facture à la fin du RDV (rubrique « facture agence ») </a:t>
            </a:r>
            <a:br>
              <a:rPr lang="fr-FR" sz="800" b="1" dirty="0">
                <a:solidFill>
                  <a:schemeClr val="accent3"/>
                </a:solidFill>
                <a:cs typeface="Aharoni" panose="02010803020104030203" pitchFamily="2" charset="-79"/>
              </a:rPr>
            </a:br>
            <a:r>
              <a:rPr lang="fr-FR" sz="800" dirty="0">
                <a:solidFill>
                  <a:schemeClr val="tx1"/>
                </a:solidFill>
                <a:cs typeface="Aharoni" panose="02010803020104030203" pitchFamily="2" charset="-79"/>
              </a:rPr>
              <a:t>pour que le client voit apparaitre la remise car celle-ci ne figure pas sur le devis et la PVAC du client.</a:t>
            </a:r>
            <a:endParaRPr lang="fr-FR" sz="800" i="1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pic>
        <p:nvPicPr>
          <p:cNvPr id="85" name="Image 84">
            <a:extLst>
              <a:ext uri="{FF2B5EF4-FFF2-40B4-BE49-F238E27FC236}">
                <a16:creationId xmlns:a16="http://schemas.microsoft.com/office/drawing/2014/main" id="{9AC5B2A9-F1C7-4BCA-9021-337DA5D1799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780" y="4152456"/>
            <a:ext cx="303681" cy="303681"/>
          </a:xfrm>
          <a:prstGeom prst="rect">
            <a:avLst/>
          </a:prstGeom>
        </p:spPr>
      </p:pic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EB9B8F75-D25F-4C15-9E4D-7137AE781EEB}"/>
              </a:ext>
            </a:extLst>
          </p:cNvPr>
          <p:cNvCxnSpPr>
            <a:cxnSpLocks/>
          </p:cNvCxnSpPr>
          <p:nvPr/>
        </p:nvCxnSpPr>
        <p:spPr>
          <a:xfrm>
            <a:off x="441826" y="1047796"/>
            <a:ext cx="0" cy="36720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B807A431-DA98-4A6B-AA3E-95F455685EF8}"/>
              </a:ext>
            </a:extLst>
          </p:cNvPr>
          <p:cNvSpPr/>
          <p:nvPr/>
        </p:nvSpPr>
        <p:spPr>
          <a:xfrm>
            <a:off x="6505237" y="2701815"/>
            <a:ext cx="508475" cy="1867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840"/>
              </a:lnSpc>
              <a:spcAft>
                <a:spcPts val="0"/>
              </a:spcAft>
            </a:pPr>
            <a:r>
              <a:rPr lang="fr-FR" sz="600" dirty="0">
                <a:solidFill>
                  <a:schemeClr val="tx1"/>
                </a:solidFill>
                <a:latin typeface="+mn-lt"/>
              </a:rPr>
              <a:t>20 €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596E7C6-3ACD-45DC-9C76-3F104BBB82CF}"/>
              </a:ext>
            </a:extLst>
          </p:cNvPr>
          <p:cNvSpPr/>
          <p:nvPr/>
        </p:nvSpPr>
        <p:spPr>
          <a:xfrm>
            <a:off x="5701405" y="2144387"/>
            <a:ext cx="2006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DU 10/01 AU 30/12/23: REMISE MULTICONTRATS PRO BPCE IARD.LIMITEE AUX 800 1ERS CONTRATS MULTIRISQUE PRO,NOUVELLE SOUSCRIPTION, 1 MOIS OFFERT LIMITE A 25€. </a:t>
            </a:r>
            <a:b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fr-FR" sz="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1 FOIS/CONTRAT SUR LE MONTANT TTC DE LA COTISATION ANNUELLE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01C2E8F-C4F4-4785-98FE-7279CD00A038}"/>
              </a:ext>
            </a:extLst>
          </p:cNvPr>
          <p:cNvSpPr/>
          <p:nvPr/>
        </p:nvSpPr>
        <p:spPr>
          <a:xfrm>
            <a:off x="8121232" y="0"/>
            <a:ext cx="1026725" cy="853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CFD29D4A-8781-49D4-B06A-2BCDE331176B}"/>
              </a:ext>
            </a:extLst>
          </p:cNvPr>
          <p:cNvSpPr txBox="1"/>
          <p:nvPr/>
        </p:nvSpPr>
        <p:spPr>
          <a:xfrm>
            <a:off x="8109999" y="320338"/>
            <a:ext cx="106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Mémo « modalités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et process d’octroi »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de cette offre promo  </a:t>
            </a:r>
            <a:br>
              <a:rPr lang="fr-FR" sz="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700" dirty="0">
                <a:solidFill>
                  <a:schemeClr val="accent6">
                    <a:lumMod val="75000"/>
                  </a:schemeClr>
                </a:solidFill>
              </a:rPr>
              <a:t>en ligne sous OORA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84971A10-4402-4067-8A6E-4F5D1E5F624D}"/>
              </a:ext>
            </a:extLst>
          </p:cNvPr>
          <p:cNvGrpSpPr/>
          <p:nvPr/>
        </p:nvGrpSpPr>
        <p:grpSpPr>
          <a:xfrm>
            <a:off x="8468947" y="62906"/>
            <a:ext cx="263915" cy="277935"/>
            <a:chOff x="2674938" y="4311650"/>
            <a:chExt cx="447676" cy="423863"/>
          </a:xfrm>
        </p:grpSpPr>
        <p:sp>
          <p:nvSpPr>
            <p:cNvPr id="92" name="Freeform 559">
              <a:extLst>
                <a:ext uri="{FF2B5EF4-FFF2-40B4-BE49-F238E27FC236}">
                  <a16:creationId xmlns:a16="http://schemas.microsoft.com/office/drawing/2014/main" id="{42B1CD6E-1372-42B4-97BE-65579E6CC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4311650"/>
              <a:ext cx="244475" cy="204788"/>
            </a:xfrm>
            <a:custGeom>
              <a:avLst/>
              <a:gdLst>
                <a:gd name="T0" fmla="*/ 0 w 140"/>
                <a:gd name="T1" fmla="*/ 112 h 112"/>
                <a:gd name="T2" fmla="*/ 34 w 140"/>
                <a:gd name="T3" fmla="*/ 9 h 112"/>
                <a:gd name="T4" fmla="*/ 41 w 140"/>
                <a:gd name="T5" fmla="*/ 1 h 112"/>
                <a:gd name="T6" fmla="*/ 66 w 140"/>
                <a:gd name="T7" fmla="*/ 28 h 112"/>
                <a:gd name="T8" fmla="*/ 97 w 140"/>
                <a:gd name="T9" fmla="*/ 79 h 112"/>
                <a:gd name="T10" fmla="*/ 140 w 140"/>
                <a:gd name="T11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12">
                  <a:moveTo>
                    <a:pt x="0" y="112"/>
                  </a:moveTo>
                  <a:cubicBezTo>
                    <a:pt x="0" y="112"/>
                    <a:pt x="54" y="94"/>
                    <a:pt x="34" y="9"/>
                  </a:cubicBezTo>
                  <a:cubicBezTo>
                    <a:pt x="33" y="5"/>
                    <a:pt x="37" y="0"/>
                    <a:pt x="41" y="1"/>
                  </a:cubicBezTo>
                  <a:cubicBezTo>
                    <a:pt x="50" y="3"/>
                    <a:pt x="63" y="9"/>
                    <a:pt x="66" y="28"/>
                  </a:cubicBezTo>
                  <a:cubicBezTo>
                    <a:pt x="71" y="59"/>
                    <a:pt x="73" y="85"/>
                    <a:pt x="97" y="79"/>
                  </a:cubicBezTo>
                  <a:cubicBezTo>
                    <a:pt x="122" y="73"/>
                    <a:pt x="140" y="68"/>
                    <a:pt x="140" y="68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3" name="Freeform 560">
              <a:extLst>
                <a:ext uri="{FF2B5EF4-FFF2-40B4-BE49-F238E27FC236}">
                  <a16:creationId xmlns:a16="http://schemas.microsoft.com/office/drawing/2014/main" id="{66008868-A056-49FA-A51E-2F5C1C0F0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1" y="4432300"/>
              <a:ext cx="41275" cy="61913"/>
            </a:xfrm>
            <a:custGeom>
              <a:avLst/>
              <a:gdLst>
                <a:gd name="T0" fmla="*/ 0 w 23"/>
                <a:gd name="T1" fmla="*/ 2 h 34"/>
                <a:gd name="T2" fmla="*/ 21 w 23"/>
                <a:gd name="T3" fmla="*/ 14 h 34"/>
                <a:gd name="T4" fmla="*/ 9 w 2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0" y="2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23" y="23"/>
                    <a:pt x="17" y="32"/>
                    <a:pt x="9" y="34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4" name="Freeform 561">
              <a:extLst>
                <a:ext uri="{FF2B5EF4-FFF2-40B4-BE49-F238E27FC236}">
                  <a16:creationId xmlns:a16="http://schemas.microsoft.com/office/drawing/2014/main" id="{D0823159-0063-40C8-9ED3-2F688FDDF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492625"/>
              <a:ext cx="38100" cy="60325"/>
            </a:xfrm>
            <a:custGeom>
              <a:avLst/>
              <a:gdLst>
                <a:gd name="T0" fmla="*/ 0 w 22"/>
                <a:gd name="T1" fmla="*/ 2 h 33"/>
                <a:gd name="T2" fmla="*/ 20 w 22"/>
                <a:gd name="T3" fmla="*/ 14 h 33"/>
                <a:gd name="T4" fmla="*/ 8 w 2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3">
                  <a:moveTo>
                    <a:pt x="0" y="2"/>
                  </a:moveTo>
                  <a:cubicBezTo>
                    <a:pt x="9" y="0"/>
                    <a:pt x="18" y="5"/>
                    <a:pt x="20" y="14"/>
                  </a:cubicBezTo>
                  <a:cubicBezTo>
                    <a:pt x="22" y="22"/>
                    <a:pt x="17" y="31"/>
                    <a:pt x="8" y="33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5" name="Freeform 562">
              <a:extLst>
                <a:ext uri="{FF2B5EF4-FFF2-40B4-BE49-F238E27FC236}">
                  <a16:creationId xmlns:a16="http://schemas.microsoft.com/office/drawing/2014/main" id="{BB9CFF53-7718-42A5-A1F1-110920DC4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1" y="4551363"/>
              <a:ext cx="36513" cy="58738"/>
            </a:xfrm>
            <a:custGeom>
              <a:avLst/>
              <a:gdLst>
                <a:gd name="T0" fmla="*/ 0 w 21"/>
                <a:gd name="T1" fmla="*/ 2 h 32"/>
                <a:gd name="T2" fmla="*/ 19 w 21"/>
                <a:gd name="T3" fmla="*/ 13 h 32"/>
                <a:gd name="T4" fmla="*/ 8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0" y="2"/>
                  </a:moveTo>
                  <a:cubicBezTo>
                    <a:pt x="8" y="0"/>
                    <a:pt x="17" y="5"/>
                    <a:pt x="19" y="13"/>
                  </a:cubicBezTo>
                  <a:cubicBezTo>
                    <a:pt x="21" y="21"/>
                    <a:pt x="16" y="30"/>
                    <a:pt x="8" y="32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6" name="Freeform 563">
              <a:extLst>
                <a:ext uri="{FF2B5EF4-FFF2-40B4-BE49-F238E27FC236}">
                  <a16:creationId xmlns:a16="http://schemas.microsoft.com/office/drawing/2014/main" id="{01FCD7F7-45BA-4307-83B4-3A73AB4A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679950"/>
              <a:ext cx="50800" cy="12700"/>
            </a:xfrm>
            <a:custGeom>
              <a:avLst/>
              <a:gdLst>
                <a:gd name="T0" fmla="*/ 29 w 29"/>
                <a:gd name="T1" fmla="*/ 7 h 7"/>
                <a:gd name="T2" fmla="*/ 0 w 29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7">
                  <a:moveTo>
                    <a:pt x="29" y="7"/>
                  </a:moveTo>
                  <a:cubicBezTo>
                    <a:pt x="18" y="7"/>
                    <a:pt x="8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7" name="Freeform 564">
              <a:extLst>
                <a:ext uri="{FF2B5EF4-FFF2-40B4-BE49-F238E27FC236}">
                  <a16:creationId xmlns:a16="http://schemas.microsoft.com/office/drawing/2014/main" id="{6132A541-9637-427E-A594-A966737EC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4606925"/>
              <a:ext cx="160338" cy="85725"/>
            </a:xfrm>
            <a:custGeom>
              <a:avLst/>
              <a:gdLst>
                <a:gd name="T0" fmla="*/ 72 w 91"/>
                <a:gd name="T1" fmla="*/ 2 h 47"/>
                <a:gd name="T2" fmla="*/ 89 w 91"/>
                <a:gd name="T3" fmla="*/ 12 h 47"/>
                <a:gd name="T4" fmla="*/ 79 w 91"/>
                <a:gd name="T5" fmla="*/ 29 h 47"/>
                <a:gd name="T6" fmla="*/ 0 w 9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7">
                  <a:moveTo>
                    <a:pt x="72" y="2"/>
                  </a:moveTo>
                  <a:cubicBezTo>
                    <a:pt x="79" y="0"/>
                    <a:pt x="87" y="5"/>
                    <a:pt x="89" y="12"/>
                  </a:cubicBezTo>
                  <a:cubicBezTo>
                    <a:pt x="91" y="20"/>
                    <a:pt x="86" y="27"/>
                    <a:pt x="79" y="29"/>
                  </a:cubicBezTo>
                  <a:cubicBezTo>
                    <a:pt x="79" y="29"/>
                    <a:pt x="38" y="44"/>
                    <a:pt x="0" y="47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8" name="Freeform 565">
              <a:extLst>
                <a:ext uri="{FF2B5EF4-FFF2-40B4-BE49-F238E27FC236}">
                  <a16:creationId xmlns:a16="http://schemas.microsoft.com/office/drawing/2014/main" id="{CCED5993-D371-4474-B418-56AD70022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4554538"/>
              <a:ext cx="34925" cy="150813"/>
            </a:xfrm>
            <a:custGeom>
              <a:avLst/>
              <a:gdLst>
                <a:gd name="T0" fmla="*/ 0 w 22"/>
                <a:gd name="T1" fmla="*/ 0 h 95"/>
                <a:gd name="T2" fmla="*/ 22 w 22"/>
                <a:gd name="T3" fmla="*/ 91 h 95"/>
                <a:gd name="T4" fmla="*/ 2 w 22"/>
                <a:gd name="T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5">
                  <a:moveTo>
                    <a:pt x="0" y="0"/>
                  </a:moveTo>
                  <a:lnTo>
                    <a:pt x="22" y="91"/>
                  </a:lnTo>
                  <a:lnTo>
                    <a:pt x="2" y="95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9" name="Freeform 566">
              <a:extLst>
                <a:ext uri="{FF2B5EF4-FFF2-40B4-BE49-F238E27FC236}">
                  <a16:creationId xmlns:a16="http://schemas.microsoft.com/office/drawing/2014/main" id="{87B1E5EE-0FE2-43BC-A371-2A668DDC7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4502150"/>
              <a:ext cx="44450" cy="28575"/>
            </a:xfrm>
            <a:custGeom>
              <a:avLst/>
              <a:gdLst>
                <a:gd name="T0" fmla="*/ 0 w 28"/>
                <a:gd name="T1" fmla="*/ 6 h 18"/>
                <a:gd name="T2" fmla="*/ 23 w 28"/>
                <a:gd name="T3" fmla="*/ 0 h 18"/>
                <a:gd name="T4" fmla="*/ 28 w 2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8">
                  <a:moveTo>
                    <a:pt x="0" y="6"/>
                  </a:moveTo>
                  <a:lnTo>
                    <a:pt x="23" y="0"/>
                  </a:lnTo>
                  <a:lnTo>
                    <a:pt x="28" y="18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0" name="Freeform 567">
              <a:extLst>
                <a:ext uri="{FF2B5EF4-FFF2-40B4-BE49-F238E27FC236}">
                  <a16:creationId xmlns:a16="http://schemas.microsoft.com/office/drawing/2014/main" id="{90E3F64F-801F-4275-BE84-03C880310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4491038"/>
              <a:ext cx="131763" cy="244475"/>
            </a:xfrm>
            <a:custGeom>
              <a:avLst/>
              <a:gdLst>
                <a:gd name="T0" fmla="*/ 0 w 83"/>
                <a:gd name="T1" fmla="*/ 14 h 154"/>
                <a:gd name="T2" fmla="*/ 48 w 83"/>
                <a:gd name="T3" fmla="*/ 0 h 154"/>
                <a:gd name="T4" fmla="*/ 83 w 83"/>
                <a:gd name="T5" fmla="*/ 149 h 154"/>
                <a:gd name="T6" fmla="*/ 66 w 83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4">
                  <a:moveTo>
                    <a:pt x="0" y="14"/>
                  </a:moveTo>
                  <a:lnTo>
                    <a:pt x="48" y="0"/>
                  </a:lnTo>
                  <a:lnTo>
                    <a:pt x="83" y="149"/>
                  </a:lnTo>
                  <a:lnTo>
                    <a:pt x="66" y="154"/>
                  </a:ln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1" name="Line 568">
              <a:extLst>
                <a:ext uri="{FF2B5EF4-FFF2-40B4-BE49-F238E27FC236}">
                  <a16:creationId xmlns:a16="http://schemas.microsoft.com/office/drawing/2014/main" id="{C0250B37-576C-45E3-ABAB-459F012612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4938" y="4518025"/>
              <a:ext cx="11113" cy="1588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2" name="Line 569">
              <a:extLst>
                <a:ext uri="{FF2B5EF4-FFF2-40B4-BE49-F238E27FC236}">
                  <a16:creationId xmlns:a16="http://schemas.microsoft.com/office/drawing/2014/main" id="{F0A58DF4-6C1A-4FC4-B35D-1A08354DB9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851" y="4530725"/>
              <a:ext cx="49213" cy="1270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3" name="Line 570">
              <a:extLst>
                <a:ext uri="{FF2B5EF4-FFF2-40B4-BE49-F238E27FC236}">
                  <a16:creationId xmlns:a16="http://schemas.microsoft.com/office/drawing/2014/main" id="{878DDBE6-AAAC-4B83-8C34-FBE8DC387D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62251" y="4549775"/>
              <a:ext cx="28575" cy="6350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4" name="Line 571">
              <a:extLst>
                <a:ext uri="{FF2B5EF4-FFF2-40B4-BE49-F238E27FC236}">
                  <a16:creationId xmlns:a16="http://schemas.microsoft.com/office/drawing/2014/main" id="{3A7F0DF1-4A6C-407B-8EA1-7C396E413D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726" y="4565650"/>
              <a:ext cx="42863" cy="11113"/>
            </a:xfrm>
            <a:prstGeom prst="line">
              <a:avLst/>
            </a:pr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5" name="Freeform 572">
              <a:extLst>
                <a:ext uri="{FF2B5EF4-FFF2-40B4-BE49-F238E27FC236}">
                  <a16:creationId xmlns:a16="http://schemas.microsoft.com/office/drawing/2014/main" id="{87A9B980-AF2A-407F-87AC-E8B69F40A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4465638"/>
              <a:ext cx="9525" cy="19050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6" name="Freeform 574">
              <a:extLst>
                <a:ext uri="{FF2B5EF4-FFF2-40B4-BE49-F238E27FC236}">
                  <a16:creationId xmlns:a16="http://schemas.microsoft.com/office/drawing/2014/main" id="{1BE5A5C0-76D9-4792-B602-7628D45F6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16438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7" name="Freeform 575">
              <a:extLst>
                <a:ext uri="{FF2B5EF4-FFF2-40B4-BE49-F238E27FC236}">
                  <a16:creationId xmlns:a16="http://schemas.microsoft.com/office/drawing/2014/main" id="{C0931F0E-9603-4D50-B30F-18F3A1376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4575175"/>
              <a:ext cx="9525" cy="20638"/>
            </a:xfrm>
            <a:custGeom>
              <a:avLst/>
              <a:gdLst>
                <a:gd name="T0" fmla="*/ 0 w 5"/>
                <a:gd name="T1" fmla="*/ 0 h 11"/>
                <a:gd name="T2" fmla="*/ 0 w 5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5" y="6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</p:grpSp>
      <p:sp>
        <p:nvSpPr>
          <p:cNvPr id="50" name="Titre 1">
            <a:extLst>
              <a:ext uri="{FF2B5EF4-FFF2-40B4-BE49-F238E27FC236}">
                <a16:creationId xmlns:a16="http://schemas.microsoft.com/office/drawing/2014/main" id="{AEAAB3B4-45EA-418A-8655-18B6C67FC3DB}"/>
              </a:ext>
            </a:extLst>
          </p:cNvPr>
          <p:cNvSpPr txBox="1">
            <a:spLocks/>
          </p:cNvSpPr>
          <p:nvPr/>
        </p:nvSpPr>
        <p:spPr>
          <a:xfrm>
            <a:off x="1333027" y="453526"/>
            <a:ext cx="806489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600" b="1" dirty="0">
                <a:solidFill>
                  <a:schemeClr val="tx2"/>
                </a:solidFill>
                <a:latin typeface="Arial" panose="020B0604020202020204" pitchFamily="34" charset="0"/>
              </a:rPr>
              <a:t>Process d’octroi pour les conseillers</a:t>
            </a:r>
          </a:p>
        </p:txBody>
      </p:sp>
    </p:spTree>
    <p:extLst>
      <p:ext uri="{BB962C8B-B14F-4D97-AF65-F5344CB8AC3E}">
        <p14:creationId xmlns:p14="http://schemas.microsoft.com/office/powerpoint/2010/main" val="3198424701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Personnalisé 2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FF5C3E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cec827-8d8a-4955-9f3d-8ca1f3275f29">
      <Terms xmlns="http://schemas.microsoft.com/office/infopath/2007/PartnerControls"/>
    </lcf76f155ced4ddcb4097134ff3c332f>
    <TaxCatchAll xmlns="64c2559a-bd65-4ff4-99c2-368bf092096a" xsi:nil="true"/>
    <DateetHeure xmlns="e6cec827-8d8a-4955-9f3d-8ca1f3275f2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F13B87AA05504E99EDA7F23B9B90F4" ma:contentTypeVersion="17" ma:contentTypeDescription="Create a new document." ma:contentTypeScope="" ma:versionID="2f65a983e08711842416ea1b53f4a9cf">
  <xsd:schema xmlns:xsd="http://www.w3.org/2001/XMLSchema" xmlns:xs="http://www.w3.org/2001/XMLSchema" xmlns:p="http://schemas.microsoft.com/office/2006/metadata/properties" xmlns:ns2="e6cec827-8d8a-4955-9f3d-8ca1f3275f29" xmlns:ns3="64c2559a-bd65-4ff4-99c2-368bf092096a" targetNamespace="http://schemas.microsoft.com/office/2006/metadata/properties" ma:root="true" ma:fieldsID="d5c724e71309d64793ec51cb061623c8" ns2:_="" ns3:_="">
    <xsd:import namespace="e6cec827-8d8a-4955-9f3d-8ca1f3275f29"/>
    <xsd:import namespace="64c2559a-bd65-4ff4-99c2-368bf09209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DateetHeur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cec827-8d8a-4955-9f3d-8ca1f3275f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etHeure" ma:index="24" nillable="true" ma:displayName="Date et Heure" ma:format="DateTime" ma:internalName="DateetHeur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2559a-bd65-4ff4-99c2-368bf092096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9eb409c-6348-459c-8d77-77909ea22b9f}" ma:internalName="TaxCatchAll" ma:showField="CatchAllData" ma:web="64c2559a-bd65-4ff4-99c2-368bf09209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http://purl.org/dc/terms/"/>
    <ds:schemaRef ds:uri="64549adf-c5fd-4835-afa7-b5078311c708"/>
    <ds:schemaRef ds:uri="http://schemas.microsoft.com/office/2006/documentManagement/types"/>
    <ds:schemaRef ds:uri="http://schemas.microsoft.com/office/infopath/2007/PartnerControls"/>
    <ds:schemaRef ds:uri="bebf220d-23d7-4cb6-9b5b-4b30b411c66d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e6cec827-8d8a-4955-9f3d-8ca1f3275f29"/>
    <ds:schemaRef ds:uri="64c2559a-bd65-4ff4-99c2-368bf092096a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995A8BB8-8D80-40EB-8E29-A14D15FE3B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cec827-8d8a-4955-9f3d-8ca1f3275f29"/>
    <ds:schemaRef ds:uri="64c2559a-bd65-4ff4-99c2-368bf09209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personnalisée</Template>
  <TotalTime>2953</TotalTime>
  <Words>2765</Words>
  <Application>Microsoft Office PowerPoint</Application>
  <PresentationFormat>Affichage à l'écran (16:9)</PresentationFormat>
  <Paragraphs>181</Paragraphs>
  <Slides>11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-apple-system</vt:lpstr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Conception personnalisée</vt:lpstr>
      <vt:lpstr>PDF Document</vt:lpstr>
      <vt:lpstr>Tout savoir sur les remises IARD Pro 2023 - Remises liées au contrat et au profil client </vt:lpstr>
      <vt:lpstr>Présentation PowerPoint</vt:lpstr>
      <vt:lpstr>1 – Rappel du panorama des remises IARD Pro       </vt:lpstr>
      <vt:lpstr>2 – Remises produits selon le profil client </vt:lpstr>
      <vt:lpstr>2 – Remises produits selon le profil client </vt:lpstr>
      <vt:lpstr>3 - Remise Auto Pro green 2023</vt:lpstr>
      <vt:lpstr>3 - Remise Auto Pro green 2023</vt:lpstr>
      <vt:lpstr>3 - Remise Nouvelle Entrée en Relation (NER) 2023</vt:lpstr>
      <vt:lpstr>3 - Remise Nouvelle Entrée en Relation (NER) 2023</vt:lpstr>
      <vt:lpstr>3 - Remise multi-détention 2023</vt:lpstr>
      <vt:lpstr>3 - Remise multi-détention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YOLLANT GAELLE</dc:creator>
  <cp:lastModifiedBy>PARISSE Valerie [CEGEE]</cp:lastModifiedBy>
  <cp:revision>33</cp:revision>
  <cp:lastPrinted>2020-09-02T14:43:00Z</cp:lastPrinted>
  <dcterms:created xsi:type="dcterms:W3CDTF">2022-02-09T11:08:51Z</dcterms:created>
  <dcterms:modified xsi:type="dcterms:W3CDTF">2023-01-18T08:41:31Z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0x0101005BF13B87AA05504E99EDA7F23B9B90F4</vt:lpwstr>
  </property>
  <property fmtid="{D5CDD505-2E9C-101B-9397-08002B2CF9AE}" pid="3" name="MediaServiceImageTags">
    <vt:lpwstr/>
  </property>
  <property fmtid="{D5CDD505-2E9C-101B-9397-08002B2CF9AE}" pid="4" name="MSIP_Label_48a19f0c-bea1-442e-a475-ed109d9ec508_Enabled">
    <vt:lpwstr>true</vt:lpwstr>
  </property>
  <property fmtid="{D5CDD505-2E9C-101B-9397-08002B2CF9AE}" pid="5" name="MSIP_Label_48a19f0c-bea1-442e-a475-ed109d9ec508_SetDate">
    <vt:lpwstr>2023-01-13T15:17:18Z</vt:lpwstr>
  </property>
  <property fmtid="{D5CDD505-2E9C-101B-9397-08002B2CF9AE}" pid="6" name="MSIP_Label_48a19f0c-bea1-442e-a475-ed109d9ec508_Method">
    <vt:lpwstr>Standard</vt:lpwstr>
  </property>
  <property fmtid="{D5CDD505-2E9C-101B-9397-08002B2CF9AE}" pid="7" name="MSIP_Label_48a19f0c-bea1-442e-a475-ed109d9ec508_Name">
    <vt:lpwstr>48a19f0c-bea1-442e-a475-ed109d9ec508</vt:lpwstr>
  </property>
  <property fmtid="{D5CDD505-2E9C-101B-9397-08002B2CF9AE}" pid="8" name="MSIP_Label_48a19f0c-bea1-442e-a475-ed109d9ec508_SiteId">
    <vt:lpwstr>d5bb6d35-8a82-4329-b49a-5030bd6497ab</vt:lpwstr>
  </property>
  <property fmtid="{D5CDD505-2E9C-101B-9397-08002B2CF9AE}" pid="9" name="MSIP_Label_48a19f0c-bea1-442e-a475-ed109d9ec508_ContentBits">
    <vt:lpwstr>0</vt:lpwstr>
  </property>
</Properties>
</file>