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73" r:id="rId3"/>
    <p:sldId id="272" r:id="rId4"/>
    <p:sldId id="274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0" autoAdjust="0"/>
    <p:restoredTop sz="94572" autoAdjust="0"/>
  </p:normalViewPr>
  <p:slideViewPr>
    <p:cSldViewPr snapToGrid="0" snapToObjects="1">
      <p:cViewPr>
        <p:scale>
          <a:sx n="100" d="100"/>
          <a:sy n="100" d="100"/>
        </p:scale>
        <p:origin x="-1908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6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23" d="100"/>
          <a:sy n="123" d="100"/>
        </p:scale>
        <p:origin x="-488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C2BFD-D216-4481-997F-65ABB53D75F7}" type="datetimeFigureOut">
              <a:rPr lang="fr-FR" smtClean="0"/>
              <a:t>02/10/2017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DDFE5-DF01-4EF0-9D23-60F6D721A7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5652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65241-D127-440F-855F-01208AB78F04}" type="datetimeFigureOut">
              <a:rPr lang="fr-FR" smtClean="0"/>
              <a:t>02/10/2017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ECCC2-9926-4B95-A141-5AC8E3D59A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373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75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9144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602038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8" name="object 24"/>
          <p:cNvSpPr/>
          <p:nvPr userDrawn="1"/>
        </p:nvSpPr>
        <p:spPr>
          <a:xfrm>
            <a:off x="3551364" y="4174795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651" y="6302948"/>
            <a:ext cx="120794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525" y="302058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88173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3" y="717234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054781" y="1104976"/>
            <a:ext cx="855114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15" name="object 6"/>
          <p:cNvSpPr/>
          <p:nvPr userDrawn="1"/>
        </p:nvSpPr>
        <p:spPr>
          <a:xfrm>
            <a:off x="3693138" y="4048958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321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814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0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0" y="1306800"/>
            <a:ext cx="778004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79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1787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r>
              <a:rPr lang="fr-FR" dirty="0" err="1"/>
              <a:t>Jj</a:t>
            </a:r>
            <a:r>
              <a:rPr lang="fr-FR" dirty="0"/>
              <a:t> Mois </a:t>
            </a:r>
            <a:r>
              <a:rPr lang="fr-FR" dirty="0" err="1"/>
              <a:t>Aaaa</a:t>
            </a:r>
            <a:endParaRPr lang="fr-FR" dirty="0"/>
          </a:p>
        </p:txBody>
      </p:sp>
      <p:pic>
        <p:nvPicPr>
          <p:cNvPr id="12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771" y="6339605"/>
            <a:ext cx="1164111" cy="44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92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5" r:id="rId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819" userDrawn="1">
          <p15:clr>
            <a:srgbClr val="F26B43"/>
          </p15:clr>
        </p15:guide>
        <p15:guide id="2" pos="678" userDrawn="1">
          <p15:clr>
            <a:srgbClr val="F26B43"/>
          </p15:clr>
        </p15:guide>
        <p15:guide id="3" pos="5585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 smtClean="0"/>
              <a:t>BONNES PRATIQUES IARD PRO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b="1" dirty="0" smtClean="0">
                <a:solidFill>
                  <a:schemeClr val="accent6"/>
                </a:solidFill>
              </a:rPr>
              <a:t>#1 / LA SÉLÉCTION DU RISQUE </a:t>
            </a:r>
            <a:endParaRPr lang="fr-FR" b="1" dirty="0">
              <a:solidFill>
                <a:schemeClr val="accent6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2381250" y="5811928"/>
            <a:ext cx="4150939" cy="169277"/>
          </a:xfrm>
        </p:spPr>
        <p:txBody>
          <a:bodyPr/>
          <a:lstStyle/>
          <a:p>
            <a:pPr algn="ctr"/>
            <a:r>
              <a:rPr lang="en-US" sz="1100" dirty="0" smtClean="0"/>
              <a:t>DOCUMENT A USAGE STRICTEMENT INTERNE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15803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3672000" y="2197627"/>
            <a:ext cx="4841262" cy="812530"/>
          </a:xfrm>
        </p:spPr>
        <p:txBody>
          <a:bodyPr/>
          <a:lstStyle/>
          <a:p>
            <a:pPr algn="just"/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Une bonne </a:t>
            </a: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sélection du risque, passe par une </a:t>
            </a:r>
            <a:r>
              <a:rPr lang="fr-F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découverte complète des besoins du client </a:t>
            </a: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avec une </a:t>
            </a:r>
            <a:r>
              <a:rPr lang="fr-F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vigilance particulière sur son activité, la </a:t>
            </a:r>
            <a:r>
              <a:rPr lang="fr-FR" sz="1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surface de son local </a:t>
            </a:r>
            <a:r>
              <a:rPr lang="fr-FR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l’effectif </a:t>
            </a: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son entreprise.</a:t>
            </a: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672000" y="870300"/>
            <a:ext cx="4841262" cy="1661993"/>
          </a:xfrm>
        </p:spPr>
        <p:txBody>
          <a:bodyPr/>
          <a:lstStyle/>
          <a:p>
            <a:r>
              <a:rPr lang="fr-FR" sz="2700" dirty="0"/>
              <a:t>La sélection du risque en Multirisque Professionnelle </a:t>
            </a:r>
            <a:endParaRPr lang="fr-FR" sz="2700" dirty="0">
              <a:solidFill>
                <a:schemeClr val="tx1"/>
              </a:solidFill>
            </a:endParaRPr>
          </a:p>
        </p:txBody>
      </p:sp>
      <p:sp>
        <p:nvSpPr>
          <p:cNvPr id="14" name="Espace réservé du numéro de diapositive 19"/>
          <p:cNvSpPr>
            <a:spLocks noGrp="1"/>
          </p:cNvSpPr>
          <p:nvPr>
            <p:ph type="sldNum" sz="quarter" idx="17"/>
          </p:nvPr>
        </p:nvSpPr>
        <p:spPr>
          <a:xfrm>
            <a:off x="1080000" y="6521787"/>
            <a:ext cx="190800" cy="123111"/>
          </a:xfrm>
        </p:spPr>
        <p:txBody>
          <a:bodyPr/>
          <a:lstStyle/>
          <a:p>
            <a:fld id="{4F985FF9-ADA8-465B-B1B8-A5AF16A5E14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5298830" y="3112242"/>
            <a:ext cx="2680764" cy="954107"/>
          </a:xfrm>
          <a:prstGeom prst="rect">
            <a:avLst/>
          </a:prstGeom>
          <a:noFill/>
          <a:ln w="3175"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accent4"/>
                </a:solidFill>
              </a:rPr>
              <a:t>Pour le contrat </a:t>
            </a:r>
          </a:p>
          <a:p>
            <a:pPr algn="ctr"/>
            <a:r>
              <a:rPr lang="fr-FR" sz="1400" b="1" dirty="0" smtClean="0">
                <a:solidFill>
                  <a:schemeClr val="accent4"/>
                </a:solidFill>
              </a:rPr>
              <a:t>Auto des Professionnels </a:t>
            </a:r>
          </a:p>
          <a:p>
            <a:pPr algn="ctr"/>
            <a:r>
              <a:rPr lang="fr-FR" sz="1400" dirty="0" smtClean="0">
                <a:solidFill>
                  <a:schemeClr val="accent4"/>
                </a:solidFill>
              </a:rPr>
              <a:t>aucun critère lié à l’activité n’est à saisir dans l’applicatif.</a:t>
            </a:r>
            <a:endParaRPr lang="fr-FR" sz="1400" dirty="0">
              <a:solidFill>
                <a:schemeClr val="accent4"/>
              </a:solidFill>
            </a:endParaRPr>
          </a:p>
        </p:txBody>
      </p:sp>
      <p:pic>
        <p:nvPicPr>
          <p:cNvPr id="1026" name="Picture 2" descr="Résultat de recherche d'images pour &quot;rappel&quot;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234" y="3336597"/>
            <a:ext cx="657796" cy="65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e la date 4"/>
          <p:cNvSpPr>
            <a:spLocks noGrp="1"/>
          </p:cNvSpPr>
          <p:nvPr>
            <p:ph type="dt" sz="half" idx="15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fld id="{1D77EAC5-2298-4A92-9231-478C87D4375D}" type="datetime4">
              <a:rPr lang="fr-FR" smtClean="0"/>
              <a:t>2 octobre 2017</a:t>
            </a:fld>
            <a:endParaRPr lang="fr-FR" dirty="0"/>
          </a:p>
        </p:txBody>
      </p:sp>
      <p:sp>
        <p:nvSpPr>
          <p:cNvPr id="12" name="Espace réservé du pied de page 5"/>
          <p:cNvSpPr>
            <a:spLocks noGrp="1"/>
          </p:cNvSpPr>
          <p:nvPr>
            <p:ph type="ftr" sz="quarter" idx="16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dirty="0" smtClean="0"/>
              <a:t>BONNES PRATIQUES IARD PRO </a:t>
            </a:r>
            <a:endParaRPr lang="fr-FR" dirty="0"/>
          </a:p>
        </p:txBody>
      </p:sp>
      <p:sp>
        <p:nvSpPr>
          <p:cNvPr id="11" name="Espace réservé du texte 1"/>
          <p:cNvSpPr>
            <a:spLocks noGrp="1"/>
          </p:cNvSpPr>
          <p:nvPr>
            <p:ph type="body" sz="quarter" idx="14"/>
          </p:nvPr>
        </p:nvSpPr>
        <p:spPr>
          <a:xfrm>
            <a:off x="832350" y="4665281"/>
            <a:ext cx="7917647" cy="1092607"/>
          </a:xfr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sz="1300" u="sng" cap="none" dirty="0">
                <a:solidFill>
                  <a:schemeClr val="accent1"/>
                </a:solidFill>
              </a:rPr>
              <a:t> </a:t>
            </a:r>
            <a:r>
              <a:rPr lang="fr-FR" sz="1300" u="sng" cap="none" dirty="0" smtClean="0">
                <a:solidFill>
                  <a:schemeClr val="accent1"/>
                </a:solidFill>
              </a:rPr>
              <a:t>La Multirisque Professionnelle, les c</a:t>
            </a:r>
            <a:r>
              <a:rPr lang="fr-FR" sz="1300" b="1" u="sng" cap="none" dirty="0" smtClean="0">
                <a:solidFill>
                  <a:schemeClr val="accent1"/>
                </a:solidFill>
              </a:rPr>
              <a:t>onditions d’éligibilité :</a:t>
            </a:r>
          </a:p>
          <a:p>
            <a:pPr marL="285750" indent="-285750" algn="l">
              <a:spcBef>
                <a:spcPts val="4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"/>
            </a:pPr>
            <a:r>
              <a:rPr lang="fr-FR" sz="1200" cap="none" dirty="0" smtClean="0">
                <a:solidFill>
                  <a:schemeClr val="tx1"/>
                </a:solidFill>
              </a:rPr>
              <a:t>7 activités maximum </a:t>
            </a:r>
            <a:r>
              <a:rPr lang="fr-FR" sz="1200" b="0" cap="none" dirty="0" smtClean="0">
                <a:solidFill>
                  <a:schemeClr val="tx1"/>
                </a:solidFill>
              </a:rPr>
              <a:t>avec un risque simple identifié (ne nécessitant pas de visite de risque par un expert)</a:t>
            </a:r>
          </a:p>
          <a:p>
            <a:pPr marL="285750" indent="-285750" algn="l">
              <a:spcBef>
                <a:spcPts val="4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"/>
            </a:pPr>
            <a:r>
              <a:rPr lang="fr-FR" sz="1200" cap="none" dirty="0" smtClean="0">
                <a:solidFill>
                  <a:schemeClr val="tx1"/>
                </a:solidFill>
              </a:rPr>
              <a:t>Effectifs de 5 personnes maximum </a:t>
            </a:r>
            <a:r>
              <a:rPr lang="fr-FR" sz="1200" b="0" cap="none" dirty="0" smtClean="0">
                <a:solidFill>
                  <a:schemeClr val="tx1"/>
                </a:solidFill>
              </a:rPr>
              <a:t>y compris le chef d’entreprise, hors stagiaires, contrats d’apprentissage et intérimaires</a:t>
            </a:r>
          </a:p>
          <a:p>
            <a:pPr marL="285750" indent="-285750" algn="l">
              <a:spcBef>
                <a:spcPts val="4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"/>
            </a:pPr>
            <a:r>
              <a:rPr lang="fr-FR" sz="1200" cap="none" dirty="0" smtClean="0">
                <a:solidFill>
                  <a:schemeClr val="tx1"/>
                </a:solidFill>
              </a:rPr>
              <a:t>Superficie des locaux de 250m²</a:t>
            </a:r>
            <a:r>
              <a:rPr lang="fr-FR" sz="1200" b="0" cap="none" dirty="0" smtClean="0">
                <a:solidFill>
                  <a:schemeClr val="tx1"/>
                </a:solidFill>
              </a:rPr>
              <a:t>, garage et dépendances inclus.</a:t>
            </a:r>
            <a:endParaRPr lang="fr-FR" sz="1000" b="0" i="1" cap="none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303050" y="5757888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3">
                  <a:lumMod val="75000"/>
                </a:schemeClr>
              </a:buClr>
              <a:buFont typeface="Symbol" panose="05050102010706020507" pitchFamily="18" charset="2"/>
              <a:buChar char="Þ"/>
            </a:pPr>
            <a:r>
              <a:rPr lang="fr-FR" sz="1000" b="1" i="1" dirty="0">
                <a:solidFill>
                  <a:schemeClr val="accent2">
                    <a:lumMod val="75000"/>
                  </a:schemeClr>
                </a:solidFill>
              </a:rPr>
              <a:t>Pour les locaux de 250m² à 500m², délégation BPCE APS.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667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/>
          <p:cNvSpPr txBox="1"/>
          <p:nvPr/>
        </p:nvSpPr>
        <p:spPr>
          <a:xfrm>
            <a:off x="340881" y="2838947"/>
            <a:ext cx="429779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 b="1" u="sng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fr-FR" sz="1400" b="1" u="sng" dirty="0" smtClean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1400" b="1" u="sng" dirty="0" smtClean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ZOOM </a:t>
            </a:r>
            <a:r>
              <a:rPr lang="fr-FR" sz="1400" b="1" u="sng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sur la fiche métier</a:t>
            </a:r>
          </a:p>
          <a:p>
            <a:endParaRPr lang="fr-FR" sz="1200" b="1" u="sng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fr-FR" sz="1200" b="1" u="sng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fr-FR" sz="1200" b="1" u="sng" dirty="0" smtClean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fr-FR" sz="1200" b="1" u="sng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fr-FR" sz="1200" b="1" u="sng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fr-FR" sz="1200" b="1" u="sng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fr-FR" sz="1200" b="1" u="sng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fr-FR" sz="1200" b="1" u="sng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1200" b="1" u="sng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Comment la lire :</a:t>
            </a:r>
            <a:endParaRPr lang="fr-FR" sz="1200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12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Dans les fiches métiers, 3 incontournables :</a:t>
            </a:r>
          </a:p>
          <a:p>
            <a:pPr marL="171450" lvl="0" indent="-171450">
              <a:buFontTx/>
              <a:buChar char="-"/>
            </a:pPr>
            <a:r>
              <a:rPr lang="fr-FR" sz="12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 </a:t>
            </a:r>
            <a:r>
              <a:rPr lang="fr-FR" sz="12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Nous assurons</a:t>
            </a:r>
            <a:r>
              <a:rPr lang="fr-FR" sz="12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» / « </a:t>
            </a:r>
            <a:r>
              <a:rPr lang="fr-FR" sz="12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Nous assurons également</a:t>
            </a:r>
            <a:r>
              <a:rPr lang="fr-FR" sz="12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» / </a:t>
            </a:r>
            <a:r>
              <a:rPr lang="fr-FR" sz="12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 </a:t>
            </a:r>
            <a:r>
              <a:rPr lang="fr-FR" sz="12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Nous n’assurons pas</a:t>
            </a:r>
            <a:r>
              <a:rPr lang="fr-FR" sz="12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» </a:t>
            </a:r>
            <a:r>
              <a:rPr lang="fr-FR" sz="1200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fr-FR" sz="12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activités non assurées)</a:t>
            </a:r>
          </a:p>
          <a:p>
            <a:endParaRPr lang="fr-FR" sz="12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sélection du risque en Multirisque Professionnelle 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5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fld id="{1D77EAC5-2298-4A92-9231-478C87D4375D}" type="datetime4">
              <a:rPr lang="fr-FR" smtClean="0"/>
              <a:t>2 octobre 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 dirty="0" smtClean="0"/>
              <a:t>BONNES PRATIQUES IARD PRO 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00025" y="1222024"/>
            <a:ext cx="8473749" cy="493149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12" name="Rectangle 11"/>
          <p:cNvSpPr/>
          <p:nvPr/>
        </p:nvSpPr>
        <p:spPr>
          <a:xfrm>
            <a:off x="262213" y="1230957"/>
            <a:ext cx="841735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Pour une tarification adaptée au risque assuré, </a:t>
            </a:r>
            <a:r>
              <a:rPr lang="fr-FR" sz="14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l’activité principale</a:t>
            </a:r>
            <a:r>
              <a:rPr lang="fr-FR" sz="14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à retenir est celle générant </a:t>
            </a:r>
            <a:r>
              <a:rPr lang="fr-FR" sz="14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plus de Chiffre d’Affaires</a:t>
            </a:r>
            <a:r>
              <a:rPr lang="fr-FR" sz="14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endParaRPr lang="fr-FR" sz="14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14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Vous devez systématiquement consulter le périmètre des groupes métiers figurant dans la </a:t>
            </a:r>
            <a:r>
              <a:rPr lang="fr-FR" sz="14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fiche métier </a:t>
            </a:r>
            <a:r>
              <a:rPr lang="fr-FR" sz="14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pour vous assurer de ne pas avoir :</a:t>
            </a:r>
          </a:p>
          <a:p>
            <a:pPr marL="742950" lvl="1" indent="-285750">
              <a:buFontTx/>
              <a:buChar char="-"/>
            </a:pPr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oublié </a:t>
            </a:r>
            <a:r>
              <a:rPr lang="fr-FR" sz="14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une </a:t>
            </a:r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activité,</a:t>
            </a:r>
          </a:p>
          <a:p>
            <a:pPr marL="742950" lvl="1" indent="-285750">
              <a:buFontTx/>
              <a:buChar char="-"/>
            </a:pPr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sélectionné </a:t>
            </a:r>
            <a:r>
              <a:rPr lang="fr-FR" sz="14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activités en doublon</a:t>
            </a:r>
            <a:r>
              <a:rPr lang="fr-FR" sz="1400" dirty="0" smtClean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fr-FR" sz="14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fr-FR" sz="1400" b="1" u="sng" dirty="0" smtClean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0025" y="973149"/>
            <a:ext cx="3566128" cy="25439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L’activité</a:t>
            </a:r>
            <a:endParaRPr lang="fr-FR" sz="1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4994180" y="2451898"/>
            <a:ext cx="3982947" cy="1717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30614" y="3492614"/>
            <a:ext cx="44890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</a:t>
            </a:r>
            <a:r>
              <a:rPr lang="fr-FR" sz="1400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cliquant sur </a:t>
            </a:r>
            <a:r>
              <a:rPr lang="fr-FR" sz="1400" dirty="0" smtClean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  vous </a:t>
            </a:r>
            <a:r>
              <a:rPr lang="fr-FR" sz="1400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ouvrez une fenêtre détaillant le périmètre du groupe métier concerné 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232" y="3578825"/>
            <a:ext cx="258746" cy="217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Connecteur droit avec flèche 16"/>
          <p:cNvCxnSpPr/>
          <p:nvPr/>
        </p:nvCxnSpPr>
        <p:spPr>
          <a:xfrm flipV="1">
            <a:off x="4105275" y="3578825"/>
            <a:ext cx="3057257" cy="283121"/>
          </a:xfrm>
          <a:prstGeom prst="straightConnector1">
            <a:avLst/>
          </a:prstGeom>
          <a:ln w="1905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7"/>
          <a:stretch/>
        </p:blipFill>
        <p:spPr bwMode="auto">
          <a:xfrm>
            <a:off x="4547180" y="3861946"/>
            <a:ext cx="2615352" cy="2434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6261275" y="5124517"/>
            <a:ext cx="724378" cy="1171508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378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Rappel 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68964" y="1022400"/>
            <a:ext cx="8469518" cy="4357687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L’outil de 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souscription est commun aux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différents réseaux. </a:t>
            </a:r>
          </a:p>
          <a:p>
            <a:pPr>
              <a:spcBef>
                <a:spcPts val="600"/>
              </a:spcBef>
            </a:pPr>
            <a:r>
              <a:rPr lang="fr-FR" dirty="0" smtClean="0"/>
              <a:t>Les </a:t>
            </a:r>
            <a:r>
              <a:rPr lang="fr-FR" dirty="0"/>
              <a:t>icones de délégations indiquées sur l’outil de souscription ne sont pas étalonnées aux critères CE </a:t>
            </a:r>
            <a:r>
              <a:rPr lang="fr-FR" dirty="0" smtClean="0"/>
              <a:t>comme par exemple pour </a:t>
            </a:r>
            <a:r>
              <a:rPr lang="fr-FR" dirty="0"/>
              <a:t>une activité de </a:t>
            </a:r>
            <a:r>
              <a:rPr lang="fr-FR" dirty="0" smtClean="0"/>
              <a:t>restauration (cf. ci-dessous).</a:t>
            </a:r>
            <a:endParaRPr lang="fr-FR" dirty="0"/>
          </a:p>
          <a:p>
            <a:r>
              <a:rPr lang="fr-FR" b="1" dirty="0">
                <a:solidFill>
                  <a:schemeClr val="accent4"/>
                </a:solidFill>
              </a:rPr>
              <a:t>Seules les fiches métiers sont adaptées aux critères de délégation CE. </a:t>
            </a:r>
          </a:p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1026" name="Image 4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00" y="2419746"/>
            <a:ext cx="6791326" cy="3818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e la date 4"/>
          <p:cNvSpPr>
            <a:spLocks noGrp="1"/>
          </p:cNvSpPr>
          <p:nvPr>
            <p:ph type="dt" sz="half" idx="15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fld id="{1D77EAC5-2298-4A92-9231-478C87D4375D}" type="datetime4">
              <a:rPr lang="fr-FR" smtClean="0"/>
              <a:t>2 octobre 2017</a:t>
            </a:fld>
            <a:endParaRPr lang="fr-FR" dirty="0"/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16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dirty="0" smtClean="0"/>
              <a:t>BONNES PRATIQUES IARD PRO </a:t>
            </a:r>
            <a:endParaRPr lang="fr-FR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318" y="5489930"/>
            <a:ext cx="981682" cy="8814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356995"/>
      </p:ext>
    </p:extLst>
  </p:cSld>
  <p:clrMapOvr>
    <a:masterClrMapping/>
  </p:clrMapOvr>
</p:sld>
</file>

<file path=ppt/theme/theme1.xml><?xml version="1.0" encoding="utf-8"?>
<a:theme xmlns:a="http://schemas.openxmlformats.org/drawingml/2006/main" name="NATIXIS_2017_Template4-3_NATIXIS_ASSURANCES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NATIXIS_2017_Template4-3_NATIXIS_ASSURANCES</Template>
  <TotalTime>198</TotalTime>
  <Words>276</Words>
  <Application>Microsoft Office PowerPoint</Application>
  <PresentationFormat>Affichage à l'écran (4:3)</PresentationFormat>
  <Paragraphs>48</Paragraphs>
  <Slides>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NATIXIS_2017_Template4-3_NATIXIS_ASSURANCES</vt:lpstr>
      <vt:lpstr>BONNES PRATIQUES IARD PRO  #1 / LA SÉLÉCTION DU RISQUE </vt:lpstr>
      <vt:lpstr>La sélection du risque en Multirisque Professionnelle </vt:lpstr>
      <vt:lpstr>La sélection du risque en Multirisque Professionnelle </vt:lpstr>
      <vt:lpstr>Rappel </vt:lpstr>
    </vt:vector>
  </TitlesOfParts>
  <Company>Natixis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MUS EARUM IPSUNTUR OCCUPTAE</dc:title>
  <dc:creator>Chapuis Henri Francois</dc:creator>
  <cp:lastModifiedBy>a5700629</cp:lastModifiedBy>
  <cp:revision>19</cp:revision>
  <dcterms:created xsi:type="dcterms:W3CDTF">2017-04-07T10:22:01Z</dcterms:created>
  <dcterms:modified xsi:type="dcterms:W3CDTF">2017-10-02T08:31:42Z</dcterms:modified>
</cp:coreProperties>
</file>