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10"/>
  </p:notesMasterIdLst>
  <p:handoutMasterIdLst>
    <p:handoutMasterId r:id="rId11"/>
  </p:handoutMasterIdLst>
  <p:sldIdLst>
    <p:sldId id="325" r:id="rId6"/>
    <p:sldId id="357" r:id="rId7"/>
    <p:sldId id="358" r:id="rId8"/>
    <p:sldId id="360" r:id="rId9"/>
  </p:sldIdLst>
  <p:sldSz cx="6858000" cy="9144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880">
          <p15:clr>
            <a:srgbClr val="A4A3A4"/>
          </p15:clr>
        </p15:guide>
        <p15:guide id="4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ERBESSON Julie [BPCE Assurances]" initials="BJ[A" lastIdx="16" clrIdx="0"/>
  <p:cmAuthor id="7" name="Andrade De Pinho Jessy" initials="ADPJ" lastIdx="1" clrIdx="7"/>
  <p:cmAuthor id="1" name="Administrateur" initials="A" lastIdx="2" clrIdx="1"/>
  <p:cmAuthor id="8" name="Vuillemard Marion" initials="VM" lastIdx="2" clrIdx="8"/>
  <p:cmAuthor id="2" name="ML" initials="ML" lastIdx="1" clrIdx="2"/>
  <p:cmAuthor id="9" name="LE RESTE STEPHANIE" initials="LRS" lastIdx="9" clrIdx="9">
    <p:extLst>
      <p:ext uri="{19B8F6BF-5375-455C-9EA6-DF929625EA0E}">
        <p15:presenceInfo xmlns:p15="http://schemas.microsoft.com/office/powerpoint/2012/main" userId="S-1-5-21-3019584756-1612224902-2092370849-14346" providerId="AD"/>
      </p:ext>
    </p:extLst>
  </p:cmAuthor>
  <p:cmAuthor id="3" name="A" initials="A" lastIdx="1" clrIdx="3"/>
  <p:cmAuthor id="4" name="A9940447" initials="A" lastIdx="1" clrIdx="4"/>
  <p:cmAuthor id="5" name="COOLEN Stephanie [BPCE Assurances]" initials="CS" lastIdx="0" clrIdx="5"/>
  <p:cmAuthor id="6" name="VAUCOY-SIRAUD MARIE-ODILE" initials="VM" lastIdx="22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6028"/>
    <a:srgbClr val="FF4747"/>
    <a:srgbClr val="7F7F7F"/>
    <a:srgbClr val="FDE9F7"/>
    <a:srgbClr val="00DA63"/>
    <a:srgbClr val="EAEAEA"/>
    <a:srgbClr val="6722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Style foncé 2 - Accentuation 5/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747" autoAdjust="0"/>
    <p:restoredTop sz="92970" autoAdjust="0"/>
  </p:normalViewPr>
  <p:slideViewPr>
    <p:cSldViewPr snapToGrid="0" snapToObjects="1">
      <p:cViewPr varScale="1">
        <p:scale>
          <a:sx n="75" d="100"/>
          <a:sy n="75" d="100"/>
        </p:scale>
        <p:origin x="3660" y="96"/>
      </p:cViewPr>
      <p:guideLst>
        <p:guide orient="horz" pos="2160"/>
        <p:guide pos="2880"/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5" d="100"/>
          <a:sy n="85" d="100"/>
        </p:scale>
        <p:origin x="-3834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6492EA-A11A-4EA3-9F73-9FD07D64ABC7}" type="datetimeFigureOut">
              <a:rPr lang="fr-FR" smtClean="0"/>
              <a:t>29/07/2020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737B1A-294B-485D-99FE-8DE88C8FB9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11443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65241-D127-440F-855F-01208AB78F04}" type="datetimeFigureOut">
              <a:rPr lang="fr-FR" smtClean="0"/>
              <a:t>29/07/2020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ECCC2-9926-4B95-A141-5AC8E3D59A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373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143125" y="1241425"/>
            <a:ext cx="25114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ECCC2-9926-4B95-A141-5AC8E3D59A5C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872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ECCC2-9926-4B95-A141-5AC8E3D59A5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4500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ECCC2-9926-4B95-A141-5AC8E3D59A5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1260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ECCC2-9926-4B95-A141-5AC8E3D59A5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6769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9047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7242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10001" y="552000"/>
            <a:ext cx="5835032" cy="811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10001" y="1742400"/>
            <a:ext cx="5835032" cy="58017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</p:txBody>
      </p:sp>
      <p:sp>
        <p:nvSpPr>
          <p:cNvPr id="11" name="object 13"/>
          <p:cNvSpPr/>
          <p:nvPr/>
        </p:nvSpPr>
        <p:spPr>
          <a:xfrm rot="16200000">
            <a:off x="459572" y="828970"/>
            <a:ext cx="700856" cy="196966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618899" y="8695717"/>
            <a:ext cx="3753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0000" y="8695717"/>
            <a:ext cx="143100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800" b="1" cap="all" baseline="0">
                <a:solidFill>
                  <a:schemeClr val="tx2"/>
                </a:solidFill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010786" y="8699693"/>
            <a:ext cx="575342" cy="2462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800" b="0" cap="all" baseline="0" smtClean="0">
                <a:solidFill>
                  <a:srgbClr val="7F7F7F"/>
                </a:solidFill>
              </a:defRPr>
            </a:lvl1pPr>
          </a:lstStyle>
          <a:p>
            <a:fld id="{F8038507-E01E-437D-B7C9-A8472D894635}" type="datetime6">
              <a:rPr lang="fr-FR" smtClean="0"/>
              <a:t>juillet 20</a:t>
            </a:fld>
            <a:endParaRPr lang="fr-FR" dirty="0"/>
          </a:p>
        </p:txBody>
      </p:sp>
      <p:pic>
        <p:nvPicPr>
          <p:cNvPr id="12" name="Picture 4" descr="D:\BLOC MARQUES\JPG\BB_Q_NATIXIS_ASSURANCES_10C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329" y="8452807"/>
            <a:ext cx="873083" cy="594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SIPCMContentMarking" descr="{&quot;HashCode&quot;:1644228579,&quot;Placement&quot;:&quot;Footer&quot;}">
            <a:extLst>
              <a:ext uri="{FF2B5EF4-FFF2-40B4-BE49-F238E27FC236}">
                <a16:creationId xmlns:a16="http://schemas.microsoft.com/office/drawing/2014/main" id="{4221FDFA-C57A-41F1-B96F-3918D77CFA10}"/>
              </a:ext>
            </a:extLst>
          </p:cNvPr>
          <p:cNvSpPr txBox="1"/>
          <p:nvPr userDrawn="1"/>
        </p:nvSpPr>
        <p:spPr>
          <a:xfrm>
            <a:off x="0" y="9035469"/>
            <a:ext cx="202774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C1 - Public Natixis</a:t>
            </a:r>
          </a:p>
        </p:txBody>
      </p:sp>
    </p:spTree>
    <p:extLst>
      <p:ext uri="{BB962C8B-B14F-4D97-AF65-F5344CB8AC3E}">
        <p14:creationId xmlns:p14="http://schemas.microsoft.com/office/powerpoint/2010/main" val="108192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75" r:id="rId2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b="1" kern="1200" cap="all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50000" indent="-1800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3" panose="05040102010807070707" pitchFamily="18" charset="2"/>
        <a:buChar char="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583200" indent="-1296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19" userDrawn="1">
          <p15:clr>
            <a:srgbClr val="F26B43"/>
          </p15:clr>
        </p15:guide>
        <p15:guide id="2" pos="678" userDrawn="1">
          <p15:clr>
            <a:srgbClr val="F26B43"/>
          </p15:clr>
        </p15:guide>
        <p15:guide id="3" pos="5585" userDrawn="1">
          <p15:clr>
            <a:srgbClr val="F26B43"/>
          </p15:clr>
        </p15:guide>
        <p15:guide id="5" orient="horz" pos="417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8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1.emf"/><Relationship Id="rId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cid:image002.jpg@01D61CC9.6DD3803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à coins arrondis 11">
            <a:extLst>
              <a:ext uri="{FF2B5EF4-FFF2-40B4-BE49-F238E27FC236}">
                <a16:creationId xmlns:a16="http://schemas.microsoft.com/office/drawing/2014/main" id="{94E84D21-7372-4F0B-8FBA-0D72AE8C589C}"/>
              </a:ext>
            </a:extLst>
          </p:cNvPr>
          <p:cNvSpPr/>
          <p:nvPr/>
        </p:nvSpPr>
        <p:spPr>
          <a:xfrm>
            <a:off x="927462" y="6815441"/>
            <a:ext cx="4990958" cy="17296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68AD322-458C-4840-AF7E-D3594462F34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" y="-40037"/>
            <a:ext cx="6845880" cy="2791795"/>
          </a:xfrm>
          <a:prstGeom prst="rect">
            <a:avLst/>
          </a:prstGeom>
        </p:spPr>
      </p:pic>
      <p:sp>
        <p:nvSpPr>
          <p:cNvPr id="21" name="AutoShape 2" descr="Résultat de recherche d'images pour &quot;nouveau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30227" y="3002401"/>
            <a:ext cx="6662574" cy="861774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/>
              <a:t>COMMUNIQUÉ MARCHÉ DES PROFESSIONNELS N°68</a:t>
            </a:r>
          </a:p>
          <a:p>
            <a:pPr algn="ctr"/>
            <a:r>
              <a:rPr lang="fr-FR" sz="1600" dirty="0"/>
              <a:t>SIMPLIFICATION DES PROCESS </a:t>
            </a:r>
            <a:br>
              <a:rPr lang="fr-FR" sz="1600" dirty="0"/>
            </a:br>
            <a:r>
              <a:rPr lang="fr-FR" sz="1600" dirty="0"/>
              <a:t>DE L’OPTION « PETIT ROULEUR »</a:t>
            </a:r>
            <a:endParaRPr lang="fr-FR" sz="16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330" y="-40597"/>
            <a:ext cx="1408670" cy="538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AutoShape 4" descr="Résultat de recherche d'images pour &quot;nouveau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9" name="ZoneTexte 68"/>
          <p:cNvSpPr txBox="1"/>
          <p:nvPr/>
        </p:nvSpPr>
        <p:spPr>
          <a:xfrm>
            <a:off x="313188" y="6502045"/>
            <a:ext cx="6300000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lvl="0" algn="ctr">
              <a:defRPr sz="1100" kern="0">
                <a:solidFill>
                  <a:srgbClr val="007F9E"/>
                </a:solidFill>
              </a:defRPr>
            </a:lvl1pPr>
          </a:lstStyle>
          <a:p>
            <a:endParaRPr lang="fr-FR" b="1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124" name="Rectangle 4"/>
          <p:cNvSpPr txBox="1">
            <a:spLocks noChangeArrowheads="1"/>
          </p:cNvSpPr>
          <p:nvPr/>
        </p:nvSpPr>
        <p:spPr bwMode="gray">
          <a:xfrm>
            <a:off x="8999" y="8784000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627716CA-9C44-42D1-AB35-F58D2C059D09}" type="slidenum">
              <a:rPr lang="fr-FR" altLang="fr-FR" sz="800" b="1" smtClean="0">
                <a:solidFill>
                  <a:srgbClr val="7F7F7F"/>
                </a:solidFill>
                <a:latin typeface="+mj-lt"/>
                <a:cs typeface="Arial" charset="0"/>
              </a:rPr>
              <a:pPr/>
              <a:t>1</a:t>
            </a:fld>
            <a:endParaRPr lang="fr-FR" altLang="fr-FR" sz="800" b="1" dirty="0">
              <a:solidFill>
                <a:srgbClr val="7F7F7F"/>
              </a:solidFill>
              <a:latin typeface="+mj-lt"/>
              <a:cs typeface="Arial" charset="0"/>
            </a:endParaRPr>
          </a:p>
        </p:txBody>
      </p:sp>
      <p:sp>
        <p:nvSpPr>
          <p:cNvPr id="125" name="Rectangle 3"/>
          <p:cNvSpPr txBox="1">
            <a:spLocks noChangeArrowheads="1"/>
          </p:cNvSpPr>
          <p:nvPr/>
        </p:nvSpPr>
        <p:spPr bwMode="gray">
          <a:xfrm>
            <a:off x="415815" y="8784000"/>
            <a:ext cx="958406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dirty="0">
                <a:solidFill>
                  <a:srgbClr val="7F7F7F"/>
                </a:solidFill>
                <a:latin typeface="+mj-lt"/>
                <a:cs typeface="Arial" charset="0"/>
              </a:rPr>
              <a:t>Juillet 2020</a:t>
            </a:r>
          </a:p>
        </p:txBody>
      </p:sp>
      <p:sp>
        <p:nvSpPr>
          <p:cNvPr id="126" name="Rectangle 4"/>
          <p:cNvSpPr txBox="1">
            <a:spLocks noChangeArrowheads="1"/>
          </p:cNvSpPr>
          <p:nvPr/>
        </p:nvSpPr>
        <p:spPr bwMode="gray">
          <a:xfrm>
            <a:off x="2204865" y="8784000"/>
            <a:ext cx="2016224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dirty="0">
                <a:solidFill>
                  <a:srgbClr val="7F7F7F"/>
                </a:solidFill>
                <a:latin typeface="+mj-lt"/>
                <a:cs typeface="Arial" charset="0"/>
              </a:rPr>
              <a:t>Marketing – Offre des Professionnels </a:t>
            </a:r>
            <a:endParaRPr lang="fr-FR" altLang="fr-FR" sz="800" b="1" kern="1200" dirty="0">
              <a:solidFill>
                <a:srgbClr val="7F7F7F"/>
              </a:solidFill>
              <a:latin typeface="+mj-lt"/>
              <a:cs typeface="Arial" charset="0"/>
            </a:endParaRPr>
          </a:p>
        </p:txBody>
      </p:sp>
      <p:sp>
        <p:nvSpPr>
          <p:cNvPr id="127" name="Rectangle 4"/>
          <p:cNvSpPr txBox="1">
            <a:spLocks noChangeArrowheads="1"/>
          </p:cNvSpPr>
          <p:nvPr/>
        </p:nvSpPr>
        <p:spPr bwMode="gray">
          <a:xfrm>
            <a:off x="4221089" y="8784000"/>
            <a:ext cx="2641994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baseline="0" dirty="0">
                <a:solidFill>
                  <a:srgbClr val="7F7F7F"/>
                </a:solidFill>
                <a:latin typeface="+mj-lt"/>
                <a:cs typeface="Arial" charset="0"/>
              </a:rPr>
              <a:t>D</a:t>
            </a:r>
            <a:r>
              <a:rPr lang="fr-FR" altLang="fr-FR" sz="800" b="1" dirty="0">
                <a:solidFill>
                  <a:srgbClr val="7F7F7F"/>
                </a:solidFill>
                <a:latin typeface="+mj-lt"/>
                <a:cs typeface="Arial" charset="0"/>
              </a:rPr>
              <a:t>ocument à usage interne – ne pas diffuser</a:t>
            </a:r>
            <a:endParaRPr lang="fr-FR" altLang="fr-FR" sz="800" b="1" kern="1200" dirty="0">
              <a:solidFill>
                <a:srgbClr val="7F7F7F"/>
              </a:solidFill>
              <a:latin typeface="+mj-lt"/>
              <a:cs typeface="Arial" charset="0"/>
            </a:endParaRPr>
          </a:p>
        </p:txBody>
      </p:sp>
      <p:cxnSp>
        <p:nvCxnSpPr>
          <p:cNvPr id="128" name="Connecteur droit 127"/>
          <p:cNvCxnSpPr/>
          <p:nvPr/>
        </p:nvCxnSpPr>
        <p:spPr bwMode="auto">
          <a:xfrm>
            <a:off x="366564" y="8890404"/>
            <a:ext cx="0" cy="18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Connecteur droit 128"/>
          <p:cNvCxnSpPr/>
          <p:nvPr/>
        </p:nvCxnSpPr>
        <p:spPr bwMode="auto">
          <a:xfrm>
            <a:off x="2204864" y="8874000"/>
            <a:ext cx="0" cy="18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necteur droit 129"/>
          <p:cNvCxnSpPr/>
          <p:nvPr/>
        </p:nvCxnSpPr>
        <p:spPr bwMode="auto">
          <a:xfrm>
            <a:off x="4221088" y="8874000"/>
            <a:ext cx="0" cy="18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Connecteur droit 131"/>
          <p:cNvCxnSpPr/>
          <p:nvPr/>
        </p:nvCxnSpPr>
        <p:spPr bwMode="auto">
          <a:xfrm>
            <a:off x="1438176" y="8874000"/>
            <a:ext cx="0" cy="18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Espace réservé du texte 7"/>
          <p:cNvSpPr txBox="1">
            <a:spLocks/>
          </p:cNvSpPr>
          <p:nvPr/>
        </p:nvSpPr>
        <p:spPr>
          <a:xfrm>
            <a:off x="1157926" y="7542574"/>
            <a:ext cx="4990957" cy="106099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kern="1200" cap="none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/>
            </a:pPr>
            <a:r>
              <a:rPr lang="fr-FR" sz="1000" b="1" cap="all" dirty="0">
                <a:solidFill>
                  <a:schemeClr val="accent4">
                    <a:lumMod val="75000"/>
                  </a:schemeClr>
                </a:solidFill>
              </a:rPr>
              <a:t>Rappel des grands principes de l’option « PETIT ROULEUR » </a:t>
            </a:r>
            <a:endParaRPr lang="fr-FR" sz="800" dirty="0">
              <a:solidFill>
                <a:schemeClr val="accent4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 startAt="2"/>
            </a:pPr>
            <a:endParaRPr lang="fr-FR" sz="800" b="1" cap="all" dirty="0">
              <a:solidFill>
                <a:schemeClr val="accent4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fr-FR" sz="1000" b="1" cap="all" dirty="0">
                <a:solidFill>
                  <a:schemeClr val="accent4">
                    <a:lumMod val="75000"/>
                  </a:schemeClr>
                </a:solidFill>
              </a:rPr>
              <a:t>Grands principes du nouveau process retenu</a:t>
            </a:r>
            <a:br>
              <a:rPr lang="fr-FR" sz="1000" b="1" cap="all" dirty="0">
                <a:solidFill>
                  <a:schemeClr val="accent4">
                    <a:lumMod val="75000"/>
                  </a:schemeClr>
                </a:solidFill>
              </a:rPr>
            </a:br>
            <a:endParaRPr lang="fr-FR" sz="1000" b="1" cap="all" dirty="0">
              <a:solidFill>
                <a:schemeClr val="accent4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fr-FR" sz="1000" b="1" cap="all" dirty="0">
                <a:solidFill>
                  <a:schemeClr val="accent4">
                    <a:lumMod val="75000"/>
                  </a:schemeClr>
                </a:solidFill>
              </a:rPr>
              <a:t>planning de mise en place de ces évolutions</a:t>
            </a:r>
          </a:p>
          <a:p>
            <a:pPr marL="342900" indent="-342900">
              <a:buFont typeface="+mj-lt"/>
              <a:buAutoNum type="arabicPeriod" startAt="2"/>
            </a:pPr>
            <a:endParaRPr lang="fr-FR" sz="1000" b="1" cap="all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700DAC9-1729-4952-AFB5-141D8132CD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3541" y="180000"/>
            <a:ext cx="2134946" cy="2092247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B4F2D19E-391D-4B08-9AC6-03BF42181A34}"/>
              </a:ext>
            </a:extLst>
          </p:cNvPr>
          <p:cNvGrpSpPr/>
          <p:nvPr/>
        </p:nvGrpSpPr>
        <p:grpSpPr>
          <a:xfrm>
            <a:off x="2896003" y="1540964"/>
            <a:ext cx="757402" cy="372558"/>
            <a:chOff x="2841480" y="1835824"/>
            <a:chExt cx="1010235" cy="37255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7A2B33-32F6-405F-AD38-6EC7B0676FE2}"/>
                </a:ext>
              </a:extLst>
            </p:cNvPr>
            <p:cNvSpPr/>
            <p:nvPr/>
          </p:nvSpPr>
          <p:spPr>
            <a:xfrm>
              <a:off x="2934585" y="1884382"/>
              <a:ext cx="824023" cy="324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5EA52E3-393B-4803-AF7F-49ABE5947C9A}"/>
                </a:ext>
              </a:extLst>
            </p:cNvPr>
            <p:cNvSpPr txBox="1"/>
            <p:nvPr/>
          </p:nvSpPr>
          <p:spPr>
            <a:xfrm>
              <a:off x="2841480" y="1835824"/>
              <a:ext cx="1010235" cy="3693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solidFill>
                    <a:schemeClr val="bg1"/>
                  </a:solidFill>
                </a:rPr>
                <a:t>- 8 000 km </a:t>
              </a:r>
              <a:br>
                <a:rPr lang="fr-FR" sz="900" dirty="0">
                  <a:solidFill>
                    <a:schemeClr val="bg1"/>
                  </a:solidFill>
                </a:rPr>
              </a:br>
              <a:r>
                <a:rPr lang="fr-FR" sz="900" dirty="0">
                  <a:solidFill>
                    <a:schemeClr val="bg1"/>
                  </a:solidFill>
                </a:rPr>
                <a:t>par an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37C5795C-7ABC-464F-97FD-B42CE2F34F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931129">
            <a:off x="2295842" y="312377"/>
            <a:ext cx="381650" cy="213724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7D9A4D9-E4C4-4F6E-873C-37D0051FE9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855713">
            <a:off x="3919591" y="312378"/>
            <a:ext cx="381650" cy="213724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1B066B1C-1265-4FB0-8A3A-7D1B1DD8CF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217688">
            <a:off x="3886484" y="1913765"/>
            <a:ext cx="381650" cy="213724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D0C26D48-66A3-48F4-86C6-AD80F8CD8A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3834501">
            <a:off x="2280933" y="1891662"/>
            <a:ext cx="381650" cy="21372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9FDB8E8-3797-47CF-B804-CBED4CA82F65}"/>
              </a:ext>
            </a:extLst>
          </p:cNvPr>
          <p:cNvSpPr/>
          <p:nvPr/>
        </p:nvSpPr>
        <p:spPr>
          <a:xfrm>
            <a:off x="2204865" y="2272247"/>
            <a:ext cx="2153622" cy="26331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3B2F433-CBFF-489E-87AA-C0FEC06C592E}"/>
              </a:ext>
            </a:extLst>
          </p:cNvPr>
          <p:cNvSpPr txBox="1"/>
          <p:nvPr/>
        </p:nvSpPr>
        <p:spPr>
          <a:xfrm>
            <a:off x="2486667" y="2255021"/>
            <a:ext cx="1890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« PETIT ROULEUR »</a:t>
            </a:r>
          </a:p>
        </p:txBody>
      </p:sp>
      <p:sp>
        <p:nvSpPr>
          <p:cNvPr id="41" name="Rectangle à coins arrondis 11">
            <a:extLst>
              <a:ext uri="{FF2B5EF4-FFF2-40B4-BE49-F238E27FC236}">
                <a16:creationId xmlns:a16="http://schemas.microsoft.com/office/drawing/2014/main" id="{9F346855-7AA2-40B9-848E-7F5B2774EDE2}"/>
              </a:ext>
            </a:extLst>
          </p:cNvPr>
          <p:cNvSpPr/>
          <p:nvPr/>
        </p:nvSpPr>
        <p:spPr>
          <a:xfrm>
            <a:off x="328275" y="4121304"/>
            <a:ext cx="6276723" cy="1926811"/>
          </a:xfrm>
          <a:prstGeom prst="roundRect">
            <a:avLst/>
          </a:prstGeom>
          <a:solidFill>
            <a:srgbClr val="EFDC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ED8853F-50EC-440A-86AB-BBD28C48F90B}"/>
              </a:ext>
            </a:extLst>
          </p:cNvPr>
          <p:cNvSpPr/>
          <p:nvPr/>
        </p:nvSpPr>
        <p:spPr>
          <a:xfrm>
            <a:off x="1474374" y="4241745"/>
            <a:ext cx="497686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chemeClr val="accent3">
                    <a:lumMod val="75000"/>
                  </a:schemeClr>
                </a:solidFill>
              </a:rPr>
              <a:t>Pour rappel, lorsqu’un</a:t>
            </a:r>
            <a:r>
              <a:rPr lang="fr-FR" sz="1000" b="1" dirty="0">
                <a:solidFill>
                  <a:schemeClr val="accent3">
                    <a:lumMod val="75000"/>
                  </a:schemeClr>
                </a:solidFill>
              </a:rPr>
              <a:t> client effectue moins de 8 000 km par an </a:t>
            </a:r>
            <a:r>
              <a:rPr lang="fr-FR" sz="1000" dirty="0">
                <a:solidFill>
                  <a:schemeClr val="accent3">
                    <a:lumMod val="75000"/>
                  </a:schemeClr>
                </a:solidFill>
              </a:rPr>
              <a:t>avec son véhicule, il peut bénéficier de l’</a:t>
            </a:r>
            <a:r>
              <a:rPr lang="fr-FR" sz="1000" b="1" dirty="0">
                <a:solidFill>
                  <a:schemeClr val="accent3">
                    <a:lumMod val="75000"/>
                  </a:schemeClr>
                </a:solidFill>
              </a:rPr>
              <a:t>avantage tarifaire de -10% chaque année au titre de l’option « petit rouleur », </a:t>
            </a:r>
            <a:r>
              <a:rPr lang="fr-FR" sz="1000" dirty="0">
                <a:solidFill>
                  <a:schemeClr val="accent3">
                    <a:lumMod val="75000"/>
                  </a:schemeClr>
                </a:solidFill>
              </a:rPr>
              <a:t>sous réserve de déclarer annuellement son kilométrage.</a:t>
            </a:r>
          </a:p>
          <a:p>
            <a:endParaRPr lang="fr-FR" sz="1000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fr-FR" sz="1000" b="1" dirty="0">
                <a:solidFill>
                  <a:schemeClr val="accent3">
                    <a:lumMod val="75000"/>
                  </a:schemeClr>
                </a:solidFill>
              </a:rPr>
              <a:t>A compter de septembre 2020</a:t>
            </a:r>
            <a:r>
              <a:rPr lang="fr-FR" sz="1000" dirty="0">
                <a:solidFill>
                  <a:schemeClr val="accent3">
                    <a:lumMod val="75000"/>
                  </a:schemeClr>
                </a:solidFill>
              </a:rPr>
              <a:t>, les clients Pros ayant souscrit un </a:t>
            </a:r>
            <a:r>
              <a:rPr lang="fr-FR" sz="1000" b="1" dirty="0">
                <a:solidFill>
                  <a:schemeClr val="accent3">
                    <a:lumMod val="75000"/>
                  </a:schemeClr>
                </a:solidFill>
              </a:rPr>
              <a:t>contrat</a:t>
            </a:r>
          </a:p>
          <a:p>
            <a:r>
              <a:rPr lang="fr-FR" sz="1000" b="1" dirty="0">
                <a:solidFill>
                  <a:schemeClr val="accent3">
                    <a:lumMod val="75000"/>
                  </a:schemeClr>
                </a:solidFill>
              </a:rPr>
              <a:t>Assurance Auto des Professionnels  avec cette option </a:t>
            </a:r>
            <a:r>
              <a:rPr lang="fr-FR" sz="1000" dirty="0">
                <a:solidFill>
                  <a:schemeClr val="accent3">
                    <a:lumMod val="75000"/>
                  </a:schemeClr>
                </a:solidFill>
              </a:rPr>
              <a:t>pourront, sous conditions, bénéficier d’un</a:t>
            </a:r>
            <a:r>
              <a:rPr lang="fr-FR" sz="1000" b="1" dirty="0">
                <a:solidFill>
                  <a:schemeClr val="accent3">
                    <a:lumMod val="75000"/>
                  </a:schemeClr>
                </a:solidFill>
              </a:rPr>
              <a:t> process simplifié dès la troisième déclaration de leur kilométrage.</a:t>
            </a:r>
            <a:r>
              <a:rPr lang="fr-FR" sz="1000" dirty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fr-FR" sz="1000" dirty="0">
                <a:solidFill>
                  <a:schemeClr val="accent3">
                    <a:lumMod val="75000"/>
                  </a:schemeClr>
                </a:solidFill>
              </a:rPr>
            </a:br>
            <a:endParaRPr lang="fr-FR" sz="1000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fr-FR" sz="1000" i="1" dirty="0">
                <a:solidFill>
                  <a:schemeClr val="accent3">
                    <a:lumMod val="75000"/>
                  </a:schemeClr>
                </a:solidFill>
              </a:rPr>
              <a:t>Pour tout savoir sur cette nouveauté, nous vous invitons à prendre connaissance des informations ci-après. Bonne lecture !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422188F-0F28-4F6C-9D2F-F43597029DCE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2515" y="4648000"/>
            <a:ext cx="873418" cy="873418"/>
          </a:xfrm>
          <a:prstGeom prst="rect">
            <a:avLst/>
          </a:prstGeom>
        </p:spPr>
      </p:pic>
      <p:sp>
        <p:nvSpPr>
          <p:cNvPr id="49" name="ZoneTexte 48">
            <a:extLst>
              <a:ext uri="{FF2B5EF4-FFF2-40B4-BE49-F238E27FC236}">
                <a16:creationId xmlns:a16="http://schemas.microsoft.com/office/drawing/2014/main" id="{8975AA3C-A658-45BD-B220-ACF0F97CC713}"/>
              </a:ext>
            </a:extLst>
          </p:cNvPr>
          <p:cNvSpPr txBox="1"/>
          <p:nvPr/>
        </p:nvSpPr>
        <p:spPr>
          <a:xfrm>
            <a:off x="2441055" y="7055012"/>
            <a:ext cx="1848660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SOMMAIRE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0F5514-3E42-4549-B940-43206E2E5A8F}"/>
              </a:ext>
            </a:extLst>
          </p:cNvPr>
          <p:cNvSpPr/>
          <p:nvPr/>
        </p:nvSpPr>
        <p:spPr>
          <a:xfrm>
            <a:off x="-22330" y="-40597"/>
            <a:ext cx="1396551" cy="538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4CFE88FF-BACE-45FD-8CED-2DE5C2C21DD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9" b="20240"/>
          <a:stretch/>
        </p:blipFill>
        <p:spPr>
          <a:xfrm>
            <a:off x="74135" y="-18367"/>
            <a:ext cx="1149584" cy="494484"/>
          </a:xfrm>
          <a:prstGeom prst="rect">
            <a:avLst/>
          </a:prstGeom>
        </p:spPr>
      </p:pic>
      <p:sp>
        <p:nvSpPr>
          <p:cNvPr id="39" name="Rectangle 4">
            <a:extLst>
              <a:ext uri="{FF2B5EF4-FFF2-40B4-BE49-F238E27FC236}">
                <a16:creationId xmlns:a16="http://schemas.microsoft.com/office/drawing/2014/main" id="{F4CA33B0-56AE-4664-A455-C32422F5D2E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361908" y="8784000"/>
            <a:ext cx="830643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b="1" dirty="0">
                <a:solidFill>
                  <a:srgbClr val="7F7F7F"/>
                </a:solidFill>
                <a:latin typeface="+mj-lt"/>
                <a:cs typeface="Arial" charset="0"/>
              </a:rPr>
              <a:t>N° 68</a:t>
            </a:r>
          </a:p>
        </p:txBody>
      </p:sp>
    </p:spTree>
    <p:extLst>
      <p:ext uri="{BB962C8B-B14F-4D97-AF65-F5344CB8AC3E}">
        <p14:creationId xmlns:p14="http://schemas.microsoft.com/office/powerpoint/2010/main" val="713770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à coins arrondis 59">
            <a:extLst>
              <a:ext uri="{FF2B5EF4-FFF2-40B4-BE49-F238E27FC236}">
                <a16:creationId xmlns:a16="http://schemas.microsoft.com/office/drawing/2014/main" id="{763465D7-44CB-4E3E-ACA6-9387D435DFE3}"/>
              </a:ext>
            </a:extLst>
          </p:cNvPr>
          <p:cNvSpPr/>
          <p:nvPr/>
        </p:nvSpPr>
        <p:spPr>
          <a:xfrm>
            <a:off x="497082" y="3306555"/>
            <a:ext cx="6110593" cy="186219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endParaRPr lang="fr-FR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2" name="Espace réservé du texte 4"/>
          <p:cNvSpPr txBox="1">
            <a:spLocks/>
          </p:cNvSpPr>
          <p:nvPr/>
        </p:nvSpPr>
        <p:spPr>
          <a:xfrm>
            <a:off x="220602" y="203778"/>
            <a:ext cx="462316" cy="461176"/>
          </a:xfrm>
          <a:prstGeom prst="rect">
            <a:avLst/>
          </a:prstGeom>
          <a:solidFill>
            <a:srgbClr val="EAEAEA"/>
          </a:solidFill>
        </p:spPr>
        <p:txBody>
          <a:bodyPr anchor="ctr" anchorCtr="0"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>
                <a:latin typeface="+mj-lt"/>
              </a:rPr>
              <a:t>1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220602" y="801125"/>
            <a:ext cx="6300000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lvl="0" algn="ctr">
              <a:defRPr sz="1100" kern="0">
                <a:solidFill>
                  <a:srgbClr val="007F9E"/>
                </a:solidFill>
              </a:defRPr>
            </a:lvl1pPr>
          </a:lstStyle>
          <a:p>
            <a:endParaRPr lang="fr-FR" b="1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38" name="Titre 1"/>
          <p:cNvSpPr txBox="1">
            <a:spLocks/>
          </p:cNvSpPr>
          <p:nvPr/>
        </p:nvSpPr>
        <p:spPr>
          <a:xfrm>
            <a:off x="803473" y="191512"/>
            <a:ext cx="5868000" cy="560041"/>
          </a:xfrm>
          <a:prstGeom prst="rect">
            <a:avLst/>
          </a:prstGeom>
        </p:spPr>
        <p:txBody>
          <a:bodyPr anchor="ctr" anchorCtr="0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600" cap="all" dirty="0">
                <a:solidFill>
                  <a:schemeClr val="bg2"/>
                </a:solidFill>
              </a:rPr>
              <a:t>Rappel des grands principes </a:t>
            </a:r>
            <a:br>
              <a:rPr lang="fr-FR" sz="1600" cap="all" dirty="0">
                <a:solidFill>
                  <a:schemeClr val="bg2"/>
                </a:solidFill>
              </a:rPr>
            </a:br>
            <a:r>
              <a:rPr lang="fr-FR" sz="1600" cap="all" dirty="0">
                <a:solidFill>
                  <a:schemeClr val="bg2"/>
                </a:solidFill>
              </a:rPr>
              <a:t>de l’option « PETIT ROULEUR » </a:t>
            </a:r>
          </a:p>
        </p:txBody>
      </p:sp>
      <p:sp>
        <p:nvSpPr>
          <p:cNvPr id="45" name="Espace réservé du texte 7">
            <a:extLst>
              <a:ext uri="{FF2B5EF4-FFF2-40B4-BE49-F238E27FC236}">
                <a16:creationId xmlns:a16="http://schemas.microsoft.com/office/drawing/2014/main" id="{A0EDC6D2-5A85-4733-8DBB-699DB4981767}"/>
              </a:ext>
            </a:extLst>
          </p:cNvPr>
          <p:cNvSpPr txBox="1">
            <a:spLocks/>
          </p:cNvSpPr>
          <p:nvPr/>
        </p:nvSpPr>
        <p:spPr>
          <a:xfrm>
            <a:off x="368156" y="1112456"/>
            <a:ext cx="6048000" cy="310919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kern="1200" cap="none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rgbClr val="C00000"/>
              </a:buClr>
              <a:buFont typeface="Speak Pro Light"/>
              <a:buChar char="►"/>
            </a:pPr>
            <a:r>
              <a:rPr lang="fr-FR" sz="1400" b="1" cap="all" dirty="0">
                <a:solidFill>
                  <a:srgbClr val="C00000"/>
                </a:solidFill>
                <a:latin typeface="+mj-lt"/>
              </a:rPr>
              <a:t>RAPPEL DU PRINCIPE DE L’OPTION « petit rouleur »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07F6DD08-BC64-45AC-8B4F-80CA4C1FB224}"/>
              </a:ext>
            </a:extLst>
          </p:cNvPr>
          <p:cNvSpPr txBox="1"/>
          <p:nvPr/>
        </p:nvSpPr>
        <p:spPr>
          <a:xfrm>
            <a:off x="682918" y="1492109"/>
            <a:ext cx="5623733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buClr>
                <a:srgbClr val="EC6028"/>
              </a:buClr>
              <a:buFont typeface="Wingdings" panose="05000000000000000000" pitchFamily="2" charset="2"/>
              <a:buChar char="ü"/>
            </a:pPr>
            <a:r>
              <a:rPr lang="fr-FR" sz="1100" b="1" dirty="0">
                <a:solidFill>
                  <a:srgbClr val="EC6028"/>
                </a:solidFill>
              </a:rPr>
              <a:t>Pour bénéficier de l’avantage tarifaire de -10% chaque année à titre du « petit rouleur », il faut que le client </a:t>
            </a:r>
            <a:r>
              <a:rPr lang="fr-FR" sz="1050" dirty="0">
                <a:solidFill>
                  <a:srgbClr val="EC6028"/>
                </a:solidFill>
              </a:rPr>
              <a:t>: </a:t>
            </a:r>
          </a:p>
          <a:p>
            <a:pPr marL="723900" lvl="1" indent="-266700">
              <a:buClr>
                <a:srgbClr val="4D6995"/>
              </a:buClr>
              <a:buFont typeface="Courier New" panose="02070309020205020404" pitchFamily="49" charset="0"/>
              <a:buChar char="o"/>
            </a:pPr>
            <a:r>
              <a:rPr lang="fr-FR" sz="1100" dirty="0"/>
              <a:t>effectue moins de 8 000 km chaque année avec son véhicule,</a:t>
            </a:r>
          </a:p>
          <a:p>
            <a:pPr marL="723900" lvl="1" indent="-266700">
              <a:buClr>
                <a:srgbClr val="4D6995"/>
              </a:buClr>
              <a:buFont typeface="Courier New" panose="02070309020205020404" pitchFamily="49" charset="0"/>
              <a:buChar char="o"/>
            </a:pPr>
            <a:r>
              <a:rPr lang="fr-FR" sz="1100" dirty="0"/>
              <a:t>déclare annuellement son kilométrage.</a:t>
            </a:r>
          </a:p>
          <a:p>
            <a:pPr marL="266700" indent="-266700">
              <a:buClr>
                <a:srgbClr val="4D6995"/>
              </a:buClr>
              <a:buFont typeface="Wingdings" panose="05000000000000000000" pitchFamily="2" charset="2"/>
              <a:buChar char="ü"/>
            </a:pPr>
            <a:endParaRPr lang="fr-FR" sz="1100" dirty="0"/>
          </a:p>
          <a:p>
            <a:pPr marL="266700" indent="-266700">
              <a:buClr>
                <a:srgbClr val="EC6028"/>
              </a:buClr>
              <a:buFont typeface="Wingdings" panose="05000000000000000000" pitchFamily="2" charset="2"/>
              <a:buChar char="ü"/>
            </a:pPr>
            <a:r>
              <a:rPr lang="fr-FR" sz="1100" b="1" dirty="0">
                <a:solidFill>
                  <a:srgbClr val="EC6028"/>
                </a:solidFill>
              </a:rPr>
              <a:t>Process de déclaration du kilométrage par le client : </a:t>
            </a:r>
          </a:p>
          <a:p>
            <a:pPr marL="723900" lvl="1" indent="-266700">
              <a:buClr>
                <a:srgbClr val="4D6995"/>
              </a:buClr>
              <a:buFont typeface="+mj-lt"/>
              <a:buAutoNum type="arabicPeriod"/>
            </a:pPr>
            <a:r>
              <a:rPr lang="fr-FR" sz="1100" dirty="0"/>
              <a:t>à la souscription du contrat auto avec l’option </a:t>
            </a:r>
            <a:br>
              <a:rPr lang="fr-FR" sz="1100" dirty="0"/>
            </a:br>
            <a:r>
              <a:rPr lang="fr-FR" sz="1100" dirty="0"/>
              <a:t>(= lors de la validation de l’opération en production),</a:t>
            </a:r>
          </a:p>
          <a:p>
            <a:pPr marL="723900" lvl="1" indent="-266700">
              <a:buClr>
                <a:srgbClr val="4D6995"/>
              </a:buClr>
              <a:buFont typeface="+mj-lt"/>
              <a:buAutoNum type="arabicPeriod"/>
            </a:pPr>
            <a:r>
              <a:rPr lang="fr-FR" sz="1100" dirty="0"/>
              <a:t>Puis, une fois par an, à chaque date anniversaire du contrat.</a:t>
            </a: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98CBA9F4-7FC1-4CC2-B771-FB51A725F295}"/>
              </a:ext>
            </a:extLst>
          </p:cNvPr>
          <p:cNvSpPr txBox="1"/>
          <p:nvPr/>
        </p:nvSpPr>
        <p:spPr>
          <a:xfrm>
            <a:off x="643947" y="3470570"/>
            <a:ext cx="5973875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3" algn="just" defTabSz="685800">
              <a:buClr>
                <a:srgbClr val="4D6995"/>
              </a:buClr>
              <a:buSzPct val="80000"/>
            </a:pPr>
            <a:r>
              <a:rPr lang="fr-FR" sz="1200" b="1" cap="all" dirty="0">
                <a:solidFill>
                  <a:srgbClr val="C00000"/>
                </a:solidFill>
                <a:latin typeface="+mj-lt"/>
              </a:rPr>
              <a:t>ZOOM SUR LE MODE DE CALCUL DE LA DATE ANNIVERSAIRE DU CONTRAT </a:t>
            </a:r>
          </a:p>
          <a:p>
            <a:pPr marL="0" lvl="3" algn="just" defTabSz="685800">
              <a:buClr>
                <a:srgbClr val="4D6995"/>
              </a:buClr>
              <a:buSzPct val="80000"/>
            </a:pPr>
            <a:endParaRPr lang="fr-FR" sz="800" b="1" cap="all" dirty="0">
              <a:solidFill>
                <a:srgbClr val="00B0F0"/>
              </a:solidFill>
              <a:latin typeface="+mj-lt"/>
            </a:endParaRPr>
          </a:p>
          <a:p>
            <a:pPr marL="171450" lvl="3" indent="-171450" defTabSz="685800">
              <a:buClr>
                <a:srgbClr val="EC6028"/>
              </a:buClr>
              <a:buSzPct val="80000"/>
              <a:buFont typeface="Wingdings" panose="05000000000000000000" pitchFamily="2" charset="2"/>
              <a:buChar char="ü"/>
            </a:pPr>
            <a:r>
              <a:rPr lang="fr-FR" sz="1050" b="1" u="sng" dirty="0">
                <a:solidFill>
                  <a:srgbClr val="EC6028"/>
                </a:solidFill>
              </a:rPr>
              <a:t>CAS 1</a:t>
            </a:r>
            <a:r>
              <a:rPr lang="fr-FR" sz="1050" b="1" dirty="0">
                <a:solidFill>
                  <a:srgbClr val="EC6028"/>
                </a:solidFill>
              </a:rPr>
              <a:t> =&gt; Si la souscription a lieu entre le 1</a:t>
            </a:r>
            <a:r>
              <a:rPr lang="fr-FR" sz="1050" b="1" baseline="30000" dirty="0">
                <a:solidFill>
                  <a:srgbClr val="EC6028"/>
                </a:solidFill>
              </a:rPr>
              <a:t>er</a:t>
            </a:r>
            <a:r>
              <a:rPr lang="fr-FR" sz="1050" b="1" dirty="0">
                <a:solidFill>
                  <a:srgbClr val="EC6028"/>
                </a:solidFill>
              </a:rPr>
              <a:t> février et le 30 septembre </a:t>
            </a:r>
            <a:r>
              <a:rPr lang="fr-FR" sz="1050" dirty="0">
                <a:solidFill>
                  <a:srgbClr val="EC6028"/>
                </a:solidFill>
                <a:latin typeface="Calibri" panose="020F0502020204030204" pitchFamily="34" charset="0"/>
              </a:rPr>
              <a:t>: </a:t>
            </a:r>
            <a:r>
              <a:rPr lang="fr-FR" sz="1050" dirty="0">
                <a:solidFill>
                  <a:srgbClr val="000000"/>
                </a:solidFill>
                <a:latin typeface="Calibri" panose="020F0502020204030204" pitchFamily="34" charset="0"/>
              </a:rPr>
              <a:t/>
            </a:r>
            <a:br>
              <a:rPr lang="fr-FR" sz="105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fr-FR" sz="600" dirty="0">
                <a:solidFill>
                  <a:srgbClr val="000000"/>
                </a:solidFill>
                <a:latin typeface="Calibri" panose="020F0502020204030204" pitchFamily="34" charset="0"/>
              </a:rPr>
              <a:t/>
            </a:r>
            <a:br>
              <a:rPr lang="fr-FR" sz="6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fr-FR" sz="1050" b="1" dirty="0"/>
              <a:t>J = Date de souscription = date anniversaire = date de déclaration du kilométrage compteur </a:t>
            </a:r>
            <a:br>
              <a:rPr lang="fr-FR" sz="1050" b="1" dirty="0"/>
            </a:br>
            <a:endParaRPr lang="fr-FR" sz="1050" dirty="0">
              <a:sym typeface="Wingdings" panose="05000000000000000000" pitchFamily="2" charset="2"/>
            </a:endParaRPr>
          </a:p>
          <a:p>
            <a:pPr marL="171450" lvl="3" indent="-171450" defTabSz="685800">
              <a:buClr>
                <a:srgbClr val="EC6028"/>
              </a:buClr>
              <a:buSzPct val="80000"/>
              <a:buFont typeface="Wingdings" panose="05000000000000000000" pitchFamily="2" charset="2"/>
              <a:buChar char="ü"/>
            </a:pPr>
            <a:r>
              <a:rPr lang="fr-FR" sz="1050" b="1" u="sng" dirty="0">
                <a:solidFill>
                  <a:srgbClr val="EC6028"/>
                </a:solidFill>
              </a:rPr>
              <a:t>CAS 2</a:t>
            </a:r>
            <a:r>
              <a:rPr lang="fr-FR" sz="1050" b="1" dirty="0">
                <a:solidFill>
                  <a:srgbClr val="EC6028"/>
                </a:solidFill>
              </a:rPr>
              <a:t> =&gt; Si la souscription a lieu entre le 1</a:t>
            </a:r>
            <a:r>
              <a:rPr lang="fr-FR" sz="1050" b="1" baseline="30000" dirty="0">
                <a:solidFill>
                  <a:srgbClr val="EC6028"/>
                </a:solidFill>
              </a:rPr>
              <a:t>er</a:t>
            </a:r>
            <a:r>
              <a:rPr lang="fr-FR" sz="1050" b="1" dirty="0">
                <a:solidFill>
                  <a:srgbClr val="EC6028"/>
                </a:solidFill>
              </a:rPr>
              <a:t> octobre et le 31 janvier </a:t>
            </a:r>
            <a:r>
              <a:rPr lang="fr-FR" sz="1050" dirty="0">
                <a:solidFill>
                  <a:srgbClr val="EC6028"/>
                </a:solidFill>
                <a:latin typeface="Calibri" panose="020F0502020204030204" pitchFamily="34" charset="0"/>
              </a:rPr>
              <a:t>: </a:t>
            </a:r>
            <a:r>
              <a:rPr lang="fr-FR" sz="1050" dirty="0">
                <a:solidFill>
                  <a:srgbClr val="000000"/>
                </a:solidFill>
                <a:latin typeface="Calibri" panose="020F0502020204030204" pitchFamily="34" charset="0"/>
              </a:rPr>
              <a:t/>
            </a:r>
            <a:br>
              <a:rPr lang="fr-FR" sz="105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fr-FR" sz="700" dirty="0">
                <a:solidFill>
                  <a:srgbClr val="000000"/>
                </a:solidFill>
                <a:latin typeface="Calibri" panose="020F0502020204030204" pitchFamily="34" charset="0"/>
              </a:rPr>
              <a:t/>
            </a:r>
            <a:br>
              <a:rPr lang="fr-FR" sz="7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fr-FR" sz="1050" b="1" dirty="0"/>
              <a:t>J = Date anniversaire retenue = 30 septembre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E766DA-F104-4827-B1B8-2E90F64C9869}"/>
              </a:ext>
            </a:extLst>
          </p:cNvPr>
          <p:cNvSpPr/>
          <p:nvPr/>
        </p:nvSpPr>
        <p:spPr>
          <a:xfrm>
            <a:off x="622393" y="6232963"/>
            <a:ext cx="2925972" cy="1268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lvl="1" indent="-361950">
              <a:lnSpc>
                <a:spcPct val="105000"/>
              </a:lnSpc>
              <a:spcAft>
                <a:spcPts val="0"/>
              </a:spcAft>
              <a:buClr>
                <a:srgbClr val="EC6028"/>
              </a:buClr>
              <a:buFont typeface="Wingdings" panose="05000000000000000000" pitchFamily="2" charset="2"/>
              <a:buChar char="ü"/>
            </a:pPr>
            <a:r>
              <a:rPr lang="fr-FR" sz="1050" b="1" dirty="0">
                <a:solidFill>
                  <a:srgbClr val="EC6028"/>
                </a:solidFill>
              </a:rPr>
              <a:t>À J-15 : </a:t>
            </a:r>
            <a:r>
              <a:rPr lang="fr-FR" sz="1050" dirty="0"/>
              <a:t>Opération de mailing (courrier postal) invitant le client à renseigner son kilométrage</a:t>
            </a:r>
            <a:br>
              <a:rPr lang="fr-FR" sz="1050" dirty="0"/>
            </a:br>
            <a:endParaRPr lang="fr-FR" sz="1050" dirty="0"/>
          </a:p>
          <a:p>
            <a:pPr marL="361950" lvl="1" indent="-361950">
              <a:lnSpc>
                <a:spcPct val="105000"/>
              </a:lnSpc>
              <a:spcAft>
                <a:spcPts val="800"/>
              </a:spcAft>
              <a:buClr>
                <a:srgbClr val="EC6028"/>
              </a:buClr>
              <a:buFont typeface="Wingdings" panose="05000000000000000000" pitchFamily="2" charset="2"/>
              <a:buChar char="ü"/>
            </a:pPr>
            <a:r>
              <a:rPr lang="fr-FR" sz="1050" b="1" dirty="0">
                <a:solidFill>
                  <a:srgbClr val="EC6028"/>
                </a:solidFill>
              </a:rPr>
              <a:t>À J+8 : </a:t>
            </a:r>
            <a:r>
              <a:rPr lang="fr-FR" sz="1050" dirty="0"/>
              <a:t>Relance par mailing (courrier postal) pour l’ensemble des clients n’ayant pas déclaré leur kilométrage</a:t>
            </a:r>
          </a:p>
        </p:txBody>
      </p:sp>
      <p:sp>
        <p:nvSpPr>
          <p:cNvPr id="53" name="Espace réservé du texte 7">
            <a:extLst>
              <a:ext uri="{FF2B5EF4-FFF2-40B4-BE49-F238E27FC236}">
                <a16:creationId xmlns:a16="http://schemas.microsoft.com/office/drawing/2014/main" id="{5B0168CF-9871-4381-8E56-DD59ED49959A}"/>
              </a:ext>
            </a:extLst>
          </p:cNvPr>
          <p:cNvSpPr txBox="1">
            <a:spLocks/>
          </p:cNvSpPr>
          <p:nvPr/>
        </p:nvSpPr>
        <p:spPr>
          <a:xfrm>
            <a:off x="368156" y="5473904"/>
            <a:ext cx="6048000" cy="547907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kern="1200" cap="none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rgbClr val="C00000"/>
              </a:buClr>
              <a:buFont typeface="Speak Pro Light"/>
              <a:buChar char="►"/>
            </a:pPr>
            <a:r>
              <a:rPr lang="fr-FR" sz="1400" b="1" cap="all" dirty="0">
                <a:solidFill>
                  <a:srgbClr val="C00000"/>
                </a:solidFill>
                <a:latin typeface="+mj-lt"/>
              </a:rPr>
              <a:t>Dispositif ACTUEL de récupération </a:t>
            </a:r>
            <a:br>
              <a:rPr lang="fr-FR" sz="1400" b="1" cap="all" dirty="0">
                <a:solidFill>
                  <a:srgbClr val="C00000"/>
                </a:solidFill>
                <a:latin typeface="+mj-lt"/>
              </a:rPr>
            </a:br>
            <a:r>
              <a:rPr lang="fr-FR" sz="1400" b="1" cap="all" dirty="0">
                <a:solidFill>
                  <a:srgbClr val="C00000"/>
                </a:solidFill>
                <a:latin typeface="+mj-lt"/>
              </a:rPr>
              <a:t>du kilométrage compteur</a:t>
            </a:r>
          </a:p>
        </p:txBody>
      </p:sp>
      <p:sp>
        <p:nvSpPr>
          <p:cNvPr id="7" name="Rectangle 6"/>
          <p:cNvSpPr/>
          <p:nvPr/>
        </p:nvSpPr>
        <p:spPr>
          <a:xfrm>
            <a:off x="607176" y="7823869"/>
            <a:ext cx="3454673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lvl="3" indent="-269875" defTabSz="685800">
              <a:buClr>
                <a:srgbClr val="EC6028"/>
              </a:buClr>
              <a:buSzPct val="150000"/>
              <a:buFont typeface="Wingdings" panose="05000000000000000000" pitchFamily="2" charset="2"/>
              <a:buChar char="è"/>
            </a:pPr>
            <a:r>
              <a:rPr lang="fr-FR" sz="1100" dirty="0">
                <a:solidFill>
                  <a:srgbClr val="EC6028"/>
                </a:solidFill>
              </a:rPr>
              <a:t> </a:t>
            </a:r>
            <a:r>
              <a:rPr lang="fr-FR" sz="1050" dirty="0">
                <a:solidFill>
                  <a:srgbClr val="EC6028"/>
                </a:solidFill>
              </a:rPr>
              <a:t>Ces courriers peuvent générer des appels </a:t>
            </a:r>
            <a:br>
              <a:rPr lang="fr-FR" sz="1050" dirty="0">
                <a:solidFill>
                  <a:srgbClr val="EC6028"/>
                </a:solidFill>
              </a:rPr>
            </a:br>
            <a:r>
              <a:rPr lang="fr-FR" sz="1050" b="1" dirty="0">
                <a:solidFill>
                  <a:srgbClr val="EC6028"/>
                </a:solidFill>
              </a:rPr>
              <a:t>sans valeur pour les réseaux, et plus particulièrement pour le cas 2 </a:t>
            </a:r>
            <a:r>
              <a:rPr lang="fr-FR" sz="1050" dirty="0">
                <a:solidFill>
                  <a:srgbClr val="EC6028"/>
                </a:solidFill>
              </a:rPr>
              <a:t>où tous les courriers partent le 15 septembre</a:t>
            </a:r>
            <a:endParaRPr lang="fr-FR" sz="1100" dirty="0">
              <a:solidFill>
                <a:srgbClr val="EC6028"/>
              </a:solidFill>
            </a:endParaRPr>
          </a:p>
        </p:txBody>
      </p:sp>
      <p:sp>
        <p:nvSpPr>
          <p:cNvPr id="22" name="Rectangle 4">
            <a:extLst>
              <a:ext uri="{FF2B5EF4-FFF2-40B4-BE49-F238E27FC236}">
                <a16:creationId xmlns:a16="http://schemas.microsoft.com/office/drawing/2014/main" id="{8AB0F516-8935-4E46-9B2B-AECEBB5A4CE9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8999" y="8784000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627716CA-9C44-42D1-AB35-F58D2C059D09}" type="slidenum">
              <a:rPr lang="fr-FR" altLang="fr-FR" sz="800" b="1" smtClean="0">
                <a:solidFill>
                  <a:srgbClr val="7F7F7F"/>
                </a:solidFill>
                <a:latin typeface="+mj-lt"/>
                <a:cs typeface="Arial" charset="0"/>
              </a:rPr>
              <a:pPr/>
              <a:t>2</a:t>
            </a:fld>
            <a:endParaRPr lang="fr-FR" altLang="fr-FR" sz="800" b="1" dirty="0">
              <a:solidFill>
                <a:srgbClr val="7F7F7F"/>
              </a:solidFill>
              <a:latin typeface="+mj-lt"/>
              <a:cs typeface="Arial" charset="0"/>
            </a:endParaRP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5EA6946D-6AF0-4F26-A284-94F99BE006E8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15815" y="8784000"/>
            <a:ext cx="958406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dirty="0">
                <a:solidFill>
                  <a:srgbClr val="7F7F7F"/>
                </a:solidFill>
                <a:latin typeface="+mj-lt"/>
                <a:cs typeface="Arial" charset="0"/>
              </a:rPr>
              <a:t>Juillet 2020</a:t>
            </a:r>
          </a:p>
        </p:txBody>
      </p:sp>
      <p:sp>
        <p:nvSpPr>
          <p:cNvPr id="25" name="Rectangle 4">
            <a:extLst>
              <a:ext uri="{FF2B5EF4-FFF2-40B4-BE49-F238E27FC236}">
                <a16:creationId xmlns:a16="http://schemas.microsoft.com/office/drawing/2014/main" id="{EE0ED49A-50F2-4257-85C7-9B8D16CC3557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204865" y="8784000"/>
            <a:ext cx="2016224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dirty="0">
                <a:solidFill>
                  <a:srgbClr val="7F7F7F"/>
                </a:solidFill>
                <a:latin typeface="+mj-lt"/>
                <a:cs typeface="Arial" charset="0"/>
              </a:rPr>
              <a:t>Marketing – Offre des Professionnels </a:t>
            </a:r>
            <a:endParaRPr lang="fr-FR" altLang="fr-FR" sz="800" b="1" kern="1200" dirty="0">
              <a:solidFill>
                <a:srgbClr val="7F7F7F"/>
              </a:solidFill>
              <a:latin typeface="+mj-lt"/>
              <a:cs typeface="Arial" charset="0"/>
            </a:endParaRPr>
          </a:p>
        </p:txBody>
      </p:sp>
      <p:sp>
        <p:nvSpPr>
          <p:cNvPr id="26" name="Rectangle 4">
            <a:extLst>
              <a:ext uri="{FF2B5EF4-FFF2-40B4-BE49-F238E27FC236}">
                <a16:creationId xmlns:a16="http://schemas.microsoft.com/office/drawing/2014/main" id="{77173537-2618-4C12-AE7B-97251169BE2E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221089" y="8784000"/>
            <a:ext cx="2641994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baseline="0" dirty="0">
                <a:solidFill>
                  <a:srgbClr val="7F7F7F"/>
                </a:solidFill>
                <a:latin typeface="+mj-lt"/>
                <a:cs typeface="Arial" charset="0"/>
              </a:rPr>
              <a:t>D</a:t>
            </a:r>
            <a:r>
              <a:rPr lang="fr-FR" altLang="fr-FR" sz="800" b="1" dirty="0">
                <a:solidFill>
                  <a:srgbClr val="7F7F7F"/>
                </a:solidFill>
                <a:latin typeface="+mj-lt"/>
                <a:cs typeface="Arial" charset="0"/>
              </a:rPr>
              <a:t>ocument à usage interne – ne pas diffuser</a:t>
            </a:r>
            <a:endParaRPr lang="fr-FR" altLang="fr-FR" sz="800" b="1" kern="1200" dirty="0">
              <a:solidFill>
                <a:srgbClr val="7F7F7F"/>
              </a:solidFill>
              <a:latin typeface="+mj-lt"/>
              <a:cs typeface="Arial" charset="0"/>
            </a:endParaRP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CFD0AC6F-A4A4-492F-9B9A-34798C04EF85}"/>
              </a:ext>
            </a:extLst>
          </p:cNvPr>
          <p:cNvCxnSpPr/>
          <p:nvPr/>
        </p:nvCxnSpPr>
        <p:spPr bwMode="auto">
          <a:xfrm>
            <a:off x="366564" y="8890404"/>
            <a:ext cx="0" cy="18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EED0F21B-DFB6-4F61-8E8D-8E2C9C751FA6}"/>
              </a:ext>
            </a:extLst>
          </p:cNvPr>
          <p:cNvCxnSpPr/>
          <p:nvPr/>
        </p:nvCxnSpPr>
        <p:spPr bwMode="auto">
          <a:xfrm>
            <a:off x="2204864" y="8874000"/>
            <a:ext cx="0" cy="18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4C2C33C1-AE00-4672-88DC-6B9E7C9B4946}"/>
              </a:ext>
            </a:extLst>
          </p:cNvPr>
          <p:cNvCxnSpPr/>
          <p:nvPr/>
        </p:nvCxnSpPr>
        <p:spPr bwMode="auto">
          <a:xfrm>
            <a:off x="4221088" y="8874000"/>
            <a:ext cx="0" cy="18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5FE5958F-FC08-4DA1-B886-10F76519554F}"/>
              </a:ext>
            </a:extLst>
          </p:cNvPr>
          <p:cNvCxnSpPr/>
          <p:nvPr/>
        </p:nvCxnSpPr>
        <p:spPr bwMode="auto">
          <a:xfrm>
            <a:off x="1438176" y="8874000"/>
            <a:ext cx="0" cy="18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Rectangle 4">
            <a:extLst>
              <a:ext uri="{FF2B5EF4-FFF2-40B4-BE49-F238E27FC236}">
                <a16:creationId xmlns:a16="http://schemas.microsoft.com/office/drawing/2014/main" id="{25485D08-D7C7-4EC9-97A0-1AE044054D1E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361908" y="8784000"/>
            <a:ext cx="830643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b="1" dirty="0">
                <a:solidFill>
                  <a:srgbClr val="7F7F7F"/>
                </a:solidFill>
                <a:latin typeface="+mj-lt"/>
                <a:cs typeface="Arial" charset="0"/>
              </a:rPr>
              <a:t>N° 68</a:t>
            </a:r>
          </a:p>
        </p:txBody>
      </p:sp>
      <p:sp>
        <p:nvSpPr>
          <p:cNvPr id="33" name="Rectangle à coins arrondis 59">
            <a:extLst>
              <a:ext uri="{FF2B5EF4-FFF2-40B4-BE49-F238E27FC236}">
                <a16:creationId xmlns:a16="http://schemas.microsoft.com/office/drawing/2014/main" id="{3C3A36A5-B41D-4F1A-8C67-48B48999B74D}"/>
              </a:ext>
            </a:extLst>
          </p:cNvPr>
          <p:cNvSpPr/>
          <p:nvPr/>
        </p:nvSpPr>
        <p:spPr>
          <a:xfrm>
            <a:off x="4530020" y="5833227"/>
            <a:ext cx="1959824" cy="266588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endParaRPr lang="fr-FR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1A9EDF-F13A-4629-88B6-8EF8CF109608}"/>
              </a:ext>
            </a:extLst>
          </p:cNvPr>
          <p:cNvSpPr/>
          <p:nvPr/>
        </p:nvSpPr>
        <p:spPr>
          <a:xfrm>
            <a:off x="4568520" y="6094636"/>
            <a:ext cx="1872046" cy="1592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cap="all" dirty="0">
                <a:solidFill>
                  <a:srgbClr val="C00000"/>
                </a:solidFill>
                <a:latin typeface="+mj-lt"/>
              </a:rPr>
              <a:t>POUR RAPPEL</a:t>
            </a:r>
            <a:br>
              <a:rPr lang="fr-FR" sz="1200" b="1" cap="all" dirty="0">
                <a:solidFill>
                  <a:srgbClr val="C00000"/>
                </a:solidFill>
                <a:latin typeface="+mj-lt"/>
              </a:rPr>
            </a:br>
            <a:endParaRPr lang="fr-FR" sz="600" b="1" cap="all" dirty="0">
              <a:solidFill>
                <a:srgbClr val="C00000"/>
              </a:solidFill>
              <a:latin typeface="+mj-lt"/>
            </a:endParaRPr>
          </a:p>
          <a:p>
            <a:pPr algn="ctr"/>
            <a:endParaRPr lang="fr-FR" sz="600" dirty="0"/>
          </a:p>
          <a:p>
            <a:pPr algn="ctr"/>
            <a:r>
              <a:rPr lang="fr-FR" sz="1050" dirty="0"/>
              <a:t>En PJ ci-après, </a:t>
            </a:r>
            <a:br>
              <a:rPr lang="fr-FR" sz="1050" dirty="0"/>
            </a:br>
            <a:r>
              <a:rPr lang="fr-FR" sz="1050" b="1" dirty="0"/>
              <a:t>le mode d’emploi à suivre par le conseiller pour la mise à jour du kilométrage de son client dans l’outil de souscription BPCE IARD</a:t>
            </a:r>
            <a:r>
              <a:rPr lang="fr-FR" sz="1050" dirty="0"/>
              <a:t>.</a:t>
            </a:r>
          </a:p>
        </p:txBody>
      </p:sp>
      <p:graphicFrame>
        <p:nvGraphicFramePr>
          <p:cNvPr id="34" name="Objet 33">
            <a:extLst>
              <a:ext uri="{FF2B5EF4-FFF2-40B4-BE49-F238E27FC236}">
                <a16:creationId xmlns:a16="http://schemas.microsoft.com/office/drawing/2014/main" id="{D7922523-5D18-40EF-B68F-7B20D72CD91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6359170"/>
              </p:ext>
            </p:extLst>
          </p:nvPr>
        </p:nvGraphicFramePr>
        <p:xfrm>
          <a:off x="5155143" y="7704661"/>
          <a:ext cx="704524" cy="621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2" name="Acrobat Document" showAsIcon="1" r:id="rId4" imgW="914400" imgH="806335" progId="AcroExch.Document.DC">
                  <p:embed/>
                </p:oleObj>
              </mc:Choice>
              <mc:Fallback>
                <p:oleObj name="Acrobat Document" showAsIcon="1" r:id="rId4" imgW="914400" imgH="806335" progId="AcroExch.Document.DC">
                  <p:embed/>
                  <p:pic>
                    <p:nvPicPr>
                      <p:cNvPr id="2" name="Objet 1">
                        <a:extLst>
                          <a:ext uri="{FF2B5EF4-FFF2-40B4-BE49-F238E27FC236}">
                            <a16:creationId xmlns:a16="http://schemas.microsoft.com/office/drawing/2014/main" id="{5A91F08D-8813-4B7B-8FB2-A2B6143444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155143" y="7704661"/>
                        <a:ext cx="704524" cy="6213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t 34">
            <a:extLst>
              <a:ext uri="{FF2B5EF4-FFF2-40B4-BE49-F238E27FC236}">
                <a16:creationId xmlns:a16="http://schemas.microsoft.com/office/drawing/2014/main" id="{2E2ECC45-F77B-42B5-936A-F49305FFDFE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9616148"/>
              </p:ext>
            </p:extLst>
          </p:nvPr>
        </p:nvGraphicFramePr>
        <p:xfrm>
          <a:off x="3370602" y="6219463"/>
          <a:ext cx="9144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3" name="Acrobat Document" showAsIcon="1" r:id="rId6" imgW="914400" imgH="806335" progId="AcroExch.Document.DC">
                  <p:embed/>
                </p:oleObj>
              </mc:Choice>
              <mc:Fallback>
                <p:oleObj name="Acrobat Document" showAsIcon="1" r:id="rId6" imgW="914400" imgH="806335" progId="AcroExch.Document.DC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E7937AE5-6C17-4EB8-8993-DF786E42F61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70602" y="6219463"/>
                        <a:ext cx="914400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t 35">
            <a:extLst>
              <a:ext uri="{FF2B5EF4-FFF2-40B4-BE49-F238E27FC236}">
                <a16:creationId xmlns:a16="http://schemas.microsoft.com/office/drawing/2014/main" id="{DED15D2A-DCE7-4A78-AF97-3B1F0B6458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487105"/>
              </p:ext>
            </p:extLst>
          </p:nvPr>
        </p:nvGraphicFramePr>
        <p:xfrm>
          <a:off x="3429964" y="6970806"/>
          <a:ext cx="9144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4" name="Acrobat Document" showAsIcon="1" r:id="rId8" imgW="914400" imgH="806335" progId="AcroExch.Document.DC">
                  <p:embed/>
                </p:oleObj>
              </mc:Choice>
              <mc:Fallback>
                <p:oleObj name="Acrobat Document" showAsIcon="1" r:id="rId8" imgW="914400" imgH="806335" progId="AcroExch.Document.DC">
                  <p:embed/>
                  <p:pic>
                    <p:nvPicPr>
                      <p:cNvPr id="2" name="Objet 1">
                        <a:extLst>
                          <a:ext uri="{FF2B5EF4-FFF2-40B4-BE49-F238E27FC236}">
                            <a16:creationId xmlns:a16="http://schemas.microsoft.com/office/drawing/2014/main" id="{3A8D2A4F-B946-42ED-A110-60900CF339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429964" y="6970806"/>
                        <a:ext cx="914400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5237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ce réservé du texte 4">
            <a:extLst>
              <a:ext uri="{FF2B5EF4-FFF2-40B4-BE49-F238E27FC236}">
                <a16:creationId xmlns:a16="http://schemas.microsoft.com/office/drawing/2014/main" id="{F1E3AD35-C4F8-47A5-A90B-29088E7EE088}"/>
              </a:ext>
            </a:extLst>
          </p:cNvPr>
          <p:cNvSpPr txBox="1">
            <a:spLocks/>
          </p:cNvSpPr>
          <p:nvPr/>
        </p:nvSpPr>
        <p:spPr>
          <a:xfrm>
            <a:off x="297924" y="125567"/>
            <a:ext cx="582872" cy="461176"/>
          </a:xfrm>
          <a:prstGeom prst="rect">
            <a:avLst/>
          </a:prstGeom>
          <a:solidFill>
            <a:srgbClr val="EAEAEA"/>
          </a:solidFill>
        </p:spPr>
        <p:txBody>
          <a:bodyPr anchor="ctr" anchorCtr="0"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>
                <a:solidFill>
                  <a:schemeClr val="bg2"/>
                </a:solidFill>
                <a:latin typeface="+mj-lt"/>
              </a:rPr>
              <a:t>2</a:t>
            </a:r>
            <a:r>
              <a:rPr lang="fr-FR" sz="2800" b="1" dirty="0">
                <a:latin typeface="+mj-lt"/>
              </a:rPr>
              <a:t>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CA11C7A-7654-48D3-8395-E3823EC56308}"/>
              </a:ext>
            </a:extLst>
          </p:cNvPr>
          <p:cNvSpPr txBox="1"/>
          <p:nvPr/>
        </p:nvSpPr>
        <p:spPr>
          <a:xfrm>
            <a:off x="297924" y="699283"/>
            <a:ext cx="6300000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lvl="0" algn="ctr">
              <a:defRPr sz="1100" kern="0">
                <a:solidFill>
                  <a:srgbClr val="007F9E"/>
                </a:solidFill>
              </a:defRPr>
            </a:lvl1pPr>
          </a:lstStyle>
          <a:p>
            <a:endParaRPr lang="fr-FR" b="1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27" name="Titre 1">
            <a:extLst>
              <a:ext uri="{FF2B5EF4-FFF2-40B4-BE49-F238E27FC236}">
                <a16:creationId xmlns:a16="http://schemas.microsoft.com/office/drawing/2014/main" id="{DDE663EE-0EE1-4F06-B5D0-6207D080E3D1}"/>
              </a:ext>
            </a:extLst>
          </p:cNvPr>
          <p:cNvSpPr txBox="1">
            <a:spLocks/>
          </p:cNvSpPr>
          <p:nvPr/>
        </p:nvSpPr>
        <p:spPr>
          <a:xfrm>
            <a:off x="880795" y="164101"/>
            <a:ext cx="5868000" cy="560041"/>
          </a:xfrm>
          <a:prstGeom prst="rect">
            <a:avLst/>
          </a:prstGeom>
        </p:spPr>
        <p:txBody>
          <a:bodyPr anchor="ctr" anchorCtr="0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600" cap="all" dirty="0">
                <a:solidFill>
                  <a:schemeClr val="bg2"/>
                </a:solidFill>
              </a:rPr>
              <a:t>Grands principes du nouveau process retenu</a:t>
            </a:r>
          </a:p>
        </p:txBody>
      </p:sp>
      <p:sp>
        <p:nvSpPr>
          <p:cNvPr id="30" name="Rectangle à coins arrondis 59">
            <a:extLst>
              <a:ext uri="{FF2B5EF4-FFF2-40B4-BE49-F238E27FC236}">
                <a16:creationId xmlns:a16="http://schemas.microsoft.com/office/drawing/2014/main" id="{1A088BB5-72B8-4545-9A79-D0F88D46FE8B}"/>
              </a:ext>
            </a:extLst>
          </p:cNvPr>
          <p:cNvSpPr/>
          <p:nvPr/>
        </p:nvSpPr>
        <p:spPr>
          <a:xfrm>
            <a:off x="3514443" y="5065716"/>
            <a:ext cx="2947081" cy="9206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endParaRPr lang="fr-FR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Rectangle à coins arrondis 59">
            <a:extLst>
              <a:ext uri="{FF2B5EF4-FFF2-40B4-BE49-F238E27FC236}">
                <a16:creationId xmlns:a16="http://schemas.microsoft.com/office/drawing/2014/main" id="{A21141DF-A8F1-469F-A2FE-DFEC353E1BE4}"/>
              </a:ext>
            </a:extLst>
          </p:cNvPr>
          <p:cNvSpPr/>
          <p:nvPr/>
        </p:nvSpPr>
        <p:spPr>
          <a:xfrm>
            <a:off x="303700" y="5065716"/>
            <a:ext cx="2033637" cy="93421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endParaRPr lang="fr-FR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Espace réservé du texte 7">
            <a:extLst>
              <a:ext uri="{FF2B5EF4-FFF2-40B4-BE49-F238E27FC236}">
                <a16:creationId xmlns:a16="http://schemas.microsoft.com/office/drawing/2014/main" id="{2667232C-8DB3-4218-B277-FDD4BBA356BF}"/>
              </a:ext>
            </a:extLst>
          </p:cNvPr>
          <p:cNvSpPr txBox="1">
            <a:spLocks/>
          </p:cNvSpPr>
          <p:nvPr/>
        </p:nvSpPr>
        <p:spPr>
          <a:xfrm>
            <a:off x="297924" y="4211107"/>
            <a:ext cx="6048000" cy="310919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kern="1200" cap="none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rgbClr val="C00000"/>
              </a:buClr>
              <a:buFont typeface="Speak Pro Light"/>
              <a:buChar char="►"/>
            </a:pPr>
            <a:r>
              <a:rPr lang="fr-FR" sz="1400" b="1" cap="all" dirty="0">
                <a:solidFill>
                  <a:srgbClr val="C00000"/>
                </a:solidFill>
                <a:latin typeface="+mj-lt"/>
              </a:rPr>
              <a:t>IMPACTS SUR LE PARCOURS CLIENT du process 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02C9A43-5120-4113-B9FD-E259981A8505}"/>
              </a:ext>
            </a:extLst>
          </p:cNvPr>
          <p:cNvSpPr/>
          <p:nvPr/>
        </p:nvSpPr>
        <p:spPr>
          <a:xfrm>
            <a:off x="377552" y="5311641"/>
            <a:ext cx="193007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  <a:tabLst>
                <a:tab pos="457200" algn="l"/>
              </a:tabLst>
            </a:pPr>
            <a:r>
              <a:rPr lang="fr-FR" sz="900" dirty="0"/>
              <a:t>Souscription par le client d’un contrat Auto Pro BPCE IARD </a:t>
            </a:r>
            <a:br>
              <a:rPr lang="fr-FR" sz="900" dirty="0"/>
            </a:br>
            <a:r>
              <a:rPr lang="fr-FR" sz="900" dirty="0"/>
              <a:t>avec l’option « petit rouleur »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42D86EC-F95A-4C2F-8474-7195A1757A35}"/>
              </a:ext>
            </a:extLst>
          </p:cNvPr>
          <p:cNvSpPr/>
          <p:nvPr/>
        </p:nvSpPr>
        <p:spPr>
          <a:xfrm>
            <a:off x="3504137" y="5294808"/>
            <a:ext cx="29835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900" dirty="0"/>
              <a:t>Envoi au client du courrier habituel existant </a:t>
            </a:r>
            <a:br>
              <a:rPr lang="fr-FR" sz="900" dirty="0"/>
            </a:br>
            <a:r>
              <a:rPr lang="fr-FR" sz="900" dirty="0"/>
              <a:t>pour déclaration de son kilométrage </a:t>
            </a:r>
            <a:br>
              <a:rPr lang="fr-FR" sz="900" dirty="0"/>
            </a:br>
            <a:r>
              <a:rPr lang="fr-FR" sz="900" i="1" dirty="0">
                <a:solidFill>
                  <a:srgbClr val="C00000"/>
                </a:solidFill>
              </a:rPr>
              <a:t>(cf. courrier et process décrit dans le zoom </a:t>
            </a:r>
            <a:br>
              <a:rPr lang="fr-FR" sz="900" i="1" dirty="0">
                <a:solidFill>
                  <a:srgbClr val="C00000"/>
                </a:solidFill>
              </a:rPr>
            </a:br>
            <a:r>
              <a:rPr lang="fr-FR" sz="900" i="1" dirty="0">
                <a:solidFill>
                  <a:srgbClr val="C00000"/>
                </a:solidFill>
              </a:rPr>
              <a:t>de la partie 1 de ce communiqué)</a:t>
            </a:r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AE48683B-28EB-4A2F-96A4-240A5518F651}"/>
              </a:ext>
            </a:extLst>
          </p:cNvPr>
          <p:cNvCxnSpPr>
            <a:cxnSpLocks/>
          </p:cNvCxnSpPr>
          <p:nvPr/>
        </p:nvCxnSpPr>
        <p:spPr>
          <a:xfrm>
            <a:off x="2338422" y="5465697"/>
            <a:ext cx="1127818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B6BF8BCB-4206-400E-A38A-433249746781}"/>
              </a:ext>
            </a:extLst>
          </p:cNvPr>
          <p:cNvSpPr/>
          <p:nvPr/>
        </p:nvSpPr>
        <p:spPr>
          <a:xfrm>
            <a:off x="1162892" y="4879693"/>
            <a:ext cx="431800" cy="392391"/>
          </a:xfrm>
          <a:prstGeom prst="rect">
            <a:avLst/>
          </a:prstGeom>
          <a:solidFill>
            <a:srgbClr val="EC6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D510E9A9-EBBA-4AF6-8E58-586E87324B1B}"/>
              </a:ext>
            </a:extLst>
          </p:cNvPr>
          <p:cNvSpPr txBox="1"/>
          <p:nvPr/>
        </p:nvSpPr>
        <p:spPr>
          <a:xfrm>
            <a:off x="1227698" y="4928778"/>
            <a:ext cx="5531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chemeClr val="bg1"/>
                </a:solidFill>
              </a:rPr>
              <a:t>N</a:t>
            </a: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429C7A98-FC12-4F2E-A6D6-AD8ADC2D7687}"/>
              </a:ext>
            </a:extLst>
          </p:cNvPr>
          <p:cNvGrpSpPr/>
          <p:nvPr/>
        </p:nvGrpSpPr>
        <p:grpSpPr>
          <a:xfrm>
            <a:off x="4394323" y="4926654"/>
            <a:ext cx="1247627" cy="339275"/>
            <a:chOff x="5330889" y="520978"/>
            <a:chExt cx="1247627" cy="33927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C0F9759-D1F2-4012-9E0A-94D67C34F460}"/>
                </a:ext>
              </a:extLst>
            </p:cNvPr>
            <p:cNvSpPr/>
            <p:nvPr/>
          </p:nvSpPr>
          <p:spPr>
            <a:xfrm>
              <a:off x="5330889" y="520978"/>
              <a:ext cx="1219199" cy="339275"/>
            </a:xfrm>
            <a:prstGeom prst="rect">
              <a:avLst/>
            </a:prstGeom>
            <a:solidFill>
              <a:srgbClr val="EC60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81FB533F-667E-437A-A9E9-758D37650E8D}"/>
                </a:ext>
              </a:extLst>
            </p:cNvPr>
            <p:cNvSpPr txBox="1"/>
            <p:nvPr/>
          </p:nvSpPr>
          <p:spPr>
            <a:xfrm>
              <a:off x="5451944" y="567247"/>
              <a:ext cx="112657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b="1" dirty="0">
                  <a:solidFill>
                    <a:schemeClr val="bg1"/>
                  </a:solidFill>
                </a:rPr>
                <a:t>N+1 et N+2</a:t>
              </a:r>
            </a:p>
          </p:txBody>
        </p:sp>
      </p:grp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FB16BBDC-7F37-4611-8C3F-2CA54611BBB6}"/>
              </a:ext>
            </a:extLst>
          </p:cNvPr>
          <p:cNvCxnSpPr>
            <a:cxnSpLocks/>
            <a:endCxn id="58" idx="0"/>
          </p:cNvCxnSpPr>
          <p:nvPr/>
        </p:nvCxnSpPr>
        <p:spPr>
          <a:xfrm flipH="1">
            <a:off x="5011937" y="5982947"/>
            <a:ext cx="10970" cy="23453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à coins arrondis 59">
            <a:extLst>
              <a:ext uri="{FF2B5EF4-FFF2-40B4-BE49-F238E27FC236}">
                <a16:creationId xmlns:a16="http://schemas.microsoft.com/office/drawing/2014/main" id="{D2F00B81-6CD7-48C1-A839-0D1D3FCF6EFA}"/>
              </a:ext>
            </a:extLst>
          </p:cNvPr>
          <p:cNvSpPr/>
          <p:nvPr/>
        </p:nvSpPr>
        <p:spPr>
          <a:xfrm>
            <a:off x="3554403" y="6329923"/>
            <a:ext cx="2938746" cy="114873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endParaRPr lang="fr-FR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9A9D05B3-8BD7-447A-9F05-71D346AB32E6}"/>
              </a:ext>
            </a:extLst>
          </p:cNvPr>
          <p:cNvGrpSpPr/>
          <p:nvPr/>
        </p:nvGrpSpPr>
        <p:grpSpPr>
          <a:xfrm>
            <a:off x="4732871" y="6170763"/>
            <a:ext cx="507331" cy="367346"/>
            <a:chOff x="4822240" y="570941"/>
            <a:chExt cx="899333" cy="409101"/>
          </a:xfrm>
          <a:solidFill>
            <a:schemeClr val="accent2"/>
          </a:solidFill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F01EE16-0B85-4FCC-854E-D5361AF7EAD2}"/>
                </a:ext>
              </a:extLst>
            </p:cNvPr>
            <p:cNvSpPr/>
            <p:nvPr/>
          </p:nvSpPr>
          <p:spPr>
            <a:xfrm>
              <a:off x="4822240" y="570941"/>
              <a:ext cx="899333" cy="4091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270FAD68-5437-49AE-8638-1203711E7DD3}"/>
                </a:ext>
              </a:extLst>
            </p:cNvPr>
            <p:cNvSpPr txBox="1"/>
            <p:nvPr/>
          </p:nvSpPr>
          <p:spPr>
            <a:xfrm>
              <a:off x="4912294" y="622972"/>
              <a:ext cx="809279" cy="28277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fr-FR" sz="1050" b="1" dirty="0">
                  <a:solidFill>
                    <a:schemeClr val="bg1"/>
                  </a:solidFill>
                </a:rPr>
                <a:t>N+3</a:t>
              </a:r>
            </a:p>
          </p:txBody>
        </p:sp>
      </p:grpSp>
      <p:sp>
        <p:nvSpPr>
          <p:cNvPr id="59" name="Rectangle à coins arrondis 59">
            <a:extLst>
              <a:ext uri="{FF2B5EF4-FFF2-40B4-BE49-F238E27FC236}">
                <a16:creationId xmlns:a16="http://schemas.microsoft.com/office/drawing/2014/main" id="{A74A106E-34E2-4A02-83C0-0F1EFCBBA619}"/>
              </a:ext>
            </a:extLst>
          </p:cNvPr>
          <p:cNvSpPr/>
          <p:nvPr/>
        </p:nvSpPr>
        <p:spPr>
          <a:xfrm>
            <a:off x="293623" y="6296439"/>
            <a:ext cx="2097939" cy="10575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endParaRPr lang="fr-FR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90A3FAF9-D57A-4243-A9E4-9F557DB6C53F}"/>
              </a:ext>
            </a:extLst>
          </p:cNvPr>
          <p:cNvSpPr/>
          <p:nvPr/>
        </p:nvSpPr>
        <p:spPr>
          <a:xfrm>
            <a:off x="239409" y="6663679"/>
            <a:ext cx="14386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900" dirty="0"/>
              <a:t>Envoi du courrier </a:t>
            </a:r>
            <a:br>
              <a:rPr lang="fr-FR" sz="900" dirty="0"/>
            </a:br>
            <a:r>
              <a:rPr lang="fr-FR" sz="900" dirty="0"/>
              <a:t>« KM à ne pas dépasser »</a:t>
            </a:r>
            <a:br>
              <a:rPr lang="fr-FR" sz="900" dirty="0"/>
            </a:br>
            <a:endParaRPr lang="fr-FR" sz="900" dirty="0"/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3DE5A928-AB25-42FC-8818-DC2288684268}"/>
              </a:ext>
            </a:extLst>
          </p:cNvPr>
          <p:cNvSpPr txBox="1"/>
          <p:nvPr/>
        </p:nvSpPr>
        <p:spPr>
          <a:xfrm>
            <a:off x="607751" y="6144914"/>
            <a:ext cx="1469680" cy="41549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N+4 et les années suivantes</a:t>
            </a:r>
          </a:p>
        </p:txBody>
      </p:sp>
      <p:cxnSp>
        <p:nvCxnSpPr>
          <p:cNvPr id="64" name="Connecteur droit avec flèche 63">
            <a:extLst>
              <a:ext uri="{FF2B5EF4-FFF2-40B4-BE49-F238E27FC236}">
                <a16:creationId xmlns:a16="http://schemas.microsoft.com/office/drawing/2014/main" id="{1EACDA7C-344F-474C-AA4B-5DAB59FB9CF0}"/>
              </a:ext>
            </a:extLst>
          </p:cNvPr>
          <p:cNvCxnSpPr>
            <a:cxnSpLocks/>
          </p:cNvCxnSpPr>
          <p:nvPr/>
        </p:nvCxnSpPr>
        <p:spPr>
          <a:xfrm flipH="1" flipV="1">
            <a:off x="2391562" y="6838313"/>
            <a:ext cx="1122881" cy="1078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1180BA46-CA9C-45F9-9344-FAC068824BFF}"/>
              </a:ext>
            </a:extLst>
          </p:cNvPr>
          <p:cNvSpPr/>
          <p:nvPr/>
        </p:nvSpPr>
        <p:spPr>
          <a:xfrm>
            <a:off x="291756" y="4566632"/>
            <a:ext cx="6223481" cy="257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fr-FR" sz="1050" dirty="0"/>
              <a:t>Parcours d’un client ayant l’option « petit rouleur » avec en violet précisées les nouvelles étapes : 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389D9104-8A92-421E-BBD3-2755E26CA5B7}"/>
              </a:ext>
            </a:extLst>
          </p:cNvPr>
          <p:cNvSpPr txBox="1"/>
          <p:nvPr/>
        </p:nvSpPr>
        <p:spPr>
          <a:xfrm>
            <a:off x="4938161" y="6022146"/>
            <a:ext cx="2048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Si ≤ 8 000 KM =&gt; Maintien </a:t>
            </a:r>
            <a:br>
              <a:rPr lang="fr-FR" sz="7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7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remise « petit rouleur »</a:t>
            </a:r>
            <a:endParaRPr lang="fr-FR" sz="700" b="1" dirty="0">
              <a:solidFill>
                <a:srgbClr val="C00000"/>
              </a:solidFill>
            </a:endParaRP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ED622ACF-4E64-40FB-869D-CAB84EFA027F}"/>
              </a:ext>
            </a:extLst>
          </p:cNvPr>
          <p:cNvSpPr txBox="1"/>
          <p:nvPr/>
        </p:nvSpPr>
        <p:spPr>
          <a:xfrm>
            <a:off x="2267676" y="6197626"/>
            <a:ext cx="14386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Application </a:t>
            </a:r>
            <a:br>
              <a:rPr lang="fr-FR" sz="7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7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désormais </a:t>
            </a:r>
            <a:br>
              <a:rPr lang="fr-FR" sz="7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7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automatique </a:t>
            </a:r>
            <a:br>
              <a:rPr lang="fr-FR" sz="7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7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la remise </a:t>
            </a:r>
          </a:p>
          <a:p>
            <a:pPr algn="ctr"/>
            <a:r>
              <a:rPr lang="fr-FR" sz="7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 petit rouleur »</a:t>
            </a:r>
            <a:endParaRPr lang="fr-FR" sz="700" b="1" dirty="0">
              <a:solidFill>
                <a:srgbClr val="C00000"/>
              </a:solidFill>
            </a:endParaRPr>
          </a:p>
        </p:txBody>
      </p:sp>
      <p:graphicFrame>
        <p:nvGraphicFramePr>
          <p:cNvPr id="76" name="Objet 75">
            <a:extLst>
              <a:ext uri="{FF2B5EF4-FFF2-40B4-BE49-F238E27FC236}">
                <a16:creationId xmlns:a16="http://schemas.microsoft.com/office/drawing/2014/main" id="{FC83CB93-9EFB-45C8-9E0C-C160C01836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1357643"/>
              </p:ext>
            </p:extLst>
          </p:nvPr>
        </p:nvGraphicFramePr>
        <p:xfrm>
          <a:off x="5689673" y="6714281"/>
          <a:ext cx="803476" cy="7086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" name="Acrobat Document" showAsIcon="1" r:id="rId4" imgW="914400" imgH="806335" progId="AcroExch.Document.DC">
                  <p:embed/>
                </p:oleObj>
              </mc:Choice>
              <mc:Fallback>
                <p:oleObj name="Acrobat Document" showAsIcon="1" r:id="rId4" imgW="914400" imgH="806335" progId="AcroExch.Document.DC">
                  <p:embed/>
                  <p:pic>
                    <p:nvPicPr>
                      <p:cNvPr id="64" name="Objet 63">
                        <a:extLst>
                          <a:ext uri="{FF2B5EF4-FFF2-40B4-BE49-F238E27FC236}">
                            <a16:creationId xmlns:a16="http://schemas.microsoft.com/office/drawing/2014/main" id="{FC83CB93-9EFB-45C8-9E0C-C160C0183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89673" y="6714281"/>
                        <a:ext cx="803476" cy="7086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Objet 76">
            <a:extLst>
              <a:ext uri="{FF2B5EF4-FFF2-40B4-BE49-F238E27FC236}">
                <a16:creationId xmlns:a16="http://schemas.microsoft.com/office/drawing/2014/main" id="{7BE5AF01-5BBF-435F-9BB9-D480185275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8658902"/>
              </p:ext>
            </p:extLst>
          </p:nvPr>
        </p:nvGraphicFramePr>
        <p:xfrm>
          <a:off x="1541914" y="6667721"/>
          <a:ext cx="707067" cy="6235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" name="Acrobat Document" showAsIcon="1" r:id="rId6" imgW="914400" imgH="806335" progId="AcroExch.Document.DC">
                  <p:embed/>
                </p:oleObj>
              </mc:Choice>
              <mc:Fallback>
                <p:oleObj name="Acrobat Document" showAsIcon="1" r:id="rId6" imgW="914400" imgH="806335" progId="AcroExch.Document.DC">
                  <p:embed/>
                  <p:pic>
                    <p:nvPicPr>
                      <p:cNvPr id="65" name="Objet 64">
                        <a:extLst>
                          <a:ext uri="{FF2B5EF4-FFF2-40B4-BE49-F238E27FC236}">
                            <a16:creationId xmlns:a16="http://schemas.microsoft.com/office/drawing/2014/main" id="{7BE5AF01-5BBF-435F-9BB9-D480185275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41914" y="6667721"/>
                        <a:ext cx="707067" cy="6235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1CDC9FF4-BD1D-40ED-B977-C9F4275F1F8B}"/>
              </a:ext>
            </a:extLst>
          </p:cNvPr>
          <p:cNvSpPr/>
          <p:nvPr/>
        </p:nvSpPr>
        <p:spPr>
          <a:xfrm>
            <a:off x="297924" y="870386"/>
            <a:ext cx="5315598" cy="333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685800">
              <a:lnSpc>
                <a:spcPct val="110000"/>
              </a:lnSpc>
              <a:spcAft>
                <a:spcPts val="0"/>
              </a:spcAft>
              <a:buClr>
                <a:srgbClr val="C00000"/>
              </a:buClr>
              <a:buFont typeface="Speak Pro Light"/>
              <a:buChar char="►"/>
            </a:pPr>
            <a:r>
              <a:rPr lang="fr-FR" sz="1400" b="1" cap="all" dirty="0">
                <a:solidFill>
                  <a:srgbClr val="C00000"/>
                </a:solidFill>
                <a:latin typeface="+mj-lt"/>
              </a:rPr>
              <a:t>2 process vivent en parallèle</a:t>
            </a:r>
          </a:p>
          <a:p>
            <a:pPr lvl="0">
              <a:lnSpc>
                <a:spcPts val="1300"/>
              </a:lnSpc>
              <a:spcAft>
                <a:spcPts val="0"/>
              </a:spcAft>
              <a:buClr>
                <a:srgbClr val="EC6028"/>
              </a:buClr>
            </a:pPr>
            <a:endParaRPr lang="fr-FR" sz="300" b="1" dirty="0">
              <a:solidFill>
                <a:srgbClr val="EC6028"/>
              </a:solidFill>
            </a:endParaRPr>
          </a:p>
          <a:p>
            <a:pPr marL="228600" lvl="0" indent="-228600">
              <a:lnSpc>
                <a:spcPts val="1300"/>
              </a:lnSpc>
              <a:spcAft>
                <a:spcPts val="0"/>
              </a:spcAft>
              <a:buClr>
                <a:srgbClr val="EC6028"/>
              </a:buClr>
              <a:buFont typeface="+mj-lt"/>
              <a:buAutoNum type="arabicPeriod"/>
            </a:pPr>
            <a:r>
              <a:rPr lang="fr-FR" sz="1050" b="1" dirty="0">
                <a:solidFill>
                  <a:srgbClr val="EC6028"/>
                </a:solidFill>
              </a:rPr>
              <a:t>Plus de recueil du kilométrage compteur pour les clients qui déclarent moins 8000 kms </a:t>
            </a:r>
            <a:r>
              <a:rPr lang="fr-FR" sz="1050" b="1" u="sng" dirty="0">
                <a:solidFill>
                  <a:srgbClr val="EC6028"/>
                </a:solidFill>
              </a:rPr>
              <a:t>depuis au moins 2 ans</a:t>
            </a:r>
          </a:p>
          <a:p>
            <a:pPr lvl="0">
              <a:lnSpc>
                <a:spcPts val="1300"/>
              </a:lnSpc>
              <a:spcAft>
                <a:spcPts val="0"/>
              </a:spcAft>
              <a:buClr>
                <a:srgbClr val="4D6995"/>
              </a:buClr>
            </a:pPr>
            <a:endParaRPr lang="fr-FR" sz="1050" b="1" dirty="0">
              <a:solidFill>
                <a:srgbClr val="002060"/>
              </a:solidFill>
            </a:endParaRPr>
          </a:p>
          <a:p>
            <a:pPr marL="723900" lvl="1" indent="-266700">
              <a:lnSpc>
                <a:spcPts val="1300"/>
              </a:lnSpc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050" b="1" dirty="0">
                <a:solidFill>
                  <a:schemeClr val="accent4">
                    <a:lumMod val="50000"/>
                  </a:schemeClr>
                </a:solidFill>
              </a:rPr>
              <a:t>Information donnée au client, à la date anniversaire de souscription de l’option, du kilométrage à ne pas dépasser</a:t>
            </a:r>
            <a:br>
              <a:rPr lang="fr-FR" sz="1050" b="1" dirty="0">
                <a:solidFill>
                  <a:schemeClr val="accent4">
                    <a:lumMod val="50000"/>
                  </a:schemeClr>
                </a:solidFill>
              </a:rPr>
            </a:br>
            <a:endParaRPr lang="fr-FR" sz="1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723900" lvl="1" indent="-266700">
              <a:lnSpc>
                <a:spcPts val="1300"/>
              </a:lnSpc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050" b="1" dirty="0">
                <a:solidFill>
                  <a:schemeClr val="accent4">
                    <a:lumMod val="50000"/>
                  </a:schemeClr>
                </a:solidFill>
              </a:rPr>
              <a:t>Contrôle du kilométrage compteur au moment du sinistre </a:t>
            </a:r>
            <a:br>
              <a:rPr lang="fr-FR" sz="105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fr-FR" sz="1050" b="1" dirty="0">
                <a:solidFill>
                  <a:schemeClr val="accent4">
                    <a:lumMod val="50000"/>
                  </a:schemeClr>
                </a:solidFill>
              </a:rPr>
              <a:t>(mise en production 1</a:t>
            </a:r>
            <a:r>
              <a:rPr lang="fr-FR" sz="1050" b="1" baseline="30000" dirty="0">
                <a:solidFill>
                  <a:schemeClr val="accent4">
                    <a:lumMod val="50000"/>
                  </a:schemeClr>
                </a:solidFill>
              </a:rPr>
              <a:t>er</a:t>
            </a:r>
            <a:r>
              <a:rPr lang="fr-FR" sz="1050" b="1" dirty="0">
                <a:solidFill>
                  <a:schemeClr val="accent4">
                    <a:lumMod val="50000"/>
                  </a:schemeClr>
                </a:solidFill>
              </a:rPr>
              <a:t> semestre 2021) :</a:t>
            </a:r>
            <a:r>
              <a:rPr lang="fr-FR" sz="1050" b="1" dirty="0">
                <a:solidFill>
                  <a:srgbClr val="002060"/>
                </a:solidFill>
              </a:rPr>
              <a:t/>
            </a:r>
            <a:br>
              <a:rPr lang="fr-FR" sz="1050" b="1" dirty="0">
                <a:solidFill>
                  <a:srgbClr val="002060"/>
                </a:solidFill>
              </a:rPr>
            </a:br>
            <a:r>
              <a:rPr lang="fr-FR" sz="1050" b="1" dirty="0">
                <a:solidFill>
                  <a:srgbClr val="002060"/>
                </a:solidFill>
                <a:sym typeface="Wingdings" panose="05000000000000000000" pitchFamily="2" charset="2"/>
              </a:rPr>
              <a:t> </a:t>
            </a:r>
            <a:r>
              <a:rPr lang="fr-FR" sz="1050" b="1" dirty="0"/>
              <a:t>Analyse automatique du kilométrage au moment du sinistre </a:t>
            </a:r>
            <a:r>
              <a:rPr lang="fr-FR" sz="1050" dirty="0"/>
              <a:t>alertant les réseaux si le kilométrage compteur à ne pas dépasser n’a pas été respecté : tous les dépassements constatés seront transmis aux réseaux via un fichier. </a:t>
            </a:r>
            <a:br>
              <a:rPr lang="fr-FR" sz="1050" dirty="0"/>
            </a:br>
            <a:r>
              <a:rPr lang="fr-FR" sz="1050" b="1" dirty="0"/>
              <a:t>=&gt; Les Caisses devront réaliser un avenant et supprimer l’option « PETIT ROULEUR».</a:t>
            </a:r>
          </a:p>
          <a:p>
            <a:pPr marL="723900" lvl="1" indent="-266700">
              <a:lnSpc>
                <a:spcPts val="1300"/>
              </a:lnSpc>
              <a:buClr>
                <a:srgbClr val="4D6995"/>
              </a:buClr>
              <a:buFont typeface="Wingdings" panose="05000000000000000000" pitchFamily="2" charset="2"/>
              <a:buChar char="ü"/>
            </a:pPr>
            <a:endParaRPr lang="fr-FR" sz="1050" b="1" dirty="0">
              <a:solidFill>
                <a:srgbClr val="002060"/>
              </a:solidFill>
            </a:endParaRPr>
          </a:p>
          <a:p>
            <a:pPr marL="265113" indent="-182563">
              <a:lnSpc>
                <a:spcPts val="1300"/>
              </a:lnSpc>
              <a:buClr>
                <a:srgbClr val="EC6028"/>
              </a:buClr>
            </a:pPr>
            <a:r>
              <a:rPr lang="fr-FR" sz="1050" b="1" dirty="0">
                <a:solidFill>
                  <a:srgbClr val="EC6028"/>
                </a:solidFill>
              </a:rPr>
              <a:t>2.  Maintien du recueil du kilométrage compteur pour les autres clients avec l’envoi d’un courrier</a:t>
            </a:r>
          </a:p>
        </p:txBody>
      </p:sp>
      <p:sp>
        <p:nvSpPr>
          <p:cNvPr id="78" name="Rectangle à coins arrondis 59">
            <a:extLst>
              <a:ext uri="{FF2B5EF4-FFF2-40B4-BE49-F238E27FC236}">
                <a16:creationId xmlns:a16="http://schemas.microsoft.com/office/drawing/2014/main" id="{50739041-61EB-448B-9D0A-BB90A752C260}"/>
              </a:ext>
            </a:extLst>
          </p:cNvPr>
          <p:cNvSpPr/>
          <p:nvPr/>
        </p:nvSpPr>
        <p:spPr>
          <a:xfrm>
            <a:off x="293623" y="8017236"/>
            <a:ext cx="6228803" cy="569064"/>
          </a:xfrm>
          <a:prstGeom prst="roundRect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endParaRPr lang="fr-FR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6D87451-5AB2-4097-A7D2-EB65A61CAA55}"/>
              </a:ext>
            </a:extLst>
          </p:cNvPr>
          <p:cNvSpPr/>
          <p:nvPr/>
        </p:nvSpPr>
        <p:spPr>
          <a:xfrm>
            <a:off x="433241" y="8032302"/>
            <a:ext cx="590604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1000" b="1" u="sng" dirty="0">
                <a:solidFill>
                  <a:schemeClr val="bg1"/>
                </a:solidFill>
              </a:rPr>
              <a:t>Bon à savoir </a:t>
            </a:r>
            <a:r>
              <a:rPr lang="fr-FR" sz="1000" b="1" dirty="0">
                <a:solidFill>
                  <a:schemeClr val="bg1"/>
                </a:solidFill>
              </a:rPr>
              <a:t>: Concernant le process de déclaration, il faut raisonner par contrat et non par client : </a:t>
            </a:r>
            <a:r>
              <a:rPr lang="fr-FR" sz="1000" dirty="0">
                <a:solidFill>
                  <a:schemeClr val="bg1"/>
                </a:solidFill>
              </a:rPr>
              <a:t>en effet, un client peut tout à fait avoir un véhicule dans l’ancien process et un autre véhicule dans le nouveau process.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63BB0232-DDF1-4877-80B8-1260673A5B85}"/>
              </a:ext>
            </a:extLst>
          </p:cNvPr>
          <p:cNvSpPr/>
          <p:nvPr/>
        </p:nvSpPr>
        <p:spPr>
          <a:xfrm>
            <a:off x="3557986" y="6569120"/>
            <a:ext cx="234977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900" dirty="0"/>
              <a:t>Envoi du courrier « Bonne nouvelle » annonçant qu’il n’est plus nécessaire </a:t>
            </a:r>
            <a:br>
              <a:rPr lang="fr-FR" sz="900" dirty="0"/>
            </a:br>
            <a:r>
              <a:rPr lang="fr-FR" sz="900" dirty="0"/>
              <a:t>de faire un déclaration annuelle </a:t>
            </a:r>
            <a:br>
              <a:rPr lang="fr-FR" sz="900" dirty="0"/>
            </a:br>
            <a:r>
              <a:rPr lang="fr-FR" sz="900" dirty="0"/>
              <a:t>et l’informant du kilométrage max</a:t>
            </a:r>
            <a:br>
              <a:rPr lang="fr-FR" sz="900" dirty="0"/>
            </a:br>
            <a:r>
              <a:rPr lang="fr-FR" sz="900" dirty="0"/>
              <a:t> à ne pas dépasser en N+4</a:t>
            </a:r>
          </a:p>
        </p:txBody>
      </p:sp>
      <p:sp>
        <p:nvSpPr>
          <p:cNvPr id="101" name="ZoneTexte 100">
            <a:extLst>
              <a:ext uri="{FF2B5EF4-FFF2-40B4-BE49-F238E27FC236}">
                <a16:creationId xmlns:a16="http://schemas.microsoft.com/office/drawing/2014/main" id="{E8CBC6E1-EDEB-459B-BDE1-FA4507A45CE0}"/>
              </a:ext>
            </a:extLst>
          </p:cNvPr>
          <p:cNvSpPr txBox="1"/>
          <p:nvPr/>
        </p:nvSpPr>
        <p:spPr>
          <a:xfrm>
            <a:off x="125187" y="7456285"/>
            <a:ext cx="286179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Remise automatique et contrôle du kilométrage compteur uniquement en cas de sinistre et lors d’une opération de remplacement</a:t>
            </a:r>
          </a:p>
        </p:txBody>
      </p:sp>
      <p:sp>
        <p:nvSpPr>
          <p:cNvPr id="102" name="Rectangle 4">
            <a:extLst>
              <a:ext uri="{FF2B5EF4-FFF2-40B4-BE49-F238E27FC236}">
                <a16:creationId xmlns:a16="http://schemas.microsoft.com/office/drawing/2014/main" id="{A80F3336-6E26-419B-8414-5CADD8ADCA48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8999" y="8784000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627716CA-9C44-42D1-AB35-F58D2C059D09}" type="slidenum">
              <a:rPr lang="fr-FR" altLang="fr-FR" sz="800" b="1" smtClean="0">
                <a:solidFill>
                  <a:srgbClr val="7F7F7F"/>
                </a:solidFill>
                <a:latin typeface="+mj-lt"/>
                <a:cs typeface="Arial" charset="0"/>
              </a:rPr>
              <a:pPr/>
              <a:t>3</a:t>
            </a:fld>
            <a:endParaRPr lang="fr-FR" altLang="fr-FR" sz="800" b="1" dirty="0">
              <a:solidFill>
                <a:srgbClr val="7F7F7F"/>
              </a:solidFill>
              <a:latin typeface="+mj-lt"/>
              <a:cs typeface="Arial" charset="0"/>
            </a:endParaRPr>
          </a:p>
        </p:txBody>
      </p:sp>
      <p:sp>
        <p:nvSpPr>
          <p:cNvPr id="103" name="Rectangle 3">
            <a:extLst>
              <a:ext uri="{FF2B5EF4-FFF2-40B4-BE49-F238E27FC236}">
                <a16:creationId xmlns:a16="http://schemas.microsoft.com/office/drawing/2014/main" id="{49D80D6A-A719-4A72-AABE-FC49BBC832AD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15815" y="8784000"/>
            <a:ext cx="958406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dirty="0">
                <a:solidFill>
                  <a:srgbClr val="7F7F7F"/>
                </a:solidFill>
                <a:latin typeface="+mj-lt"/>
                <a:cs typeface="Arial" charset="0"/>
              </a:rPr>
              <a:t>Juillet 2020</a:t>
            </a:r>
          </a:p>
        </p:txBody>
      </p:sp>
      <p:sp>
        <p:nvSpPr>
          <p:cNvPr id="104" name="Rectangle 4">
            <a:extLst>
              <a:ext uri="{FF2B5EF4-FFF2-40B4-BE49-F238E27FC236}">
                <a16:creationId xmlns:a16="http://schemas.microsoft.com/office/drawing/2014/main" id="{E2C6FA80-321F-4CA3-B1BD-01BE556C37C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204865" y="8784000"/>
            <a:ext cx="2016224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dirty="0">
                <a:solidFill>
                  <a:srgbClr val="7F7F7F"/>
                </a:solidFill>
                <a:latin typeface="+mj-lt"/>
                <a:cs typeface="Arial" charset="0"/>
              </a:rPr>
              <a:t>Marketing – Offre des Professionnels </a:t>
            </a:r>
            <a:endParaRPr lang="fr-FR" altLang="fr-FR" sz="800" b="1" kern="1200" dirty="0">
              <a:solidFill>
                <a:srgbClr val="7F7F7F"/>
              </a:solidFill>
              <a:latin typeface="+mj-lt"/>
              <a:cs typeface="Arial" charset="0"/>
            </a:endParaRPr>
          </a:p>
        </p:txBody>
      </p:sp>
      <p:sp>
        <p:nvSpPr>
          <p:cNvPr id="105" name="Rectangle 4">
            <a:extLst>
              <a:ext uri="{FF2B5EF4-FFF2-40B4-BE49-F238E27FC236}">
                <a16:creationId xmlns:a16="http://schemas.microsoft.com/office/drawing/2014/main" id="{D45A6360-1C26-4EE0-957E-0B5BF44D06CC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221089" y="8784000"/>
            <a:ext cx="2641994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baseline="0" dirty="0">
                <a:solidFill>
                  <a:srgbClr val="7F7F7F"/>
                </a:solidFill>
                <a:latin typeface="+mj-lt"/>
                <a:cs typeface="Arial" charset="0"/>
              </a:rPr>
              <a:t>D</a:t>
            </a:r>
            <a:r>
              <a:rPr lang="fr-FR" altLang="fr-FR" sz="800" b="1" dirty="0">
                <a:solidFill>
                  <a:srgbClr val="7F7F7F"/>
                </a:solidFill>
                <a:latin typeface="+mj-lt"/>
                <a:cs typeface="Arial" charset="0"/>
              </a:rPr>
              <a:t>ocument à usage interne – ne pas diffuser</a:t>
            </a:r>
            <a:endParaRPr lang="fr-FR" altLang="fr-FR" sz="800" b="1" kern="1200" dirty="0">
              <a:solidFill>
                <a:srgbClr val="7F7F7F"/>
              </a:solidFill>
              <a:latin typeface="+mj-lt"/>
              <a:cs typeface="Arial" charset="0"/>
            </a:endParaRPr>
          </a:p>
        </p:txBody>
      </p:sp>
      <p:cxnSp>
        <p:nvCxnSpPr>
          <p:cNvPr id="106" name="Connecteur droit 105">
            <a:extLst>
              <a:ext uri="{FF2B5EF4-FFF2-40B4-BE49-F238E27FC236}">
                <a16:creationId xmlns:a16="http://schemas.microsoft.com/office/drawing/2014/main" id="{54F94B84-3761-419C-AF69-A4203B683513}"/>
              </a:ext>
            </a:extLst>
          </p:cNvPr>
          <p:cNvCxnSpPr/>
          <p:nvPr/>
        </p:nvCxnSpPr>
        <p:spPr bwMode="auto">
          <a:xfrm>
            <a:off x="366564" y="8854675"/>
            <a:ext cx="0" cy="18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Connecteur droit 106">
            <a:extLst>
              <a:ext uri="{FF2B5EF4-FFF2-40B4-BE49-F238E27FC236}">
                <a16:creationId xmlns:a16="http://schemas.microsoft.com/office/drawing/2014/main" id="{AFFA6822-D8A9-4194-A312-1F4587916F8E}"/>
              </a:ext>
            </a:extLst>
          </p:cNvPr>
          <p:cNvCxnSpPr/>
          <p:nvPr/>
        </p:nvCxnSpPr>
        <p:spPr bwMode="auto">
          <a:xfrm>
            <a:off x="2204864" y="8838271"/>
            <a:ext cx="0" cy="18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necteur droit 107">
            <a:extLst>
              <a:ext uri="{FF2B5EF4-FFF2-40B4-BE49-F238E27FC236}">
                <a16:creationId xmlns:a16="http://schemas.microsoft.com/office/drawing/2014/main" id="{9C5C03E5-A6F8-42A9-83F3-F63FED7E8523}"/>
              </a:ext>
            </a:extLst>
          </p:cNvPr>
          <p:cNvCxnSpPr/>
          <p:nvPr/>
        </p:nvCxnSpPr>
        <p:spPr bwMode="auto">
          <a:xfrm>
            <a:off x="4221088" y="8838271"/>
            <a:ext cx="0" cy="18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necteur droit 108">
            <a:extLst>
              <a:ext uri="{FF2B5EF4-FFF2-40B4-BE49-F238E27FC236}">
                <a16:creationId xmlns:a16="http://schemas.microsoft.com/office/drawing/2014/main" id="{EAD93A34-E385-4D51-AED2-07496C5C696F}"/>
              </a:ext>
            </a:extLst>
          </p:cNvPr>
          <p:cNvCxnSpPr/>
          <p:nvPr/>
        </p:nvCxnSpPr>
        <p:spPr bwMode="auto">
          <a:xfrm>
            <a:off x="1438176" y="8838271"/>
            <a:ext cx="0" cy="18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0" name="Rectangle 4">
            <a:extLst>
              <a:ext uri="{FF2B5EF4-FFF2-40B4-BE49-F238E27FC236}">
                <a16:creationId xmlns:a16="http://schemas.microsoft.com/office/drawing/2014/main" id="{8C5EB4BF-F1CA-4985-A67D-774389DE4351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361908" y="8784000"/>
            <a:ext cx="830643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b="1" dirty="0">
                <a:solidFill>
                  <a:srgbClr val="7F7F7F"/>
                </a:solidFill>
                <a:latin typeface="+mj-lt"/>
                <a:cs typeface="Arial" charset="0"/>
              </a:rPr>
              <a:t>N° 68</a:t>
            </a:r>
          </a:p>
        </p:txBody>
      </p:sp>
      <p:sp>
        <p:nvSpPr>
          <p:cNvPr id="111" name="Rectangle à coins arrondis 59">
            <a:extLst>
              <a:ext uri="{FF2B5EF4-FFF2-40B4-BE49-F238E27FC236}">
                <a16:creationId xmlns:a16="http://schemas.microsoft.com/office/drawing/2014/main" id="{B1117BD8-4B12-4A98-B8FA-0C6339F4AFE3}"/>
              </a:ext>
            </a:extLst>
          </p:cNvPr>
          <p:cNvSpPr/>
          <p:nvPr/>
        </p:nvSpPr>
        <p:spPr>
          <a:xfrm>
            <a:off x="5607508" y="1755937"/>
            <a:ext cx="990416" cy="198462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endParaRPr lang="fr-FR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2" name="ZoneTexte 111">
            <a:extLst>
              <a:ext uri="{FF2B5EF4-FFF2-40B4-BE49-F238E27FC236}">
                <a16:creationId xmlns:a16="http://schemas.microsoft.com/office/drawing/2014/main" id="{42A98022-4413-4C25-9197-86E5C674F9F2}"/>
              </a:ext>
            </a:extLst>
          </p:cNvPr>
          <p:cNvSpPr txBox="1"/>
          <p:nvPr/>
        </p:nvSpPr>
        <p:spPr>
          <a:xfrm>
            <a:off x="5528363" y="1857770"/>
            <a:ext cx="1123447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4D6995"/>
              </a:buClr>
            </a:pPr>
            <a:r>
              <a:rPr lang="fr-FR" sz="1050" b="1" u="sng" dirty="0"/>
              <a:t>Objectif </a:t>
            </a:r>
            <a:r>
              <a:rPr lang="fr-FR" sz="1050" dirty="0"/>
              <a:t>: limiter la sollicitation </a:t>
            </a:r>
            <a:br>
              <a:rPr lang="fr-FR" sz="1050" dirty="0"/>
            </a:br>
            <a:r>
              <a:rPr lang="fr-FR" sz="1050" dirty="0"/>
              <a:t>des Caisses d’Epargne et simplifier l’option </a:t>
            </a:r>
            <a:br>
              <a:rPr lang="fr-FR" sz="1050" dirty="0"/>
            </a:br>
            <a:r>
              <a:rPr lang="fr-FR" sz="1050" dirty="0"/>
              <a:t>« PETIT ROULEUR »  d’un point de vue client </a:t>
            </a:r>
          </a:p>
        </p:txBody>
      </p:sp>
    </p:spTree>
    <p:extLst>
      <p:ext uri="{BB962C8B-B14F-4D97-AF65-F5344CB8AC3E}">
        <p14:creationId xmlns:p14="http://schemas.microsoft.com/office/powerpoint/2010/main" val="1734286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186F1518-424A-46B2-B158-6FEFDC8BFA18}"/>
              </a:ext>
            </a:extLst>
          </p:cNvPr>
          <p:cNvSpPr/>
          <p:nvPr/>
        </p:nvSpPr>
        <p:spPr>
          <a:xfrm>
            <a:off x="540744" y="6415126"/>
            <a:ext cx="6137201" cy="666773"/>
          </a:xfrm>
          <a:prstGeom prst="rightArrow">
            <a:avLst>
              <a:gd name="adj1" fmla="val 100000"/>
              <a:gd name="adj2" fmla="val 14858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75FA172F-913C-4621-BADF-A67C957AEF5F}"/>
              </a:ext>
            </a:extLst>
          </p:cNvPr>
          <p:cNvCxnSpPr>
            <a:cxnSpLocks/>
          </p:cNvCxnSpPr>
          <p:nvPr/>
        </p:nvCxnSpPr>
        <p:spPr>
          <a:xfrm>
            <a:off x="2564622" y="6408294"/>
            <a:ext cx="10486" cy="80372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5A853E7A-4BD7-4764-8CA6-F03373AF72FD}"/>
              </a:ext>
            </a:extLst>
          </p:cNvPr>
          <p:cNvCxnSpPr>
            <a:cxnSpLocks/>
          </p:cNvCxnSpPr>
          <p:nvPr/>
        </p:nvCxnSpPr>
        <p:spPr>
          <a:xfrm flipH="1">
            <a:off x="4293379" y="4757082"/>
            <a:ext cx="4933" cy="22691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à coins arrondis 59">
            <a:extLst>
              <a:ext uri="{FF2B5EF4-FFF2-40B4-BE49-F238E27FC236}">
                <a16:creationId xmlns:a16="http://schemas.microsoft.com/office/drawing/2014/main" id="{8B9A0019-0AAC-464A-81F8-2875644B0C93}"/>
              </a:ext>
            </a:extLst>
          </p:cNvPr>
          <p:cNvSpPr/>
          <p:nvPr/>
        </p:nvSpPr>
        <p:spPr>
          <a:xfrm>
            <a:off x="391190" y="945746"/>
            <a:ext cx="1320800" cy="25817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endParaRPr lang="fr-FR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81" name="Image 80">
            <a:extLst>
              <a:ext uri="{FF2B5EF4-FFF2-40B4-BE49-F238E27FC236}">
                <a16:creationId xmlns:a16="http://schemas.microsoft.com/office/drawing/2014/main" id="{6A4EE887-B903-432C-A335-8601F3ACE3DA}"/>
              </a:ext>
            </a:extLst>
          </p:cNvPr>
          <p:cNvPicPr/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735" y="898592"/>
            <a:ext cx="4514850" cy="2628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D1D5A5FC-3162-4ADA-BC7A-F0E235E57F88}"/>
              </a:ext>
            </a:extLst>
          </p:cNvPr>
          <p:cNvSpPr/>
          <p:nvPr/>
        </p:nvSpPr>
        <p:spPr>
          <a:xfrm>
            <a:off x="-53253" y="1060784"/>
            <a:ext cx="1715272" cy="2215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lnSpc>
                <a:spcPct val="105000"/>
              </a:lnSpc>
              <a:spcAft>
                <a:spcPts val="0"/>
              </a:spcAft>
            </a:pPr>
            <a:r>
              <a:rPr lang="fr-FR" sz="1200" b="1" dirty="0">
                <a:solidFill>
                  <a:srgbClr val="C00000"/>
                </a:solidFill>
              </a:rPr>
              <a:t>Les Conditions Générales seront impactées </a:t>
            </a:r>
            <a:br>
              <a:rPr lang="fr-FR" sz="1200" b="1" dirty="0">
                <a:solidFill>
                  <a:srgbClr val="C00000"/>
                </a:solidFill>
              </a:rPr>
            </a:br>
            <a:r>
              <a:rPr lang="fr-FR" sz="1200" b="1" dirty="0">
                <a:solidFill>
                  <a:srgbClr val="C00000"/>
                </a:solidFill>
              </a:rPr>
              <a:t>de ces évolutions : </a:t>
            </a:r>
            <a:br>
              <a:rPr lang="fr-FR" sz="1200" b="1" dirty="0">
                <a:solidFill>
                  <a:srgbClr val="C00000"/>
                </a:solidFill>
              </a:rPr>
            </a:br>
            <a:r>
              <a:rPr lang="fr-FR" sz="700" b="1" dirty="0">
                <a:solidFill>
                  <a:srgbClr val="002060"/>
                </a:solidFill>
              </a:rPr>
              <a:t/>
            </a:r>
            <a:br>
              <a:rPr lang="fr-FR" sz="700" b="1" dirty="0">
                <a:solidFill>
                  <a:srgbClr val="002060"/>
                </a:solidFill>
              </a:rPr>
            </a:br>
            <a:r>
              <a:rPr lang="fr-FR" sz="900" i="1" dirty="0"/>
              <a:t>cf. corrections  apportés en rouge dans la copie d’écran ci-contre</a:t>
            </a:r>
          </a:p>
        </p:txBody>
      </p:sp>
      <p:sp>
        <p:nvSpPr>
          <p:cNvPr id="90" name="Flèche : bas 35">
            <a:extLst>
              <a:ext uri="{FF2B5EF4-FFF2-40B4-BE49-F238E27FC236}">
                <a16:creationId xmlns:a16="http://schemas.microsoft.com/office/drawing/2014/main" id="{275AEE91-5E99-4B31-9349-0F5B6635F16B}"/>
              </a:ext>
            </a:extLst>
          </p:cNvPr>
          <p:cNvSpPr/>
          <p:nvPr/>
        </p:nvSpPr>
        <p:spPr>
          <a:xfrm rot="16200000">
            <a:off x="1503960" y="2106224"/>
            <a:ext cx="628153" cy="21363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Espace réservé du texte 7">
            <a:extLst>
              <a:ext uri="{FF2B5EF4-FFF2-40B4-BE49-F238E27FC236}">
                <a16:creationId xmlns:a16="http://schemas.microsoft.com/office/drawing/2014/main" id="{CCBDEBEE-E051-4964-8515-75C264538818}"/>
              </a:ext>
            </a:extLst>
          </p:cNvPr>
          <p:cNvSpPr txBox="1">
            <a:spLocks/>
          </p:cNvSpPr>
          <p:nvPr/>
        </p:nvSpPr>
        <p:spPr>
          <a:xfrm>
            <a:off x="266260" y="413272"/>
            <a:ext cx="6048000" cy="310919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kern="1200" cap="none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rgbClr val="C00000"/>
              </a:buClr>
              <a:buFont typeface="Speak Pro Light"/>
              <a:buChar char="►"/>
            </a:pPr>
            <a:r>
              <a:rPr lang="fr-FR" sz="1400" b="1" cap="all" dirty="0">
                <a:solidFill>
                  <a:srgbClr val="C00000"/>
                </a:solidFill>
                <a:latin typeface="+mj-lt"/>
              </a:rPr>
              <a:t>IMPACTS SUR Les conditions générales</a:t>
            </a:r>
          </a:p>
        </p:txBody>
      </p:sp>
      <p:sp>
        <p:nvSpPr>
          <p:cNvPr id="29" name="Rectangle 4">
            <a:extLst>
              <a:ext uri="{FF2B5EF4-FFF2-40B4-BE49-F238E27FC236}">
                <a16:creationId xmlns:a16="http://schemas.microsoft.com/office/drawing/2014/main" id="{FE9C4988-1FA8-476C-A37E-EC47AB71A05D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8999" y="8784000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627716CA-9C44-42D1-AB35-F58D2C059D09}" type="slidenum">
              <a:rPr lang="fr-FR" altLang="fr-FR" sz="800" b="1" smtClean="0">
                <a:solidFill>
                  <a:srgbClr val="7F7F7F"/>
                </a:solidFill>
                <a:latin typeface="+mj-lt"/>
                <a:cs typeface="Arial" charset="0"/>
              </a:rPr>
              <a:pPr/>
              <a:t>4</a:t>
            </a:fld>
            <a:endParaRPr lang="fr-FR" altLang="fr-FR" sz="800" b="1" dirty="0">
              <a:solidFill>
                <a:srgbClr val="7F7F7F"/>
              </a:solidFill>
              <a:latin typeface="+mj-lt"/>
              <a:cs typeface="Arial" charset="0"/>
            </a:endParaRPr>
          </a:p>
        </p:txBody>
      </p:sp>
      <p:sp>
        <p:nvSpPr>
          <p:cNvPr id="30" name="Rectangle 3">
            <a:extLst>
              <a:ext uri="{FF2B5EF4-FFF2-40B4-BE49-F238E27FC236}">
                <a16:creationId xmlns:a16="http://schemas.microsoft.com/office/drawing/2014/main" id="{41B37657-9F4C-43AD-8F08-52F9A7EF4332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15815" y="8784000"/>
            <a:ext cx="958406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dirty="0">
                <a:solidFill>
                  <a:srgbClr val="7F7F7F"/>
                </a:solidFill>
                <a:latin typeface="+mj-lt"/>
                <a:cs typeface="Arial" charset="0"/>
              </a:rPr>
              <a:t>Juillet 2020</a:t>
            </a:r>
          </a:p>
        </p:txBody>
      </p:sp>
      <p:sp>
        <p:nvSpPr>
          <p:cNvPr id="31" name="Rectangle 4">
            <a:extLst>
              <a:ext uri="{FF2B5EF4-FFF2-40B4-BE49-F238E27FC236}">
                <a16:creationId xmlns:a16="http://schemas.microsoft.com/office/drawing/2014/main" id="{C8A4D3AA-1C04-4BCC-BF56-4F6ACA3F733E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204865" y="8784000"/>
            <a:ext cx="2016224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dirty="0">
                <a:solidFill>
                  <a:srgbClr val="7F7F7F"/>
                </a:solidFill>
                <a:latin typeface="+mj-lt"/>
                <a:cs typeface="Arial" charset="0"/>
              </a:rPr>
              <a:t>Marketing – Offre des Professionnels </a:t>
            </a:r>
            <a:endParaRPr lang="fr-FR" altLang="fr-FR" sz="800" b="1" kern="1200" dirty="0">
              <a:solidFill>
                <a:srgbClr val="7F7F7F"/>
              </a:solidFill>
              <a:latin typeface="+mj-lt"/>
              <a:cs typeface="Arial" charset="0"/>
            </a:endParaRPr>
          </a:p>
        </p:txBody>
      </p:sp>
      <p:sp>
        <p:nvSpPr>
          <p:cNvPr id="32" name="Rectangle 4">
            <a:extLst>
              <a:ext uri="{FF2B5EF4-FFF2-40B4-BE49-F238E27FC236}">
                <a16:creationId xmlns:a16="http://schemas.microsoft.com/office/drawing/2014/main" id="{BFF18459-D839-493B-997B-1381B998D7ED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221089" y="8784000"/>
            <a:ext cx="2641994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baseline="0" dirty="0">
                <a:solidFill>
                  <a:srgbClr val="7F7F7F"/>
                </a:solidFill>
                <a:latin typeface="+mj-lt"/>
                <a:cs typeface="Arial" charset="0"/>
              </a:rPr>
              <a:t>D</a:t>
            </a:r>
            <a:r>
              <a:rPr lang="fr-FR" altLang="fr-FR" sz="800" b="1" dirty="0">
                <a:solidFill>
                  <a:srgbClr val="7F7F7F"/>
                </a:solidFill>
                <a:latin typeface="+mj-lt"/>
                <a:cs typeface="Arial" charset="0"/>
              </a:rPr>
              <a:t>ocument à usage interne – ne pas diffuser</a:t>
            </a:r>
            <a:endParaRPr lang="fr-FR" altLang="fr-FR" sz="800" b="1" kern="1200" dirty="0">
              <a:solidFill>
                <a:srgbClr val="7F7F7F"/>
              </a:solidFill>
              <a:latin typeface="+mj-lt"/>
              <a:cs typeface="Arial" charset="0"/>
            </a:endParaRPr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5E18B0F0-2946-4AE7-B9A0-D0B4A6599460}"/>
              </a:ext>
            </a:extLst>
          </p:cNvPr>
          <p:cNvCxnSpPr/>
          <p:nvPr/>
        </p:nvCxnSpPr>
        <p:spPr bwMode="auto">
          <a:xfrm>
            <a:off x="366564" y="8890404"/>
            <a:ext cx="0" cy="18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A1E092AF-94EB-4DE3-94E3-1483CE1C1D3C}"/>
              </a:ext>
            </a:extLst>
          </p:cNvPr>
          <p:cNvCxnSpPr/>
          <p:nvPr/>
        </p:nvCxnSpPr>
        <p:spPr bwMode="auto">
          <a:xfrm>
            <a:off x="2204864" y="8874000"/>
            <a:ext cx="0" cy="18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0D917BA0-877D-4CA9-BA6F-DC72EE702020}"/>
              </a:ext>
            </a:extLst>
          </p:cNvPr>
          <p:cNvCxnSpPr/>
          <p:nvPr/>
        </p:nvCxnSpPr>
        <p:spPr bwMode="auto">
          <a:xfrm>
            <a:off x="4221088" y="8874000"/>
            <a:ext cx="0" cy="18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ED5377D4-4DA0-4575-BD24-2FFFD29E324A}"/>
              </a:ext>
            </a:extLst>
          </p:cNvPr>
          <p:cNvCxnSpPr/>
          <p:nvPr/>
        </p:nvCxnSpPr>
        <p:spPr bwMode="auto">
          <a:xfrm>
            <a:off x="1438176" y="8874000"/>
            <a:ext cx="0" cy="18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Rectangle 4">
            <a:extLst>
              <a:ext uri="{FF2B5EF4-FFF2-40B4-BE49-F238E27FC236}">
                <a16:creationId xmlns:a16="http://schemas.microsoft.com/office/drawing/2014/main" id="{912752D1-E4E0-4B26-9591-F29EAACC7DC1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361908" y="8784000"/>
            <a:ext cx="830643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b="1" dirty="0">
                <a:solidFill>
                  <a:srgbClr val="7F7F7F"/>
                </a:solidFill>
                <a:latin typeface="+mj-lt"/>
                <a:cs typeface="Arial" charset="0"/>
              </a:rPr>
              <a:t>N° 68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AD5C9FF-5CD3-4086-B71F-9ACA5B202345}"/>
              </a:ext>
            </a:extLst>
          </p:cNvPr>
          <p:cNvSpPr/>
          <p:nvPr/>
        </p:nvSpPr>
        <p:spPr>
          <a:xfrm>
            <a:off x="593540" y="4834758"/>
            <a:ext cx="3663517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C00000"/>
                </a:solidFill>
              </a:rPr>
              <a:t>Septembre 2020</a:t>
            </a:r>
          </a:p>
          <a:p>
            <a:endParaRPr lang="fr-FR" sz="1100" b="1" dirty="0">
              <a:solidFill>
                <a:srgbClr val="00B0F0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900" b="1" dirty="0"/>
              <a:t>Evolution des CG Auto Pro CE </a:t>
            </a:r>
            <a:r>
              <a:rPr lang="fr-FR" sz="900" dirty="0"/>
              <a:t>intégrant les évolutions de process « petit rouleur »</a:t>
            </a:r>
          </a:p>
          <a:p>
            <a:endParaRPr lang="fr-FR" sz="90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900" b="1" dirty="0">
                <a:latin typeface="Arial" panose="020B0604020202020204" pitchFamily="34" charset="0"/>
                <a:ea typeface="Calibri" panose="020F0502020204030204" pitchFamily="34" charset="0"/>
              </a:rPr>
              <a:t>1</a:t>
            </a:r>
            <a:r>
              <a:rPr lang="fr-FR" sz="900" b="1" baseline="30000" dirty="0">
                <a:latin typeface="Arial" panose="020B0604020202020204" pitchFamily="34" charset="0"/>
                <a:ea typeface="Calibri" panose="020F0502020204030204" pitchFamily="34" charset="0"/>
              </a:rPr>
              <a:t>ers </a:t>
            </a:r>
            <a:r>
              <a:rPr lang="fr-FR" sz="900" b="1" dirty="0">
                <a:latin typeface="Arial" panose="020B0604020202020204" pitchFamily="34" charset="0"/>
                <a:ea typeface="Calibri" panose="020F0502020204030204" pitchFamily="34" charset="0"/>
              </a:rPr>
              <a:t>envois des courriers « bonne nouvelle » avec info Km max à ne pas dépasser pour les clients concernés + envoi des courriers habituels pour les autres clients ne bénéficiant pas de la « bonne nouvelle</a:t>
            </a:r>
            <a:r>
              <a:rPr lang="fr-FR" sz="1000" b="1" dirty="0">
                <a:latin typeface="Arial" panose="020B0604020202020204" pitchFamily="34" charset="0"/>
                <a:ea typeface="Calibri" panose="020F0502020204030204" pitchFamily="34" charset="0"/>
              </a:rPr>
              <a:t> »</a:t>
            </a:r>
            <a:endParaRPr lang="fr-FR" sz="1000" b="1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823FA9A-5430-4ED2-8468-4D95AFF18ED3}"/>
              </a:ext>
            </a:extLst>
          </p:cNvPr>
          <p:cNvSpPr/>
          <p:nvPr/>
        </p:nvSpPr>
        <p:spPr>
          <a:xfrm>
            <a:off x="535129" y="7247262"/>
            <a:ext cx="6225328" cy="1177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00B0F0"/>
                </a:solidFill>
              </a:rPr>
              <a:t>	</a:t>
            </a:r>
            <a:r>
              <a:rPr lang="fr-FR" sz="1200" b="1" dirty="0">
                <a:solidFill>
                  <a:srgbClr val="C00000"/>
                </a:solidFill>
              </a:rPr>
              <a:t>            1</a:t>
            </a:r>
            <a:r>
              <a:rPr lang="fr-FR" sz="1200" b="1" baseline="30000" dirty="0">
                <a:solidFill>
                  <a:srgbClr val="C00000"/>
                </a:solidFill>
              </a:rPr>
              <a:t>er</a:t>
            </a:r>
            <a:r>
              <a:rPr lang="fr-FR" sz="1200" b="1" dirty="0">
                <a:solidFill>
                  <a:srgbClr val="C00000"/>
                </a:solidFill>
              </a:rPr>
              <a:t> semestre 2021</a:t>
            </a:r>
          </a:p>
          <a:p>
            <a:endParaRPr lang="fr-FR" sz="1200" b="1" dirty="0">
              <a:solidFill>
                <a:srgbClr val="C00000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900" b="1" dirty="0">
                <a:latin typeface="Arial" panose="020B0604020202020204" pitchFamily="34" charset="0"/>
              </a:rPr>
              <a:t>Mise en place du contrôle du kilométrage compteur au moment du sinistre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900" b="1" dirty="0"/>
              <a:t>Envoi d’un fichier aux Caisses d’Epargne pour les informer d’un dépassement du kilométrage</a:t>
            </a:r>
            <a:br>
              <a:rPr lang="fr-FR" sz="900" b="1" dirty="0"/>
            </a:br>
            <a:r>
              <a:rPr lang="fr-FR" sz="900" dirty="0"/>
              <a:t>=&gt; Objectif : déclencher une révision du contrat si le kilométrage est dépassé </a:t>
            </a:r>
            <a:br>
              <a:rPr lang="fr-FR" sz="900" dirty="0"/>
            </a:br>
            <a:endParaRPr lang="fr-FR" sz="900" dirty="0">
              <a:highlight>
                <a:srgbClr val="FFFF00"/>
              </a:highligh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fr-FR" sz="1050" b="1" dirty="0">
              <a:latin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522ABF3-D585-43B5-A949-28EDE27E48E7}"/>
              </a:ext>
            </a:extLst>
          </p:cNvPr>
          <p:cNvSpPr/>
          <p:nvPr/>
        </p:nvSpPr>
        <p:spPr>
          <a:xfrm>
            <a:off x="4339569" y="4835971"/>
            <a:ext cx="20980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C00000"/>
                </a:solidFill>
              </a:rPr>
              <a:t>Septembre 2021</a:t>
            </a:r>
          </a:p>
          <a:p>
            <a:endParaRPr lang="fr-FR" sz="1200" b="1" dirty="0">
              <a:solidFill>
                <a:srgbClr val="00B0F0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900" b="1" dirty="0">
                <a:latin typeface="Arial" panose="020B0604020202020204" pitchFamily="34" charset="0"/>
                <a:ea typeface="Calibri" panose="020F0502020204030204" pitchFamily="34" charset="0"/>
              </a:rPr>
              <a:t>Début des envois des </a:t>
            </a:r>
            <a:r>
              <a:rPr lang="fr-FR" sz="900" b="1" dirty="0">
                <a:latin typeface="Arial" panose="020B0604020202020204" pitchFamily="34" charset="0"/>
              </a:rPr>
              <a:t>courriers « KM à ne pas dépasser »</a:t>
            </a:r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E1E24486-6306-4488-811E-6D5EBAD349E9}"/>
              </a:ext>
            </a:extLst>
          </p:cNvPr>
          <p:cNvCxnSpPr>
            <a:cxnSpLocks/>
          </p:cNvCxnSpPr>
          <p:nvPr/>
        </p:nvCxnSpPr>
        <p:spPr>
          <a:xfrm flipH="1">
            <a:off x="539214" y="4812712"/>
            <a:ext cx="4933" cy="22691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Espace réservé du texte 4">
            <a:extLst>
              <a:ext uri="{FF2B5EF4-FFF2-40B4-BE49-F238E27FC236}">
                <a16:creationId xmlns:a16="http://schemas.microsoft.com/office/drawing/2014/main" id="{0A4834FC-4CA3-4205-9570-78479ED4AFAE}"/>
              </a:ext>
            </a:extLst>
          </p:cNvPr>
          <p:cNvSpPr txBox="1">
            <a:spLocks/>
          </p:cNvSpPr>
          <p:nvPr/>
        </p:nvSpPr>
        <p:spPr>
          <a:xfrm>
            <a:off x="266260" y="3848528"/>
            <a:ext cx="582872" cy="461176"/>
          </a:xfrm>
          <a:prstGeom prst="rect">
            <a:avLst/>
          </a:prstGeom>
          <a:solidFill>
            <a:srgbClr val="EAEAEA"/>
          </a:solidFill>
        </p:spPr>
        <p:txBody>
          <a:bodyPr anchor="ctr" anchorCtr="0"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>
                <a:solidFill>
                  <a:schemeClr val="bg2"/>
                </a:solidFill>
                <a:latin typeface="+mj-lt"/>
              </a:rPr>
              <a:t>3</a:t>
            </a:r>
            <a:r>
              <a:rPr lang="fr-FR" sz="2800" b="1" dirty="0">
                <a:latin typeface="+mj-lt"/>
              </a:rPr>
              <a:t> 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C617144-3A53-47EA-9CFD-95CF204C9CA4}"/>
              </a:ext>
            </a:extLst>
          </p:cNvPr>
          <p:cNvSpPr txBox="1"/>
          <p:nvPr/>
        </p:nvSpPr>
        <p:spPr>
          <a:xfrm>
            <a:off x="266260" y="4422244"/>
            <a:ext cx="6300000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lvl="0" algn="ctr">
              <a:defRPr sz="1100" kern="0">
                <a:solidFill>
                  <a:srgbClr val="007F9E"/>
                </a:solidFill>
              </a:defRPr>
            </a:lvl1pPr>
          </a:lstStyle>
          <a:p>
            <a:endParaRPr lang="fr-FR" b="1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47" name="Titre 1">
            <a:extLst>
              <a:ext uri="{FF2B5EF4-FFF2-40B4-BE49-F238E27FC236}">
                <a16:creationId xmlns:a16="http://schemas.microsoft.com/office/drawing/2014/main" id="{29079BB2-4326-4DBE-B088-53A0B82D8EC1}"/>
              </a:ext>
            </a:extLst>
          </p:cNvPr>
          <p:cNvSpPr txBox="1">
            <a:spLocks/>
          </p:cNvSpPr>
          <p:nvPr/>
        </p:nvSpPr>
        <p:spPr>
          <a:xfrm>
            <a:off x="849131" y="3887062"/>
            <a:ext cx="5868000" cy="560041"/>
          </a:xfrm>
          <a:prstGeom prst="rect">
            <a:avLst/>
          </a:prstGeom>
        </p:spPr>
        <p:txBody>
          <a:bodyPr anchor="ctr" anchorCtr="0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600" cap="all" dirty="0">
                <a:solidFill>
                  <a:schemeClr val="bg2"/>
                </a:solidFill>
              </a:rPr>
              <a:t>planning de mise en place de ces évolutions</a:t>
            </a:r>
          </a:p>
        </p:txBody>
      </p:sp>
    </p:spTree>
    <p:extLst>
      <p:ext uri="{BB962C8B-B14F-4D97-AF65-F5344CB8AC3E}">
        <p14:creationId xmlns:p14="http://schemas.microsoft.com/office/powerpoint/2010/main" val="2651728621"/>
      </p:ext>
    </p:extLst>
  </p:cSld>
  <p:clrMapOvr>
    <a:masterClrMapping/>
  </p:clrMapOvr>
</p:sld>
</file>

<file path=ppt/theme/theme1.xml><?xml version="1.0" encoding="utf-8"?>
<a:theme xmlns:a="http://schemas.openxmlformats.org/drawingml/2006/main" name="NATIXIS_2017_Template4-3_NATIXIS_ASSURANCES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6887588F635046BC4E294E4D93C5A6" ma:contentTypeVersion="10" ma:contentTypeDescription="Create a new document." ma:contentTypeScope="" ma:versionID="50910123a7938a1656f9865d5dd5bc2d">
  <xsd:schema xmlns:xsd="http://www.w3.org/2001/XMLSchema" xmlns:xs="http://www.w3.org/2001/XMLSchema" xmlns:p="http://schemas.microsoft.com/office/2006/metadata/properties" xmlns:ns3="4a73d81b-35a4-4ce2-9b33-fdf10e93ec6c" targetNamespace="http://schemas.microsoft.com/office/2006/metadata/properties" ma:root="true" ma:fieldsID="b1a4bcf88fc1c2af20ed6eccbd5eef92" ns3:_="">
    <xsd:import namespace="4a73d81b-35a4-4ce2-9b33-fdf10e93ec6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73d81b-35a4-4ce2-9b33-fdf10e93ec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9136E11-6522-49D8-97F0-5BECC607CE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73d81b-35a4-4ce2-9b33-fdf10e93ec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F3ABAF4-01D3-4F81-9E97-F807F7B35DDE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878EFE11-3D25-4147-9C45-A3562FC43CFD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17DBF49F-EA2A-42FC-9D17-DB0316DE406E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4a73d81b-35a4-4ce2-9b33-fdf10e93ec6c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NATIXIS_2017_Template4-3_NATIXIS_ASSURANCES</Template>
  <TotalTime>31591</TotalTime>
  <Words>441</Words>
  <Application>Microsoft Office PowerPoint</Application>
  <PresentationFormat>Affichage à l'écran (4:3)</PresentationFormat>
  <Paragraphs>101</Paragraphs>
  <Slides>4</Slides>
  <Notes>4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3" baseType="lpstr">
      <vt:lpstr>Arial</vt:lpstr>
      <vt:lpstr>Calibri</vt:lpstr>
      <vt:lpstr>Courier New</vt:lpstr>
      <vt:lpstr>Speak Pro Light</vt:lpstr>
      <vt:lpstr>Verdana</vt:lpstr>
      <vt:lpstr>Wingdings</vt:lpstr>
      <vt:lpstr>Wingdings 3</vt:lpstr>
      <vt:lpstr>NATIXIS_2017_Template4-3_NATIXIS_ASSURANCES</vt:lpstr>
      <vt:lpstr>Acrobat Document</vt:lpstr>
      <vt:lpstr>Présentation PowerPoint</vt:lpstr>
      <vt:lpstr>Présentation PowerPoint</vt:lpstr>
      <vt:lpstr>Présentation PowerPoint</vt:lpstr>
      <vt:lpstr>Présentation PowerPoint</vt:lpstr>
    </vt:vector>
  </TitlesOfParts>
  <Company>Natixis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MUS EARUM IPSUNTUR OCCUPTAE</dc:title>
  <dc:creator>Chapuis Henri Francois</dc:creator>
  <cp:lastModifiedBy>POIGNANT Anne [CEGEE]</cp:lastModifiedBy>
  <cp:revision>1267</cp:revision>
  <cp:lastPrinted>2020-01-30T09:17:00Z</cp:lastPrinted>
  <dcterms:created xsi:type="dcterms:W3CDTF">2017-04-07T10:22:01Z</dcterms:created>
  <dcterms:modified xsi:type="dcterms:W3CDTF">2020-07-29T16:04:07Z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e83a6fe-0b6e-4399-9d09-a1c8d8d5000c_Enabled">
    <vt:lpwstr>True</vt:lpwstr>
  </property>
  <property fmtid="{D5CDD505-2E9C-101B-9397-08002B2CF9AE}" pid="3" name="MSIP_Label_6e83a6fe-0b6e-4399-9d09-a1c8d8d5000c_SiteId">
    <vt:lpwstr>d5bb6d35-8a82-4329-b49a-5030bd6497ab</vt:lpwstr>
  </property>
  <property fmtid="{D5CDD505-2E9C-101B-9397-08002B2CF9AE}" pid="4" name="MSIP_Label_6e83a6fe-0b6e-4399-9d09-a1c8d8d5000c_Owner">
    <vt:lpwstr>jessy.andrade-de-pinho@natixis.com</vt:lpwstr>
  </property>
  <property fmtid="{D5CDD505-2E9C-101B-9397-08002B2CF9AE}" pid="5" name="MSIP_Label_6e83a6fe-0b6e-4399-9d09-a1c8d8d5000c_SetDate">
    <vt:lpwstr>2019-12-18T17:08:13.1106430Z</vt:lpwstr>
  </property>
  <property fmtid="{D5CDD505-2E9C-101B-9397-08002B2CF9AE}" pid="6" name="MSIP_Label_6e83a6fe-0b6e-4399-9d09-a1c8d8d5000c_Name">
    <vt:lpwstr>C1 - Public Natixis</vt:lpwstr>
  </property>
  <property fmtid="{D5CDD505-2E9C-101B-9397-08002B2CF9AE}" pid="7" name="MSIP_Label_6e83a6fe-0b6e-4399-9d09-a1c8d8d5000c_Application">
    <vt:lpwstr>Microsoft Azure Information Protection</vt:lpwstr>
  </property>
  <property fmtid="{D5CDD505-2E9C-101B-9397-08002B2CF9AE}" pid="8" name="MSIP_Label_6e83a6fe-0b6e-4399-9d09-a1c8d8d5000c_ActionId">
    <vt:lpwstr>d30649f6-091b-449e-aaa3-55f17ad15d83</vt:lpwstr>
  </property>
  <property fmtid="{D5CDD505-2E9C-101B-9397-08002B2CF9AE}" pid="9" name="MSIP_Label_6e83a6fe-0b6e-4399-9d09-a1c8d8d5000c_Extended_MSFT_Method">
    <vt:lpwstr>Manual</vt:lpwstr>
  </property>
  <property fmtid="{D5CDD505-2E9C-101B-9397-08002B2CF9AE}" pid="10" name="Sensitivity">
    <vt:lpwstr>C1 - Public Natixis</vt:lpwstr>
  </property>
  <property fmtid="{D5CDD505-2E9C-101B-9397-08002B2CF9AE}" pid="11" name="ContentTypeId">
    <vt:lpwstr>0x0101001C6887588F635046BC4E294E4D93C5A6</vt:lpwstr>
  </property>
</Properties>
</file>